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handoutMasterIdLst>
    <p:handoutMasterId r:id="rId17"/>
  </p:handoutMasterIdLst>
  <p:sldIdLst>
    <p:sldId id="256" r:id="rId2"/>
    <p:sldId id="269" r:id="rId3"/>
    <p:sldId id="277" r:id="rId4"/>
    <p:sldId id="267" r:id="rId5"/>
    <p:sldId id="278" r:id="rId6"/>
    <p:sldId id="270" r:id="rId7"/>
    <p:sldId id="276" r:id="rId8"/>
    <p:sldId id="279" r:id="rId9"/>
    <p:sldId id="268" r:id="rId10"/>
    <p:sldId id="273" r:id="rId11"/>
    <p:sldId id="271" r:id="rId12"/>
    <p:sldId id="274" r:id="rId13"/>
    <p:sldId id="264" r:id="rId14"/>
    <p:sldId id="275" r:id="rId15"/>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45190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GB" dirty="0"/>
          </a:p>
        </p:txBody>
      </p:sp>
      <p:sp>
        <p:nvSpPr>
          <p:cNvPr id="3" name="Date Placeholder 2"/>
          <p:cNvSpPr>
            <a:spLocks noGrp="1"/>
          </p:cNvSpPr>
          <p:nvPr>
            <p:ph type="dt" sz="quarter" idx="1"/>
          </p:nvPr>
        </p:nvSpPr>
        <p:spPr>
          <a:xfrm>
            <a:off x="3970938" y="0"/>
            <a:ext cx="3037840" cy="466434"/>
          </a:xfrm>
          <a:prstGeom prst="rect">
            <a:avLst/>
          </a:prstGeom>
        </p:spPr>
        <p:txBody>
          <a:bodyPr vert="horz" lIns="93177" tIns="46589" rIns="93177" bIns="46589" rtlCol="0"/>
          <a:lstStyle>
            <a:lvl1pPr algn="r">
              <a:defRPr sz="1200"/>
            </a:lvl1pPr>
          </a:lstStyle>
          <a:p>
            <a:fld id="{0C2627CB-AF80-4ED5-9ED5-A9A4F6A044BF}" type="datetimeFigureOut">
              <a:rPr lang="en-GB" smtClean="0"/>
              <a:t>09/01/2019</a:t>
            </a:fld>
            <a:endParaRPr lang="en-GB" dirty="0"/>
          </a:p>
        </p:txBody>
      </p:sp>
      <p:sp>
        <p:nvSpPr>
          <p:cNvPr id="4" name="Footer Placeholder 3"/>
          <p:cNvSpPr>
            <a:spLocks noGrp="1"/>
          </p:cNvSpPr>
          <p:nvPr>
            <p:ph type="ftr" sz="quarter" idx="2"/>
          </p:nvPr>
        </p:nvSpPr>
        <p:spPr>
          <a:xfrm>
            <a:off x="0" y="8829967"/>
            <a:ext cx="3037840" cy="466433"/>
          </a:xfrm>
          <a:prstGeom prst="rect">
            <a:avLst/>
          </a:prstGeom>
        </p:spPr>
        <p:txBody>
          <a:bodyPr vert="horz" lIns="93177" tIns="46589" rIns="93177" bIns="46589" rtlCol="0" anchor="b"/>
          <a:lstStyle>
            <a:lvl1pPr algn="l">
              <a:defRPr sz="1200"/>
            </a:lvl1pPr>
          </a:lstStyle>
          <a:p>
            <a:endParaRPr lang="en-GB" dirty="0"/>
          </a:p>
        </p:txBody>
      </p:sp>
      <p:sp>
        <p:nvSpPr>
          <p:cNvPr id="5" name="Slide Number Placeholder 4"/>
          <p:cNvSpPr>
            <a:spLocks noGrp="1"/>
          </p:cNvSpPr>
          <p:nvPr>
            <p:ph type="sldNum" sz="quarter" idx="3"/>
          </p:nvPr>
        </p:nvSpPr>
        <p:spPr>
          <a:xfrm>
            <a:off x="3970938" y="8829967"/>
            <a:ext cx="3037840" cy="466433"/>
          </a:xfrm>
          <a:prstGeom prst="rect">
            <a:avLst/>
          </a:prstGeom>
        </p:spPr>
        <p:txBody>
          <a:bodyPr vert="horz" lIns="93177" tIns="46589" rIns="93177" bIns="46589" rtlCol="0" anchor="b"/>
          <a:lstStyle>
            <a:lvl1pPr algn="r">
              <a:defRPr sz="1200"/>
            </a:lvl1pPr>
          </a:lstStyle>
          <a:p>
            <a:fld id="{A14617B1-9EDA-40C2-84C2-FF718DE6AF7C}" type="slidenum">
              <a:rPr lang="en-GB" smtClean="0"/>
              <a:t>‹#›</a:t>
            </a:fld>
            <a:endParaRPr lang="en-GB" dirty="0"/>
          </a:p>
        </p:txBody>
      </p:sp>
    </p:spTree>
    <p:extLst>
      <p:ext uri="{BB962C8B-B14F-4D97-AF65-F5344CB8AC3E}">
        <p14:creationId xmlns:p14="http://schemas.microsoft.com/office/powerpoint/2010/main" val="30047690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672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970338" y="0"/>
            <a:ext cx="3038475" cy="466725"/>
          </a:xfrm>
          <a:prstGeom prst="rect">
            <a:avLst/>
          </a:prstGeom>
        </p:spPr>
        <p:txBody>
          <a:bodyPr vert="horz" lIns="91440" tIns="45720" rIns="91440" bIns="45720" rtlCol="0"/>
          <a:lstStyle>
            <a:lvl1pPr algn="r">
              <a:defRPr sz="1200"/>
            </a:lvl1pPr>
          </a:lstStyle>
          <a:p>
            <a:fld id="{2C35EFE9-B45F-406C-8888-8B813EA3387D}" type="datetimeFigureOut">
              <a:rPr lang="en-GB" smtClean="0"/>
              <a:t>09/01/2019</a:t>
            </a:fld>
            <a:endParaRPr lang="en-GB" dirty="0"/>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701675" y="4473575"/>
            <a:ext cx="5607050" cy="366077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829675"/>
            <a:ext cx="3038475" cy="46672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970338" y="8829675"/>
            <a:ext cx="3038475" cy="466725"/>
          </a:xfrm>
          <a:prstGeom prst="rect">
            <a:avLst/>
          </a:prstGeom>
        </p:spPr>
        <p:txBody>
          <a:bodyPr vert="horz" lIns="91440" tIns="45720" rIns="91440" bIns="45720" rtlCol="0" anchor="b"/>
          <a:lstStyle>
            <a:lvl1pPr algn="r">
              <a:defRPr sz="1200"/>
            </a:lvl1pPr>
          </a:lstStyle>
          <a:p>
            <a:fld id="{311A9819-4C8C-4E08-A9F5-518017A187AC}" type="slidenum">
              <a:rPr lang="en-GB" smtClean="0"/>
              <a:t>‹#›</a:t>
            </a:fld>
            <a:endParaRPr lang="en-GB" dirty="0"/>
          </a:p>
        </p:txBody>
      </p:sp>
    </p:spTree>
    <p:extLst>
      <p:ext uri="{BB962C8B-B14F-4D97-AF65-F5344CB8AC3E}">
        <p14:creationId xmlns:p14="http://schemas.microsoft.com/office/powerpoint/2010/main" val="996263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1</a:t>
            </a:fld>
            <a:endParaRPr lang="en-GB" dirty="0"/>
          </a:p>
        </p:txBody>
      </p:sp>
    </p:spTree>
    <p:extLst>
      <p:ext uri="{BB962C8B-B14F-4D97-AF65-F5344CB8AC3E}">
        <p14:creationId xmlns:p14="http://schemas.microsoft.com/office/powerpoint/2010/main" val="148427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These are the topics</a:t>
            </a:r>
            <a:r>
              <a:rPr lang="en-GB" baseline="0" dirty="0" smtClean="0"/>
              <a:t> I will be covering today</a:t>
            </a:r>
          </a:p>
          <a:p>
            <a:pPr marL="171450" indent="-171450">
              <a:buFont typeface="Arial" panose="020B0604020202020204" pitchFamily="34" charset="0"/>
              <a:buChar char="•"/>
            </a:pPr>
            <a:r>
              <a:rPr lang="en-GB" baseline="0" dirty="0" smtClean="0"/>
              <a:t>Explain the activity to be carried out during the presentation</a:t>
            </a:r>
          </a:p>
          <a:p>
            <a:pPr marL="171450" indent="-171450">
              <a:buFont typeface="Arial" panose="020B0604020202020204" pitchFamily="34" charset="0"/>
              <a:buChar char="•"/>
            </a:pPr>
            <a:r>
              <a:rPr lang="en-GB" baseline="0" dirty="0" smtClean="0"/>
              <a:t>I’ll be setting the scene with Kumar &amp; Robinson who argue for ‘creativity’ </a:t>
            </a:r>
          </a:p>
          <a:p>
            <a:pPr marL="171450" indent="-171450">
              <a:buFont typeface="Arial" panose="020B0604020202020204" pitchFamily="34" charset="0"/>
              <a:buChar char="•"/>
            </a:pPr>
            <a:r>
              <a:rPr lang="en-GB" baseline="0" dirty="0" smtClean="0"/>
              <a:t>That creativity means something different to everyone</a:t>
            </a:r>
          </a:p>
          <a:p>
            <a:pPr marL="171450" indent="-171450">
              <a:buFont typeface="Arial" panose="020B0604020202020204" pitchFamily="34" charset="0"/>
              <a:buChar char="•"/>
            </a:pPr>
            <a:r>
              <a:rPr lang="en-GB" baseline="0" dirty="0" smtClean="0"/>
              <a:t>Evidence will be presented using examples of research to support the argument that being creative can support the health &amp; well-being of CYP</a:t>
            </a:r>
          </a:p>
          <a:p>
            <a:pPr marL="171450" indent="-171450">
              <a:buFont typeface="Arial" panose="020B0604020202020204" pitchFamily="34" charset="0"/>
              <a:buChar char="•"/>
            </a:pPr>
            <a:r>
              <a:rPr lang="en-GB" baseline="0" dirty="0" smtClean="0"/>
              <a:t>Importance of using creativity in schools</a:t>
            </a:r>
          </a:p>
          <a:p>
            <a:pPr marL="0" indent="0">
              <a:buFont typeface="Arial" panose="020B0604020202020204" pitchFamily="34" charset="0"/>
              <a:buNone/>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2</a:t>
            </a:fld>
            <a:endParaRPr lang="en-GB" dirty="0"/>
          </a:p>
        </p:txBody>
      </p:sp>
    </p:spTree>
    <p:extLst>
      <p:ext uri="{BB962C8B-B14F-4D97-AF65-F5344CB8AC3E}">
        <p14:creationId xmlns:p14="http://schemas.microsoft.com/office/powerpoint/2010/main" val="3079910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out question and give instructions to complete the answer on the cut out figure (allow a moment, then continue to the next slide)</a:t>
            </a:r>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3</a:t>
            </a:fld>
            <a:endParaRPr lang="en-GB" dirty="0"/>
          </a:p>
        </p:txBody>
      </p:sp>
    </p:spTree>
    <p:extLst>
      <p:ext uri="{BB962C8B-B14F-4D97-AF65-F5344CB8AC3E}">
        <p14:creationId xmlns:p14="http://schemas.microsoft.com/office/powerpoint/2010/main" val="1766406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Born 1936 in India is a former monk and long-term peace and environmental activist</a:t>
            </a:r>
          </a:p>
          <a:p>
            <a:r>
              <a:rPr lang="en-GB" dirty="0" smtClean="0"/>
              <a:t>Set up the Small School in 1982 (closed in 2016,</a:t>
            </a:r>
            <a:r>
              <a:rPr lang="en-GB" baseline="0" dirty="0" smtClean="0"/>
              <a:t> ran for 34 years)</a:t>
            </a:r>
          </a:p>
          <a:p>
            <a:r>
              <a:rPr lang="en-GB" baseline="0" dirty="0" smtClean="0"/>
              <a:t>James Lovelock was one of the first visiting lecturers</a:t>
            </a:r>
          </a:p>
          <a:p>
            <a:r>
              <a:rPr lang="en-GB" baseline="0" dirty="0" smtClean="0"/>
              <a:t>Kumar said that creativity is inherent in all humans, we are endowed with imagination and &amp; creativity</a:t>
            </a:r>
          </a:p>
          <a:p>
            <a:r>
              <a:rPr lang="en-GB" baseline="0" dirty="0" smtClean="0"/>
              <a:t>Kumar said that the roll of education is to liberate the imagination</a:t>
            </a:r>
          </a:p>
          <a:p>
            <a:r>
              <a:rPr lang="en-GB" dirty="0" smtClean="0"/>
              <a:t>Kumar believes that our current education system (which was designed in</a:t>
            </a:r>
            <a:r>
              <a:rPr lang="en-GB" baseline="0" dirty="0" smtClean="0"/>
              <a:t> response to industrialisation in the 19</a:t>
            </a:r>
            <a:r>
              <a:rPr lang="en-GB" baseline="30000" dirty="0" smtClean="0"/>
              <a:t>th</a:t>
            </a:r>
            <a:r>
              <a:rPr lang="en-GB" baseline="0" dirty="0" smtClean="0"/>
              <a:t> century) is creating consumers which is brain washing us</a:t>
            </a:r>
          </a:p>
          <a:p>
            <a:r>
              <a:rPr lang="en-GB" baseline="0" dirty="0" smtClean="0"/>
              <a:t>Kumar said education should be about preparing you for life not just for you to get a job</a:t>
            </a:r>
          </a:p>
          <a:p>
            <a:r>
              <a:rPr lang="en-GB" baseline="0" dirty="0" smtClean="0"/>
              <a:t>Kumar said that the current systems is causing more problems and is not part of any solution</a:t>
            </a:r>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4</a:t>
            </a:fld>
            <a:endParaRPr lang="en-GB" dirty="0"/>
          </a:p>
        </p:txBody>
      </p:sp>
    </p:spTree>
    <p:extLst>
      <p:ext uri="{BB962C8B-B14F-4D97-AF65-F5344CB8AC3E}">
        <p14:creationId xmlns:p14="http://schemas.microsoft.com/office/powerpoint/2010/main" val="129870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Read out question and give instructions to complete the answer on the cut out figure (allow a moment, then continue to the next slide)</a:t>
            </a:r>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5</a:t>
            </a:fld>
            <a:endParaRPr lang="en-GB" dirty="0"/>
          </a:p>
        </p:txBody>
      </p:sp>
    </p:spTree>
    <p:extLst>
      <p:ext uri="{BB962C8B-B14F-4D97-AF65-F5344CB8AC3E}">
        <p14:creationId xmlns:p14="http://schemas.microsoft.com/office/powerpoint/2010/main" val="3540981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Robinson believes that we need to rethink the way we are educating our children and we should focus on their whole being</a:t>
            </a:r>
          </a:p>
          <a:p>
            <a:r>
              <a:rPr lang="en-GB" dirty="0" smtClean="0"/>
              <a:t>Robinson believes that by</a:t>
            </a:r>
            <a:r>
              <a:rPr lang="en-GB" baseline="0" dirty="0" smtClean="0"/>
              <a:t> using creative approaches in school CYP will feel included as it encompasses all types of learners.</a:t>
            </a:r>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6</a:t>
            </a:fld>
            <a:endParaRPr lang="en-GB" dirty="0"/>
          </a:p>
        </p:txBody>
      </p:sp>
    </p:spTree>
    <p:extLst>
      <p:ext uri="{BB962C8B-B14F-4D97-AF65-F5344CB8AC3E}">
        <p14:creationId xmlns:p14="http://schemas.microsoft.com/office/powerpoint/2010/main" val="75190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Creativity is difficult to define, and means different things to everyone, it is not about drawing a pretty picture, but a form of expression.</a:t>
            </a:r>
          </a:p>
          <a:p>
            <a:r>
              <a:rPr lang="en-GB" dirty="0" smtClean="0"/>
              <a:t>Some believe it is at the root of all learning.</a:t>
            </a:r>
            <a:r>
              <a:rPr lang="en-GB" baseline="0" dirty="0" smtClean="0"/>
              <a:t> Being creative develops imagination and language skills, which in turn lead to better communication skills/self-esteem</a:t>
            </a:r>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7</a:t>
            </a:fld>
            <a:endParaRPr lang="en-GB" dirty="0"/>
          </a:p>
        </p:txBody>
      </p:sp>
    </p:spTree>
    <p:extLst>
      <p:ext uri="{BB962C8B-B14F-4D97-AF65-F5344CB8AC3E}">
        <p14:creationId xmlns:p14="http://schemas.microsoft.com/office/powerpoint/2010/main" val="3772969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Read out question and give instructions to complete the answer on the cut out figure (allow a moment, then continue to the next slide)</a:t>
            </a:r>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8</a:t>
            </a:fld>
            <a:endParaRPr lang="en-GB" dirty="0"/>
          </a:p>
        </p:txBody>
      </p:sp>
    </p:spTree>
    <p:extLst>
      <p:ext uri="{BB962C8B-B14F-4D97-AF65-F5344CB8AC3E}">
        <p14:creationId xmlns:p14="http://schemas.microsoft.com/office/powerpoint/2010/main" val="37140374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you can read for yourself there is an enormous amount of research that demonstrates that</a:t>
            </a:r>
            <a:r>
              <a:rPr lang="en-GB" baseline="0" dirty="0" smtClean="0"/>
              <a:t> being involved in doing something creative can lead to better health &amp; well-being</a:t>
            </a:r>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9</a:t>
            </a:fld>
            <a:endParaRPr lang="en-GB" dirty="0"/>
          </a:p>
        </p:txBody>
      </p:sp>
    </p:spTree>
    <p:extLst>
      <p:ext uri="{BB962C8B-B14F-4D97-AF65-F5344CB8AC3E}">
        <p14:creationId xmlns:p14="http://schemas.microsoft.com/office/powerpoint/2010/main" val="1009450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Read out question and give instructions to complete the answer on the cut out figure (allow a moment, then continue to the next slide)</a:t>
            </a:r>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10</a:t>
            </a:fld>
            <a:endParaRPr lang="en-GB" dirty="0"/>
          </a:p>
        </p:txBody>
      </p:sp>
    </p:spTree>
    <p:extLst>
      <p:ext uri="{BB962C8B-B14F-4D97-AF65-F5344CB8AC3E}">
        <p14:creationId xmlns:p14="http://schemas.microsoft.com/office/powerpoint/2010/main" val="4205516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2014 Donaldson recognised the</a:t>
            </a:r>
            <a:r>
              <a:rPr lang="en-GB" baseline="0" dirty="0" smtClean="0"/>
              <a:t> importance of creativity in schools – this has been acknowledged in the design of the new curriculum (2020), which it suggests is fit for the 21</a:t>
            </a:r>
            <a:r>
              <a:rPr lang="en-GB" baseline="30000" dirty="0" smtClean="0"/>
              <a:t>st</a:t>
            </a:r>
            <a:r>
              <a:rPr lang="en-GB" baseline="0" dirty="0" smtClean="0"/>
              <a:t> Century. Includes Expressive Arts &amp; Health &amp; Well-Being in the 6 AoL (no longer PE)</a:t>
            </a:r>
          </a:p>
          <a:p>
            <a:r>
              <a:rPr lang="en-GB" baseline="0" dirty="0" smtClean="0"/>
              <a:t>The evidence suggest that bringing ‘fun’ to the lesson leads to CYP experiencing greater ‘enjoyment’ which in turn supports their health &amp; well-being</a:t>
            </a:r>
          </a:p>
          <a:p>
            <a:r>
              <a:rPr lang="en-GB" baseline="0" dirty="0" smtClean="0"/>
              <a:t>Child development also places importance on creative approaches , the evidence is that it leads to better brain development</a:t>
            </a:r>
          </a:p>
          <a:p>
            <a:r>
              <a:rPr lang="en-GB" baseline="0" dirty="0" smtClean="0"/>
              <a:t>Creative approaches improve attainment</a:t>
            </a:r>
          </a:p>
          <a:p>
            <a:r>
              <a:rPr lang="en-GB" baseline="0" dirty="0" smtClean="0"/>
              <a:t>Dai Smith report in 2014, (which was informed by the Qualified for Life document )</a:t>
            </a:r>
          </a:p>
          <a:p>
            <a:r>
              <a:rPr lang="en-GB" baseline="0" dirty="0" smtClean="0"/>
              <a:t>12 recommendations were made.</a:t>
            </a:r>
          </a:p>
          <a:p>
            <a:r>
              <a:rPr lang="en-GB" baseline="0" dirty="0" smtClean="0"/>
              <a:t>He said:-</a:t>
            </a:r>
          </a:p>
          <a:p>
            <a:r>
              <a:rPr lang="en-GB" baseline="0" dirty="0" smtClean="0"/>
              <a:t>“ In a 21</a:t>
            </a:r>
            <a:r>
              <a:rPr lang="en-GB" baseline="30000" dirty="0" smtClean="0"/>
              <a:t>st</a:t>
            </a:r>
            <a:r>
              <a:rPr lang="en-GB" baseline="0" dirty="0" smtClean="0"/>
              <a:t> Century, schooling will increasingly become a basis of a creative society, of a creative economy and a creative culture. Creativity, or being open to the acquisition of new knowledge and innovation skills, will shape our world like no other force imaginable”</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11</a:t>
            </a:fld>
            <a:endParaRPr lang="en-GB" dirty="0"/>
          </a:p>
        </p:txBody>
      </p:sp>
    </p:spTree>
    <p:extLst>
      <p:ext uri="{BB962C8B-B14F-4D97-AF65-F5344CB8AC3E}">
        <p14:creationId xmlns:p14="http://schemas.microsoft.com/office/powerpoint/2010/main" val="39863582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Read out question and give instructions to complete the answer on the cut out figure (allow a moment, then continue to the next slide)</a:t>
            </a:r>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12</a:t>
            </a:fld>
            <a:endParaRPr lang="en-GB" dirty="0"/>
          </a:p>
        </p:txBody>
      </p:sp>
    </p:spTree>
    <p:extLst>
      <p:ext uri="{BB962C8B-B14F-4D97-AF65-F5344CB8AC3E}">
        <p14:creationId xmlns:p14="http://schemas.microsoft.com/office/powerpoint/2010/main" val="1018673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Creativity and imagination are agents of wellness…..</a:t>
            </a:r>
          </a:p>
          <a:p>
            <a:r>
              <a:rPr lang="en-GB" dirty="0" smtClean="0"/>
              <a:t>This was taken from</a:t>
            </a:r>
            <a:r>
              <a:rPr lang="en-GB" baseline="0" dirty="0" smtClean="0"/>
              <a:t> the National Alliance for Arts, Health and Well-Being report (2018)</a:t>
            </a:r>
          </a:p>
          <a:p>
            <a:r>
              <a:rPr lang="en-GB" baseline="0" dirty="0" smtClean="0"/>
              <a:t>I shall leave this up so you can read some of the information.</a:t>
            </a:r>
          </a:p>
          <a:p>
            <a:r>
              <a:rPr lang="en-GB" baseline="0" dirty="0" smtClean="0"/>
              <a:t>Then you can complete the last question, the most important one!</a:t>
            </a:r>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13</a:t>
            </a:fld>
            <a:endParaRPr lang="en-GB" dirty="0"/>
          </a:p>
        </p:txBody>
      </p:sp>
    </p:spTree>
    <p:extLst>
      <p:ext uri="{BB962C8B-B14F-4D97-AF65-F5344CB8AC3E}">
        <p14:creationId xmlns:p14="http://schemas.microsoft.com/office/powerpoint/2010/main" val="3875951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Read out</a:t>
            </a:r>
            <a:r>
              <a:rPr lang="en-GB" baseline="0" dirty="0" smtClean="0"/>
              <a:t> </a:t>
            </a:r>
            <a:r>
              <a:rPr lang="en-GB" dirty="0" smtClean="0"/>
              <a:t>question and give instructions to complete the answer on the cut out figure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End</a:t>
            </a:r>
            <a:r>
              <a:rPr lang="en-GB" baseline="0" dirty="0" smtClean="0"/>
              <a:t> presentation.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Any questions?</a:t>
            </a:r>
            <a:endParaRPr lang="en-GB" dirty="0" smtClean="0"/>
          </a:p>
          <a:p>
            <a:endParaRPr lang="en-GB" dirty="0"/>
          </a:p>
        </p:txBody>
      </p:sp>
      <p:sp>
        <p:nvSpPr>
          <p:cNvPr id="4" name="Slide Number Placeholder 3"/>
          <p:cNvSpPr>
            <a:spLocks noGrp="1"/>
          </p:cNvSpPr>
          <p:nvPr>
            <p:ph type="sldNum" sz="quarter" idx="10"/>
          </p:nvPr>
        </p:nvSpPr>
        <p:spPr/>
        <p:txBody>
          <a:bodyPr/>
          <a:lstStyle/>
          <a:p>
            <a:fld id="{311A9819-4C8C-4E08-A9F5-518017A187AC}" type="slidenum">
              <a:rPr lang="en-GB" smtClean="0"/>
              <a:t>14</a:t>
            </a:fld>
            <a:endParaRPr lang="en-GB" dirty="0"/>
          </a:p>
        </p:txBody>
      </p:sp>
    </p:spTree>
    <p:extLst>
      <p:ext uri="{BB962C8B-B14F-4D97-AF65-F5344CB8AC3E}">
        <p14:creationId xmlns:p14="http://schemas.microsoft.com/office/powerpoint/2010/main" val="307160928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1/9/2019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www.google.com/url?sa=t&amp;rct=j&amp;q=&amp;esrc=s&amp;source=web&amp;cd=1&amp;cad=rja&amp;uact=8&amp;ved=2ahUKEwjjiNWsz9nfAhU_ShUIHdCMA08QFjAAegQIBRAC&amp;url=https://www.artshealthandwellbeing.org.uk/appg-inquiry/&amp;usg=AOvVaw3MPRMq_oqE0Sp5OfTpb7B7"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idx="4294967295"/>
          </p:nvPr>
        </p:nvSpPr>
        <p:spPr>
          <a:xfrm>
            <a:off x="625642" y="657726"/>
            <a:ext cx="10940715" cy="5582653"/>
          </a:xfrm>
          <a:solidFill>
            <a:srgbClr val="FF6600"/>
          </a:solidFill>
        </p:spPr>
        <p:txBody>
          <a:bodyPr/>
          <a:lstStyle/>
          <a:p>
            <a:r>
              <a:rPr lang="en-GB" b="1" dirty="0"/>
              <a:t>Paper planes and pebbles: explore the evidence for investment in creative approaches intended to enhance the health and well-being of children and/or young people in Wales.</a:t>
            </a:r>
            <a:r>
              <a:rPr lang="en-GB" dirty="0"/>
              <a:t/>
            </a:r>
            <a:br>
              <a:rPr lang="en-GB" dirty="0"/>
            </a:br>
            <a:endParaRPr lang="en-GB" dirty="0"/>
          </a:p>
        </p:txBody>
      </p:sp>
    </p:spTree>
    <p:extLst>
      <p:ext uri="{BB962C8B-B14F-4D97-AF65-F5344CB8AC3E}">
        <p14:creationId xmlns:p14="http://schemas.microsoft.com/office/powerpoint/2010/main" val="2711365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65221" y="433137"/>
            <a:ext cx="11261558" cy="6245283"/>
          </a:xfrm>
          <a:prstGeom prst="rect">
            <a:avLst/>
          </a:prstGeom>
          <a:solidFill>
            <a:srgbClr val="FF6600"/>
          </a:solidFill>
        </p:spPr>
        <p:txBody>
          <a:bodyPr wrap="square" rtlCol="0">
            <a:spAutoFit/>
          </a:bodyPr>
          <a:lstStyle/>
          <a:p>
            <a:r>
              <a:rPr lang="en-GB" sz="4400" b="1" i="1" dirty="0"/>
              <a:t>This presentation will include the following:-</a:t>
            </a:r>
            <a:endParaRPr lang="en-GB" sz="4400" b="1" dirty="0" smtClean="0">
              <a:latin typeface="+mj-lt"/>
            </a:endParaRPr>
          </a:p>
          <a:p>
            <a:pPr marL="285750" indent="-285750">
              <a:buFont typeface="Wingdings" panose="05000000000000000000" pitchFamily="2" charset="2"/>
              <a:buChar char="v"/>
            </a:pPr>
            <a:r>
              <a:rPr lang="en-GB" sz="2200" b="1" dirty="0" smtClean="0">
                <a:latin typeface="+mj-lt"/>
              </a:rPr>
              <a:t>Salish Kumar  (2018) “Education needs to liberate the imagination”</a:t>
            </a:r>
          </a:p>
          <a:p>
            <a:endParaRPr lang="en-GB" sz="2200" b="1" dirty="0">
              <a:latin typeface="+mj-lt"/>
            </a:endParaRPr>
          </a:p>
          <a:p>
            <a:pPr marL="285750" indent="-285750">
              <a:buFont typeface="Wingdings" panose="05000000000000000000" pitchFamily="2" charset="2"/>
              <a:buChar char="v"/>
            </a:pPr>
            <a:r>
              <a:rPr lang="en-GB" sz="2200" b="1" dirty="0" smtClean="0">
                <a:latin typeface="+mj-lt"/>
              </a:rPr>
              <a:t>Ken Robinson ( 2007) “Do schools Kill Creativity”</a:t>
            </a:r>
          </a:p>
          <a:p>
            <a:pPr marL="285750" indent="-285750">
              <a:buFont typeface="Wingdings" panose="05000000000000000000" pitchFamily="2" charset="2"/>
              <a:buChar char="v"/>
            </a:pPr>
            <a:endParaRPr lang="en-GB" sz="2200" b="1" dirty="0">
              <a:latin typeface="+mj-lt"/>
            </a:endParaRPr>
          </a:p>
          <a:p>
            <a:pPr marL="285750" indent="-285750">
              <a:buFont typeface="Wingdings" panose="05000000000000000000" pitchFamily="2" charset="2"/>
              <a:buChar char="v"/>
            </a:pPr>
            <a:r>
              <a:rPr lang="en-GB" sz="2200" b="1" dirty="0" smtClean="0">
                <a:latin typeface="+mj-lt"/>
              </a:rPr>
              <a:t>What is Creativity?</a:t>
            </a:r>
          </a:p>
          <a:p>
            <a:pPr marL="285750" indent="-285750">
              <a:buFont typeface="Wingdings" panose="05000000000000000000" pitchFamily="2" charset="2"/>
              <a:buChar char="v"/>
            </a:pPr>
            <a:endParaRPr lang="en-GB" sz="2200" b="1" dirty="0">
              <a:latin typeface="+mj-lt"/>
            </a:endParaRPr>
          </a:p>
          <a:p>
            <a:pPr marL="285750" indent="-285750">
              <a:buFont typeface="Wingdings" panose="05000000000000000000" pitchFamily="2" charset="2"/>
              <a:buChar char="v"/>
            </a:pPr>
            <a:r>
              <a:rPr lang="en-GB" sz="2200" b="1" dirty="0" smtClean="0">
                <a:latin typeface="+mj-lt"/>
              </a:rPr>
              <a:t>The Evidence for Creativity and its impact on Health &amp; Well-being </a:t>
            </a:r>
          </a:p>
          <a:p>
            <a:pPr marL="285750" indent="-285750">
              <a:buFont typeface="Wingdings" panose="05000000000000000000" pitchFamily="2" charset="2"/>
              <a:buChar char="v"/>
            </a:pPr>
            <a:endParaRPr lang="en-GB" sz="2200" b="1" dirty="0">
              <a:latin typeface="+mj-lt"/>
            </a:endParaRPr>
          </a:p>
          <a:p>
            <a:pPr marL="285750" indent="-285750">
              <a:buFont typeface="Wingdings" panose="05000000000000000000" pitchFamily="2" charset="2"/>
              <a:buChar char="v"/>
            </a:pPr>
            <a:r>
              <a:rPr lang="en-GB" sz="2200" b="1" dirty="0">
                <a:latin typeface="+mj-lt"/>
              </a:rPr>
              <a:t>The Importance of Promoting Creativity </a:t>
            </a:r>
            <a:r>
              <a:rPr lang="en-GB" sz="2200" b="1" dirty="0" smtClean="0">
                <a:latin typeface="+mj-lt"/>
              </a:rPr>
              <a:t>in Schools </a:t>
            </a:r>
          </a:p>
          <a:p>
            <a:pPr marL="285750" indent="-285750">
              <a:buFont typeface="Wingdings" panose="05000000000000000000" pitchFamily="2" charset="2"/>
              <a:buChar char="v"/>
            </a:pPr>
            <a:endParaRPr lang="en-GB" sz="2200" b="1" dirty="0">
              <a:latin typeface="+mj-lt"/>
            </a:endParaRPr>
          </a:p>
          <a:p>
            <a:pPr marL="285750" indent="-285750">
              <a:buFont typeface="Wingdings" panose="05000000000000000000" pitchFamily="2" charset="2"/>
              <a:buChar char="v"/>
            </a:pPr>
            <a:r>
              <a:rPr lang="en-GB" sz="2200" b="1" dirty="0" smtClean="0">
                <a:latin typeface="+mj-lt"/>
              </a:rPr>
              <a:t>Evidence </a:t>
            </a:r>
            <a:r>
              <a:rPr lang="en-GB" sz="2200" b="1" dirty="0">
                <a:latin typeface="+mj-lt"/>
              </a:rPr>
              <a:t>for investment in creative approaches intended to enhance the health and well-being of children and/or young people in </a:t>
            </a:r>
            <a:r>
              <a:rPr lang="en-GB" sz="2200" b="1" dirty="0" smtClean="0">
                <a:latin typeface="+mj-lt"/>
              </a:rPr>
              <a:t>Wales</a:t>
            </a:r>
          </a:p>
          <a:p>
            <a:pPr marL="285750" indent="-285750">
              <a:buFont typeface="Wingdings" panose="05000000000000000000" pitchFamily="2" charset="2"/>
              <a:buChar char="v"/>
            </a:pPr>
            <a:endParaRPr lang="en-GB" sz="2200" b="1" dirty="0">
              <a:latin typeface="+mj-lt"/>
            </a:endParaRPr>
          </a:p>
          <a:p>
            <a:pPr marL="285750" indent="-285750">
              <a:buFont typeface="Wingdings" panose="05000000000000000000" pitchFamily="2" charset="2"/>
              <a:buChar char="v"/>
            </a:pPr>
            <a:r>
              <a:rPr lang="en-GB" sz="2200" b="1" dirty="0" smtClean="0">
                <a:latin typeface="+mj-lt"/>
              </a:rPr>
              <a:t>Questions and Activity</a:t>
            </a:r>
            <a:endParaRPr lang="en-GB" b="1" dirty="0">
              <a:solidFill>
                <a:srgbClr val="FF6600"/>
              </a:solidFill>
            </a:endParaRPr>
          </a:p>
          <a:p>
            <a:pPr marL="285750" indent="-285750">
              <a:buFont typeface="Wingdings" panose="05000000000000000000" pitchFamily="2" charset="2"/>
              <a:buChar char="v"/>
            </a:pPr>
            <a:endParaRPr lang="en-GB" sz="2200" b="1" dirty="0" smtClean="0">
              <a:solidFill>
                <a:srgbClr val="FF6600"/>
              </a:solidFill>
              <a:latin typeface="+mj-lt"/>
            </a:endParaRPr>
          </a:p>
          <a:p>
            <a:pPr marL="285750" indent="-285750">
              <a:buFont typeface="Wingdings" panose="05000000000000000000" pitchFamily="2" charset="2"/>
              <a:buChar char="v"/>
            </a:pPr>
            <a:endParaRPr lang="en-GB" sz="2200" b="1" dirty="0" smtClean="0">
              <a:latin typeface="+mj-lt"/>
            </a:endParaRPr>
          </a:p>
        </p:txBody>
      </p:sp>
    </p:spTree>
    <p:extLst>
      <p:ext uri="{BB962C8B-B14F-4D97-AF65-F5344CB8AC3E}">
        <p14:creationId xmlns:p14="http://schemas.microsoft.com/office/powerpoint/2010/main" val="2264301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outline figure of a person"/>
          <p:cNvSpPr>
            <a:spLocks noChangeAspect="1" noChangeArrowheads="1"/>
          </p:cNvSpPr>
          <p:nvPr/>
        </p:nvSpPr>
        <p:spPr bwMode="auto">
          <a:xfrm>
            <a:off x="4037764" y="1265835"/>
            <a:ext cx="3165141" cy="492800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28" name="Picture 4" descr="person outline Colouring P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154" y="970547"/>
            <a:ext cx="3057525" cy="47625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836208" y="5824509"/>
            <a:ext cx="2467727" cy="369332"/>
          </a:xfrm>
          <a:prstGeom prst="rect">
            <a:avLst/>
          </a:prstGeom>
        </p:spPr>
        <p:txBody>
          <a:bodyPr wrap="none">
            <a:spAutoFit/>
          </a:bodyPr>
          <a:lstStyle/>
          <a:p>
            <a:r>
              <a:rPr lang="en-GB" dirty="0"/>
              <a:t>http://</a:t>
            </a:r>
            <a:r>
              <a:rPr lang="en-GB" dirty="0" smtClean="0"/>
              <a:t>clipart-library.com</a:t>
            </a:r>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9621" y="3351797"/>
            <a:ext cx="2419350" cy="1885950"/>
          </a:xfrm>
          <a:prstGeom prst="rect">
            <a:avLst/>
          </a:prstGeom>
        </p:spPr>
      </p:pic>
      <p:sp>
        <p:nvSpPr>
          <p:cNvPr id="8" name="Rectangle 7"/>
          <p:cNvSpPr/>
          <p:nvPr/>
        </p:nvSpPr>
        <p:spPr>
          <a:xfrm>
            <a:off x="2095012" y="5237747"/>
            <a:ext cx="2323072" cy="369332"/>
          </a:xfrm>
          <a:prstGeom prst="rect">
            <a:avLst/>
          </a:prstGeom>
        </p:spPr>
        <p:txBody>
          <a:bodyPr wrap="none">
            <a:spAutoFit/>
          </a:bodyPr>
          <a:lstStyle/>
          <a:p>
            <a:r>
              <a:rPr lang="en-GB" dirty="0"/>
              <a:t>https://www.123rf.com</a:t>
            </a:r>
          </a:p>
        </p:txBody>
      </p:sp>
    </p:spTree>
    <p:extLst>
      <p:ext uri="{BB962C8B-B14F-4D97-AF65-F5344CB8AC3E}">
        <p14:creationId xmlns:p14="http://schemas.microsoft.com/office/powerpoint/2010/main" val="3271142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smtClean="0">
                <a:solidFill>
                  <a:srgbClr val="92D050"/>
                </a:solidFill>
              </a:rPr>
              <a:t>Satish Kumar</a:t>
            </a:r>
            <a:br>
              <a:rPr lang="en-GB" sz="4400" b="1" dirty="0" smtClean="0">
                <a:solidFill>
                  <a:srgbClr val="92D050"/>
                </a:solidFill>
              </a:rPr>
            </a:br>
            <a:endParaRPr lang="en-GB" sz="4400" b="1" dirty="0">
              <a:solidFill>
                <a:srgbClr val="92D050"/>
              </a:solidFill>
            </a:endParaRPr>
          </a:p>
        </p:txBody>
      </p:sp>
      <p:sp>
        <p:nvSpPr>
          <p:cNvPr id="3" name="Content Placeholder 2"/>
          <p:cNvSpPr>
            <a:spLocks noGrp="1"/>
          </p:cNvSpPr>
          <p:nvPr>
            <p:ph idx="1"/>
          </p:nvPr>
        </p:nvSpPr>
        <p:spPr>
          <a:xfrm>
            <a:off x="5521699" y="1059404"/>
            <a:ext cx="5469466" cy="4893735"/>
          </a:xfrm>
          <a:solidFill>
            <a:srgbClr val="92D050"/>
          </a:solidFill>
        </p:spPr>
        <p:txBody>
          <a:bodyPr/>
          <a:lstStyle/>
          <a:p>
            <a:pPr marL="0" indent="0" algn="ctr">
              <a:buNone/>
            </a:pPr>
            <a:endParaRPr lang="en-GB" sz="4000" b="1" dirty="0" smtClean="0">
              <a:solidFill>
                <a:schemeClr val="tx1"/>
              </a:solidFill>
            </a:endParaRPr>
          </a:p>
          <a:p>
            <a:pPr marL="0" indent="0" algn="ctr">
              <a:buNone/>
            </a:pPr>
            <a:endParaRPr lang="en-GB" sz="4000" b="1" dirty="0">
              <a:solidFill>
                <a:schemeClr val="tx1"/>
              </a:solidFill>
            </a:endParaRPr>
          </a:p>
          <a:p>
            <a:pPr marL="0" indent="0" algn="ctr">
              <a:buNone/>
            </a:pPr>
            <a:r>
              <a:rPr lang="en-GB" sz="4000" b="1" dirty="0" smtClean="0">
                <a:solidFill>
                  <a:schemeClr val="tx1"/>
                </a:solidFill>
              </a:rPr>
              <a:t>The word education comes from the word educere which means to bring out what is already there.</a:t>
            </a:r>
          </a:p>
          <a:p>
            <a:pPr>
              <a:buFont typeface="Wingdings" panose="05000000000000000000" pitchFamily="2" charset="2"/>
              <a:buChar char="v"/>
            </a:pPr>
            <a:endParaRPr lang="en-GB" b="1" dirty="0" smtClean="0">
              <a:solidFill>
                <a:schemeClr val="tx1"/>
              </a:solidFill>
            </a:endParaRPr>
          </a:p>
          <a:p>
            <a:pPr>
              <a:buFont typeface="Wingdings" panose="05000000000000000000" pitchFamily="2" charset="2"/>
              <a:buChar char="v"/>
            </a:pPr>
            <a:endParaRPr lang="en-GB" b="1" dirty="0" smtClean="0">
              <a:solidFill>
                <a:schemeClr val="tx1"/>
              </a:solidFill>
            </a:endParaRPr>
          </a:p>
          <a:p>
            <a:pPr>
              <a:buFont typeface="Wingdings" panose="05000000000000000000" pitchFamily="2" charset="2"/>
              <a:buChar char="v"/>
            </a:pPr>
            <a:endParaRPr lang="en-GB" b="1" dirty="0" smtClean="0">
              <a:solidFill>
                <a:schemeClr val="tx1"/>
              </a:solidFill>
            </a:endParaRPr>
          </a:p>
          <a:p>
            <a:pPr>
              <a:buFont typeface="Wingdings" panose="05000000000000000000" pitchFamily="2" charset="2"/>
              <a:buChar char="v"/>
            </a:pPr>
            <a:endParaRPr lang="en-GB" b="1" dirty="0">
              <a:solidFill>
                <a:schemeClr val="tx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684421" y="3375098"/>
            <a:ext cx="2884501" cy="1775138"/>
          </a:xfrm>
          <a:prstGeom prst="rect">
            <a:avLst/>
          </a:prstGeom>
        </p:spPr>
      </p:pic>
      <p:sp>
        <p:nvSpPr>
          <p:cNvPr id="4" name="Rectangle 3"/>
          <p:cNvSpPr/>
          <p:nvPr/>
        </p:nvSpPr>
        <p:spPr>
          <a:xfrm>
            <a:off x="1684421" y="5150236"/>
            <a:ext cx="2847318" cy="369332"/>
          </a:xfrm>
          <a:prstGeom prst="rect">
            <a:avLst/>
          </a:prstGeom>
        </p:spPr>
        <p:txBody>
          <a:bodyPr wrap="none">
            <a:spAutoFit/>
          </a:bodyPr>
          <a:lstStyle/>
          <a:p>
            <a:r>
              <a:rPr lang="en-GB" dirty="0"/>
              <a:t>https://www.greenbelt.org.uk</a:t>
            </a:r>
          </a:p>
        </p:txBody>
      </p:sp>
    </p:spTree>
    <p:extLst>
      <p:ext uri="{BB962C8B-B14F-4D97-AF65-F5344CB8AC3E}">
        <p14:creationId xmlns:p14="http://schemas.microsoft.com/office/powerpoint/2010/main" val="2140053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erson outline Colouring P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6733" y="794083"/>
            <a:ext cx="3057525"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820166" y="5749089"/>
            <a:ext cx="2467727" cy="369332"/>
          </a:xfrm>
          <a:prstGeom prst="rect">
            <a:avLst/>
          </a:prstGeom>
        </p:spPr>
        <p:txBody>
          <a:bodyPr wrap="none">
            <a:spAutoFit/>
          </a:bodyPr>
          <a:lstStyle/>
          <a:p>
            <a:r>
              <a:rPr lang="en-GB" dirty="0"/>
              <a:t>http://</a:t>
            </a:r>
            <a:r>
              <a:rPr lang="en-GB" dirty="0" smtClean="0"/>
              <a:t>clipart-library.com</a:t>
            </a:r>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41198" y="3351797"/>
            <a:ext cx="2419350" cy="1885950"/>
          </a:xfrm>
          <a:prstGeom prst="rect">
            <a:avLst/>
          </a:prstGeom>
        </p:spPr>
      </p:pic>
      <p:sp>
        <p:nvSpPr>
          <p:cNvPr id="8" name="Rectangle 7"/>
          <p:cNvSpPr/>
          <p:nvPr/>
        </p:nvSpPr>
        <p:spPr>
          <a:xfrm>
            <a:off x="2095012" y="5237747"/>
            <a:ext cx="2323072" cy="369332"/>
          </a:xfrm>
          <a:prstGeom prst="rect">
            <a:avLst/>
          </a:prstGeom>
        </p:spPr>
        <p:txBody>
          <a:bodyPr wrap="none">
            <a:spAutoFit/>
          </a:bodyPr>
          <a:lstStyle/>
          <a:p>
            <a:r>
              <a:rPr lang="en-GB" dirty="0"/>
              <a:t>https://www.123rf.com</a:t>
            </a:r>
          </a:p>
        </p:txBody>
      </p:sp>
    </p:spTree>
    <p:extLst>
      <p:ext uri="{BB962C8B-B14F-4D97-AF65-F5344CB8AC3E}">
        <p14:creationId xmlns:p14="http://schemas.microsoft.com/office/powerpoint/2010/main" val="968547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rgbClr val="FF6600"/>
                </a:solidFill>
              </a:rPr>
              <a:t>Ken Robinson</a:t>
            </a:r>
            <a:endParaRPr lang="en-GB" sz="4000" b="1" dirty="0">
              <a:solidFill>
                <a:srgbClr val="FF6600"/>
              </a:solidFill>
            </a:endParaRP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22281" y="966252"/>
            <a:ext cx="6334021" cy="4842456"/>
          </a:xfrm>
        </p:spPr>
      </p:pic>
      <p:sp>
        <p:nvSpPr>
          <p:cNvPr id="4" name="Text Placeholder 3"/>
          <p:cNvSpPr>
            <a:spLocks noGrp="1"/>
          </p:cNvSpPr>
          <p:nvPr>
            <p:ph type="body" sz="half" idx="2"/>
          </p:nvPr>
        </p:nvSpPr>
        <p:spPr/>
        <p:txBody>
          <a:bodyPr/>
          <a:lstStyle/>
          <a:p>
            <a:endParaRPr lang="en-GB"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3796" y="3031065"/>
            <a:ext cx="3947564" cy="2532608"/>
          </a:xfrm>
          <a:prstGeom prst="rect">
            <a:avLst/>
          </a:prstGeom>
        </p:spPr>
      </p:pic>
      <p:sp>
        <p:nvSpPr>
          <p:cNvPr id="3" name="Rectangle 2"/>
          <p:cNvSpPr/>
          <p:nvPr/>
        </p:nvSpPr>
        <p:spPr>
          <a:xfrm>
            <a:off x="1077935" y="5649938"/>
            <a:ext cx="2980624" cy="369332"/>
          </a:xfrm>
          <a:prstGeom prst="rect">
            <a:avLst/>
          </a:prstGeom>
        </p:spPr>
        <p:txBody>
          <a:bodyPr wrap="none">
            <a:spAutoFit/>
          </a:bodyPr>
          <a:lstStyle/>
          <a:p>
            <a:r>
              <a:rPr lang="en-GB" dirty="0"/>
              <a:t>http://www.beatgoeson.co.uk/</a:t>
            </a:r>
          </a:p>
        </p:txBody>
      </p:sp>
      <p:sp>
        <p:nvSpPr>
          <p:cNvPr id="7" name="Rectangle 6"/>
          <p:cNvSpPr/>
          <p:nvPr/>
        </p:nvSpPr>
        <p:spPr>
          <a:xfrm>
            <a:off x="8862359" y="5834604"/>
            <a:ext cx="2693943" cy="369332"/>
          </a:xfrm>
          <a:prstGeom prst="rect">
            <a:avLst/>
          </a:prstGeom>
        </p:spPr>
        <p:txBody>
          <a:bodyPr wrap="none">
            <a:spAutoFit/>
          </a:bodyPr>
          <a:lstStyle/>
          <a:p>
            <a:r>
              <a:rPr lang="en-GB" dirty="0"/>
              <a:t>https://collectivenext.com/</a:t>
            </a:r>
          </a:p>
        </p:txBody>
      </p:sp>
    </p:spTree>
    <p:extLst>
      <p:ext uri="{BB962C8B-B14F-4D97-AF65-F5344CB8AC3E}">
        <p14:creationId xmlns:p14="http://schemas.microsoft.com/office/powerpoint/2010/main" val="3025258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p:cNvSpPr>
            <a:spLocks noGrp="1"/>
          </p:cNvSpPr>
          <p:nvPr>
            <p:ph type="title"/>
          </p:nvPr>
        </p:nvSpPr>
        <p:spPr>
          <a:solidFill>
            <a:srgbClr val="FF6600"/>
          </a:solidFill>
        </p:spPr>
        <p:txBody>
          <a:bodyPr/>
          <a:lstStyle/>
          <a:p>
            <a:r>
              <a:rPr lang="en-GB" dirty="0" smtClean="0">
                <a:latin typeface="Arial Black" panose="020B0A04020102020204" pitchFamily="34" charset="0"/>
              </a:rPr>
              <a:t>So what is Creativity?</a:t>
            </a:r>
            <a:endParaRPr lang="en-GB" dirty="0">
              <a:latin typeface="Arial Black" panose="020B0A04020102020204" pitchFamily="34" charset="0"/>
            </a:endParaRPr>
          </a:p>
        </p:txBody>
      </p:sp>
      <p:sp>
        <p:nvSpPr>
          <p:cNvPr id="19" name="Content Placeholder 18"/>
          <p:cNvSpPr>
            <a:spLocks noGrp="1"/>
          </p:cNvSpPr>
          <p:nvPr>
            <p:ph sz="half" idx="2"/>
          </p:nvPr>
        </p:nvSpPr>
        <p:spPr>
          <a:xfrm>
            <a:off x="1295402" y="2658533"/>
            <a:ext cx="4718304" cy="3217334"/>
          </a:xfrm>
        </p:spPr>
        <p:txBody>
          <a:bodyPr>
            <a:normAutofit fontScale="70000" lnSpcReduction="20000"/>
          </a:bodyPr>
          <a:lstStyle/>
          <a:p>
            <a:pPr marL="0" indent="0">
              <a:lnSpc>
                <a:spcPct val="120000"/>
              </a:lnSpc>
              <a:buNone/>
            </a:pPr>
            <a:r>
              <a:rPr lang="en-GB" sz="2200" dirty="0" smtClean="0"/>
              <a:t>Treffinger </a:t>
            </a:r>
            <a:r>
              <a:rPr lang="en-GB" sz="2200" i="1" dirty="0"/>
              <a:t>et al. </a:t>
            </a:r>
            <a:r>
              <a:rPr lang="en-GB" sz="2200" dirty="0"/>
              <a:t>(2002) compared 120 definitions of creativity in papers exploring the ‘traits</a:t>
            </a:r>
            <a:r>
              <a:rPr lang="en-GB" sz="2200" dirty="0" smtClean="0"/>
              <a:t>’, ‘</a:t>
            </a:r>
            <a:r>
              <a:rPr lang="en-GB" sz="2200" dirty="0"/>
              <a:t>characteristics’, and other personal ‘attributes’ distinguishing highly creative individuals from their </a:t>
            </a:r>
            <a:r>
              <a:rPr lang="en-GB" sz="2200" dirty="0" smtClean="0"/>
              <a:t>peers. From </a:t>
            </a:r>
            <a:r>
              <a:rPr lang="en-GB" sz="2200" dirty="0"/>
              <a:t>these 120 definitions they compiled a list of creative dispositions (cognitive, personality, </a:t>
            </a:r>
            <a:r>
              <a:rPr lang="en-GB" sz="2200" dirty="0" smtClean="0"/>
              <a:t>and biographical), clustering </a:t>
            </a:r>
            <a:r>
              <a:rPr lang="en-GB" sz="2200" dirty="0"/>
              <a:t>them into four categories:</a:t>
            </a:r>
          </a:p>
          <a:p>
            <a:r>
              <a:rPr lang="en-GB" dirty="0"/>
              <a:t>− Generating ideas;</a:t>
            </a:r>
          </a:p>
          <a:p>
            <a:r>
              <a:rPr lang="en-GB" dirty="0"/>
              <a:t>− Digging deeper into ideas;</a:t>
            </a:r>
          </a:p>
          <a:p>
            <a:r>
              <a:rPr lang="en-GB" dirty="0"/>
              <a:t>− Openness and courage to explore ideas; and</a:t>
            </a:r>
          </a:p>
          <a:p>
            <a:r>
              <a:rPr lang="en-GB" dirty="0"/>
              <a:t>− Listening to one’s ‘inner voice’.</a:t>
            </a:r>
          </a:p>
        </p:txBody>
      </p:sp>
      <p:sp>
        <p:nvSpPr>
          <p:cNvPr id="4" name="Content Placeholder 3"/>
          <p:cNvSpPr>
            <a:spLocks noGrp="1"/>
          </p:cNvSpPr>
          <p:nvPr>
            <p:ph sz="quarter" idx="4"/>
          </p:nvPr>
        </p:nvSpPr>
        <p:spPr>
          <a:xfrm>
            <a:off x="6180670" y="2658534"/>
            <a:ext cx="4718304" cy="3217334"/>
          </a:xfrm>
        </p:spPr>
        <p:txBody>
          <a:bodyPr/>
          <a:lstStyle/>
          <a:p>
            <a:pPr marL="0" indent="0">
              <a:buNone/>
            </a:pPr>
            <a:r>
              <a:rPr lang="en-GB" sz="1800" dirty="0" smtClean="0"/>
              <a:t>Being Creative is at the root of being a human being… (Vygotsky, 2014)</a:t>
            </a:r>
          </a:p>
          <a:p>
            <a:pPr marL="0" indent="0">
              <a:buNone/>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59121" y="3977536"/>
            <a:ext cx="1922034" cy="1922034"/>
          </a:xfrm>
          <a:prstGeom prst="rect">
            <a:avLst/>
          </a:prstGeom>
        </p:spPr>
      </p:pic>
      <p:sp>
        <p:nvSpPr>
          <p:cNvPr id="6" name="Rectangle 5"/>
          <p:cNvSpPr/>
          <p:nvPr/>
        </p:nvSpPr>
        <p:spPr>
          <a:xfrm>
            <a:off x="9200413" y="5875867"/>
            <a:ext cx="2439450" cy="369332"/>
          </a:xfrm>
          <a:prstGeom prst="rect">
            <a:avLst/>
          </a:prstGeom>
        </p:spPr>
        <p:txBody>
          <a:bodyPr wrap="none">
            <a:spAutoFit/>
          </a:bodyPr>
          <a:lstStyle/>
          <a:p>
            <a:r>
              <a:rPr lang="en-GB" dirty="0"/>
              <a:t>https://www.google.com</a:t>
            </a:r>
          </a:p>
        </p:txBody>
      </p:sp>
      <p:sp>
        <p:nvSpPr>
          <p:cNvPr id="2" name="TextBox 1"/>
          <p:cNvSpPr txBox="1"/>
          <p:nvPr/>
        </p:nvSpPr>
        <p:spPr>
          <a:xfrm>
            <a:off x="5743977" y="3876541"/>
            <a:ext cx="2795845" cy="914400"/>
          </a:xfrm>
          <a:prstGeom prst="rect">
            <a:avLst/>
          </a:prstGeom>
          <a:noFill/>
        </p:spPr>
        <p:txBody>
          <a:bodyPr wrap="square" rtlCol="0">
            <a:spAutoFit/>
          </a:bodyPr>
          <a:lstStyle/>
          <a:p>
            <a:endParaRPr lang="en-GB" dirty="0"/>
          </a:p>
        </p:txBody>
      </p:sp>
      <p:sp>
        <p:nvSpPr>
          <p:cNvPr id="8" name="Rectangle 7"/>
          <p:cNvSpPr/>
          <p:nvPr/>
        </p:nvSpPr>
        <p:spPr>
          <a:xfrm>
            <a:off x="5499279" y="3695448"/>
            <a:ext cx="3803518" cy="2585323"/>
          </a:xfrm>
          <a:prstGeom prst="rect">
            <a:avLst/>
          </a:prstGeom>
        </p:spPr>
        <p:txBody>
          <a:bodyPr wrap="square">
            <a:spAutoFit/>
          </a:bodyPr>
          <a:lstStyle/>
          <a:p>
            <a:r>
              <a:rPr lang="en-GB" dirty="0">
                <a:solidFill>
                  <a:srgbClr val="000000"/>
                </a:solidFill>
                <a:latin typeface="Calibri" panose="020F0502020204030204" pitchFamily="34" charset="0"/>
              </a:rPr>
              <a:t>What is creativity? It’s a set of skills, an attitude to life, the ability to have original, meaningful ideas that often cross over disciplines and connect previously separate information. It’s a vital ingredient of being human, leading to growth, change and progress at individual and societal level</a:t>
            </a:r>
            <a:r>
              <a:rPr lang="en-GB" dirty="0" smtClean="0">
                <a:solidFill>
                  <a:srgbClr val="000000"/>
                </a:solidFill>
                <a:latin typeface="Calibri" panose="020F0502020204030204" pitchFamily="34" charset="0"/>
              </a:rPr>
              <a:t>. (Teall &amp; Forster, 2015)</a:t>
            </a:r>
            <a:endParaRPr lang="en-GB" dirty="0"/>
          </a:p>
        </p:txBody>
      </p:sp>
    </p:spTree>
    <p:extLst>
      <p:ext uri="{BB962C8B-B14F-4D97-AF65-F5344CB8AC3E}">
        <p14:creationId xmlns:p14="http://schemas.microsoft.com/office/powerpoint/2010/main" val="4167878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erson outline Colouring P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0691" y="794084"/>
            <a:ext cx="3057525" cy="47625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804124" y="5717005"/>
            <a:ext cx="2467727" cy="369332"/>
          </a:xfrm>
          <a:prstGeom prst="rect">
            <a:avLst/>
          </a:prstGeom>
        </p:spPr>
        <p:txBody>
          <a:bodyPr wrap="none">
            <a:spAutoFit/>
          </a:bodyPr>
          <a:lstStyle/>
          <a:p>
            <a:r>
              <a:rPr lang="en-GB" dirty="0"/>
              <a:t>http://</a:t>
            </a:r>
            <a:r>
              <a:rPr lang="en-GB" dirty="0" smtClean="0"/>
              <a:t>clipart-library.com</a:t>
            </a:r>
            <a:endParaRPr lang="en-GB" dirty="0"/>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66495" y="3351797"/>
            <a:ext cx="2419350" cy="1885950"/>
          </a:xfrm>
          <a:prstGeom prst="rect">
            <a:avLst/>
          </a:prstGeom>
        </p:spPr>
      </p:pic>
      <p:sp>
        <p:nvSpPr>
          <p:cNvPr id="10" name="Rectangle 9"/>
          <p:cNvSpPr/>
          <p:nvPr/>
        </p:nvSpPr>
        <p:spPr>
          <a:xfrm>
            <a:off x="2095012" y="5237747"/>
            <a:ext cx="2323072" cy="369332"/>
          </a:xfrm>
          <a:prstGeom prst="rect">
            <a:avLst/>
          </a:prstGeom>
        </p:spPr>
        <p:txBody>
          <a:bodyPr wrap="none">
            <a:spAutoFit/>
          </a:bodyPr>
          <a:lstStyle/>
          <a:p>
            <a:r>
              <a:rPr lang="en-GB" dirty="0"/>
              <a:t>https://www.123rf.com</a:t>
            </a:r>
          </a:p>
        </p:txBody>
      </p:sp>
    </p:spTree>
    <p:extLst>
      <p:ext uri="{BB962C8B-B14F-4D97-AF65-F5344CB8AC3E}">
        <p14:creationId xmlns:p14="http://schemas.microsoft.com/office/powerpoint/2010/main" val="85168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5336" y="2544473"/>
            <a:ext cx="2034862" cy="1356575"/>
          </a:xfrm>
          <a:prstGeom prst="rect">
            <a:avLst/>
          </a:prstGeom>
        </p:spPr>
      </p:pic>
      <p:sp>
        <p:nvSpPr>
          <p:cNvPr id="23" name="Right Arrow 22"/>
          <p:cNvSpPr/>
          <p:nvPr/>
        </p:nvSpPr>
        <p:spPr>
          <a:xfrm rot="10800000">
            <a:off x="3902564" y="3533954"/>
            <a:ext cx="831224" cy="303296"/>
          </a:xfrm>
          <a:prstGeom prst="rightArrow">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6" name="Right Arrow 25"/>
          <p:cNvSpPr/>
          <p:nvPr/>
        </p:nvSpPr>
        <p:spPr>
          <a:xfrm rot="19135551">
            <a:off x="6798066" y="2007921"/>
            <a:ext cx="831224" cy="303296"/>
          </a:xfrm>
          <a:prstGeom prst="rightArrow">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8" name="Right Arrow 27"/>
          <p:cNvSpPr/>
          <p:nvPr/>
        </p:nvSpPr>
        <p:spPr>
          <a:xfrm rot="5400000">
            <a:off x="5531411" y="4137033"/>
            <a:ext cx="592719" cy="193023"/>
          </a:xfrm>
          <a:prstGeom prst="rightArrow">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Right Arrow 29"/>
          <p:cNvSpPr/>
          <p:nvPr/>
        </p:nvSpPr>
        <p:spPr>
          <a:xfrm rot="16200000">
            <a:off x="5457155" y="1931303"/>
            <a:ext cx="831224" cy="303296"/>
          </a:xfrm>
          <a:prstGeom prst="rightArrow">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4" name="TextBox 23"/>
          <p:cNvSpPr txBox="1"/>
          <p:nvPr/>
        </p:nvSpPr>
        <p:spPr>
          <a:xfrm>
            <a:off x="7914717" y="2279122"/>
            <a:ext cx="2794715" cy="338554"/>
          </a:xfrm>
          <a:prstGeom prst="rect">
            <a:avLst/>
          </a:prstGeom>
          <a:noFill/>
        </p:spPr>
        <p:txBody>
          <a:bodyPr wrap="square" rtlCol="0">
            <a:spAutoFit/>
          </a:bodyPr>
          <a:lstStyle/>
          <a:p>
            <a:endParaRPr lang="en-GB" sz="1600" dirty="0"/>
          </a:p>
        </p:txBody>
      </p:sp>
      <p:sp>
        <p:nvSpPr>
          <p:cNvPr id="33" name="TextBox 32"/>
          <p:cNvSpPr txBox="1"/>
          <p:nvPr/>
        </p:nvSpPr>
        <p:spPr>
          <a:xfrm>
            <a:off x="7606100" y="2937641"/>
            <a:ext cx="2794715" cy="338554"/>
          </a:xfrm>
          <a:prstGeom prst="rect">
            <a:avLst/>
          </a:prstGeom>
          <a:noFill/>
        </p:spPr>
        <p:txBody>
          <a:bodyPr wrap="square" rtlCol="0">
            <a:spAutoFit/>
          </a:bodyPr>
          <a:lstStyle/>
          <a:p>
            <a:endParaRPr lang="en-GB" sz="1600" dirty="0"/>
          </a:p>
        </p:txBody>
      </p:sp>
      <p:sp>
        <p:nvSpPr>
          <p:cNvPr id="34" name="TextBox 33"/>
          <p:cNvSpPr txBox="1"/>
          <p:nvPr/>
        </p:nvSpPr>
        <p:spPr>
          <a:xfrm>
            <a:off x="7160245" y="1255942"/>
            <a:ext cx="2794715" cy="584775"/>
          </a:xfrm>
          <a:prstGeom prst="rect">
            <a:avLst/>
          </a:prstGeom>
          <a:noFill/>
        </p:spPr>
        <p:txBody>
          <a:bodyPr wrap="square" rtlCol="0">
            <a:spAutoFit/>
          </a:bodyPr>
          <a:lstStyle/>
          <a:p>
            <a:pPr algn="ctr"/>
            <a:r>
              <a:rPr lang="en-GB" sz="1600" dirty="0" smtClean="0"/>
              <a:t>Conner, De Young &amp; Silvia (2016)</a:t>
            </a:r>
            <a:endParaRPr lang="en-GB" sz="1600" dirty="0"/>
          </a:p>
        </p:txBody>
      </p:sp>
      <p:sp>
        <p:nvSpPr>
          <p:cNvPr id="35" name="TextBox 34"/>
          <p:cNvSpPr txBox="1"/>
          <p:nvPr/>
        </p:nvSpPr>
        <p:spPr>
          <a:xfrm>
            <a:off x="1016007" y="3232458"/>
            <a:ext cx="2930209" cy="1077218"/>
          </a:xfrm>
          <a:prstGeom prst="rect">
            <a:avLst/>
          </a:prstGeom>
          <a:noFill/>
        </p:spPr>
        <p:txBody>
          <a:bodyPr wrap="square" rtlCol="0">
            <a:spAutoFit/>
          </a:bodyPr>
          <a:lstStyle/>
          <a:p>
            <a:pPr algn="ctr"/>
            <a:r>
              <a:rPr lang="en-GB" sz="1600" dirty="0"/>
              <a:t>All-Party Parliamentary Group on Arts, Health &amp; Well-Being (APPGAHW) </a:t>
            </a:r>
            <a:r>
              <a:rPr lang="en-GB" sz="1600" dirty="0" smtClean="0"/>
              <a:t>(2014)</a:t>
            </a:r>
          </a:p>
          <a:p>
            <a:endParaRPr lang="en-GB" sz="1600" dirty="0"/>
          </a:p>
        </p:txBody>
      </p:sp>
      <p:sp>
        <p:nvSpPr>
          <p:cNvPr id="2048" name="TextBox 2047"/>
          <p:cNvSpPr txBox="1"/>
          <p:nvPr/>
        </p:nvSpPr>
        <p:spPr>
          <a:xfrm>
            <a:off x="5223147" y="4484803"/>
            <a:ext cx="2627290" cy="338554"/>
          </a:xfrm>
          <a:prstGeom prst="rect">
            <a:avLst/>
          </a:prstGeom>
          <a:noFill/>
        </p:spPr>
        <p:txBody>
          <a:bodyPr wrap="square" rtlCol="0">
            <a:spAutoFit/>
          </a:bodyPr>
          <a:lstStyle/>
          <a:p>
            <a:pPr algn="ctr"/>
            <a:r>
              <a:rPr lang="en-GB" sz="1600" dirty="0" smtClean="0"/>
              <a:t>Stuckey &amp; Nobel (2010)</a:t>
            </a:r>
            <a:endParaRPr lang="en-GB" sz="1600" dirty="0"/>
          </a:p>
        </p:txBody>
      </p:sp>
      <p:sp>
        <p:nvSpPr>
          <p:cNvPr id="2049" name="TextBox 2048"/>
          <p:cNvSpPr txBox="1"/>
          <p:nvPr/>
        </p:nvSpPr>
        <p:spPr>
          <a:xfrm>
            <a:off x="4733788" y="965915"/>
            <a:ext cx="2693570" cy="584775"/>
          </a:xfrm>
          <a:prstGeom prst="rect">
            <a:avLst/>
          </a:prstGeom>
          <a:noFill/>
        </p:spPr>
        <p:txBody>
          <a:bodyPr wrap="square" rtlCol="0">
            <a:spAutoFit/>
          </a:bodyPr>
          <a:lstStyle/>
          <a:p>
            <a:pPr algn="ctr"/>
            <a:r>
              <a:rPr lang="en-GB" sz="1600" dirty="0" smtClean="0"/>
              <a:t>National Alliance for Arts, Health &amp; Well-Being (2012)</a:t>
            </a:r>
            <a:endParaRPr lang="en-GB" sz="1600" dirty="0"/>
          </a:p>
        </p:txBody>
      </p:sp>
      <p:sp>
        <p:nvSpPr>
          <p:cNvPr id="2050" name="TextBox 2049"/>
          <p:cNvSpPr txBox="1"/>
          <p:nvPr/>
        </p:nvSpPr>
        <p:spPr>
          <a:xfrm>
            <a:off x="695227" y="4571575"/>
            <a:ext cx="2717442" cy="1569660"/>
          </a:xfrm>
          <a:prstGeom prst="rect">
            <a:avLst/>
          </a:prstGeom>
          <a:noFill/>
        </p:spPr>
        <p:txBody>
          <a:bodyPr wrap="square" rtlCol="0">
            <a:spAutoFit/>
          </a:bodyPr>
          <a:lstStyle/>
          <a:p>
            <a:pPr algn="ctr"/>
            <a:r>
              <a:rPr lang="en-GB" sz="1600" dirty="0"/>
              <a:t>The act of creation, and our appreciation of it, provides an individual experience that can have positive effects on our physical and mental health and well-being.</a:t>
            </a:r>
          </a:p>
        </p:txBody>
      </p:sp>
      <p:sp>
        <p:nvSpPr>
          <p:cNvPr id="39" name="Right Arrow 38"/>
          <p:cNvSpPr/>
          <p:nvPr/>
        </p:nvSpPr>
        <p:spPr>
          <a:xfrm>
            <a:off x="6981793" y="2956175"/>
            <a:ext cx="841328" cy="321888"/>
          </a:xfrm>
          <a:prstGeom prst="rightArrow">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051" name="TextBox 2050"/>
          <p:cNvSpPr txBox="1"/>
          <p:nvPr/>
        </p:nvSpPr>
        <p:spPr>
          <a:xfrm>
            <a:off x="7514505" y="2935307"/>
            <a:ext cx="2473863" cy="338554"/>
          </a:xfrm>
          <a:prstGeom prst="rect">
            <a:avLst/>
          </a:prstGeom>
          <a:noFill/>
        </p:spPr>
        <p:txBody>
          <a:bodyPr wrap="square" rtlCol="0">
            <a:spAutoFit/>
          </a:bodyPr>
          <a:lstStyle/>
          <a:p>
            <a:pPr algn="ctr"/>
            <a:r>
              <a:rPr lang="en-GB" sz="1600" dirty="0" smtClean="0"/>
              <a:t>Young Minds (2015)</a:t>
            </a:r>
            <a:endParaRPr lang="en-GB" sz="1600" dirty="0"/>
          </a:p>
        </p:txBody>
      </p:sp>
      <p:sp>
        <p:nvSpPr>
          <p:cNvPr id="41" name="Right Arrow 40"/>
          <p:cNvSpPr/>
          <p:nvPr/>
        </p:nvSpPr>
        <p:spPr>
          <a:xfrm rot="5400000">
            <a:off x="1976350" y="4269238"/>
            <a:ext cx="498907" cy="2646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42" name="Right Arrow 41"/>
          <p:cNvSpPr/>
          <p:nvPr/>
        </p:nvSpPr>
        <p:spPr>
          <a:xfrm rot="7706037">
            <a:off x="5141552" y="4929180"/>
            <a:ext cx="498907" cy="2646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052" name="TextBox 2051"/>
          <p:cNvSpPr txBox="1"/>
          <p:nvPr/>
        </p:nvSpPr>
        <p:spPr>
          <a:xfrm>
            <a:off x="5494717" y="5002948"/>
            <a:ext cx="2790962" cy="1077218"/>
          </a:xfrm>
          <a:prstGeom prst="rect">
            <a:avLst/>
          </a:prstGeom>
          <a:noFill/>
        </p:spPr>
        <p:txBody>
          <a:bodyPr wrap="square" rtlCol="0">
            <a:spAutoFit/>
          </a:bodyPr>
          <a:lstStyle/>
          <a:p>
            <a:pPr algn="ctr"/>
            <a:r>
              <a:rPr lang="en-GB" sz="1600" dirty="0"/>
              <a:t>Evaluations of art projects can </a:t>
            </a:r>
            <a:r>
              <a:rPr lang="en-GB" sz="1600" dirty="0" smtClean="0"/>
              <a:t>link the </a:t>
            </a:r>
            <a:r>
              <a:rPr lang="en-GB" sz="1600" dirty="0"/>
              <a:t>benefits of creative expression to healing </a:t>
            </a:r>
            <a:r>
              <a:rPr lang="en-GB" sz="1600" dirty="0" smtClean="0"/>
              <a:t>and greater </a:t>
            </a:r>
            <a:r>
              <a:rPr lang="en-GB" sz="1600" dirty="0"/>
              <a:t>wellness.</a:t>
            </a:r>
          </a:p>
        </p:txBody>
      </p:sp>
      <p:sp>
        <p:nvSpPr>
          <p:cNvPr id="44" name="Right Arrow 43"/>
          <p:cNvSpPr/>
          <p:nvPr/>
        </p:nvSpPr>
        <p:spPr>
          <a:xfrm rot="1752205">
            <a:off x="8899341" y="1652258"/>
            <a:ext cx="498907" cy="2646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053" name="TextBox 2052"/>
          <p:cNvSpPr txBox="1"/>
          <p:nvPr/>
        </p:nvSpPr>
        <p:spPr>
          <a:xfrm>
            <a:off x="9312074" y="1665084"/>
            <a:ext cx="2046714" cy="1077218"/>
          </a:xfrm>
          <a:prstGeom prst="rect">
            <a:avLst/>
          </a:prstGeom>
          <a:noFill/>
        </p:spPr>
        <p:txBody>
          <a:bodyPr wrap="square" rtlCol="0">
            <a:spAutoFit/>
          </a:bodyPr>
          <a:lstStyle/>
          <a:p>
            <a:pPr algn="ctr"/>
            <a:r>
              <a:rPr lang="en-GB" sz="1600" dirty="0" smtClean="0"/>
              <a:t>Engaging in a creative activity just once a day can lead to a more positive state of mind.</a:t>
            </a:r>
            <a:endParaRPr lang="en-GB" sz="1600" dirty="0"/>
          </a:p>
        </p:txBody>
      </p:sp>
      <p:sp>
        <p:nvSpPr>
          <p:cNvPr id="46" name="Right Arrow 45"/>
          <p:cNvSpPr/>
          <p:nvPr/>
        </p:nvSpPr>
        <p:spPr>
          <a:xfrm rot="10800000">
            <a:off x="4434891" y="1015364"/>
            <a:ext cx="498907" cy="2646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054" name="TextBox 2053"/>
          <p:cNvSpPr txBox="1"/>
          <p:nvPr/>
        </p:nvSpPr>
        <p:spPr>
          <a:xfrm>
            <a:off x="2614585" y="716661"/>
            <a:ext cx="2394238" cy="1323439"/>
          </a:xfrm>
          <a:prstGeom prst="rect">
            <a:avLst/>
          </a:prstGeom>
          <a:noFill/>
        </p:spPr>
        <p:txBody>
          <a:bodyPr wrap="square" rtlCol="0">
            <a:spAutoFit/>
          </a:bodyPr>
          <a:lstStyle/>
          <a:p>
            <a:pPr algn="ctr"/>
            <a:r>
              <a:rPr lang="en-GB" sz="1600" dirty="0"/>
              <a:t>The arts, creativity and the imagination are</a:t>
            </a:r>
          </a:p>
          <a:p>
            <a:pPr algn="ctr"/>
            <a:r>
              <a:rPr lang="en-GB" sz="1600" dirty="0"/>
              <a:t>agents of wellness: they help keep the individual resilient</a:t>
            </a:r>
          </a:p>
        </p:txBody>
      </p:sp>
      <p:sp>
        <p:nvSpPr>
          <p:cNvPr id="2055" name="TextBox 2054"/>
          <p:cNvSpPr txBox="1"/>
          <p:nvPr/>
        </p:nvSpPr>
        <p:spPr>
          <a:xfrm>
            <a:off x="3493057" y="5036231"/>
            <a:ext cx="1820443" cy="1077218"/>
          </a:xfrm>
          <a:prstGeom prst="rect">
            <a:avLst/>
          </a:prstGeom>
          <a:noFill/>
        </p:spPr>
        <p:txBody>
          <a:bodyPr wrap="square" rtlCol="0">
            <a:spAutoFit/>
          </a:bodyPr>
          <a:lstStyle/>
          <a:p>
            <a:pPr algn="ctr"/>
            <a:r>
              <a:rPr lang="en-GB" sz="1600" dirty="0" smtClean="0"/>
              <a:t>Recognises</a:t>
            </a:r>
            <a:endParaRPr lang="en-GB" sz="1600" dirty="0"/>
          </a:p>
          <a:p>
            <a:pPr algn="ctr"/>
            <a:r>
              <a:rPr lang="en-GB" sz="1600" dirty="0"/>
              <a:t>the role that creative arts play in </a:t>
            </a:r>
            <a:r>
              <a:rPr lang="en-GB" sz="1600" dirty="0" smtClean="0"/>
              <a:t>the healing process.</a:t>
            </a:r>
            <a:endParaRPr lang="en-GB" sz="1600" dirty="0"/>
          </a:p>
        </p:txBody>
      </p:sp>
      <p:sp>
        <p:nvSpPr>
          <p:cNvPr id="2056" name="TextBox 2055"/>
          <p:cNvSpPr txBox="1"/>
          <p:nvPr/>
        </p:nvSpPr>
        <p:spPr>
          <a:xfrm>
            <a:off x="8126800" y="4848573"/>
            <a:ext cx="2887331" cy="1323439"/>
          </a:xfrm>
          <a:prstGeom prst="rect">
            <a:avLst/>
          </a:prstGeom>
          <a:noFill/>
        </p:spPr>
        <p:txBody>
          <a:bodyPr wrap="square" rtlCol="0">
            <a:spAutoFit/>
          </a:bodyPr>
          <a:lstStyle/>
          <a:p>
            <a:pPr algn="ctr"/>
            <a:r>
              <a:rPr lang="en-GB" sz="1600" dirty="0"/>
              <a:t>The </a:t>
            </a:r>
            <a:r>
              <a:rPr lang="en-GB" sz="1600" dirty="0" smtClean="0"/>
              <a:t>relaxation and </a:t>
            </a:r>
            <a:r>
              <a:rPr lang="en-GB" sz="1600" dirty="0"/>
              <a:t>symptom reduction produced by </a:t>
            </a:r>
            <a:r>
              <a:rPr lang="en-GB" sz="1600" dirty="0" smtClean="0"/>
              <a:t>creative expression </a:t>
            </a:r>
            <a:r>
              <a:rPr lang="en-GB" sz="1600" dirty="0"/>
              <a:t>opened pathways to emotional</a:t>
            </a:r>
          </a:p>
          <a:p>
            <a:pPr algn="ctr"/>
            <a:r>
              <a:rPr lang="en-GB" sz="1600" dirty="0"/>
              <a:t>healing.</a:t>
            </a:r>
          </a:p>
        </p:txBody>
      </p:sp>
      <p:sp>
        <p:nvSpPr>
          <p:cNvPr id="50" name="Right Arrow 49"/>
          <p:cNvSpPr/>
          <p:nvPr/>
        </p:nvSpPr>
        <p:spPr>
          <a:xfrm rot="1397678">
            <a:off x="7726797" y="4617767"/>
            <a:ext cx="498907" cy="2646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057" name="TextBox 2056"/>
          <p:cNvSpPr txBox="1"/>
          <p:nvPr/>
        </p:nvSpPr>
        <p:spPr>
          <a:xfrm>
            <a:off x="8406866" y="3364441"/>
            <a:ext cx="2951922" cy="1077218"/>
          </a:xfrm>
          <a:prstGeom prst="rect">
            <a:avLst/>
          </a:prstGeom>
          <a:noFill/>
        </p:spPr>
        <p:txBody>
          <a:bodyPr wrap="square" rtlCol="0">
            <a:spAutoFit/>
          </a:bodyPr>
          <a:lstStyle/>
          <a:p>
            <a:pPr algn="ctr"/>
            <a:r>
              <a:rPr lang="en-GB" sz="1600" dirty="0" smtClean="0"/>
              <a:t>Emotional well-being is a key indicator of academic achievement, and subsequently improves outcomes in later  life.</a:t>
            </a:r>
            <a:endParaRPr lang="en-GB" sz="1600" dirty="0"/>
          </a:p>
        </p:txBody>
      </p:sp>
      <p:sp>
        <p:nvSpPr>
          <p:cNvPr id="52" name="Right Arrow 51"/>
          <p:cNvSpPr/>
          <p:nvPr/>
        </p:nvSpPr>
        <p:spPr>
          <a:xfrm rot="2717523">
            <a:off x="8197974" y="3376537"/>
            <a:ext cx="498907" cy="2646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53" name="Right Arrow 52"/>
          <p:cNvSpPr/>
          <p:nvPr/>
        </p:nvSpPr>
        <p:spPr>
          <a:xfrm rot="5400000">
            <a:off x="6511297" y="4820361"/>
            <a:ext cx="340189" cy="2562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9" name="Right Arrow 28"/>
          <p:cNvSpPr/>
          <p:nvPr/>
        </p:nvSpPr>
        <p:spPr>
          <a:xfrm rot="10800000">
            <a:off x="3853121" y="2836137"/>
            <a:ext cx="831224" cy="303296"/>
          </a:xfrm>
          <a:prstGeom prst="rightArrow">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 name="TextBox 1"/>
          <p:cNvSpPr txBox="1"/>
          <p:nvPr/>
        </p:nvSpPr>
        <p:spPr>
          <a:xfrm>
            <a:off x="2224336" y="2470346"/>
            <a:ext cx="2585141" cy="584775"/>
          </a:xfrm>
          <a:prstGeom prst="rect">
            <a:avLst/>
          </a:prstGeom>
          <a:noFill/>
        </p:spPr>
        <p:txBody>
          <a:bodyPr wrap="square" rtlCol="0">
            <a:spAutoFit/>
          </a:bodyPr>
          <a:lstStyle/>
          <a:p>
            <a:pPr algn="ctr"/>
            <a:r>
              <a:rPr lang="en-GB" sz="1600" dirty="0" smtClean="0"/>
              <a:t>Bungay &amp;Vella-Burrows (2013)</a:t>
            </a:r>
            <a:endParaRPr lang="en-GB" sz="1600" dirty="0"/>
          </a:p>
        </p:txBody>
      </p:sp>
      <p:sp>
        <p:nvSpPr>
          <p:cNvPr id="31" name="Right Arrow 30"/>
          <p:cNvSpPr/>
          <p:nvPr/>
        </p:nvSpPr>
        <p:spPr>
          <a:xfrm rot="13702984">
            <a:off x="1982896" y="2394572"/>
            <a:ext cx="498907" cy="2646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 name="TextBox 2"/>
          <p:cNvSpPr txBox="1"/>
          <p:nvPr/>
        </p:nvSpPr>
        <p:spPr>
          <a:xfrm>
            <a:off x="577533" y="1255942"/>
            <a:ext cx="2110880" cy="1323439"/>
          </a:xfrm>
          <a:prstGeom prst="rect">
            <a:avLst/>
          </a:prstGeom>
          <a:noFill/>
        </p:spPr>
        <p:txBody>
          <a:bodyPr wrap="square" rtlCol="0">
            <a:spAutoFit/>
          </a:bodyPr>
          <a:lstStyle/>
          <a:p>
            <a:pPr algn="ctr"/>
            <a:r>
              <a:rPr lang="en-GB" sz="1600" dirty="0" smtClean="0"/>
              <a:t>Found that participating</a:t>
            </a:r>
          </a:p>
          <a:p>
            <a:pPr algn="ctr"/>
            <a:r>
              <a:rPr lang="en-GB" sz="1600" dirty="0" smtClean="0"/>
              <a:t> in creative activities can</a:t>
            </a:r>
          </a:p>
          <a:p>
            <a:pPr algn="ctr"/>
            <a:r>
              <a:rPr lang="en-GB" sz="1600" dirty="0"/>
              <a:t>h</a:t>
            </a:r>
            <a:r>
              <a:rPr lang="en-GB" sz="1600" dirty="0" smtClean="0"/>
              <a:t>ave a positive affect in children &amp; young people</a:t>
            </a:r>
            <a:endParaRPr lang="en-GB" sz="1600" dirty="0"/>
          </a:p>
        </p:txBody>
      </p:sp>
      <p:sp>
        <p:nvSpPr>
          <p:cNvPr id="4" name="Rectangle 3"/>
          <p:cNvSpPr/>
          <p:nvPr/>
        </p:nvSpPr>
        <p:spPr>
          <a:xfrm>
            <a:off x="5895871" y="3822018"/>
            <a:ext cx="2080249" cy="369332"/>
          </a:xfrm>
          <a:prstGeom prst="rect">
            <a:avLst/>
          </a:prstGeom>
        </p:spPr>
        <p:txBody>
          <a:bodyPr wrap="none">
            <a:spAutoFit/>
          </a:bodyPr>
          <a:lstStyle/>
          <a:p>
            <a:r>
              <a:rPr lang="en-GB" dirty="0"/>
              <a:t>https://uccexpress.ie</a:t>
            </a:r>
          </a:p>
        </p:txBody>
      </p:sp>
    </p:spTree>
    <p:extLst>
      <p:ext uri="{BB962C8B-B14F-4D97-AF65-F5344CB8AC3E}">
        <p14:creationId xmlns:p14="http://schemas.microsoft.com/office/powerpoint/2010/main" val="464688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erson outline Colouring P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7364" y="874295"/>
            <a:ext cx="3057525"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739955" y="5813258"/>
            <a:ext cx="2467727" cy="369332"/>
          </a:xfrm>
          <a:prstGeom prst="rect">
            <a:avLst/>
          </a:prstGeom>
        </p:spPr>
        <p:txBody>
          <a:bodyPr wrap="none">
            <a:spAutoFit/>
          </a:bodyPr>
          <a:lstStyle/>
          <a:p>
            <a:r>
              <a:rPr lang="en-GB" dirty="0"/>
              <a:t>http://</a:t>
            </a:r>
            <a:r>
              <a:rPr lang="en-GB" dirty="0" smtClean="0"/>
              <a:t>clipart-library.com</a:t>
            </a:r>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8014" y="3175334"/>
            <a:ext cx="2419350" cy="1885950"/>
          </a:xfrm>
          <a:prstGeom prst="rect">
            <a:avLst/>
          </a:prstGeom>
        </p:spPr>
      </p:pic>
      <p:sp>
        <p:nvSpPr>
          <p:cNvPr id="8" name="Rectangle 7"/>
          <p:cNvSpPr/>
          <p:nvPr/>
        </p:nvSpPr>
        <p:spPr>
          <a:xfrm>
            <a:off x="2095012" y="5237747"/>
            <a:ext cx="2323072" cy="369332"/>
          </a:xfrm>
          <a:prstGeom prst="rect">
            <a:avLst/>
          </a:prstGeom>
        </p:spPr>
        <p:txBody>
          <a:bodyPr wrap="none">
            <a:spAutoFit/>
          </a:bodyPr>
          <a:lstStyle/>
          <a:p>
            <a:r>
              <a:rPr lang="en-GB" dirty="0"/>
              <a:t>https://www.123rf.com</a:t>
            </a:r>
          </a:p>
        </p:txBody>
      </p:sp>
    </p:spTree>
    <p:extLst>
      <p:ext uri="{BB962C8B-B14F-4D97-AF65-F5344CB8AC3E}">
        <p14:creationId xmlns:p14="http://schemas.microsoft.com/office/powerpoint/2010/main" val="3755473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03108" y="687354"/>
            <a:ext cx="5520681" cy="1323439"/>
          </a:xfrm>
          <a:prstGeom prst="rect">
            <a:avLst/>
          </a:prstGeom>
        </p:spPr>
        <p:txBody>
          <a:bodyPr wrap="square">
            <a:spAutoFit/>
          </a:bodyPr>
          <a:lstStyle/>
          <a:p>
            <a:pPr algn="ctr"/>
            <a:r>
              <a:rPr lang="en-GB" sz="1600" dirty="0"/>
              <a:t>Einstein </a:t>
            </a:r>
            <a:r>
              <a:rPr lang="en-GB" sz="1600" dirty="0" smtClean="0"/>
              <a:t>(1929) said</a:t>
            </a:r>
            <a:r>
              <a:rPr lang="en-GB" sz="1600" dirty="0"/>
              <a:t>, "Imagination is more important than knowledge." Imagination is the door to possibilities. It is where creativity, ingenuity, and thinking outside the box begin for child development. ... Everyone wants to raise children who reach their highest intellectual and social/emotional potential.</a:t>
            </a:r>
          </a:p>
        </p:txBody>
      </p:sp>
      <p:sp>
        <p:nvSpPr>
          <p:cNvPr id="2" name="Oval 1"/>
          <p:cNvSpPr/>
          <p:nvPr/>
        </p:nvSpPr>
        <p:spPr>
          <a:xfrm>
            <a:off x="4106779" y="2615610"/>
            <a:ext cx="3571229" cy="1552352"/>
          </a:xfrm>
          <a:prstGeom prst="ellipse">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solidFill>
                  <a:srgbClr val="002060"/>
                </a:solidFill>
                <a:latin typeface="Arial Black" panose="020B0A04020102020204" pitchFamily="34" charset="0"/>
              </a:rPr>
              <a:t>Evidence for the promotion of  Creativity </a:t>
            </a:r>
            <a:endParaRPr lang="en-GB" sz="2400" b="1" dirty="0">
              <a:solidFill>
                <a:srgbClr val="002060"/>
              </a:solidFill>
              <a:latin typeface="Arial Black" panose="020B0A04020102020204" pitchFamily="34" charset="0"/>
            </a:endParaRPr>
          </a:p>
        </p:txBody>
      </p:sp>
      <p:cxnSp>
        <p:nvCxnSpPr>
          <p:cNvPr id="7" name="Straight Arrow Connector 6"/>
          <p:cNvCxnSpPr/>
          <p:nvPr/>
        </p:nvCxnSpPr>
        <p:spPr>
          <a:xfrm flipV="1">
            <a:off x="7453423" y="2683151"/>
            <a:ext cx="968682" cy="3390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559897" y="3739296"/>
            <a:ext cx="882502" cy="6707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3303108" y="3631697"/>
            <a:ext cx="944526" cy="8032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3752470" y="2852664"/>
            <a:ext cx="783544" cy="752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stCxn id="2" idx="0"/>
          </p:cNvCxnSpPr>
          <p:nvPr/>
        </p:nvCxnSpPr>
        <p:spPr>
          <a:xfrm flipH="1" flipV="1">
            <a:off x="5821326" y="2010794"/>
            <a:ext cx="71068" cy="6048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8271941" y="2191457"/>
            <a:ext cx="3163614" cy="1200329"/>
          </a:xfrm>
          <a:prstGeom prst="rect">
            <a:avLst/>
          </a:prstGeom>
          <a:noFill/>
        </p:spPr>
        <p:txBody>
          <a:bodyPr wrap="square" rtlCol="0">
            <a:spAutoFit/>
          </a:bodyPr>
          <a:lstStyle/>
          <a:p>
            <a:pPr algn="ctr"/>
            <a:r>
              <a:rPr lang="en-GB" dirty="0" smtClean="0"/>
              <a:t>Donaldson (2015) reaffirmed the importance </a:t>
            </a:r>
            <a:r>
              <a:rPr lang="en-GB" dirty="0"/>
              <a:t>of creativity in the</a:t>
            </a:r>
          </a:p>
          <a:p>
            <a:pPr algn="ctr"/>
            <a:r>
              <a:rPr lang="en-GB" dirty="0"/>
              <a:t>development of our children and </a:t>
            </a:r>
            <a:r>
              <a:rPr lang="en-GB" dirty="0" smtClean="0"/>
              <a:t>young people</a:t>
            </a:r>
            <a:r>
              <a:rPr lang="en-GB" dirty="0"/>
              <a:t>.</a:t>
            </a:r>
          </a:p>
        </p:txBody>
      </p:sp>
      <p:sp>
        <p:nvSpPr>
          <p:cNvPr id="27" name="TextBox 26"/>
          <p:cNvSpPr txBox="1"/>
          <p:nvPr/>
        </p:nvSpPr>
        <p:spPr>
          <a:xfrm>
            <a:off x="7559897" y="4444261"/>
            <a:ext cx="3785191" cy="1477328"/>
          </a:xfrm>
          <a:prstGeom prst="rect">
            <a:avLst/>
          </a:prstGeom>
          <a:noFill/>
        </p:spPr>
        <p:txBody>
          <a:bodyPr wrap="square" rtlCol="0">
            <a:spAutoFit/>
          </a:bodyPr>
          <a:lstStyle/>
          <a:p>
            <a:pPr algn="ctr"/>
            <a:r>
              <a:rPr lang="en-GB" dirty="0"/>
              <a:t>How the teaching of arts subjects in </a:t>
            </a:r>
            <a:r>
              <a:rPr lang="en-GB" dirty="0" smtClean="0"/>
              <a:t>schools can </a:t>
            </a:r>
            <a:r>
              <a:rPr lang="en-GB" dirty="0"/>
              <a:t>help to develop emotional </a:t>
            </a:r>
            <a:r>
              <a:rPr lang="en-GB" dirty="0" smtClean="0"/>
              <a:t>well-being and </a:t>
            </a:r>
            <a:r>
              <a:rPr lang="en-GB" dirty="0"/>
              <a:t>interpersonal skills and to </a:t>
            </a:r>
            <a:r>
              <a:rPr lang="en-GB" dirty="0" smtClean="0"/>
              <a:t>educate learners </a:t>
            </a:r>
            <a:r>
              <a:rPr lang="en-GB" dirty="0"/>
              <a:t>about social </a:t>
            </a:r>
            <a:r>
              <a:rPr lang="en-GB" dirty="0" smtClean="0"/>
              <a:t>issues (Smith, 2013)</a:t>
            </a:r>
            <a:endParaRPr lang="en-GB" dirty="0"/>
          </a:p>
        </p:txBody>
      </p:sp>
      <p:sp>
        <p:nvSpPr>
          <p:cNvPr id="28" name="TextBox 27"/>
          <p:cNvSpPr txBox="1"/>
          <p:nvPr/>
        </p:nvSpPr>
        <p:spPr>
          <a:xfrm>
            <a:off x="1224519" y="4760726"/>
            <a:ext cx="3102933" cy="1200329"/>
          </a:xfrm>
          <a:prstGeom prst="rect">
            <a:avLst/>
          </a:prstGeom>
          <a:noFill/>
        </p:spPr>
        <p:txBody>
          <a:bodyPr wrap="square" rtlCol="0">
            <a:spAutoFit/>
          </a:bodyPr>
          <a:lstStyle/>
          <a:p>
            <a:pPr algn="ctr"/>
            <a:r>
              <a:rPr lang="en-GB" dirty="0" smtClean="0"/>
              <a:t>The arts help </a:t>
            </a:r>
            <a:r>
              <a:rPr lang="en-GB" dirty="0"/>
              <a:t>level </a:t>
            </a:r>
            <a:r>
              <a:rPr lang="en-GB" dirty="0" smtClean="0"/>
              <a:t>the educational </a:t>
            </a:r>
            <a:r>
              <a:rPr lang="en-GB" dirty="0"/>
              <a:t>playing field </a:t>
            </a:r>
            <a:r>
              <a:rPr lang="en-GB" dirty="0" smtClean="0"/>
              <a:t>for disadvantaged students</a:t>
            </a:r>
            <a:endParaRPr lang="en-GB" dirty="0"/>
          </a:p>
          <a:p>
            <a:pPr algn="ctr"/>
            <a:r>
              <a:rPr lang="en-GB" dirty="0" smtClean="0"/>
              <a:t> (Fiske, 1999)</a:t>
            </a:r>
            <a:endParaRPr lang="en-GB" dirty="0"/>
          </a:p>
        </p:txBody>
      </p:sp>
      <p:sp>
        <p:nvSpPr>
          <p:cNvPr id="29" name="TextBox 28"/>
          <p:cNvSpPr txBox="1"/>
          <p:nvPr/>
        </p:nvSpPr>
        <p:spPr>
          <a:xfrm>
            <a:off x="815763" y="2336597"/>
            <a:ext cx="2711303" cy="1477328"/>
          </a:xfrm>
          <a:prstGeom prst="rect">
            <a:avLst/>
          </a:prstGeom>
          <a:noFill/>
        </p:spPr>
        <p:txBody>
          <a:bodyPr wrap="square" rtlCol="0">
            <a:spAutoFit/>
          </a:bodyPr>
          <a:lstStyle/>
          <a:p>
            <a:pPr algn="ctr"/>
            <a:r>
              <a:rPr lang="en-GB" dirty="0" smtClean="0"/>
              <a:t>Being imaginative </a:t>
            </a:r>
            <a:r>
              <a:rPr lang="en-GB" dirty="0"/>
              <a:t>&amp; </a:t>
            </a:r>
            <a:r>
              <a:rPr lang="en-GB" dirty="0" smtClean="0"/>
              <a:t>creative </a:t>
            </a:r>
            <a:r>
              <a:rPr lang="en-GB" dirty="0"/>
              <a:t>can </a:t>
            </a:r>
            <a:r>
              <a:rPr lang="en-GB" dirty="0" smtClean="0"/>
              <a:t>help </a:t>
            </a:r>
            <a:r>
              <a:rPr lang="en-GB" dirty="0"/>
              <a:t>children to build contexts, make meaning and deepen their understanding.    </a:t>
            </a:r>
            <a:r>
              <a:rPr lang="en-GB" dirty="0" smtClean="0"/>
              <a:t>(Shonkoff &amp; Philipps, 2010)</a:t>
            </a:r>
            <a:endParaRPr lang="en-GB" dirty="0"/>
          </a:p>
        </p:txBody>
      </p:sp>
      <p:sp>
        <p:nvSpPr>
          <p:cNvPr id="33" name="TextBox 32"/>
          <p:cNvSpPr txBox="1"/>
          <p:nvPr/>
        </p:nvSpPr>
        <p:spPr>
          <a:xfrm>
            <a:off x="3806455" y="4636134"/>
            <a:ext cx="4072269" cy="1661993"/>
          </a:xfrm>
          <a:prstGeom prst="rect">
            <a:avLst/>
          </a:prstGeom>
          <a:noFill/>
        </p:spPr>
        <p:txBody>
          <a:bodyPr wrap="square" rtlCol="0">
            <a:spAutoFit/>
          </a:bodyPr>
          <a:lstStyle/>
          <a:p>
            <a:pPr algn="ctr"/>
            <a:r>
              <a:rPr lang="en-GB" sz="1200" dirty="0"/>
              <a:t>Learning about the arts </a:t>
            </a:r>
            <a:r>
              <a:rPr lang="en-GB" sz="1200" dirty="0" smtClean="0"/>
              <a:t>and culture</a:t>
            </a:r>
            <a:r>
              <a:rPr lang="en-GB" sz="1200" dirty="0"/>
              <a:t>,</a:t>
            </a:r>
          </a:p>
          <a:p>
            <a:pPr algn="ctr"/>
            <a:r>
              <a:rPr lang="en-GB" sz="1200" dirty="0"/>
              <a:t>participating in the arts and developing</a:t>
            </a:r>
          </a:p>
          <a:p>
            <a:pPr algn="ctr"/>
            <a:r>
              <a:rPr lang="en-GB" sz="1200" dirty="0"/>
              <a:t>creative skills should be prominent in the</a:t>
            </a:r>
          </a:p>
          <a:p>
            <a:pPr algn="ctr"/>
            <a:r>
              <a:rPr lang="en-GB" sz="1200" dirty="0"/>
              <a:t>education of all children and young people.</a:t>
            </a:r>
          </a:p>
          <a:p>
            <a:pPr algn="ctr"/>
            <a:r>
              <a:rPr lang="en-GB" sz="1200" dirty="0"/>
              <a:t>These are essential ingredients for a </a:t>
            </a:r>
            <a:r>
              <a:rPr lang="en-GB" sz="1200" dirty="0" smtClean="0"/>
              <a:t>well-rounded,</a:t>
            </a:r>
            <a:endParaRPr lang="en-GB" sz="1200" dirty="0"/>
          </a:p>
          <a:p>
            <a:pPr algn="ctr"/>
            <a:r>
              <a:rPr lang="en-GB" sz="1200" dirty="0"/>
              <a:t>rewarding and motivational learning</a:t>
            </a:r>
          </a:p>
          <a:p>
            <a:pPr algn="ctr"/>
            <a:r>
              <a:rPr lang="en-GB" sz="1200" dirty="0"/>
              <a:t>experience</a:t>
            </a:r>
            <a:r>
              <a:rPr lang="en-GB" sz="1200" dirty="0" smtClean="0"/>
              <a:t>.</a:t>
            </a:r>
          </a:p>
          <a:p>
            <a:pPr algn="ctr"/>
            <a:r>
              <a:rPr lang="en-GB" dirty="0" smtClean="0"/>
              <a:t>(Arts Council for Wales, 2015)</a:t>
            </a:r>
            <a:endParaRPr lang="en-GB" dirty="0"/>
          </a:p>
        </p:txBody>
      </p:sp>
      <p:cxnSp>
        <p:nvCxnSpPr>
          <p:cNvPr id="42" name="Straight Arrow Connector 41"/>
          <p:cNvCxnSpPr>
            <a:stCxn id="2" idx="4"/>
            <a:endCxn id="33" idx="0"/>
          </p:cNvCxnSpPr>
          <p:nvPr/>
        </p:nvCxnSpPr>
        <p:spPr>
          <a:xfrm flipH="1">
            <a:off x="5842590" y="4167962"/>
            <a:ext cx="49804" cy="4681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412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erson outline Colouring P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8817" y="874295"/>
            <a:ext cx="3057525" cy="4762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996629" y="5789013"/>
            <a:ext cx="2467727" cy="369332"/>
          </a:xfrm>
          <a:prstGeom prst="rect">
            <a:avLst/>
          </a:prstGeom>
        </p:spPr>
        <p:txBody>
          <a:bodyPr wrap="none">
            <a:spAutoFit/>
          </a:bodyPr>
          <a:lstStyle/>
          <a:p>
            <a:r>
              <a:rPr lang="en-GB" dirty="0"/>
              <a:t>http://</a:t>
            </a:r>
            <a:r>
              <a:rPr lang="en-GB" dirty="0" smtClean="0"/>
              <a:t>clipart-library.com</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98734" y="3255545"/>
            <a:ext cx="2419350" cy="1885950"/>
          </a:xfrm>
          <a:prstGeom prst="rect">
            <a:avLst/>
          </a:prstGeom>
        </p:spPr>
      </p:pic>
      <p:sp>
        <p:nvSpPr>
          <p:cNvPr id="5" name="Rectangle 4"/>
          <p:cNvSpPr/>
          <p:nvPr/>
        </p:nvSpPr>
        <p:spPr>
          <a:xfrm>
            <a:off x="2095012" y="5237747"/>
            <a:ext cx="2323072" cy="369332"/>
          </a:xfrm>
          <a:prstGeom prst="rect">
            <a:avLst/>
          </a:prstGeom>
        </p:spPr>
        <p:txBody>
          <a:bodyPr wrap="none">
            <a:spAutoFit/>
          </a:bodyPr>
          <a:lstStyle/>
          <a:p>
            <a:r>
              <a:rPr lang="en-GB" dirty="0"/>
              <a:t>https://www.123rf.com</a:t>
            </a:r>
          </a:p>
        </p:txBody>
      </p:sp>
    </p:spTree>
    <p:extLst>
      <p:ext uri="{BB962C8B-B14F-4D97-AF65-F5344CB8AC3E}">
        <p14:creationId xmlns:p14="http://schemas.microsoft.com/office/powerpoint/2010/main" val="3187020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 y="0"/>
            <a:ext cx="12191999" cy="6708421"/>
          </a:xfrm>
          <a:prstGeom prst="rect">
            <a:avLst/>
          </a:prstGeom>
        </p:spPr>
      </p:pic>
      <p:sp>
        <p:nvSpPr>
          <p:cNvPr id="3" name="TextBox 2"/>
          <p:cNvSpPr txBox="1"/>
          <p:nvPr/>
        </p:nvSpPr>
        <p:spPr>
          <a:xfrm>
            <a:off x="5360125" y="122556"/>
            <a:ext cx="1471750" cy="6463308"/>
          </a:xfrm>
          <a:prstGeom prst="rect">
            <a:avLst/>
          </a:prstGeom>
          <a:solidFill>
            <a:srgbClr val="FF6600"/>
          </a:solidFill>
        </p:spPr>
        <p:txBody>
          <a:bodyPr vert="horz" wrap="square" rtlCol="0">
            <a:spAutoFit/>
          </a:bodyPr>
          <a:lstStyle/>
          <a:p>
            <a:pPr algn="ctr"/>
            <a:r>
              <a:rPr lang="en-GB" b="1" dirty="0"/>
              <a:t>Creativity and the imagination are agents of wellness: they help keep the individual resilient, aid recovery and foster a flourishing society</a:t>
            </a:r>
            <a:r>
              <a:rPr lang="en-GB" b="1" dirty="0" smtClean="0"/>
              <a:t>. </a:t>
            </a:r>
          </a:p>
          <a:p>
            <a:pPr algn="ctr"/>
            <a:r>
              <a:rPr lang="en-GB" b="1" dirty="0" smtClean="0"/>
              <a:t>National Alliance for</a:t>
            </a:r>
          </a:p>
          <a:p>
            <a:pPr algn="ctr"/>
            <a:r>
              <a:rPr lang="en-GB" b="1" dirty="0" smtClean="0"/>
              <a:t>Arts Health &amp; Well-being</a:t>
            </a:r>
          </a:p>
          <a:p>
            <a:pPr algn="ctr"/>
            <a:r>
              <a:rPr lang="en-GB" b="1" dirty="0" smtClean="0"/>
              <a:t>(2018)</a:t>
            </a:r>
          </a:p>
          <a:p>
            <a:pPr algn="ctr"/>
            <a:endParaRPr lang="en-GB" b="1" dirty="0" smtClean="0"/>
          </a:p>
          <a:p>
            <a:pPr algn="ctr"/>
            <a:endParaRPr lang="en-GB" b="1" dirty="0">
              <a:effectLst/>
            </a:endParaRPr>
          </a:p>
          <a:p>
            <a:pPr algn="ctr"/>
            <a:endParaRPr lang="en-GB" b="1" dirty="0" smtClean="0">
              <a:effectLst/>
            </a:endParaRPr>
          </a:p>
          <a:p>
            <a:pPr algn="ctr"/>
            <a:endParaRPr lang="en-GB" b="1" dirty="0" smtClean="0">
              <a:effectLst/>
            </a:endParaRPr>
          </a:p>
          <a:p>
            <a:pPr algn="ctr"/>
            <a:endParaRPr lang="en-GB" b="1" dirty="0"/>
          </a:p>
        </p:txBody>
      </p:sp>
      <p:sp>
        <p:nvSpPr>
          <p:cNvPr id="4" name="Rectangle 3"/>
          <p:cNvSpPr/>
          <p:nvPr/>
        </p:nvSpPr>
        <p:spPr>
          <a:xfrm>
            <a:off x="8442116" y="6523755"/>
            <a:ext cx="3553409" cy="369332"/>
          </a:xfrm>
          <a:prstGeom prst="rect">
            <a:avLst/>
          </a:prstGeom>
        </p:spPr>
        <p:txBody>
          <a:bodyPr wrap="none">
            <a:spAutoFit/>
          </a:bodyPr>
          <a:lstStyle/>
          <a:p>
            <a:r>
              <a:rPr lang="en-GB" i="1" dirty="0">
                <a:hlinkClick r:id="rId4"/>
              </a:rPr>
              <a:t>https://www.artshealthandwellbeing.org.uk</a:t>
            </a:r>
            <a:endParaRPr lang="en-GB" dirty="0"/>
          </a:p>
        </p:txBody>
      </p:sp>
    </p:spTree>
    <p:extLst>
      <p:ext uri="{BB962C8B-B14F-4D97-AF65-F5344CB8AC3E}">
        <p14:creationId xmlns:p14="http://schemas.microsoft.com/office/powerpoint/2010/main" val="2126249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erson outline Colouring P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236" y="863084"/>
            <a:ext cx="3057525" cy="4762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900377" y="5778987"/>
            <a:ext cx="2467727" cy="369332"/>
          </a:xfrm>
          <a:prstGeom prst="rect">
            <a:avLst/>
          </a:prstGeom>
        </p:spPr>
        <p:txBody>
          <a:bodyPr wrap="none">
            <a:spAutoFit/>
          </a:bodyPr>
          <a:lstStyle/>
          <a:p>
            <a:r>
              <a:rPr lang="en-GB" dirty="0"/>
              <a:t>http://</a:t>
            </a:r>
            <a:r>
              <a:rPr lang="en-GB" dirty="0" smtClean="0"/>
              <a:t>clipart-library.com</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7886" y="3351797"/>
            <a:ext cx="2419350" cy="1885950"/>
          </a:xfrm>
          <a:prstGeom prst="rect">
            <a:avLst/>
          </a:prstGeom>
        </p:spPr>
      </p:pic>
      <p:sp>
        <p:nvSpPr>
          <p:cNvPr id="5" name="Rectangle 4"/>
          <p:cNvSpPr/>
          <p:nvPr/>
        </p:nvSpPr>
        <p:spPr>
          <a:xfrm>
            <a:off x="2095012" y="5237747"/>
            <a:ext cx="2323072" cy="369332"/>
          </a:xfrm>
          <a:prstGeom prst="rect">
            <a:avLst/>
          </a:prstGeom>
        </p:spPr>
        <p:txBody>
          <a:bodyPr wrap="none">
            <a:spAutoFit/>
          </a:bodyPr>
          <a:lstStyle/>
          <a:p>
            <a:r>
              <a:rPr lang="en-GB" dirty="0"/>
              <a:t>https://www.123rf.com</a:t>
            </a:r>
          </a:p>
        </p:txBody>
      </p:sp>
    </p:spTree>
    <p:extLst>
      <p:ext uri="{BB962C8B-B14F-4D97-AF65-F5344CB8AC3E}">
        <p14:creationId xmlns:p14="http://schemas.microsoft.com/office/powerpoint/2010/main" val="132918682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2622</TotalTime>
  <Words>1483</Words>
  <Application>Microsoft Office PowerPoint</Application>
  <PresentationFormat>Widescreen</PresentationFormat>
  <Paragraphs>145</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Calibri</vt:lpstr>
      <vt:lpstr>Garamond</vt:lpstr>
      <vt:lpstr>Wingdings</vt:lpstr>
      <vt:lpstr>Organic</vt:lpstr>
      <vt:lpstr>Paper planes and pebbles: explore the evidence for investment in creative approaches intended to enhance the health and well-being of children and/or young people in Wales. </vt:lpstr>
      <vt:lpstr>PowerPoint Presentation</vt:lpstr>
      <vt:lpstr>PowerPoint Presentation</vt:lpstr>
      <vt:lpstr>Satish Kumar </vt:lpstr>
      <vt:lpstr>PowerPoint Presentation</vt:lpstr>
      <vt:lpstr>Ken Robinson</vt:lpstr>
      <vt:lpstr>So what is Creativity?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a Smile lead you to build your resilience….. Does happiness make you resilience………</dc:title>
  <dc:creator>Su Crowther</dc:creator>
  <cp:lastModifiedBy>Su Crowther</cp:lastModifiedBy>
  <cp:revision>94</cp:revision>
  <cp:lastPrinted>2019-01-08T15:56:38Z</cp:lastPrinted>
  <dcterms:created xsi:type="dcterms:W3CDTF">2018-12-07T20:21:45Z</dcterms:created>
  <dcterms:modified xsi:type="dcterms:W3CDTF">2019-01-09T14:04:58Z</dcterms:modified>
</cp:coreProperties>
</file>