
<file path=[Content_Types].xml><?xml version="1.0" encoding="utf-8"?>
<Types xmlns="http://schemas.openxmlformats.org/package/2006/content-types">
  <Default Extension="png" ContentType="image/png"/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81" r:id="rId3"/>
    <p:sldId id="284" r:id="rId4"/>
    <p:sldId id="258" r:id="rId5"/>
    <p:sldId id="259" r:id="rId6"/>
    <p:sldId id="260" r:id="rId7"/>
    <p:sldId id="282" r:id="rId8"/>
    <p:sldId id="262" r:id="rId9"/>
    <p:sldId id="263" r:id="rId10"/>
    <p:sldId id="264" r:id="rId11"/>
    <p:sldId id="283" r:id="rId12"/>
    <p:sldId id="266" r:id="rId13"/>
    <p:sldId id="268" r:id="rId14"/>
    <p:sldId id="270" r:id="rId15"/>
    <p:sldId id="271" r:id="rId16"/>
    <p:sldId id="272" r:id="rId17"/>
    <p:sldId id="273" r:id="rId18"/>
    <p:sldId id="285" r:id="rId19"/>
    <p:sldId id="278" r:id="rId20"/>
    <p:sldId id="286" r:id="rId21"/>
    <p:sldId id="287" r:id="rId22"/>
    <p:sldId id="274" r:id="rId23"/>
    <p:sldId id="275" r:id="rId24"/>
    <p:sldId id="288" r:id="rId25"/>
    <p:sldId id="291" r:id="rId26"/>
    <p:sldId id="289" r:id="rId27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10" d="100"/>
          <a:sy n="110" d="100"/>
        </p:scale>
        <p:origin x="1644" y="10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theme" Target="theme/theme1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0"/>
            <a:ext cx="9143999" cy="513543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3355848"/>
            <a:ext cx="8077200" cy="1673352"/>
          </a:xfrm>
        </p:spPr>
        <p:txBody>
          <a:bodyPr vert="horz" lIns="91440" tIns="0" rIns="45720" bIns="0" rtlCol="0" anchor="t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685800" y="1828800"/>
            <a:ext cx="8077200" cy="1499616"/>
          </a:xfrm>
        </p:spPr>
        <p:txBody>
          <a:bodyPr lIns="118872" tIns="0" rIns="45720" bIns="0" anchor="b"/>
          <a:lstStyle>
            <a:lvl1pPr marL="0" indent="0" algn="l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Rectangle 9"/>
          <p:cNvSpPr/>
          <p:nvPr/>
        </p:nvSpPr>
        <p:spPr bwMode="invGray">
          <a:xfrm>
            <a:off x="0" y="5128334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155448"/>
            <a:ext cx="8229600" cy="1252728"/>
          </a:xfrm>
        </p:spPr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ltGray">
          <a:xfrm>
            <a:off x="0" y="1"/>
            <a:ext cx="9144000" cy="260252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12" name="Rectangle 11"/>
          <p:cNvSpPr/>
          <p:nvPr/>
        </p:nvSpPr>
        <p:spPr bwMode="invGray">
          <a:xfrm>
            <a:off x="0" y="2602520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49808" y="118872"/>
            <a:ext cx="8013192" cy="1636776"/>
          </a:xfrm>
        </p:spPr>
        <p:txBody>
          <a:bodyPr vert="horz" lIns="91440" tIns="0" rIns="91440" bIns="0" rtlCol="0" anchor="b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lvl1pPr algn="l">
              <a:defRPr sz="4700" b="1" cap="none" baseline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40664" y="1828800"/>
            <a:ext cx="8022336" cy="685800"/>
          </a:xfrm>
        </p:spPr>
        <p:txBody>
          <a:bodyPr lIns="146304" tIns="0" rIns="45720" bIns="0" anchor="t"/>
          <a:lstStyle>
            <a:lvl1pPr marL="0" indent="0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038600" cy="4623816"/>
          </a:xfrm>
        </p:spPr>
        <p:txBody>
          <a:bodyPr lIns="91440"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773936"/>
            <a:ext cx="4038600" cy="4623816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98987"/>
            <a:ext cx="4040188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4495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98987"/>
            <a:ext cx="4041775" cy="715355"/>
          </a:xfrm>
        </p:spPr>
        <p:txBody>
          <a:bodyPr lIns="146304" anchor="ctr"/>
          <a:lstStyle>
            <a:lvl1pPr marL="0" indent="0">
              <a:buNone/>
              <a:defRPr sz="2300" b="1" cap="all" baseline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4495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7838" y="152400"/>
            <a:ext cx="2523744" cy="978408"/>
          </a:xfrm>
        </p:spPr>
        <p:txBody>
          <a:bodyPr vert="horz" lIns="73152" rIns="45720" bIns="0" rtlCol="0" anchor="b">
            <a:normAutofit/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019377" y="1743133"/>
            <a:ext cx="5920641" cy="455888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7838" y="1730018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2" name="Rectangle 11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1453896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4592" y="155448"/>
            <a:ext cx="2525150" cy="978408"/>
          </a:xfrm>
        </p:spPr>
        <p:txBody>
          <a:bodyPr lIns="73152" bIns="0" anchor="b">
            <a:sp3d prstMaterial="matte"/>
          </a:bodyPr>
          <a:lstStyle>
            <a:lvl1pPr algn="l">
              <a:defRPr sz="2000" b="0"/>
            </a:lvl1pPr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2903805" y="1484808"/>
            <a:ext cx="6247397" cy="5373192"/>
          </a:xfrm>
          <a:solidFill>
            <a:schemeClr val="bg2">
              <a:shade val="75000"/>
            </a:schemeClr>
          </a:solidFill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  <a:extLst/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64592" y="1728216"/>
            <a:ext cx="2468880" cy="4572000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64592" y="1170432"/>
            <a:ext cx="2523744" cy="201168"/>
          </a:xfrm>
        </p:spPr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11" name="Rectangle 10"/>
          <p:cNvSpPr/>
          <p:nvPr/>
        </p:nvSpPr>
        <p:spPr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9" name="Rectangle 8"/>
          <p:cNvSpPr/>
          <p:nvPr/>
        </p:nvSpPr>
        <p:spPr bwMode="invGray">
          <a:xfrm>
            <a:off x="2855737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3035808" y="1170432"/>
            <a:ext cx="5193792" cy="201168"/>
          </a:xfrm>
        </p:spPr>
        <p:txBody>
          <a:bodyPr/>
          <a:lstStyle>
            <a:lvl1pPr>
              <a:defRPr>
                <a:solidFill>
                  <a:schemeClr val="bg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8339328" y="1170432"/>
            <a:ext cx="733864" cy="201168"/>
          </a:xfrm>
        </p:spPr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 bwMode="invGray">
          <a:xfrm>
            <a:off x="6598920" y="0"/>
            <a:ext cx="45720" cy="685800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108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 bwMode="ltGray">
          <a:xfrm>
            <a:off x="6647687" y="0"/>
            <a:ext cx="2514601" cy="6858000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274640"/>
            <a:ext cx="1905000" cy="5851525"/>
          </a:xfrm>
        </p:spPr>
        <p:txBody>
          <a:bodyPr vert="eaVert"/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304800"/>
            <a:ext cx="6019800" cy="5851525"/>
          </a:xfrm>
        </p:spPr>
        <p:txBody>
          <a:bodyPr vert="eaVert"/>
          <a:lstStyle>
            <a:extLst/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640597" y="6377459"/>
            <a:ext cx="3836404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xAndClipArt">
  <p:cSld name="Title, Text and Clip Ar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lipArt Placeholder 3"/>
          <p:cNvSpPr>
            <a:spLocks noGrp="1"/>
          </p:cNvSpPr>
          <p:nvPr>
            <p:ph type="clipArt"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/>
          <a:p>
            <a:pPr lvl="0"/>
            <a:endParaRPr lang="en-GB" noProof="0" smtClean="0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BC20608-B51A-4751-B05D-8A909A1D3E8F}" type="slidenum">
              <a:rPr lang="en-GB"/>
              <a:pPr>
                <a:defRPr/>
              </a:pPr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Rectangle 9"/>
          <p:cNvSpPr/>
          <p:nvPr/>
        </p:nvSpPr>
        <p:spPr bwMode="invGray">
          <a:xfrm>
            <a:off x="0" y="1435895"/>
            <a:ext cx="9144000" cy="45720"/>
          </a:xfrm>
          <a:prstGeom prst="rect">
            <a:avLst/>
          </a:prstGeom>
          <a:solidFill>
            <a:srgbClr val="FFFFFF"/>
          </a:solidFill>
          <a:ln w="48000" cap="flat" cmpd="thickThin" algn="ctr">
            <a:noFill/>
            <a:prstDash val="solid"/>
          </a:ln>
          <a:effectLst>
            <a:outerShdw blurRad="31750" dist="10160" dir="5400000" algn="tl" rotWithShape="0">
              <a:srgbClr val="000000">
                <a:alpha val="60000"/>
              </a:srgbClr>
            </a:outerShdw>
          </a:effectLst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 bwMode="ltGray">
          <a:xfrm>
            <a:off x="0" y="0"/>
            <a:ext cx="9143999" cy="1433733"/>
          </a:xfrm>
          <a:prstGeom prst="rect">
            <a:avLst/>
          </a:prstGeom>
          <a:solidFill>
            <a:srgbClr val="000000"/>
          </a:solidFill>
          <a:ln w="48000" cap="flat" cmpd="thickThin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extLst/>
          </a:lstStyle>
          <a:p>
            <a:pPr algn="ctr" eaLnBrk="1" latinLnBrk="0" hangingPunct="1"/>
            <a:endParaRPr kumimoji="0" lang="en-US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251062"/>
          </a:xfrm>
          <a:prstGeom prst="rect">
            <a:avLst/>
          </a:prstGeom>
        </p:spPr>
        <p:txBody>
          <a:bodyPr vert="horz" lIns="91440" rIns="45720" rtlCol="0" anchor="ctr">
            <a:normAutofit/>
            <a:scene3d>
              <a:camera prst="orthographicFront"/>
              <a:lightRig rig="threePt" dir="t">
                <a:rot lat="0" lon="0" rev="4800000"/>
              </a:lightRig>
            </a:scene3d>
            <a:sp3d prstMaterial="matte">
              <a:bevelT w="50800" h="10160"/>
            </a:sp3d>
          </a:bodyPr>
          <a:lstStyle>
            <a:extLst/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775191"/>
            <a:ext cx="8229600" cy="4625609"/>
          </a:xfrm>
          <a:prstGeom prst="rect">
            <a:avLst/>
          </a:prstGeom>
        </p:spPr>
        <p:txBody>
          <a:bodyPr vert="horz" lIns="54864" tIns="91440" rtlCol="0">
            <a:normAutofit/>
          </a:bodyPr>
          <a:lstStyle>
            <a:extLst/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476999"/>
            <a:ext cx="2133600" cy="274320"/>
          </a:xfrm>
          <a:prstGeom prst="rect">
            <a:avLst/>
          </a:prstGeom>
        </p:spPr>
        <p:txBody>
          <a:bodyPr vert="horz" lIns="109728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DB790DDF-121F-472A-B657-53009BA44286}" type="datetimeFigureOut">
              <a:rPr lang="en-GB" smtClean="0"/>
              <a:pPr/>
              <a:t>19/02/2018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640596" y="6476999"/>
            <a:ext cx="5507719" cy="274320"/>
          </a:xfrm>
          <a:prstGeom prst="rect">
            <a:avLst/>
          </a:prstGeom>
        </p:spPr>
        <p:txBody>
          <a:bodyPr vert="horz" lIns="45720" rIns="45720" bIns="0" rtlCol="0" anchor="b"/>
          <a:lstStyle>
            <a:lvl1pPr algn="l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204396" y="6476999"/>
            <a:ext cx="733864" cy="274320"/>
          </a:xfrm>
          <a:prstGeom prst="rect">
            <a:avLst/>
          </a:prstGeom>
        </p:spPr>
        <p:txBody>
          <a:bodyPr vert="horz" bIns="0" rtlCol="0" anchor="b"/>
          <a:lstStyle>
            <a:lvl1pPr algn="r" eaLnBrk="1" latinLnBrk="0" hangingPunct="1">
              <a:defRPr kumimoji="0" sz="1200">
                <a:solidFill>
                  <a:schemeClr val="tx1">
                    <a:tint val="95000"/>
                  </a:schemeClr>
                </a:solidFill>
              </a:defRPr>
            </a:lvl1pPr>
            <a:extLst/>
          </a:lstStyle>
          <a:p>
            <a:fld id="{7951E04B-326A-4AF9-B0E4-01336B16EB1F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4" r:id="rId12"/>
  </p:sldLayoutIdLst>
  <p:txStyles>
    <p:titleStyle>
      <a:lvl1pPr algn="l" rtl="0" eaLnBrk="1" latinLnBrk="0" hangingPunct="1">
        <a:spcBef>
          <a:spcPct val="0"/>
        </a:spcBef>
        <a:buNone/>
        <a:defRPr kumimoji="0" sz="4500" b="1" kern="1200">
          <a:solidFill>
            <a:schemeClr val="accent1">
              <a:satMod val="150000"/>
            </a:schemeClr>
          </a:solidFill>
          <a:effectLst/>
          <a:latin typeface="+mj-lt"/>
          <a:ea typeface="+mj-ea"/>
          <a:cs typeface="+mj-cs"/>
        </a:defRPr>
      </a:lvl1pPr>
      <a:extLst/>
    </p:titleStyle>
    <p:bodyStyle>
      <a:lvl1pPr marL="438912" indent="-320040" algn="l" rtl="0" eaLnBrk="1" latinLnBrk="0" hangingPunct="1">
        <a:spcBef>
          <a:spcPts val="0"/>
        </a:spcBef>
        <a:buClr>
          <a:schemeClr val="accent1"/>
        </a:buClr>
        <a:buSzPct val="80000"/>
        <a:buFont typeface="Wingdings 2"/>
        <a:buChar char=""/>
        <a:defRPr kumimoji="0"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31520" indent="-274320" algn="l" rtl="0" eaLnBrk="1" latinLnBrk="0" hangingPunct="1">
        <a:spcBef>
          <a:spcPct val="20000"/>
        </a:spcBef>
        <a:buClr>
          <a:schemeClr val="accent2"/>
        </a:buClr>
        <a:buSzPct val="90000"/>
        <a:buFont typeface="Wingdings"/>
        <a:buChar char="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996696" indent="-228600" algn="l" rtl="0" eaLnBrk="1" latinLnBrk="0" hangingPunct="1">
        <a:spcBef>
          <a:spcPct val="20000"/>
        </a:spcBef>
        <a:buClr>
          <a:schemeClr val="accent3"/>
        </a:buClr>
        <a:buFont typeface="Arial"/>
        <a:buChar char="▪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216152" indent="-182880" algn="l" rtl="0" eaLnBrk="1" latinLnBrk="0" hangingPunct="1">
        <a:spcBef>
          <a:spcPct val="20000"/>
        </a:spcBef>
        <a:buClr>
          <a:schemeClr val="accent4"/>
        </a:buClr>
        <a:buFont typeface="Arial"/>
        <a:buChar char="▪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426464" indent="-182880" algn="l" rtl="0" eaLnBrk="1" latinLnBrk="0" hangingPunct="1">
        <a:spcBef>
          <a:spcPct val="20000"/>
        </a:spcBef>
        <a:buClr>
          <a:schemeClr val="accent5"/>
        </a:buClr>
        <a:buFont typeface="Wingdings 3"/>
        <a:buChar char=""/>
        <a:defRPr kumimoji="0" lang="en-US" sz="2000" kern="1200" smtClean="0">
          <a:solidFill>
            <a:schemeClr val="tx1"/>
          </a:solidFill>
          <a:latin typeface="+mn-lt"/>
          <a:ea typeface="+mn-ea"/>
          <a:cs typeface="+mn-cs"/>
        </a:defRPr>
      </a:lvl5pPr>
      <a:lvl6pPr marL="1627632" indent="-182880" algn="l" rtl="0" eaLnBrk="1" latinLnBrk="0" hangingPunct="1">
        <a:spcBef>
          <a:spcPct val="20000"/>
        </a:spcBef>
        <a:buClr>
          <a:schemeClr val="accent6"/>
        </a:buClr>
        <a:buSzPct val="100000"/>
        <a:buFont typeface="Wingdings 2"/>
        <a:buChar char="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ct val="20000"/>
        </a:spcBef>
        <a:buClr>
          <a:schemeClr val="accent1"/>
        </a:buClr>
        <a:buSzPct val="100000"/>
        <a:buFont typeface="Wingdings 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ct val="20000"/>
        </a:spcBef>
        <a:buClr>
          <a:schemeClr val="accent2"/>
        </a:buClr>
        <a:buFont typeface="Wingdings 2" pitchFamily="18" charset="2"/>
        <a:buChar char="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2231136" indent="-182880" algn="l" rtl="0" eaLnBrk="1" latinLnBrk="0" hangingPunct="1">
        <a:spcBef>
          <a:spcPct val="20000"/>
        </a:spcBef>
        <a:buClr>
          <a:schemeClr val="accent3"/>
        </a:buClr>
        <a:buFont typeface="Wingdings 2" pitchFamily="18" charset="2"/>
        <a:buChar char=""/>
        <a:defRPr kumimoji="0" sz="1800" kern="1200" baseline="0">
          <a:solidFill>
            <a:schemeClr val="tx1"/>
          </a:solidFill>
          <a:latin typeface="+mn-lt"/>
          <a:ea typeface="+mn-ea"/>
          <a:cs typeface="+mn-cs"/>
        </a:defRPr>
      </a:lvl9pPr>
      <a:extLst/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  <a:extLst/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jpe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png"/><Relationship Id="rId1" Type="http://schemas.openxmlformats.org/officeDocument/2006/relationships/slideLayout" Target="../slideLayouts/slideLayout4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png"/><Relationship Id="rId1" Type="http://schemas.openxmlformats.org/officeDocument/2006/relationships/slideLayout" Target="../slideLayouts/slideLayout4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4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4.xml"/></Relationships>
</file>

<file path=ppt/slides/_rels/slide2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4.xml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4.jpeg"/><Relationship Id="rId2" Type="http://schemas.openxmlformats.org/officeDocument/2006/relationships/image" Target="../media/image23.png"/><Relationship Id="rId1" Type="http://schemas.openxmlformats.org/officeDocument/2006/relationships/slideLayout" Target="../slideLayouts/slideLayout4.xml"/></Relationships>
</file>

<file path=ppt/slides/_rels/slide23.xml.rels><?xml version="1.0" encoding="UTF-8" standalone="yes"?>
<Relationships xmlns="http://schemas.openxmlformats.org/package/2006/relationships"><Relationship Id="rId2" Type="http://schemas.openxmlformats.org/officeDocument/2006/relationships/image" Target="../media/image25.png"/><Relationship Id="rId1" Type="http://schemas.openxmlformats.org/officeDocument/2006/relationships/slideLayout" Target="../slideLayouts/slideLayout4.xml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6.jpeg"/><Relationship Id="rId1" Type="http://schemas.openxmlformats.org/officeDocument/2006/relationships/slideLayout" Target="../slideLayouts/slideLayout4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8.png"/><Relationship Id="rId2" Type="http://schemas.openxmlformats.org/officeDocument/2006/relationships/image" Target="../media/image27.png"/><Relationship Id="rId1" Type="http://schemas.openxmlformats.org/officeDocument/2006/relationships/slideLayout" Target="../slideLayouts/slideLayout4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/>
          <p:cNvPicPr>
            <a:picLocks noChangeAspect="1"/>
          </p:cNvPicPr>
          <p:nvPr/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0807" y="548681"/>
            <a:ext cx="8791673" cy="6048672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539552" y="5013176"/>
            <a:ext cx="7126560" cy="936104"/>
          </a:xfrm>
        </p:spPr>
        <p:txBody>
          <a:bodyPr>
            <a:normAutofit fontScale="90000"/>
          </a:bodyPr>
          <a:lstStyle/>
          <a:p>
            <a:r>
              <a:rPr lang="en-GB" sz="6000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Origins &amp; Innovations</a:t>
            </a:r>
            <a:endParaRPr lang="en-GB" sz="6000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37319" y="908720"/>
            <a:ext cx="7918648" cy="1080120"/>
          </a:xfrm>
        </p:spPr>
        <p:txBody>
          <a:bodyPr>
            <a:normAutofit fontScale="92500" lnSpcReduction="10000"/>
          </a:bodyPr>
          <a:lstStyle/>
          <a:p>
            <a:r>
              <a:rPr lang="en-GB" sz="4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Sedentary Hunter-Gatherers in the Levant?</a:t>
            </a:r>
            <a:endParaRPr lang="en-GB" sz="4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 smtClean="0"/>
              <a:t>Sedentism</a:t>
            </a:r>
            <a:r>
              <a:rPr lang="en-GB" dirty="0" smtClean="0"/>
              <a:t> &amp; Settlement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29491" y="1820118"/>
            <a:ext cx="4038600" cy="4623816"/>
          </a:xfrm>
        </p:spPr>
        <p:txBody>
          <a:bodyPr/>
          <a:lstStyle/>
          <a:p>
            <a:pPr>
              <a:lnSpc>
                <a:spcPct val="80000"/>
              </a:lnSpc>
            </a:pPr>
            <a:r>
              <a:rPr lang="en-GB" dirty="0" smtClean="0"/>
              <a:t>Is </a:t>
            </a:r>
            <a:r>
              <a:rPr lang="en-GB" dirty="0" err="1" smtClean="0"/>
              <a:t>sedentism</a:t>
            </a:r>
            <a:r>
              <a:rPr lang="en-GB" dirty="0" smtClean="0"/>
              <a:t> a pre-requisite for farming?</a:t>
            </a:r>
          </a:p>
          <a:p>
            <a:pPr>
              <a:lnSpc>
                <a:spcPct val="80000"/>
              </a:lnSpc>
            </a:pPr>
            <a:r>
              <a:rPr lang="en-GB" dirty="0" smtClean="0"/>
              <a:t>Not necessarily a good social advance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Populations in close proximity to one another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Bad in terms of disease (</a:t>
            </a:r>
            <a:r>
              <a:rPr lang="en-GB" dirty="0" err="1" smtClean="0"/>
              <a:t>palaeopathologies</a:t>
            </a:r>
            <a:r>
              <a:rPr lang="en-GB" dirty="0" smtClean="0"/>
              <a:t> &amp; infant mortality)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Overuse of resources</a:t>
            </a:r>
            <a:r>
              <a:rPr lang="en-US" dirty="0" smtClean="0"/>
              <a:t> </a:t>
            </a:r>
            <a:endParaRPr lang="en-GB" dirty="0" smtClean="0"/>
          </a:p>
          <a:p>
            <a:endParaRPr lang="en-GB" dirty="0"/>
          </a:p>
        </p:txBody>
      </p:sp>
      <p:pic>
        <p:nvPicPr>
          <p:cNvPr id="5" name="Content Placeholder 7" descr="ain mallaha hous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04048" y="2636912"/>
            <a:ext cx="3822576" cy="2441733"/>
          </a:xfr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3795" name="Rectangle 3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Sedentism</a:t>
            </a:r>
            <a:r>
              <a:rPr lang="en-US" sz="5400" smtClean="0"/>
              <a:t> </a:t>
            </a:r>
            <a:endParaRPr lang="en-GB" sz="5400" smtClean="0"/>
          </a:p>
        </p:txBody>
      </p:sp>
      <p:sp>
        <p:nvSpPr>
          <p:cNvPr id="33796" name="Rectangle 4"/>
          <p:cNvSpPr>
            <a:spLocks noGrp="1" noChangeArrowheads="1"/>
          </p:cNvSpPr>
          <p:nvPr>
            <p:ph idx="1"/>
          </p:nvPr>
        </p:nvSpPr>
        <p:spPr>
          <a:xfrm>
            <a:off x="457200" y="1775191"/>
            <a:ext cx="8229600" cy="4894169"/>
          </a:xfrm>
        </p:spPr>
        <p:txBody>
          <a:bodyPr/>
          <a:lstStyle/>
          <a:p>
            <a:pPr eaLnBrk="1" hangingPunct="1">
              <a:lnSpc>
                <a:spcPct val="80000"/>
              </a:lnSpc>
              <a:defRPr/>
            </a:pPr>
            <a:r>
              <a:rPr lang="en-GB" sz="2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Early </a:t>
            </a:r>
            <a:r>
              <a:rPr lang="en-GB" sz="26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Natufian</a:t>
            </a:r>
            <a:r>
              <a:rPr lang="en-GB" sz="26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 (12800 – 11250 BC): 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the original case of </a:t>
            </a: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sedentism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in non-agricultural 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societies</a:t>
            </a:r>
            <a:endParaRPr lang="en-GB" sz="26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Represents the period when hunter-gatherers took the first steps towards the domestication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But Early </a:t>
            </a:r>
            <a:r>
              <a:rPr lang="en-GB" sz="22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Natufian</a:t>
            </a: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predates the appearance of agriculture by some 3000 years</a:t>
            </a:r>
          </a:p>
          <a:p>
            <a:pPr lvl="1" eaLnBrk="1" hangingPunct="1">
              <a:lnSpc>
                <a:spcPct val="80000"/>
              </a:lnSpc>
              <a:defRPr/>
            </a:pP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 evidence for a sedentary way of life in the intervening Late &amp; Final </a:t>
            </a:r>
            <a:r>
              <a:rPr lang="en-GB" sz="22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Natufian</a:t>
            </a:r>
            <a:r>
              <a:rPr lang="en-GB" sz="22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phases (c. 11250–10300 BP)</a:t>
            </a:r>
          </a:p>
          <a:p>
            <a:pPr eaLnBrk="1" hangingPunct="1">
              <a:lnSpc>
                <a:spcPct val="80000"/>
              </a:lnSpc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‘On the eve of the </a:t>
            </a: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Epipalaeolithic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. . . an irreversible transformation took place from small bands of an ephemeral nature and high residential mobility . . . to a sedentary social structure in the </a:t>
            </a: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Natufian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’</a:t>
            </a:r>
          </a:p>
          <a:p>
            <a:pPr eaLnBrk="1" hangingPunct="1">
              <a:lnSpc>
                <a:spcPct val="80000"/>
              </a:lnSpc>
              <a:buNone/>
              <a:defRPr/>
            </a:pP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	(</a:t>
            </a:r>
            <a:r>
              <a:rPr lang="en-GB" sz="26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Horwitz</a:t>
            </a:r>
            <a:r>
              <a:rPr lang="en-GB" sz="26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et al 1999, 64)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379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379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379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6" fill="hold">
                            <p:stCondLst>
                              <p:cond delay="6000"/>
                            </p:stCondLst>
                            <p:childTnLst>
                              <p:par>
                                <p:cTn id="1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3379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0" fill="hold">
                            <p:stCondLst>
                              <p:cond delay="8000"/>
                            </p:stCondLst>
                            <p:childTnLst>
                              <p:par>
                                <p:cTn id="21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3379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4" fill="hold">
                            <p:stCondLst>
                              <p:cond delay="10000"/>
                            </p:stCondLst>
                            <p:childTnLst>
                              <p:par>
                                <p:cTn id="2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7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3379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796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8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5400" dirty="0" smtClean="0"/>
              <a:t>What is the </a:t>
            </a:r>
            <a:r>
              <a:rPr lang="en-GB" sz="5400" dirty="0" err="1" smtClean="0"/>
              <a:t>Natufian</a:t>
            </a:r>
            <a:r>
              <a:rPr lang="en-GB" sz="5400" dirty="0" smtClean="0"/>
              <a:t>?</a:t>
            </a:r>
          </a:p>
        </p:txBody>
      </p:sp>
      <p:sp>
        <p:nvSpPr>
          <p:cNvPr id="194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3936"/>
            <a:ext cx="4244280" cy="4623816"/>
          </a:xfrm>
        </p:spPr>
        <p:txBody>
          <a:bodyPr/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err="1" smtClean="0"/>
              <a:t>Natufian</a:t>
            </a:r>
            <a:r>
              <a:rPr lang="en-GB" dirty="0" smtClean="0"/>
              <a:t> </a:t>
            </a:r>
            <a:r>
              <a:rPr lang="en-GB" sz="2800" dirty="0" smtClean="0"/>
              <a:t>culture: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800" dirty="0" smtClean="0"/>
              <a:t>The first sedentary human societies (settled in small villages)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/>
              <a:t>Society of complex hunter-gatherers?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/>
              <a:t>First farming communities?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400" dirty="0" smtClean="0"/>
              <a:t>First steps towards farming</a:t>
            </a:r>
            <a:r>
              <a:rPr lang="en-US" sz="2400" dirty="0" smtClean="0"/>
              <a:t>?</a:t>
            </a:r>
            <a:endParaRPr lang="en-GB" sz="2400" dirty="0" smtClean="0"/>
          </a:p>
        </p:txBody>
      </p:sp>
      <p:pic>
        <p:nvPicPr>
          <p:cNvPr id="6" name="Picture 6" descr="natufmap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tretch>
            <a:fillRect/>
          </a:stretch>
        </p:blipFill>
        <p:spPr bwMode="auto">
          <a:xfrm>
            <a:off x="4768764" y="2348880"/>
            <a:ext cx="4192079" cy="288032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1945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1945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3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1945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1945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9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1945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9459" grpId="0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2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8000" smtClean="0"/>
              <a:t>Time Frame?</a:t>
            </a:r>
          </a:p>
        </p:txBody>
      </p:sp>
      <p:sp>
        <p:nvSpPr>
          <p:cNvPr id="2048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2132856"/>
            <a:ext cx="3826768" cy="4264896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/>
              <a:t>End of the last Ice-Age</a:t>
            </a:r>
          </a:p>
          <a:p>
            <a:pPr eaLnBrk="1" hangingPunct="1">
              <a:defRPr/>
            </a:pPr>
            <a:r>
              <a:rPr lang="en-GB" sz="2800" dirty="0" smtClean="0"/>
              <a:t>12, 800 </a:t>
            </a:r>
            <a:r>
              <a:rPr lang="en-GB" sz="2800" dirty="0" smtClean="0">
                <a:latin typeface="Comic Sans MS"/>
              </a:rPr>
              <a:t>–</a:t>
            </a:r>
            <a:r>
              <a:rPr lang="en-GB" sz="2800" dirty="0" smtClean="0"/>
              <a:t> 10, 300 BP</a:t>
            </a:r>
          </a:p>
          <a:p>
            <a:pPr eaLnBrk="1" hangingPunct="1">
              <a:defRPr/>
            </a:pPr>
            <a:r>
              <a:rPr lang="en-GB" sz="2800" dirty="0" err="1" smtClean="0"/>
              <a:t>Epi</a:t>
            </a:r>
            <a:r>
              <a:rPr lang="en-GB" sz="2800" dirty="0" smtClean="0"/>
              <a:t>-Palaeolithic</a:t>
            </a:r>
          </a:p>
          <a:p>
            <a:pPr eaLnBrk="1" hangingPunct="1">
              <a:defRPr/>
            </a:pPr>
            <a:r>
              <a:rPr lang="en-GB" sz="2800" dirty="0" smtClean="0"/>
              <a:t>Late Pleistocene / Early Holocene transition</a:t>
            </a:r>
          </a:p>
        </p:txBody>
      </p:sp>
      <p:pic>
        <p:nvPicPr>
          <p:cNvPr id="6" name="Content Placeholder 5" descr="IceAge_MeltDown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0000" contrast="-10000"/>
          </a:blip>
          <a:stretch>
            <a:fillRect/>
          </a:stretch>
        </p:blipFill>
        <p:spPr bwMode="auto">
          <a:xfrm>
            <a:off x="4932040" y="2636912"/>
            <a:ext cx="3758004" cy="216024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048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048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048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048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0483" grpId="0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6000" smtClean="0"/>
              <a:t>Environment</a:t>
            </a:r>
          </a:p>
        </p:txBody>
      </p:sp>
      <p:sp>
        <p:nvSpPr>
          <p:cNvPr id="21509" name="Rectangle 5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Pollen analyses &amp; lake cores: period characterised by warming &amp; increased rainfall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Environmental changes: changing different flora &amp; fauna in landscape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Grasslands (cereal): emmer &amp; einkorn wheat</a:t>
            </a:r>
          </a:p>
          <a:p>
            <a:pPr eaLnBrk="1" hangingPunct="1">
              <a:lnSpc>
                <a:spcPct val="90000"/>
              </a:lnSpc>
            </a:pPr>
            <a:r>
              <a:rPr lang="en-GB" sz="2400" dirty="0" smtClean="0"/>
              <a:t>Today the distribution has wheat has retreated some 100 km to the north</a:t>
            </a:r>
          </a:p>
        </p:txBody>
      </p:sp>
      <p:pic>
        <p:nvPicPr>
          <p:cNvPr id="7" name="Picture 4" descr="einkorntoday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436096" y="1916832"/>
            <a:ext cx="3038475" cy="3209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125" name="Text Box 7"/>
          <p:cNvSpPr txBox="1">
            <a:spLocks noChangeArrowheads="1"/>
          </p:cNvSpPr>
          <p:nvPr/>
        </p:nvSpPr>
        <p:spPr bwMode="auto">
          <a:xfrm>
            <a:off x="5136852" y="5333146"/>
            <a:ext cx="3959820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square">
            <a:spAutoFit/>
          </a:bodyPr>
          <a:lstStyle/>
          <a:p>
            <a:r>
              <a:rPr lang="en-GB" dirty="0"/>
              <a:t>Present day distribution of einkorn</a:t>
            </a: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150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150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150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150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1509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Defining the </a:t>
            </a:r>
            <a:r>
              <a:rPr lang="en-GB" dirty="0" err="1" smtClean="0"/>
              <a:t>Natufian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1520" y="1844824"/>
            <a:ext cx="4536504" cy="4623816"/>
          </a:xfrm>
        </p:spPr>
        <p:txBody>
          <a:bodyPr/>
          <a:lstStyle/>
          <a:p>
            <a:pPr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“…the archaeological entity bridging two different was of life: the first (hunting gathering) … the second (agriculture)” </a:t>
            </a:r>
          </a:p>
          <a:p>
            <a:pPr>
              <a:buNone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	(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Belfer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-Cohen &amp; Bar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Yosef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2000) </a:t>
            </a:r>
          </a:p>
          <a:p>
            <a:endParaRPr lang="en-GB" dirty="0"/>
          </a:p>
        </p:txBody>
      </p:sp>
      <p:pic>
        <p:nvPicPr>
          <p:cNvPr id="5" name="Content Placeholder 4" descr="wadi natuf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8000" contrast="-8000"/>
          </a:blip>
          <a:srcRect/>
          <a:stretch>
            <a:fillRect/>
          </a:stretch>
        </p:blipFill>
        <p:spPr bwMode="auto">
          <a:xfrm>
            <a:off x="4932040" y="1556792"/>
            <a:ext cx="3998944" cy="266429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6" name="TextBox 5"/>
          <p:cNvSpPr txBox="1"/>
          <p:nvPr/>
        </p:nvSpPr>
        <p:spPr>
          <a:xfrm>
            <a:off x="7380312" y="4293096"/>
            <a:ext cx="127310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Wadi </a:t>
            </a:r>
            <a:r>
              <a:rPr lang="en-GB" dirty="0" err="1" smtClean="0"/>
              <a:t>Natuf</a:t>
            </a:r>
            <a:endParaRPr lang="en-GB" dirty="0"/>
          </a:p>
        </p:txBody>
      </p:sp>
      <p:pic>
        <p:nvPicPr>
          <p:cNvPr id="7" name="Picture 5" descr="garrod1952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220072" y="4365104"/>
            <a:ext cx="1735491" cy="230425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8" name="TextBox 7"/>
          <p:cNvSpPr txBox="1"/>
          <p:nvPr/>
        </p:nvSpPr>
        <p:spPr>
          <a:xfrm>
            <a:off x="3419872" y="6237312"/>
            <a:ext cx="16840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Dorothy </a:t>
            </a:r>
            <a:r>
              <a:rPr lang="en-GB" dirty="0" err="1" smtClean="0"/>
              <a:t>Garrod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507288" cy="125106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5400" dirty="0" smtClean="0"/>
              <a:t>Characteristics of the </a:t>
            </a:r>
            <a:r>
              <a:rPr lang="en-GB" sz="5400" dirty="0" err="1" smtClean="0"/>
              <a:t>Natufian</a:t>
            </a:r>
            <a:endParaRPr lang="en-GB" sz="5400" dirty="0" smtClean="0"/>
          </a:p>
        </p:txBody>
      </p:sp>
      <p:sp>
        <p:nvSpPr>
          <p:cNvPr id="2457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67544" y="1844824"/>
            <a:ext cx="4392488" cy="4623816"/>
          </a:xfrm>
        </p:spPr>
        <p:txBody>
          <a:bodyPr/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Ground stone utensils</a:t>
            </a:r>
          </a:p>
          <a:p>
            <a:pPr eaLnBrk="1" hangingPunct="1">
              <a:defRPr/>
            </a:pP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Lithic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industry: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microliths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comprise 40%+ of assemblage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Bone tools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Art, decorative objects &amp; jewellery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Substantial architectural remains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Large burial grounds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5796136" y="6109265"/>
            <a:ext cx="2078133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Lithics</a:t>
            </a:r>
            <a:r>
              <a:rPr lang="en-GB" dirty="0" smtClean="0"/>
              <a:t>, </a:t>
            </a:r>
            <a:r>
              <a:rPr lang="en-GB" dirty="0" err="1" smtClean="0"/>
              <a:t>Kebara</a:t>
            </a:r>
            <a:r>
              <a:rPr lang="en-GB" dirty="0" smtClean="0"/>
              <a:t> cave</a:t>
            </a:r>
            <a:endParaRPr lang="en-GB" dirty="0"/>
          </a:p>
        </p:txBody>
      </p:sp>
      <p:pic>
        <p:nvPicPr>
          <p:cNvPr id="9" name="Content Placeholder 8" descr="kebara lithics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619910" y="1700808"/>
            <a:ext cx="2638461" cy="4320480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457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457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457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4579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4579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4579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4579" grpId="0" build="p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>
                <a:solidFill>
                  <a:schemeClr val="accent1"/>
                </a:solidFill>
              </a:rPr>
              <a:t>Main Debates</a:t>
            </a:r>
          </a:p>
        </p:txBody>
      </p:sp>
      <p:sp>
        <p:nvSpPr>
          <p:cNvPr id="25603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618856" cy="4895424"/>
          </a:xfrm>
        </p:spPr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Geographical extent</a:t>
            </a:r>
          </a:p>
          <a:p>
            <a:pPr eaLnBrk="1" hangingPunct="1">
              <a:defRPr/>
            </a:pPr>
            <a:r>
              <a:rPr lang="en-GB" sz="28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Mobile or sedentary lifestyle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Subsistence techniques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Fire clearance &amp; land preparation</a:t>
            </a:r>
          </a:p>
          <a:p>
            <a:pPr lvl="1"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G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azelle herd management Actuality &amp; extent of storage</a:t>
            </a:r>
          </a:p>
          <a:p>
            <a:pPr lvl="1" eaLnBrk="1" hangingPunct="1"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Cultivation of cereals</a:t>
            </a:r>
          </a:p>
          <a:p>
            <a:pPr eaLnBrk="1" hangingPunct="1"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Social hierarchies</a:t>
            </a:r>
          </a:p>
        </p:txBody>
      </p:sp>
      <p:pic>
        <p:nvPicPr>
          <p:cNvPr id="6" name="Picture 4" descr="Wadi-Hammeh-27%20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rcRect/>
          <a:stretch>
            <a:fillRect/>
          </a:stretch>
        </p:blipFill>
        <p:spPr bwMode="auto">
          <a:xfrm>
            <a:off x="5076056" y="2636912"/>
            <a:ext cx="3816424" cy="259397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5" name="TextBox 4"/>
          <p:cNvSpPr txBox="1"/>
          <p:nvPr/>
        </p:nvSpPr>
        <p:spPr>
          <a:xfrm>
            <a:off x="6156176" y="5301208"/>
            <a:ext cx="257153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Excavating the  Natufian 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560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560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560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2560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1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2560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4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2560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2000"/>
                                        <p:tgtEl>
                                          <p:spTgt spid="2560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560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Sedentism</a:t>
            </a:r>
            <a:r>
              <a:rPr lang="en-US" sz="5400" smtClean="0"/>
              <a:t> </a:t>
            </a:r>
            <a:endParaRPr lang="en-GB" sz="5400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608512" cy="4823416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“The Natufian marks a major change in the development of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Epipalaeolithic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societies in the Levant, with larger &amp; more permanent settlements, including some that were occupied year-round by communities of sedentary hunter-gatherers”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	(Watkins 2005: 210)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04048" y="2132856"/>
            <a:ext cx="3686695" cy="2763982"/>
          </a:xfrm>
        </p:spPr>
      </p:pic>
      <p:sp>
        <p:nvSpPr>
          <p:cNvPr id="5" name="TextBox 4"/>
          <p:cNvSpPr txBox="1"/>
          <p:nvPr/>
        </p:nvSpPr>
        <p:spPr>
          <a:xfrm>
            <a:off x="5796136" y="5013176"/>
            <a:ext cx="263078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Basins set in floor, el-Wad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uiExpand="1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Sedentism</a:t>
            </a:r>
            <a:r>
              <a:rPr lang="en-US" sz="5400" smtClean="0"/>
              <a:t> </a:t>
            </a:r>
            <a:endParaRPr lang="en-GB" sz="5400" smtClean="0"/>
          </a:p>
        </p:txBody>
      </p:sp>
      <p:sp>
        <p:nvSpPr>
          <p:cNvPr id="26627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751408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“The establishment of a series of sedentary Early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Natufian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hamlets in a delineated homeland is seen as a reaction to an abrupt environmental change that necessitated a shift of resource scheduling”</a:t>
            </a:r>
          </a:p>
          <a:p>
            <a:pPr eaLnBrk="1" hangingPunct="1">
              <a:lnSpc>
                <a:spcPct val="90000"/>
              </a:lnSpc>
              <a:buFont typeface="Wingdings" pitchFamily="2" charset="2"/>
              <a:buNone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	(Bar-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Yosef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1998: 168)</a:t>
            </a:r>
          </a:p>
        </p:txBody>
      </p:sp>
      <p:pic>
        <p:nvPicPr>
          <p:cNvPr id="4" name="Content Placeholder 3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076056" y="2204864"/>
            <a:ext cx="3600400" cy="2644658"/>
          </a:xfrm>
        </p:spPr>
      </p:pic>
      <p:sp>
        <p:nvSpPr>
          <p:cNvPr id="5" name="TextBox 4"/>
          <p:cNvSpPr txBox="1"/>
          <p:nvPr/>
        </p:nvSpPr>
        <p:spPr>
          <a:xfrm>
            <a:off x="7452320" y="4941168"/>
            <a:ext cx="96853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Saflulim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6627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26627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6627" grpId="0" uiExpand="1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52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Evidence for Sedentism?</a:t>
            </a:r>
          </a:p>
        </p:txBody>
      </p:sp>
      <p:sp>
        <p:nvSpPr>
          <p:cNvPr id="27654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395536" y="1772816"/>
            <a:ext cx="4824536" cy="4752528"/>
          </a:xfrm>
        </p:spPr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dirty="0" err="1" smtClean="0"/>
              <a:t>Natufian</a:t>
            </a:r>
            <a:r>
              <a:rPr lang="en-GB" dirty="0" smtClean="0"/>
              <a:t> culture practised a less mobile life, but can it classed as fully sedentary?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Stone architecture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Heavy-duty material culture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Storage pits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Cemeteries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The presence of </a:t>
            </a:r>
            <a:r>
              <a:rPr lang="en-GB" dirty="0" err="1" smtClean="0"/>
              <a:t>commensal</a:t>
            </a:r>
            <a:r>
              <a:rPr lang="en-GB" dirty="0" smtClean="0"/>
              <a:t> faunal species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Seasonality of hunting</a:t>
            </a:r>
          </a:p>
          <a:p>
            <a:pPr eaLnBrk="1" hangingPunct="1">
              <a:lnSpc>
                <a:spcPct val="90000"/>
              </a:lnSpc>
            </a:pPr>
            <a:r>
              <a:rPr lang="en-GB" dirty="0" smtClean="0"/>
              <a:t>Thickness of archaeological deposits</a:t>
            </a:r>
          </a:p>
        </p:txBody>
      </p:sp>
      <p:pic>
        <p:nvPicPr>
          <p:cNvPr id="10" name="Picture 4" descr="mallaha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 bwMode="auto">
          <a:xfrm>
            <a:off x="5438176" y="2420888"/>
            <a:ext cx="3460455" cy="244827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765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2765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2765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2765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2765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2000"/>
                                        <p:tgtEl>
                                          <p:spTgt spid="2765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2000"/>
                                        <p:tgtEl>
                                          <p:spTgt spid="27654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6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2000"/>
                                        <p:tgtEl>
                                          <p:spTgt spid="2765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7654" grpId="0" uiExpand="1" build="p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Built Settlements</a:t>
            </a:r>
          </a:p>
        </p:txBody>
      </p:sp>
      <p:sp>
        <p:nvSpPr>
          <p:cNvPr id="29701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248472" cy="4824536"/>
          </a:xfrm>
        </p:spPr>
        <p:txBody>
          <a:bodyPr>
            <a:normAutofit/>
          </a:bodyPr>
          <a:lstStyle/>
          <a:p>
            <a:r>
              <a:rPr lang="en-GB" dirty="0" smtClean="0"/>
              <a:t>Large sites: 700m2 up to 7000m located in the hilly zone</a:t>
            </a:r>
          </a:p>
          <a:p>
            <a:pPr marL="704088" lvl="2" indent="-320040">
              <a:spcBef>
                <a:spcPts val="0"/>
              </a:spcBef>
              <a:buClr>
                <a:schemeClr val="accent1"/>
              </a:buClr>
              <a:buSzPct val="80000"/>
              <a:buFont typeface="Wingdings 2"/>
              <a:buChar char=""/>
            </a:pPr>
            <a:r>
              <a:rPr lang="en-GB" sz="2400" dirty="0" smtClean="0"/>
              <a:t>Sites characterised as </a:t>
            </a:r>
            <a:r>
              <a:rPr lang="en-GB" sz="2400" dirty="0" smtClean="0">
                <a:solidFill>
                  <a:srgbClr val="FFC000"/>
                </a:solidFill>
              </a:rPr>
              <a:t>base camps</a:t>
            </a:r>
          </a:p>
          <a:p>
            <a:pPr eaLnBrk="1" hangingPunct="1"/>
            <a:r>
              <a:rPr lang="en-GB" sz="2800" dirty="0" smtClean="0"/>
              <a:t>Appearance of substantial stone-built structures demonstrates a level of ‘monumentality’</a:t>
            </a:r>
            <a:r>
              <a:rPr lang="en-US" sz="2800" dirty="0" smtClean="0"/>
              <a:t> </a:t>
            </a:r>
            <a:endParaRPr lang="en-GB" sz="2800" dirty="0" smtClean="0"/>
          </a:p>
        </p:txBody>
      </p:sp>
      <p:pic>
        <p:nvPicPr>
          <p:cNvPr id="6" name="Picture 9" descr="Hayoni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4820974" y="2060848"/>
            <a:ext cx="3778638" cy="381642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29701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29701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29701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9701" grpId="0" build="p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5400" dirty="0" smtClean="0"/>
              <a:t>Ground Stone Artefacts</a:t>
            </a:r>
          </a:p>
        </p:txBody>
      </p:sp>
      <p:sp>
        <p:nvSpPr>
          <p:cNvPr id="31750" name="Rectangle 6"/>
          <p:cNvSpPr>
            <a:spLocks noGrp="1" noChangeArrowheads="1"/>
          </p:cNvSpPr>
          <p:nvPr>
            <p:ph sz="half" idx="1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Secondary evidence for 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sedentism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:</a:t>
            </a:r>
          </a:p>
          <a:p>
            <a:pPr lvl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Not easily portable</a:t>
            </a:r>
          </a:p>
          <a:p>
            <a:pPr eaLnBrk="1" hangingPunct="1"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Also evidence for increased intensity in the harvesting, storing &amp; processing cereals</a:t>
            </a:r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>
          <a:blip r:embed="rId2" cstate="email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024" y="2132856"/>
            <a:ext cx="4035829" cy="3029989"/>
          </a:xfrm>
        </p:spPr>
      </p:pic>
      <p:sp>
        <p:nvSpPr>
          <p:cNvPr id="11" name="TextBox 10"/>
          <p:cNvSpPr txBox="1"/>
          <p:nvPr/>
        </p:nvSpPr>
        <p:spPr>
          <a:xfrm>
            <a:off x="5580112" y="5445224"/>
            <a:ext cx="28552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Natufian</a:t>
            </a:r>
            <a:r>
              <a:rPr lang="en-GB" dirty="0" smtClean="0"/>
              <a:t> ground stone tools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1750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31750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17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1750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1750" grpId="0" uiExpand="1" build="p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7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Storage</a:t>
            </a:r>
          </a:p>
        </p:txBody>
      </p:sp>
      <p:sp>
        <p:nvSpPr>
          <p:cNvPr id="32774" name="Rectangle 6"/>
          <p:cNvSpPr>
            <a:spLocks noGrp="1" noChangeArrowheads="1"/>
          </p:cNvSpPr>
          <p:nvPr>
            <p:ph sz="half" idx="1"/>
          </p:nvPr>
        </p:nvSpPr>
        <p:spPr>
          <a:xfrm>
            <a:off x="251520" y="1772816"/>
            <a:ext cx="4680520" cy="4824536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  <a:defRPr/>
            </a:pPr>
            <a:r>
              <a:rPr lang="en-US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Non-mobile population:</a:t>
            </a:r>
          </a:p>
          <a:p>
            <a:pPr lvl="1">
              <a:lnSpc>
                <a:spcPct val="80000"/>
              </a:lnSpc>
              <a:defRPr/>
            </a:pPr>
            <a:r>
              <a:rPr lang="en-US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Dependent on resources collected within a small area</a:t>
            </a:r>
          </a:p>
          <a:p>
            <a:pPr lvl="1">
              <a:lnSpc>
                <a:spcPct val="80000"/>
              </a:lnSpc>
              <a:defRPr/>
            </a:pPr>
            <a:r>
              <a:rPr lang="en-US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Storage</a:t>
            </a:r>
            <a:r>
              <a:rPr lang="en-US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essential strategy for agrarian communities</a:t>
            </a:r>
            <a:endParaRPr lang="en-GB" sz="24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Storage pits at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Mallaha</a:t>
            </a: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  <a:p>
            <a:pPr eaLnBrk="1" hangingPunct="1">
              <a:lnSpc>
                <a:spcPct val="80000"/>
              </a:lnSpc>
              <a:defRPr/>
            </a:pP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‘While storage facilities are not numerous . . . they may indirectly reflect the importance of plant food storage for some </a:t>
            </a:r>
            <a:r>
              <a:rPr lang="en-GB" sz="2800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Natufian</a:t>
            </a:r>
            <a:r>
              <a:rPr lang="en-GB" sz="28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populations’</a:t>
            </a:r>
          </a:p>
          <a:p>
            <a:pPr>
              <a:lnSpc>
                <a:spcPct val="80000"/>
              </a:lnSpc>
              <a:buNone/>
              <a:defRPr/>
            </a:pP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	</a:t>
            </a:r>
            <a:r>
              <a:rPr lang="en-GB" dirty="0" err="1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Olszewski</a:t>
            </a:r>
            <a:r>
              <a:rPr lang="en-GB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(1993: 424)</a:t>
            </a:r>
            <a:endParaRPr lang="en-GB" sz="2800" dirty="0" smtClean="0">
              <a:effectLst>
                <a:outerShdw blurRad="38100" dist="38100" dir="2700000" algn="tl">
                  <a:srgbClr val="000000"/>
                </a:outerShdw>
              </a:effectLst>
            </a:endParaRPr>
          </a:p>
        </p:txBody>
      </p:sp>
      <p:pic>
        <p:nvPicPr>
          <p:cNvPr id="6" name="Content Placeholder 5" descr="jericho_natufian platform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>
            <a:lum bright="-14000" contrast="-14000"/>
          </a:blip>
          <a:srcRect/>
          <a:stretch>
            <a:fillRect/>
          </a:stretch>
        </p:blipFill>
        <p:spPr bwMode="auto">
          <a:xfrm>
            <a:off x="5076056" y="2204864"/>
            <a:ext cx="3750568" cy="2614231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TextBox 6"/>
          <p:cNvSpPr txBox="1"/>
          <p:nvPr/>
        </p:nvSpPr>
        <p:spPr>
          <a:xfrm>
            <a:off x="5732313" y="5003884"/>
            <a:ext cx="272811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Excavations at Ain </a:t>
            </a:r>
            <a:r>
              <a:rPr lang="en-GB" dirty="0" err="1" smtClean="0"/>
              <a:t>Mallaha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277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277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277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277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277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6" fill="hold">
                            <p:stCondLst>
                              <p:cond delay="2000"/>
                            </p:stCondLst>
                            <p:childTnLst>
                              <p:par>
                                <p:cTn id="27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27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3277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2774" grpId="0" uiExpand="1" build="p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50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Cereal Cultivation?</a:t>
            </a:r>
          </a:p>
        </p:txBody>
      </p:sp>
      <p:sp>
        <p:nvSpPr>
          <p:cNvPr id="45059" name="Rectangle 3"/>
          <p:cNvSpPr>
            <a:spLocks noGrp="1" noChangeArrowheads="1"/>
          </p:cNvSpPr>
          <p:nvPr>
            <p:ph sz="half" idx="1"/>
          </p:nvPr>
        </p:nvSpPr>
        <p:spPr>
          <a:xfrm>
            <a:off x="395536" y="1772816"/>
            <a:ext cx="4680520" cy="4895424"/>
          </a:xfrm>
        </p:spPr>
        <p:txBody>
          <a:bodyPr>
            <a:normAutofit/>
          </a:bodyPr>
          <a:lstStyle/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Identification of sickle gloss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Abu </a:t>
            </a:r>
            <a:r>
              <a:rPr lang="en-GB" sz="2400" dirty="0" err="1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Hureyra</a:t>
            </a:r>
            <a:r>
              <a:rPr lang="en-GB" sz="2400" dirty="0" smtClean="0">
                <a:solidFill>
                  <a:srgbClr val="FFC000"/>
                </a:solidFill>
                <a:effectLst>
                  <a:outerShdw blurRad="38100" dist="38100" dir="2700000" algn="tl">
                    <a:srgbClr val="000000"/>
                  </a:outerShdw>
                </a:effectLst>
              </a:rPr>
              <a:t>: </a:t>
            </a: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emmer &amp; einkorn wheat. Morphologically wild (pre-domestication) grains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Pre-domestication phase?</a:t>
            </a:r>
          </a:p>
          <a:p>
            <a:pPr lvl="1" eaLnBrk="1" hangingPunct="1">
              <a:lnSpc>
                <a:spcPct val="90000"/>
              </a:lnSpc>
              <a:defRPr/>
            </a:pPr>
            <a:r>
              <a:rPr lang="en-GB" sz="20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First, albeit unconscious stage towards domestication? 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Henry: complex gathering strategy &amp; extensive exploitation of wild cereals</a:t>
            </a:r>
          </a:p>
          <a:p>
            <a:pPr eaLnBrk="1" hangingPunct="1">
              <a:lnSpc>
                <a:spcPct val="90000"/>
              </a:lnSpc>
              <a:defRPr/>
            </a:pPr>
            <a:r>
              <a:rPr lang="en-GB" sz="2400" dirty="0" smtClean="0">
                <a:effectLst>
                  <a:outerShdw blurRad="38100" dist="38100" dir="2700000" algn="tl">
                    <a:srgbClr val="000000"/>
                  </a:outerShdw>
                </a:effectLst>
              </a:rPr>
              <a:t> Highly productive &amp; storable food resource would ultimately encourage a (semi) sedentary lifestyle</a:t>
            </a:r>
          </a:p>
        </p:txBody>
      </p:sp>
      <p:sp>
        <p:nvSpPr>
          <p:cNvPr id="7" name="TextBox 6"/>
          <p:cNvSpPr txBox="1"/>
          <p:nvPr/>
        </p:nvSpPr>
        <p:spPr>
          <a:xfrm>
            <a:off x="6186582" y="5764614"/>
            <a:ext cx="203292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Natufian</a:t>
            </a:r>
            <a:r>
              <a:rPr lang="en-GB" dirty="0" smtClean="0"/>
              <a:t> sickle haft</a:t>
            </a:r>
            <a:endParaRPr lang="en-GB" dirty="0"/>
          </a:p>
        </p:txBody>
      </p:sp>
      <p:pic>
        <p:nvPicPr>
          <p:cNvPr id="3" name="Content Placeholder 2"/>
          <p:cNvPicPr>
            <a:picLocks noGrp="1" noChangeAspect="1"/>
          </p:cNvPicPr>
          <p:nvPr>
            <p:ph sz="half" idx="2"/>
          </p:nvPr>
        </p:nvPicPr>
        <p:blipFill rotWithShape="1">
          <a:blip r:embed="rId2" cstate="email">
            <a:extLst>
              <a:ext uri="{28A0092B-C50C-407E-A947-70E740481C1C}">
                <a14:useLocalDpi xmlns:a14="http://schemas.microsoft.com/office/drawing/2010/main"/>
              </a:ext>
            </a:extLst>
          </a:blip>
          <a:srcRect/>
          <a:stretch/>
        </p:blipFill>
        <p:spPr>
          <a:xfrm>
            <a:off x="6091302" y="1988841"/>
            <a:ext cx="2277822" cy="3672408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608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Gazelle Management</a:t>
            </a:r>
          </a:p>
        </p:txBody>
      </p:sp>
      <p:sp>
        <p:nvSpPr>
          <p:cNvPr id="4608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72816"/>
            <a:ext cx="4618856" cy="4623816"/>
          </a:xfrm>
        </p:spPr>
        <p:txBody>
          <a:bodyPr>
            <a:normAutofit/>
          </a:bodyPr>
          <a:lstStyle/>
          <a:p>
            <a:pPr eaLnBrk="1" hangingPunct="1"/>
            <a:r>
              <a:rPr lang="en-GB" sz="2400" dirty="0" smtClean="0"/>
              <a:t>Exploitation of gazelle:</a:t>
            </a:r>
          </a:p>
          <a:p>
            <a:pPr lvl="1" eaLnBrk="1" hangingPunct="1"/>
            <a:r>
              <a:rPr lang="en-GB" sz="2000" dirty="0" smtClean="0"/>
              <a:t>Herd management, possibly proto-domestication?</a:t>
            </a:r>
          </a:p>
          <a:p>
            <a:pPr eaLnBrk="1" hangingPunct="1"/>
            <a:r>
              <a:rPr lang="en-GB" sz="2400" dirty="0" smtClean="0"/>
              <a:t>Intensive culling of males (60-80% of bones are males)</a:t>
            </a:r>
          </a:p>
          <a:p>
            <a:pPr eaLnBrk="1" hangingPunct="1"/>
            <a:r>
              <a:rPr lang="en-GB" sz="2400" dirty="0" smtClean="0"/>
              <a:t>Increased proportion of juveniles suggests year-round hunting strategies</a:t>
            </a:r>
          </a:p>
          <a:p>
            <a:pPr eaLnBrk="1" hangingPunct="1"/>
            <a:r>
              <a:rPr lang="en-GB" sz="2400" dirty="0" smtClean="0"/>
              <a:t>Herd management provokes severe dwarfism: </a:t>
            </a:r>
          </a:p>
          <a:p>
            <a:pPr lvl="1"/>
            <a:r>
              <a:rPr lang="en-GB" sz="2000" dirty="0" smtClean="0"/>
              <a:t>genetic modification associated with domestication?</a:t>
            </a:r>
          </a:p>
        </p:txBody>
      </p:sp>
      <p:pic>
        <p:nvPicPr>
          <p:cNvPr id="12" name="Picture 6" descr="gazelle bones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076056" y="2348880"/>
            <a:ext cx="3886200" cy="2476500"/>
          </a:xfrm>
          <a:prstGeom prst="rect">
            <a:avLst/>
          </a:prstGeom>
          <a:noFill/>
        </p:spPr>
      </p:pic>
      <p:sp>
        <p:nvSpPr>
          <p:cNvPr id="13" name="TextBox 12"/>
          <p:cNvSpPr txBox="1"/>
          <p:nvPr/>
        </p:nvSpPr>
        <p:spPr>
          <a:xfrm>
            <a:off x="5652120" y="4941168"/>
            <a:ext cx="2815194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Gazelle bones &amp; stone tools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608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608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608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4608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6" dur="2000"/>
                                        <p:tgtEl>
                                          <p:spTgt spid="4608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7" fill="hold">
                            <p:stCondLst>
                              <p:cond delay="2000"/>
                            </p:stCondLst>
                            <p:childTnLst>
                              <p:par>
                                <p:cTn id="2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0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0" dur="2000"/>
                                        <p:tgtEl>
                                          <p:spTgt spid="4608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6085" grpId="0" uiExpand="1" build="p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6" name="Rectangle 2"/>
          <p:cNvSpPr>
            <a:spLocks noGrp="1" noChangeArrowheads="1"/>
          </p:cNvSpPr>
          <p:nvPr>
            <p:ph type="title"/>
          </p:nvPr>
        </p:nvSpPr>
        <p:spPr>
          <a:xfrm>
            <a:off x="179512" y="152400"/>
            <a:ext cx="8784976" cy="1251062"/>
          </a:xfrm>
        </p:spPr>
        <p:txBody>
          <a:bodyPr>
            <a:normAutofit fontScale="90000"/>
          </a:bodyPr>
          <a:lstStyle/>
          <a:p>
            <a:pPr eaLnBrk="1" hangingPunct="1">
              <a:defRPr/>
            </a:pPr>
            <a:r>
              <a:rPr lang="en-GB" sz="5400" dirty="0" smtClean="0"/>
              <a:t>Incremental </a:t>
            </a:r>
            <a:r>
              <a:rPr lang="en-GB" sz="5400" dirty="0" err="1" smtClean="0"/>
              <a:t>Cementum</a:t>
            </a:r>
            <a:r>
              <a:rPr lang="en-GB" sz="5400" dirty="0" smtClean="0"/>
              <a:t> Growth</a:t>
            </a:r>
          </a:p>
        </p:txBody>
      </p:sp>
      <p:sp>
        <p:nvSpPr>
          <p:cNvPr id="41989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457200" y="1773936"/>
            <a:ext cx="4258816" cy="4823416"/>
          </a:xfrm>
        </p:spPr>
        <p:txBody>
          <a:bodyPr/>
          <a:lstStyle/>
          <a:p>
            <a:pPr eaLnBrk="1" hangingPunct="1"/>
            <a:r>
              <a:rPr lang="en-GB" sz="2400" dirty="0" err="1" smtClean="0"/>
              <a:t>Cementum</a:t>
            </a:r>
            <a:r>
              <a:rPr lang="en-GB" sz="2400" dirty="0" smtClean="0"/>
              <a:t> increments on gazelle teeth might identify seasonal hunting patterns:</a:t>
            </a:r>
          </a:p>
          <a:p>
            <a:pPr lvl="1" eaLnBrk="1" hangingPunct="1"/>
            <a:r>
              <a:rPr lang="en-GB" sz="2000" dirty="0" smtClean="0"/>
              <a:t>The nature of the outermost </a:t>
            </a:r>
            <a:r>
              <a:rPr lang="en-GB" sz="2000" dirty="0" err="1" smtClean="0"/>
              <a:t>cementum</a:t>
            </a:r>
            <a:r>
              <a:rPr lang="en-GB" sz="2000" dirty="0" smtClean="0"/>
              <a:t> band allows  an estimation of the season of death </a:t>
            </a:r>
          </a:p>
          <a:p>
            <a:pPr eaLnBrk="1" hangingPunct="1"/>
            <a:r>
              <a:rPr lang="en-GB" sz="2400" dirty="0" smtClean="0"/>
              <a:t>Suggests ‘year-round hunting of gazelle’ (</a:t>
            </a:r>
            <a:r>
              <a:rPr lang="en-GB" sz="2400" dirty="0" err="1" smtClean="0"/>
              <a:t>Belfer</a:t>
            </a:r>
            <a:r>
              <a:rPr lang="en-GB" sz="2400" dirty="0" smtClean="0"/>
              <a:t>-Cohen and Bar-</a:t>
            </a:r>
            <a:r>
              <a:rPr lang="en-GB" sz="2400" dirty="0" err="1" smtClean="0"/>
              <a:t>Yosef</a:t>
            </a:r>
            <a:r>
              <a:rPr lang="en-GB" sz="2400" dirty="0" smtClean="0"/>
              <a:t> 2000: 20): </a:t>
            </a:r>
            <a:r>
              <a:rPr lang="en-GB" sz="2400" dirty="0" err="1" smtClean="0"/>
              <a:t>ie</a:t>
            </a:r>
            <a:r>
              <a:rPr lang="en-GB" sz="2400" dirty="0" smtClean="0"/>
              <a:t>. winter &amp; summer </a:t>
            </a:r>
          </a:p>
        </p:txBody>
      </p:sp>
      <p:pic>
        <p:nvPicPr>
          <p:cNvPr id="6" name="Picture 4" descr="gazell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364088" y="2060848"/>
            <a:ext cx="3400425" cy="39624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1989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1989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9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1989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989" grpId="0" uiExpand="1" build="p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smtClean="0"/>
              <a:t>Commensalism</a:t>
            </a:r>
          </a:p>
        </p:txBody>
      </p:sp>
      <p:sp>
        <p:nvSpPr>
          <p:cNvPr id="40963" name="Rectangle 3"/>
          <p:cNvSpPr>
            <a:spLocks noGrp="1" noChangeArrowheads="1"/>
          </p:cNvSpPr>
          <p:nvPr>
            <p:ph idx="1"/>
          </p:nvPr>
        </p:nvSpPr>
        <p:spPr>
          <a:xfrm>
            <a:off x="467544" y="1916832"/>
            <a:ext cx="7787208" cy="4625609"/>
          </a:xfrm>
        </p:spPr>
        <p:txBody>
          <a:bodyPr>
            <a:normAutofit/>
          </a:bodyPr>
          <a:lstStyle/>
          <a:p>
            <a:pPr eaLnBrk="1" hangingPunct="1">
              <a:lnSpc>
                <a:spcPct val="80000"/>
              </a:lnSpc>
            </a:pPr>
            <a:r>
              <a:rPr lang="en-GB" dirty="0" smtClean="0"/>
              <a:t>Commensalism: two or more species are mutually associated in activities centred on food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One species benefits while the other neither benefits nor is harmed</a:t>
            </a:r>
          </a:p>
          <a:p>
            <a:pPr eaLnBrk="1" hangingPunct="1">
              <a:lnSpc>
                <a:spcPct val="80000"/>
              </a:lnSpc>
            </a:pPr>
            <a:r>
              <a:rPr lang="en-GB" dirty="0" err="1" smtClean="0"/>
              <a:t>Commensal</a:t>
            </a:r>
            <a:r>
              <a:rPr lang="en-GB" dirty="0" smtClean="0"/>
              <a:t> species identified in archaeological deposits:</a:t>
            </a:r>
          </a:p>
          <a:p>
            <a:pPr lvl="1">
              <a:lnSpc>
                <a:spcPct val="80000"/>
              </a:lnSpc>
            </a:pPr>
            <a:r>
              <a:rPr lang="en-GB" dirty="0" smtClean="0"/>
              <a:t>House mice, house sparrows, rats, wolves</a:t>
            </a:r>
          </a:p>
          <a:p>
            <a:pPr eaLnBrk="1" hangingPunct="1">
              <a:lnSpc>
                <a:spcPct val="80000"/>
              </a:lnSpc>
            </a:pPr>
            <a:r>
              <a:rPr lang="en-GB" dirty="0" smtClean="0"/>
              <a:t>Sedentary villages resulted in new environmental niches that were attractive to certain species</a:t>
            </a:r>
          </a:p>
        </p:txBody>
      </p:sp>
      <p:pic>
        <p:nvPicPr>
          <p:cNvPr id="1026" name="Picture 2" descr="C:\Users\Louise\AppData\Local\Microsoft\Windows\Temporary Internet Files\Content.IE5\MM4LW7GN\MC900446060[1].wmf"/>
          <p:cNvPicPr>
            <a:picLocks noGrp="1" noChangeAspect="1" noChangeArrowheads="1"/>
          </p:cNvPicPr>
          <p:nvPr>
            <p:ph sz="half" idx="4294967295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148064" y="620688"/>
            <a:ext cx="3773487" cy="1296988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4096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4096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" fill="hold">
                      <p:stCondLst>
                        <p:cond delay="indefinite"/>
                      </p:stCondLst>
                      <p:childTnLst>
                        <p:par>
                          <p:cTn id="13" fill="hold">
                            <p:stCondLst>
                              <p:cond delay="0"/>
                            </p:stCondLst>
                            <p:childTnLst>
                              <p:par>
                                <p:cTn id="14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4096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2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4096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4096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0963" grpId="0" uiExpand="1" build="p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dirty="0" smtClean="0"/>
              <a:t>Symbolic Communication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323528" y="1700808"/>
            <a:ext cx="4896544" cy="4968552"/>
          </a:xfrm>
        </p:spPr>
        <p:txBody>
          <a:bodyPr>
            <a:normAutofit fontScale="92500"/>
          </a:bodyPr>
          <a:lstStyle/>
          <a:p>
            <a:r>
              <a:rPr lang="en-GB" dirty="0" err="1" smtClean="0"/>
              <a:t>Sedentism</a:t>
            </a:r>
            <a:r>
              <a:rPr lang="en-GB" dirty="0" smtClean="0"/>
              <a:t> has significant impact on social relations:</a:t>
            </a:r>
          </a:p>
          <a:p>
            <a:r>
              <a:rPr lang="en-GB" dirty="0" smtClean="0"/>
              <a:t>People who are not immediately related come into increasing contact:</a:t>
            </a:r>
          </a:p>
          <a:p>
            <a:pPr lvl="1"/>
            <a:r>
              <a:rPr lang="en-GB" dirty="0" smtClean="0"/>
              <a:t>Sharing territories &amp; living spaces</a:t>
            </a:r>
          </a:p>
          <a:p>
            <a:pPr lvl="1"/>
            <a:r>
              <a:rPr lang="en-GB" dirty="0" smtClean="0"/>
              <a:t>Mediated through creation of group identity and loyalty</a:t>
            </a:r>
          </a:p>
          <a:p>
            <a:pPr lvl="1"/>
            <a:r>
              <a:rPr lang="en-GB" dirty="0" smtClean="0"/>
              <a:t>Increased artistic production </a:t>
            </a:r>
          </a:p>
          <a:p>
            <a:r>
              <a:rPr lang="en-GB" dirty="0" smtClean="0"/>
              <a:t>Use of elaborate personal adornment to differentiate themselves</a:t>
            </a:r>
          </a:p>
          <a:p>
            <a:endParaRPr lang="en-GB" dirty="0"/>
          </a:p>
        </p:txBody>
      </p:sp>
      <p:pic>
        <p:nvPicPr>
          <p:cNvPr id="9" name="Content Placeholder 8" descr="el wad necklace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580112" y="2060848"/>
            <a:ext cx="3254446" cy="3709478"/>
          </a:xfrm>
        </p:spPr>
      </p:pic>
      <p:sp>
        <p:nvSpPr>
          <p:cNvPr id="10" name="TextBox 9"/>
          <p:cNvSpPr txBox="1"/>
          <p:nvPr/>
        </p:nvSpPr>
        <p:spPr>
          <a:xfrm>
            <a:off x="6660232" y="5877272"/>
            <a:ext cx="1850186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Necklace, el-Wad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7" fill="hold">
                            <p:stCondLst>
                              <p:cond delay="4000"/>
                            </p:stCondLst>
                            <p:childTnLst>
                              <p:par>
                                <p:cTn id="18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21" fill="hold">
                            <p:stCondLst>
                              <p:cond delay="6000"/>
                            </p:stCondLst>
                            <p:childTnLst>
                              <p:par>
                                <p:cTn id="22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9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sz="4400" dirty="0" smtClean="0"/>
              <a:t>Symbolic Communication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690864" cy="4623816"/>
          </a:xfrm>
        </p:spPr>
        <p:txBody>
          <a:bodyPr>
            <a:normAutofit/>
          </a:bodyPr>
          <a:lstStyle/>
          <a:p>
            <a:pPr>
              <a:defRPr/>
            </a:pPr>
            <a:r>
              <a:rPr lang="en-GB" dirty="0" smtClean="0">
                <a:ea typeface="ＭＳ Ｐゴシック" charset="-128"/>
              </a:rPr>
              <a:t>Elaborate &amp; varied personal adornment</a:t>
            </a:r>
          </a:p>
          <a:p>
            <a:pPr lvl="1">
              <a:defRPr/>
            </a:pPr>
            <a:r>
              <a:rPr lang="en-GB" dirty="0" smtClean="0">
                <a:ea typeface="ＭＳ Ｐゴシック" charset="-128"/>
              </a:rPr>
              <a:t>Beads  made from bone, fox teeth, </a:t>
            </a:r>
            <a:r>
              <a:rPr lang="en-GB" dirty="0" err="1" smtClean="0">
                <a:ea typeface="ＭＳ Ｐゴシック" charset="-128"/>
              </a:rPr>
              <a:t>dentalium</a:t>
            </a:r>
            <a:r>
              <a:rPr lang="en-GB" dirty="0" smtClean="0">
                <a:ea typeface="ＭＳ Ｐゴシック" charset="-128"/>
              </a:rPr>
              <a:t> shell</a:t>
            </a:r>
          </a:p>
          <a:p>
            <a:pPr lvl="1">
              <a:defRPr/>
            </a:pPr>
            <a:r>
              <a:rPr lang="en-GB" dirty="0" smtClean="0">
                <a:ea typeface="ＭＳ Ｐゴシック" charset="-128"/>
              </a:rPr>
              <a:t>Headdresses, necklaces, bracelets, belts, “garter”</a:t>
            </a:r>
            <a:r>
              <a:rPr lang="en-GB" dirty="0" smtClean="0"/>
              <a:t> </a:t>
            </a:r>
          </a:p>
          <a:p>
            <a:pPr>
              <a:defRPr/>
            </a:pPr>
            <a:r>
              <a:rPr lang="en-GB" dirty="0" smtClean="0"/>
              <a:t>Decorated burials:  restricted to </a:t>
            </a:r>
            <a:r>
              <a:rPr lang="en-GB" dirty="0" smtClean="0">
                <a:solidFill>
                  <a:srgbClr val="FFC000"/>
                </a:solidFill>
              </a:rPr>
              <a:t>Early Natufian period: </a:t>
            </a:r>
            <a:r>
              <a:rPr lang="en-GB" dirty="0" smtClean="0"/>
              <a:t>period of social change?</a:t>
            </a:r>
            <a:endParaRPr lang="en-GB" dirty="0" smtClean="0">
              <a:ea typeface="ＭＳ Ｐゴシック" charset="-128"/>
            </a:endParaRPr>
          </a:p>
          <a:p>
            <a:endParaRPr lang="en-GB" dirty="0"/>
          </a:p>
        </p:txBody>
      </p:sp>
      <p:sp>
        <p:nvSpPr>
          <p:cNvPr id="9" name="TextBox 8"/>
          <p:cNvSpPr txBox="1"/>
          <p:nvPr/>
        </p:nvSpPr>
        <p:spPr>
          <a:xfrm>
            <a:off x="5652120" y="5661248"/>
            <a:ext cx="300595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Dentalium</a:t>
            </a:r>
            <a:r>
              <a:rPr lang="en-GB" dirty="0" smtClean="0"/>
              <a:t> headdress, el-Wad</a:t>
            </a:r>
            <a:endParaRPr lang="en-GB" dirty="0"/>
          </a:p>
        </p:txBody>
      </p:sp>
      <p:pic>
        <p:nvPicPr>
          <p:cNvPr id="7" name="Content Placeholder 6" descr="decorated natufian skull from el-wad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5508104" y="1844824"/>
            <a:ext cx="3165869" cy="3672408"/>
          </a:xfrm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4800" smtClean="0"/>
              <a:t>Art: Symbolic Communication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762872" cy="4895424"/>
          </a:xfrm>
        </p:spPr>
        <p:txBody>
          <a:bodyPr>
            <a:normAutofit/>
          </a:bodyPr>
          <a:lstStyle/>
          <a:p>
            <a:r>
              <a:rPr lang="en-GB" dirty="0" smtClean="0"/>
              <a:t>Creation of material worlds</a:t>
            </a:r>
          </a:p>
          <a:p>
            <a:r>
              <a:rPr lang="en-GB" dirty="0" smtClean="0"/>
              <a:t>Artistic production another means of mediating social relations</a:t>
            </a:r>
          </a:p>
          <a:p>
            <a:r>
              <a:rPr lang="en-GB" dirty="0" smtClean="0"/>
              <a:t>Stone &amp; bone schematic &amp; naturalistic images</a:t>
            </a:r>
          </a:p>
          <a:p>
            <a:pPr lvl="1"/>
            <a:r>
              <a:rPr lang="en-GB" dirty="0" smtClean="0"/>
              <a:t>Sickle with decorated bone handle</a:t>
            </a:r>
          </a:p>
          <a:p>
            <a:pPr lvl="1"/>
            <a:r>
              <a:rPr lang="en-GB" dirty="0" smtClean="0"/>
              <a:t>Schematic stone head from Ain </a:t>
            </a:r>
            <a:r>
              <a:rPr lang="en-GB" dirty="0" err="1" smtClean="0"/>
              <a:t>Mallaha</a:t>
            </a:r>
            <a:endParaRPr lang="en-GB" dirty="0" smtClean="0"/>
          </a:p>
          <a:p>
            <a:pPr lvl="1"/>
            <a:r>
              <a:rPr lang="en-GB" dirty="0" smtClean="0"/>
              <a:t>“Lovers” from Ain </a:t>
            </a:r>
            <a:r>
              <a:rPr lang="en-GB" dirty="0" err="1" smtClean="0"/>
              <a:t>Sakhri</a:t>
            </a:r>
            <a:endParaRPr lang="en-GB" dirty="0" smtClean="0"/>
          </a:p>
          <a:p>
            <a:pPr>
              <a:buNone/>
            </a:pPr>
            <a:endParaRPr lang="en-GB" dirty="0"/>
          </a:p>
        </p:txBody>
      </p:sp>
      <p:pic>
        <p:nvPicPr>
          <p:cNvPr id="8" name="Picture 5" descr="art_head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6444208" y="1700808"/>
            <a:ext cx="2089007" cy="235013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9" name="TextBox 8"/>
          <p:cNvSpPr txBox="1"/>
          <p:nvPr/>
        </p:nvSpPr>
        <p:spPr>
          <a:xfrm>
            <a:off x="6588224" y="4077072"/>
            <a:ext cx="1870769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‘Ain </a:t>
            </a:r>
            <a:r>
              <a:rPr lang="en-GB" dirty="0" err="1" smtClean="0"/>
              <a:t>Mallaha</a:t>
            </a:r>
            <a:r>
              <a:rPr lang="en-GB" dirty="0" smtClean="0"/>
              <a:t> head</a:t>
            </a:r>
            <a:endParaRPr lang="en-GB" dirty="0"/>
          </a:p>
        </p:txBody>
      </p:sp>
      <p:pic>
        <p:nvPicPr>
          <p:cNvPr id="10" name="Picture 9" descr="101762.jpg"/>
          <p:cNvPicPr>
            <a:picLocks noChangeAspect="1"/>
          </p:cNvPicPr>
          <p:nvPr/>
        </p:nvPicPr>
        <p:blipFill>
          <a:blip r:embed="rId3" cstate="email"/>
          <a:stretch>
            <a:fillRect/>
          </a:stretch>
        </p:blipFill>
        <p:spPr>
          <a:xfrm>
            <a:off x="5429672" y="4653136"/>
            <a:ext cx="3456384" cy="1296144"/>
          </a:xfrm>
          <a:prstGeom prst="rect">
            <a:avLst/>
          </a:prstGeom>
        </p:spPr>
      </p:pic>
      <p:sp>
        <p:nvSpPr>
          <p:cNvPr id="11" name="TextBox 10"/>
          <p:cNvSpPr txBox="1"/>
          <p:nvPr/>
        </p:nvSpPr>
        <p:spPr>
          <a:xfrm>
            <a:off x="5580112" y="6093296"/>
            <a:ext cx="305564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Wadi </a:t>
            </a:r>
            <a:r>
              <a:rPr lang="en-GB" dirty="0" err="1" smtClean="0"/>
              <a:t>Hammeh</a:t>
            </a:r>
            <a:r>
              <a:rPr lang="en-GB" dirty="0" smtClean="0"/>
              <a:t> pavement slab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8" fill="hold">
                            <p:stCondLst>
                              <p:cond delay="2000"/>
                            </p:stCondLst>
                            <p:childTnLst>
                              <p:par>
                                <p:cTn id="1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5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uiExpand="1" build="p"/>
    </p:bld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2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5400" dirty="0" smtClean="0"/>
              <a:t>Cemeteries</a:t>
            </a:r>
          </a:p>
        </p:txBody>
      </p:sp>
      <p:sp>
        <p:nvSpPr>
          <p:cNvPr id="35845" name="Rectangle 5"/>
          <p:cNvSpPr>
            <a:spLocks noGrp="1" noChangeArrowheads="1"/>
          </p:cNvSpPr>
          <p:nvPr>
            <p:ph sz="half" idx="1"/>
          </p:nvPr>
        </p:nvSpPr>
        <p:spPr>
          <a:xfrm>
            <a:off x="323528" y="1700808"/>
            <a:ext cx="4896544" cy="4968552"/>
          </a:xfrm>
        </p:spPr>
        <p:txBody>
          <a:bodyPr>
            <a:normAutofit/>
          </a:bodyPr>
          <a:lstStyle/>
          <a:p>
            <a:pPr eaLnBrk="1" hangingPunct="1"/>
            <a:r>
              <a:rPr lang="en-GB" dirty="0" smtClean="0"/>
              <a:t>Increased burial record &amp; elaboration of funerary treatment:</a:t>
            </a:r>
          </a:p>
          <a:p>
            <a:pPr lvl="1"/>
            <a:r>
              <a:rPr lang="en-GB" dirty="0" smtClean="0"/>
              <a:t>Early &amp; Middle </a:t>
            </a:r>
            <a:r>
              <a:rPr lang="en-GB" dirty="0" err="1" smtClean="0"/>
              <a:t>Epipalaeolithic</a:t>
            </a:r>
            <a:r>
              <a:rPr lang="en-GB" dirty="0" smtClean="0"/>
              <a:t>: (c. 19,000–12,800 BP) fewer than 20 burials identified</a:t>
            </a:r>
          </a:p>
          <a:p>
            <a:pPr lvl="1"/>
            <a:r>
              <a:rPr lang="en-GB" dirty="0" smtClean="0"/>
              <a:t>Early </a:t>
            </a:r>
            <a:r>
              <a:rPr lang="en-GB" dirty="0" err="1" smtClean="0"/>
              <a:t>Natufian</a:t>
            </a:r>
            <a:r>
              <a:rPr lang="en-GB" dirty="0" smtClean="0"/>
              <a:t>: more than 80 human burials</a:t>
            </a:r>
            <a:endParaRPr lang="en-GB" sz="1600" dirty="0" smtClean="0"/>
          </a:p>
          <a:p>
            <a:r>
              <a:rPr lang="en-GB" dirty="0" smtClean="0"/>
              <a:t>Cemeteries primarily located at ‘base camp’ sites: el-Wad, </a:t>
            </a:r>
            <a:r>
              <a:rPr lang="en-GB" dirty="0" err="1" smtClean="0"/>
              <a:t>Mallaha</a:t>
            </a:r>
            <a:r>
              <a:rPr lang="en-GB" dirty="0" smtClean="0"/>
              <a:t>  &amp; </a:t>
            </a:r>
            <a:r>
              <a:rPr lang="en-GB" dirty="0" err="1" smtClean="0"/>
              <a:t>Hayonim</a:t>
            </a:r>
            <a:r>
              <a:rPr lang="en-GB" dirty="0" smtClean="0"/>
              <a:t> Cave</a:t>
            </a:r>
          </a:p>
          <a:p>
            <a:pPr lvl="1"/>
            <a:endParaRPr lang="en-GB" sz="2000" dirty="0" smtClean="0"/>
          </a:p>
        </p:txBody>
      </p:sp>
      <p:sp>
        <p:nvSpPr>
          <p:cNvPr id="20485" name="Text Box 9"/>
          <p:cNvSpPr txBox="1">
            <a:spLocks noChangeArrowheads="1"/>
          </p:cNvSpPr>
          <p:nvPr/>
        </p:nvSpPr>
        <p:spPr bwMode="auto">
          <a:xfrm>
            <a:off x="6444207" y="6061938"/>
            <a:ext cx="1784463" cy="36933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en-GB" dirty="0"/>
              <a:t>Burial </a:t>
            </a:r>
            <a:r>
              <a:rPr lang="en-GB" dirty="0" smtClean="0"/>
              <a:t>at </a:t>
            </a:r>
            <a:r>
              <a:rPr lang="en-GB" dirty="0" err="1" smtClean="0"/>
              <a:t>Mallaha</a:t>
            </a:r>
            <a:endParaRPr lang="en-GB" dirty="0"/>
          </a:p>
        </p:txBody>
      </p:sp>
      <p:pic>
        <p:nvPicPr>
          <p:cNvPr id="10" name="Picture 6" descr="ain mallaha bu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 bwMode="auto">
          <a:xfrm>
            <a:off x="5796136" y="1700808"/>
            <a:ext cx="2811637" cy="421042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584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584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584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584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5845" grpId="0" uiExpand="1" build="p"/>
    </p:bld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Cemeteries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773936"/>
            <a:ext cx="4474840" cy="4623816"/>
          </a:xfrm>
        </p:spPr>
        <p:txBody>
          <a:bodyPr>
            <a:normAutofit lnSpcReduction="10000"/>
          </a:bodyPr>
          <a:lstStyle/>
          <a:p>
            <a:r>
              <a:rPr lang="en-GB" dirty="0" smtClean="0"/>
              <a:t>Bar-</a:t>
            </a:r>
            <a:r>
              <a:rPr lang="en-GB" dirty="0" err="1" smtClean="0"/>
              <a:t>Yosef</a:t>
            </a:r>
            <a:r>
              <a:rPr lang="en-GB" dirty="0" smtClean="0"/>
              <a:t>: energy expended digging graves is one criterion of </a:t>
            </a:r>
            <a:r>
              <a:rPr lang="en-GB" dirty="0" err="1" smtClean="0"/>
              <a:t>sedentism</a:t>
            </a:r>
            <a:endParaRPr lang="en-GB" dirty="0" smtClean="0"/>
          </a:p>
          <a:p>
            <a:r>
              <a:rPr lang="en-GB" dirty="0" smtClean="0"/>
              <a:t>Cemeteries: marking a place in the landscape through repeatedly visiting it for burial (making links with ancestors?)</a:t>
            </a:r>
          </a:p>
          <a:p>
            <a:pPr lvl="1"/>
            <a:r>
              <a:rPr lang="en-GB" dirty="0" smtClean="0"/>
              <a:t>Claims over territory?</a:t>
            </a:r>
          </a:p>
          <a:p>
            <a:endParaRPr lang="en-GB" dirty="0"/>
          </a:p>
        </p:txBody>
      </p:sp>
      <p:pic>
        <p:nvPicPr>
          <p:cNvPr id="5" name="Content Placeholder 4" descr="israelpuppy.jpg"/>
          <p:cNvPicPr>
            <a:picLocks noGrp="1" noChangeAspect="1"/>
          </p:cNvPicPr>
          <p:nvPr>
            <p:ph sz="half" idx="2"/>
          </p:nvPr>
        </p:nvPicPr>
        <p:blipFill>
          <a:blip r:embed="rId2" cstate="email"/>
          <a:stretch>
            <a:fillRect/>
          </a:stretch>
        </p:blipFill>
        <p:spPr>
          <a:xfrm>
            <a:off x="5364088" y="1516722"/>
            <a:ext cx="3467781" cy="4499147"/>
          </a:xfrm>
        </p:spPr>
      </p:pic>
      <p:sp>
        <p:nvSpPr>
          <p:cNvPr id="6" name="TextBox 5"/>
          <p:cNvSpPr txBox="1"/>
          <p:nvPr/>
        </p:nvSpPr>
        <p:spPr>
          <a:xfrm>
            <a:off x="5508104" y="6053226"/>
            <a:ext cx="295375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smtClean="0"/>
              <a:t>‘Ain </a:t>
            </a:r>
            <a:r>
              <a:rPr lang="en-GB" dirty="0" err="1" smtClean="0"/>
              <a:t>Mallaha</a:t>
            </a:r>
            <a:r>
              <a:rPr lang="en-GB" dirty="0" smtClean="0"/>
              <a:t> burial (with dog)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3" fill="hold">
                            <p:stCondLst>
                              <p:cond delay="2000"/>
                            </p:stCondLst>
                            <p:childTnLst>
                              <p:par>
                                <p:cTn id="14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6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Burial Ritual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323528" y="1628800"/>
            <a:ext cx="4320480" cy="4968552"/>
          </a:xfrm>
        </p:spPr>
        <p:txBody>
          <a:bodyPr/>
          <a:lstStyle/>
          <a:p>
            <a:r>
              <a:rPr lang="en-GB" dirty="0" smtClean="0"/>
              <a:t>Elaboration of burials:</a:t>
            </a:r>
          </a:p>
          <a:p>
            <a:pPr lvl="1"/>
            <a:r>
              <a:rPr lang="en-GB" dirty="0" smtClean="0"/>
              <a:t>Shaman’s (?) burial at </a:t>
            </a:r>
            <a:r>
              <a:rPr lang="en-GB" dirty="0" err="1" smtClean="0"/>
              <a:t>Hilazon</a:t>
            </a:r>
            <a:r>
              <a:rPr lang="en-GB" dirty="0" smtClean="0"/>
              <a:t> </a:t>
            </a:r>
            <a:r>
              <a:rPr lang="en-GB" dirty="0" err="1" smtClean="0"/>
              <a:t>Tachtit</a:t>
            </a:r>
            <a:endParaRPr lang="en-GB" dirty="0" smtClean="0"/>
          </a:p>
          <a:p>
            <a:pPr lvl="1"/>
            <a:r>
              <a:rPr lang="en-GB" dirty="0" smtClean="0"/>
              <a:t>Adorned skulls</a:t>
            </a:r>
          </a:p>
          <a:p>
            <a:r>
              <a:rPr lang="en-GB" dirty="0" smtClean="0"/>
              <a:t>Ritualised action</a:t>
            </a:r>
          </a:p>
          <a:p>
            <a:r>
              <a:rPr lang="en-GB" dirty="0" smtClean="0"/>
              <a:t>Some expression of hierarchy or status?</a:t>
            </a:r>
            <a:endParaRPr lang="en-GB" dirty="0"/>
          </a:p>
        </p:txBody>
      </p:sp>
      <p:pic>
        <p:nvPicPr>
          <p:cNvPr id="5" name="Picture 8" descr="shamans bu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 cstate="email"/>
          <a:srcRect/>
          <a:stretch>
            <a:fillRect/>
          </a:stretch>
        </p:blipFill>
        <p:spPr>
          <a:xfrm>
            <a:off x="4860032" y="1916832"/>
            <a:ext cx="4038600" cy="3921781"/>
          </a:xfrm>
          <a:noFill/>
        </p:spPr>
      </p:pic>
      <p:pic>
        <p:nvPicPr>
          <p:cNvPr id="6" name="Picture 10" descr="nehal hemar"/>
          <p:cNvPicPr>
            <a:picLocks noChangeAspect="1" noChangeArrowheads="1"/>
          </p:cNvPicPr>
          <p:nvPr/>
        </p:nvPicPr>
        <p:blipFill>
          <a:blip r:embed="rId3" cstate="email"/>
          <a:srcRect/>
          <a:stretch>
            <a:fillRect/>
          </a:stretch>
        </p:blipFill>
        <p:spPr bwMode="auto">
          <a:xfrm>
            <a:off x="539552" y="4797152"/>
            <a:ext cx="2360565" cy="18722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7" name="Rectangle 6"/>
          <p:cNvSpPr/>
          <p:nvPr/>
        </p:nvSpPr>
        <p:spPr>
          <a:xfrm>
            <a:off x="7092280" y="5949280"/>
            <a:ext cx="1599477" cy="369332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en-GB" dirty="0" err="1" smtClean="0"/>
              <a:t>Hilazon</a:t>
            </a:r>
            <a:r>
              <a:rPr lang="en-GB" dirty="0" smtClean="0"/>
              <a:t> </a:t>
            </a:r>
            <a:r>
              <a:rPr lang="en-GB" dirty="0" err="1" smtClean="0"/>
              <a:t>Tachtit</a:t>
            </a:r>
            <a:endParaRPr lang="en-GB" dirty="0"/>
          </a:p>
        </p:txBody>
      </p:sp>
      <p:sp>
        <p:nvSpPr>
          <p:cNvPr id="8" name="TextBox 7"/>
          <p:cNvSpPr txBox="1"/>
          <p:nvPr/>
        </p:nvSpPr>
        <p:spPr>
          <a:xfrm>
            <a:off x="2987824" y="6237312"/>
            <a:ext cx="1447832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GB" dirty="0" err="1" smtClean="0"/>
              <a:t>Nehal</a:t>
            </a:r>
            <a:r>
              <a:rPr lang="en-GB" dirty="0" smtClean="0"/>
              <a:t> </a:t>
            </a:r>
            <a:r>
              <a:rPr lang="en-GB" dirty="0" err="1" smtClean="0"/>
              <a:t>Hemar</a:t>
            </a: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>
                            <p:stCondLst>
                              <p:cond delay="2000"/>
                            </p:stCondLst>
                            <p:childTnLst>
                              <p:par>
                                <p:cTn id="9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" dur="2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2" fill="hold">
                            <p:stCondLst>
                              <p:cond delay="4000"/>
                            </p:stCondLst>
                            <p:childTnLst>
                              <p:par>
                                <p:cTn id="13" presetID="10" presetClass="entr" presetSubtype="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" fill="hold">
                      <p:stCondLst>
                        <p:cond delay="indefinite"/>
                      </p:stCondLst>
                      <p:childTnLst>
                        <p:par>
                          <p:cTn id="17" fill="hold">
                            <p:stCondLst>
                              <p:cond delay="0"/>
                            </p:stCondLst>
                            <p:childTnLst>
                              <p:par>
                                <p:cTn id="1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0" dur="2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5" dur="2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Summary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idx="1"/>
          </p:nvPr>
        </p:nvSpPr>
        <p:spPr>
          <a:xfrm>
            <a:off x="457200" y="1775191"/>
            <a:ext cx="8229600" cy="4822161"/>
          </a:xfrm>
        </p:spPr>
        <p:txBody>
          <a:bodyPr>
            <a:normAutofit fontScale="92500" lnSpcReduction="10000"/>
          </a:bodyPr>
          <a:lstStyle/>
          <a:p>
            <a:r>
              <a:rPr lang="en-GB" dirty="0" smtClean="0"/>
              <a:t>To what extent was Natufian culture sedentary?</a:t>
            </a:r>
          </a:p>
          <a:p>
            <a:pPr lvl="1"/>
            <a:r>
              <a:rPr lang="en-GB" dirty="0" smtClean="0"/>
              <a:t>Implications: family groups remaining at certain points in the landscape (villages?) for prolonged periods</a:t>
            </a:r>
          </a:p>
          <a:p>
            <a:r>
              <a:rPr lang="en-GB" dirty="0" smtClean="0"/>
              <a:t>To what extent did they manipulate their environment?</a:t>
            </a:r>
          </a:p>
          <a:p>
            <a:pPr lvl="1"/>
            <a:r>
              <a:rPr lang="en-GB" dirty="0" smtClean="0"/>
              <a:t>Herd management, domestication of animals, exploitation of cereals</a:t>
            </a:r>
          </a:p>
          <a:p>
            <a:r>
              <a:rPr lang="en-GB" dirty="0" err="1" smtClean="0"/>
              <a:t>Garrod</a:t>
            </a:r>
            <a:r>
              <a:rPr lang="en-GB" dirty="0" smtClean="0"/>
              <a:t> (1932): Natufian culture might represent the first farmers</a:t>
            </a:r>
          </a:p>
          <a:p>
            <a:r>
              <a:rPr lang="en-GB" dirty="0" smtClean="0"/>
              <a:t>Current view: complex hunter-gatherers</a:t>
            </a:r>
          </a:p>
          <a:p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20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2000"/>
                                        <p:tgtEl>
                                          <p:spTgt spid="6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20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6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20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3" dur="20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20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dule">
  <a:themeElements>
    <a:clrScheme name="Module">
      <a:dk1>
        <a:sysClr val="windowText" lastClr="000000"/>
      </a:dk1>
      <a:lt1>
        <a:sysClr val="window" lastClr="FFFFFF"/>
      </a:lt1>
      <a:dk2>
        <a:srgbClr val="5A6378"/>
      </a:dk2>
      <a:lt2>
        <a:srgbClr val="D4D4D6"/>
      </a:lt2>
      <a:accent1>
        <a:srgbClr val="F0AD00"/>
      </a:accent1>
      <a:accent2>
        <a:srgbClr val="60B5CC"/>
      </a:accent2>
      <a:accent3>
        <a:srgbClr val="E66C7D"/>
      </a:accent3>
      <a:accent4>
        <a:srgbClr val="6BB76D"/>
      </a:accent4>
      <a:accent5>
        <a:srgbClr val="E88651"/>
      </a:accent5>
      <a:accent6>
        <a:srgbClr val="C64847"/>
      </a:accent6>
      <a:hlink>
        <a:srgbClr val="168BBA"/>
      </a:hlink>
      <a:folHlink>
        <a:srgbClr val="680000"/>
      </a:folHlink>
    </a:clrScheme>
    <a:fontScheme name="Module">
      <a:maj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Corbel"/>
        <a:ea typeface=""/>
        <a:cs typeface=""/>
        <a:font script="Jpan" typeface="HGｺﾞｼｯｸM"/>
        <a:font script="Hang" typeface="HY엽서L"/>
        <a:font script="Hans" typeface="华文楷体"/>
        <a:font script="Hant" typeface="新細明體"/>
        <a:font script="Arab" typeface="Tahoma"/>
        <a:font script="Hebr" typeface="Miriam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dul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47500"/>
                <a:satMod val="137000"/>
              </a:schemeClr>
            </a:gs>
            <a:gs pos="55000">
              <a:schemeClr val="phClr">
                <a:shade val="69000"/>
                <a:satMod val="137000"/>
              </a:schemeClr>
            </a:gs>
            <a:gs pos="100000">
              <a:schemeClr val="phClr">
                <a:shade val="98000"/>
                <a:satMod val="137000"/>
              </a:schemeClr>
            </a:gs>
          </a:gsLst>
          <a:lin ang="16200000" scaled="0"/>
        </a:gradFill>
      </a:fillStyleLst>
      <a:lnStyleLst>
        <a:ln w="6350" cap="rnd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48000" cap="flat" cmpd="thickThin" algn="ctr">
          <a:solidFill>
            <a:schemeClr val="phClr"/>
          </a:solidFill>
          <a:prstDash val="solid"/>
        </a:ln>
        <a:ln w="48500" cap="flat" cmpd="thickThin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5000" dist="25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39000" dist="25400" dir="5400000" rotWithShape="0">
              <a:srgbClr val="000000">
                <a:alpha val="38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1800000"/>
            </a:lightRig>
          </a:scene3d>
          <a:sp3d prstMaterial="matte">
            <a:bevelT h="200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8000"/>
                <a:satMod val="300000"/>
              </a:schemeClr>
            </a:gs>
            <a:gs pos="12000">
              <a:schemeClr val="phClr">
                <a:tint val="48000"/>
                <a:satMod val="300000"/>
              </a:schemeClr>
            </a:gs>
            <a:gs pos="20000">
              <a:schemeClr val="phClr">
                <a:tint val="49000"/>
                <a:satMod val="300000"/>
              </a:schemeClr>
            </a:gs>
            <a:gs pos="100000">
              <a:schemeClr val="phClr">
                <a:shade val="30000"/>
              </a:schemeClr>
            </a:gs>
          </a:gsLst>
          <a:path path="circle">
            <a:fillToRect l="10000" t="-25000" r="10000" b="125000"/>
          </a:path>
        </a:gradFill>
        <a:blipFill>
          <a:blip xmlns:r="http://schemas.openxmlformats.org/officeDocument/2006/relationships" r:embed="rId1">
            <a:duotone>
              <a:schemeClr val="phClr">
                <a:shade val="75000"/>
                <a:satMod val="105000"/>
              </a:schemeClr>
              <a:schemeClr val="phClr">
                <a:tint val="95000"/>
                <a:satMod val="105000"/>
              </a:schemeClr>
            </a:duotone>
          </a:blip>
          <a:tile tx="0" ty="0" sx="38000" sy="38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Module</Template>
  <TotalTime>288</TotalTime>
  <Words>1119</Words>
  <Application>Microsoft Office PowerPoint</Application>
  <PresentationFormat>On-screen Show (4:3)</PresentationFormat>
  <Paragraphs>163</Paragraphs>
  <Slides>26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26</vt:i4>
      </vt:variant>
    </vt:vector>
  </HeadingPairs>
  <TitlesOfParts>
    <vt:vector size="34" baseType="lpstr">
      <vt:lpstr>ＭＳ Ｐゴシック</vt:lpstr>
      <vt:lpstr>Arial</vt:lpstr>
      <vt:lpstr>Comic Sans MS</vt:lpstr>
      <vt:lpstr>Corbel</vt:lpstr>
      <vt:lpstr>Wingdings</vt:lpstr>
      <vt:lpstr>Wingdings 2</vt:lpstr>
      <vt:lpstr>Wingdings 3</vt:lpstr>
      <vt:lpstr>Module</vt:lpstr>
      <vt:lpstr>Origins &amp; Innovations</vt:lpstr>
      <vt:lpstr>Sedentism &amp; Settlement</vt:lpstr>
      <vt:lpstr>Sedentism </vt:lpstr>
      <vt:lpstr>What is the Natufian?</vt:lpstr>
      <vt:lpstr>Time Frame?</vt:lpstr>
      <vt:lpstr>Environment</vt:lpstr>
      <vt:lpstr>Defining the Natufian</vt:lpstr>
      <vt:lpstr>Characteristics of the Natufian</vt:lpstr>
      <vt:lpstr>Main Debates</vt:lpstr>
      <vt:lpstr>Sedentism </vt:lpstr>
      <vt:lpstr>Sedentism </vt:lpstr>
      <vt:lpstr>Evidence for Sedentism?</vt:lpstr>
      <vt:lpstr>Built Settlements</vt:lpstr>
      <vt:lpstr>Ground Stone Artefacts</vt:lpstr>
      <vt:lpstr>Storage</vt:lpstr>
      <vt:lpstr>Cereal Cultivation?</vt:lpstr>
      <vt:lpstr>Gazelle Management</vt:lpstr>
      <vt:lpstr>Incremental Cementum Growth</vt:lpstr>
      <vt:lpstr>Commensalism</vt:lpstr>
      <vt:lpstr>Symbolic Communication</vt:lpstr>
      <vt:lpstr>Symbolic Communication</vt:lpstr>
      <vt:lpstr>Art: Symbolic Communication</vt:lpstr>
      <vt:lpstr>Cemeteries</vt:lpstr>
      <vt:lpstr>Cemeteries</vt:lpstr>
      <vt:lpstr>Burial Ritual</vt:lpstr>
      <vt:lpstr>Summary</vt:lpstr>
    </vt:vector>
  </TitlesOfParts>
  <Company>Hewlett-Packard Company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Origins &amp; Innovations</dc:title>
  <dc:creator>Louise</dc:creator>
  <cp:lastModifiedBy>Louise Steel</cp:lastModifiedBy>
  <cp:revision>31</cp:revision>
  <dcterms:created xsi:type="dcterms:W3CDTF">2013-02-19T12:21:11Z</dcterms:created>
  <dcterms:modified xsi:type="dcterms:W3CDTF">2018-02-19T16:01:11Z</dcterms:modified>
</cp:coreProperties>
</file>