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66" r:id="rId4"/>
    <p:sldId id="260" r:id="rId5"/>
    <p:sldId id="267" r:id="rId6"/>
    <p:sldId id="263" r:id="rId7"/>
    <p:sldId id="265" r:id="rId8"/>
    <p:sldId id="261" r:id="rId9"/>
    <p:sldId id="268" r:id="rId10"/>
    <p:sldId id="269" r:id="rId11"/>
    <p:sldId id="258" r:id="rId12"/>
    <p:sldId id="259" r:id="rId13"/>
    <p:sldId id="262" r:id="rId14"/>
    <p:sldId id="264" r:id="rId15"/>
    <p:sldId id="271" r:id="rId16"/>
    <p:sldId id="270" r:id="rId17"/>
  </p:sldIdLst>
  <p:sldSz cx="18288000" cy="10287000"/>
  <p:notesSz cx="6858000" cy="9144000"/>
  <p:embeddedFontLst>
    <p:embeddedFont>
      <p:font typeface="Poppins" panose="020B0604020202020204" charset="0"/>
      <p:regular r:id="rId19"/>
      <p:bold r:id="rId20"/>
      <p:italic r:id="rId21"/>
      <p:boldItalic r:id="rId22"/>
    </p:embeddedFont>
    <p:embeddedFont>
      <p:font typeface="Poppins Bold" panose="020B0604020202020204" charset="0"/>
      <p:regular r:id="rId23"/>
    </p:embeddedFont>
    <p:embeddedFont>
      <p:font typeface="Fredoka" panose="020B0604020202020204" charset="0"/>
      <p:regular r:id="rId24"/>
    </p:embeddedFont>
    <p:embeddedFont>
      <p:font typeface="Helios" panose="020B0604020202020204" charset="0"/>
      <p:regular r:id="rId25"/>
    </p:embeddedFont>
    <p:embeddedFont>
      <p:font typeface="Helios Bold" panose="020B0604020202020204" charset="0"/>
      <p:regular r:id="rId26"/>
    </p:embeddedFont>
    <p:embeddedFont>
      <p:font typeface="Calibri" panose="020F0502020204030204" pitchFamily="34" charset="0"/>
      <p:regular r:id="rId27"/>
      <p:bold r:id="rId28"/>
      <p:italic r:id="rId29"/>
      <p:boldItalic r:id="rId30"/>
    </p:embeddedFont>
    <p:embeddedFont>
      <p:font typeface="Montserrat Medium" panose="020B0604020202020204" charset="0"/>
      <p:regular r:id="rId31"/>
      <p:italic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9320" autoAdjust="0"/>
  </p:normalViewPr>
  <p:slideViewPr>
    <p:cSldViewPr>
      <p:cViewPr>
        <p:scale>
          <a:sx n="37" d="100"/>
          <a:sy n="37" d="100"/>
        </p:scale>
        <p:origin x="1060"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21" Type="http://schemas.openxmlformats.org/officeDocument/2006/relationships/font" Target="fonts/font3.fntdata"/><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font" Target="fonts/font14.fntdata"/><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font" Target="fonts/font1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him Uddin" userId="76445bb28c884b4a" providerId="LiveId" clId="{13E93DBA-40D1-44EC-A685-C7F0C51530AD}"/>
    <pc:docChg chg="undo custSel addSld modSld">
      <pc:chgData name="Jashim Uddin" userId="76445bb28c884b4a" providerId="LiveId" clId="{13E93DBA-40D1-44EC-A685-C7F0C51530AD}" dt="2026-03-13T11:57:40.119" v="700" actId="255"/>
      <pc:docMkLst>
        <pc:docMk/>
      </pc:docMkLst>
      <pc:sldChg chg="modSp mod">
        <pc:chgData name="Jashim Uddin" userId="76445bb28c884b4a" providerId="LiveId" clId="{13E93DBA-40D1-44EC-A685-C7F0C51530AD}" dt="2026-03-12T04:28:03.513" v="523"/>
        <pc:sldMkLst>
          <pc:docMk/>
          <pc:sldMk cId="0" sldId="256"/>
        </pc:sldMkLst>
        <pc:spChg chg="mod">
          <ac:chgData name="Jashim Uddin" userId="76445bb28c884b4a" providerId="LiveId" clId="{13E93DBA-40D1-44EC-A685-C7F0C51530AD}" dt="2026-03-12T04:28:03.513" v="523"/>
          <ac:spMkLst>
            <pc:docMk/>
            <pc:sldMk cId="0" sldId="256"/>
            <ac:spMk id="8" creationId="{00000000-0000-0000-0000-000000000000}"/>
          </ac:spMkLst>
        </pc:spChg>
      </pc:sldChg>
      <pc:sldChg chg="modSp mod modNotesTx">
        <pc:chgData name="Jashim Uddin" userId="76445bb28c884b4a" providerId="LiveId" clId="{13E93DBA-40D1-44EC-A685-C7F0C51530AD}" dt="2026-03-13T08:16:22.046" v="534" actId="20577"/>
        <pc:sldMkLst>
          <pc:docMk/>
          <pc:sldMk cId="0" sldId="257"/>
        </pc:sldMkLst>
        <pc:spChg chg="mod">
          <ac:chgData name="Jashim Uddin" userId="76445bb28c884b4a" providerId="LiveId" clId="{13E93DBA-40D1-44EC-A685-C7F0C51530AD}" dt="2026-03-12T03:57:41.039" v="64" actId="20577"/>
          <ac:spMkLst>
            <pc:docMk/>
            <pc:sldMk cId="0" sldId="257"/>
            <ac:spMk id="8" creationId="{00000000-0000-0000-0000-000000000000}"/>
          </ac:spMkLst>
        </pc:spChg>
      </pc:sldChg>
      <pc:sldChg chg="delSp modSp mod modNotesTx">
        <pc:chgData name="Jashim Uddin" userId="76445bb28c884b4a" providerId="LiveId" clId="{13E93DBA-40D1-44EC-A685-C7F0C51530AD}" dt="2026-03-13T08:30:39.795" v="579" actId="12"/>
        <pc:sldMkLst>
          <pc:docMk/>
          <pc:sldMk cId="0" sldId="258"/>
        </pc:sldMkLst>
        <pc:spChg chg="mod">
          <ac:chgData name="Jashim Uddin" userId="76445bb28c884b4a" providerId="LiveId" clId="{13E93DBA-40D1-44EC-A685-C7F0C51530AD}" dt="2026-03-12T04:19:29.816" v="448" actId="1035"/>
          <ac:spMkLst>
            <pc:docMk/>
            <pc:sldMk cId="0" sldId="258"/>
            <ac:spMk id="2" creationId="{00000000-0000-0000-0000-000000000000}"/>
          </ac:spMkLst>
        </pc:spChg>
        <pc:spChg chg="del">
          <ac:chgData name="Jashim Uddin" userId="76445bb28c884b4a" providerId="LiveId" clId="{13E93DBA-40D1-44EC-A685-C7F0C51530AD}" dt="2026-03-12T04:20:19.604" v="485" actId="478"/>
          <ac:spMkLst>
            <pc:docMk/>
            <pc:sldMk cId="0" sldId="258"/>
            <ac:spMk id="3" creationId="{00000000-0000-0000-0000-000000000000}"/>
          </ac:spMkLst>
        </pc:spChg>
        <pc:spChg chg="mod">
          <ac:chgData name="Jashim Uddin" userId="76445bb28c884b4a" providerId="LiveId" clId="{13E93DBA-40D1-44EC-A685-C7F0C51530AD}" dt="2026-03-12T04:19:27.103" v="443" actId="1035"/>
          <ac:spMkLst>
            <pc:docMk/>
            <pc:sldMk cId="0" sldId="258"/>
            <ac:spMk id="4" creationId="{00000000-0000-0000-0000-000000000000}"/>
          </ac:spMkLst>
        </pc:spChg>
        <pc:spChg chg="mod">
          <ac:chgData name="Jashim Uddin" userId="76445bb28c884b4a" providerId="LiveId" clId="{13E93DBA-40D1-44EC-A685-C7F0C51530AD}" dt="2026-03-12T04:19:48.755" v="478" actId="1037"/>
          <ac:spMkLst>
            <pc:docMk/>
            <pc:sldMk cId="0" sldId="258"/>
            <ac:spMk id="8" creationId="{00000000-0000-0000-0000-000000000000}"/>
          </ac:spMkLst>
        </pc:spChg>
        <pc:spChg chg="mod">
          <ac:chgData name="Jashim Uddin" userId="76445bb28c884b4a" providerId="LiveId" clId="{13E93DBA-40D1-44EC-A685-C7F0C51530AD}" dt="2026-03-12T04:22:51.737" v="520" actId="113"/>
          <ac:spMkLst>
            <pc:docMk/>
            <pc:sldMk cId="0" sldId="258"/>
            <ac:spMk id="9" creationId="{00000000-0000-0000-0000-000000000000}"/>
          </ac:spMkLst>
        </pc:spChg>
        <pc:spChg chg="mod">
          <ac:chgData name="Jashim Uddin" userId="76445bb28c884b4a" providerId="LiveId" clId="{13E93DBA-40D1-44EC-A685-C7F0C51530AD}" dt="2026-03-12T04:19:37.963" v="461" actId="1035"/>
          <ac:spMkLst>
            <pc:docMk/>
            <pc:sldMk cId="0" sldId="258"/>
            <ac:spMk id="10" creationId="{00000000-0000-0000-0000-000000000000}"/>
          </ac:spMkLst>
        </pc:spChg>
        <pc:spChg chg="mod">
          <ac:chgData name="Jashim Uddin" userId="76445bb28c884b4a" providerId="LiveId" clId="{13E93DBA-40D1-44EC-A685-C7F0C51530AD}" dt="2026-03-12T04:19:42.943" v="471" actId="1035"/>
          <ac:spMkLst>
            <pc:docMk/>
            <pc:sldMk cId="0" sldId="258"/>
            <ac:spMk id="11" creationId="{00000000-0000-0000-0000-000000000000}"/>
          </ac:spMkLst>
        </pc:spChg>
        <pc:grpChg chg="mod">
          <ac:chgData name="Jashim Uddin" userId="76445bb28c884b4a" providerId="LiveId" clId="{13E93DBA-40D1-44EC-A685-C7F0C51530AD}" dt="2026-03-12T04:19:33.203" v="454" actId="1037"/>
          <ac:grpSpMkLst>
            <pc:docMk/>
            <pc:sldMk cId="0" sldId="258"/>
            <ac:grpSpMk id="6" creationId="{00000000-0000-0000-0000-000000000000}"/>
          </ac:grpSpMkLst>
        </pc:grpChg>
      </pc:sldChg>
      <pc:sldChg chg="addSp modSp mod modNotesTx">
        <pc:chgData name="Jashim Uddin" userId="76445bb28c884b4a" providerId="LiveId" clId="{13E93DBA-40D1-44EC-A685-C7F0C51530AD}" dt="2026-03-13T11:57:00.126" v="697" actId="1035"/>
        <pc:sldMkLst>
          <pc:docMk/>
          <pc:sldMk cId="0" sldId="260"/>
        </pc:sldMkLst>
        <pc:spChg chg="mod">
          <ac:chgData name="Jashim Uddin" userId="76445bb28c884b4a" providerId="LiveId" clId="{13E93DBA-40D1-44EC-A685-C7F0C51530AD}" dt="2026-03-13T11:56:43.023" v="688" actId="571"/>
          <ac:spMkLst>
            <pc:docMk/>
            <pc:sldMk cId="0" sldId="260"/>
            <ac:spMk id="17" creationId="{7921F44D-A6B0-D686-A66D-B11FECF3A0AE}"/>
          </ac:spMkLst>
        </pc:spChg>
        <pc:spChg chg="mod">
          <ac:chgData name="Jashim Uddin" userId="76445bb28c884b4a" providerId="LiveId" clId="{13E93DBA-40D1-44EC-A685-C7F0C51530AD}" dt="2026-03-13T11:56:43.023" v="688" actId="571"/>
          <ac:spMkLst>
            <pc:docMk/>
            <pc:sldMk cId="0" sldId="260"/>
            <ac:spMk id="22" creationId="{7E030261-13FA-E0E1-C01D-CC89EA2EE055}"/>
          </ac:spMkLst>
        </pc:spChg>
        <pc:spChg chg="add mod">
          <ac:chgData name="Jashim Uddin" userId="76445bb28c884b4a" providerId="LiveId" clId="{13E93DBA-40D1-44EC-A685-C7F0C51530AD}" dt="2026-03-13T11:57:00.126" v="697" actId="1035"/>
          <ac:spMkLst>
            <pc:docMk/>
            <pc:sldMk cId="0" sldId="260"/>
            <ac:spMk id="23" creationId="{F983AFCA-5F4E-D92B-F801-D2D38376DD83}"/>
          </ac:spMkLst>
        </pc:spChg>
        <pc:spChg chg="mod">
          <ac:chgData name="Jashim Uddin" userId="76445bb28c884b4a" providerId="LiveId" clId="{13E93DBA-40D1-44EC-A685-C7F0C51530AD}" dt="2026-03-13T11:56:45.736" v="691" actId="1035"/>
          <ac:spMkLst>
            <pc:docMk/>
            <pc:sldMk cId="0" sldId="260"/>
            <ac:spMk id="33" creationId="{C7B51436-6463-B95B-5BBB-5B7C65366B33}"/>
          </ac:spMkLst>
        </pc:spChg>
        <pc:grpChg chg="add mod">
          <ac:chgData name="Jashim Uddin" userId="76445bb28c884b4a" providerId="LiveId" clId="{13E93DBA-40D1-44EC-A685-C7F0C51530AD}" dt="2026-03-13T11:56:52.710" v="695" actId="1035"/>
          <ac:grpSpMkLst>
            <pc:docMk/>
            <pc:sldMk cId="0" sldId="260"/>
            <ac:grpSpMk id="16" creationId="{F214E949-D67E-50AA-9340-193A58378567}"/>
          </ac:grpSpMkLst>
        </pc:grpChg>
        <pc:grpChg chg="mod">
          <ac:chgData name="Jashim Uddin" userId="76445bb28c884b4a" providerId="LiveId" clId="{13E93DBA-40D1-44EC-A685-C7F0C51530AD}" dt="2026-03-13T11:56:45.736" v="691" actId="1035"/>
          <ac:grpSpMkLst>
            <pc:docMk/>
            <pc:sldMk cId="0" sldId="260"/>
            <ac:grpSpMk id="30" creationId="{C223BD35-2EB0-14CB-0CDB-6123B654E826}"/>
          </ac:grpSpMkLst>
        </pc:grpChg>
      </pc:sldChg>
      <pc:sldChg chg="modSp mod modNotesTx">
        <pc:chgData name="Jashim Uddin" userId="76445bb28c884b4a" providerId="LiveId" clId="{13E93DBA-40D1-44EC-A685-C7F0C51530AD}" dt="2026-03-13T11:47:55.327" v="599" actId="2710"/>
        <pc:sldMkLst>
          <pc:docMk/>
          <pc:sldMk cId="0" sldId="261"/>
        </pc:sldMkLst>
        <pc:spChg chg="mod">
          <ac:chgData name="Jashim Uddin" userId="76445bb28c884b4a" providerId="LiveId" clId="{13E93DBA-40D1-44EC-A685-C7F0C51530AD}" dt="2026-03-13T11:47:55.327" v="599" actId="2710"/>
          <ac:spMkLst>
            <pc:docMk/>
            <pc:sldMk cId="0" sldId="261"/>
            <ac:spMk id="7" creationId="{00000000-0000-0000-0000-000000000000}"/>
          </ac:spMkLst>
        </pc:spChg>
      </pc:sldChg>
      <pc:sldChg chg="addSp modSp mod modNotesTx">
        <pc:chgData name="Jashim Uddin" userId="76445bb28c884b4a" providerId="LiveId" clId="{13E93DBA-40D1-44EC-A685-C7F0C51530AD}" dt="2026-03-13T11:54:04.951" v="673" actId="6549"/>
        <pc:sldMkLst>
          <pc:docMk/>
          <pc:sldMk cId="0" sldId="262"/>
        </pc:sldMkLst>
        <pc:spChg chg="mod">
          <ac:chgData name="Jashim Uddin" userId="76445bb28c884b4a" providerId="LiveId" clId="{13E93DBA-40D1-44EC-A685-C7F0C51530AD}" dt="2026-03-13T11:53:37.517" v="669" actId="1036"/>
          <ac:spMkLst>
            <pc:docMk/>
            <pc:sldMk cId="0" sldId="262"/>
            <ac:spMk id="4" creationId="{00000000-0000-0000-0000-000000000000}"/>
          </ac:spMkLst>
        </pc:spChg>
        <pc:spChg chg="mod">
          <ac:chgData name="Jashim Uddin" userId="76445bb28c884b4a" providerId="LiveId" clId="{13E93DBA-40D1-44EC-A685-C7F0C51530AD}" dt="2026-03-13T11:52:44.077" v="634" actId="1035"/>
          <ac:spMkLst>
            <pc:docMk/>
            <pc:sldMk cId="0" sldId="262"/>
            <ac:spMk id="6" creationId="{00000000-0000-0000-0000-000000000000}"/>
          </ac:spMkLst>
        </pc:spChg>
        <pc:spChg chg="mod">
          <ac:chgData name="Jashim Uddin" userId="76445bb28c884b4a" providerId="LiveId" clId="{13E93DBA-40D1-44EC-A685-C7F0C51530AD}" dt="2026-03-13T11:52:46.388" v="647" actId="1035"/>
          <ac:spMkLst>
            <pc:docMk/>
            <pc:sldMk cId="0" sldId="262"/>
            <ac:spMk id="7" creationId="{00000000-0000-0000-0000-000000000000}"/>
          </ac:spMkLst>
        </pc:spChg>
        <pc:spChg chg="add mod">
          <ac:chgData name="Jashim Uddin" userId="76445bb28c884b4a" providerId="LiveId" clId="{13E93DBA-40D1-44EC-A685-C7F0C51530AD}" dt="2026-03-13T11:53:42.235" v="670" actId="2710"/>
          <ac:spMkLst>
            <pc:docMk/>
            <pc:sldMk cId="0" sldId="262"/>
            <ac:spMk id="12" creationId="{7BCAA422-5770-1212-DFCD-D7D5F2A41B75}"/>
          </ac:spMkLst>
        </pc:spChg>
        <pc:grpChg chg="mod">
          <ac:chgData name="Jashim Uddin" userId="76445bb28c884b4a" providerId="LiveId" clId="{13E93DBA-40D1-44EC-A685-C7F0C51530AD}" dt="2026-03-13T11:52:40.710" v="625" actId="14100"/>
          <ac:grpSpMkLst>
            <pc:docMk/>
            <pc:sldMk cId="0" sldId="262"/>
            <ac:grpSpMk id="2" creationId="{00000000-0000-0000-0000-000000000000}"/>
          </ac:grpSpMkLst>
        </pc:grpChg>
      </pc:sldChg>
      <pc:sldChg chg="modNotesTx">
        <pc:chgData name="Jashim Uddin" userId="76445bb28c884b4a" providerId="LiveId" clId="{13E93DBA-40D1-44EC-A685-C7F0C51530AD}" dt="2026-03-13T08:24:18.250" v="575" actId="20577"/>
        <pc:sldMkLst>
          <pc:docMk/>
          <pc:sldMk cId="0" sldId="263"/>
        </pc:sldMkLst>
      </pc:sldChg>
      <pc:sldChg chg="modNotesTx">
        <pc:chgData name="Jashim Uddin" userId="76445bb28c884b4a" providerId="LiveId" clId="{13E93DBA-40D1-44EC-A685-C7F0C51530AD}" dt="2026-03-12T04:36:45.839" v="530" actId="12"/>
        <pc:sldMkLst>
          <pc:docMk/>
          <pc:sldMk cId="0" sldId="266"/>
        </pc:sldMkLst>
      </pc:sldChg>
      <pc:sldChg chg="addSp delSp modSp mod modNotesTx">
        <pc:chgData name="Jashim Uddin" userId="76445bb28c884b4a" providerId="LiveId" clId="{13E93DBA-40D1-44EC-A685-C7F0C51530AD}" dt="2026-03-13T08:22:23.606" v="560" actId="12"/>
        <pc:sldMkLst>
          <pc:docMk/>
          <pc:sldMk cId="0" sldId="267"/>
        </pc:sldMkLst>
        <pc:spChg chg="add del mod">
          <ac:chgData name="Jashim Uddin" userId="76445bb28c884b4a" providerId="LiveId" clId="{13E93DBA-40D1-44EC-A685-C7F0C51530AD}" dt="2026-03-12T04:07:16.200" v="303" actId="1076"/>
          <ac:spMkLst>
            <pc:docMk/>
            <pc:sldMk cId="0" sldId="267"/>
            <ac:spMk id="2" creationId="{00000000-0000-0000-0000-000000000000}"/>
          </ac:spMkLst>
        </pc:spChg>
        <pc:spChg chg="add mod">
          <ac:chgData name="Jashim Uddin" userId="76445bb28c884b4a" providerId="LiveId" clId="{13E93DBA-40D1-44EC-A685-C7F0C51530AD}" dt="2026-03-12T04:09:55.296" v="404" actId="14100"/>
          <ac:spMkLst>
            <pc:docMk/>
            <pc:sldMk cId="0" sldId="267"/>
            <ac:spMk id="10" creationId="{9C39BC47-520A-E6AA-757D-CEDEE7FA744D}"/>
          </ac:spMkLst>
        </pc:spChg>
        <pc:spChg chg="del mod">
          <ac:chgData name="Jashim Uddin" userId="76445bb28c884b4a" providerId="LiveId" clId="{13E93DBA-40D1-44EC-A685-C7F0C51530AD}" dt="2026-03-12T04:11:47.379" v="413" actId="478"/>
          <ac:spMkLst>
            <pc:docMk/>
            <pc:sldMk cId="0" sldId="267"/>
            <ac:spMk id="12" creationId="{00000000-0000-0000-0000-000000000000}"/>
          </ac:spMkLst>
        </pc:spChg>
        <pc:spChg chg="mod">
          <ac:chgData name="Jashim Uddin" userId="76445bb28c884b4a" providerId="LiveId" clId="{13E93DBA-40D1-44EC-A685-C7F0C51530AD}" dt="2026-03-12T04:12:01.218" v="415" actId="1076"/>
          <ac:spMkLst>
            <pc:docMk/>
            <pc:sldMk cId="0" sldId="267"/>
            <ac:spMk id="15" creationId="{00000000-0000-0000-0000-000000000000}"/>
          </ac:spMkLst>
        </pc:spChg>
        <pc:spChg chg="add del mod">
          <ac:chgData name="Jashim Uddin" userId="76445bb28c884b4a" providerId="LiveId" clId="{13E93DBA-40D1-44EC-A685-C7F0C51530AD}" dt="2026-03-12T04:07:32.335" v="307" actId="478"/>
          <ac:spMkLst>
            <pc:docMk/>
            <pc:sldMk cId="0" sldId="267"/>
            <ac:spMk id="25" creationId="{00000000-0000-0000-0000-000000000000}"/>
          </ac:spMkLst>
        </pc:spChg>
        <pc:spChg chg="add del mod">
          <ac:chgData name="Jashim Uddin" userId="76445bb28c884b4a" providerId="LiveId" clId="{13E93DBA-40D1-44EC-A685-C7F0C51530AD}" dt="2026-03-12T04:08:01.685" v="391" actId="1036"/>
          <ac:spMkLst>
            <pc:docMk/>
            <pc:sldMk cId="0" sldId="267"/>
            <ac:spMk id="26" creationId="{00000000-0000-0000-0000-000000000000}"/>
          </ac:spMkLst>
        </pc:spChg>
        <pc:spChg chg="add del mod topLvl">
          <ac:chgData name="Jashim Uddin" userId="76445bb28c884b4a" providerId="LiveId" clId="{13E93DBA-40D1-44EC-A685-C7F0C51530AD}" dt="2026-03-12T04:04:47.682" v="124" actId="478"/>
          <ac:spMkLst>
            <pc:docMk/>
            <pc:sldMk cId="0" sldId="267"/>
            <ac:spMk id="28" creationId="{00000000-0000-0000-0000-000000000000}"/>
          </ac:spMkLst>
        </pc:spChg>
        <pc:spChg chg="mod topLvl">
          <ac:chgData name="Jashim Uddin" userId="76445bb28c884b4a" providerId="LiveId" clId="{13E93DBA-40D1-44EC-A685-C7F0C51530AD}" dt="2026-03-12T04:04:47.682" v="124" actId="478"/>
          <ac:spMkLst>
            <pc:docMk/>
            <pc:sldMk cId="0" sldId="267"/>
            <ac:spMk id="29" creationId="{00000000-0000-0000-0000-000000000000}"/>
          </ac:spMkLst>
        </pc:spChg>
        <pc:spChg chg="add del mod">
          <ac:chgData name="Jashim Uddin" userId="76445bb28c884b4a" providerId="LiveId" clId="{13E93DBA-40D1-44EC-A685-C7F0C51530AD}" dt="2026-03-12T04:08:01.685" v="391" actId="1036"/>
          <ac:spMkLst>
            <pc:docMk/>
            <pc:sldMk cId="0" sldId="267"/>
            <ac:spMk id="30" creationId="{00000000-0000-0000-0000-000000000000}"/>
          </ac:spMkLst>
        </pc:spChg>
        <pc:spChg chg="add del mod">
          <ac:chgData name="Jashim Uddin" userId="76445bb28c884b4a" providerId="LiveId" clId="{13E93DBA-40D1-44EC-A685-C7F0C51530AD}" dt="2026-03-12T04:08:01.685" v="391" actId="1036"/>
          <ac:spMkLst>
            <pc:docMk/>
            <pc:sldMk cId="0" sldId="267"/>
            <ac:spMk id="34" creationId="{00000000-0000-0000-0000-000000000000}"/>
          </ac:spMkLst>
        </pc:spChg>
        <pc:grpChg chg="add del mod">
          <ac:chgData name="Jashim Uddin" userId="76445bb28c884b4a" providerId="LiveId" clId="{13E93DBA-40D1-44EC-A685-C7F0C51530AD}" dt="2026-03-12T04:08:01.685" v="391" actId="1036"/>
          <ac:grpSpMkLst>
            <pc:docMk/>
            <pc:sldMk cId="0" sldId="267"/>
            <ac:grpSpMk id="19" creationId="{00000000-0000-0000-0000-000000000000}"/>
          </ac:grpSpMkLst>
        </pc:grpChg>
        <pc:grpChg chg="add del mod">
          <ac:chgData name="Jashim Uddin" userId="76445bb28c884b4a" providerId="LiveId" clId="{13E93DBA-40D1-44EC-A685-C7F0C51530AD}" dt="2026-03-12T04:08:32.518" v="399" actId="14100"/>
          <ac:grpSpMkLst>
            <pc:docMk/>
            <pc:sldMk cId="0" sldId="267"/>
            <ac:grpSpMk id="22" creationId="{00000000-0000-0000-0000-000000000000}"/>
          </ac:grpSpMkLst>
        </pc:grpChg>
        <pc:grpChg chg="add del mod">
          <ac:chgData name="Jashim Uddin" userId="76445bb28c884b4a" providerId="LiveId" clId="{13E93DBA-40D1-44EC-A685-C7F0C51530AD}" dt="2026-03-12T04:08:40.809" v="401" actId="14100"/>
          <ac:grpSpMkLst>
            <pc:docMk/>
            <pc:sldMk cId="0" sldId="267"/>
            <ac:grpSpMk id="27" creationId="{00000000-0000-0000-0000-000000000000}"/>
          </ac:grpSpMkLst>
        </pc:grpChg>
        <pc:grpChg chg="add del mod">
          <ac:chgData name="Jashim Uddin" userId="76445bb28c884b4a" providerId="LiveId" clId="{13E93DBA-40D1-44EC-A685-C7F0C51530AD}" dt="2026-03-12T04:08:46.305" v="402" actId="14100"/>
          <ac:grpSpMkLst>
            <pc:docMk/>
            <pc:sldMk cId="0" sldId="267"/>
            <ac:grpSpMk id="31" creationId="{00000000-0000-0000-0000-000000000000}"/>
          </ac:grpSpMkLst>
        </pc:grpChg>
        <pc:grpChg chg="del">
          <ac:chgData name="Jashim Uddin" userId="76445bb28c884b4a" providerId="LiveId" clId="{13E93DBA-40D1-44EC-A685-C7F0C51530AD}" dt="2026-03-12T04:02:02.926" v="78" actId="478"/>
          <ac:grpSpMkLst>
            <pc:docMk/>
            <pc:sldMk cId="0" sldId="267"/>
            <ac:grpSpMk id="37" creationId="{FE4E6C39-6531-73BE-E500-0684CFC6DC98}"/>
          </ac:grpSpMkLst>
        </pc:grpChg>
        <pc:picChg chg="mod ord modCrop">
          <ac:chgData name="Jashim Uddin" userId="76445bb28c884b4a" providerId="LiveId" clId="{13E93DBA-40D1-44EC-A685-C7F0C51530AD}" dt="2026-03-12T04:11:51.169" v="414" actId="14100"/>
          <ac:picMkLst>
            <pc:docMk/>
            <pc:sldMk cId="0" sldId="267"/>
            <ac:picMk id="39" creationId="{8929D9DB-9015-BDB7-46D7-CA3F97646A5E}"/>
          </ac:picMkLst>
        </pc:picChg>
      </pc:sldChg>
      <pc:sldChg chg="addSp delSp modSp mod modNotesTx">
        <pc:chgData name="Jashim Uddin" userId="76445bb28c884b4a" providerId="LiveId" clId="{13E93DBA-40D1-44EC-A685-C7F0C51530AD}" dt="2026-03-13T11:49:57.769" v="621" actId="6559"/>
        <pc:sldMkLst>
          <pc:docMk/>
          <pc:sldMk cId="0" sldId="268"/>
        </pc:sldMkLst>
        <pc:spChg chg="mod">
          <ac:chgData name="Jashim Uddin" userId="76445bb28c884b4a" providerId="LiveId" clId="{13E93DBA-40D1-44EC-A685-C7F0C51530AD}" dt="2026-03-13T11:49:01.764" v="612" actId="1076"/>
          <ac:spMkLst>
            <pc:docMk/>
            <pc:sldMk cId="0" sldId="268"/>
            <ac:spMk id="2" creationId="{00000000-0000-0000-0000-000000000000}"/>
          </ac:spMkLst>
        </pc:spChg>
        <pc:spChg chg="del">
          <ac:chgData name="Jashim Uddin" userId="76445bb28c884b4a" providerId="LiveId" clId="{13E93DBA-40D1-44EC-A685-C7F0C51530AD}" dt="2026-03-13T11:48:28.681" v="602" actId="478"/>
          <ac:spMkLst>
            <pc:docMk/>
            <pc:sldMk cId="0" sldId="268"/>
            <ac:spMk id="10" creationId="{00000000-0000-0000-0000-000000000000}"/>
          </ac:spMkLst>
        </pc:spChg>
        <pc:spChg chg="add mod">
          <ac:chgData name="Jashim Uddin" userId="76445bb28c884b4a" providerId="LiveId" clId="{13E93DBA-40D1-44EC-A685-C7F0C51530AD}" dt="2026-03-13T11:49:12.260" v="617" actId="14100"/>
          <ac:spMkLst>
            <pc:docMk/>
            <pc:sldMk cId="0" sldId="268"/>
            <ac:spMk id="13" creationId="{CD268F10-974E-0C57-1441-C1E8EA1AB387}"/>
          </ac:spMkLst>
        </pc:spChg>
        <pc:spChg chg="mod">
          <ac:chgData name="Jashim Uddin" userId="76445bb28c884b4a" providerId="LiveId" clId="{13E93DBA-40D1-44EC-A685-C7F0C51530AD}" dt="2026-03-13T11:49:44.463" v="618" actId="6559"/>
          <ac:spMkLst>
            <pc:docMk/>
            <pc:sldMk cId="0" sldId="268"/>
            <ac:spMk id="14" creationId="{00000000-0000-0000-0000-000000000000}"/>
          </ac:spMkLst>
        </pc:spChg>
        <pc:spChg chg="mod">
          <ac:chgData name="Jashim Uddin" userId="76445bb28c884b4a" providerId="LiveId" clId="{13E93DBA-40D1-44EC-A685-C7F0C51530AD}" dt="2026-03-13T11:49:49.146" v="619" actId="6559"/>
          <ac:spMkLst>
            <pc:docMk/>
            <pc:sldMk cId="0" sldId="268"/>
            <ac:spMk id="20" creationId="{5573DD3A-CAAB-7B73-F4AD-638B9609E205}"/>
          </ac:spMkLst>
        </pc:spChg>
        <pc:spChg chg="mod">
          <ac:chgData name="Jashim Uddin" userId="76445bb28c884b4a" providerId="LiveId" clId="{13E93DBA-40D1-44EC-A685-C7F0C51530AD}" dt="2026-03-13T11:49:54.436" v="620" actId="6559"/>
          <ac:spMkLst>
            <pc:docMk/>
            <pc:sldMk cId="0" sldId="268"/>
            <ac:spMk id="21" creationId="{25BE090B-17C6-51AF-1813-7B6A5160644D}"/>
          </ac:spMkLst>
        </pc:spChg>
        <pc:spChg chg="mod">
          <ac:chgData name="Jashim Uddin" userId="76445bb28c884b4a" providerId="LiveId" clId="{13E93DBA-40D1-44EC-A685-C7F0C51530AD}" dt="2026-03-13T11:49:57.769" v="621" actId="6559"/>
          <ac:spMkLst>
            <pc:docMk/>
            <pc:sldMk cId="0" sldId="268"/>
            <ac:spMk id="22" creationId="{60374C9E-9D36-088D-DBB9-D12A6A377E68}"/>
          </ac:spMkLst>
        </pc:spChg>
      </pc:sldChg>
      <pc:sldChg chg="modNotesTx">
        <pc:chgData name="Jashim Uddin" userId="76445bb28c884b4a" providerId="LiveId" clId="{13E93DBA-40D1-44EC-A685-C7F0C51530AD}" dt="2026-03-13T08:27:18.327" v="578" actId="12"/>
        <pc:sldMkLst>
          <pc:docMk/>
          <pc:sldMk cId="0" sldId="269"/>
        </pc:sldMkLst>
      </pc:sldChg>
      <pc:sldChg chg="modSp mod">
        <pc:chgData name="Jashim Uddin" userId="76445bb28c884b4a" providerId="LiveId" clId="{13E93DBA-40D1-44EC-A685-C7F0C51530AD}" dt="2026-03-13T11:57:40.119" v="700" actId="255"/>
        <pc:sldMkLst>
          <pc:docMk/>
          <pc:sldMk cId="2554196386" sldId="270"/>
        </pc:sldMkLst>
        <pc:spChg chg="mod">
          <ac:chgData name="Jashim Uddin" userId="76445bb28c884b4a" providerId="LiveId" clId="{13E93DBA-40D1-44EC-A685-C7F0C51530AD}" dt="2026-03-13T11:57:40.119" v="700" actId="255"/>
          <ac:spMkLst>
            <pc:docMk/>
            <pc:sldMk cId="2554196386" sldId="270"/>
            <ac:spMk id="2" creationId="{29A2EB27-86C3-6EB8-7DB7-A0BC5C4262C1}"/>
          </ac:spMkLst>
        </pc:spChg>
        <pc:spChg chg="mod">
          <ac:chgData name="Jashim Uddin" userId="76445bb28c884b4a" providerId="LiveId" clId="{13E93DBA-40D1-44EC-A685-C7F0C51530AD}" dt="2026-03-13T11:55:03.836" v="684" actId="1036"/>
          <ac:spMkLst>
            <pc:docMk/>
            <pc:sldMk cId="2554196386" sldId="270"/>
            <ac:spMk id="4" creationId="{68456A21-72D2-D85C-6E9F-644D7FE467AB}"/>
          </ac:spMkLst>
        </pc:spChg>
      </pc:sldChg>
      <pc:sldChg chg="addSp delSp modSp add mod setBg modNotesTx">
        <pc:chgData name="Jashim Uddin" userId="76445bb28c884b4a" providerId="LiveId" clId="{13E93DBA-40D1-44EC-A685-C7F0C51530AD}" dt="2026-03-13T08:54:18.865" v="594" actId="14100"/>
        <pc:sldMkLst>
          <pc:docMk/>
          <pc:sldMk cId="549437083" sldId="271"/>
        </pc:sldMkLst>
        <pc:spChg chg="add del">
          <ac:chgData name="Jashim Uddin" userId="76445bb28c884b4a" providerId="LiveId" clId="{13E93DBA-40D1-44EC-A685-C7F0C51530AD}" dt="2026-03-13T08:50:49.820" v="585" actId="478"/>
          <ac:spMkLst>
            <pc:docMk/>
            <pc:sldMk cId="549437083" sldId="271"/>
            <ac:spMk id="2" creationId="{58A24FB5-3087-C33D-59A6-E4C3FE5D7975}"/>
          </ac:spMkLst>
        </pc:spChg>
        <pc:spChg chg="mod">
          <ac:chgData name="Jashim Uddin" userId="76445bb28c884b4a" providerId="LiveId" clId="{13E93DBA-40D1-44EC-A685-C7F0C51530AD}" dt="2026-03-13T08:51:39.806" v="592" actId="1076"/>
          <ac:spMkLst>
            <pc:docMk/>
            <pc:sldMk cId="549437083" sldId="271"/>
            <ac:spMk id="5" creationId="{7618A253-7A3E-628C-DADE-E421B28677F2}"/>
          </ac:spMkLst>
        </pc:spChg>
        <pc:spChg chg="del mod">
          <ac:chgData name="Jashim Uddin" userId="76445bb28c884b4a" providerId="LiveId" clId="{13E93DBA-40D1-44EC-A685-C7F0C51530AD}" dt="2026-03-13T08:51:02.576" v="588" actId="478"/>
          <ac:spMkLst>
            <pc:docMk/>
            <pc:sldMk cId="549437083" sldId="271"/>
            <ac:spMk id="7" creationId="{DA5CC10A-6308-029D-5F29-A0C68524B77B}"/>
          </ac:spMkLst>
        </pc:spChg>
        <pc:picChg chg="add mod">
          <ac:chgData name="Jashim Uddin" userId="76445bb28c884b4a" providerId="LiveId" clId="{13E93DBA-40D1-44EC-A685-C7F0C51530AD}" dt="2026-03-13T08:54:18.865" v="594" actId="14100"/>
          <ac:picMkLst>
            <pc:docMk/>
            <pc:sldMk cId="549437083" sldId="271"/>
            <ac:picMk id="3" creationId="{B9456DAE-0917-4E38-9EBB-E3E805CFA14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DDE32E-3D0C-4139-9681-94579C743CF1}" type="datetimeFigureOut">
              <a:rPr lang="en-US" smtClean="0"/>
              <a:t>3/21/2026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B3CF6D-E048-4D30-B41E-3C1A966C82E9}" type="slidenum">
              <a:rPr lang="en-US" smtClean="0"/>
              <a:t>‹#›</a:t>
            </a:fld>
            <a:endParaRPr lang="en-US" dirty="0"/>
          </a:p>
        </p:txBody>
      </p:sp>
    </p:spTree>
    <p:extLst>
      <p:ext uri="{BB962C8B-B14F-4D97-AF65-F5344CB8AC3E}">
        <p14:creationId xmlns:p14="http://schemas.microsoft.com/office/powerpoint/2010/main" val="722160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solidFill>
                  <a:srgbClr val="174A36"/>
                </a:solidFill>
                <a:latin typeface="Poppins Bold"/>
                <a:ea typeface="Poppins Bold"/>
                <a:cs typeface="Poppins Bold"/>
                <a:sym typeface="Poppins Bold"/>
              </a:rPr>
              <a:t>Introduction:</a:t>
            </a:r>
          </a:p>
          <a:p>
            <a:r>
              <a:rPr lang="en-US" dirty="0">
                <a:effectLst/>
              </a:rPr>
              <a:t>Quality management (QM) is a critical factor in making sure the healthcare systems offer safe, effective, timely, and patient-</a:t>
            </a:r>
            <a:r>
              <a:rPr lang="en-US" dirty="0" err="1">
                <a:effectLst/>
              </a:rPr>
              <a:t>centred</a:t>
            </a:r>
            <a:r>
              <a:rPr lang="en-US" dirty="0">
                <a:effectLst/>
              </a:rPr>
              <a:t> care. It offers the mechanisms, structures and monitoring processes to ensure that clinical standards are met and the patients are not subjected to avoidable damage. In the case of failure of quality management systems, however, the effects may be disastrous and extensive. One of the examples is the scandal of Mid Staffordshire NHS Foundation Trust that revealed severe problems of healthcare governance and patient safety in the National Health Service (NHS). The situation at Stafford Hospital worsened between the years 2005 and 2009, where the facility was largely linked to severe clinical oversights, low-quality care, and unnecessary patient misery (Francis, 2013).</a:t>
            </a:r>
          </a:p>
          <a:p>
            <a:r>
              <a:rPr lang="en-US" dirty="0">
                <a:effectLst/>
              </a:rPr>
              <a:t>A subsequent set of investigations showed that the </a:t>
            </a:r>
            <a:r>
              <a:rPr lang="en-US" dirty="0" err="1">
                <a:effectLst/>
              </a:rPr>
              <a:t>organisational</a:t>
            </a:r>
            <a:r>
              <a:rPr lang="en-US" dirty="0">
                <a:effectLst/>
              </a:rPr>
              <a:t> agendas were quite narrowed down to attaining the financial goal and meeting the performance measures needed to attain a foundation trust status at the cost of patient welfare and clinical standards. This lack of alignment between the goals of the management and the delivery of frontline healthcare services helped to create a culture in which the issues of patient safety were disregarded, the shortage of staff was poorly managed, and the complaints of patients and families were often ignored (Francis, 2013; Department of Health, 2013). The scandal consequently brought to the fore profound systemic flaws in leadership, accountability and regulatory governance in the health care system.</a:t>
            </a:r>
          </a:p>
          <a:p>
            <a:r>
              <a:rPr lang="en-US" dirty="0">
                <a:effectLst/>
              </a:rPr>
              <a:t>In this presentation, the root causes of such failures are examined using some of the established healthcare quality models, such as the Swiss Cheese Model and the Donabedian Model. These models aid in understanding the interplay between numerous layers of </a:t>
            </a:r>
            <a:r>
              <a:rPr lang="en-US" dirty="0" err="1">
                <a:effectLst/>
              </a:rPr>
              <a:t>organisational</a:t>
            </a:r>
            <a:r>
              <a:rPr lang="en-US" dirty="0">
                <a:effectLst/>
              </a:rPr>
              <a:t> vulnerabilities, including structural inefficiencies all the way to process malfunction and adverse clinical performance, to develop an environment in which severe damage is possible. Examining the case based on these theoretical lenses, the presentation will determine the gaps in policy and governance failures that made such failures possible. It will further examine the further implications of the scandal in the quality, equity, and efficiency of health care and how the lessons gained in this case have impacted reforms in the NHS and in healthcare policy in general (Francis, 2013; Department of Health, 2013).</a:t>
            </a:r>
          </a:p>
        </p:txBody>
      </p:sp>
      <p:sp>
        <p:nvSpPr>
          <p:cNvPr id="4" name="Slide Number Placeholder 3"/>
          <p:cNvSpPr>
            <a:spLocks noGrp="1"/>
          </p:cNvSpPr>
          <p:nvPr>
            <p:ph type="sldNum" sz="quarter" idx="5"/>
          </p:nvPr>
        </p:nvSpPr>
        <p:spPr/>
        <p:txBody>
          <a:bodyPr/>
          <a:lstStyle/>
          <a:p>
            <a:fld id="{FDB3CF6D-E048-4D30-B41E-3C1A966C82E9}" type="slidenum">
              <a:rPr lang="en-US" smtClean="0"/>
              <a:t>2</a:t>
            </a:fld>
            <a:endParaRPr lang="en-US"/>
          </a:p>
        </p:txBody>
      </p:sp>
    </p:spTree>
    <p:extLst>
      <p:ext uri="{BB962C8B-B14F-4D97-AF65-F5344CB8AC3E}">
        <p14:creationId xmlns:p14="http://schemas.microsoft.com/office/powerpoint/2010/main" val="4084575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000000"/>
                </a:solidFill>
                <a:latin typeface="Montserrat Ultra-Bold"/>
                <a:ea typeface="Montserrat Ultra-Bold"/>
                <a:cs typeface="Montserrat Ultra-Bold"/>
                <a:sym typeface="Montserrat Ultra-Bold"/>
              </a:rPr>
              <a:t>Background of the Case Study:</a:t>
            </a:r>
          </a:p>
          <a:p>
            <a:r>
              <a:rPr lang="en-US" dirty="0">
                <a:effectLst/>
              </a:rPr>
              <a:t>The Mid Staffordshire scandal (2005–2009) is one of the disastrous lapses in the quality of standards of the NHS. Sir Robert Francis QC conducted a public inquiry after the alarmingly high mortality rates to find the rot that was endemic to Stafford Hospital (Francis, 2013).</a:t>
            </a:r>
          </a:p>
          <a:p>
            <a:pPr marL="171450" indent="-171450">
              <a:buFont typeface="Arial" panose="020B0604020202020204" pitchFamily="34" charset="0"/>
              <a:buChar char="•"/>
            </a:pPr>
            <a:r>
              <a:rPr lang="en-US" b="1" dirty="0">
                <a:effectLst/>
              </a:rPr>
              <a:t>The Problem: </a:t>
            </a:r>
            <a:r>
              <a:rPr lang="en-US" dirty="0">
                <a:effectLst/>
              </a:rPr>
              <a:t>Between 400 and 1,200 excess deaths occurred due to clinical negligence and poor care (Care Quality Commission, 2023).</a:t>
            </a:r>
          </a:p>
          <a:p>
            <a:pPr marL="171450" indent="-171450">
              <a:buFont typeface="Arial" panose="020B0604020202020204" pitchFamily="34" charset="0"/>
              <a:buChar char="•"/>
            </a:pPr>
            <a:r>
              <a:rPr lang="en-US" b="1" dirty="0">
                <a:effectLst/>
              </a:rPr>
              <a:t>What Happened: </a:t>
            </a:r>
            <a:r>
              <a:rPr lang="en-US" dirty="0">
                <a:effectLst/>
              </a:rPr>
              <a:t>Patients were exposed to deplorable conditions, such as sleeping in dirty bedding, being deprived of fundamental hydration, and being neglected (Department of Health, 2013).</a:t>
            </a:r>
          </a:p>
          <a:p>
            <a:pPr marL="171450" indent="-171450">
              <a:buFont typeface="Arial" panose="020B0604020202020204" pitchFamily="34" charset="0"/>
              <a:buChar char="•"/>
            </a:pPr>
            <a:r>
              <a:rPr lang="en-US" b="1" dirty="0">
                <a:effectLst/>
              </a:rPr>
              <a:t>The Finding: </a:t>
            </a:r>
            <a:r>
              <a:rPr lang="en-US" dirty="0">
                <a:effectLst/>
              </a:rPr>
              <a:t>The hospital took care of the status of the Foundation Trust as a goal of finances and bureaucracy rather than the safety and dignity of its patients, and this caused the complete failure of the institutional integrity (Francis, 2013).</a:t>
            </a:r>
          </a:p>
          <a:p>
            <a:pPr marL="171450" indent="-171450">
              <a:buFont typeface="Arial" panose="020B0604020202020204" pitchFamily="34" charset="0"/>
              <a:buChar char="•"/>
            </a:pPr>
            <a:r>
              <a:rPr lang="en-US" b="1" dirty="0">
                <a:effectLst/>
              </a:rPr>
              <a:t>The Enquiry: </a:t>
            </a:r>
            <a:r>
              <a:rPr lang="en-US" dirty="0">
                <a:effectLst/>
              </a:rPr>
              <a:t>As you know, there were two enquiries in actuality. It was the private one, but a full public inquiry was compelled after all by the pressure of the families of the victims on the support of the campaign group known as 'Cure the NHS' (2010).</a:t>
            </a:r>
          </a:p>
          <a:p>
            <a:pPr marL="171450" indent="-171450">
              <a:buFont typeface="Arial" panose="020B0604020202020204" pitchFamily="34" charset="0"/>
              <a:buChar char="•"/>
            </a:pPr>
            <a:r>
              <a:rPr lang="en-US" b="1" dirty="0">
                <a:effectLst/>
              </a:rPr>
              <a:t>What was wrong with the hospital: </a:t>
            </a:r>
            <a:r>
              <a:rPr lang="en-US" dirty="0">
                <a:effectLst/>
              </a:rPr>
              <a:t>It is not only that it was bad luck; it was a management plan to reduce cost. The Board of Directors was </a:t>
            </a:r>
            <a:r>
              <a:rPr lang="en-US" dirty="0" err="1">
                <a:effectLst/>
              </a:rPr>
              <a:t>characterised</a:t>
            </a:r>
            <a:r>
              <a:rPr lang="en-US" dirty="0">
                <a:effectLst/>
              </a:rPr>
              <a:t> as being out of touch with the wards. To achieve the requirements to be a Foundation Trust in terms of being a financially viable </a:t>
            </a:r>
            <a:r>
              <a:rPr lang="en-US" dirty="0" err="1">
                <a:effectLst/>
              </a:rPr>
              <a:t>organisation</a:t>
            </a:r>
            <a:r>
              <a:rPr lang="en-US" dirty="0">
                <a:effectLst/>
              </a:rPr>
              <a:t>, they have reduced 150 nursing positions to save £10 million (Bowers, 2021).</a:t>
            </a:r>
          </a:p>
          <a:p>
            <a:pPr marL="171450" indent="-171450">
              <a:buFont typeface="Arial" panose="020B0604020202020204" pitchFamily="34" charset="0"/>
              <a:buChar char="•"/>
            </a:pPr>
            <a:r>
              <a:rPr lang="en-US" b="1" dirty="0">
                <a:effectLst/>
              </a:rPr>
              <a:t>Clinical Findings: </a:t>
            </a:r>
            <a:r>
              <a:rPr lang="en-US" dirty="0">
                <a:effectLst/>
              </a:rPr>
              <a:t>The inquiry discovered that the hospital was a place where a culture of fear was </a:t>
            </a:r>
            <a:r>
              <a:rPr lang="en-US" dirty="0" err="1">
                <a:effectLst/>
              </a:rPr>
              <a:t>practised</a:t>
            </a:r>
            <a:r>
              <a:rPr lang="en-US" dirty="0">
                <a:effectLst/>
              </a:rPr>
              <a:t>, where employees who attempted to report an issue were intimidated into silence. This resulted in a </a:t>
            </a:r>
            <a:r>
              <a:rPr lang="en-US" dirty="0" err="1">
                <a:effectLst/>
              </a:rPr>
              <a:t>normalisation</a:t>
            </a:r>
            <a:r>
              <a:rPr lang="en-US" dirty="0">
                <a:effectLst/>
              </a:rPr>
              <a:t> of cruelty whereby simple nursing activities were considered second-to-last priority to achieve government waiting-time goals (</a:t>
            </a:r>
            <a:r>
              <a:rPr lang="en-US" dirty="0" err="1">
                <a:effectLst/>
              </a:rPr>
              <a:t>Thorlby</a:t>
            </a:r>
            <a:r>
              <a:rPr lang="en-US" dirty="0">
                <a:effectLst/>
              </a:rPr>
              <a:t> et al., 2024).</a:t>
            </a:r>
          </a:p>
          <a:p>
            <a:endParaRPr lang="en-US" dirty="0"/>
          </a:p>
        </p:txBody>
      </p:sp>
      <p:sp>
        <p:nvSpPr>
          <p:cNvPr id="4" name="Slide Number Placeholder 3"/>
          <p:cNvSpPr>
            <a:spLocks noGrp="1"/>
          </p:cNvSpPr>
          <p:nvPr>
            <p:ph type="sldNum" sz="quarter" idx="5"/>
          </p:nvPr>
        </p:nvSpPr>
        <p:spPr/>
        <p:txBody>
          <a:bodyPr/>
          <a:lstStyle/>
          <a:p>
            <a:fld id="{FDB3CF6D-E048-4D30-B41E-3C1A966C82E9}" type="slidenum">
              <a:rPr lang="en-US" smtClean="0"/>
              <a:t>3</a:t>
            </a:fld>
            <a:endParaRPr lang="en-US"/>
          </a:p>
        </p:txBody>
      </p:sp>
    </p:spTree>
    <p:extLst>
      <p:ext uri="{BB962C8B-B14F-4D97-AF65-F5344CB8AC3E}">
        <p14:creationId xmlns:p14="http://schemas.microsoft.com/office/powerpoint/2010/main" val="27970702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Key Quality Problems Identified:</a:t>
            </a:r>
          </a:p>
          <a:p>
            <a:r>
              <a:rPr lang="en-US" dirty="0">
                <a:effectLst/>
              </a:rPr>
              <a:t>Care failures in Stafford Hospital at Mid Staffordshire NHS Foundation Trust were multifaceted and inherent in nature, and they were associated with various aspects of patient safety and service quality. These flaws compromised the basic standards of care and drew attention to severe gaps in leadership, governance and clinical supervision.</a:t>
            </a:r>
          </a:p>
          <a:p>
            <a:pPr marL="171450" indent="-171450">
              <a:buFont typeface="Arial" panose="020B0604020202020204" pitchFamily="34" charset="0"/>
              <a:buChar char="•"/>
            </a:pPr>
            <a:r>
              <a:rPr lang="en-US" b="1" dirty="0">
                <a:effectLst/>
              </a:rPr>
              <a:t>Basic Care Neglect: </a:t>
            </a:r>
            <a:r>
              <a:rPr lang="en-US" dirty="0">
                <a:effectLst/>
              </a:rPr>
              <a:t>Basic care, including feeding, hydration, and personal hygiene, was withheld from a great number of patients. It was reported that part of the patients got extremely dehydrated, and in the worst-case scenarios, they even went to the extent of drinking water in the flower vases because of the absence of staff (Francis, 2013).</a:t>
            </a:r>
          </a:p>
          <a:p>
            <a:pPr marL="171450" indent="-171450">
              <a:buFont typeface="Arial" panose="020B0604020202020204" pitchFamily="34" charset="0"/>
              <a:buChar char="•"/>
            </a:pPr>
            <a:r>
              <a:rPr lang="en-US" b="1" dirty="0">
                <a:effectLst/>
              </a:rPr>
              <a:t>Hygiene and Infection Control: </a:t>
            </a:r>
            <a:r>
              <a:rPr lang="en-US" dirty="0">
                <a:effectLst/>
              </a:rPr>
              <a:t>Lack of proper cleaning and insufficient infection control practices are some of the factors that led to epidemics of </a:t>
            </a:r>
            <a:r>
              <a:rPr lang="en-US" dirty="0" err="1">
                <a:effectLst/>
              </a:rPr>
              <a:t>Clostridioides</a:t>
            </a:r>
            <a:r>
              <a:rPr lang="en-US" dirty="0">
                <a:effectLst/>
              </a:rPr>
              <a:t> difficile infection, which is adding morbidity and preventable hospital-acquired infections in patients (Francis, 2013).</a:t>
            </a:r>
          </a:p>
          <a:p>
            <a:pPr marL="171450" indent="-171450">
              <a:buFont typeface="Arial" panose="020B0604020202020204" pitchFamily="34" charset="0"/>
              <a:buChar char="•"/>
            </a:pPr>
            <a:r>
              <a:rPr lang="en-US" b="1" dirty="0">
                <a:effectLst/>
              </a:rPr>
              <a:t>Chronic Understaffing: </a:t>
            </a:r>
            <a:r>
              <a:rPr lang="en-US" dirty="0">
                <a:effectLst/>
              </a:rPr>
              <a:t>There was an excessive </a:t>
            </a:r>
            <a:r>
              <a:rPr lang="en-US" dirty="0" err="1">
                <a:effectLst/>
              </a:rPr>
              <a:t>organisational</a:t>
            </a:r>
            <a:r>
              <a:rPr lang="en-US" dirty="0">
                <a:effectLst/>
              </a:rPr>
              <a:t> emphasis on cost-cutting, which led to a lack of adequate nursing personnel and reduced the possibility to monitor patients effectively and react to clinical decline (Royal College of Nursing, 2021).</a:t>
            </a:r>
          </a:p>
          <a:p>
            <a:pPr marL="171450" indent="-171450">
              <a:buFont typeface="Arial" panose="020B0604020202020204" pitchFamily="34" charset="0"/>
              <a:buChar char="•"/>
            </a:pPr>
            <a:r>
              <a:rPr lang="en-US" b="1" dirty="0">
                <a:effectLst/>
              </a:rPr>
              <a:t>Governance Failure: </a:t>
            </a:r>
            <a:r>
              <a:rPr lang="en-US" dirty="0">
                <a:effectLst/>
              </a:rPr>
              <a:t>The leadership and board of the hospital did not react to the alarming signs, like high mortality rates and complaints mentioned by families, properly instead of trying to investigate the problem in detail (</a:t>
            </a:r>
            <a:r>
              <a:rPr lang="en-US" dirty="0" err="1">
                <a:effectLst/>
              </a:rPr>
              <a:t>Thorlby</a:t>
            </a:r>
            <a:r>
              <a:rPr lang="en-US" dirty="0">
                <a:effectLst/>
              </a:rPr>
              <a:t> et al., 2024).</a:t>
            </a:r>
          </a:p>
          <a:p>
            <a:pPr marL="171450" indent="-171450">
              <a:buFont typeface="Arial" panose="020B0604020202020204" pitchFamily="34" charset="0"/>
              <a:buChar char="•"/>
            </a:pPr>
            <a:r>
              <a:rPr lang="en-US" b="1" dirty="0">
                <a:effectLst/>
              </a:rPr>
              <a:t>Clinical Safety Problems: </a:t>
            </a:r>
            <a:r>
              <a:rPr lang="en-US" dirty="0">
                <a:effectLst/>
              </a:rPr>
              <a:t>There were often cases of delayed medical care and poor pain management among patients, which is a significant failure of clinical safety systems and coordination of care (Francis, 2013).</a:t>
            </a:r>
          </a:p>
          <a:p>
            <a:pPr marL="171450" indent="-171450">
              <a:buFont typeface="Arial" panose="020B0604020202020204" pitchFamily="34" charset="0"/>
              <a:buChar char="•"/>
            </a:pPr>
            <a:r>
              <a:rPr lang="en-US" b="1" dirty="0">
                <a:effectLst/>
              </a:rPr>
              <a:t>Severe staff shortages: </a:t>
            </a:r>
            <a:r>
              <a:rPr lang="en-US" dirty="0">
                <a:effectLst/>
              </a:rPr>
              <a:t>Insufficient numbers of trained nurses reduced patient monitoring and care quality (Dixon-Woods et al., 2014).</a:t>
            </a:r>
          </a:p>
          <a:p>
            <a:endParaRPr lang="en-US" dirty="0"/>
          </a:p>
        </p:txBody>
      </p:sp>
      <p:sp>
        <p:nvSpPr>
          <p:cNvPr id="4" name="Slide Number Placeholder 3"/>
          <p:cNvSpPr>
            <a:spLocks noGrp="1"/>
          </p:cNvSpPr>
          <p:nvPr>
            <p:ph type="sldNum" sz="quarter" idx="5"/>
          </p:nvPr>
        </p:nvSpPr>
        <p:spPr/>
        <p:txBody>
          <a:bodyPr/>
          <a:lstStyle/>
          <a:p>
            <a:fld id="{FDB3CF6D-E048-4D30-B41E-3C1A966C82E9}" type="slidenum">
              <a:rPr lang="en-US" smtClean="0"/>
              <a:t>4</a:t>
            </a:fld>
            <a:endParaRPr lang="en-US"/>
          </a:p>
        </p:txBody>
      </p:sp>
    </p:spTree>
    <p:extLst>
      <p:ext uri="{BB962C8B-B14F-4D97-AF65-F5344CB8AC3E}">
        <p14:creationId xmlns:p14="http://schemas.microsoft.com/office/powerpoint/2010/main" val="24226851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Systems-Based Safety – Swiss Cheese Model:</a:t>
            </a:r>
          </a:p>
          <a:p>
            <a:r>
              <a:rPr lang="en-US" dirty="0">
                <a:effectLst/>
              </a:rPr>
              <a:t>The Swiss Cheese Model is a model created by James Reason that discusses how complex systems like healthcare depend on several layers of </a:t>
            </a:r>
            <a:r>
              <a:rPr lang="en-US" dirty="0" err="1">
                <a:effectLst/>
              </a:rPr>
              <a:t>defence</a:t>
            </a:r>
            <a:r>
              <a:rPr lang="en-US" dirty="0">
                <a:effectLst/>
              </a:rPr>
              <a:t> so that errors do not permeate to patients. All the layers, policy, management, clinical practice and regulation, serve as protective measures. But the weaknesses or holes that arise due to latent </a:t>
            </a:r>
            <a:r>
              <a:rPr lang="en-US" dirty="0" err="1">
                <a:effectLst/>
              </a:rPr>
              <a:t>organisational</a:t>
            </a:r>
            <a:r>
              <a:rPr lang="en-US" dirty="0">
                <a:effectLst/>
              </a:rPr>
              <a:t> conditions or active human errors can work in sync and provide an avenue through which severe damage can take place (Reason, 2016). The incidents at the Stafford Hospital in Mid Staffordshire NHS Foundation Trust provide an example of how these safety nets failed at the same time.</a:t>
            </a:r>
          </a:p>
          <a:p>
            <a:pPr marL="171450" indent="-171450">
              <a:buFont typeface="Arial" panose="020B0604020202020204" pitchFamily="34" charset="0"/>
              <a:buChar char="•"/>
            </a:pPr>
            <a:r>
              <a:rPr lang="en-US" b="1" dirty="0">
                <a:effectLst/>
              </a:rPr>
              <a:t>Level 1- </a:t>
            </a:r>
            <a:r>
              <a:rPr lang="en-US" dirty="0">
                <a:effectLst/>
              </a:rPr>
              <a:t>Policy Level National and </a:t>
            </a:r>
            <a:r>
              <a:rPr lang="en-US" dirty="0" err="1">
                <a:effectLst/>
              </a:rPr>
              <a:t>organisational</a:t>
            </a:r>
            <a:r>
              <a:rPr lang="en-US" dirty="0">
                <a:effectLst/>
              </a:rPr>
              <a:t> focus on financial targets and foundation trust status eschewed the focus on the patient safety and the quality of care (Francis, 2013).</a:t>
            </a:r>
          </a:p>
          <a:p>
            <a:pPr marL="171450" indent="-171450">
              <a:buFont typeface="Arial" panose="020B0604020202020204" pitchFamily="34" charset="0"/>
              <a:buChar char="•"/>
            </a:pPr>
            <a:r>
              <a:rPr lang="en-US" b="1" dirty="0">
                <a:effectLst/>
              </a:rPr>
              <a:t>Level 2 - </a:t>
            </a:r>
            <a:r>
              <a:rPr lang="en-US" dirty="0">
                <a:effectLst/>
              </a:rPr>
              <a:t>Management Level: Hospital managers had a miscalculated decision when it came to workforce planning, resulting in a deep understaffing and insufficient control over clinical care (Francis, 2013).</a:t>
            </a:r>
          </a:p>
          <a:p>
            <a:pPr marL="171450" indent="-171450">
              <a:buFont typeface="Arial" panose="020B0604020202020204" pitchFamily="34" charset="0"/>
              <a:buChar char="•"/>
            </a:pPr>
            <a:r>
              <a:rPr lang="en-US" b="1" dirty="0">
                <a:effectLst/>
              </a:rPr>
              <a:t>Level 3 - </a:t>
            </a:r>
            <a:r>
              <a:rPr lang="en-US" dirty="0">
                <a:effectLst/>
              </a:rPr>
              <a:t>Staff Level: Frontline healthcare workers had work overloads, fatigue, and compassion fatigue, which lowered their capacity to provide attentive and safe care (Reason, 2016).</a:t>
            </a:r>
          </a:p>
          <a:p>
            <a:pPr marL="171450" indent="-171450">
              <a:buFont typeface="Arial" panose="020B0604020202020204" pitchFamily="34" charset="0"/>
              <a:buChar char="•"/>
            </a:pPr>
            <a:r>
              <a:rPr lang="en-US" b="1" dirty="0">
                <a:effectLst/>
              </a:rPr>
              <a:t>Level 4 - </a:t>
            </a:r>
            <a:r>
              <a:rPr lang="en-US" dirty="0">
                <a:effectLst/>
              </a:rPr>
              <a:t>Regulatory Oversight: External regulators like the Care Quality Commission did not identify early warning and systemic risks, and hence the safety gaps were not eradicated (Francis, 2013).</a:t>
            </a:r>
          </a:p>
        </p:txBody>
      </p:sp>
      <p:sp>
        <p:nvSpPr>
          <p:cNvPr id="4" name="Slide Number Placeholder 3"/>
          <p:cNvSpPr>
            <a:spLocks noGrp="1"/>
          </p:cNvSpPr>
          <p:nvPr>
            <p:ph type="sldNum" sz="quarter" idx="5"/>
          </p:nvPr>
        </p:nvSpPr>
        <p:spPr/>
        <p:txBody>
          <a:bodyPr/>
          <a:lstStyle/>
          <a:p>
            <a:fld id="{FDB3CF6D-E048-4D30-B41E-3C1A966C82E9}" type="slidenum">
              <a:rPr lang="en-US" smtClean="0"/>
              <a:t>5</a:t>
            </a:fld>
            <a:endParaRPr lang="en-US"/>
          </a:p>
        </p:txBody>
      </p:sp>
    </p:spTree>
    <p:extLst>
      <p:ext uri="{BB962C8B-B14F-4D97-AF65-F5344CB8AC3E}">
        <p14:creationId xmlns:p14="http://schemas.microsoft.com/office/powerpoint/2010/main" val="2026701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Root Cause Analysis (RCA):</a:t>
            </a:r>
          </a:p>
          <a:p>
            <a:r>
              <a:rPr lang="en-US" dirty="0">
                <a:effectLst/>
              </a:rPr>
              <a:t>'Root Cause Analysis' (RCA) refers to a methodological approach to investigation that is commonplace in NHS England to investigate severe accidents in healthcare. RCA does not just concern itself with the individual errors only; it seeks to find deeper </a:t>
            </a:r>
            <a:r>
              <a:rPr lang="en-US" dirty="0" err="1">
                <a:effectLst/>
              </a:rPr>
              <a:t>organisational</a:t>
            </a:r>
            <a:r>
              <a:rPr lang="en-US" dirty="0">
                <a:effectLst/>
              </a:rPr>
              <a:t> and systemic aspects that enable errors to be committed. It can be used to </a:t>
            </a:r>
            <a:r>
              <a:rPr lang="en-US" dirty="0" err="1">
                <a:effectLst/>
              </a:rPr>
              <a:t>analyse</a:t>
            </a:r>
            <a:r>
              <a:rPr lang="en-US" dirty="0">
                <a:effectLst/>
              </a:rPr>
              <a:t> processes, environments, and decision-making structures to assist the healthcare </a:t>
            </a:r>
            <a:r>
              <a:rPr lang="en-US" dirty="0" err="1">
                <a:effectLst/>
              </a:rPr>
              <a:t>organisations</a:t>
            </a:r>
            <a:r>
              <a:rPr lang="en-US" dirty="0">
                <a:effectLst/>
              </a:rPr>
              <a:t> in understanding how failures occur and how they can be avoided in the future (NHS England, 2022).</a:t>
            </a:r>
          </a:p>
          <a:p>
            <a:pPr marL="171450" indent="-171450">
              <a:buFont typeface="Arial" panose="020B0604020202020204" pitchFamily="34" charset="0"/>
              <a:buChar char="•"/>
            </a:pPr>
            <a:r>
              <a:rPr lang="en-US" b="1" dirty="0">
                <a:effectLst/>
              </a:rPr>
              <a:t>Define: </a:t>
            </a:r>
            <a:r>
              <a:rPr lang="en-US" dirty="0">
                <a:effectLst/>
              </a:rPr>
              <a:t>Reacted to avoidable deaths of patients and rampant negligence were detected at Mid Staffordshire NHS Foundation Trust (Francis, 2013).</a:t>
            </a:r>
          </a:p>
          <a:p>
            <a:pPr marL="171450" indent="-171450">
              <a:buFont typeface="Arial" panose="020B0604020202020204" pitchFamily="34" charset="0"/>
              <a:buChar char="•"/>
            </a:pPr>
            <a:r>
              <a:rPr lang="en-US" b="1" dirty="0">
                <a:effectLst/>
              </a:rPr>
              <a:t>Analysis: </a:t>
            </a:r>
            <a:r>
              <a:rPr lang="en-US" dirty="0">
                <a:effectLst/>
              </a:rPr>
              <a:t>The causes of high mortality were not an issue of low patient monitoring and poor standards of clinical care (Francis, 2013).</a:t>
            </a:r>
          </a:p>
          <a:p>
            <a:pPr marL="171450" indent="-171450">
              <a:buFont typeface="Arial" panose="020B0604020202020204" pitchFamily="34" charset="0"/>
              <a:buChar char="•"/>
            </a:pPr>
            <a:r>
              <a:rPr lang="en-US" b="1" dirty="0">
                <a:effectLst/>
              </a:rPr>
              <a:t>Identify: </a:t>
            </a:r>
            <a:r>
              <a:rPr lang="en-US" dirty="0">
                <a:effectLst/>
              </a:rPr>
              <a:t>To become a foundation trust, management was interested in saving money, which led to a reduction of staffing levels (Francis, 2013).</a:t>
            </a:r>
          </a:p>
          <a:p>
            <a:pPr marL="171450" indent="-171450">
              <a:buFont typeface="Arial" panose="020B0604020202020204" pitchFamily="34" charset="0"/>
              <a:buChar char="•"/>
            </a:pPr>
            <a:r>
              <a:rPr lang="en-US" b="1" dirty="0">
                <a:effectLst/>
              </a:rPr>
              <a:t>Action: </a:t>
            </a:r>
            <a:r>
              <a:rPr lang="en-US" dirty="0">
                <a:effectLst/>
              </a:rPr>
              <a:t>The Francis Report proposed over 290 changes to enhance accountability and provide the patient-first culture (Francis, 2013).</a:t>
            </a:r>
          </a:p>
          <a:p>
            <a:endParaRPr lang="en-US" dirty="0"/>
          </a:p>
        </p:txBody>
      </p:sp>
      <p:sp>
        <p:nvSpPr>
          <p:cNvPr id="4" name="Slide Number Placeholder 3"/>
          <p:cNvSpPr>
            <a:spLocks noGrp="1"/>
          </p:cNvSpPr>
          <p:nvPr>
            <p:ph type="sldNum" sz="quarter" idx="5"/>
          </p:nvPr>
        </p:nvSpPr>
        <p:spPr/>
        <p:txBody>
          <a:bodyPr/>
          <a:lstStyle/>
          <a:p>
            <a:fld id="{FDB3CF6D-E048-4D30-B41E-3C1A966C82E9}" type="slidenum">
              <a:rPr lang="en-US" smtClean="0"/>
              <a:t>6</a:t>
            </a:fld>
            <a:endParaRPr lang="en-US"/>
          </a:p>
        </p:txBody>
      </p:sp>
    </p:spTree>
    <p:extLst>
      <p:ext uri="{BB962C8B-B14F-4D97-AF65-F5344CB8AC3E}">
        <p14:creationId xmlns:p14="http://schemas.microsoft.com/office/powerpoint/2010/main" val="412877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Fishbone Diagram (Cause-and-Effect):</a:t>
            </a:r>
          </a:p>
          <a:p>
            <a:r>
              <a:rPr lang="en-US" dirty="0"/>
              <a:t>The Ishikawa diagram categorizes the "contributing factors" to the quality collapse:</a:t>
            </a:r>
          </a:p>
          <a:p>
            <a:pPr marL="171450" indent="-171450">
              <a:buFont typeface="Arial" panose="020B0604020202020204" pitchFamily="34" charset="0"/>
              <a:buChar char="•"/>
            </a:pPr>
            <a:r>
              <a:rPr lang="en-US" b="1" dirty="0"/>
              <a:t>Management:</a:t>
            </a:r>
            <a:r>
              <a:rPr lang="en-US" dirty="0"/>
              <a:t> Prioritizing the "business" of the hospital over the "service" of care.</a:t>
            </a:r>
          </a:p>
          <a:p>
            <a:pPr marL="171450" indent="-171450">
              <a:buFont typeface="Arial" panose="020B0604020202020204" pitchFamily="34" charset="0"/>
              <a:buChar char="•"/>
            </a:pPr>
            <a:r>
              <a:rPr lang="en-US" b="1" dirty="0"/>
              <a:t>People:</a:t>
            </a:r>
            <a:r>
              <a:rPr lang="en-US" dirty="0"/>
              <a:t> Lack of specialized training and high reliance on agency staff (Bowers, 2021).</a:t>
            </a:r>
          </a:p>
          <a:p>
            <a:pPr marL="171450" indent="-171450">
              <a:buFont typeface="Arial" panose="020B0604020202020204" pitchFamily="34" charset="0"/>
              <a:buChar char="•"/>
            </a:pPr>
            <a:r>
              <a:rPr lang="en-US" b="1" dirty="0"/>
              <a:t>Methods:</a:t>
            </a:r>
            <a:r>
              <a:rPr lang="en-US" dirty="0"/>
              <a:t> Ineffective triage systems and ignored complaint procedures.</a:t>
            </a:r>
          </a:p>
          <a:p>
            <a:pPr marL="171450" indent="-171450">
              <a:buFont typeface="Arial" panose="020B0604020202020204" pitchFamily="34" charset="0"/>
              <a:buChar char="•"/>
            </a:pPr>
            <a:r>
              <a:rPr lang="en-US" b="1" dirty="0"/>
              <a:t>Equipment/Environment:</a:t>
            </a:r>
            <a:r>
              <a:rPr lang="en-US" dirty="0"/>
              <a:t> Dilapidated wards and lack of basic monitoring tools.</a:t>
            </a:r>
          </a:p>
          <a:p>
            <a:pPr marL="171450" indent="-171450">
              <a:buFont typeface="Arial" panose="020B0604020202020204" pitchFamily="34" charset="0"/>
              <a:buChar char="•"/>
            </a:pPr>
            <a:r>
              <a:rPr lang="en-US" b="1" dirty="0"/>
              <a:t>Policy:</a:t>
            </a:r>
            <a:r>
              <a:rPr lang="en-US" dirty="0"/>
              <a:t> The "Four-Hour A&amp;E Target" which encouraged "gaming the system" rather than treating patients (Francis, 2013).</a:t>
            </a:r>
          </a:p>
          <a:p>
            <a:endParaRPr lang="en-US" dirty="0"/>
          </a:p>
        </p:txBody>
      </p:sp>
      <p:sp>
        <p:nvSpPr>
          <p:cNvPr id="4" name="Slide Number Placeholder 3"/>
          <p:cNvSpPr>
            <a:spLocks noGrp="1"/>
          </p:cNvSpPr>
          <p:nvPr>
            <p:ph type="sldNum" sz="quarter" idx="5"/>
          </p:nvPr>
        </p:nvSpPr>
        <p:spPr/>
        <p:txBody>
          <a:bodyPr/>
          <a:lstStyle/>
          <a:p>
            <a:fld id="{FDB3CF6D-E048-4D30-B41E-3C1A966C82E9}" type="slidenum">
              <a:rPr lang="en-US" smtClean="0"/>
              <a:t>7</a:t>
            </a:fld>
            <a:endParaRPr lang="en-US" dirty="0"/>
          </a:p>
        </p:txBody>
      </p:sp>
    </p:spTree>
    <p:extLst>
      <p:ext uri="{BB962C8B-B14F-4D97-AF65-F5344CB8AC3E}">
        <p14:creationId xmlns:p14="http://schemas.microsoft.com/office/powerpoint/2010/main" val="6980050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Systems Theory in Healthcare:</a:t>
            </a:r>
          </a:p>
          <a:p>
            <a:r>
              <a:rPr lang="en-US" dirty="0"/>
              <a:t>Systems Theory explains </a:t>
            </a:r>
            <a:r>
              <a:rPr lang="en-US" dirty="0" err="1"/>
              <a:t>organisations</a:t>
            </a:r>
            <a:r>
              <a:rPr lang="en-US" dirty="0"/>
              <a:t> such as hospitals as open systems in which different elements interact continuously. Inputs such as financial resources, staff availability, and equipment influence </a:t>
            </a:r>
            <a:r>
              <a:rPr lang="en-US" dirty="0" err="1"/>
              <a:t>organisational</a:t>
            </a:r>
            <a:r>
              <a:rPr lang="en-US" dirty="0"/>
              <a:t> processes like clinical treatment and patient care, which ultimately determine outputs such as patient recovery, safety, and overall health outcomes (Senge, 2020). At Mid Staffordshire NHS Foundation Trust, this system failed because leadership became resistant to feedback and ignored warning signals from patients and staff.</a:t>
            </a:r>
          </a:p>
          <a:p>
            <a:pPr marL="171450" indent="-171450">
              <a:buFont typeface="Arial" panose="020B0604020202020204" pitchFamily="34" charset="0"/>
              <a:buChar char="•"/>
            </a:pPr>
            <a:r>
              <a:rPr lang="en-US" b="1" dirty="0"/>
              <a:t>Input:</a:t>
            </a:r>
            <a:r>
              <a:rPr lang="en-US" dirty="0"/>
              <a:t> Significant budget reductions, including plans to cut around £10 million, reduced available resources and workforce capacity.</a:t>
            </a:r>
          </a:p>
          <a:p>
            <a:pPr marL="171450" indent="-171450">
              <a:buFont typeface="Arial" panose="020B0604020202020204" pitchFamily="34" charset="0"/>
              <a:buChar char="•"/>
            </a:pPr>
            <a:r>
              <a:rPr lang="en-US" b="1" dirty="0"/>
              <a:t>Process:</a:t>
            </a:r>
            <a:r>
              <a:rPr lang="en-US" dirty="0"/>
              <a:t> Reduced staffing and overstretched wards weakened monitoring and treatment quality.</a:t>
            </a:r>
          </a:p>
          <a:p>
            <a:pPr marL="171450" indent="-171450">
              <a:buFont typeface="Arial" panose="020B0604020202020204" pitchFamily="34" charset="0"/>
              <a:buChar char="•"/>
            </a:pPr>
            <a:r>
              <a:rPr lang="en-US" b="1" dirty="0"/>
              <a:t>Output:</a:t>
            </a:r>
            <a:r>
              <a:rPr lang="en-US" dirty="0"/>
              <a:t> These failures contributed to rising mortality and poor patient outcomes (</a:t>
            </a:r>
            <a:r>
              <a:rPr lang="en-US" dirty="0" err="1"/>
              <a:t>Thorlby</a:t>
            </a:r>
            <a:r>
              <a:rPr lang="en-US" dirty="0"/>
              <a:t> et al., 2024).</a:t>
            </a:r>
          </a:p>
        </p:txBody>
      </p:sp>
      <p:sp>
        <p:nvSpPr>
          <p:cNvPr id="4" name="Slide Number Placeholder 3"/>
          <p:cNvSpPr>
            <a:spLocks noGrp="1"/>
          </p:cNvSpPr>
          <p:nvPr>
            <p:ph type="sldNum" sz="quarter" idx="5"/>
          </p:nvPr>
        </p:nvSpPr>
        <p:spPr/>
        <p:txBody>
          <a:bodyPr/>
          <a:lstStyle/>
          <a:p>
            <a:fld id="{FDB3CF6D-E048-4D30-B41E-3C1A966C82E9}" type="slidenum">
              <a:rPr lang="en-US" smtClean="0"/>
              <a:t>8</a:t>
            </a:fld>
            <a:endParaRPr lang="en-US" dirty="0"/>
          </a:p>
        </p:txBody>
      </p:sp>
    </p:spTree>
    <p:extLst>
      <p:ext uri="{BB962C8B-B14F-4D97-AF65-F5344CB8AC3E}">
        <p14:creationId xmlns:p14="http://schemas.microsoft.com/office/powerpoint/2010/main" val="1485519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Donabedian Model for Healthcare Quality:</a:t>
            </a:r>
          </a:p>
          <a:p>
            <a:r>
              <a:rPr lang="en-US" dirty="0"/>
              <a:t>Avedis Donabedian developed the Donabedian Model to evaluate healthcare quality through three interconnected dimensions: structure, process, and outcome. This framework helps assess whether healthcare systems have the resources, clinical practices, and results necessary to ensure safe and effective patient care (Donabedian, 2003). The failures at Mid Staffordshire NHS Foundation Trust demonstrate how weaknesses across these dimensions can severely compromise healthcare quality.</a:t>
            </a:r>
          </a:p>
          <a:p>
            <a:pPr marL="171450" indent="-171450">
              <a:buFont typeface="Arial" panose="020B0604020202020204" pitchFamily="34" charset="0"/>
              <a:buChar char="•"/>
            </a:pPr>
            <a:r>
              <a:rPr lang="en-US" b="1" dirty="0"/>
              <a:t>Structure:</a:t>
            </a:r>
            <a:r>
              <a:rPr lang="en-US" dirty="0"/>
              <a:t> The hospital faced shortages of qualified staff and poor nurse-to-patient ratios, limiting its capacity to provide adequate care (Francis, 2013).</a:t>
            </a:r>
          </a:p>
          <a:p>
            <a:pPr marL="171450" indent="-171450">
              <a:buFont typeface="Arial" panose="020B0604020202020204" pitchFamily="34" charset="0"/>
              <a:buChar char="•"/>
            </a:pPr>
            <a:r>
              <a:rPr lang="en-US" b="1" dirty="0"/>
              <a:t>Process:</a:t>
            </a:r>
            <a:r>
              <a:rPr lang="en-US" dirty="0"/>
              <a:t> Essential clinical procedures were frequently neglected; patients were not fed properly, monitored adequately, or given medication on time (Francis, 2013).</a:t>
            </a:r>
          </a:p>
          <a:p>
            <a:pPr marL="171450" indent="-171450">
              <a:buFont typeface="Arial" panose="020B0604020202020204" pitchFamily="34" charset="0"/>
              <a:buChar char="•"/>
            </a:pPr>
            <a:r>
              <a:rPr lang="en-US" b="1" dirty="0"/>
              <a:t>Outcome:</a:t>
            </a:r>
            <a:r>
              <a:rPr lang="en-US" dirty="0"/>
              <a:t> As a result, the hospital recorded a standardized mortality ratio significantly higher than the national average, reflecting serious patient safety failures (Francis, 2013).</a:t>
            </a:r>
          </a:p>
          <a:p>
            <a:endParaRPr lang="en-US" dirty="0"/>
          </a:p>
        </p:txBody>
      </p:sp>
      <p:sp>
        <p:nvSpPr>
          <p:cNvPr id="4" name="Slide Number Placeholder 3"/>
          <p:cNvSpPr>
            <a:spLocks noGrp="1"/>
          </p:cNvSpPr>
          <p:nvPr>
            <p:ph type="sldNum" sz="quarter" idx="5"/>
          </p:nvPr>
        </p:nvSpPr>
        <p:spPr/>
        <p:txBody>
          <a:bodyPr/>
          <a:lstStyle/>
          <a:p>
            <a:fld id="{FDB3CF6D-E048-4D30-B41E-3C1A966C82E9}" type="slidenum">
              <a:rPr lang="en-US" smtClean="0"/>
              <a:t>9</a:t>
            </a:fld>
            <a:endParaRPr lang="en-US" dirty="0"/>
          </a:p>
        </p:txBody>
      </p:sp>
    </p:spTree>
    <p:extLst>
      <p:ext uri="{BB962C8B-B14F-4D97-AF65-F5344CB8AC3E}">
        <p14:creationId xmlns:p14="http://schemas.microsoft.com/office/powerpoint/2010/main" val="67884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Policy Issues Contributing to the Problem: </a:t>
            </a:r>
          </a:p>
          <a:p>
            <a:r>
              <a:rPr lang="en-US" dirty="0"/>
              <a:t>Several national policies and systemic pressures unintentionally contributed to the failures at Mid Staffordshire NHS Foundation Trust, compounding risks to patient safety and quality of care (Francis, 2013; Bowers, 2021).</a:t>
            </a:r>
          </a:p>
          <a:p>
            <a:pPr marL="171450" indent="-171450">
              <a:buFont typeface="Arial" panose="020B0604020202020204" pitchFamily="34" charset="0"/>
              <a:buChar char="•"/>
            </a:pPr>
            <a:r>
              <a:rPr lang="en-US" b="1" dirty="0"/>
              <a:t>Target Culture:</a:t>
            </a:r>
            <a:r>
              <a:rPr lang="en-US" dirty="0"/>
              <a:t> The New </a:t>
            </a:r>
            <a:r>
              <a:rPr lang="en-US" dirty="0" err="1"/>
              <a:t>Labour</a:t>
            </a:r>
            <a:r>
              <a:rPr lang="en-US" dirty="0"/>
              <a:t> government’s emphasis on waiting times and performance targets fostered a “tick-box” mentality, </a:t>
            </a:r>
            <a:r>
              <a:rPr lang="en-US" dirty="0" err="1"/>
              <a:t>prioritising</a:t>
            </a:r>
            <a:r>
              <a:rPr lang="en-US" dirty="0"/>
              <a:t> metrics over meaningful patient care (Francis, 2013).</a:t>
            </a:r>
          </a:p>
          <a:p>
            <a:pPr marL="171450" indent="-171450">
              <a:buFont typeface="Arial" panose="020B0604020202020204" pitchFamily="34" charset="0"/>
              <a:buChar char="•"/>
            </a:pPr>
            <a:r>
              <a:rPr lang="en-US" b="1" dirty="0"/>
              <a:t>Foundation Trust Policy:</a:t>
            </a:r>
            <a:r>
              <a:rPr lang="en-US" dirty="0"/>
              <a:t> Hospitals were pressured to demonstrate financial surpluses to achieve foundation trust status, leading to aggressive cost-cutting measures that undermined staffing and service quality (Bowers, 2021).</a:t>
            </a:r>
          </a:p>
          <a:p>
            <a:pPr marL="171450" indent="-171450">
              <a:buFont typeface="Arial" panose="020B0604020202020204" pitchFamily="34" charset="0"/>
              <a:buChar char="•"/>
            </a:pPr>
            <a:r>
              <a:rPr lang="en-US" b="1" dirty="0"/>
              <a:t>Regulatory Gap:</a:t>
            </a:r>
            <a:r>
              <a:rPr lang="en-US" dirty="0"/>
              <a:t> Fragmented oversight, where the Healthcare Commission and financial regulator Monitor operated in silos, prevented timely sharing of critical safety and performance data (Francis, 2013).</a:t>
            </a:r>
          </a:p>
          <a:p>
            <a:pPr marL="171450" indent="-171450">
              <a:buFont typeface="Arial" panose="020B0604020202020204" pitchFamily="34" charset="0"/>
              <a:buChar char="•"/>
            </a:pPr>
            <a:r>
              <a:rPr lang="en-US" b="1" dirty="0"/>
              <a:t>Whistleblowing:</a:t>
            </a:r>
            <a:r>
              <a:rPr lang="en-US" dirty="0"/>
              <a:t> Insufficient legal protection for staff discouraged reporting of unsafe practices, creating a culture of fear and silence (NHS Whistleblowing Helpline, 2023).</a:t>
            </a:r>
          </a:p>
          <a:p>
            <a:endParaRPr lang="en-US" dirty="0"/>
          </a:p>
        </p:txBody>
      </p:sp>
      <p:sp>
        <p:nvSpPr>
          <p:cNvPr id="4" name="Slide Number Placeholder 3"/>
          <p:cNvSpPr>
            <a:spLocks noGrp="1"/>
          </p:cNvSpPr>
          <p:nvPr>
            <p:ph type="sldNum" sz="quarter" idx="5"/>
          </p:nvPr>
        </p:nvSpPr>
        <p:spPr/>
        <p:txBody>
          <a:bodyPr/>
          <a:lstStyle/>
          <a:p>
            <a:fld id="{FDB3CF6D-E048-4D30-B41E-3C1A966C82E9}" type="slidenum">
              <a:rPr lang="en-US" smtClean="0"/>
              <a:t>10</a:t>
            </a:fld>
            <a:endParaRPr lang="en-US" dirty="0"/>
          </a:p>
        </p:txBody>
      </p:sp>
    </p:spTree>
    <p:extLst>
      <p:ext uri="{BB962C8B-B14F-4D97-AF65-F5344CB8AC3E}">
        <p14:creationId xmlns:p14="http://schemas.microsoft.com/office/powerpoint/2010/main" val="20380536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Impact on Healthcare Quality:</a:t>
            </a:r>
          </a:p>
          <a:p>
            <a:r>
              <a:rPr lang="en-US" dirty="0"/>
              <a:t>The systemic failures at Mid Staffordshire NHS Foundation Trust severely undermined the six core pillars of healthcare quality, demonstrating how misaligned </a:t>
            </a:r>
            <a:r>
              <a:rPr lang="en-US" dirty="0" err="1"/>
              <a:t>organisational</a:t>
            </a:r>
            <a:r>
              <a:rPr lang="en-US" dirty="0"/>
              <a:t> priorities can devastate patient care (Francis, 2013). The drive to achieve financial and regulatory “Foundation Trust” status overshadowed clinical standards, creating a cascade of harm across safety, effectiveness, and equity.</a:t>
            </a:r>
          </a:p>
          <a:p>
            <a:pPr marL="171450" indent="-171450">
              <a:buFont typeface="Arial" panose="020B0604020202020204" pitchFamily="34" charset="0"/>
              <a:buChar char="•"/>
            </a:pPr>
            <a:r>
              <a:rPr lang="en-US" b="1" dirty="0"/>
              <a:t>Safe:</a:t>
            </a:r>
            <a:r>
              <a:rPr lang="en-US" dirty="0"/>
              <a:t> Patients experienced preventable harm, including falls, medication errors, and hospital-acquired infections such as </a:t>
            </a:r>
            <a:r>
              <a:rPr lang="en-US" dirty="0" err="1"/>
              <a:t>Clostridioides</a:t>
            </a:r>
            <a:r>
              <a:rPr lang="en-US" dirty="0"/>
              <a:t> difficile infection, reflecting critical lapses in safety protocols (Care Quality Commission, 2023).</a:t>
            </a:r>
          </a:p>
          <a:p>
            <a:pPr marL="171450" indent="-171450">
              <a:buFont typeface="Arial" panose="020B0604020202020204" pitchFamily="34" charset="0"/>
              <a:buChar char="•"/>
            </a:pPr>
            <a:r>
              <a:rPr lang="en-US" b="1" dirty="0"/>
              <a:t>Timely:</a:t>
            </a:r>
            <a:r>
              <a:rPr lang="en-US" dirty="0"/>
              <a:t> Delays in care were common as A&amp;E Four-Hour Targets were manipulated, leaving patients waiting in ambulances or corridors (</a:t>
            </a:r>
            <a:r>
              <a:rPr lang="en-US" dirty="0" err="1"/>
              <a:t>Thorlby</a:t>
            </a:r>
            <a:r>
              <a:rPr lang="en-US" dirty="0"/>
              <a:t> et al., 2024).</a:t>
            </a:r>
          </a:p>
          <a:p>
            <a:pPr marL="171450" indent="-171450">
              <a:buFont typeface="Arial" panose="020B0604020202020204" pitchFamily="34" charset="0"/>
              <a:buChar char="•"/>
            </a:pPr>
            <a:r>
              <a:rPr lang="en-US" b="1" dirty="0"/>
              <a:t>Effective:</a:t>
            </a:r>
            <a:r>
              <a:rPr lang="en-US" dirty="0"/>
              <a:t> Basic clinical practices, including hydration, nutrition, and pain management, were frequently neglected (Francis, 2013).</a:t>
            </a:r>
          </a:p>
          <a:p>
            <a:pPr marL="171450" indent="-171450">
              <a:buFont typeface="Arial" panose="020B0604020202020204" pitchFamily="34" charset="0"/>
              <a:buChar char="•"/>
            </a:pPr>
            <a:r>
              <a:rPr lang="en-US" b="1" dirty="0"/>
              <a:t>Efficient:</a:t>
            </a:r>
            <a:r>
              <a:rPr lang="en-US" dirty="0"/>
              <a:t> Mismanagement of resources led to high costs from litigation, bed wastage, and dependence on agency staff (Bowers, 2021).</a:t>
            </a:r>
          </a:p>
          <a:p>
            <a:pPr marL="171450" indent="-171450">
              <a:buFont typeface="Arial" panose="020B0604020202020204" pitchFamily="34" charset="0"/>
              <a:buChar char="•"/>
            </a:pPr>
            <a:r>
              <a:rPr lang="en-US" b="1" dirty="0"/>
              <a:t>Equitable:</a:t>
            </a:r>
            <a:r>
              <a:rPr lang="en-US" dirty="0"/>
              <a:t> Vulnerable populations, particularly the elderly and patients with dementia, suffered the greatest neglect and loss of dignity (Royal College of Nursing, 2021).</a:t>
            </a:r>
          </a:p>
          <a:p>
            <a:pPr marL="171450" indent="-171450">
              <a:buFont typeface="Arial" panose="020B0604020202020204" pitchFamily="34" charset="0"/>
              <a:buChar char="•"/>
            </a:pPr>
            <a:r>
              <a:rPr lang="en-US" b="1" dirty="0"/>
              <a:t>Patient-</a:t>
            </a:r>
            <a:r>
              <a:rPr lang="en-US" b="1" dirty="0" err="1"/>
              <a:t>Centred</a:t>
            </a:r>
            <a:r>
              <a:rPr lang="en-US" b="1" dirty="0"/>
              <a:t>:</a:t>
            </a:r>
            <a:r>
              <a:rPr lang="en-US" dirty="0"/>
              <a:t> Professional indifference, lack of family involvement, and disregard for patient preferences dominated care delivery (Department of Health, 2013).</a:t>
            </a:r>
          </a:p>
          <a:p>
            <a:endParaRPr lang="en-US" dirty="0"/>
          </a:p>
        </p:txBody>
      </p:sp>
      <p:sp>
        <p:nvSpPr>
          <p:cNvPr id="4" name="Slide Number Placeholder 3"/>
          <p:cNvSpPr>
            <a:spLocks noGrp="1"/>
          </p:cNvSpPr>
          <p:nvPr>
            <p:ph type="sldNum" sz="quarter" idx="5"/>
          </p:nvPr>
        </p:nvSpPr>
        <p:spPr/>
        <p:txBody>
          <a:bodyPr/>
          <a:lstStyle/>
          <a:p>
            <a:fld id="{FDB3CF6D-E048-4D30-B41E-3C1A966C82E9}" type="slidenum">
              <a:rPr lang="en-US" smtClean="0"/>
              <a:t>11</a:t>
            </a:fld>
            <a:endParaRPr lang="en-US" dirty="0"/>
          </a:p>
        </p:txBody>
      </p:sp>
    </p:spTree>
    <p:extLst>
      <p:ext uri="{BB962C8B-B14F-4D97-AF65-F5344CB8AC3E}">
        <p14:creationId xmlns:p14="http://schemas.microsoft.com/office/powerpoint/2010/main" val="3767097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Impact on Efficiency:</a:t>
            </a:r>
          </a:p>
          <a:p>
            <a:r>
              <a:rPr lang="en-US" dirty="0"/>
              <a:t>Contrary to management's goal of financial efficiency, the failures were highly </a:t>
            </a:r>
            <a:r>
              <a:rPr lang="en-US" b="1" dirty="0"/>
              <a:t>inefficient</a:t>
            </a:r>
            <a:r>
              <a:rPr lang="en-US" dirty="0"/>
              <a:t>:</a:t>
            </a:r>
          </a:p>
          <a:p>
            <a:pPr marL="171450" indent="-171450">
              <a:buFont typeface="Arial" panose="020B0604020202020204" pitchFamily="34" charset="0"/>
              <a:buChar char="•"/>
            </a:pPr>
            <a:r>
              <a:rPr lang="en-US" b="1" dirty="0"/>
              <a:t>Litigation Costs:</a:t>
            </a:r>
            <a:r>
              <a:rPr lang="en-US" dirty="0"/>
              <a:t> Millions were spent on legal settlements and the £13 million Public Inquiry (Francis, 2013).</a:t>
            </a:r>
          </a:p>
          <a:p>
            <a:pPr marL="171450" indent="-171450">
              <a:buFont typeface="Arial" panose="020B0604020202020204" pitchFamily="34" charset="0"/>
              <a:buChar char="•"/>
            </a:pPr>
            <a:r>
              <a:rPr lang="en-US" b="1" dirty="0"/>
              <a:t>Resource Wastage:</a:t>
            </a:r>
            <a:r>
              <a:rPr lang="en-US" dirty="0"/>
              <a:t> Poor infection control led to longer hospital stays and bed blocking.</a:t>
            </a:r>
          </a:p>
          <a:p>
            <a:pPr marL="171450" indent="-171450">
              <a:buFont typeface="Arial" panose="020B0604020202020204" pitchFamily="34" charset="0"/>
              <a:buChar char="•"/>
            </a:pPr>
            <a:r>
              <a:rPr lang="en-US" b="1" dirty="0"/>
              <a:t>Staff Turnover:</a:t>
            </a:r>
            <a:r>
              <a:rPr lang="en-US" dirty="0"/>
              <a:t> The toxic culture led to a "brain drain," requiring expensive agency staff to fill gaps (Bowers, 2021). True efficiency in healthcare is "doing the right thing, the first time" (NHS England, 2022).</a:t>
            </a:r>
          </a:p>
          <a:p>
            <a:endParaRPr lang="en-US" dirty="0"/>
          </a:p>
        </p:txBody>
      </p:sp>
      <p:sp>
        <p:nvSpPr>
          <p:cNvPr id="4" name="Slide Number Placeholder 3"/>
          <p:cNvSpPr>
            <a:spLocks noGrp="1"/>
          </p:cNvSpPr>
          <p:nvPr>
            <p:ph type="sldNum" sz="quarter" idx="5"/>
          </p:nvPr>
        </p:nvSpPr>
        <p:spPr/>
        <p:txBody>
          <a:bodyPr/>
          <a:lstStyle/>
          <a:p>
            <a:fld id="{FDB3CF6D-E048-4D30-B41E-3C1A966C82E9}" type="slidenum">
              <a:rPr lang="en-US" smtClean="0"/>
              <a:t>12</a:t>
            </a:fld>
            <a:endParaRPr lang="en-US" dirty="0"/>
          </a:p>
        </p:txBody>
      </p:sp>
    </p:spTree>
    <p:extLst>
      <p:ext uri="{BB962C8B-B14F-4D97-AF65-F5344CB8AC3E}">
        <p14:creationId xmlns:p14="http://schemas.microsoft.com/office/powerpoint/2010/main" val="598690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Impact on Equity in Healthcare:</a:t>
            </a:r>
          </a:p>
          <a:p>
            <a:r>
              <a:rPr lang="en-US" dirty="0"/>
              <a:t>Equity refers to the principle that all patients should receive fair, safe, and respectful treatment regardless of age, health status, or social background (World Health Organization, 2020).</a:t>
            </a:r>
          </a:p>
          <a:p>
            <a:pPr marL="171450" indent="-171450">
              <a:buFont typeface="Arial" panose="020B0604020202020204" pitchFamily="34" charset="0"/>
              <a:buChar char="•"/>
            </a:pPr>
            <a:r>
              <a:rPr lang="en-US" b="1" dirty="0"/>
              <a:t>Vulnerability:</a:t>
            </a:r>
            <a:r>
              <a:rPr lang="en-US" dirty="0"/>
              <a:t> Elderly patients and those living with dementia were most severely impacted, as their limited ability to communicate or advocate left them at higher risk of neglect and harm (Royal College of Nursing, 2021).</a:t>
            </a:r>
          </a:p>
          <a:p>
            <a:pPr marL="171450" indent="-171450">
              <a:buFont typeface="Arial" panose="020B0604020202020204" pitchFamily="34" charset="0"/>
              <a:buChar char="•"/>
            </a:pPr>
            <a:r>
              <a:rPr lang="en-US" b="1" dirty="0"/>
              <a:t>Access:</a:t>
            </a:r>
            <a:r>
              <a:rPr lang="en-US" dirty="0"/>
              <a:t> Although performance metrics and targets were often achieved on paper, actual care provision was inequitable, with marginalized groups frequently denied timely and adequate treatment (Francis, 2013).</a:t>
            </a:r>
          </a:p>
          <a:p>
            <a:pPr marL="171450" indent="-171450">
              <a:buFont typeface="Arial" panose="020B0604020202020204" pitchFamily="34" charset="0"/>
              <a:buChar char="•"/>
            </a:pPr>
            <a:r>
              <a:rPr lang="en-US" b="1" dirty="0"/>
              <a:t>Inverse Care Law:</a:t>
            </a:r>
            <a:r>
              <a:rPr lang="en-US" dirty="0"/>
              <a:t> Consistent with Tudor Hart’s theory, those with the greatest healthcare needs—particularly patients requiring intensive nursing support—received the least attention, as chaotic ward environments and staffing shortages compounded disparities (Francis, 2013).</a:t>
            </a:r>
          </a:p>
          <a:p>
            <a:endParaRPr lang="en-US" dirty="0"/>
          </a:p>
        </p:txBody>
      </p:sp>
      <p:sp>
        <p:nvSpPr>
          <p:cNvPr id="4" name="Slide Number Placeholder 3"/>
          <p:cNvSpPr>
            <a:spLocks noGrp="1"/>
          </p:cNvSpPr>
          <p:nvPr>
            <p:ph type="sldNum" sz="quarter" idx="5"/>
          </p:nvPr>
        </p:nvSpPr>
        <p:spPr/>
        <p:txBody>
          <a:bodyPr/>
          <a:lstStyle/>
          <a:p>
            <a:fld id="{FDB3CF6D-E048-4D30-B41E-3C1A966C82E9}" type="slidenum">
              <a:rPr lang="en-US" smtClean="0"/>
              <a:t>13</a:t>
            </a:fld>
            <a:endParaRPr lang="en-US" dirty="0"/>
          </a:p>
        </p:txBody>
      </p:sp>
    </p:spTree>
    <p:extLst>
      <p:ext uri="{BB962C8B-B14F-4D97-AF65-F5344CB8AC3E}">
        <p14:creationId xmlns:p14="http://schemas.microsoft.com/office/powerpoint/2010/main" val="42870544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Conclusion &amp; Recommendations</a:t>
            </a:r>
          </a:p>
          <a:p>
            <a:r>
              <a:rPr lang="en-US" dirty="0"/>
              <a:t>The Mid Staffordshire scandal serves as a stark reminder that </a:t>
            </a:r>
            <a:r>
              <a:rPr lang="en-US" b="1" dirty="0"/>
              <a:t>quality is not a metric; it is a culture</a:t>
            </a:r>
            <a:r>
              <a:rPr lang="en-US" dirty="0"/>
              <a:t>.</a:t>
            </a:r>
          </a:p>
          <a:p>
            <a:pPr marL="171450" indent="-171450">
              <a:buFont typeface="Arial" panose="020B0604020202020204" pitchFamily="34" charset="0"/>
              <a:buChar char="•"/>
            </a:pPr>
            <a:r>
              <a:rPr lang="en-US" b="1" dirty="0"/>
              <a:t>Culture over Compliance:</a:t>
            </a:r>
            <a:r>
              <a:rPr lang="en-US" dirty="0"/>
              <a:t> Organizations must prioritize "values" over "targets."</a:t>
            </a:r>
          </a:p>
          <a:p>
            <a:pPr marL="171450" indent="-171450">
              <a:buFont typeface="Arial" panose="020B0604020202020204" pitchFamily="34" charset="0"/>
              <a:buChar char="•"/>
            </a:pPr>
            <a:r>
              <a:rPr lang="en-US" b="1" dirty="0"/>
              <a:t>Transparency:</a:t>
            </a:r>
            <a:r>
              <a:rPr lang="en-US" dirty="0"/>
              <a:t> The "Duty of </a:t>
            </a:r>
            <a:r>
              <a:rPr lang="en-US" dirty="0" err="1"/>
              <a:t>Candour</a:t>
            </a:r>
            <a:r>
              <a:rPr lang="en-US" dirty="0"/>
              <a:t>" must be strictly enforced.</a:t>
            </a:r>
          </a:p>
          <a:p>
            <a:pPr marL="171450" indent="-171450">
              <a:buFont typeface="Arial" panose="020B0604020202020204" pitchFamily="34" charset="0"/>
              <a:buChar char="•"/>
            </a:pPr>
            <a:r>
              <a:rPr lang="en-US" b="1" dirty="0"/>
              <a:t>Safe Staffing:</a:t>
            </a:r>
            <a:r>
              <a:rPr lang="en-US" dirty="0"/>
              <a:t> Legislation is needed to ensure minimum nurse-to-patient ratios.</a:t>
            </a:r>
          </a:p>
          <a:p>
            <a:pPr marL="171450" indent="-171450">
              <a:buFont typeface="Arial" panose="020B0604020202020204" pitchFamily="34" charset="0"/>
              <a:buChar char="•"/>
            </a:pPr>
            <a:r>
              <a:rPr lang="en-US" b="1" dirty="0"/>
              <a:t>Patient Voice:</a:t>
            </a:r>
            <a:r>
              <a:rPr lang="en-US" dirty="0"/>
              <a:t> Complaints must be viewed as "free intelligence" for improvement rather than threats to reputation.</a:t>
            </a:r>
          </a:p>
          <a:p>
            <a:endParaRPr lang="en-US" dirty="0"/>
          </a:p>
        </p:txBody>
      </p:sp>
      <p:sp>
        <p:nvSpPr>
          <p:cNvPr id="4" name="Slide Number Placeholder 3"/>
          <p:cNvSpPr>
            <a:spLocks noGrp="1"/>
          </p:cNvSpPr>
          <p:nvPr>
            <p:ph type="sldNum" sz="quarter" idx="5"/>
          </p:nvPr>
        </p:nvSpPr>
        <p:spPr/>
        <p:txBody>
          <a:bodyPr/>
          <a:lstStyle/>
          <a:p>
            <a:fld id="{FDB3CF6D-E048-4D30-B41E-3C1A966C82E9}" type="slidenum">
              <a:rPr lang="en-US" smtClean="0"/>
              <a:t>14</a:t>
            </a:fld>
            <a:endParaRPr lang="en-US" dirty="0"/>
          </a:p>
        </p:txBody>
      </p:sp>
    </p:spTree>
    <p:extLst>
      <p:ext uri="{BB962C8B-B14F-4D97-AF65-F5344CB8AC3E}">
        <p14:creationId xmlns:p14="http://schemas.microsoft.com/office/powerpoint/2010/main" val="1482933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095CF1E-B8F0-DD4C-8E8A-45F7F1D333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F8F30EEA-ADEB-3D29-365E-AD5CD33ACB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8A3ED898-4BD5-95B2-0205-9968D0CD2DA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E94C624F-5959-75F0-B199-D24CBA72C562}"/>
              </a:ext>
            </a:extLst>
          </p:cNvPr>
          <p:cNvSpPr>
            <a:spLocks noGrp="1"/>
          </p:cNvSpPr>
          <p:nvPr>
            <p:ph type="sldNum" sz="quarter" idx="5"/>
          </p:nvPr>
        </p:nvSpPr>
        <p:spPr/>
        <p:txBody>
          <a:bodyPr/>
          <a:lstStyle/>
          <a:p>
            <a:fld id="{FDB3CF6D-E048-4D30-B41E-3C1A966C82E9}" type="slidenum">
              <a:rPr lang="en-US" smtClean="0"/>
              <a:t>15</a:t>
            </a:fld>
            <a:endParaRPr lang="en-US" dirty="0"/>
          </a:p>
        </p:txBody>
      </p:sp>
    </p:spTree>
    <p:extLst>
      <p:ext uri="{BB962C8B-B14F-4D97-AF65-F5344CB8AC3E}">
        <p14:creationId xmlns:p14="http://schemas.microsoft.com/office/powerpoint/2010/main" val="8918887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indent="0">
              <a:buFont typeface="+mj-lt"/>
              <a:buNone/>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FF6A408-B0AB-4CAF-8A42-618892A7F993}" type="slidenum">
              <a:rPr lang="en-US" smtClean="0"/>
              <a:t>16</a:t>
            </a:fld>
            <a:endParaRPr lang="en-US"/>
          </a:p>
        </p:txBody>
      </p:sp>
    </p:spTree>
    <p:extLst>
      <p:ext uri="{BB962C8B-B14F-4D97-AF65-F5344CB8AC3E}">
        <p14:creationId xmlns:p14="http://schemas.microsoft.com/office/powerpoint/2010/main" val="27390476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3/21/2026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png"/><Relationship Id="rId7"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7.svg"/></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6.jpeg"/><Relationship Id="rId7" Type="http://schemas.openxmlformats.org/officeDocument/2006/relationships/image" Target="../media/image12.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10.sv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jpeg"/><Relationship Id="rId7" Type="http://schemas.openxmlformats.org/officeDocument/2006/relationships/image" Target="../media/image12.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10.sv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2.png"/><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14.jpeg"/><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20.svg"/></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2.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10.sv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2.png"/><Relationship Id="rId4" Type="http://schemas.openxmlformats.org/officeDocument/2006/relationships/image" Target="../media/image4.sv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2.png"/><Relationship Id="rId4" Type="http://schemas.openxmlformats.org/officeDocument/2006/relationships/image" Target="../media/image4.sv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4.sv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2.png"/><Relationship Id="rId4" Type="http://schemas.openxmlformats.org/officeDocument/2006/relationships/image" Target="../media/image4.sv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cqc.org.uk/"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2.png"/><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CD9CA"/>
        </a:solidFill>
        <a:effectLst/>
      </p:bgPr>
    </p:bg>
    <p:spTree>
      <p:nvGrpSpPr>
        <p:cNvPr id="1" name=""/>
        <p:cNvGrpSpPr/>
        <p:nvPr/>
      </p:nvGrpSpPr>
      <p:grpSpPr>
        <a:xfrm>
          <a:off x="0" y="0"/>
          <a:ext cx="0" cy="0"/>
          <a:chOff x="0" y="0"/>
          <a:chExt cx="0" cy="0"/>
        </a:xfrm>
      </p:grpSpPr>
      <p:sp>
        <p:nvSpPr>
          <p:cNvPr id="7" name="TextBox 7"/>
          <p:cNvSpPr txBox="1"/>
          <p:nvPr/>
        </p:nvSpPr>
        <p:spPr>
          <a:xfrm>
            <a:off x="3543299" y="2259793"/>
            <a:ext cx="11201400" cy="1231619"/>
          </a:xfrm>
          <a:prstGeom prst="rect">
            <a:avLst/>
          </a:prstGeom>
        </p:spPr>
        <p:txBody>
          <a:bodyPr wrap="square" lIns="0" tIns="0" rIns="0" bIns="0" rtlCol="0" anchor="t">
            <a:spAutoFit/>
          </a:bodyPr>
          <a:lstStyle/>
          <a:p>
            <a:pPr algn="ctr">
              <a:lnSpc>
                <a:spcPct val="150000"/>
              </a:lnSpc>
              <a:spcBef>
                <a:spcPct val="0"/>
              </a:spcBef>
            </a:pPr>
            <a:r>
              <a:rPr lang="en-US" sz="2800" b="1" dirty="0">
                <a:solidFill>
                  <a:schemeClr val="accent4">
                    <a:lumMod val="50000"/>
                  </a:schemeClr>
                </a:solidFill>
                <a:latin typeface="Poppins"/>
                <a:ea typeface="Poppins"/>
                <a:cs typeface="Poppins"/>
                <a:sym typeface="Poppins"/>
              </a:rPr>
              <a:t>Title: Quality Management in UK Health and Social Care: Root Causes and Policy Issues</a:t>
            </a:r>
          </a:p>
        </p:txBody>
      </p:sp>
      <p:sp>
        <p:nvSpPr>
          <p:cNvPr id="8" name="TextBox 8"/>
          <p:cNvSpPr txBox="1"/>
          <p:nvPr/>
        </p:nvSpPr>
        <p:spPr>
          <a:xfrm>
            <a:off x="3657600" y="5031161"/>
            <a:ext cx="7544610" cy="430887"/>
          </a:xfrm>
          <a:prstGeom prst="rect">
            <a:avLst/>
          </a:prstGeom>
        </p:spPr>
        <p:txBody>
          <a:bodyPr lIns="0" tIns="0" rIns="0" bIns="0" rtlCol="0" anchor="t">
            <a:spAutoFit/>
          </a:bodyPr>
          <a:lstStyle/>
          <a:p>
            <a:pPr algn="l">
              <a:spcBef>
                <a:spcPct val="0"/>
              </a:spcBef>
            </a:pPr>
            <a:r>
              <a:rPr lang="en-US" sz="2800" b="1" dirty="0">
                <a:solidFill>
                  <a:srgbClr val="174A36"/>
                </a:solidFill>
                <a:latin typeface="Fredoka"/>
                <a:ea typeface="Fredoka"/>
                <a:cs typeface="Fredoka"/>
                <a:sym typeface="Fredoka"/>
              </a:rPr>
              <a:t>Lecturer: </a:t>
            </a:r>
            <a:r>
              <a:rPr lang="en-US" sz="2800" dirty="0">
                <a:solidFill>
                  <a:srgbClr val="174A36"/>
                </a:solidFill>
                <a:latin typeface="Fredoka"/>
                <a:ea typeface="Fredoka"/>
                <a:cs typeface="Fredoka"/>
                <a:sym typeface="Fredoka"/>
              </a:rPr>
              <a:t>Brian Mashumba </a:t>
            </a:r>
          </a:p>
        </p:txBody>
      </p:sp>
      <p:sp>
        <p:nvSpPr>
          <p:cNvPr id="10" name="TextBox 10"/>
          <p:cNvSpPr txBox="1"/>
          <p:nvPr/>
        </p:nvSpPr>
        <p:spPr>
          <a:xfrm>
            <a:off x="2154602" y="1045037"/>
            <a:ext cx="13978795" cy="687239"/>
          </a:xfrm>
          <a:prstGeom prst="rect">
            <a:avLst/>
          </a:prstGeom>
        </p:spPr>
        <p:txBody>
          <a:bodyPr wrap="square" lIns="0" tIns="0" rIns="0" bIns="0" rtlCol="0" anchor="t">
            <a:spAutoFit/>
          </a:bodyPr>
          <a:lstStyle/>
          <a:p>
            <a:pPr algn="l">
              <a:lnSpc>
                <a:spcPts val="6096"/>
              </a:lnSpc>
              <a:spcBef>
                <a:spcPct val="0"/>
              </a:spcBef>
            </a:pPr>
            <a:r>
              <a:rPr lang="en-US" sz="2800" b="1" dirty="0">
                <a:solidFill>
                  <a:srgbClr val="174A36"/>
                </a:solidFill>
                <a:latin typeface="Poppins"/>
                <a:ea typeface="Poppins"/>
                <a:cs typeface="Poppins"/>
                <a:sym typeface="Poppins"/>
              </a:rPr>
              <a:t>Module &amp; code: </a:t>
            </a:r>
            <a:r>
              <a:rPr lang="en-US" sz="2800" dirty="0">
                <a:solidFill>
                  <a:srgbClr val="174A36"/>
                </a:solidFill>
                <a:latin typeface="Poppins"/>
                <a:ea typeface="Poppins"/>
                <a:cs typeface="Poppins"/>
                <a:sym typeface="Poppins"/>
              </a:rPr>
              <a:t>Quality Assurance and Service Improvements (LCHS7006)</a:t>
            </a:r>
          </a:p>
        </p:txBody>
      </p:sp>
      <p:sp>
        <p:nvSpPr>
          <p:cNvPr id="11" name="TextBox 7">
            <a:extLst>
              <a:ext uri="{FF2B5EF4-FFF2-40B4-BE49-F238E27FC236}">
                <a16:creationId xmlns:a16="http://schemas.microsoft.com/office/drawing/2014/main" xmlns="" id="{60F4A20F-7C2E-7646-4ABF-28468652FEA3}"/>
              </a:ext>
            </a:extLst>
          </p:cNvPr>
          <p:cNvSpPr txBox="1"/>
          <p:nvPr/>
        </p:nvSpPr>
        <p:spPr>
          <a:xfrm>
            <a:off x="2819400" y="3956194"/>
            <a:ext cx="13104448" cy="585288"/>
          </a:xfrm>
          <a:prstGeom prst="rect">
            <a:avLst/>
          </a:prstGeom>
        </p:spPr>
        <p:txBody>
          <a:bodyPr wrap="square" lIns="0" tIns="0" rIns="0" bIns="0" rtlCol="0" anchor="t">
            <a:spAutoFit/>
          </a:bodyPr>
          <a:lstStyle/>
          <a:p>
            <a:pPr algn="ctr">
              <a:lnSpc>
                <a:spcPct val="150000"/>
              </a:lnSpc>
              <a:spcBef>
                <a:spcPct val="0"/>
              </a:spcBef>
            </a:pPr>
            <a:r>
              <a:rPr lang="en-US" sz="2800" b="1" dirty="0">
                <a:solidFill>
                  <a:srgbClr val="174A36"/>
                </a:solidFill>
                <a:latin typeface="Poppins"/>
                <a:ea typeface="Poppins"/>
                <a:cs typeface="Poppins"/>
                <a:sym typeface="Poppins"/>
              </a:rPr>
              <a:t>Case Study: </a:t>
            </a:r>
            <a:r>
              <a:rPr lang="en-US" sz="2800" dirty="0">
                <a:solidFill>
                  <a:srgbClr val="174A36"/>
                </a:solidFill>
                <a:latin typeface="Poppins"/>
                <a:ea typeface="Poppins"/>
                <a:cs typeface="Poppins"/>
                <a:sym typeface="Poppins"/>
              </a:rPr>
              <a:t>Mid Staffordshire NHS Foundation Trust (2005–2009)</a:t>
            </a:r>
          </a:p>
        </p:txBody>
      </p:sp>
      <p:sp>
        <p:nvSpPr>
          <p:cNvPr id="14" name="TextBox 7">
            <a:extLst>
              <a:ext uri="{FF2B5EF4-FFF2-40B4-BE49-F238E27FC236}">
                <a16:creationId xmlns:a16="http://schemas.microsoft.com/office/drawing/2014/main" xmlns="" id="{4B4388FF-F11C-0944-37B3-B5EE8EA1C877}"/>
              </a:ext>
            </a:extLst>
          </p:cNvPr>
          <p:cNvSpPr txBox="1"/>
          <p:nvPr/>
        </p:nvSpPr>
        <p:spPr>
          <a:xfrm>
            <a:off x="3657600" y="5676900"/>
            <a:ext cx="10487205" cy="1292662"/>
          </a:xfrm>
          <a:prstGeom prst="rect">
            <a:avLst/>
          </a:prstGeom>
        </p:spPr>
        <p:txBody>
          <a:bodyPr wrap="square" lIns="0" tIns="0" rIns="0" bIns="0" rtlCol="0" anchor="t">
            <a:spAutoFit/>
          </a:bodyPr>
          <a:lstStyle/>
          <a:p>
            <a:pPr>
              <a:lnSpc>
                <a:spcPct val="150000"/>
              </a:lnSpc>
              <a:spcBef>
                <a:spcPct val="0"/>
              </a:spcBef>
            </a:pPr>
            <a:r>
              <a:rPr lang="en-US" sz="2800" b="1" dirty="0">
                <a:solidFill>
                  <a:srgbClr val="C00000"/>
                </a:solidFill>
                <a:latin typeface="Poppins"/>
                <a:ea typeface="Poppins"/>
                <a:cs typeface="Poppins"/>
                <a:sym typeface="Poppins"/>
              </a:rPr>
              <a:t>Student Name: </a:t>
            </a:r>
            <a:r>
              <a:rPr lang="en-US" sz="2800" dirty="0">
                <a:solidFill>
                  <a:srgbClr val="C00000"/>
                </a:solidFill>
                <a:latin typeface="Poppins"/>
                <a:ea typeface="Poppins"/>
                <a:cs typeface="Poppins"/>
                <a:sym typeface="Poppins"/>
              </a:rPr>
              <a:t>Md. </a:t>
            </a:r>
            <a:r>
              <a:rPr lang="en-US" sz="2800" dirty="0" err="1">
                <a:solidFill>
                  <a:srgbClr val="C00000"/>
                </a:solidFill>
                <a:latin typeface="Poppins"/>
                <a:ea typeface="Poppins"/>
                <a:cs typeface="Poppins"/>
                <a:sym typeface="Poppins"/>
              </a:rPr>
              <a:t>Mukhlesur</a:t>
            </a:r>
            <a:r>
              <a:rPr lang="en-US" sz="2800" dirty="0">
                <a:solidFill>
                  <a:srgbClr val="C00000"/>
                </a:solidFill>
                <a:latin typeface="Poppins"/>
                <a:ea typeface="Poppins"/>
                <a:cs typeface="Poppins"/>
                <a:sym typeface="Poppins"/>
              </a:rPr>
              <a:t> Rahman </a:t>
            </a:r>
            <a:r>
              <a:rPr lang="en-US" sz="2800" dirty="0" err="1">
                <a:solidFill>
                  <a:srgbClr val="C00000"/>
                </a:solidFill>
                <a:latin typeface="Poppins"/>
                <a:ea typeface="Poppins"/>
                <a:cs typeface="Poppins"/>
                <a:sym typeface="Poppins"/>
              </a:rPr>
              <a:t>Shepon</a:t>
            </a:r>
            <a:r>
              <a:rPr lang="en-US" sz="2800" dirty="0">
                <a:solidFill>
                  <a:srgbClr val="C00000"/>
                </a:solidFill>
                <a:latin typeface="Poppins"/>
                <a:ea typeface="Poppins"/>
                <a:cs typeface="Poppins"/>
                <a:sym typeface="Poppins"/>
              </a:rPr>
              <a:t> </a:t>
            </a:r>
          </a:p>
          <a:p>
            <a:pPr>
              <a:lnSpc>
                <a:spcPct val="150000"/>
              </a:lnSpc>
              <a:spcBef>
                <a:spcPct val="0"/>
              </a:spcBef>
            </a:pPr>
            <a:r>
              <a:rPr lang="en-US" sz="2800" b="1" dirty="0" smtClean="0">
                <a:solidFill>
                  <a:srgbClr val="C00000"/>
                </a:solidFill>
                <a:latin typeface="Poppins"/>
                <a:ea typeface="Poppins"/>
                <a:cs typeface="Poppins"/>
                <a:sym typeface="Poppins"/>
              </a:rPr>
              <a:t>Student ID</a:t>
            </a:r>
            <a:r>
              <a:rPr lang="en-US" sz="2800" b="1" dirty="0">
                <a:solidFill>
                  <a:srgbClr val="C00000"/>
                </a:solidFill>
                <a:latin typeface="Poppins"/>
                <a:ea typeface="Poppins"/>
                <a:cs typeface="Poppins"/>
                <a:sym typeface="Poppins"/>
              </a:rPr>
              <a:t>: </a:t>
            </a:r>
            <a:r>
              <a:rPr lang="en-US" sz="2800" dirty="0">
                <a:solidFill>
                  <a:srgbClr val="C00000"/>
                </a:solidFill>
                <a:latin typeface="Poppins"/>
                <a:ea typeface="Poppins"/>
                <a:cs typeface="Poppins"/>
                <a:sym typeface="Poppins"/>
              </a:rPr>
              <a:t>2435264</a:t>
            </a:r>
          </a:p>
        </p:txBody>
      </p:sp>
      <p:sp>
        <p:nvSpPr>
          <p:cNvPr id="15" name="TextBox 7">
            <a:extLst>
              <a:ext uri="{FF2B5EF4-FFF2-40B4-BE49-F238E27FC236}">
                <a16:creationId xmlns:a16="http://schemas.microsoft.com/office/drawing/2014/main" xmlns="" id="{4328DBCA-389B-B6EE-C6C9-F48451DD2665}"/>
              </a:ext>
            </a:extLst>
          </p:cNvPr>
          <p:cNvSpPr txBox="1"/>
          <p:nvPr/>
        </p:nvSpPr>
        <p:spPr>
          <a:xfrm>
            <a:off x="2167542" y="8050539"/>
            <a:ext cx="13104448" cy="585288"/>
          </a:xfrm>
          <a:prstGeom prst="rect">
            <a:avLst/>
          </a:prstGeom>
        </p:spPr>
        <p:txBody>
          <a:bodyPr wrap="square" lIns="0" tIns="0" rIns="0" bIns="0" rtlCol="0" anchor="t">
            <a:spAutoFit/>
          </a:bodyPr>
          <a:lstStyle/>
          <a:p>
            <a:pPr algn="ctr">
              <a:lnSpc>
                <a:spcPct val="150000"/>
              </a:lnSpc>
              <a:spcBef>
                <a:spcPct val="0"/>
              </a:spcBef>
            </a:pPr>
            <a:r>
              <a:rPr lang="en-US" sz="2800" b="1" dirty="0">
                <a:solidFill>
                  <a:schemeClr val="accent1">
                    <a:lumMod val="50000"/>
                  </a:schemeClr>
                </a:solidFill>
                <a:latin typeface="Poppins"/>
                <a:ea typeface="Poppins"/>
                <a:cs typeface="Poppins"/>
                <a:sym typeface="Poppins"/>
              </a:rPr>
              <a:t>Date of Submission: </a:t>
            </a:r>
            <a:r>
              <a:rPr lang="en-US" sz="2800" dirty="0">
                <a:solidFill>
                  <a:srgbClr val="174A36"/>
                </a:solidFill>
                <a:latin typeface="Poppins"/>
                <a:ea typeface="Poppins"/>
                <a:cs typeface="Poppins"/>
                <a:sym typeface="Poppins"/>
              </a:rPr>
              <a:t>24</a:t>
            </a:r>
            <a:r>
              <a:rPr lang="en-US" sz="2800" baseline="30000" dirty="0">
                <a:solidFill>
                  <a:srgbClr val="174A36"/>
                </a:solidFill>
                <a:latin typeface="Poppins"/>
                <a:ea typeface="Poppins"/>
                <a:cs typeface="Poppins"/>
                <a:sym typeface="Poppins"/>
              </a:rPr>
              <a:t>th</a:t>
            </a:r>
            <a:r>
              <a:rPr lang="en-US" sz="2800" dirty="0">
                <a:solidFill>
                  <a:srgbClr val="174A36"/>
                </a:solidFill>
                <a:latin typeface="Poppins"/>
                <a:ea typeface="Poppins"/>
                <a:cs typeface="Poppins"/>
                <a:sym typeface="Poppins"/>
              </a:rPr>
              <a:t> March 2026</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9407561"/>
            <a:ext cx="18288000" cy="89316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a:off x="-243771" y="-995749"/>
            <a:ext cx="6148335" cy="3081853"/>
          </a:xfrm>
          <a:custGeom>
            <a:avLst/>
            <a:gdLst/>
            <a:ahLst/>
            <a:cxnLst/>
            <a:rect l="l" t="t" r="r" b="b"/>
            <a:pathLst>
              <a:path w="6148335" h="3081853">
                <a:moveTo>
                  <a:pt x="0" y="0"/>
                </a:moveTo>
                <a:lnTo>
                  <a:pt x="6148335" y="0"/>
                </a:lnTo>
                <a:lnTo>
                  <a:pt x="6148335" y="3081852"/>
                </a:lnTo>
                <a:lnTo>
                  <a:pt x="0" y="3081852"/>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a:off x="13249389" y="8100771"/>
            <a:ext cx="5244421" cy="2628766"/>
          </a:xfrm>
          <a:custGeom>
            <a:avLst/>
            <a:gdLst/>
            <a:ahLst/>
            <a:cxnLst/>
            <a:rect l="l" t="t" r="r" b="b"/>
            <a:pathLst>
              <a:path w="5244421" h="2628766">
                <a:moveTo>
                  <a:pt x="0" y="0"/>
                </a:moveTo>
                <a:lnTo>
                  <a:pt x="5244421" y="0"/>
                </a:lnTo>
                <a:lnTo>
                  <a:pt x="5244421" y="2628766"/>
                </a:lnTo>
                <a:lnTo>
                  <a:pt x="0" y="2628766"/>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a:off x="11590388" y="-446785"/>
            <a:ext cx="7315200" cy="2532888"/>
          </a:xfrm>
          <a:custGeom>
            <a:avLst/>
            <a:gdLst/>
            <a:ahLst/>
            <a:cxnLst/>
            <a:rect l="l" t="t" r="r" b="b"/>
            <a:pathLst>
              <a:path w="7315200" h="2532888">
                <a:moveTo>
                  <a:pt x="0" y="0"/>
                </a:moveTo>
                <a:lnTo>
                  <a:pt x="7315200" y="0"/>
                </a:lnTo>
                <a:lnTo>
                  <a:pt x="7315200" y="2532888"/>
                </a:lnTo>
                <a:lnTo>
                  <a:pt x="0" y="2532888"/>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grpSp>
        <p:nvGrpSpPr>
          <p:cNvPr id="5" name="Group 5"/>
          <p:cNvGrpSpPr/>
          <p:nvPr/>
        </p:nvGrpSpPr>
        <p:grpSpPr>
          <a:xfrm>
            <a:off x="10231465" y="1093632"/>
            <a:ext cx="8522179" cy="8099736"/>
            <a:chOff x="0" y="0"/>
            <a:chExt cx="1320308" cy="1254861"/>
          </a:xfrm>
        </p:grpSpPr>
        <p:sp>
          <p:nvSpPr>
            <p:cNvPr id="6" name="Freeform 6"/>
            <p:cNvSpPr/>
            <p:nvPr/>
          </p:nvSpPr>
          <p:spPr>
            <a:xfrm>
              <a:off x="0" y="0"/>
              <a:ext cx="1320308" cy="1254861"/>
            </a:xfrm>
            <a:custGeom>
              <a:avLst/>
              <a:gdLst/>
              <a:ahLst/>
              <a:cxnLst/>
              <a:rect l="l" t="t" r="r" b="b"/>
              <a:pathLst>
                <a:path w="1320308" h="1254861">
                  <a:moveTo>
                    <a:pt x="0" y="0"/>
                  </a:moveTo>
                  <a:lnTo>
                    <a:pt x="1320308" y="0"/>
                  </a:lnTo>
                  <a:lnTo>
                    <a:pt x="1320308" y="1254861"/>
                  </a:lnTo>
                  <a:lnTo>
                    <a:pt x="0" y="1254861"/>
                  </a:lnTo>
                  <a:close/>
                </a:path>
              </a:pathLst>
            </a:custGeom>
            <a:blipFill>
              <a:blip r:embed="rId7"/>
              <a:stretch>
                <a:fillRect l="-21595" r="-21595"/>
              </a:stretch>
            </a:blipFill>
          </p:spPr>
        </p:sp>
      </p:grpSp>
      <p:sp>
        <p:nvSpPr>
          <p:cNvPr id="7" name="Freeform 7"/>
          <p:cNvSpPr/>
          <p:nvPr/>
        </p:nvSpPr>
        <p:spPr>
          <a:xfrm>
            <a:off x="15247988" y="-792345"/>
            <a:ext cx="4022623" cy="2675045"/>
          </a:xfrm>
          <a:custGeom>
            <a:avLst/>
            <a:gdLst/>
            <a:ahLst/>
            <a:cxnLst/>
            <a:rect l="l" t="t" r="r" b="b"/>
            <a:pathLst>
              <a:path w="4022623" h="2675045">
                <a:moveTo>
                  <a:pt x="0" y="0"/>
                </a:moveTo>
                <a:lnTo>
                  <a:pt x="4022624" y="0"/>
                </a:lnTo>
                <a:lnTo>
                  <a:pt x="4022624" y="2675044"/>
                </a:lnTo>
                <a:lnTo>
                  <a:pt x="0" y="2675044"/>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8" name="TextBox 8"/>
          <p:cNvSpPr txBox="1"/>
          <p:nvPr/>
        </p:nvSpPr>
        <p:spPr>
          <a:xfrm>
            <a:off x="924173" y="3695700"/>
            <a:ext cx="8424339" cy="3365152"/>
          </a:xfrm>
          <a:prstGeom prst="rect">
            <a:avLst/>
          </a:prstGeom>
        </p:spPr>
        <p:txBody>
          <a:bodyPr lIns="0" tIns="0" rIns="0" bIns="0" rtlCol="0" anchor="t">
            <a:spAutoFit/>
          </a:bodyPr>
          <a:lstStyle/>
          <a:p>
            <a:pPr algn="l">
              <a:lnSpc>
                <a:spcPts val="3331"/>
              </a:lnSpc>
              <a:spcBef>
                <a:spcPct val="0"/>
              </a:spcBef>
            </a:pPr>
            <a:r>
              <a:rPr lang="en-US" sz="2379" dirty="0">
                <a:solidFill>
                  <a:srgbClr val="000000"/>
                </a:solidFill>
                <a:latin typeface="Poppins"/>
                <a:ea typeface="Poppins"/>
                <a:cs typeface="Poppins"/>
                <a:sym typeface="Poppins"/>
              </a:rPr>
              <a:t>Quality management (QM) is the cornerstone of patient safety, ensuring that healthcare delivery is effective, timely, and person-</a:t>
            </a:r>
            <a:r>
              <a:rPr lang="en-US" sz="2379" dirty="0" err="1">
                <a:solidFill>
                  <a:srgbClr val="000000"/>
                </a:solidFill>
                <a:latin typeface="Poppins"/>
                <a:ea typeface="Poppins"/>
                <a:cs typeface="Poppins"/>
                <a:sym typeface="Poppins"/>
              </a:rPr>
              <a:t>centred</a:t>
            </a:r>
            <a:r>
              <a:rPr lang="en-US" sz="2379" dirty="0">
                <a:solidFill>
                  <a:srgbClr val="000000"/>
                </a:solidFill>
                <a:latin typeface="Poppins"/>
                <a:ea typeface="Poppins"/>
                <a:cs typeface="Poppins"/>
                <a:sym typeface="Poppins"/>
              </a:rPr>
              <a:t>. However, the Mid Staffordshire NHS Foundation Trust scandal demonstrates, systemic failures in QM can leading to catastrophic harm. Between 2005 and 2009, Stafford Hospital became synonymous with "clinical neglect" (Francis, 2013).</a:t>
            </a:r>
          </a:p>
        </p:txBody>
      </p:sp>
      <p:sp>
        <p:nvSpPr>
          <p:cNvPr id="10" name="TextBox 10"/>
          <p:cNvSpPr txBox="1"/>
          <p:nvPr/>
        </p:nvSpPr>
        <p:spPr>
          <a:xfrm>
            <a:off x="924173" y="2324100"/>
            <a:ext cx="5948786" cy="896015"/>
          </a:xfrm>
          <a:prstGeom prst="rect">
            <a:avLst/>
          </a:prstGeom>
        </p:spPr>
        <p:txBody>
          <a:bodyPr lIns="0" tIns="0" rIns="0" bIns="0" rtlCol="0" anchor="t">
            <a:spAutoFit/>
          </a:bodyPr>
          <a:lstStyle/>
          <a:p>
            <a:pPr algn="l">
              <a:lnSpc>
                <a:spcPts val="7348"/>
              </a:lnSpc>
            </a:pPr>
            <a:r>
              <a:rPr lang="en-US" sz="4800" b="1" dirty="0">
                <a:solidFill>
                  <a:srgbClr val="174A36"/>
                </a:solidFill>
                <a:latin typeface="Poppins Bold"/>
                <a:ea typeface="Poppins Bold"/>
                <a:cs typeface="Poppins Bold"/>
                <a:sym typeface="Poppins Bold"/>
              </a:rPr>
              <a:t>Introduction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dirty="0"/>
          </a:p>
        </p:txBody>
      </p:sp>
      <p:sp>
        <p:nvSpPr>
          <p:cNvPr id="3" name="TextBox 3"/>
          <p:cNvSpPr txBox="1"/>
          <p:nvPr/>
        </p:nvSpPr>
        <p:spPr>
          <a:xfrm>
            <a:off x="1028700" y="1389062"/>
            <a:ext cx="8624198" cy="993477"/>
          </a:xfrm>
          <a:prstGeom prst="rect">
            <a:avLst/>
          </a:prstGeom>
        </p:spPr>
        <p:txBody>
          <a:bodyPr wrap="square" lIns="0" tIns="0" rIns="0" bIns="0" rtlCol="0" anchor="t">
            <a:spAutoFit/>
          </a:bodyPr>
          <a:lstStyle/>
          <a:p>
            <a:pPr algn="l">
              <a:lnSpc>
                <a:spcPct val="150000"/>
              </a:lnSpc>
            </a:pPr>
            <a:r>
              <a:rPr lang="en-US" sz="4800" b="1" dirty="0">
                <a:solidFill>
                  <a:srgbClr val="000000"/>
                </a:solidFill>
                <a:latin typeface="Montserrat Ultra-Bold"/>
                <a:ea typeface="Montserrat Ultra-Bold"/>
                <a:cs typeface="Montserrat Ultra-Bold"/>
                <a:sym typeface="Montserrat Ultra-Bold"/>
              </a:rPr>
              <a:t>Background of the Case Study</a:t>
            </a:r>
          </a:p>
        </p:txBody>
      </p:sp>
      <p:sp>
        <p:nvSpPr>
          <p:cNvPr id="5" name="Freeform 5"/>
          <p:cNvSpPr/>
          <p:nvPr/>
        </p:nvSpPr>
        <p:spPr>
          <a:xfrm flipH="1" flipV="1">
            <a:off x="12303272" y="0"/>
            <a:ext cx="5984728" cy="7343224"/>
          </a:xfrm>
          <a:custGeom>
            <a:avLst/>
            <a:gdLst/>
            <a:ahLst/>
            <a:cxnLst/>
            <a:rect l="l" t="t" r="r" b="b"/>
            <a:pathLst>
              <a:path w="5984728" h="7343224">
                <a:moveTo>
                  <a:pt x="5984728" y="7343224"/>
                </a:moveTo>
                <a:lnTo>
                  <a:pt x="0" y="7343224"/>
                </a:lnTo>
                <a:lnTo>
                  <a:pt x="0" y="0"/>
                </a:lnTo>
                <a:lnTo>
                  <a:pt x="5984728" y="0"/>
                </a:lnTo>
                <a:lnTo>
                  <a:pt x="5984728" y="7343224"/>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6" name="Group 6"/>
          <p:cNvGrpSpPr/>
          <p:nvPr/>
        </p:nvGrpSpPr>
        <p:grpSpPr>
          <a:xfrm rot="-2700000">
            <a:off x="13120371" y="-4505468"/>
            <a:ext cx="1127152" cy="17264881"/>
            <a:chOff x="0" y="0"/>
            <a:chExt cx="296863" cy="4547129"/>
          </a:xfrm>
        </p:grpSpPr>
        <p:sp>
          <p:nvSpPr>
            <p:cNvPr id="7" name="Freeform 7"/>
            <p:cNvSpPr/>
            <p:nvPr/>
          </p:nvSpPr>
          <p:spPr>
            <a:xfrm>
              <a:off x="0" y="0"/>
              <a:ext cx="296863" cy="4547129"/>
            </a:xfrm>
            <a:custGeom>
              <a:avLst/>
              <a:gdLst/>
              <a:ahLst/>
              <a:cxnLst/>
              <a:rect l="l" t="t" r="r" b="b"/>
              <a:pathLst>
                <a:path w="296863" h="4547129">
                  <a:moveTo>
                    <a:pt x="0" y="0"/>
                  </a:moveTo>
                  <a:lnTo>
                    <a:pt x="296863" y="0"/>
                  </a:lnTo>
                  <a:lnTo>
                    <a:pt x="296863" y="4547129"/>
                  </a:lnTo>
                  <a:lnTo>
                    <a:pt x="0" y="4547129"/>
                  </a:lnTo>
                  <a:close/>
                </a:path>
              </a:pathLst>
            </a:custGeom>
            <a:gradFill rotWithShape="1">
              <a:gsLst>
                <a:gs pos="0">
                  <a:srgbClr val="FFFFFF">
                    <a:alpha val="0"/>
                  </a:srgbClr>
                </a:gs>
                <a:gs pos="100000">
                  <a:srgbClr val="7CD5FF">
                    <a:alpha val="100000"/>
                  </a:srgbClr>
                </a:gs>
              </a:gsLst>
              <a:lin ang="5400000"/>
            </a:gradFill>
          </p:spPr>
        </p:sp>
        <p:sp>
          <p:nvSpPr>
            <p:cNvPr id="8" name="TextBox 8"/>
            <p:cNvSpPr txBox="1"/>
            <p:nvPr/>
          </p:nvSpPr>
          <p:spPr>
            <a:xfrm>
              <a:off x="0" y="-38100"/>
              <a:ext cx="296863" cy="4585229"/>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1028700" y="3086100"/>
            <a:ext cx="9376059" cy="3198633"/>
          </a:xfrm>
          <a:prstGeom prst="rect">
            <a:avLst/>
          </a:prstGeom>
        </p:spPr>
        <p:txBody>
          <a:bodyPr wrap="square" lIns="0" tIns="0" rIns="0" bIns="0" rtlCol="0" anchor="t">
            <a:spAutoFit/>
          </a:bodyPr>
          <a:lstStyle/>
          <a:p>
            <a:pPr algn="l">
              <a:lnSpc>
                <a:spcPts val="3640"/>
              </a:lnSpc>
            </a:pPr>
            <a:r>
              <a:rPr lang="en-US" sz="2600" b="1" dirty="0">
                <a:solidFill>
                  <a:srgbClr val="000000"/>
                </a:solidFill>
                <a:latin typeface="Montserrat Medium"/>
                <a:ea typeface="Montserrat Medium"/>
                <a:cs typeface="Montserrat Medium"/>
                <a:sym typeface="Montserrat Medium"/>
              </a:rPr>
              <a:t>The Mid Staffordshire crisis remains the most significant quality failure in the history of the National Health Service. Triggered by high mortality rates, the scandal was formally investigated through the Francis Inquiry, which highlighted that between 400 and 1,200 more patients died than expected due to substandard care (Francis, 2013).</a:t>
            </a:r>
          </a:p>
        </p:txBody>
      </p:sp>
      <p:sp>
        <p:nvSpPr>
          <p:cNvPr id="12" name="TextBox 12"/>
          <p:cNvSpPr txBox="1"/>
          <p:nvPr/>
        </p:nvSpPr>
        <p:spPr>
          <a:xfrm>
            <a:off x="1028700" y="8819515"/>
            <a:ext cx="4990153" cy="438785"/>
          </a:xfrm>
          <a:prstGeom prst="rect">
            <a:avLst/>
          </a:prstGeom>
        </p:spPr>
        <p:txBody>
          <a:bodyPr lIns="0" tIns="0" rIns="0" bIns="0" rtlCol="0" anchor="t">
            <a:spAutoFit/>
          </a:bodyPr>
          <a:lstStyle/>
          <a:p>
            <a:pPr marL="0" lvl="0" indent="0" algn="l">
              <a:lnSpc>
                <a:spcPts val="3640"/>
              </a:lnSpc>
              <a:spcBef>
                <a:spcPct val="0"/>
              </a:spcBef>
            </a:pPr>
            <a:r>
              <a:rPr lang="en-US" sz="2600" b="1" u="none" strike="noStrike" dirty="0">
                <a:solidFill>
                  <a:srgbClr val="000000"/>
                </a:solidFill>
                <a:latin typeface="Montserrat Medium"/>
                <a:ea typeface="Montserrat Medium"/>
                <a:cs typeface="Montserrat Medium"/>
                <a:sym typeface="Montserrat Medium"/>
              </a:rPr>
              <a:t>www.theguardian.com</a:t>
            </a:r>
          </a:p>
        </p:txBody>
      </p:sp>
      <p:grpSp>
        <p:nvGrpSpPr>
          <p:cNvPr id="13" name="Group 13"/>
          <p:cNvGrpSpPr/>
          <p:nvPr/>
        </p:nvGrpSpPr>
        <p:grpSpPr>
          <a:xfrm rot="2700000">
            <a:off x="14432951" y="580165"/>
            <a:ext cx="5652697" cy="1280432"/>
            <a:chOff x="0" y="0"/>
            <a:chExt cx="1488776" cy="337233"/>
          </a:xfrm>
        </p:grpSpPr>
        <p:sp>
          <p:nvSpPr>
            <p:cNvPr id="14" name="Freeform 14"/>
            <p:cNvSpPr/>
            <p:nvPr/>
          </p:nvSpPr>
          <p:spPr>
            <a:xfrm>
              <a:off x="0" y="0"/>
              <a:ext cx="1488776" cy="337233"/>
            </a:xfrm>
            <a:custGeom>
              <a:avLst/>
              <a:gdLst/>
              <a:ahLst/>
              <a:cxnLst/>
              <a:rect l="l" t="t" r="r" b="b"/>
              <a:pathLst>
                <a:path w="1488776" h="337233">
                  <a:moveTo>
                    <a:pt x="0" y="0"/>
                  </a:moveTo>
                  <a:lnTo>
                    <a:pt x="1488776" y="0"/>
                  </a:lnTo>
                  <a:lnTo>
                    <a:pt x="1488776" y="337233"/>
                  </a:lnTo>
                  <a:lnTo>
                    <a:pt x="0" y="337233"/>
                  </a:lnTo>
                  <a:close/>
                </a:path>
              </a:pathLst>
            </a:custGeom>
            <a:solidFill>
              <a:srgbClr val="04345B"/>
            </a:solidFill>
          </p:spPr>
        </p:sp>
        <p:sp>
          <p:nvSpPr>
            <p:cNvPr id="15" name="TextBox 15"/>
            <p:cNvSpPr txBox="1"/>
            <p:nvPr/>
          </p:nvSpPr>
          <p:spPr>
            <a:xfrm>
              <a:off x="0" y="-38100"/>
              <a:ext cx="1488776" cy="375333"/>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rot="-2700000">
            <a:off x="16911556" y="-1109146"/>
            <a:ext cx="1127152" cy="4275693"/>
            <a:chOff x="0" y="0"/>
            <a:chExt cx="296863" cy="1126108"/>
          </a:xfrm>
        </p:grpSpPr>
        <p:sp>
          <p:nvSpPr>
            <p:cNvPr id="17" name="Freeform 17"/>
            <p:cNvSpPr/>
            <p:nvPr/>
          </p:nvSpPr>
          <p:spPr>
            <a:xfrm>
              <a:off x="0" y="0"/>
              <a:ext cx="296863" cy="1126108"/>
            </a:xfrm>
            <a:custGeom>
              <a:avLst/>
              <a:gdLst/>
              <a:ahLst/>
              <a:cxnLst/>
              <a:rect l="l" t="t" r="r" b="b"/>
              <a:pathLst>
                <a:path w="296863" h="1126108">
                  <a:moveTo>
                    <a:pt x="0" y="0"/>
                  </a:moveTo>
                  <a:lnTo>
                    <a:pt x="296863" y="0"/>
                  </a:lnTo>
                  <a:lnTo>
                    <a:pt x="296863" y="1126108"/>
                  </a:lnTo>
                  <a:lnTo>
                    <a:pt x="0" y="1126108"/>
                  </a:lnTo>
                  <a:close/>
                </a:path>
              </a:pathLst>
            </a:custGeom>
            <a:gradFill rotWithShape="1">
              <a:gsLst>
                <a:gs pos="0">
                  <a:srgbClr val="FFFFFF">
                    <a:alpha val="0"/>
                  </a:srgbClr>
                </a:gs>
                <a:gs pos="100000">
                  <a:srgbClr val="7CD5FF">
                    <a:alpha val="100000"/>
                  </a:srgbClr>
                </a:gs>
              </a:gsLst>
              <a:lin ang="5400000"/>
            </a:gradFill>
          </p:spPr>
        </p:sp>
        <p:sp>
          <p:nvSpPr>
            <p:cNvPr id="18" name="TextBox 18"/>
            <p:cNvSpPr txBox="1"/>
            <p:nvPr/>
          </p:nvSpPr>
          <p:spPr>
            <a:xfrm>
              <a:off x="0" y="-38100"/>
              <a:ext cx="296863" cy="1164208"/>
            </a:xfrm>
            <a:prstGeom prst="rect">
              <a:avLst/>
            </a:prstGeom>
          </p:spPr>
          <p:txBody>
            <a:bodyPr lIns="50800" tIns="50800" rIns="50800" bIns="50800" rtlCol="0" anchor="ctr"/>
            <a:lstStyle/>
            <a:p>
              <a:pPr algn="ctr">
                <a:lnSpc>
                  <a:spcPts val="2659"/>
                </a:lnSpc>
                <a:spcBef>
                  <a:spcPct val="0"/>
                </a:spcBef>
              </a:pPr>
              <a:endParaRPr/>
            </a:p>
          </p:txBody>
        </p:sp>
      </p:grpSp>
      <p:sp>
        <p:nvSpPr>
          <p:cNvPr id="19" name="Freeform 19"/>
          <p:cNvSpPr/>
          <p:nvPr/>
        </p:nvSpPr>
        <p:spPr>
          <a:xfrm flipH="1">
            <a:off x="7795638" y="8536700"/>
            <a:ext cx="1547668" cy="721600"/>
          </a:xfrm>
          <a:custGeom>
            <a:avLst/>
            <a:gdLst/>
            <a:ahLst/>
            <a:cxnLst/>
            <a:rect l="l" t="t" r="r" b="b"/>
            <a:pathLst>
              <a:path w="1547668" h="721600">
                <a:moveTo>
                  <a:pt x="1547668" y="0"/>
                </a:moveTo>
                <a:lnTo>
                  <a:pt x="0" y="0"/>
                </a:lnTo>
                <a:lnTo>
                  <a:pt x="0" y="721600"/>
                </a:lnTo>
                <a:lnTo>
                  <a:pt x="1547668" y="721600"/>
                </a:lnTo>
                <a:lnTo>
                  <a:pt x="1547668" y="0"/>
                </a:lnTo>
                <a:close/>
              </a:path>
            </a:pathLst>
          </a:custGeom>
          <a:blipFill>
            <a:blip r:embed="rId6">
              <a:extLst>
                <a:ext uri="{96DAC541-7B7A-43D3-8B79-37D633B846F1}">
                  <asvg:svgBlip xmlns:asvg="http://schemas.microsoft.com/office/drawing/2016/SVG/main" xmlns="" r:embed="rId7"/>
                </a:ext>
              </a:extLst>
            </a:blip>
            <a:stretch>
              <a:fillRect/>
            </a:stretch>
          </a:blipFill>
        </p:spPr>
      </p:sp>
      <p:pic>
        <p:nvPicPr>
          <p:cNvPr id="20" name="Picture 19">
            <a:extLst>
              <a:ext uri="{FF2B5EF4-FFF2-40B4-BE49-F238E27FC236}">
                <a16:creationId xmlns:a16="http://schemas.microsoft.com/office/drawing/2014/main" xmlns="" id="{EFFBB740-2D1D-583B-66E9-C9B09A35F89F}"/>
              </a:ext>
            </a:extLst>
          </p:cNvPr>
          <p:cNvPicPr>
            <a:picLocks noChangeAspect="1"/>
          </p:cNvPicPr>
          <p:nvPr/>
        </p:nvPicPr>
        <p:blipFill>
          <a:blip r:embed="rId8"/>
          <a:stretch>
            <a:fillRect/>
          </a:stretch>
        </p:blipFill>
        <p:spPr>
          <a:xfrm>
            <a:off x="11622853" y="2788123"/>
            <a:ext cx="5584543" cy="40386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grpSp>
        <p:nvGrpSpPr>
          <p:cNvPr id="2" name="Group 2"/>
          <p:cNvGrpSpPr/>
          <p:nvPr/>
        </p:nvGrpSpPr>
        <p:grpSpPr>
          <a:xfrm>
            <a:off x="1028700" y="3861499"/>
            <a:ext cx="9734193" cy="905567"/>
            <a:chOff x="0" y="0"/>
            <a:chExt cx="2676294" cy="337646"/>
          </a:xfrm>
        </p:grpSpPr>
        <p:sp>
          <p:nvSpPr>
            <p:cNvPr id="3" name="Freeform 3"/>
            <p:cNvSpPr/>
            <p:nvPr/>
          </p:nvSpPr>
          <p:spPr>
            <a:xfrm>
              <a:off x="0" y="0"/>
              <a:ext cx="2676294" cy="337646"/>
            </a:xfrm>
            <a:custGeom>
              <a:avLst/>
              <a:gdLst/>
              <a:ahLst/>
              <a:cxnLst/>
              <a:rect l="l" t="t" r="r" b="b"/>
              <a:pathLst>
                <a:path w="2676294" h="337646">
                  <a:moveTo>
                    <a:pt x="38856" y="0"/>
                  </a:moveTo>
                  <a:lnTo>
                    <a:pt x="2637438" y="0"/>
                  </a:lnTo>
                  <a:cubicBezTo>
                    <a:pt x="2658897" y="0"/>
                    <a:pt x="2676294" y="17396"/>
                    <a:pt x="2676294" y="38856"/>
                  </a:cubicBezTo>
                  <a:lnTo>
                    <a:pt x="2676294" y="298790"/>
                  </a:lnTo>
                  <a:cubicBezTo>
                    <a:pt x="2676294" y="320250"/>
                    <a:pt x="2658897" y="337646"/>
                    <a:pt x="2637438" y="337646"/>
                  </a:cubicBezTo>
                  <a:lnTo>
                    <a:pt x="38856" y="337646"/>
                  </a:lnTo>
                  <a:cubicBezTo>
                    <a:pt x="17396" y="337646"/>
                    <a:pt x="0" y="320250"/>
                    <a:pt x="0" y="298790"/>
                  </a:cubicBezTo>
                  <a:lnTo>
                    <a:pt x="0" y="38856"/>
                  </a:lnTo>
                  <a:cubicBezTo>
                    <a:pt x="0" y="17396"/>
                    <a:pt x="17396" y="0"/>
                    <a:pt x="38856" y="0"/>
                  </a:cubicBezTo>
                  <a:close/>
                </a:path>
              </a:pathLst>
            </a:custGeom>
            <a:solidFill>
              <a:srgbClr val="57AD8B"/>
            </a:solidFill>
          </p:spPr>
        </p:sp>
        <p:sp>
          <p:nvSpPr>
            <p:cNvPr id="4" name="TextBox 4"/>
            <p:cNvSpPr txBox="1"/>
            <p:nvPr/>
          </p:nvSpPr>
          <p:spPr>
            <a:xfrm>
              <a:off x="0" y="-171450"/>
              <a:ext cx="2676294" cy="509096"/>
            </a:xfrm>
            <a:prstGeom prst="rect">
              <a:avLst/>
            </a:prstGeom>
          </p:spPr>
          <p:txBody>
            <a:bodyPr lIns="50800" tIns="50800" rIns="50800" bIns="50800" rtlCol="0" anchor="ctr"/>
            <a:lstStyle/>
            <a:p>
              <a:pPr algn="ctr">
                <a:lnSpc>
                  <a:spcPts val="4378"/>
                </a:lnSpc>
              </a:pPr>
              <a:endParaRPr/>
            </a:p>
          </p:txBody>
        </p:sp>
      </p:grpSp>
      <p:grpSp>
        <p:nvGrpSpPr>
          <p:cNvPr id="5" name="Group 5"/>
          <p:cNvGrpSpPr/>
          <p:nvPr/>
        </p:nvGrpSpPr>
        <p:grpSpPr>
          <a:xfrm>
            <a:off x="1028700" y="5067300"/>
            <a:ext cx="9734193" cy="953445"/>
            <a:chOff x="0" y="0"/>
            <a:chExt cx="2676294" cy="337646"/>
          </a:xfrm>
        </p:grpSpPr>
        <p:sp>
          <p:nvSpPr>
            <p:cNvPr id="6" name="Freeform 6"/>
            <p:cNvSpPr/>
            <p:nvPr/>
          </p:nvSpPr>
          <p:spPr>
            <a:xfrm>
              <a:off x="0" y="0"/>
              <a:ext cx="2676294" cy="337646"/>
            </a:xfrm>
            <a:custGeom>
              <a:avLst/>
              <a:gdLst/>
              <a:ahLst/>
              <a:cxnLst/>
              <a:rect l="l" t="t" r="r" b="b"/>
              <a:pathLst>
                <a:path w="2676294" h="337646">
                  <a:moveTo>
                    <a:pt x="38856" y="0"/>
                  </a:moveTo>
                  <a:lnTo>
                    <a:pt x="2637438" y="0"/>
                  </a:lnTo>
                  <a:cubicBezTo>
                    <a:pt x="2658897" y="0"/>
                    <a:pt x="2676294" y="17396"/>
                    <a:pt x="2676294" y="38856"/>
                  </a:cubicBezTo>
                  <a:lnTo>
                    <a:pt x="2676294" y="298790"/>
                  </a:lnTo>
                  <a:cubicBezTo>
                    <a:pt x="2676294" y="320250"/>
                    <a:pt x="2658897" y="337646"/>
                    <a:pt x="2637438" y="337646"/>
                  </a:cubicBezTo>
                  <a:lnTo>
                    <a:pt x="38856" y="337646"/>
                  </a:lnTo>
                  <a:cubicBezTo>
                    <a:pt x="17396" y="337646"/>
                    <a:pt x="0" y="320250"/>
                    <a:pt x="0" y="298790"/>
                  </a:cubicBezTo>
                  <a:lnTo>
                    <a:pt x="0" y="38856"/>
                  </a:lnTo>
                  <a:cubicBezTo>
                    <a:pt x="0" y="17396"/>
                    <a:pt x="17396" y="0"/>
                    <a:pt x="38856" y="0"/>
                  </a:cubicBezTo>
                  <a:close/>
                </a:path>
              </a:pathLst>
            </a:custGeom>
            <a:solidFill>
              <a:srgbClr val="57AD8B"/>
            </a:solidFill>
          </p:spPr>
        </p:sp>
        <p:sp>
          <p:nvSpPr>
            <p:cNvPr id="7" name="TextBox 7"/>
            <p:cNvSpPr txBox="1"/>
            <p:nvPr/>
          </p:nvSpPr>
          <p:spPr>
            <a:xfrm>
              <a:off x="0" y="-171450"/>
              <a:ext cx="2676294" cy="509096"/>
            </a:xfrm>
            <a:prstGeom prst="rect">
              <a:avLst/>
            </a:prstGeom>
          </p:spPr>
          <p:txBody>
            <a:bodyPr lIns="50800" tIns="50800" rIns="50800" bIns="50800" rtlCol="0" anchor="ctr"/>
            <a:lstStyle/>
            <a:p>
              <a:pPr algn="ctr">
                <a:lnSpc>
                  <a:spcPts val="4378"/>
                </a:lnSpc>
              </a:pPr>
              <a:endParaRPr/>
            </a:p>
          </p:txBody>
        </p:sp>
      </p:grpSp>
      <p:grpSp>
        <p:nvGrpSpPr>
          <p:cNvPr id="8" name="Group 8"/>
          <p:cNvGrpSpPr/>
          <p:nvPr/>
        </p:nvGrpSpPr>
        <p:grpSpPr>
          <a:xfrm>
            <a:off x="1028700" y="6362700"/>
            <a:ext cx="9734193" cy="878796"/>
            <a:chOff x="0" y="0"/>
            <a:chExt cx="2676294" cy="337646"/>
          </a:xfrm>
        </p:grpSpPr>
        <p:sp>
          <p:nvSpPr>
            <p:cNvPr id="9" name="Freeform 9"/>
            <p:cNvSpPr/>
            <p:nvPr/>
          </p:nvSpPr>
          <p:spPr>
            <a:xfrm>
              <a:off x="0" y="0"/>
              <a:ext cx="2676294" cy="337646"/>
            </a:xfrm>
            <a:custGeom>
              <a:avLst/>
              <a:gdLst/>
              <a:ahLst/>
              <a:cxnLst/>
              <a:rect l="l" t="t" r="r" b="b"/>
              <a:pathLst>
                <a:path w="2676294" h="337646">
                  <a:moveTo>
                    <a:pt x="38856" y="0"/>
                  </a:moveTo>
                  <a:lnTo>
                    <a:pt x="2637438" y="0"/>
                  </a:lnTo>
                  <a:cubicBezTo>
                    <a:pt x="2658897" y="0"/>
                    <a:pt x="2676294" y="17396"/>
                    <a:pt x="2676294" y="38856"/>
                  </a:cubicBezTo>
                  <a:lnTo>
                    <a:pt x="2676294" y="298790"/>
                  </a:lnTo>
                  <a:cubicBezTo>
                    <a:pt x="2676294" y="320250"/>
                    <a:pt x="2658897" y="337646"/>
                    <a:pt x="2637438" y="337646"/>
                  </a:cubicBezTo>
                  <a:lnTo>
                    <a:pt x="38856" y="337646"/>
                  </a:lnTo>
                  <a:cubicBezTo>
                    <a:pt x="17396" y="337646"/>
                    <a:pt x="0" y="320250"/>
                    <a:pt x="0" y="298790"/>
                  </a:cubicBezTo>
                  <a:lnTo>
                    <a:pt x="0" y="38856"/>
                  </a:lnTo>
                  <a:cubicBezTo>
                    <a:pt x="0" y="17396"/>
                    <a:pt x="17396" y="0"/>
                    <a:pt x="38856" y="0"/>
                  </a:cubicBezTo>
                  <a:close/>
                </a:path>
              </a:pathLst>
            </a:custGeom>
            <a:solidFill>
              <a:srgbClr val="57AD8B"/>
            </a:solidFill>
          </p:spPr>
        </p:sp>
        <p:sp>
          <p:nvSpPr>
            <p:cNvPr id="10" name="TextBox 10"/>
            <p:cNvSpPr txBox="1"/>
            <p:nvPr/>
          </p:nvSpPr>
          <p:spPr>
            <a:xfrm>
              <a:off x="0" y="-171450"/>
              <a:ext cx="2676294" cy="509096"/>
            </a:xfrm>
            <a:prstGeom prst="rect">
              <a:avLst/>
            </a:prstGeom>
          </p:spPr>
          <p:txBody>
            <a:bodyPr lIns="50800" tIns="50800" rIns="50800" bIns="50800" rtlCol="0" anchor="ctr"/>
            <a:lstStyle/>
            <a:p>
              <a:pPr algn="ctr">
                <a:lnSpc>
                  <a:spcPts val="4378"/>
                </a:lnSpc>
              </a:pPr>
              <a:endParaRPr/>
            </a:p>
          </p:txBody>
        </p:sp>
      </p:grpSp>
      <p:sp>
        <p:nvSpPr>
          <p:cNvPr id="11" name="AutoShape 11"/>
          <p:cNvSpPr/>
          <p:nvPr/>
        </p:nvSpPr>
        <p:spPr>
          <a:xfrm>
            <a:off x="1028700" y="2247900"/>
            <a:ext cx="18130168" cy="0"/>
          </a:xfrm>
          <a:prstGeom prst="line">
            <a:avLst/>
          </a:prstGeom>
          <a:ln w="38100" cap="flat">
            <a:solidFill>
              <a:srgbClr val="174A36"/>
            </a:solidFill>
            <a:prstDash val="sysDash"/>
            <a:headEnd type="none" w="sm" len="sm"/>
            <a:tailEnd type="none" w="sm" len="sm"/>
          </a:ln>
        </p:spPr>
      </p:sp>
      <p:sp>
        <p:nvSpPr>
          <p:cNvPr id="12" name="Freeform 12"/>
          <p:cNvSpPr/>
          <p:nvPr/>
        </p:nvSpPr>
        <p:spPr>
          <a:xfrm>
            <a:off x="14587987" y="-357848"/>
            <a:ext cx="3981947" cy="1995951"/>
          </a:xfrm>
          <a:custGeom>
            <a:avLst/>
            <a:gdLst/>
            <a:ahLst/>
            <a:cxnLst/>
            <a:rect l="l" t="t" r="r" b="b"/>
            <a:pathLst>
              <a:path w="3981947" h="1995951">
                <a:moveTo>
                  <a:pt x="0" y="0"/>
                </a:moveTo>
                <a:lnTo>
                  <a:pt x="3981948" y="0"/>
                </a:lnTo>
                <a:lnTo>
                  <a:pt x="3981948" y="1995951"/>
                </a:lnTo>
                <a:lnTo>
                  <a:pt x="0" y="1995951"/>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3" name="Freeform 13"/>
          <p:cNvSpPr/>
          <p:nvPr/>
        </p:nvSpPr>
        <p:spPr>
          <a:xfrm>
            <a:off x="-534915" y="9700749"/>
            <a:ext cx="3981947" cy="1995951"/>
          </a:xfrm>
          <a:custGeom>
            <a:avLst/>
            <a:gdLst/>
            <a:ahLst/>
            <a:cxnLst/>
            <a:rect l="l" t="t" r="r" b="b"/>
            <a:pathLst>
              <a:path w="3981947" h="1995951">
                <a:moveTo>
                  <a:pt x="0" y="0"/>
                </a:moveTo>
                <a:lnTo>
                  <a:pt x="3981948" y="0"/>
                </a:lnTo>
                <a:lnTo>
                  <a:pt x="3981948" y="1995951"/>
                </a:lnTo>
                <a:lnTo>
                  <a:pt x="0" y="1995951"/>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4" name="Freeform 14"/>
          <p:cNvSpPr/>
          <p:nvPr/>
        </p:nvSpPr>
        <p:spPr>
          <a:xfrm>
            <a:off x="-829260" y="-2189382"/>
            <a:ext cx="9567944" cy="3312901"/>
          </a:xfrm>
          <a:custGeom>
            <a:avLst/>
            <a:gdLst/>
            <a:ahLst/>
            <a:cxnLst/>
            <a:rect l="l" t="t" r="r" b="b"/>
            <a:pathLst>
              <a:path w="9567944" h="3312901">
                <a:moveTo>
                  <a:pt x="0" y="0"/>
                </a:moveTo>
                <a:lnTo>
                  <a:pt x="9567944" y="0"/>
                </a:lnTo>
                <a:lnTo>
                  <a:pt x="9567944" y="3312901"/>
                </a:lnTo>
                <a:lnTo>
                  <a:pt x="0" y="331290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5" name="Freeform 15"/>
          <p:cNvSpPr/>
          <p:nvPr/>
        </p:nvSpPr>
        <p:spPr>
          <a:xfrm>
            <a:off x="10981953" y="9689900"/>
            <a:ext cx="7952854" cy="1625800"/>
          </a:xfrm>
          <a:custGeom>
            <a:avLst/>
            <a:gdLst/>
            <a:ahLst/>
            <a:cxnLst/>
            <a:rect l="l" t="t" r="r" b="b"/>
            <a:pathLst>
              <a:path w="7952854" h="1625800">
                <a:moveTo>
                  <a:pt x="0" y="0"/>
                </a:moveTo>
                <a:lnTo>
                  <a:pt x="7952853" y="0"/>
                </a:lnTo>
                <a:lnTo>
                  <a:pt x="7952853" y="1625800"/>
                </a:lnTo>
                <a:lnTo>
                  <a:pt x="0" y="1625800"/>
                </a:lnTo>
                <a:lnTo>
                  <a:pt x="0" y="0"/>
                </a:lnTo>
                <a:close/>
              </a:path>
            </a:pathLst>
          </a:custGeom>
          <a:blipFill>
            <a:blip r:embed="rId5">
              <a:extLst>
                <a:ext uri="{96DAC541-7B7A-43D3-8B79-37D633B846F1}">
                  <asvg:svgBlip xmlns:asvg="http://schemas.microsoft.com/office/drawing/2016/SVG/main" xmlns="" r:embed="rId6"/>
                </a:ext>
              </a:extLst>
            </a:blip>
            <a:stretch>
              <a:fillRect r="-20308" b="-103770"/>
            </a:stretch>
          </a:blipFill>
        </p:spPr>
      </p:sp>
      <p:sp>
        <p:nvSpPr>
          <p:cNvPr id="18" name="TextBox 18"/>
          <p:cNvSpPr txBox="1"/>
          <p:nvPr/>
        </p:nvSpPr>
        <p:spPr>
          <a:xfrm>
            <a:off x="1028699" y="1257300"/>
            <a:ext cx="10161551" cy="874470"/>
          </a:xfrm>
          <a:prstGeom prst="rect">
            <a:avLst/>
          </a:prstGeom>
        </p:spPr>
        <p:txBody>
          <a:bodyPr wrap="square" lIns="0" tIns="0" rIns="0" bIns="0" rtlCol="0" anchor="t">
            <a:spAutoFit/>
          </a:bodyPr>
          <a:lstStyle/>
          <a:p>
            <a:pPr algn="l">
              <a:lnSpc>
                <a:spcPts val="7348"/>
              </a:lnSpc>
            </a:pPr>
            <a:r>
              <a:rPr lang="en-US" sz="4800" b="1" dirty="0">
                <a:solidFill>
                  <a:srgbClr val="174A36"/>
                </a:solidFill>
                <a:latin typeface="Poppins Bold"/>
                <a:ea typeface="Poppins Bold"/>
                <a:cs typeface="Poppins Bold"/>
                <a:sym typeface="Poppins Bold"/>
              </a:rPr>
              <a:t>Key Quality Problems Identified</a:t>
            </a:r>
          </a:p>
        </p:txBody>
      </p:sp>
      <p:sp>
        <p:nvSpPr>
          <p:cNvPr id="19" name="TextBox 19"/>
          <p:cNvSpPr txBox="1"/>
          <p:nvPr/>
        </p:nvSpPr>
        <p:spPr>
          <a:xfrm>
            <a:off x="1897920" y="3924300"/>
            <a:ext cx="8423112" cy="653512"/>
          </a:xfrm>
          <a:prstGeom prst="rect">
            <a:avLst/>
          </a:prstGeom>
        </p:spPr>
        <p:txBody>
          <a:bodyPr lIns="0" tIns="0" rIns="0" bIns="0" rtlCol="0" anchor="t">
            <a:spAutoFit/>
          </a:bodyPr>
          <a:lstStyle/>
          <a:p>
            <a:pPr marL="868839" lvl="1" indent="-434420" algn="l">
              <a:lnSpc>
                <a:spcPts val="5633"/>
              </a:lnSpc>
              <a:buFont typeface="Arial"/>
              <a:buChar char="•"/>
            </a:pPr>
            <a:r>
              <a:rPr lang="en-US" sz="3200" dirty="0">
                <a:solidFill>
                  <a:srgbClr val="000000"/>
                </a:solidFill>
                <a:latin typeface="Poppins"/>
                <a:ea typeface="Poppins"/>
                <a:cs typeface="Poppins"/>
                <a:sym typeface="Poppins"/>
              </a:rPr>
              <a:t>Hygiene &amp; Infection Control</a:t>
            </a:r>
          </a:p>
        </p:txBody>
      </p:sp>
      <p:sp>
        <p:nvSpPr>
          <p:cNvPr id="20" name="TextBox 20"/>
          <p:cNvSpPr txBox="1"/>
          <p:nvPr/>
        </p:nvSpPr>
        <p:spPr>
          <a:xfrm>
            <a:off x="1897920" y="5287921"/>
            <a:ext cx="8423112" cy="653512"/>
          </a:xfrm>
          <a:prstGeom prst="rect">
            <a:avLst/>
          </a:prstGeom>
        </p:spPr>
        <p:txBody>
          <a:bodyPr lIns="0" tIns="0" rIns="0" bIns="0" rtlCol="0" anchor="t">
            <a:spAutoFit/>
          </a:bodyPr>
          <a:lstStyle/>
          <a:p>
            <a:pPr marL="868839" lvl="1" indent="-434420" algn="l">
              <a:lnSpc>
                <a:spcPts val="5633"/>
              </a:lnSpc>
              <a:buFont typeface="Arial"/>
              <a:buChar char="•"/>
            </a:pPr>
            <a:r>
              <a:rPr lang="en-US" sz="3200" dirty="0">
                <a:solidFill>
                  <a:srgbClr val="000000"/>
                </a:solidFill>
                <a:latin typeface="Poppins"/>
                <a:ea typeface="Poppins"/>
                <a:cs typeface="Poppins"/>
                <a:sym typeface="Poppins"/>
              </a:rPr>
              <a:t>Chronic Understaffing</a:t>
            </a:r>
          </a:p>
        </p:txBody>
      </p:sp>
      <p:sp>
        <p:nvSpPr>
          <p:cNvPr id="21" name="TextBox 21"/>
          <p:cNvSpPr txBox="1"/>
          <p:nvPr/>
        </p:nvSpPr>
        <p:spPr>
          <a:xfrm>
            <a:off x="1946047" y="6590899"/>
            <a:ext cx="8816845" cy="595804"/>
          </a:xfrm>
          <a:prstGeom prst="rect">
            <a:avLst/>
          </a:prstGeom>
        </p:spPr>
        <p:txBody>
          <a:bodyPr wrap="square" lIns="0" tIns="0" rIns="0" bIns="0" rtlCol="0" anchor="t">
            <a:spAutoFit/>
          </a:bodyPr>
          <a:lstStyle/>
          <a:p>
            <a:pPr marL="774686" lvl="1" indent="-387343" algn="l">
              <a:lnSpc>
                <a:spcPts val="5023"/>
              </a:lnSpc>
              <a:buFont typeface="Arial"/>
              <a:buChar char="•"/>
            </a:pPr>
            <a:r>
              <a:rPr lang="en-US" sz="3200" dirty="0">
                <a:solidFill>
                  <a:srgbClr val="000000"/>
                </a:solidFill>
                <a:latin typeface="Poppins"/>
                <a:ea typeface="Poppins"/>
                <a:cs typeface="Poppins"/>
                <a:sym typeface="Poppins"/>
              </a:rPr>
              <a:t>Governance Failure</a:t>
            </a:r>
          </a:p>
        </p:txBody>
      </p:sp>
      <p:grpSp>
        <p:nvGrpSpPr>
          <p:cNvPr id="26" name="Group 2">
            <a:extLst>
              <a:ext uri="{FF2B5EF4-FFF2-40B4-BE49-F238E27FC236}">
                <a16:creationId xmlns:a16="http://schemas.microsoft.com/office/drawing/2014/main" xmlns="" id="{D76BFC4A-2609-0320-6420-D2B8C30DDDB6}"/>
              </a:ext>
            </a:extLst>
          </p:cNvPr>
          <p:cNvGrpSpPr/>
          <p:nvPr/>
        </p:nvGrpSpPr>
        <p:grpSpPr>
          <a:xfrm>
            <a:off x="1028699" y="2489899"/>
            <a:ext cx="9734194" cy="1036679"/>
            <a:chOff x="0" y="0"/>
            <a:chExt cx="2676294" cy="337646"/>
          </a:xfrm>
        </p:grpSpPr>
        <p:sp>
          <p:nvSpPr>
            <p:cNvPr id="27" name="Freeform 3">
              <a:extLst>
                <a:ext uri="{FF2B5EF4-FFF2-40B4-BE49-F238E27FC236}">
                  <a16:creationId xmlns:a16="http://schemas.microsoft.com/office/drawing/2014/main" xmlns="" id="{146B37B3-CD65-629C-6817-E04354349EF6}"/>
                </a:ext>
              </a:extLst>
            </p:cNvPr>
            <p:cNvSpPr/>
            <p:nvPr/>
          </p:nvSpPr>
          <p:spPr>
            <a:xfrm>
              <a:off x="0" y="0"/>
              <a:ext cx="2676294" cy="337646"/>
            </a:xfrm>
            <a:custGeom>
              <a:avLst/>
              <a:gdLst/>
              <a:ahLst/>
              <a:cxnLst/>
              <a:rect l="l" t="t" r="r" b="b"/>
              <a:pathLst>
                <a:path w="2676294" h="337646">
                  <a:moveTo>
                    <a:pt x="38856" y="0"/>
                  </a:moveTo>
                  <a:lnTo>
                    <a:pt x="2637438" y="0"/>
                  </a:lnTo>
                  <a:cubicBezTo>
                    <a:pt x="2658897" y="0"/>
                    <a:pt x="2676294" y="17396"/>
                    <a:pt x="2676294" y="38856"/>
                  </a:cubicBezTo>
                  <a:lnTo>
                    <a:pt x="2676294" y="298790"/>
                  </a:lnTo>
                  <a:cubicBezTo>
                    <a:pt x="2676294" y="320250"/>
                    <a:pt x="2658897" y="337646"/>
                    <a:pt x="2637438" y="337646"/>
                  </a:cubicBezTo>
                  <a:lnTo>
                    <a:pt x="38856" y="337646"/>
                  </a:lnTo>
                  <a:cubicBezTo>
                    <a:pt x="17396" y="337646"/>
                    <a:pt x="0" y="320250"/>
                    <a:pt x="0" y="298790"/>
                  </a:cubicBezTo>
                  <a:lnTo>
                    <a:pt x="0" y="38856"/>
                  </a:lnTo>
                  <a:cubicBezTo>
                    <a:pt x="0" y="17396"/>
                    <a:pt x="17396" y="0"/>
                    <a:pt x="38856" y="0"/>
                  </a:cubicBezTo>
                  <a:close/>
                </a:path>
              </a:pathLst>
            </a:custGeom>
            <a:solidFill>
              <a:srgbClr val="57AD8B"/>
            </a:solidFill>
          </p:spPr>
        </p:sp>
        <p:sp>
          <p:nvSpPr>
            <p:cNvPr id="28" name="TextBox 4">
              <a:extLst>
                <a:ext uri="{FF2B5EF4-FFF2-40B4-BE49-F238E27FC236}">
                  <a16:creationId xmlns:a16="http://schemas.microsoft.com/office/drawing/2014/main" xmlns="" id="{E9B7EF9E-D641-D94A-EB90-2C5B303F12D5}"/>
                </a:ext>
              </a:extLst>
            </p:cNvPr>
            <p:cNvSpPr txBox="1"/>
            <p:nvPr/>
          </p:nvSpPr>
          <p:spPr>
            <a:xfrm>
              <a:off x="0" y="-171450"/>
              <a:ext cx="2676294" cy="509096"/>
            </a:xfrm>
            <a:prstGeom prst="rect">
              <a:avLst/>
            </a:prstGeom>
          </p:spPr>
          <p:txBody>
            <a:bodyPr lIns="50800" tIns="50800" rIns="50800" bIns="50800" rtlCol="0" anchor="ctr"/>
            <a:lstStyle/>
            <a:p>
              <a:pPr algn="ctr">
                <a:lnSpc>
                  <a:spcPts val="4378"/>
                </a:lnSpc>
              </a:pPr>
              <a:endParaRPr/>
            </a:p>
          </p:txBody>
        </p:sp>
      </p:grpSp>
      <p:sp>
        <p:nvSpPr>
          <p:cNvPr id="29" name="TextBox 19">
            <a:extLst>
              <a:ext uri="{FF2B5EF4-FFF2-40B4-BE49-F238E27FC236}">
                <a16:creationId xmlns:a16="http://schemas.microsoft.com/office/drawing/2014/main" xmlns="" id="{FF02DD5A-A2A6-7CDD-9BF3-926211A2A238}"/>
              </a:ext>
            </a:extLst>
          </p:cNvPr>
          <p:cNvSpPr txBox="1"/>
          <p:nvPr/>
        </p:nvSpPr>
        <p:spPr>
          <a:xfrm>
            <a:off x="1897919" y="2628900"/>
            <a:ext cx="8068866" cy="653512"/>
          </a:xfrm>
          <a:prstGeom prst="rect">
            <a:avLst/>
          </a:prstGeom>
        </p:spPr>
        <p:txBody>
          <a:bodyPr wrap="square" lIns="0" tIns="0" rIns="0" bIns="0" rtlCol="0" anchor="t">
            <a:spAutoFit/>
          </a:bodyPr>
          <a:lstStyle/>
          <a:p>
            <a:pPr marL="868839" lvl="1" indent="-434420" algn="l">
              <a:lnSpc>
                <a:spcPts val="5633"/>
              </a:lnSpc>
              <a:buFont typeface="Arial"/>
              <a:buChar char="•"/>
            </a:pPr>
            <a:r>
              <a:rPr lang="en-US" sz="3200" dirty="0">
                <a:solidFill>
                  <a:srgbClr val="000000"/>
                </a:solidFill>
                <a:latin typeface="Poppins"/>
                <a:ea typeface="Poppins"/>
                <a:cs typeface="Poppins"/>
                <a:sym typeface="Poppins"/>
              </a:rPr>
              <a:t>Fundamental Care Neglect</a:t>
            </a:r>
          </a:p>
        </p:txBody>
      </p:sp>
      <p:grpSp>
        <p:nvGrpSpPr>
          <p:cNvPr id="30" name="Group 2">
            <a:extLst>
              <a:ext uri="{FF2B5EF4-FFF2-40B4-BE49-F238E27FC236}">
                <a16:creationId xmlns:a16="http://schemas.microsoft.com/office/drawing/2014/main" xmlns="" id="{C223BD35-2EB0-14CB-0CDB-6123B654E826}"/>
              </a:ext>
            </a:extLst>
          </p:cNvPr>
          <p:cNvGrpSpPr/>
          <p:nvPr/>
        </p:nvGrpSpPr>
        <p:grpSpPr>
          <a:xfrm>
            <a:off x="1076828" y="7429500"/>
            <a:ext cx="9686065" cy="947080"/>
            <a:chOff x="0" y="0"/>
            <a:chExt cx="2676294" cy="337646"/>
          </a:xfrm>
        </p:grpSpPr>
        <p:sp>
          <p:nvSpPr>
            <p:cNvPr id="31" name="Freeform 3">
              <a:extLst>
                <a:ext uri="{FF2B5EF4-FFF2-40B4-BE49-F238E27FC236}">
                  <a16:creationId xmlns:a16="http://schemas.microsoft.com/office/drawing/2014/main" xmlns="" id="{AFC622DC-73D0-10ED-F347-46A4980281E8}"/>
                </a:ext>
              </a:extLst>
            </p:cNvPr>
            <p:cNvSpPr/>
            <p:nvPr/>
          </p:nvSpPr>
          <p:spPr>
            <a:xfrm>
              <a:off x="0" y="0"/>
              <a:ext cx="2676294" cy="337646"/>
            </a:xfrm>
            <a:custGeom>
              <a:avLst/>
              <a:gdLst/>
              <a:ahLst/>
              <a:cxnLst/>
              <a:rect l="l" t="t" r="r" b="b"/>
              <a:pathLst>
                <a:path w="2676294" h="337646">
                  <a:moveTo>
                    <a:pt x="38856" y="0"/>
                  </a:moveTo>
                  <a:lnTo>
                    <a:pt x="2637438" y="0"/>
                  </a:lnTo>
                  <a:cubicBezTo>
                    <a:pt x="2658897" y="0"/>
                    <a:pt x="2676294" y="17396"/>
                    <a:pt x="2676294" y="38856"/>
                  </a:cubicBezTo>
                  <a:lnTo>
                    <a:pt x="2676294" y="298790"/>
                  </a:lnTo>
                  <a:cubicBezTo>
                    <a:pt x="2676294" y="320250"/>
                    <a:pt x="2658897" y="337646"/>
                    <a:pt x="2637438" y="337646"/>
                  </a:cubicBezTo>
                  <a:lnTo>
                    <a:pt x="38856" y="337646"/>
                  </a:lnTo>
                  <a:cubicBezTo>
                    <a:pt x="17396" y="337646"/>
                    <a:pt x="0" y="320250"/>
                    <a:pt x="0" y="298790"/>
                  </a:cubicBezTo>
                  <a:lnTo>
                    <a:pt x="0" y="38856"/>
                  </a:lnTo>
                  <a:cubicBezTo>
                    <a:pt x="0" y="17396"/>
                    <a:pt x="17396" y="0"/>
                    <a:pt x="38856" y="0"/>
                  </a:cubicBezTo>
                  <a:close/>
                </a:path>
              </a:pathLst>
            </a:custGeom>
            <a:solidFill>
              <a:srgbClr val="57AD8B"/>
            </a:solidFill>
          </p:spPr>
        </p:sp>
        <p:sp>
          <p:nvSpPr>
            <p:cNvPr id="32" name="TextBox 4">
              <a:extLst>
                <a:ext uri="{FF2B5EF4-FFF2-40B4-BE49-F238E27FC236}">
                  <a16:creationId xmlns:a16="http://schemas.microsoft.com/office/drawing/2014/main" xmlns="" id="{5183360C-DF26-6B94-2A8E-5C5FA3C11F8B}"/>
                </a:ext>
              </a:extLst>
            </p:cNvPr>
            <p:cNvSpPr txBox="1"/>
            <p:nvPr/>
          </p:nvSpPr>
          <p:spPr>
            <a:xfrm>
              <a:off x="0" y="-171450"/>
              <a:ext cx="2676294" cy="509096"/>
            </a:xfrm>
            <a:prstGeom prst="rect">
              <a:avLst/>
            </a:prstGeom>
          </p:spPr>
          <p:txBody>
            <a:bodyPr lIns="50800" tIns="50800" rIns="50800" bIns="50800" rtlCol="0" anchor="ctr"/>
            <a:lstStyle/>
            <a:p>
              <a:pPr algn="ctr">
                <a:lnSpc>
                  <a:spcPts val="4378"/>
                </a:lnSpc>
              </a:pPr>
              <a:endParaRPr/>
            </a:p>
          </p:txBody>
        </p:sp>
      </p:grpSp>
      <p:sp>
        <p:nvSpPr>
          <p:cNvPr id="33" name="TextBox 19">
            <a:extLst>
              <a:ext uri="{FF2B5EF4-FFF2-40B4-BE49-F238E27FC236}">
                <a16:creationId xmlns:a16="http://schemas.microsoft.com/office/drawing/2014/main" xmlns="" id="{C7B51436-6463-B95B-5BBB-5B7C65366B33}"/>
              </a:ext>
            </a:extLst>
          </p:cNvPr>
          <p:cNvSpPr txBox="1"/>
          <p:nvPr/>
        </p:nvSpPr>
        <p:spPr>
          <a:xfrm>
            <a:off x="1946048" y="7650120"/>
            <a:ext cx="8423112" cy="653512"/>
          </a:xfrm>
          <a:prstGeom prst="rect">
            <a:avLst/>
          </a:prstGeom>
        </p:spPr>
        <p:txBody>
          <a:bodyPr lIns="0" tIns="0" rIns="0" bIns="0" rtlCol="0" anchor="t">
            <a:spAutoFit/>
          </a:bodyPr>
          <a:lstStyle/>
          <a:p>
            <a:pPr marL="868839" lvl="1" indent="-434420" algn="l">
              <a:lnSpc>
                <a:spcPts val="5633"/>
              </a:lnSpc>
              <a:buFont typeface="Arial"/>
              <a:buChar char="•"/>
            </a:pPr>
            <a:r>
              <a:rPr lang="en-US" sz="3200" dirty="0">
                <a:solidFill>
                  <a:srgbClr val="000000"/>
                </a:solidFill>
                <a:latin typeface="Poppins"/>
                <a:ea typeface="Poppins"/>
                <a:cs typeface="Poppins"/>
                <a:sym typeface="Poppins"/>
              </a:rPr>
              <a:t>Clinical Safety Problem</a:t>
            </a:r>
          </a:p>
        </p:txBody>
      </p:sp>
      <p:pic>
        <p:nvPicPr>
          <p:cNvPr id="37" name="Picture 36">
            <a:extLst>
              <a:ext uri="{FF2B5EF4-FFF2-40B4-BE49-F238E27FC236}">
                <a16:creationId xmlns:a16="http://schemas.microsoft.com/office/drawing/2014/main" xmlns="" id="{47EBF001-BB68-F9C5-1F7D-777698552216}"/>
              </a:ext>
            </a:extLst>
          </p:cNvPr>
          <p:cNvPicPr>
            <a:picLocks noChangeAspect="1"/>
          </p:cNvPicPr>
          <p:nvPr/>
        </p:nvPicPr>
        <p:blipFill>
          <a:blip r:embed="rId7"/>
          <a:stretch>
            <a:fillRect/>
          </a:stretch>
        </p:blipFill>
        <p:spPr>
          <a:xfrm>
            <a:off x="12179979" y="3235863"/>
            <a:ext cx="4655209" cy="4642857"/>
          </a:xfrm>
          <a:prstGeom prst="roundRect">
            <a:avLst>
              <a:gd name="adj" fmla="val 50000"/>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16" name="Group 2">
            <a:extLst>
              <a:ext uri="{FF2B5EF4-FFF2-40B4-BE49-F238E27FC236}">
                <a16:creationId xmlns:a16="http://schemas.microsoft.com/office/drawing/2014/main" xmlns="" id="{F214E949-D67E-50AA-9340-193A58378567}"/>
              </a:ext>
            </a:extLst>
          </p:cNvPr>
          <p:cNvGrpSpPr/>
          <p:nvPr/>
        </p:nvGrpSpPr>
        <p:grpSpPr>
          <a:xfrm>
            <a:off x="1076827" y="8496300"/>
            <a:ext cx="9686065" cy="947080"/>
            <a:chOff x="0" y="0"/>
            <a:chExt cx="2676294" cy="337646"/>
          </a:xfrm>
        </p:grpSpPr>
        <p:sp>
          <p:nvSpPr>
            <p:cNvPr id="17" name="Freeform 3">
              <a:extLst>
                <a:ext uri="{FF2B5EF4-FFF2-40B4-BE49-F238E27FC236}">
                  <a16:creationId xmlns:a16="http://schemas.microsoft.com/office/drawing/2014/main" xmlns="" id="{7921F44D-A6B0-D686-A66D-B11FECF3A0AE}"/>
                </a:ext>
              </a:extLst>
            </p:cNvPr>
            <p:cNvSpPr/>
            <p:nvPr/>
          </p:nvSpPr>
          <p:spPr>
            <a:xfrm>
              <a:off x="0" y="0"/>
              <a:ext cx="2676294" cy="337646"/>
            </a:xfrm>
            <a:custGeom>
              <a:avLst/>
              <a:gdLst/>
              <a:ahLst/>
              <a:cxnLst/>
              <a:rect l="l" t="t" r="r" b="b"/>
              <a:pathLst>
                <a:path w="2676294" h="337646">
                  <a:moveTo>
                    <a:pt x="38856" y="0"/>
                  </a:moveTo>
                  <a:lnTo>
                    <a:pt x="2637438" y="0"/>
                  </a:lnTo>
                  <a:cubicBezTo>
                    <a:pt x="2658897" y="0"/>
                    <a:pt x="2676294" y="17396"/>
                    <a:pt x="2676294" y="38856"/>
                  </a:cubicBezTo>
                  <a:lnTo>
                    <a:pt x="2676294" y="298790"/>
                  </a:lnTo>
                  <a:cubicBezTo>
                    <a:pt x="2676294" y="320250"/>
                    <a:pt x="2658897" y="337646"/>
                    <a:pt x="2637438" y="337646"/>
                  </a:cubicBezTo>
                  <a:lnTo>
                    <a:pt x="38856" y="337646"/>
                  </a:lnTo>
                  <a:cubicBezTo>
                    <a:pt x="17396" y="337646"/>
                    <a:pt x="0" y="320250"/>
                    <a:pt x="0" y="298790"/>
                  </a:cubicBezTo>
                  <a:lnTo>
                    <a:pt x="0" y="38856"/>
                  </a:lnTo>
                  <a:cubicBezTo>
                    <a:pt x="0" y="17396"/>
                    <a:pt x="17396" y="0"/>
                    <a:pt x="38856" y="0"/>
                  </a:cubicBezTo>
                  <a:close/>
                </a:path>
              </a:pathLst>
            </a:custGeom>
            <a:solidFill>
              <a:srgbClr val="57AD8B"/>
            </a:solidFill>
          </p:spPr>
        </p:sp>
        <p:sp>
          <p:nvSpPr>
            <p:cNvPr id="22" name="TextBox 4">
              <a:extLst>
                <a:ext uri="{FF2B5EF4-FFF2-40B4-BE49-F238E27FC236}">
                  <a16:creationId xmlns:a16="http://schemas.microsoft.com/office/drawing/2014/main" xmlns="" id="{7E030261-13FA-E0E1-C01D-CC89EA2EE055}"/>
                </a:ext>
              </a:extLst>
            </p:cNvPr>
            <p:cNvSpPr txBox="1"/>
            <p:nvPr/>
          </p:nvSpPr>
          <p:spPr>
            <a:xfrm>
              <a:off x="0" y="-171450"/>
              <a:ext cx="2676294" cy="509096"/>
            </a:xfrm>
            <a:prstGeom prst="rect">
              <a:avLst/>
            </a:prstGeom>
          </p:spPr>
          <p:txBody>
            <a:bodyPr lIns="50800" tIns="50800" rIns="50800" bIns="50800" rtlCol="0" anchor="ctr"/>
            <a:lstStyle/>
            <a:p>
              <a:pPr algn="ctr">
                <a:lnSpc>
                  <a:spcPts val="4378"/>
                </a:lnSpc>
              </a:pPr>
              <a:endParaRPr/>
            </a:p>
          </p:txBody>
        </p:sp>
      </p:grpSp>
      <p:sp>
        <p:nvSpPr>
          <p:cNvPr id="23" name="TextBox 19">
            <a:extLst>
              <a:ext uri="{FF2B5EF4-FFF2-40B4-BE49-F238E27FC236}">
                <a16:creationId xmlns:a16="http://schemas.microsoft.com/office/drawing/2014/main" xmlns="" id="{F983AFCA-5F4E-D92B-F801-D2D38376DD83}"/>
              </a:ext>
            </a:extLst>
          </p:cNvPr>
          <p:cNvSpPr txBox="1"/>
          <p:nvPr/>
        </p:nvSpPr>
        <p:spPr>
          <a:xfrm>
            <a:off x="1946047" y="8572500"/>
            <a:ext cx="8423112" cy="653512"/>
          </a:xfrm>
          <a:prstGeom prst="rect">
            <a:avLst/>
          </a:prstGeom>
        </p:spPr>
        <p:txBody>
          <a:bodyPr lIns="0" tIns="0" rIns="0" bIns="0" rtlCol="0" anchor="t">
            <a:spAutoFit/>
          </a:bodyPr>
          <a:lstStyle/>
          <a:p>
            <a:pPr marL="868839" lvl="1" indent="-434420" algn="l">
              <a:lnSpc>
                <a:spcPts val="5633"/>
              </a:lnSpc>
              <a:buFont typeface="Arial"/>
              <a:buChar char="•"/>
            </a:pPr>
            <a:r>
              <a:rPr lang="en-US" sz="3200" dirty="0">
                <a:solidFill>
                  <a:srgbClr val="000000"/>
                </a:solidFill>
                <a:latin typeface="Poppins"/>
                <a:ea typeface="Poppins"/>
                <a:cs typeface="Poppins"/>
                <a:sym typeface="Poppins"/>
              </a:rPr>
              <a:t>Severe staff shortages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9558" y="11206"/>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dirty="0"/>
          </a:p>
        </p:txBody>
      </p:sp>
      <p:sp>
        <p:nvSpPr>
          <p:cNvPr id="3" name="Freeform 3"/>
          <p:cNvSpPr/>
          <p:nvPr/>
        </p:nvSpPr>
        <p:spPr>
          <a:xfrm>
            <a:off x="0" y="2943776"/>
            <a:ext cx="5984728" cy="7343224"/>
          </a:xfrm>
          <a:custGeom>
            <a:avLst/>
            <a:gdLst/>
            <a:ahLst/>
            <a:cxnLst/>
            <a:rect l="l" t="t" r="r" b="b"/>
            <a:pathLst>
              <a:path w="5984728" h="7343224">
                <a:moveTo>
                  <a:pt x="0" y="0"/>
                </a:moveTo>
                <a:lnTo>
                  <a:pt x="5984728" y="0"/>
                </a:lnTo>
                <a:lnTo>
                  <a:pt x="5984728" y="7343224"/>
                </a:lnTo>
                <a:lnTo>
                  <a:pt x="0" y="7343224"/>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4" name="Group 4"/>
          <p:cNvGrpSpPr/>
          <p:nvPr/>
        </p:nvGrpSpPr>
        <p:grpSpPr>
          <a:xfrm rot="-2700000">
            <a:off x="291182" y="-707088"/>
            <a:ext cx="1619309" cy="5260323"/>
            <a:chOff x="0" y="0"/>
            <a:chExt cx="426485" cy="1385435"/>
          </a:xfrm>
        </p:grpSpPr>
        <p:sp>
          <p:nvSpPr>
            <p:cNvPr id="5" name="Freeform 5"/>
            <p:cNvSpPr/>
            <p:nvPr/>
          </p:nvSpPr>
          <p:spPr>
            <a:xfrm>
              <a:off x="0" y="0"/>
              <a:ext cx="426485" cy="1385435"/>
            </a:xfrm>
            <a:custGeom>
              <a:avLst/>
              <a:gdLst/>
              <a:ahLst/>
              <a:cxnLst/>
              <a:rect l="l" t="t" r="r" b="b"/>
              <a:pathLst>
                <a:path w="426485" h="1385435">
                  <a:moveTo>
                    <a:pt x="0" y="0"/>
                  </a:moveTo>
                  <a:lnTo>
                    <a:pt x="426485" y="0"/>
                  </a:lnTo>
                  <a:lnTo>
                    <a:pt x="426485" y="1385435"/>
                  </a:lnTo>
                  <a:lnTo>
                    <a:pt x="0" y="1385435"/>
                  </a:lnTo>
                  <a:close/>
                </a:path>
              </a:pathLst>
            </a:custGeom>
            <a:gradFill rotWithShape="1">
              <a:gsLst>
                <a:gs pos="0">
                  <a:srgbClr val="FFFFFF">
                    <a:alpha val="0"/>
                  </a:srgbClr>
                </a:gs>
                <a:gs pos="100000">
                  <a:srgbClr val="7CD5FF">
                    <a:alpha val="100000"/>
                  </a:srgbClr>
                </a:gs>
              </a:gsLst>
              <a:lin ang="5400000"/>
            </a:gradFill>
          </p:spPr>
        </p:sp>
        <p:sp>
          <p:nvSpPr>
            <p:cNvPr id="6" name="TextBox 6"/>
            <p:cNvSpPr txBox="1"/>
            <p:nvPr/>
          </p:nvSpPr>
          <p:spPr>
            <a:xfrm>
              <a:off x="0" y="-38100"/>
              <a:ext cx="426485" cy="1423535"/>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rot="-2700000">
            <a:off x="1800982" y="-1449138"/>
            <a:ext cx="585836" cy="4819111"/>
            <a:chOff x="0" y="0"/>
            <a:chExt cx="154294" cy="1269231"/>
          </a:xfrm>
        </p:grpSpPr>
        <p:sp>
          <p:nvSpPr>
            <p:cNvPr id="8" name="Freeform 8"/>
            <p:cNvSpPr/>
            <p:nvPr/>
          </p:nvSpPr>
          <p:spPr>
            <a:xfrm>
              <a:off x="0" y="0"/>
              <a:ext cx="154294" cy="1269231"/>
            </a:xfrm>
            <a:custGeom>
              <a:avLst/>
              <a:gdLst/>
              <a:ahLst/>
              <a:cxnLst/>
              <a:rect l="l" t="t" r="r" b="b"/>
              <a:pathLst>
                <a:path w="154294" h="1269231">
                  <a:moveTo>
                    <a:pt x="0" y="0"/>
                  </a:moveTo>
                  <a:lnTo>
                    <a:pt x="154294" y="0"/>
                  </a:lnTo>
                  <a:lnTo>
                    <a:pt x="154294" y="1269231"/>
                  </a:lnTo>
                  <a:lnTo>
                    <a:pt x="0" y="1269231"/>
                  </a:lnTo>
                  <a:close/>
                </a:path>
              </a:pathLst>
            </a:custGeom>
            <a:gradFill rotWithShape="1">
              <a:gsLst>
                <a:gs pos="0">
                  <a:srgbClr val="FFFFFF">
                    <a:alpha val="0"/>
                  </a:srgbClr>
                </a:gs>
                <a:gs pos="100000">
                  <a:srgbClr val="7CD5FF">
                    <a:alpha val="100000"/>
                  </a:srgbClr>
                </a:gs>
              </a:gsLst>
              <a:lin ang="5400000"/>
            </a:gradFill>
          </p:spPr>
        </p:sp>
        <p:sp>
          <p:nvSpPr>
            <p:cNvPr id="9" name="TextBox 9"/>
            <p:cNvSpPr txBox="1"/>
            <p:nvPr/>
          </p:nvSpPr>
          <p:spPr>
            <a:xfrm>
              <a:off x="0" y="-38100"/>
              <a:ext cx="154294" cy="1307331"/>
            </a:xfrm>
            <a:prstGeom prst="rect">
              <a:avLst/>
            </a:prstGeom>
          </p:spPr>
          <p:txBody>
            <a:bodyPr lIns="50800" tIns="50800" rIns="50800" bIns="50800" rtlCol="0" anchor="ctr"/>
            <a:lstStyle/>
            <a:p>
              <a:pPr algn="ctr">
                <a:lnSpc>
                  <a:spcPts val="2659"/>
                </a:lnSpc>
                <a:spcBef>
                  <a:spcPct val="0"/>
                </a:spcBef>
              </a:pPr>
              <a:endParaRPr/>
            </a:p>
          </p:txBody>
        </p:sp>
      </p:grpSp>
      <p:sp>
        <p:nvSpPr>
          <p:cNvPr id="15" name="TextBox 15"/>
          <p:cNvSpPr txBox="1"/>
          <p:nvPr/>
        </p:nvSpPr>
        <p:spPr>
          <a:xfrm>
            <a:off x="11452359" y="960509"/>
            <a:ext cx="6587595" cy="3179588"/>
          </a:xfrm>
          <a:prstGeom prst="rect">
            <a:avLst/>
          </a:prstGeom>
        </p:spPr>
        <p:txBody>
          <a:bodyPr wrap="square" lIns="0" tIns="0" rIns="0" bIns="0" rtlCol="0" anchor="t">
            <a:spAutoFit/>
          </a:bodyPr>
          <a:lstStyle/>
          <a:p>
            <a:pPr algn="just">
              <a:lnSpc>
                <a:spcPts val="3640"/>
              </a:lnSpc>
            </a:pPr>
            <a:r>
              <a:rPr lang="en-US" sz="2000" b="1" dirty="0">
                <a:solidFill>
                  <a:srgbClr val="000000"/>
                </a:solidFill>
                <a:latin typeface="Montserrat Medium"/>
                <a:ea typeface="Montserrat Medium"/>
                <a:cs typeface="Montserrat Medium"/>
                <a:sym typeface="Montserrat Medium"/>
              </a:rPr>
              <a:t>James Reason’s Swiss Cheese Model posits that healthcare systems have successive layers of protection (</a:t>
            </a:r>
            <a:r>
              <a:rPr lang="en-US" sz="2000" b="1" dirty="0" err="1">
                <a:solidFill>
                  <a:srgbClr val="000000"/>
                </a:solidFill>
                <a:latin typeface="Montserrat Medium"/>
                <a:ea typeface="Montserrat Medium"/>
                <a:cs typeface="Montserrat Medium"/>
                <a:sym typeface="Montserrat Medium"/>
              </a:rPr>
              <a:t>defences</a:t>
            </a:r>
            <a:r>
              <a:rPr lang="en-US" sz="2000" b="1" dirty="0">
                <a:solidFill>
                  <a:srgbClr val="000000"/>
                </a:solidFill>
                <a:latin typeface="Montserrat Medium"/>
                <a:ea typeface="Montserrat Medium"/>
                <a:cs typeface="Montserrat Medium"/>
                <a:sym typeface="Montserrat Medium"/>
              </a:rPr>
              <a:t>). In a functional system, if one layer fails, another catches the error. However, "holes" (latent conditions and active failures) can align to create a trajectory of accident (Reason, 2016).</a:t>
            </a:r>
          </a:p>
        </p:txBody>
      </p:sp>
      <p:grpSp>
        <p:nvGrpSpPr>
          <p:cNvPr id="16" name="Group 16"/>
          <p:cNvGrpSpPr/>
          <p:nvPr/>
        </p:nvGrpSpPr>
        <p:grpSpPr>
          <a:xfrm rot="2700000">
            <a:off x="-1881791" y="8411406"/>
            <a:ext cx="5216661" cy="2427502"/>
            <a:chOff x="0" y="0"/>
            <a:chExt cx="1373935" cy="639342"/>
          </a:xfrm>
        </p:grpSpPr>
        <p:sp>
          <p:nvSpPr>
            <p:cNvPr id="17" name="Freeform 17"/>
            <p:cNvSpPr/>
            <p:nvPr/>
          </p:nvSpPr>
          <p:spPr>
            <a:xfrm>
              <a:off x="0" y="0"/>
              <a:ext cx="1373935" cy="639342"/>
            </a:xfrm>
            <a:custGeom>
              <a:avLst/>
              <a:gdLst/>
              <a:ahLst/>
              <a:cxnLst/>
              <a:rect l="l" t="t" r="r" b="b"/>
              <a:pathLst>
                <a:path w="1373935" h="639342">
                  <a:moveTo>
                    <a:pt x="0" y="0"/>
                  </a:moveTo>
                  <a:lnTo>
                    <a:pt x="1373935" y="0"/>
                  </a:lnTo>
                  <a:lnTo>
                    <a:pt x="1373935" y="639342"/>
                  </a:lnTo>
                  <a:lnTo>
                    <a:pt x="0" y="639342"/>
                  </a:lnTo>
                  <a:close/>
                </a:path>
              </a:pathLst>
            </a:custGeom>
            <a:solidFill>
              <a:srgbClr val="04345B"/>
            </a:solidFill>
          </p:spPr>
        </p:sp>
        <p:sp>
          <p:nvSpPr>
            <p:cNvPr id="18" name="TextBox 18"/>
            <p:cNvSpPr txBox="1"/>
            <p:nvPr/>
          </p:nvSpPr>
          <p:spPr>
            <a:xfrm>
              <a:off x="0" y="-38100"/>
              <a:ext cx="1373935" cy="677442"/>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19"/>
          <p:cNvGrpSpPr/>
          <p:nvPr/>
        </p:nvGrpSpPr>
        <p:grpSpPr>
          <a:xfrm>
            <a:off x="12309027" y="4626003"/>
            <a:ext cx="4073973" cy="779807"/>
            <a:chOff x="0" y="0"/>
            <a:chExt cx="2101419" cy="157048"/>
          </a:xfrm>
        </p:grpSpPr>
        <p:sp>
          <p:nvSpPr>
            <p:cNvPr id="20" name="Freeform 20"/>
            <p:cNvSpPr/>
            <p:nvPr/>
          </p:nvSpPr>
          <p:spPr>
            <a:xfrm>
              <a:off x="0" y="0"/>
              <a:ext cx="2101419" cy="157048"/>
            </a:xfrm>
            <a:custGeom>
              <a:avLst/>
              <a:gdLst/>
              <a:ahLst/>
              <a:cxnLst/>
              <a:rect l="l" t="t" r="r" b="b"/>
              <a:pathLst>
                <a:path w="2101419" h="157048">
                  <a:moveTo>
                    <a:pt x="0" y="0"/>
                  </a:moveTo>
                  <a:lnTo>
                    <a:pt x="2101419" y="0"/>
                  </a:lnTo>
                  <a:lnTo>
                    <a:pt x="2101419" y="157048"/>
                  </a:lnTo>
                  <a:lnTo>
                    <a:pt x="0" y="157048"/>
                  </a:lnTo>
                  <a:close/>
                </a:path>
              </a:pathLst>
            </a:custGeom>
            <a:solidFill>
              <a:srgbClr val="40A7DD"/>
            </a:solidFill>
          </p:spPr>
        </p:sp>
        <p:sp>
          <p:nvSpPr>
            <p:cNvPr id="21" name="TextBox 21"/>
            <p:cNvSpPr txBox="1"/>
            <p:nvPr/>
          </p:nvSpPr>
          <p:spPr>
            <a:xfrm>
              <a:off x="0" y="-38100"/>
              <a:ext cx="2101419" cy="195148"/>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a:off x="12290376" y="5543301"/>
            <a:ext cx="4092624" cy="591441"/>
            <a:chOff x="0" y="0"/>
            <a:chExt cx="2101419" cy="157048"/>
          </a:xfrm>
        </p:grpSpPr>
        <p:sp>
          <p:nvSpPr>
            <p:cNvPr id="23" name="Freeform 23"/>
            <p:cNvSpPr/>
            <p:nvPr/>
          </p:nvSpPr>
          <p:spPr>
            <a:xfrm>
              <a:off x="0" y="0"/>
              <a:ext cx="2101419" cy="157048"/>
            </a:xfrm>
            <a:custGeom>
              <a:avLst/>
              <a:gdLst/>
              <a:ahLst/>
              <a:cxnLst/>
              <a:rect l="l" t="t" r="r" b="b"/>
              <a:pathLst>
                <a:path w="2101419" h="157048">
                  <a:moveTo>
                    <a:pt x="0" y="0"/>
                  </a:moveTo>
                  <a:lnTo>
                    <a:pt x="2101419" y="0"/>
                  </a:lnTo>
                  <a:lnTo>
                    <a:pt x="2101419" y="157048"/>
                  </a:lnTo>
                  <a:lnTo>
                    <a:pt x="0" y="157048"/>
                  </a:lnTo>
                  <a:close/>
                </a:path>
              </a:pathLst>
            </a:custGeom>
            <a:solidFill>
              <a:srgbClr val="40A7DD"/>
            </a:solidFill>
          </p:spPr>
        </p:sp>
        <p:sp>
          <p:nvSpPr>
            <p:cNvPr id="24" name="TextBox 24"/>
            <p:cNvSpPr txBox="1"/>
            <p:nvPr/>
          </p:nvSpPr>
          <p:spPr>
            <a:xfrm>
              <a:off x="0" y="-38100"/>
              <a:ext cx="2101419" cy="195148"/>
            </a:xfrm>
            <a:prstGeom prst="rect">
              <a:avLst/>
            </a:prstGeom>
          </p:spPr>
          <p:txBody>
            <a:bodyPr lIns="50800" tIns="50800" rIns="50800" bIns="50800" rtlCol="0" anchor="ctr"/>
            <a:lstStyle/>
            <a:p>
              <a:pPr algn="ctr">
                <a:lnSpc>
                  <a:spcPts val="2659"/>
                </a:lnSpc>
              </a:pPr>
              <a:endParaRPr/>
            </a:p>
          </p:txBody>
        </p:sp>
      </p:grpSp>
      <p:sp>
        <p:nvSpPr>
          <p:cNvPr id="26" name="TextBox 26"/>
          <p:cNvSpPr txBox="1"/>
          <p:nvPr/>
        </p:nvSpPr>
        <p:spPr>
          <a:xfrm>
            <a:off x="12597313" y="5598242"/>
            <a:ext cx="7694063" cy="438785"/>
          </a:xfrm>
          <a:prstGeom prst="rect">
            <a:avLst/>
          </a:prstGeom>
        </p:spPr>
        <p:txBody>
          <a:bodyPr lIns="0" tIns="0" rIns="0" bIns="0" rtlCol="0" anchor="t">
            <a:spAutoFit/>
          </a:bodyPr>
          <a:lstStyle/>
          <a:p>
            <a:pPr marL="0" lvl="0" indent="0">
              <a:lnSpc>
                <a:spcPts val="3640"/>
              </a:lnSpc>
              <a:spcBef>
                <a:spcPct val="0"/>
              </a:spcBef>
            </a:pPr>
            <a:r>
              <a:rPr lang="en-US" sz="2600" b="1" dirty="0">
                <a:solidFill>
                  <a:srgbClr val="000000"/>
                </a:solidFill>
                <a:latin typeface="Montserrat Semi-Bold"/>
                <a:ea typeface="Montserrat Semi-Bold"/>
                <a:cs typeface="Montserrat Semi-Bold"/>
                <a:sym typeface="Montserrat Semi-Bold"/>
              </a:rPr>
              <a:t>Layer 2 (Management)</a:t>
            </a:r>
            <a:endParaRPr lang="en-US" sz="2600" u="none" strike="noStrike" dirty="0">
              <a:solidFill>
                <a:srgbClr val="000000"/>
              </a:solidFill>
              <a:latin typeface="Montserrat Semi-Bold"/>
              <a:ea typeface="Montserrat Semi-Bold"/>
              <a:cs typeface="Montserrat Semi-Bold"/>
              <a:sym typeface="Montserrat Semi-Bold"/>
            </a:endParaRPr>
          </a:p>
        </p:txBody>
      </p:sp>
      <p:grpSp>
        <p:nvGrpSpPr>
          <p:cNvPr id="27" name="Group 27"/>
          <p:cNvGrpSpPr/>
          <p:nvPr/>
        </p:nvGrpSpPr>
        <p:grpSpPr>
          <a:xfrm>
            <a:off x="12290376" y="6175447"/>
            <a:ext cx="4092624" cy="823306"/>
            <a:chOff x="0" y="-38100"/>
            <a:chExt cx="2101419" cy="195148"/>
          </a:xfrm>
        </p:grpSpPr>
        <p:sp>
          <p:nvSpPr>
            <p:cNvPr id="28" name="Freeform 28"/>
            <p:cNvSpPr/>
            <p:nvPr/>
          </p:nvSpPr>
          <p:spPr>
            <a:xfrm>
              <a:off x="0" y="0"/>
              <a:ext cx="2101419" cy="157048"/>
            </a:xfrm>
            <a:custGeom>
              <a:avLst/>
              <a:gdLst/>
              <a:ahLst/>
              <a:cxnLst/>
              <a:rect l="l" t="t" r="r" b="b"/>
              <a:pathLst>
                <a:path w="2101419" h="157048">
                  <a:moveTo>
                    <a:pt x="0" y="0"/>
                  </a:moveTo>
                  <a:lnTo>
                    <a:pt x="2101419" y="0"/>
                  </a:lnTo>
                  <a:lnTo>
                    <a:pt x="2101419" y="157048"/>
                  </a:lnTo>
                  <a:lnTo>
                    <a:pt x="0" y="157048"/>
                  </a:lnTo>
                  <a:close/>
                </a:path>
              </a:pathLst>
            </a:custGeom>
            <a:solidFill>
              <a:srgbClr val="40A7DD"/>
            </a:solidFill>
          </p:spPr>
        </p:sp>
        <p:sp>
          <p:nvSpPr>
            <p:cNvPr id="29" name="TextBox 29"/>
            <p:cNvSpPr txBox="1"/>
            <p:nvPr/>
          </p:nvSpPr>
          <p:spPr>
            <a:xfrm>
              <a:off x="0" y="-38100"/>
              <a:ext cx="2101419" cy="195148"/>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2595176" y="6373872"/>
            <a:ext cx="7694063" cy="438785"/>
          </a:xfrm>
          <a:prstGeom prst="rect">
            <a:avLst/>
          </a:prstGeom>
        </p:spPr>
        <p:txBody>
          <a:bodyPr lIns="0" tIns="0" rIns="0" bIns="0" rtlCol="0" anchor="t">
            <a:spAutoFit/>
          </a:bodyPr>
          <a:lstStyle/>
          <a:p>
            <a:pPr marL="0" lvl="0" indent="0">
              <a:lnSpc>
                <a:spcPts val="3640"/>
              </a:lnSpc>
              <a:spcBef>
                <a:spcPct val="0"/>
              </a:spcBef>
            </a:pPr>
            <a:r>
              <a:rPr lang="en-US" sz="2600" b="1" dirty="0">
                <a:solidFill>
                  <a:srgbClr val="000000"/>
                </a:solidFill>
                <a:latin typeface="Montserrat Semi-Bold"/>
                <a:ea typeface="Montserrat Semi-Bold"/>
                <a:cs typeface="Montserrat Semi-Bold"/>
                <a:sym typeface="Montserrat Semi-Bold"/>
              </a:rPr>
              <a:t>Layer 3 (Staff)</a:t>
            </a:r>
            <a:endParaRPr lang="en-US" sz="2600" u="none" strike="noStrike" dirty="0">
              <a:solidFill>
                <a:srgbClr val="000000"/>
              </a:solidFill>
              <a:latin typeface="Montserrat Semi-Bold"/>
              <a:ea typeface="Montserrat Semi-Bold"/>
              <a:cs typeface="Montserrat Semi-Bold"/>
              <a:sym typeface="Montserrat Semi-Bold"/>
            </a:endParaRPr>
          </a:p>
        </p:txBody>
      </p:sp>
      <p:grpSp>
        <p:nvGrpSpPr>
          <p:cNvPr id="31" name="Group 31"/>
          <p:cNvGrpSpPr/>
          <p:nvPr/>
        </p:nvGrpSpPr>
        <p:grpSpPr>
          <a:xfrm>
            <a:off x="12290375" y="7094560"/>
            <a:ext cx="4092625" cy="679824"/>
            <a:chOff x="0" y="0"/>
            <a:chExt cx="2101419" cy="157048"/>
          </a:xfrm>
        </p:grpSpPr>
        <p:sp>
          <p:nvSpPr>
            <p:cNvPr id="32" name="Freeform 32"/>
            <p:cNvSpPr/>
            <p:nvPr/>
          </p:nvSpPr>
          <p:spPr>
            <a:xfrm>
              <a:off x="0" y="0"/>
              <a:ext cx="2101419" cy="157048"/>
            </a:xfrm>
            <a:custGeom>
              <a:avLst/>
              <a:gdLst/>
              <a:ahLst/>
              <a:cxnLst/>
              <a:rect l="l" t="t" r="r" b="b"/>
              <a:pathLst>
                <a:path w="2101419" h="157048">
                  <a:moveTo>
                    <a:pt x="0" y="0"/>
                  </a:moveTo>
                  <a:lnTo>
                    <a:pt x="2101419" y="0"/>
                  </a:lnTo>
                  <a:lnTo>
                    <a:pt x="2101419" y="157048"/>
                  </a:lnTo>
                  <a:lnTo>
                    <a:pt x="0" y="157048"/>
                  </a:lnTo>
                  <a:close/>
                </a:path>
              </a:pathLst>
            </a:custGeom>
            <a:solidFill>
              <a:srgbClr val="40A7DD"/>
            </a:solidFill>
          </p:spPr>
        </p:sp>
        <p:sp>
          <p:nvSpPr>
            <p:cNvPr id="33" name="TextBox 33"/>
            <p:cNvSpPr txBox="1"/>
            <p:nvPr/>
          </p:nvSpPr>
          <p:spPr>
            <a:xfrm>
              <a:off x="0" y="-38100"/>
              <a:ext cx="2101419" cy="195148"/>
            </a:xfrm>
            <a:prstGeom prst="rect">
              <a:avLst/>
            </a:prstGeom>
          </p:spPr>
          <p:txBody>
            <a:bodyPr lIns="50800" tIns="50800" rIns="50800" bIns="50800" rtlCol="0" anchor="ctr"/>
            <a:lstStyle/>
            <a:p>
              <a:pPr algn="ctr">
                <a:lnSpc>
                  <a:spcPts val="2659"/>
                </a:lnSpc>
              </a:pPr>
              <a:endParaRPr/>
            </a:p>
          </p:txBody>
        </p:sp>
      </p:grpSp>
      <p:sp>
        <p:nvSpPr>
          <p:cNvPr id="34" name="TextBox 34"/>
          <p:cNvSpPr txBox="1"/>
          <p:nvPr/>
        </p:nvSpPr>
        <p:spPr>
          <a:xfrm>
            <a:off x="12634735" y="7149501"/>
            <a:ext cx="8571041" cy="434221"/>
          </a:xfrm>
          <a:prstGeom prst="rect">
            <a:avLst/>
          </a:prstGeom>
        </p:spPr>
        <p:txBody>
          <a:bodyPr wrap="square" lIns="0" tIns="0" rIns="0" bIns="0" rtlCol="0" anchor="t">
            <a:spAutoFit/>
          </a:bodyPr>
          <a:lstStyle/>
          <a:p>
            <a:pPr marL="0" lvl="0" indent="0">
              <a:lnSpc>
                <a:spcPts val="3640"/>
              </a:lnSpc>
              <a:spcBef>
                <a:spcPct val="0"/>
              </a:spcBef>
            </a:pPr>
            <a:r>
              <a:rPr lang="en-US" sz="2600" b="1" dirty="0">
                <a:solidFill>
                  <a:srgbClr val="000000"/>
                </a:solidFill>
                <a:latin typeface="Montserrat Semi-Bold"/>
                <a:ea typeface="Montserrat Semi-Bold"/>
                <a:cs typeface="Montserrat Semi-Bold"/>
                <a:sym typeface="Montserrat Semi-Bold"/>
              </a:rPr>
              <a:t>Layer 4 (Regulation)</a:t>
            </a:r>
            <a:endParaRPr lang="en-US" sz="2600" u="none" strike="noStrike" dirty="0">
              <a:solidFill>
                <a:srgbClr val="000000"/>
              </a:solidFill>
              <a:latin typeface="Montserrat Semi-Bold"/>
              <a:ea typeface="Montserrat Semi-Bold"/>
              <a:cs typeface="Montserrat Semi-Bold"/>
              <a:sym typeface="Montserrat Semi-Bold"/>
            </a:endParaRPr>
          </a:p>
        </p:txBody>
      </p:sp>
      <p:sp>
        <p:nvSpPr>
          <p:cNvPr id="35" name="Freeform 35"/>
          <p:cNvSpPr/>
          <p:nvPr/>
        </p:nvSpPr>
        <p:spPr>
          <a:xfrm flipH="1">
            <a:off x="5699494" y="8050342"/>
            <a:ext cx="1547668" cy="721600"/>
          </a:xfrm>
          <a:custGeom>
            <a:avLst/>
            <a:gdLst/>
            <a:ahLst/>
            <a:cxnLst/>
            <a:rect l="l" t="t" r="r" b="b"/>
            <a:pathLst>
              <a:path w="1547668" h="721600">
                <a:moveTo>
                  <a:pt x="1547668" y="0"/>
                </a:moveTo>
                <a:lnTo>
                  <a:pt x="0" y="0"/>
                </a:lnTo>
                <a:lnTo>
                  <a:pt x="0" y="721600"/>
                </a:lnTo>
                <a:lnTo>
                  <a:pt x="1547668" y="721600"/>
                </a:lnTo>
                <a:lnTo>
                  <a:pt x="1547668" y="0"/>
                </a:lnTo>
                <a:close/>
              </a:path>
            </a:pathLst>
          </a:custGeom>
          <a:blipFill>
            <a:blip r:embed="rId6">
              <a:extLst>
                <a:ext uri="{96DAC541-7B7A-43D3-8B79-37D633B846F1}">
                  <asvg:svgBlip xmlns:asvg="http://schemas.microsoft.com/office/drawing/2016/SVG/main" xmlns="" r:embed="rId7"/>
                </a:ext>
              </a:extLst>
            </a:blip>
            <a:stretch>
              <a:fillRect/>
            </a:stretch>
          </a:blipFill>
        </p:spPr>
      </p:sp>
      <p:pic>
        <p:nvPicPr>
          <p:cNvPr id="39" name="Picture 38">
            <a:extLst>
              <a:ext uri="{FF2B5EF4-FFF2-40B4-BE49-F238E27FC236}">
                <a16:creationId xmlns:a16="http://schemas.microsoft.com/office/drawing/2014/main" xmlns="" id="{8929D9DB-9015-BDB7-46D7-CA3F97646A5E}"/>
              </a:ext>
            </a:extLst>
          </p:cNvPr>
          <p:cNvPicPr>
            <a:picLocks noChangeAspect="1"/>
          </p:cNvPicPr>
          <p:nvPr/>
        </p:nvPicPr>
        <p:blipFill>
          <a:blip r:embed="rId8"/>
          <a:srcRect l="17793" t="4438" r="15022" b="2070"/>
          <a:stretch>
            <a:fillRect/>
          </a:stretch>
        </p:blipFill>
        <p:spPr>
          <a:xfrm>
            <a:off x="-39558" y="38101"/>
            <a:ext cx="11240958" cy="10287000"/>
          </a:xfrm>
          <a:prstGeom prst="rect">
            <a:avLst/>
          </a:prstGeom>
        </p:spPr>
      </p:pic>
      <p:sp>
        <p:nvSpPr>
          <p:cNvPr id="10" name="TextBox 25">
            <a:extLst>
              <a:ext uri="{FF2B5EF4-FFF2-40B4-BE49-F238E27FC236}">
                <a16:creationId xmlns:a16="http://schemas.microsoft.com/office/drawing/2014/main" xmlns="" id="{9C39BC47-520A-E6AA-757D-CEDEE7FA744D}"/>
              </a:ext>
            </a:extLst>
          </p:cNvPr>
          <p:cNvSpPr txBox="1"/>
          <p:nvPr/>
        </p:nvSpPr>
        <p:spPr>
          <a:xfrm>
            <a:off x="12649679" y="4833230"/>
            <a:ext cx="2514122" cy="434221"/>
          </a:xfrm>
          <a:prstGeom prst="rect">
            <a:avLst/>
          </a:prstGeom>
        </p:spPr>
        <p:txBody>
          <a:bodyPr wrap="square" lIns="0" tIns="0" rIns="0" bIns="0" rtlCol="0" anchor="t">
            <a:spAutoFit/>
          </a:bodyPr>
          <a:lstStyle/>
          <a:p>
            <a:pPr marL="0" lvl="0" indent="0">
              <a:lnSpc>
                <a:spcPts val="3640"/>
              </a:lnSpc>
              <a:spcBef>
                <a:spcPct val="0"/>
              </a:spcBef>
            </a:pPr>
            <a:r>
              <a:rPr lang="en-US" sz="2600" b="1" dirty="0">
                <a:solidFill>
                  <a:srgbClr val="000000"/>
                </a:solidFill>
                <a:latin typeface="Montserrat Semi-Bold"/>
                <a:ea typeface="Montserrat Semi-Bold"/>
                <a:cs typeface="Montserrat Semi-Bold"/>
                <a:sym typeface="Montserrat Semi-Bold"/>
              </a:rPr>
              <a:t>Layer 1 (Policy)</a:t>
            </a:r>
            <a:endParaRPr lang="en-US" sz="2600" u="none" strike="noStrike" dirty="0">
              <a:solidFill>
                <a:srgbClr val="000000"/>
              </a:solidFill>
              <a:latin typeface="Montserrat Semi-Bold"/>
              <a:ea typeface="Montserrat Semi-Bold"/>
              <a:cs typeface="Montserrat Semi-Bold"/>
              <a:sym typeface="Montserrat Semi-Bol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a:off x="7055660" y="9100402"/>
            <a:ext cx="11541793" cy="1977951"/>
          </a:xfrm>
          <a:custGeom>
            <a:avLst/>
            <a:gdLst/>
            <a:ahLst/>
            <a:cxnLst/>
            <a:rect l="l" t="t" r="r" b="b"/>
            <a:pathLst>
              <a:path w="11541793" h="1977951">
                <a:moveTo>
                  <a:pt x="0" y="0"/>
                </a:moveTo>
                <a:lnTo>
                  <a:pt x="11541792" y="0"/>
                </a:lnTo>
                <a:lnTo>
                  <a:pt x="11541792" y="1977951"/>
                </a:lnTo>
                <a:lnTo>
                  <a:pt x="0" y="1977951"/>
                </a:lnTo>
                <a:lnTo>
                  <a:pt x="0" y="0"/>
                </a:lnTo>
                <a:close/>
              </a:path>
            </a:pathLst>
          </a:custGeom>
          <a:blipFill>
            <a:blip r:embed="rId3">
              <a:extLst>
                <a:ext uri="{96DAC541-7B7A-43D3-8B79-37D633B846F1}">
                  <asvg:svgBlip xmlns:asvg="http://schemas.microsoft.com/office/drawing/2016/SVG/main" xmlns="" r:embed="rId4"/>
                </a:ext>
              </a:extLst>
            </a:blip>
            <a:stretch>
              <a:fillRect r="-7802" b="-117809"/>
            </a:stretch>
          </a:blipFill>
        </p:spPr>
      </p:sp>
      <p:sp>
        <p:nvSpPr>
          <p:cNvPr id="3" name="Freeform 3"/>
          <p:cNvSpPr/>
          <p:nvPr/>
        </p:nvSpPr>
        <p:spPr>
          <a:xfrm>
            <a:off x="14587987" y="8709877"/>
            <a:ext cx="4387434" cy="2199201"/>
          </a:xfrm>
          <a:custGeom>
            <a:avLst/>
            <a:gdLst/>
            <a:ahLst/>
            <a:cxnLst/>
            <a:rect l="l" t="t" r="r" b="b"/>
            <a:pathLst>
              <a:path w="4387434" h="2199201">
                <a:moveTo>
                  <a:pt x="0" y="0"/>
                </a:moveTo>
                <a:lnTo>
                  <a:pt x="4387434" y="0"/>
                </a:lnTo>
                <a:lnTo>
                  <a:pt x="4387434" y="2199201"/>
                </a:lnTo>
                <a:lnTo>
                  <a:pt x="0" y="219920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4" name="Freeform 4"/>
          <p:cNvSpPr/>
          <p:nvPr/>
        </p:nvSpPr>
        <p:spPr>
          <a:xfrm>
            <a:off x="-1144185" y="-2670060"/>
            <a:ext cx="12442348" cy="4308163"/>
          </a:xfrm>
          <a:custGeom>
            <a:avLst/>
            <a:gdLst/>
            <a:ahLst/>
            <a:cxnLst/>
            <a:rect l="l" t="t" r="r" b="b"/>
            <a:pathLst>
              <a:path w="12442348" h="4308163">
                <a:moveTo>
                  <a:pt x="0" y="0"/>
                </a:moveTo>
                <a:lnTo>
                  <a:pt x="12442348" y="0"/>
                </a:lnTo>
                <a:lnTo>
                  <a:pt x="12442348" y="4308163"/>
                </a:lnTo>
                <a:lnTo>
                  <a:pt x="0" y="4308163"/>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5" name="Group 5"/>
          <p:cNvGrpSpPr/>
          <p:nvPr/>
        </p:nvGrpSpPr>
        <p:grpSpPr>
          <a:xfrm rot="5400000">
            <a:off x="-1420708" y="1333110"/>
            <a:ext cx="10467399" cy="6485336"/>
            <a:chOff x="0" y="0"/>
            <a:chExt cx="912192" cy="565171"/>
          </a:xfrm>
        </p:grpSpPr>
        <p:sp>
          <p:nvSpPr>
            <p:cNvPr id="6" name="Freeform 6"/>
            <p:cNvSpPr/>
            <p:nvPr/>
          </p:nvSpPr>
          <p:spPr>
            <a:xfrm rot="-5400000">
              <a:off x="173510" y="-173510"/>
              <a:ext cx="565171" cy="912192"/>
            </a:xfrm>
            <a:custGeom>
              <a:avLst/>
              <a:gdLst/>
              <a:ahLst/>
              <a:cxnLst/>
              <a:rect l="l" t="t" r="r" b="b"/>
              <a:pathLst>
                <a:path w="565171" h="912192">
                  <a:moveTo>
                    <a:pt x="565171" y="708991"/>
                  </a:moveTo>
                  <a:lnTo>
                    <a:pt x="565171" y="0"/>
                  </a:lnTo>
                  <a:lnTo>
                    <a:pt x="0" y="0"/>
                  </a:lnTo>
                  <a:lnTo>
                    <a:pt x="0" y="708991"/>
                  </a:lnTo>
                  <a:lnTo>
                    <a:pt x="282586" y="912191"/>
                  </a:lnTo>
                  <a:lnTo>
                    <a:pt x="565171" y="708991"/>
                  </a:lnTo>
                  <a:close/>
                </a:path>
              </a:pathLst>
            </a:custGeom>
            <a:blipFill>
              <a:blip r:embed="rId7"/>
              <a:stretch>
                <a:fillRect l="-117978" r="-23902"/>
              </a:stretch>
            </a:blipFill>
          </p:spPr>
        </p:sp>
      </p:grpSp>
      <p:sp>
        <p:nvSpPr>
          <p:cNvPr id="7" name="TextBox 7"/>
          <p:cNvSpPr txBox="1"/>
          <p:nvPr/>
        </p:nvSpPr>
        <p:spPr>
          <a:xfrm>
            <a:off x="8136536" y="3162300"/>
            <a:ext cx="9581146" cy="1268645"/>
          </a:xfrm>
          <a:prstGeom prst="rect">
            <a:avLst/>
          </a:prstGeom>
        </p:spPr>
        <p:txBody>
          <a:bodyPr wrap="square" lIns="0" tIns="0" rIns="0" bIns="0" rtlCol="0" anchor="t">
            <a:spAutoFit/>
          </a:bodyPr>
          <a:lstStyle/>
          <a:p>
            <a:pPr algn="l">
              <a:lnSpc>
                <a:spcPts val="3331"/>
              </a:lnSpc>
              <a:spcBef>
                <a:spcPct val="0"/>
              </a:spcBef>
            </a:pPr>
            <a:r>
              <a:rPr lang="en-US" sz="2379" dirty="0">
                <a:solidFill>
                  <a:srgbClr val="000000"/>
                </a:solidFill>
                <a:latin typeface="Poppins"/>
                <a:ea typeface="Poppins"/>
                <a:cs typeface="Poppins"/>
                <a:sym typeface="Poppins"/>
              </a:rPr>
              <a:t>RCA is a structured investigation technique used by the NHS to look past individual error and identify "systemic vulnerabilities" (NHS England, 2022).</a:t>
            </a:r>
          </a:p>
        </p:txBody>
      </p:sp>
      <p:sp>
        <p:nvSpPr>
          <p:cNvPr id="8" name="TextBox 8"/>
          <p:cNvSpPr txBox="1"/>
          <p:nvPr/>
        </p:nvSpPr>
        <p:spPr>
          <a:xfrm>
            <a:off x="8003164" y="4838700"/>
            <a:ext cx="9122764" cy="3329886"/>
          </a:xfrm>
          <a:prstGeom prst="rect">
            <a:avLst/>
          </a:prstGeom>
        </p:spPr>
        <p:txBody>
          <a:bodyPr wrap="square" lIns="0" tIns="0" rIns="0" bIns="0" rtlCol="0" anchor="t">
            <a:spAutoFit/>
          </a:bodyPr>
          <a:lstStyle/>
          <a:p>
            <a:pPr marL="513756" lvl="1" indent="-256878" algn="l">
              <a:lnSpc>
                <a:spcPts val="4378"/>
              </a:lnSpc>
              <a:buFont typeface="Arial"/>
              <a:buChar char="•"/>
            </a:pPr>
            <a:r>
              <a:rPr lang="en-US" sz="2379" b="1" dirty="0">
                <a:solidFill>
                  <a:srgbClr val="000000"/>
                </a:solidFill>
                <a:latin typeface="Poppins"/>
                <a:ea typeface="Poppins"/>
                <a:cs typeface="Poppins"/>
                <a:sym typeface="Poppins"/>
              </a:rPr>
              <a:t>Define: </a:t>
            </a:r>
            <a:r>
              <a:rPr lang="en-US" sz="2379" dirty="0">
                <a:solidFill>
                  <a:srgbClr val="000000"/>
                </a:solidFill>
                <a:latin typeface="Poppins"/>
                <a:ea typeface="Poppins"/>
                <a:cs typeface="Poppins"/>
                <a:sym typeface="Poppins"/>
              </a:rPr>
              <a:t>Avoidable deaths and neglect at Mid Staffs.</a:t>
            </a:r>
          </a:p>
          <a:p>
            <a:pPr marL="513756" lvl="1" indent="-256878" algn="l">
              <a:lnSpc>
                <a:spcPts val="4378"/>
              </a:lnSpc>
              <a:buFont typeface="Arial"/>
              <a:buChar char="•"/>
            </a:pPr>
            <a:r>
              <a:rPr lang="en-US" sz="2379" b="1" dirty="0">
                <a:solidFill>
                  <a:srgbClr val="000000"/>
                </a:solidFill>
                <a:latin typeface="Poppins"/>
                <a:ea typeface="Poppins"/>
                <a:cs typeface="Poppins"/>
                <a:sym typeface="Poppins"/>
              </a:rPr>
              <a:t>Analyze: </a:t>
            </a:r>
            <a:r>
              <a:rPr lang="en-US" sz="2379" dirty="0">
                <a:solidFill>
                  <a:srgbClr val="000000"/>
                </a:solidFill>
                <a:latin typeface="Poppins"/>
                <a:ea typeface="Poppins"/>
                <a:cs typeface="Poppins"/>
                <a:sym typeface="Poppins"/>
              </a:rPr>
              <a:t>Why were mortality rates high? (Staffing levels).</a:t>
            </a:r>
          </a:p>
          <a:p>
            <a:pPr marL="513756" lvl="1" indent="-256878" algn="l">
              <a:lnSpc>
                <a:spcPts val="4378"/>
              </a:lnSpc>
              <a:buFont typeface="Arial"/>
              <a:buChar char="•"/>
            </a:pPr>
            <a:r>
              <a:rPr lang="en-US" sz="2379" b="1" dirty="0">
                <a:solidFill>
                  <a:srgbClr val="000000"/>
                </a:solidFill>
                <a:latin typeface="Poppins"/>
                <a:ea typeface="Poppins"/>
                <a:cs typeface="Poppins"/>
                <a:sym typeface="Poppins"/>
              </a:rPr>
              <a:t>Identify: </a:t>
            </a:r>
            <a:r>
              <a:rPr lang="en-US" sz="2379" dirty="0">
                <a:solidFill>
                  <a:srgbClr val="000000"/>
                </a:solidFill>
                <a:latin typeface="Poppins"/>
                <a:ea typeface="Poppins"/>
                <a:cs typeface="Poppins"/>
                <a:sym typeface="Poppins"/>
              </a:rPr>
              <a:t>Why were staff levels low? (Budget cuts for Foundation status).</a:t>
            </a:r>
          </a:p>
          <a:p>
            <a:pPr marL="513756" lvl="1" indent="-256878" algn="l">
              <a:lnSpc>
                <a:spcPts val="4378"/>
              </a:lnSpc>
              <a:buFont typeface="Arial"/>
              <a:buChar char="•"/>
            </a:pPr>
            <a:r>
              <a:rPr lang="en-US" sz="2379" b="1" dirty="0">
                <a:solidFill>
                  <a:srgbClr val="000000"/>
                </a:solidFill>
                <a:latin typeface="Poppins"/>
                <a:ea typeface="Poppins"/>
                <a:cs typeface="Poppins"/>
                <a:sym typeface="Poppins"/>
              </a:rPr>
              <a:t>Action: </a:t>
            </a:r>
            <a:r>
              <a:rPr lang="en-US" sz="2379" dirty="0">
                <a:solidFill>
                  <a:srgbClr val="000000"/>
                </a:solidFill>
                <a:latin typeface="Poppins"/>
                <a:ea typeface="Poppins"/>
                <a:cs typeface="Poppins"/>
                <a:sym typeface="Poppins"/>
              </a:rPr>
              <a:t>The Francis Report recommended over 290 changes to ensure "patient-first" cultures (Francis, 2013).</a:t>
            </a:r>
          </a:p>
        </p:txBody>
      </p:sp>
      <p:sp>
        <p:nvSpPr>
          <p:cNvPr id="9" name="TextBox 9"/>
          <p:cNvSpPr txBox="1"/>
          <p:nvPr/>
        </p:nvSpPr>
        <p:spPr>
          <a:xfrm>
            <a:off x="8136536" y="1866900"/>
            <a:ext cx="9122764" cy="874470"/>
          </a:xfrm>
          <a:prstGeom prst="rect">
            <a:avLst/>
          </a:prstGeom>
        </p:spPr>
        <p:txBody>
          <a:bodyPr lIns="0" tIns="0" rIns="0" bIns="0" rtlCol="0" anchor="t">
            <a:spAutoFit/>
          </a:bodyPr>
          <a:lstStyle/>
          <a:p>
            <a:pPr algn="l">
              <a:lnSpc>
                <a:spcPts val="7348"/>
              </a:lnSpc>
            </a:pPr>
            <a:r>
              <a:rPr lang="en-US" sz="4800" b="1" dirty="0">
                <a:solidFill>
                  <a:srgbClr val="174A36"/>
                </a:solidFill>
                <a:latin typeface="Poppins Bold"/>
                <a:ea typeface="Poppins Bold"/>
                <a:cs typeface="Poppins Bold"/>
                <a:sym typeface="Poppins Bold"/>
              </a:rPr>
              <a:t>Root Cause Analysis (RCA)</a:t>
            </a:r>
          </a:p>
        </p:txBody>
      </p:sp>
      <p:sp>
        <p:nvSpPr>
          <p:cNvPr id="10" name="AutoShape 10"/>
          <p:cNvSpPr/>
          <p:nvPr/>
        </p:nvSpPr>
        <p:spPr>
          <a:xfrm flipV="1">
            <a:off x="8136536" y="2781300"/>
            <a:ext cx="10829181" cy="0"/>
          </a:xfrm>
          <a:prstGeom prst="line">
            <a:avLst/>
          </a:prstGeom>
          <a:ln w="38100" cap="flat">
            <a:solidFill>
              <a:srgbClr val="174A36"/>
            </a:solidFill>
            <a:prstDash val="sysDash"/>
            <a:headEnd type="none" w="sm" len="sm"/>
            <a:tailEnd type="none" w="sm" len="sm"/>
          </a:ln>
        </p:spPr>
      </p:sp>
      <p:sp>
        <p:nvSpPr>
          <p:cNvPr id="11" name="Freeform 11"/>
          <p:cNvSpPr/>
          <p:nvPr/>
        </p:nvSpPr>
        <p:spPr>
          <a:xfrm>
            <a:off x="14587987" y="-357848"/>
            <a:ext cx="3981947" cy="1995951"/>
          </a:xfrm>
          <a:custGeom>
            <a:avLst/>
            <a:gdLst/>
            <a:ahLst/>
            <a:cxnLst/>
            <a:rect l="l" t="t" r="r" b="b"/>
            <a:pathLst>
              <a:path w="3981947" h="1995951">
                <a:moveTo>
                  <a:pt x="0" y="0"/>
                </a:moveTo>
                <a:lnTo>
                  <a:pt x="3981948" y="0"/>
                </a:lnTo>
                <a:lnTo>
                  <a:pt x="3981948" y="1995951"/>
                </a:lnTo>
                <a:lnTo>
                  <a:pt x="0" y="199595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CD9CA"/>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xmlns="" id="{56D81228-B47F-33E6-EBC5-494228F29469}"/>
              </a:ext>
              <a:ext uri="{C183D7F6-B498-43B3-948B-1728B52AA6E4}">
                <adec:decorative xmlns:adec="http://schemas.microsoft.com/office/drawing/2017/decorative" xmlns="" val="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
        <p:nvSpPr>
          <p:cNvPr id="11" name="TextBox 6">
            <a:extLst>
              <a:ext uri="{FF2B5EF4-FFF2-40B4-BE49-F238E27FC236}">
                <a16:creationId xmlns:a16="http://schemas.microsoft.com/office/drawing/2014/main" xmlns="" id="{B65145D2-57A5-3BBA-14D1-600AD4EEF10B}"/>
              </a:ext>
            </a:extLst>
          </p:cNvPr>
          <p:cNvSpPr txBox="1"/>
          <p:nvPr/>
        </p:nvSpPr>
        <p:spPr>
          <a:xfrm>
            <a:off x="3035797" y="51758"/>
            <a:ext cx="12216405" cy="980846"/>
          </a:xfrm>
          <a:prstGeom prst="rect">
            <a:avLst/>
          </a:prstGeom>
        </p:spPr>
        <p:txBody>
          <a:bodyPr wrap="square" lIns="0" tIns="0" rIns="0" bIns="0" rtlCol="0" anchor="t">
            <a:spAutoFit/>
          </a:bodyPr>
          <a:lstStyle/>
          <a:p>
            <a:pPr algn="ctr">
              <a:lnSpc>
                <a:spcPts val="8665"/>
              </a:lnSpc>
            </a:pPr>
            <a:r>
              <a:rPr lang="en-US" sz="4800" dirty="0">
                <a:solidFill>
                  <a:schemeClr val="bg1"/>
                </a:solidFill>
                <a:latin typeface="Fredoka"/>
                <a:ea typeface="Fredoka"/>
                <a:cs typeface="Fredoka"/>
                <a:sym typeface="Fredoka"/>
              </a:rPr>
              <a:t>Fishbone Diagram (Cause-and-Effect)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AutoShape 2"/>
          <p:cNvSpPr/>
          <p:nvPr/>
        </p:nvSpPr>
        <p:spPr>
          <a:xfrm>
            <a:off x="1028700" y="2960571"/>
            <a:ext cx="18130168" cy="0"/>
          </a:xfrm>
          <a:prstGeom prst="line">
            <a:avLst/>
          </a:prstGeom>
          <a:ln w="38100" cap="flat">
            <a:solidFill>
              <a:srgbClr val="174A36"/>
            </a:solidFill>
            <a:prstDash val="sysDash"/>
            <a:headEnd type="none" w="sm" len="sm"/>
            <a:tailEnd type="none" w="sm" len="sm"/>
          </a:ln>
        </p:spPr>
      </p:sp>
      <p:sp>
        <p:nvSpPr>
          <p:cNvPr id="3" name="Freeform 3"/>
          <p:cNvSpPr/>
          <p:nvPr/>
        </p:nvSpPr>
        <p:spPr>
          <a:xfrm>
            <a:off x="-392261" y="7851070"/>
            <a:ext cx="5614883" cy="2814460"/>
          </a:xfrm>
          <a:custGeom>
            <a:avLst/>
            <a:gdLst/>
            <a:ahLst/>
            <a:cxnLst/>
            <a:rect l="l" t="t" r="r" b="b"/>
            <a:pathLst>
              <a:path w="5614883" h="2814460">
                <a:moveTo>
                  <a:pt x="0" y="0"/>
                </a:moveTo>
                <a:lnTo>
                  <a:pt x="5614883" y="0"/>
                </a:lnTo>
                <a:lnTo>
                  <a:pt x="5614883" y="2814460"/>
                </a:lnTo>
                <a:lnTo>
                  <a:pt x="0" y="281446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4" name="Group 4"/>
          <p:cNvGrpSpPr/>
          <p:nvPr/>
        </p:nvGrpSpPr>
        <p:grpSpPr>
          <a:xfrm>
            <a:off x="-1397162" y="3531637"/>
            <a:ext cx="9695230" cy="5246370"/>
            <a:chOff x="0" y="0"/>
            <a:chExt cx="1502045" cy="812800"/>
          </a:xfrm>
        </p:grpSpPr>
        <p:sp>
          <p:nvSpPr>
            <p:cNvPr id="5" name="Freeform 5"/>
            <p:cNvSpPr/>
            <p:nvPr/>
          </p:nvSpPr>
          <p:spPr>
            <a:xfrm>
              <a:off x="0" y="0"/>
              <a:ext cx="1502045" cy="812800"/>
            </a:xfrm>
            <a:custGeom>
              <a:avLst/>
              <a:gdLst/>
              <a:ahLst/>
              <a:cxnLst/>
              <a:rect l="l" t="t" r="r" b="b"/>
              <a:pathLst>
                <a:path w="1502045" h="812800">
                  <a:moveTo>
                    <a:pt x="0" y="0"/>
                  </a:moveTo>
                  <a:lnTo>
                    <a:pt x="1502045" y="0"/>
                  </a:lnTo>
                  <a:lnTo>
                    <a:pt x="1502045" y="812800"/>
                  </a:lnTo>
                  <a:lnTo>
                    <a:pt x="0" y="812800"/>
                  </a:lnTo>
                  <a:close/>
                </a:path>
              </a:pathLst>
            </a:custGeom>
            <a:blipFill>
              <a:blip r:embed="rId5"/>
              <a:stretch>
                <a:fillRect t="-14679" b="-14679"/>
              </a:stretch>
            </a:blipFill>
          </p:spPr>
        </p:sp>
      </p:grpSp>
      <p:sp>
        <p:nvSpPr>
          <p:cNvPr id="6" name="TextBox 6"/>
          <p:cNvSpPr txBox="1"/>
          <p:nvPr/>
        </p:nvSpPr>
        <p:spPr>
          <a:xfrm>
            <a:off x="1028700" y="1743187"/>
            <a:ext cx="9825502" cy="874470"/>
          </a:xfrm>
          <a:prstGeom prst="rect">
            <a:avLst/>
          </a:prstGeom>
        </p:spPr>
        <p:txBody>
          <a:bodyPr lIns="0" tIns="0" rIns="0" bIns="0" rtlCol="0" anchor="t">
            <a:spAutoFit/>
          </a:bodyPr>
          <a:lstStyle/>
          <a:p>
            <a:pPr algn="l">
              <a:lnSpc>
                <a:spcPts val="7348"/>
              </a:lnSpc>
            </a:pPr>
            <a:r>
              <a:rPr lang="en-US" sz="4800" b="1" dirty="0">
                <a:solidFill>
                  <a:srgbClr val="174A36"/>
                </a:solidFill>
                <a:latin typeface="Poppins Bold"/>
                <a:ea typeface="Poppins Bold"/>
                <a:cs typeface="Poppins Bold"/>
                <a:sym typeface="Poppins Bold"/>
              </a:rPr>
              <a:t>Systems Theory in Healthcare</a:t>
            </a:r>
          </a:p>
        </p:txBody>
      </p:sp>
      <p:sp>
        <p:nvSpPr>
          <p:cNvPr id="7" name="TextBox 7"/>
          <p:cNvSpPr txBox="1"/>
          <p:nvPr/>
        </p:nvSpPr>
        <p:spPr>
          <a:xfrm>
            <a:off x="8892803" y="3925920"/>
            <a:ext cx="8404598" cy="4341638"/>
          </a:xfrm>
          <a:prstGeom prst="rect">
            <a:avLst/>
          </a:prstGeom>
        </p:spPr>
        <p:txBody>
          <a:bodyPr wrap="square" lIns="0" tIns="0" rIns="0" bIns="0" rtlCol="0" anchor="t">
            <a:spAutoFit/>
          </a:bodyPr>
          <a:lstStyle/>
          <a:p>
            <a:pPr algn="l">
              <a:lnSpc>
                <a:spcPct val="150000"/>
              </a:lnSpc>
              <a:spcBef>
                <a:spcPct val="0"/>
              </a:spcBef>
            </a:pPr>
            <a:r>
              <a:rPr lang="en-US" sz="2379" dirty="0">
                <a:solidFill>
                  <a:srgbClr val="000000"/>
                </a:solidFill>
                <a:latin typeface="Poppins"/>
                <a:ea typeface="Poppins"/>
                <a:cs typeface="Poppins"/>
                <a:sym typeface="Poppins"/>
              </a:rPr>
              <a:t>Systems theory suggests that a hospital is an "open system" where inputs (funding, staff) affect processes (treatment), which determine outputs (health) (Senge, 2020). At Mid Staffordshire, the system was "closed" to feedback. Management decisions to cut £10 million from the budget (input) directly crippled the nursing wards (process), which inevitably led to increased mortality (output) (</a:t>
            </a:r>
            <a:r>
              <a:rPr lang="en-US" sz="2379" dirty="0" err="1">
                <a:solidFill>
                  <a:srgbClr val="000000"/>
                </a:solidFill>
                <a:latin typeface="Poppins"/>
                <a:ea typeface="Poppins"/>
                <a:cs typeface="Poppins"/>
                <a:sym typeface="Poppins"/>
              </a:rPr>
              <a:t>Thorlby</a:t>
            </a:r>
            <a:r>
              <a:rPr lang="en-US" sz="2379" dirty="0">
                <a:solidFill>
                  <a:srgbClr val="000000"/>
                </a:solidFill>
                <a:latin typeface="Poppins"/>
                <a:ea typeface="Poppins"/>
                <a:cs typeface="Poppins"/>
                <a:sym typeface="Poppins"/>
              </a:rPr>
              <a:t> et al., 2024).</a:t>
            </a:r>
          </a:p>
        </p:txBody>
      </p:sp>
      <p:sp>
        <p:nvSpPr>
          <p:cNvPr id="9" name="Freeform 9"/>
          <p:cNvSpPr/>
          <p:nvPr/>
        </p:nvSpPr>
        <p:spPr>
          <a:xfrm>
            <a:off x="13053916" y="-1018208"/>
            <a:ext cx="5614883" cy="2814460"/>
          </a:xfrm>
          <a:custGeom>
            <a:avLst/>
            <a:gdLst/>
            <a:ahLst/>
            <a:cxnLst/>
            <a:rect l="l" t="t" r="r" b="b"/>
            <a:pathLst>
              <a:path w="5614883" h="2814460">
                <a:moveTo>
                  <a:pt x="0" y="0"/>
                </a:moveTo>
                <a:lnTo>
                  <a:pt x="5614883" y="0"/>
                </a:lnTo>
                <a:lnTo>
                  <a:pt x="5614883" y="2814460"/>
                </a:lnTo>
                <a:lnTo>
                  <a:pt x="0" y="281446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0" name="Freeform 10"/>
          <p:cNvSpPr/>
          <p:nvPr/>
        </p:nvSpPr>
        <p:spPr>
          <a:xfrm>
            <a:off x="-392261" y="-1229497"/>
            <a:ext cx="6439666" cy="2229734"/>
          </a:xfrm>
          <a:custGeom>
            <a:avLst/>
            <a:gdLst/>
            <a:ahLst/>
            <a:cxnLst/>
            <a:rect l="l" t="t" r="r" b="b"/>
            <a:pathLst>
              <a:path w="6439666" h="2229734">
                <a:moveTo>
                  <a:pt x="0" y="0"/>
                </a:moveTo>
                <a:lnTo>
                  <a:pt x="6439666" y="0"/>
                </a:lnTo>
                <a:lnTo>
                  <a:pt x="6439666" y="2229734"/>
                </a:lnTo>
                <a:lnTo>
                  <a:pt x="0" y="2229734"/>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11" name="Freeform 11"/>
          <p:cNvSpPr/>
          <p:nvPr/>
        </p:nvSpPr>
        <p:spPr>
          <a:xfrm>
            <a:off x="13397792" y="9172133"/>
            <a:ext cx="6439666" cy="2229734"/>
          </a:xfrm>
          <a:custGeom>
            <a:avLst/>
            <a:gdLst/>
            <a:ahLst/>
            <a:cxnLst/>
            <a:rect l="l" t="t" r="r" b="b"/>
            <a:pathLst>
              <a:path w="6439666" h="2229734">
                <a:moveTo>
                  <a:pt x="0" y="0"/>
                </a:moveTo>
                <a:lnTo>
                  <a:pt x="6439666" y="0"/>
                </a:lnTo>
                <a:lnTo>
                  <a:pt x="6439666" y="2229734"/>
                </a:lnTo>
                <a:lnTo>
                  <a:pt x="0" y="2229734"/>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flipH="1">
            <a:off x="2787928" y="-774587"/>
            <a:ext cx="5276687" cy="6825860"/>
          </a:xfrm>
          <a:custGeom>
            <a:avLst/>
            <a:gdLst/>
            <a:ahLst/>
            <a:cxnLst/>
            <a:rect l="l" t="t" r="r" b="b"/>
            <a:pathLst>
              <a:path w="5276687" h="7130658">
                <a:moveTo>
                  <a:pt x="5276687" y="0"/>
                </a:moveTo>
                <a:lnTo>
                  <a:pt x="0" y="0"/>
                </a:lnTo>
                <a:lnTo>
                  <a:pt x="0" y="7130659"/>
                </a:lnTo>
                <a:lnTo>
                  <a:pt x="5276687" y="7130659"/>
                </a:lnTo>
                <a:lnTo>
                  <a:pt x="5276687"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AutoShape 3"/>
          <p:cNvSpPr/>
          <p:nvPr/>
        </p:nvSpPr>
        <p:spPr>
          <a:xfrm>
            <a:off x="8839200" y="0"/>
            <a:ext cx="0" cy="10287000"/>
          </a:xfrm>
          <a:prstGeom prst="line">
            <a:avLst/>
          </a:prstGeom>
          <a:ln w="19050" cap="flat">
            <a:solidFill>
              <a:srgbClr val="000000"/>
            </a:solidFill>
            <a:prstDash val="solid"/>
            <a:headEnd type="none" w="sm" len="sm"/>
            <a:tailEnd type="none" w="sm" len="sm"/>
          </a:ln>
        </p:spPr>
      </p:sp>
      <p:sp>
        <p:nvSpPr>
          <p:cNvPr id="4" name="AutoShape 4"/>
          <p:cNvSpPr/>
          <p:nvPr/>
        </p:nvSpPr>
        <p:spPr>
          <a:xfrm>
            <a:off x="17249775" y="0"/>
            <a:ext cx="0" cy="10287000"/>
          </a:xfrm>
          <a:prstGeom prst="line">
            <a:avLst/>
          </a:prstGeom>
          <a:ln w="19050" cap="flat">
            <a:solidFill>
              <a:srgbClr val="000000"/>
            </a:solidFill>
            <a:prstDash val="solid"/>
            <a:headEnd type="none" w="sm" len="sm"/>
            <a:tailEnd type="none" w="sm" len="sm"/>
          </a:ln>
        </p:spPr>
      </p:sp>
      <p:grpSp>
        <p:nvGrpSpPr>
          <p:cNvPr id="5" name="Group 5"/>
          <p:cNvGrpSpPr/>
          <p:nvPr/>
        </p:nvGrpSpPr>
        <p:grpSpPr>
          <a:xfrm>
            <a:off x="1028700" y="3114622"/>
            <a:ext cx="7146795" cy="6143678"/>
            <a:chOff x="0" y="0"/>
            <a:chExt cx="3958012" cy="3402470"/>
          </a:xfrm>
        </p:grpSpPr>
        <p:sp>
          <p:nvSpPr>
            <p:cNvPr id="6" name="Freeform 6"/>
            <p:cNvSpPr/>
            <p:nvPr/>
          </p:nvSpPr>
          <p:spPr>
            <a:xfrm>
              <a:off x="0" y="0"/>
              <a:ext cx="3958012" cy="3402470"/>
            </a:xfrm>
            <a:custGeom>
              <a:avLst/>
              <a:gdLst/>
              <a:ahLst/>
              <a:cxnLst/>
              <a:rect l="l" t="t" r="r" b="b"/>
              <a:pathLst>
                <a:path w="3958012" h="3402470">
                  <a:moveTo>
                    <a:pt x="38998" y="0"/>
                  </a:moveTo>
                  <a:lnTo>
                    <a:pt x="3919015" y="0"/>
                  </a:lnTo>
                  <a:cubicBezTo>
                    <a:pt x="3929357" y="0"/>
                    <a:pt x="3939277" y="4109"/>
                    <a:pt x="3946590" y="11422"/>
                  </a:cubicBezTo>
                  <a:cubicBezTo>
                    <a:pt x="3953904" y="18736"/>
                    <a:pt x="3958012" y="28655"/>
                    <a:pt x="3958012" y="38998"/>
                  </a:cubicBezTo>
                  <a:lnTo>
                    <a:pt x="3958012" y="3363472"/>
                  </a:lnTo>
                  <a:cubicBezTo>
                    <a:pt x="3958012" y="3385010"/>
                    <a:pt x="3940552" y="3402470"/>
                    <a:pt x="3919015" y="3402470"/>
                  </a:cubicBezTo>
                  <a:lnTo>
                    <a:pt x="38998" y="3402470"/>
                  </a:lnTo>
                  <a:cubicBezTo>
                    <a:pt x="28655" y="3402470"/>
                    <a:pt x="18736" y="3398361"/>
                    <a:pt x="11422" y="3391048"/>
                  </a:cubicBezTo>
                  <a:cubicBezTo>
                    <a:pt x="4109" y="3383734"/>
                    <a:pt x="0" y="3373815"/>
                    <a:pt x="0" y="3363472"/>
                  </a:cubicBezTo>
                  <a:lnTo>
                    <a:pt x="0" y="38998"/>
                  </a:lnTo>
                  <a:cubicBezTo>
                    <a:pt x="0" y="28655"/>
                    <a:pt x="4109" y="18736"/>
                    <a:pt x="11422" y="11422"/>
                  </a:cubicBezTo>
                  <a:cubicBezTo>
                    <a:pt x="18736" y="4109"/>
                    <a:pt x="28655" y="0"/>
                    <a:pt x="38998" y="0"/>
                  </a:cubicBezTo>
                  <a:close/>
                </a:path>
              </a:pathLst>
            </a:custGeom>
            <a:blipFill>
              <a:blip r:embed="rId5"/>
              <a:stretch>
                <a:fillRect l="-6755" r="-22029"/>
              </a:stretch>
            </a:blipFill>
            <a:ln w="19050" cap="rnd">
              <a:solidFill>
                <a:srgbClr val="000000"/>
              </a:solidFill>
              <a:prstDash val="solid"/>
              <a:round/>
            </a:ln>
          </p:spPr>
        </p:sp>
      </p:grpSp>
      <p:grpSp>
        <p:nvGrpSpPr>
          <p:cNvPr id="7" name="Group 7"/>
          <p:cNvGrpSpPr/>
          <p:nvPr/>
        </p:nvGrpSpPr>
        <p:grpSpPr>
          <a:xfrm>
            <a:off x="17259300" y="0"/>
            <a:ext cx="1028700" cy="10287000"/>
            <a:chOff x="0" y="0"/>
            <a:chExt cx="270933" cy="2709333"/>
          </a:xfrm>
        </p:grpSpPr>
        <p:sp>
          <p:nvSpPr>
            <p:cNvPr id="8" name="Freeform 8"/>
            <p:cNvSpPr/>
            <p:nvPr/>
          </p:nvSpPr>
          <p:spPr>
            <a:xfrm>
              <a:off x="0" y="0"/>
              <a:ext cx="270933" cy="2709333"/>
            </a:xfrm>
            <a:custGeom>
              <a:avLst/>
              <a:gdLst/>
              <a:ahLst/>
              <a:cxnLst/>
              <a:rect l="l" t="t" r="r" b="b"/>
              <a:pathLst>
                <a:path w="270933" h="2709333">
                  <a:moveTo>
                    <a:pt x="0" y="0"/>
                  </a:moveTo>
                  <a:lnTo>
                    <a:pt x="270933" y="0"/>
                  </a:lnTo>
                  <a:lnTo>
                    <a:pt x="270933" y="2709333"/>
                  </a:lnTo>
                  <a:lnTo>
                    <a:pt x="0" y="2709333"/>
                  </a:lnTo>
                  <a:close/>
                </a:path>
              </a:pathLst>
            </a:custGeom>
            <a:solidFill>
              <a:srgbClr val="F4DDF4"/>
            </a:solidFill>
          </p:spPr>
        </p:sp>
        <p:sp>
          <p:nvSpPr>
            <p:cNvPr id="9" name="TextBox 9"/>
            <p:cNvSpPr txBox="1"/>
            <p:nvPr/>
          </p:nvSpPr>
          <p:spPr>
            <a:xfrm>
              <a:off x="0" y="-9525"/>
              <a:ext cx="270933" cy="2718858"/>
            </a:xfrm>
            <a:prstGeom prst="rect">
              <a:avLst/>
            </a:prstGeom>
          </p:spPr>
          <p:txBody>
            <a:bodyPr lIns="50800" tIns="50800" rIns="50800" bIns="50800" rtlCol="0" anchor="ctr"/>
            <a:lstStyle/>
            <a:p>
              <a:pPr algn="ctr">
                <a:lnSpc>
                  <a:spcPts val="3099"/>
                </a:lnSpc>
              </a:pPr>
              <a:endParaRPr/>
            </a:p>
          </p:txBody>
        </p:sp>
      </p:grpSp>
      <p:sp>
        <p:nvSpPr>
          <p:cNvPr id="11" name="TextBox 11"/>
          <p:cNvSpPr txBox="1"/>
          <p:nvPr/>
        </p:nvSpPr>
        <p:spPr>
          <a:xfrm>
            <a:off x="10491576" y="3105097"/>
            <a:ext cx="800674" cy="371192"/>
          </a:xfrm>
          <a:prstGeom prst="rect">
            <a:avLst/>
          </a:prstGeom>
        </p:spPr>
        <p:txBody>
          <a:bodyPr wrap="square" lIns="0" tIns="0" rIns="0" bIns="0" rtlCol="0" anchor="t">
            <a:spAutoFit/>
          </a:bodyPr>
          <a:lstStyle/>
          <a:p>
            <a:pPr marL="0" lvl="0" indent="0" algn="l">
              <a:lnSpc>
                <a:spcPts val="3099"/>
              </a:lnSpc>
              <a:spcBef>
                <a:spcPct val="0"/>
              </a:spcBef>
            </a:pPr>
            <a:r>
              <a:rPr lang="en-US" sz="2499" b="1" u="none" strike="noStrike" spc="-169" dirty="0">
                <a:solidFill>
                  <a:srgbClr val="000000"/>
                </a:solidFill>
                <a:latin typeface="Helios Bold"/>
                <a:ea typeface="Helios Bold"/>
                <a:cs typeface="Helios Bold"/>
                <a:sym typeface="Helios Bold"/>
              </a:rPr>
              <a:t>01.</a:t>
            </a:r>
          </a:p>
        </p:txBody>
      </p:sp>
      <p:sp>
        <p:nvSpPr>
          <p:cNvPr id="12" name="TextBox 12"/>
          <p:cNvSpPr txBox="1"/>
          <p:nvPr/>
        </p:nvSpPr>
        <p:spPr>
          <a:xfrm>
            <a:off x="10491576" y="4375755"/>
            <a:ext cx="800674" cy="387350"/>
          </a:xfrm>
          <a:prstGeom prst="rect">
            <a:avLst/>
          </a:prstGeom>
        </p:spPr>
        <p:txBody>
          <a:bodyPr lIns="0" tIns="0" rIns="0" bIns="0" rtlCol="0" anchor="t">
            <a:spAutoFit/>
          </a:bodyPr>
          <a:lstStyle/>
          <a:p>
            <a:pPr marL="0" lvl="0" indent="0" algn="l">
              <a:lnSpc>
                <a:spcPts val="3099"/>
              </a:lnSpc>
              <a:spcBef>
                <a:spcPct val="0"/>
              </a:spcBef>
            </a:pPr>
            <a:r>
              <a:rPr lang="en-US" sz="2499" b="1" spc="-169" dirty="0">
                <a:solidFill>
                  <a:srgbClr val="000000"/>
                </a:solidFill>
                <a:latin typeface="Helios Bold"/>
                <a:ea typeface="Helios Bold"/>
                <a:cs typeface="Helios Bold"/>
                <a:sym typeface="Helios Bold"/>
              </a:rPr>
              <a:t>02.</a:t>
            </a:r>
          </a:p>
        </p:txBody>
      </p:sp>
      <p:sp>
        <p:nvSpPr>
          <p:cNvPr id="14" name="TextBox 14"/>
          <p:cNvSpPr txBox="1"/>
          <p:nvPr/>
        </p:nvSpPr>
        <p:spPr>
          <a:xfrm>
            <a:off x="11049003" y="3105097"/>
            <a:ext cx="5714998" cy="1166217"/>
          </a:xfrm>
          <a:prstGeom prst="rect">
            <a:avLst/>
          </a:prstGeom>
        </p:spPr>
        <p:txBody>
          <a:bodyPr wrap="square" lIns="0" tIns="0" rIns="0" bIns="0" rtlCol="0" anchor="t">
            <a:spAutoFit/>
          </a:bodyPr>
          <a:lstStyle/>
          <a:p>
            <a:pPr marL="0" lvl="0" indent="0" algn="l">
              <a:lnSpc>
                <a:spcPts val="3099"/>
              </a:lnSpc>
              <a:spcBef>
                <a:spcPct val="0"/>
              </a:spcBef>
            </a:pPr>
            <a:r>
              <a:rPr lang="en-US" sz="2499" b="1" dirty="0">
                <a:solidFill>
                  <a:srgbClr val="000000"/>
                </a:solidFill>
                <a:latin typeface="Helios"/>
                <a:ea typeface="Helios"/>
                <a:cs typeface="Helios"/>
                <a:sym typeface="Helios"/>
              </a:rPr>
              <a:t>Structure: </a:t>
            </a:r>
            <a:r>
              <a:rPr lang="en-US" sz="2499" dirty="0">
                <a:solidFill>
                  <a:srgbClr val="000000"/>
                </a:solidFill>
                <a:latin typeface="Helios"/>
                <a:ea typeface="Helios"/>
                <a:cs typeface="Helios"/>
                <a:sym typeface="Helios"/>
              </a:rPr>
              <a:t>The hospital lacked the physical and human resources (low nurse-to-patient ratios).</a:t>
            </a:r>
            <a:endParaRPr lang="en-US" sz="2499" u="none" strike="noStrike" dirty="0">
              <a:solidFill>
                <a:srgbClr val="000000"/>
              </a:solidFill>
              <a:latin typeface="Helios"/>
              <a:ea typeface="Helios"/>
              <a:cs typeface="Helios"/>
              <a:sym typeface="Helios"/>
            </a:endParaRPr>
          </a:p>
        </p:txBody>
      </p:sp>
      <p:sp>
        <p:nvSpPr>
          <p:cNvPr id="17" name="TextBox 7">
            <a:extLst>
              <a:ext uri="{FF2B5EF4-FFF2-40B4-BE49-F238E27FC236}">
                <a16:creationId xmlns:a16="http://schemas.microsoft.com/office/drawing/2014/main" xmlns="" id="{17DA0CFF-2BE0-73E0-B2F0-E3C61B05C073}"/>
              </a:ext>
            </a:extLst>
          </p:cNvPr>
          <p:cNvSpPr txBox="1"/>
          <p:nvPr/>
        </p:nvSpPr>
        <p:spPr>
          <a:xfrm>
            <a:off x="9144000" y="1469167"/>
            <a:ext cx="7620000" cy="825995"/>
          </a:xfrm>
          <a:prstGeom prst="rect">
            <a:avLst/>
          </a:prstGeom>
        </p:spPr>
        <p:txBody>
          <a:bodyPr wrap="square" lIns="0" tIns="0" rIns="0" bIns="0" rtlCol="0" anchor="t">
            <a:spAutoFit/>
          </a:bodyPr>
          <a:lstStyle/>
          <a:p>
            <a:pPr algn="l">
              <a:lnSpc>
                <a:spcPts val="3331"/>
              </a:lnSpc>
              <a:spcBef>
                <a:spcPct val="0"/>
              </a:spcBef>
            </a:pPr>
            <a:r>
              <a:rPr lang="en-US" sz="2379" dirty="0">
                <a:solidFill>
                  <a:srgbClr val="000000"/>
                </a:solidFill>
                <a:latin typeface="Poppins"/>
                <a:ea typeface="Poppins"/>
                <a:cs typeface="Poppins"/>
                <a:sym typeface="Poppins"/>
              </a:rPr>
              <a:t>Avedis Donabedian’s framework evaluates quality through three lenses (Donabedian, 2003):</a:t>
            </a:r>
          </a:p>
        </p:txBody>
      </p:sp>
      <p:sp>
        <p:nvSpPr>
          <p:cNvPr id="19" name="TextBox 13">
            <a:extLst>
              <a:ext uri="{FF2B5EF4-FFF2-40B4-BE49-F238E27FC236}">
                <a16:creationId xmlns:a16="http://schemas.microsoft.com/office/drawing/2014/main" xmlns="" id="{87A3AC3A-223C-AFB5-5397-3066FA5750EC}"/>
              </a:ext>
            </a:extLst>
          </p:cNvPr>
          <p:cNvSpPr txBox="1"/>
          <p:nvPr/>
        </p:nvSpPr>
        <p:spPr>
          <a:xfrm>
            <a:off x="10491576" y="5634700"/>
            <a:ext cx="800674" cy="387350"/>
          </a:xfrm>
          <a:prstGeom prst="rect">
            <a:avLst/>
          </a:prstGeom>
        </p:spPr>
        <p:txBody>
          <a:bodyPr lIns="0" tIns="0" rIns="0" bIns="0" rtlCol="0" anchor="t">
            <a:spAutoFit/>
          </a:bodyPr>
          <a:lstStyle/>
          <a:p>
            <a:pPr marL="0" lvl="0" indent="0" algn="l">
              <a:lnSpc>
                <a:spcPts val="3099"/>
              </a:lnSpc>
              <a:spcBef>
                <a:spcPct val="0"/>
              </a:spcBef>
            </a:pPr>
            <a:r>
              <a:rPr lang="en-US" sz="2499" b="1" spc="-169" dirty="0">
                <a:solidFill>
                  <a:srgbClr val="000000"/>
                </a:solidFill>
                <a:latin typeface="Helios Bold"/>
                <a:ea typeface="Helios Bold"/>
                <a:cs typeface="Helios Bold"/>
                <a:sym typeface="Helios Bold"/>
              </a:rPr>
              <a:t>03.</a:t>
            </a:r>
          </a:p>
        </p:txBody>
      </p:sp>
      <p:sp>
        <p:nvSpPr>
          <p:cNvPr id="20" name="TextBox 14">
            <a:extLst>
              <a:ext uri="{FF2B5EF4-FFF2-40B4-BE49-F238E27FC236}">
                <a16:creationId xmlns:a16="http://schemas.microsoft.com/office/drawing/2014/main" xmlns="" id="{5573DD3A-CAAB-7B73-F4AD-638B9609E205}"/>
              </a:ext>
            </a:extLst>
          </p:cNvPr>
          <p:cNvSpPr txBox="1"/>
          <p:nvPr/>
        </p:nvSpPr>
        <p:spPr>
          <a:xfrm>
            <a:off x="11049003" y="4415922"/>
            <a:ext cx="5714998" cy="1166217"/>
          </a:xfrm>
          <a:prstGeom prst="rect">
            <a:avLst/>
          </a:prstGeom>
        </p:spPr>
        <p:txBody>
          <a:bodyPr wrap="square" lIns="0" tIns="0" rIns="0" bIns="0" rtlCol="0" anchor="t">
            <a:spAutoFit/>
          </a:bodyPr>
          <a:lstStyle/>
          <a:p>
            <a:pPr marL="0" lvl="0" indent="0" algn="l">
              <a:lnSpc>
                <a:spcPts val="3099"/>
              </a:lnSpc>
              <a:spcBef>
                <a:spcPct val="0"/>
              </a:spcBef>
            </a:pPr>
            <a:r>
              <a:rPr lang="en-US" sz="2499" b="1" dirty="0">
                <a:solidFill>
                  <a:srgbClr val="000000"/>
                </a:solidFill>
                <a:latin typeface="Helios"/>
                <a:ea typeface="Helios"/>
                <a:cs typeface="Helios"/>
                <a:sym typeface="Helios"/>
              </a:rPr>
              <a:t>Process: </a:t>
            </a:r>
            <a:r>
              <a:rPr lang="en-US" sz="2499" dirty="0">
                <a:solidFill>
                  <a:srgbClr val="000000"/>
                </a:solidFill>
                <a:latin typeface="Helios"/>
                <a:ea typeface="Helios"/>
                <a:cs typeface="Helios"/>
                <a:sym typeface="Helios"/>
              </a:rPr>
              <a:t>Clinical processes were bypassed; patients weren't fed or given meds on time.</a:t>
            </a:r>
            <a:endParaRPr lang="en-US" sz="2499" u="none" strike="noStrike" dirty="0">
              <a:solidFill>
                <a:srgbClr val="000000"/>
              </a:solidFill>
              <a:latin typeface="Helios"/>
              <a:ea typeface="Helios"/>
              <a:cs typeface="Helios"/>
              <a:sym typeface="Helios"/>
            </a:endParaRPr>
          </a:p>
        </p:txBody>
      </p:sp>
      <p:sp>
        <p:nvSpPr>
          <p:cNvPr id="21" name="TextBox 14">
            <a:extLst>
              <a:ext uri="{FF2B5EF4-FFF2-40B4-BE49-F238E27FC236}">
                <a16:creationId xmlns:a16="http://schemas.microsoft.com/office/drawing/2014/main" xmlns="" id="{25BE090B-17C6-51AF-1813-7B6A5160644D}"/>
              </a:ext>
            </a:extLst>
          </p:cNvPr>
          <p:cNvSpPr txBox="1"/>
          <p:nvPr/>
        </p:nvSpPr>
        <p:spPr>
          <a:xfrm>
            <a:off x="11049003" y="5671885"/>
            <a:ext cx="5714998" cy="1563761"/>
          </a:xfrm>
          <a:prstGeom prst="rect">
            <a:avLst/>
          </a:prstGeom>
        </p:spPr>
        <p:txBody>
          <a:bodyPr wrap="square" lIns="0" tIns="0" rIns="0" bIns="0" rtlCol="0" anchor="t">
            <a:spAutoFit/>
          </a:bodyPr>
          <a:lstStyle/>
          <a:p>
            <a:pPr marL="0" lvl="0" indent="0" algn="l">
              <a:lnSpc>
                <a:spcPts val="3099"/>
              </a:lnSpc>
              <a:spcBef>
                <a:spcPct val="0"/>
              </a:spcBef>
            </a:pPr>
            <a:r>
              <a:rPr lang="en-US" sz="2499" b="1" dirty="0">
                <a:solidFill>
                  <a:srgbClr val="000000"/>
                </a:solidFill>
                <a:latin typeface="Helios"/>
                <a:ea typeface="Helios"/>
                <a:cs typeface="Helios"/>
                <a:sym typeface="Helios"/>
              </a:rPr>
              <a:t>Outcome: </a:t>
            </a:r>
            <a:r>
              <a:rPr lang="en-US" sz="2499" dirty="0">
                <a:solidFill>
                  <a:srgbClr val="000000"/>
                </a:solidFill>
                <a:latin typeface="Helios"/>
                <a:ea typeface="Helios"/>
                <a:cs typeface="Helios"/>
                <a:sym typeface="Helios"/>
              </a:rPr>
              <a:t>The outcome was a "standardized mortality ratio" significantly higher than the national average.</a:t>
            </a:r>
            <a:endParaRPr lang="en-US" sz="2499" u="none" strike="noStrike" dirty="0">
              <a:solidFill>
                <a:srgbClr val="000000"/>
              </a:solidFill>
              <a:latin typeface="Helios"/>
              <a:ea typeface="Helios"/>
              <a:cs typeface="Helios"/>
              <a:sym typeface="Helios"/>
            </a:endParaRPr>
          </a:p>
        </p:txBody>
      </p:sp>
      <p:sp>
        <p:nvSpPr>
          <p:cNvPr id="22" name="TextBox 14">
            <a:extLst>
              <a:ext uri="{FF2B5EF4-FFF2-40B4-BE49-F238E27FC236}">
                <a16:creationId xmlns:a16="http://schemas.microsoft.com/office/drawing/2014/main" xmlns="" id="{60374C9E-9D36-088D-DBB9-D12A6A377E68}"/>
              </a:ext>
            </a:extLst>
          </p:cNvPr>
          <p:cNvSpPr txBox="1"/>
          <p:nvPr/>
        </p:nvSpPr>
        <p:spPr>
          <a:xfrm>
            <a:off x="9144000" y="7658100"/>
            <a:ext cx="7620001" cy="1166217"/>
          </a:xfrm>
          <a:prstGeom prst="rect">
            <a:avLst/>
          </a:prstGeom>
        </p:spPr>
        <p:txBody>
          <a:bodyPr wrap="square" lIns="0" tIns="0" rIns="0" bIns="0" rtlCol="0" anchor="t">
            <a:spAutoFit/>
          </a:bodyPr>
          <a:lstStyle/>
          <a:p>
            <a:pPr marL="0" lvl="0" indent="0" algn="l">
              <a:lnSpc>
                <a:spcPts val="3099"/>
              </a:lnSpc>
              <a:spcBef>
                <a:spcPct val="0"/>
              </a:spcBef>
            </a:pPr>
            <a:r>
              <a:rPr lang="en-US" sz="2499" dirty="0">
                <a:solidFill>
                  <a:srgbClr val="000000"/>
                </a:solidFill>
                <a:latin typeface="Helios"/>
                <a:ea typeface="Helios"/>
                <a:cs typeface="Helios"/>
                <a:sym typeface="Helios"/>
              </a:rPr>
              <a:t>Mid Staffs proves that even with a shiny "Structure" (Foundation Status), if the "Process" is broken, the "Outcome" will be tragic.</a:t>
            </a:r>
            <a:endParaRPr lang="en-US" sz="2499" u="none" strike="noStrike" dirty="0">
              <a:solidFill>
                <a:srgbClr val="000000"/>
              </a:solidFill>
              <a:latin typeface="Helios"/>
              <a:ea typeface="Helios"/>
              <a:cs typeface="Helios"/>
              <a:sym typeface="Helios"/>
            </a:endParaRPr>
          </a:p>
        </p:txBody>
      </p:sp>
      <p:sp>
        <p:nvSpPr>
          <p:cNvPr id="13" name="TextBox 6">
            <a:extLst>
              <a:ext uri="{FF2B5EF4-FFF2-40B4-BE49-F238E27FC236}">
                <a16:creationId xmlns:a16="http://schemas.microsoft.com/office/drawing/2014/main" xmlns="" id="{CD268F10-974E-0C57-1441-C1E8EA1AB387}"/>
              </a:ext>
            </a:extLst>
          </p:cNvPr>
          <p:cNvSpPr txBox="1"/>
          <p:nvPr/>
        </p:nvSpPr>
        <p:spPr>
          <a:xfrm>
            <a:off x="2590800" y="-28545"/>
            <a:ext cx="5943601" cy="2732415"/>
          </a:xfrm>
          <a:prstGeom prst="rect">
            <a:avLst/>
          </a:prstGeom>
        </p:spPr>
        <p:txBody>
          <a:bodyPr wrap="square" lIns="0" tIns="0" rIns="0" bIns="0" rtlCol="0" anchor="t">
            <a:spAutoFit/>
          </a:bodyPr>
          <a:lstStyle/>
          <a:p>
            <a:pPr algn="r">
              <a:lnSpc>
                <a:spcPts val="7348"/>
              </a:lnSpc>
            </a:pPr>
            <a:r>
              <a:rPr lang="en-US" sz="4400" dirty="0">
                <a:solidFill>
                  <a:schemeClr val="accent3">
                    <a:lumMod val="50000"/>
                  </a:schemeClr>
                </a:solidFill>
                <a:latin typeface="Poppins Bold"/>
                <a:ea typeface="Poppins Bold"/>
                <a:cs typeface="Poppins Bold"/>
                <a:sym typeface="Poppins Bold"/>
              </a:rPr>
              <a:t>Donabedian Model for Healthcare Quality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028700" y="4376510"/>
            <a:ext cx="1472010" cy="1472010"/>
            <a:chOff x="0" y="0"/>
            <a:chExt cx="387690" cy="387690"/>
          </a:xfrm>
        </p:grpSpPr>
        <p:sp>
          <p:nvSpPr>
            <p:cNvPr id="4" name="Freeform 4"/>
            <p:cNvSpPr/>
            <p:nvPr/>
          </p:nvSpPr>
          <p:spPr>
            <a:xfrm>
              <a:off x="0" y="0"/>
              <a:ext cx="387690" cy="387690"/>
            </a:xfrm>
            <a:custGeom>
              <a:avLst/>
              <a:gdLst/>
              <a:ahLst/>
              <a:cxnLst/>
              <a:rect l="l" t="t" r="r" b="b"/>
              <a:pathLst>
                <a:path w="387690" h="387690">
                  <a:moveTo>
                    <a:pt x="0" y="0"/>
                  </a:moveTo>
                  <a:lnTo>
                    <a:pt x="387690" y="0"/>
                  </a:lnTo>
                  <a:lnTo>
                    <a:pt x="387690" y="387690"/>
                  </a:lnTo>
                  <a:lnTo>
                    <a:pt x="0" y="387690"/>
                  </a:lnTo>
                  <a:close/>
                </a:path>
              </a:pathLst>
            </a:custGeom>
            <a:solidFill>
              <a:srgbClr val="40A7DD"/>
            </a:solidFill>
          </p:spPr>
        </p:sp>
        <p:sp>
          <p:nvSpPr>
            <p:cNvPr id="5" name="TextBox 5"/>
            <p:cNvSpPr txBox="1"/>
            <p:nvPr/>
          </p:nvSpPr>
          <p:spPr>
            <a:xfrm>
              <a:off x="0" y="-38100"/>
              <a:ext cx="387690" cy="42579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453524" y="4305300"/>
            <a:ext cx="1472010" cy="1472010"/>
            <a:chOff x="0" y="0"/>
            <a:chExt cx="387690" cy="387690"/>
          </a:xfrm>
        </p:grpSpPr>
        <p:sp>
          <p:nvSpPr>
            <p:cNvPr id="7" name="Freeform 7"/>
            <p:cNvSpPr/>
            <p:nvPr/>
          </p:nvSpPr>
          <p:spPr>
            <a:xfrm>
              <a:off x="0" y="0"/>
              <a:ext cx="387690" cy="387690"/>
            </a:xfrm>
            <a:custGeom>
              <a:avLst/>
              <a:gdLst/>
              <a:ahLst/>
              <a:cxnLst/>
              <a:rect l="l" t="t" r="r" b="b"/>
              <a:pathLst>
                <a:path w="387690" h="387690">
                  <a:moveTo>
                    <a:pt x="0" y="0"/>
                  </a:moveTo>
                  <a:lnTo>
                    <a:pt x="387690" y="0"/>
                  </a:lnTo>
                  <a:lnTo>
                    <a:pt x="387690" y="387690"/>
                  </a:lnTo>
                  <a:lnTo>
                    <a:pt x="0" y="387690"/>
                  </a:lnTo>
                  <a:close/>
                </a:path>
              </a:pathLst>
            </a:custGeom>
            <a:solidFill>
              <a:srgbClr val="40A7DD"/>
            </a:solidFill>
          </p:spPr>
        </p:sp>
        <p:sp>
          <p:nvSpPr>
            <p:cNvPr id="8" name="TextBox 8"/>
            <p:cNvSpPr txBox="1"/>
            <p:nvPr/>
          </p:nvSpPr>
          <p:spPr>
            <a:xfrm>
              <a:off x="0" y="-38100"/>
              <a:ext cx="387690" cy="42579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028700" y="6819900"/>
            <a:ext cx="1472010" cy="1472010"/>
            <a:chOff x="0" y="0"/>
            <a:chExt cx="387690" cy="387690"/>
          </a:xfrm>
        </p:grpSpPr>
        <p:sp>
          <p:nvSpPr>
            <p:cNvPr id="10" name="Freeform 10"/>
            <p:cNvSpPr/>
            <p:nvPr/>
          </p:nvSpPr>
          <p:spPr>
            <a:xfrm>
              <a:off x="0" y="0"/>
              <a:ext cx="387690" cy="387690"/>
            </a:xfrm>
            <a:custGeom>
              <a:avLst/>
              <a:gdLst/>
              <a:ahLst/>
              <a:cxnLst/>
              <a:rect l="l" t="t" r="r" b="b"/>
              <a:pathLst>
                <a:path w="387690" h="387690">
                  <a:moveTo>
                    <a:pt x="0" y="0"/>
                  </a:moveTo>
                  <a:lnTo>
                    <a:pt x="387690" y="0"/>
                  </a:lnTo>
                  <a:lnTo>
                    <a:pt x="387690" y="387690"/>
                  </a:lnTo>
                  <a:lnTo>
                    <a:pt x="0" y="387690"/>
                  </a:lnTo>
                  <a:close/>
                </a:path>
              </a:pathLst>
            </a:custGeom>
            <a:solidFill>
              <a:srgbClr val="40A7DD"/>
            </a:solidFill>
          </p:spPr>
        </p:sp>
        <p:sp>
          <p:nvSpPr>
            <p:cNvPr id="11" name="TextBox 11"/>
            <p:cNvSpPr txBox="1"/>
            <p:nvPr/>
          </p:nvSpPr>
          <p:spPr>
            <a:xfrm>
              <a:off x="0" y="-38100"/>
              <a:ext cx="387690" cy="42579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9453524" y="6743700"/>
            <a:ext cx="1472010" cy="1472010"/>
            <a:chOff x="0" y="0"/>
            <a:chExt cx="387690" cy="387690"/>
          </a:xfrm>
        </p:grpSpPr>
        <p:sp>
          <p:nvSpPr>
            <p:cNvPr id="13" name="Freeform 13"/>
            <p:cNvSpPr/>
            <p:nvPr/>
          </p:nvSpPr>
          <p:spPr>
            <a:xfrm>
              <a:off x="0" y="0"/>
              <a:ext cx="387690" cy="387690"/>
            </a:xfrm>
            <a:custGeom>
              <a:avLst/>
              <a:gdLst/>
              <a:ahLst/>
              <a:cxnLst/>
              <a:rect l="l" t="t" r="r" b="b"/>
              <a:pathLst>
                <a:path w="387690" h="387690">
                  <a:moveTo>
                    <a:pt x="0" y="0"/>
                  </a:moveTo>
                  <a:lnTo>
                    <a:pt x="387690" y="0"/>
                  </a:lnTo>
                  <a:lnTo>
                    <a:pt x="387690" y="387690"/>
                  </a:lnTo>
                  <a:lnTo>
                    <a:pt x="0" y="387690"/>
                  </a:lnTo>
                  <a:close/>
                </a:path>
              </a:pathLst>
            </a:custGeom>
            <a:solidFill>
              <a:srgbClr val="40A7DD"/>
            </a:solidFill>
          </p:spPr>
        </p:sp>
        <p:sp>
          <p:nvSpPr>
            <p:cNvPr id="14" name="TextBox 14"/>
            <p:cNvSpPr txBox="1"/>
            <p:nvPr/>
          </p:nvSpPr>
          <p:spPr>
            <a:xfrm>
              <a:off x="0" y="-38100"/>
              <a:ext cx="387690" cy="425790"/>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1028700" y="1389062"/>
            <a:ext cx="6844337" cy="1477328"/>
          </a:xfrm>
          <a:prstGeom prst="rect">
            <a:avLst/>
          </a:prstGeom>
        </p:spPr>
        <p:txBody>
          <a:bodyPr lIns="0" tIns="0" rIns="0" bIns="0" rtlCol="0" anchor="t">
            <a:spAutoFit/>
          </a:bodyPr>
          <a:lstStyle/>
          <a:p>
            <a:pPr algn="l"/>
            <a:r>
              <a:rPr lang="en-US" sz="4800" b="1" dirty="0">
                <a:solidFill>
                  <a:srgbClr val="000000"/>
                </a:solidFill>
                <a:latin typeface="Montserrat Ultra-Bold"/>
                <a:ea typeface="Montserrat Ultra-Bold"/>
                <a:cs typeface="Montserrat Ultra-Bold"/>
                <a:sym typeface="Montserrat Ultra-Bold"/>
              </a:rPr>
              <a:t>Policy Issues Contributing to the Problem</a:t>
            </a:r>
          </a:p>
        </p:txBody>
      </p:sp>
      <p:sp>
        <p:nvSpPr>
          <p:cNvPr id="17" name="TextBox 17"/>
          <p:cNvSpPr txBox="1"/>
          <p:nvPr/>
        </p:nvSpPr>
        <p:spPr>
          <a:xfrm>
            <a:off x="1118962" y="4410219"/>
            <a:ext cx="1252438" cy="1120775"/>
          </a:xfrm>
          <a:prstGeom prst="rect">
            <a:avLst/>
          </a:prstGeom>
        </p:spPr>
        <p:txBody>
          <a:bodyPr lIns="0" tIns="0" rIns="0" bIns="0" rtlCol="0" anchor="t">
            <a:spAutoFit/>
          </a:bodyPr>
          <a:lstStyle/>
          <a:p>
            <a:pPr algn="ctr">
              <a:lnSpc>
                <a:spcPts val="9100"/>
              </a:lnSpc>
            </a:pPr>
            <a:r>
              <a:rPr lang="en-US" sz="6500" b="1" dirty="0">
                <a:solidFill>
                  <a:srgbClr val="000000"/>
                </a:solidFill>
                <a:latin typeface="Montserrat Ultra-Bold"/>
                <a:ea typeface="Montserrat Ultra-Bold"/>
                <a:cs typeface="Montserrat Ultra-Bold"/>
                <a:sym typeface="Montserrat Ultra-Bold"/>
              </a:rPr>
              <a:t>01</a:t>
            </a:r>
          </a:p>
        </p:txBody>
      </p:sp>
      <p:sp>
        <p:nvSpPr>
          <p:cNvPr id="18" name="TextBox 18"/>
          <p:cNvSpPr txBox="1"/>
          <p:nvPr/>
        </p:nvSpPr>
        <p:spPr>
          <a:xfrm>
            <a:off x="9563311" y="4414242"/>
            <a:ext cx="1252438" cy="1120775"/>
          </a:xfrm>
          <a:prstGeom prst="rect">
            <a:avLst/>
          </a:prstGeom>
        </p:spPr>
        <p:txBody>
          <a:bodyPr lIns="0" tIns="0" rIns="0" bIns="0" rtlCol="0" anchor="t">
            <a:spAutoFit/>
          </a:bodyPr>
          <a:lstStyle/>
          <a:p>
            <a:pPr algn="ctr">
              <a:lnSpc>
                <a:spcPts val="9100"/>
              </a:lnSpc>
            </a:pPr>
            <a:r>
              <a:rPr lang="en-US" sz="6500" b="1" dirty="0">
                <a:solidFill>
                  <a:srgbClr val="000000"/>
                </a:solidFill>
                <a:latin typeface="Montserrat Ultra-Bold"/>
                <a:ea typeface="Montserrat Ultra-Bold"/>
                <a:cs typeface="Montserrat Ultra-Bold"/>
                <a:sym typeface="Montserrat Ultra-Bold"/>
              </a:rPr>
              <a:t>03</a:t>
            </a:r>
          </a:p>
        </p:txBody>
      </p:sp>
      <p:sp>
        <p:nvSpPr>
          <p:cNvPr id="19" name="TextBox 19"/>
          <p:cNvSpPr txBox="1"/>
          <p:nvPr/>
        </p:nvSpPr>
        <p:spPr>
          <a:xfrm>
            <a:off x="1138486" y="6928842"/>
            <a:ext cx="1252438" cy="1120775"/>
          </a:xfrm>
          <a:prstGeom prst="rect">
            <a:avLst/>
          </a:prstGeom>
        </p:spPr>
        <p:txBody>
          <a:bodyPr lIns="0" tIns="0" rIns="0" bIns="0" rtlCol="0" anchor="t">
            <a:spAutoFit/>
          </a:bodyPr>
          <a:lstStyle/>
          <a:p>
            <a:pPr algn="ctr">
              <a:lnSpc>
                <a:spcPts val="9100"/>
              </a:lnSpc>
            </a:pPr>
            <a:r>
              <a:rPr lang="en-US" sz="6500" b="1" dirty="0">
                <a:solidFill>
                  <a:srgbClr val="000000"/>
                </a:solidFill>
                <a:latin typeface="Montserrat Ultra-Bold"/>
                <a:ea typeface="Montserrat Ultra-Bold"/>
                <a:cs typeface="Montserrat Ultra-Bold"/>
                <a:sym typeface="Montserrat Ultra-Bold"/>
              </a:rPr>
              <a:t>02</a:t>
            </a:r>
          </a:p>
        </p:txBody>
      </p:sp>
      <p:sp>
        <p:nvSpPr>
          <p:cNvPr id="20" name="TextBox 20"/>
          <p:cNvSpPr txBox="1"/>
          <p:nvPr/>
        </p:nvSpPr>
        <p:spPr>
          <a:xfrm>
            <a:off x="9563311" y="6852642"/>
            <a:ext cx="1252438" cy="1120775"/>
          </a:xfrm>
          <a:prstGeom prst="rect">
            <a:avLst/>
          </a:prstGeom>
        </p:spPr>
        <p:txBody>
          <a:bodyPr lIns="0" tIns="0" rIns="0" bIns="0" rtlCol="0" anchor="t">
            <a:spAutoFit/>
          </a:bodyPr>
          <a:lstStyle/>
          <a:p>
            <a:pPr algn="ctr">
              <a:lnSpc>
                <a:spcPts val="9100"/>
              </a:lnSpc>
            </a:pPr>
            <a:r>
              <a:rPr lang="en-US" sz="6500" b="1" dirty="0">
                <a:solidFill>
                  <a:srgbClr val="000000"/>
                </a:solidFill>
                <a:latin typeface="Montserrat Ultra-Bold"/>
                <a:ea typeface="Montserrat Ultra-Bold"/>
                <a:cs typeface="Montserrat Ultra-Bold"/>
                <a:sym typeface="Montserrat Ultra-Bold"/>
              </a:rPr>
              <a:t>04</a:t>
            </a:r>
          </a:p>
        </p:txBody>
      </p:sp>
      <p:sp>
        <p:nvSpPr>
          <p:cNvPr id="25" name="TextBox 25"/>
          <p:cNvSpPr txBox="1"/>
          <p:nvPr/>
        </p:nvSpPr>
        <p:spPr>
          <a:xfrm>
            <a:off x="2740053" y="4381500"/>
            <a:ext cx="5966559" cy="1351973"/>
          </a:xfrm>
          <a:prstGeom prst="rect">
            <a:avLst/>
          </a:prstGeom>
        </p:spPr>
        <p:txBody>
          <a:bodyPr lIns="0" tIns="0" rIns="0" bIns="0" rtlCol="0" anchor="t">
            <a:spAutoFit/>
          </a:bodyPr>
          <a:lstStyle/>
          <a:p>
            <a:pPr algn="l">
              <a:lnSpc>
                <a:spcPts val="3640"/>
              </a:lnSpc>
            </a:pPr>
            <a:r>
              <a:rPr lang="en-US" sz="2600" b="1" dirty="0">
                <a:solidFill>
                  <a:srgbClr val="000000"/>
                </a:solidFill>
                <a:latin typeface="Montserrat Medium"/>
                <a:ea typeface="Montserrat Medium"/>
                <a:cs typeface="Montserrat Medium"/>
                <a:sym typeface="Montserrat Medium"/>
              </a:rPr>
              <a:t>Target Culture: </a:t>
            </a:r>
            <a:r>
              <a:rPr lang="en-US" sz="2600" dirty="0">
                <a:solidFill>
                  <a:srgbClr val="000000"/>
                </a:solidFill>
                <a:latin typeface="Montserrat Medium"/>
                <a:ea typeface="Montserrat Medium"/>
                <a:cs typeface="Montserrat Medium"/>
                <a:sym typeface="Montserrat Medium"/>
              </a:rPr>
              <a:t>The "New </a:t>
            </a:r>
            <a:r>
              <a:rPr lang="en-US" sz="2600" dirty="0" err="1">
                <a:solidFill>
                  <a:srgbClr val="000000"/>
                </a:solidFill>
                <a:latin typeface="Montserrat Medium"/>
                <a:ea typeface="Montserrat Medium"/>
                <a:cs typeface="Montserrat Medium"/>
                <a:sym typeface="Montserrat Medium"/>
              </a:rPr>
              <a:t>Labour</a:t>
            </a:r>
            <a:r>
              <a:rPr lang="en-US" sz="2600" dirty="0">
                <a:solidFill>
                  <a:srgbClr val="000000"/>
                </a:solidFill>
                <a:latin typeface="Montserrat Medium"/>
                <a:ea typeface="Montserrat Medium"/>
                <a:cs typeface="Montserrat Medium"/>
                <a:sym typeface="Montserrat Medium"/>
              </a:rPr>
              <a:t>" focus on waiting times created a "tick-box" mentality (Francis, 2013).</a:t>
            </a:r>
          </a:p>
        </p:txBody>
      </p:sp>
      <p:sp>
        <p:nvSpPr>
          <p:cNvPr id="26" name="TextBox 26"/>
          <p:cNvSpPr txBox="1"/>
          <p:nvPr/>
        </p:nvSpPr>
        <p:spPr>
          <a:xfrm>
            <a:off x="11164878" y="4305300"/>
            <a:ext cx="6437322" cy="1813638"/>
          </a:xfrm>
          <a:prstGeom prst="rect">
            <a:avLst/>
          </a:prstGeom>
        </p:spPr>
        <p:txBody>
          <a:bodyPr wrap="square" lIns="0" tIns="0" rIns="0" bIns="0" rtlCol="0" anchor="t">
            <a:spAutoFit/>
          </a:bodyPr>
          <a:lstStyle/>
          <a:p>
            <a:pPr algn="l">
              <a:lnSpc>
                <a:spcPts val="3640"/>
              </a:lnSpc>
            </a:pPr>
            <a:r>
              <a:rPr lang="en-US" sz="2600" b="1" dirty="0">
                <a:solidFill>
                  <a:srgbClr val="000000"/>
                </a:solidFill>
                <a:latin typeface="Montserrat Medium"/>
                <a:ea typeface="Montserrat Medium"/>
                <a:cs typeface="Montserrat Medium"/>
                <a:sym typeface="Montserrat Medium"/>
              </a:rPr>
              <a:t>Foundation Trust Policy: </a:t>
            </a:r>
            <a:r>
              <a:rPr lang="en-US" sz="2600" dirty="0">
                <a:solidFill>
                  <a:srgbClr val="000000"/>
                </a:solidFill>
                <a:latin typeface="Montserrat Medium"/>
                <a:ea typeface="Montserrat Medium"/>
                <a:cs typeface="Montserrat Medium"/>
                <a:sym typeface="Montserrat Medium"/>
              </a:rPr>
              <a:t>The pressure to show a financial surplus to gain autonomy led to dangerous cost-cutting (Bowers, 2021).</a:t>
            </a:r>
          </a:p>
        </p:txBody>
      </p:sp>
      <p:sp>
        <p:nvSpPr>
          <p:cNvPr id="27" name="TextBox 27"/>
          <p:cNvSpPr txBox="1"/>
          <p:nvPr/>
        </p:nvSpPr>
        <p:spPr>
          <a:xfrm>
            <a:off x="2740053" y="6896100"/>
            <a:ext cx="6204684" cy="1813638"/>
          </a:xfrm>
          <a:prstGeom prst="rect">
            <a:avLst/>
          </a:prstGeom>
        </p:spPr>
        <p:txBody>
          <a:bodyPr lIns="0" tIns="0" rIns="0" bIns="0" rtlCol="0" anchor="t">
            <a:spAutoFit/>
          </a:bodyPr>
          <a:lstStyle/>
          <a:p>
            <a:pPr algn="l">
              <a:lnSpc>
                <a:spcPts val="3640"/>
              </a:lnSpc>
            </a:pPr>
            <a:r>
              <a:rPr lang="en-US" sz="2600" b="1" dirty="0">
                <a:solidFill>
                  <a:srgbClr val="000000"/>
                </a:solidFill>
                <a:latin typeface="Montserrat Medium"/>
                <a:ea typeface="Montserrat Medium"/>
                <a:cs typeface="Montserrat Medium"/>
                <a:sym typeface="Montserrat Medium"/>
              </a:rPr>
              <a:t>Regulatory Gap: </a:t>
            </a:r>
            <a:r>
              <a:rPr lang="en-US" sz="2600" dirty="0">
                <a:solidFill>
                  <a:srgbClr val="000000"/>
                </a:solidFill>
                <a:latin typeface="Montserrat Medium"/>
                <a:ea typeface="Montserrat Medium"/>
                <a:cs typeface="Montserrat Medium"/>
                <a:sym typeface="Montserrat Medium"/>
              </a:rPr>
              <a:t>A "silo" approach meant the Healthcare Commission and Monitor (the financial regulator) didn't share data effectively.</a:t>
            </a:r>
          </a:p>
        </p:txBody>
      </p:sp>
      <p:sp>
        <p:nvSpPr>
          <p:cNvPr id="28" name="TextBox 28"/>
          <p:cNvSpPr txBox="1"/>
          <p:nvPr/>
        </p:nvSpPr>
        <p:spPr>
          <a:xfrm>
            <a:off x="11164878" y="6743700"/>
            <a:ext cx="5966559" cy="1813638"/>
          </a:xfrm>
          <a:prstGeom prst="rect">
            <a:avLst/>
          </a:prstGeom>
        </p:spPr>
        <p:txBody>
          <a:bodyPr lIns="0" tIns="0" rIns="0" bIns="0" rtlCol="0" anchor="t">
            <a:spAutoFit/>
          </a:bodyPr>
          <a:lstStyle/>
          <a:p>
            <a:pPr algn="l">
              <a:lnSpc>
                <a:spcPts val="3640"/>
              </a:lnSpc>
            </a:pPr>
            <a:r>
              <a:rPr lang="en-US" sz="2600" b="1" dirty="0">
                <a:solidFill>
                  <a:srgbClr val="000000"/>
                </a:solidFill>
                <a:latin typeface="Montserrat Medium"/>
                <a:ea typeface="Montserrat Medium"/>
                <a:cs typeface="Montserrat Medium"/>
                <a:sym typeface="Montserrat Medium"/>
              </a:rPr>
              <a:t>Whistleblowing: </a:t>
            </a:r>
            <a:r>
              <a:rPr lang="en-US" sz="2600" dirty="0">
                <a:solidFill>
                  <a:srgbClr val="000000"/>
                </a:solidFill>
                <a:latin typeface="Montserrat Medium"/>
                <a:ea typeface="Montserrat Medium"/>
                <a:cs typeface="Montserrat Medium"/>
                <a:sym typeface="Montserrat Medium"/>
              </a:rPr>
              <a:t>A lack of legal protection meant staff feared for their jobs if they spoke out (NHS Whistleblowing Helpline, 2023).</a:t>
            </a:r>
          </a:p>
        </p:txBody>
      </p:sp>
      <p:sp>
        <p:nvSpPr>
          <p:cNvPr id="29" name="TextBox 29"/>
          <p:cNvSpPr txBox="1"/>
          <p:nvPr/>
        </p:nvSpPr>
        <p:spPr>
          <a:xfrm>
            <a:off x="1028700" y="3162300"/>
            <a:ext cx="12814746" cy="428643"/>
          </a:xfrm>
          <a:prstGeom prst="rect">
            <a:avLst/>
          </a:prstGeom>
        </p:spPr>
        <p:txBody>
          <a:bodyPr lIns="0" tIns="0" rIns="0" bIns="0" rtlCol="0" anchor="t">
            <a:spAutoFit/>
          </a:bodyPr>
          <a:lstStyle/>
          <a:p>
            <a:pPr algn="l">
              <a:lnSpc>
                <a:spcPts val="3640"/>
              </a:lnSpc>
            </a:pPr>
            <a:r>
              <a:rPr lang="en-US" sz="2600" b="1" dirty="0">
                <a:solidFill>
                  <a:srgbClr val="000000"/>
                </a:solidFill>
                <a:latin typeface="Montserrat Medium"/>
                <a:ea typeface="Montserrat Medium"/>
                <a:cs typeface="Montserrat Medium"/>
                <a:sym typeface="Montserrat Medium"/>
              </a:rPr>
              <a:t>Several national policies inadvertently contributed to the disaster:</a:t>
            </a:r>
          </a:p>
        </p:txBody>
      </p:sp>
      <p:sp>
        <p:nvSpPr>
          <p:cNvPr id="30" name="Freeform 30"/>
          <p:cNvSpPr/>
          <p:nvPr/>
        </p:nvSpPr>
        <p:spPr>
          <a:xfrm flipH="1" flipV="1">
            <a:off x="13648050" y="0"/>
            <a:ext cx="4639950" cy="5693190"/>
          </a:xfrm>
          <a:custGeom>
            <a:avLst/>
            <a:gdLst/>
            <a:ahLst/>
            <a:cxnLst/>
            <a:rect l="l" t="t" r="r" b="b"/>
            <a:pathLst>
              <a:path w="4639950" h="5693190">
                <a:moveTo>
                  <a:pt x="4639950" y="5693190"/>
                </a:moveTo>
                <a:lnTo>
                  <a:pt x="0" y="5693190"/>
                </a:lnTo>
                <a:lnTo>
                  <a:pt x="0" y="0"/>
                </a:lnTo>
                <a:lnTo>
                  <a:pt x="4639950" y="0"/>
                </a:lnTo>
                <a:lnTo>
                  <a:pt x="4639950" y="569319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31" name="Group 31"/>
          <p:cNvGrpSpPr/>
          <p:nvPr/>
        </p:nvGrpSpPr>
        <p:grpSpPr>
          <a:xfrm rot="-2700000">
            <a:off x="13978076" y="-936658"/>
            <a:ext cx="1127152" cy="3570939"/>
            <a:chOff x="0" y="0"/>
            <a:chExt cx="296863" cy="940494"/>
          </a:xfrm>
        </p:grpSpPr>
        <p:sp>
          <p:nvSpPr>
            <p:cNvPr id="32" name="Freeform 32"/>
            <p:cNvSpPr/>
            <p:nvPr/>
          </p:nvSpPr>
          <p:spPr>
            <a:xfrm>
              <a:off x="0" y="0"/>
              <a:ext cx="296863" cy="940494"/>
            </a:xfrm>
            <a:custGeom>
              <a:avLst/>
              <a:gdLst/>
              <a:ahLst/>
              <a:cxnLst/>
              <a:rect l="l" t="t" r="r" b="b"/>
              <a:pathLst>
                <a:path w="296863" h="940494">
                  <a:moveTo>
                    <a:pt x="0" y="0"/>
                  </a:moveTo>
                  <a:lnTo>
                    <a:pt x="296863" y="0"/>
                  </a:lnTo>
                  <a:lnTo>
                    <a:pt x="296863" y="940494"/>
                  </a:lnTo>
                  <a:lnTo>
                    <a:pt x="0" y="940494"/>
                  </a:lnTo>
                  <a:close/>
                </a:path>
              </a:pathLst>
            </a:custGeom>
            <a:gradFill rotWithShape="1">
              <a:gsLst>
                <a:gs pos="0">
                  <a:srgbClr val="FFFFFF">
                    <a:alpha val="0"/>
                  </a:srgbClr>
                </a:gs>
                <a:gs pos="100000">
                  <a:srgbClr val="7CD5FF">
                    <a:alpha val="100000"/>
                  </a:srgbClr>
                </a:gs>
              </a:gsLst>
              <a:lin ang="5400000"/>
            </a:gradFill>
          </p:spPr>
        </p:sp>
        <p:sp>
          <p:nvSpPr>
            <p:cNvPr id="33" name="TextBox 33"/>
            <p:cNvSpPr txBox="1"/>
            <p:nvPr/>
          </p:nvSpPr>
          <p:spPr>
            <a:xfrm>
              <a:off x="0" y="-38100"/>
              <a:ext cx="296863" cy="978594"/>
            </a:xfrm>
            <a:prstGeom prst="rect">
              <a:avLst/>
            </a:prstGeom>
          </p:spPr>
          <p:txBody>
            <a:bodyPr lIns="50800" tIns="50800" rIns="50800" bIns="50800" rtlCol="0" anchor="ctr"/>
            <a:lstStyle/>
            <a:p>
              <a:pPr algn="ctr">
                <a:lnSpc>
                  <a:spcPts val="2659"/>
                </a:lnSpc>
                <a:spcBef>
                  <a:spcPct val="0"/>
                </a:spcBef>
              </a:pPr>
              <a:endParaRPr/>
            </a:p>
          </p:txBody>
        </p:sp>
      </p:grpSp>
      <p:grpSp>
        <p:nvGrpSpPr>
          <p:cNvPr id="34" name="Group 34"/>
          <p:cNvGrpSpPr/>
          <p:nvPr/>
        </p:nvGrpSpPr>
        <p:grpSpPr>
          <a:xfrm rot="2700000">
            <a:off x="14195524" y="908174"/>
            <a:ext cx="5652697" cy="921243"/>
            <a:chOff x="0" y="0"/>
            <a:chExt cx="1488776" cy="242632"/>
          </a:xfrm>
        </p:grpSpPr>
        <p:sp>
          <p:nvSpPr>
            <p:cNvPr id="35" name="Freeform 35"/>
            <p:cNvSpPr/>
            <p:nvPr/>
          </p:nvSpPr>
          <p:spPr>
            <a:xfrm>
              <a:off x="0" y="0"/>
              <a:ext cx="1488776" cy="242632"/>
            </a:xfrm>
            <a:custGeom>
              <a:avLst/>
              <a:gdLst/>
              <a:ahLst/>
              <a:cxnLst/>
              <a:rect l="l" t="t" r="r" b="b"/>
              <a:pathLst>
                <a:path w="1488776" h="242632">
                  <a:moveTo>
                    <a:pt x="0" y="0"/>
                  </a:moveTo>
                  <a:lnTo>
                    <a:pt x="1488776" y="0"/>
                  </a:lnTo>
                  <a:lnTo>
                    <a:pt x="1488776" y="242632"/>
                  </a:lnTo>
                  <a:lnTo>
                    <a:pt x="0" y="242632"/>
                  </a:lnTo>
                  <a:close/>
                </a:path>
              </a:pathLst>
            </a:custGeom>
            <a:solidFill>
              <a:srgbClr val="04345B"/>
            </a:solidFill>
          </p:spPr>
        </p:sp>
        <p:sp>
          <p:nvSpPr>
            <p:cNvPr id="36" name="TextBox 36"/>
            <p:cNvSpPr txBox="1"/>
            <p:nvPr/>
          </p:nvSpPr>
          <p:spPr>
            <a:xfrm>
              <a:off x="0" y="-38100"/>
              <a:ext cx="1488776" cy="280732"/>
            </a:xfrm>
            <a:prstGeom prst="rect">
              <a:avLst/>
            </a:prstGeom>
          </p:spPr>
          <p:txBody>
            <a:bodyPr lIns="50800" tIns="50800" rIns="50800" bIns="50800" rtlCol="0" anchor="ctr"/>
            <a:lstStyle/>
            <a:p>
              <a:pPr algn="ctr">
                <a:lnSpc>
                  <a:spcPts val="2659"/>
                </a:lnSpc>
                <a:spcBef>
                  <a:spcPct val="0"/>
                </a:spcBef>
              </a:pPr>
              <a:endParaRPr/>
            </a:p>
          </p:txBody>
        </p:sp>
      </p:grpSp>
      <p:sp>
        <p:nvSpPr>
          <p:cNvPr id="37" name="Freeform 37"/>
          <p:cNvSpPr/>
          <p:nvPr/>
        </p:nvSpPr>
        <p:spPr>
          <a:xfrm>
            <a:off x="10815748" y="1562100"/>
            <a:ext cx="1547668" cy="721600"/>
          </a:xfrm>
          <a:custGeom>
            <a:avLst/>
            <a:gdLst/>
            <a:ahLst/>
            <a:cxnLst/>
            <a:rect l="l" t="t" r="r" b="b"/>
            <a:pathLst>
              <a:path w="1547668" h="721600">
                <a:moveTo>
                  <a:pt x="0" y="0"/>
                </a:moveTo>
                <a:lnTo>
                  <a:pt x="1547669" y="0"/>
                </a:lnTo>
                <a:lnTo>
                  <a:pt x="1547669" y="721600"/>
                </a:lnTo>
                <a:lnTo>
                  <a:pt x="0" y="721600"/>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a:off x="-498215" y="-1257300"/>
            <a:ext cx="7315200" cy="2532888"/>
          </a:xfrm>
          <a:custGeom>
            <a:avLst/>
            <a:gdLst/>
            <a:ahLst/>
            <a:cxnLst/>
            <a:rect l="l" t="t" r="r" b="b"/>
            <a:pathLst>
              <a:path w="7315200" h="2532888">
                <a:moveTo>
                  <a:pt x="0" y="0"/>
                </a:moveTo>
                <a:lnTo>
                  <a:pt x="7315200" y="0"/>
                </a:lnTo>
                <a:lnTo>
                  <a:pt x="7315200" y="2532888"/>
                </a:lnTo>
                <a:lnTo>
                  <a:pt x="0" y="2532888"/>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a:off x="13053916" y="-1409700"/>
            <a:ext cx="5614883" cy="2814460"/>
          </a:xfrm>
          <a:custGeom>
            <a:avLst/>
            <a:gdLst/>
            <a:ahLst/>
            <a:cxnLst/>
            <a:rect l="l" t="t" r="r" b="b"/>
            <a:pathLst>
              <a:path w="5614883" h="2814460">
                <a:moveTo>
                  <a:pt x="0" y="0"/>
                </a:moveTo>
                <a:lnTo>
                  <a:pt x="5614883" y="0"/>
                </a:lnTo>
                <a:lnTo>
                  <a:pt x="5614883" y="2814460"/>
                </a:lnTo>
                <a:lnTo>
                  <a:pt x="0" y="281446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5" name="Freeform 5"/>
          <p:cNvSpPr/>
          <p:nvPr/>
        </p:nvSpPr>
        <p:spPr>
          <a:xfrm>
            <a:off x="-498215" y="8410819"/>
            <a:ext cx="5614883" cy="2814460"/>
          </a:xfrm>
          <a:custGeom>
            <a:avLst/>
            <a:gdLst/>
            <a:ahLst/>
            <a:cxnLst/>
            <a:rect l="l" t="t" r="r" b="b"/>
            <a:pathLst>
              <a:path w="5614883" h="2814460">
                <a:moveTo>
                  <a:pt x="0" y="0"/>
                </a:moveTo>
                <a:lnTo>
                  <a:pt x="5614883" y="0"/>
                </a:lnTo>
                <a:lnTo>
                  <a:pt x="5614883" y="2814460"/>
                </a:lnTo>
                <a:lnTo>
                  <a:pt x="0" y="281446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grpSp>
        <p:nvGrpSpPr>
          <p:cNvPr id="6" name="Group 6"/>
          <p:cNvGrpSpPr/>
          <p:nvPr/>
        </p:nvGrpSpPr>
        <p:grpSpPr>
          <a:xfrm>
            <a:off x="-457200" y="2137624"/>
            <a:ext cx="7256065" cy="6882932"/>
            <a:chOff x="0" y="0"/>
            <a:chExt cx="843116" cy="799760"/>
          </a:xfrm>
        </p:grpSpPr>
        <p:sp>
          <p:nvSpPr>
            <p:cNvPr id="7" name="Freeform 7"/>
            <p:cNvSpPr/>
            <p:nvPr/>
          </p:nvSpPr>
          <p:spPr>
            <a:xfrm>
              <a:off x="0" y="0"/>
              <a:ext cx="843116" cy="799760"/>
            </a:xfrm>
            <a:custGeom>
              <a:avLst/>
              <a:gdLst/>
              <a:ahLst/>
              <a:cxnLst/>
              <a:rect l="l" t="t" r="r" b="b"/>
              <a:pathLst>
                <a:path w="843116" h="799760">
                  <a:moveTo>
                    <a:pt x="203200" y="0"/>
                  </a:moveTo>
                  <a:lnTo>
                    <a:pt x="843116" y="0"/>
                  </a:lnTo>
                  <a:lnTo>
                    <a:pt x="639916" y="799760"/>
                  </a:lnTo>
                  <a:lnTo>
                    <a:pt x="0" y="799760"/>
                  </a:lnTo>
                  <a:lnTo>
                    <a:pt x="203200" y="0"/>
                  </a:lnTo>
                  <a:close/>
                </a:path>
              </a:pathLst>
            </a:custGeom>
            <a:blipFill>
              <a:blip r:embed="rId7"/>
              <a:stretch>
                <a:fillRect l="-21187" r="-21187"/>
              </a:stretch>
            </a:blipFill>
          </p:spPr>
        </p:sp>
      </p:grpSp>
      <p:sp>
        <p:nvSpPr>
          <p:cNvPr id="8" name="TextBox 8"/>
          <p:cNvSpPr txBox="1"/>
          <p:nvPr/>
        </p:nvSpPr>
        <p:spPr>
          <a:xfrm>
            <a:off x="7467600" y="2781300"/>
            <a:ext cx="9753600" cy="825995"/>
          </a:xfrm>
          <a:prstGeom prst="rect">
            <a:avLst/>
          </a:prstGeom>
        </p:spPr>
        <p:txBody>
          <a:bodyPr wrap="square" lIns="0" tIns="0" rIns="0" bIns="0" rtlCol="0" anchor="t">
            <a:spAutoFit/>
          </a:bodyPr>
          <a:lstStyle/>
          <a:p>
            <a:pPr algn="l">
              <a:lnSpc>
                <a:spcPts val="3331"/>
              </a:lnSpc>
              <a:spcBef>
                <a:spcPct val="0"/>
              </a:spcBef>
            </a:pPr>
            <a:r>
              <a:rPr lang="en-US" sz="2000" dirty="0">
                <a:solidFill>
                  <a:srgbClr val="000000"/>
                </a:solidFill>
                <a:latin typeface="Poppins"/>
                <a:ea typeface="Poppins"/>
                <a:cs typeface="Poppins"/>
                <a:sym typeface="Poppins"/>
              </a:rPr>
              <a:t>The systemic collapse at Mid Staffordshire decimated the six core pillars of healthcare quality.. These are:</a:t>
            </a:r>
          </a:p>
        </p:txBody>
      </p:sp>
      <p:sp>
        <p:nvSpPr>
          <p:cNvPr id="9" name="TextBox 9"/>
          <p:cNvSpPr txBox="1"/>
          <p:nvPr/>
        </p:nvSpPr>
        <p:spPr>
          <a:xfrm>
            <a:off x="7711767" y="3607295"/>
            <a:ext cx="10340846" cy="6137578"/>
          </a:xfrm>
          <a:prstGeom prst="rect">
            <a:avLst/>
          </a:prstGeom>
        </p:spPr>
        <p:txBody>
          <a:bodyPr wrap="square" lIns="0" tIns="0" rIns="0" bIns="0" rtlCol="0" anchor="t">
            <a:spAutoFit/>
          </a:bodyPr>
          <a:lstStyle/>
          <a:p>
            <a:pPr marL="513756" lvl="1" indent="-256878" algn="l">
              <a:lnSpc>
                <a:spcPts val="4378"/>
              </a:lnSpc>
              <a:buFont typeface="Arial"/>
              <a:buChar char="•"/>
            </a:pPr>
            <a:r>
              <a:rPr lang="en-US" sz="2000" b="1" dirty="0">
                <a:solidFill>
                  <a:srgbClr val="000000"/>
                </a:solidFill>
                <a:latin typeface="Poppins"/>
                <a:ea typeface="Poppins"/>
                <a:cs typeface="Poppins"/>
                <a:sym typeface="Poppins"/>
              </a:rPr>
              <a:t>Safe: </a:t>
            </a:r>
            <a:r>
              <a:rPr lang="en-US" sz="2000" dirty="0">
                <a:solidFill>
                  <a:srgbClr val="000000"/>
                </a:solidFill>
                <a:latin typeface="Poppins"/>
                <a:ea typeface="Poppins"/>
                <a:cs typeface="Poppins"/>
                <a:sym typeface="Poppins"/>
              </a:rPr>
              <a:t>Patients suffered avoidable harm, including falls and high rates of C. difficile infections (Care Quality Commission, 2023).</a:t>
            </a:r>
          </a:p>
          <a:p>
            <a:pPr marL="513756" lvl="1" indent="-256878" algn="l">
              <a:lnSpc>
                <a:spcPts val="4378"/>
              </a:lnSpc>
              <a:buFont typeface="Arial"/>
              <a:buChar char="•"/>
            </a:pPr>
            <a:r>
              <a:rPr lang="en-US" sz="2000" b="1" dirty="0">
                <a:solidFill>
                  <a:srgbClr val="000000"/>
                </a:solidFill>
                <a:latin typeface="Poppins"/>
                <a:ea typeface="Poppins"/>
                <a:cs typeface="Poppins"/>
                <a:sym typeface="Poppins"/>
              </a:rPr>
              <a:t>Timely: </a:t>
            </a:r>
            <a:r>
              <a:rPr lang="en-US" sz="2000" dirty="0">
                <a:solidFill>
                  <a:srgbClr val="000000"/>
                </a:solidFill>
                <a:latin typeface="Poppins"/>
                <a:ea typeface="Poppins"/>
                <a:cs typeface="Poppins"/>
                <a:sym typeface="Poppins"/>
              </a:rPr>
              <a:t>Critical delays in treatment occurred as A&amp;E targets were "gamed," (</a:t>
            </a:r>
            <a:r>
              <a:rPr lang="en-US" sz="2000" dirty="0" err="1">
                <a:solidFill>
                  <a:srgbClr val="000000"/>
                </a:solidFill>
                <a:latin typeface="Poppins"/>
                <a:ea typeface="Poppins"/>
                <a:cs typeface="Poppins"/>
                <a:sym typeface="Poppins"/>
              </a:rPr>
              <a:t>Thorlby</a:t>
            </a:r>
            <a:r>
              <a:rPr lang="en-US" sz="2000" dirty="0">
                <a:solidFill>
                  <a:srgbClr val="000000"/>
                </a:solidFill>
                <a:latin typeface="Poppins"/>
                <a:ea typeface="Poppins"/>
                <a:cs typeface="Poppins"/>
                <a:sym typeface="Poppins"/>
              </a:rPr>
              <a:t> et al., 2024).</a:t>
            </a:r>
          </a:p>
          <a:p>
            <a:pPr marL="513756" lvl="1" indent="-256878" algn="l">
              <a:lnSpc>
                <a:spcPts val="4378"/>
              </a:lnSpc>
              <a:buFont typeface="Arial"/>
              <a:buChar char="•"/>
            </a:pPr>
            <a:r>
              <a:rPr lang="en-US" sz="2000" b="1" dirty="0">
                <a:solidFill>
                  <a:srgbClr val="000000"/>
                </a:solidFill>
                <a:latin typeface="Poppins"/>
                <a:ea typeface="Poppins"/>
                <a:cs typeface="Poppins"/>
                <a:sym typeface="Poppins"/>
              </a:rPr>
              <a:t>Effective: </a:t>
            </a:r>
            <a:r>
              <a:rPr lang="en-US" sz="2000" dirty="0">
                <a:solidFill>
                  <a:srgbClr val="000000"/>
                </a:solidFill>
                <a:latin typeface="Poppins"/>
                <a:ea typeface="Poppins"/>
                <a:cs typeface="Poppins"/>
                <a:sym typeface="Poppins"/>
              </a:rPr>
              <a:t>Evidence-based protocols were abandoned (Francis, 2013).</a:t>
            </a:r>
          </a:p>
          <a:p>
            <a:pPr marL="513756" lvl="1" indent="-256878" algn="l">
              <a:lnSpc>
                <a:spcPts val="4378"/>
              </a:lnSpc>
              <a:buFont typeface="Arial"/>
              <a:buChar char="•"/>
            </a:pPr>
            <a:r>
              <a:rPr lang="en-US" sz="2000" b="1" dirty="0">
                <a:solidFill>
                  <a:srgbClr val="000000"/>
                </a:solidFill>
                <a:latin typeface="Poppins"/>
                <a:ea typeface="Poppins"/>
                <a:cs typeface="Poppins"/>
                <a:sym typeface="Poppins"/>
              </a:rPr>
              <a:t>Efficient: </a:t>
            </a:r>
            <a:r>
              <a:rPr lang="en-US" sz="2000" dirty="0">
                <a:solidFill>
                  <a:srgbClr val="000000"/>
                </a:solidFill>
                <a:latin typeface="Poppins"/>
                <a:ea typeface="Poppins"/>
                <a:cs typeface="Poppins"/>
                <a:sym typeface="Poppins"/>
              </a:rPr>
              <a:t>Poor resource management led to high litigation costs, wasted bed days due to infections (Bowers, 2021).</a:t>
            </a:r>
          </a:p>
          <a:p>
            <a:pPr marL="513756" lvl="1" indent="-256878" algn="l">
              <a:lnSpc>
                <a:spcPts val="4378"/>
              </a:lnSpc>
              <a:buFont typeface="Arial"/>
              <a:buChar char="•"/>
            </a:pPr>
            <a:r>
              <a:rPr lang="en-US" sz="2000" b="1" dirty="0">
                <a:solidFill>
                  <a:srgbClr val="000000"/>
                </a:solidFill>
                <a:latin typeface="Poppins"/>
                <a:ea typeface="Poppins"/>
                <a:cs typeface="Poppins"/>
                <a:sym typeface="Poppins"/>
              </a:rPr>
              <a:t>Equitable: </a:t>
            </a:r>
            <a:r>
              <a:rPr lang="en-US" sz="2000" dirty="0">
                <a:solidFill>
                  <a:srgbClr val="000000"/>
                </a:solidFill>
                <a:latin typeface="Poppins"/>
                <a:ea typeface="Poppins"/>
                <a:cs typeface="Poppins"/>
                <a:sym typeface="Poppins"/>
              </a:rPr>
              <a:t>The most vulnerable—particularly the elderly (Royal College of Nursing, 2021).</a:t>
            </a:r>
          </a:p>
          <a:p>
            <a:pPr marL="513756" lvl="1" indent="-256878" algn="l">
              <a:lnSpc>
                <a:spcPts val="4378"/>
              </a:lnSpc>
              <a:buFont typeface="Arial"/>
              <a:buChar char="•"/>
            </a:pPr>
            <a:r>
              <a:rPr lang="en-US" sz="2000" b="1" dirty="0">
                <a:solidFill>
                  <a:srgbClr val="000000"/>
                </a:solidFill>
                <a:latin typeface="Poppins"/>
                <a:ea typeface="Poppins"/>
                <a:cs typeface="Poppins"/>
                <a:sym typeface="Poppins"/>
              </a:rPr>
              <a:t>Patient-Centered: </a:t>
            </a:r>
            <a:r>
              <a:rPr lang="en-US" sz="2000" dirty="0">
                <a:solidFill>
                  <a:srgbClr val="000000"/>
                </a:solidFill>
                <a:latin typeface="Poppins"/>
                <a:ea typeface="Poppins"/>
                <a:cs typeface="Poppins"/>
                <a:sym typeface="Poppins"/>
              </a:rPr>
              <a:t>Care was characterized by "professional indifference"; (Department of Health, 2013).</a:t>
            </a:r>
          </a:p>
        </p:txBody>
      </p:sp>
      <p:sp>
        <p:nvSpPr>
          <p:cNvPr id="10" name="TextBox 10"/>
          <p:cNvSpPr txBox="1"/>
          <p:nvPr/>
        </p:nvSpPr>
        <p:spPr>
          <a:xfrm>
            <a:off x="7467600" y="1485900"/>
            <a:ext cx="12132664" cy="896015"/>
          </a:xfrm>
          <a:prstGeom prst="rect">
            <a:avLst/>
          </a:prstGeom>
        </p:spPr>
        <p:txBody>
          <a:bodyPr wrap="square" lIns="0" tIns="0" rIns="0" bIns="0" rtlCol="0" anchor="t">
            <a:spAutoFit/>
          </a:bodyPr>
          <a:lstStyle/>
          <a:p>
            <a:pPr algn="l">
              <a:lnSpc>
                <a:spcPts val="7348"/>
              </a:lnSpc>
            </a:pPr>
            <a:r>
              <a:rPr lang="en-US" sz="4800" b="1" dirty="0">
                <a:solidFill>
                  <a:srgbClr val="174A36"/>
                </a:solidFill>
                <a:latin typeface="Poppins Bold"/>
                <a:ea typeface="Poppins Bold"/>
                <a:cs typeface="Poppins Bold"/>
                <a:sym typeface="Poppins Bold"/>
              </a:rPr>
              <a:t>Impact on Healthcare Quality</a:t>
            </a:r>
          </a:p>
        </p:txBody>
      </p:sp>
      <p:sp>
        <p:nvSpPr>
          <p:cNvPr id="11" name="AutoShape 11"/>
          <p:cNvSpPr/>
          <p:nvPr/>
        </p:nvSpPr>
        <p:spPr>
          <a:xfrm flipV="1">
            <a:off x="7467600" y="2476500"/>
            <a:ext cx="10829181" cy="0"/>
          </a:xfrm>
          <a:prstGeom prst="line">
            <a:avLst/>
          </a:prstGeom>
          <a:ln w="38100" cap="flat">
            <a:solidFill>
              <a:srgbClr val="174A36"/>
            </a:solidFill>
            <a:prstDash val="sysDash"/>
            <a:headEnd type="none" w="sm" len="sm"/>
            <a:tailEnd type="none" w="sm" len="sm"/>
          </a:ln>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Freeform 2"/>
          <p:cNvSpPr/>
          <p:nvPr/>
        </p:nvSpPr>
        <p:spPr>
          <a:xfrm>
            <a:off x="7055660" y="9100402"/>
            <a:ext cx="11541793" cy="1977951"/>
          </a:xfrm>
          <a:custGeom>
            <a:avLst/>
            <a:gdLst/>
            <a:ahLst/>
            <a:cxnLst/>
            <a:rect l="l" t="t" r="r" b="b"/>
            <a:pathLst>
              <a:path w="11541793" h="1977951">
                <a:moveTo>
                  <a:pt x="0" y="0"/>
                </a:moveTo>
                <a:lnTo>
                  <a:pt x="11541792" y="0"/>
                </a:lnTo>
                <a:lnTo>
                  <a:pt x="11541792" y="1977951"/>
                </a:lnTo>
                <a:lnTo>
                  <a:pt x="0" y="1977951"/>
                </a:lnTo>
                <a:lnTo>
                  <a:pt x="0" y="0"/>
                </a:lnTo>
                <a:close/>
              </a:path>
            </a:pathLst>
          </a:custGeom>
          <a:blipFill>
            <a:blip r:embed="rId3">
              <a:extLst>
                <a:ext uri="{96DAC541-7B7A-43D3-8B79-37D633B846F1}">
                  <asvg:svgBlip xmlns:asvg="http://schemas.microsoft.com/office/drawing/2016/SVG/main" xmlns="" r:embed="rId4"/>
                </a:ext>
              </a:extLst>
            </a:blip>
            <a:stretch>
              <a:fillRect r="-7802" b="-117809"/>
            </a:stretch>
          </a:blipFill>
        </p:spPr>
      </p:sp>
      <p:sp>
        <p:nvSpPr>
          <p:cNvPr id="3" name="Freeform 3"/>
          <p:cNvSpPr/>
          <p:nvPr/>
        </p:nvSpPr>
        <p:spPr>
          <a:xfrm>
            <a:off x="14587987" y="8709877"/>
            <a:ext cx="4387434" cy="2199201"/>
          </a:xfrm>
          <a:custGeom>
            <a:avLst/>
            <a:gdLst/>
            <a:ahLst/>
            <a:cxnLst/>
            <a:rect l="l" t="t" r="r" b="b"/>
            <a:pathLst>
              <a:path w="4387434" h="2199201">
                <a:moveTo>
                  <a:pt x="0" y="0"/>
                </a:moveTo>
                <a:lnTo>
                  <a:pt x="4387434" y="0"/>
                </a:lnTo>
                <a:lnTo>
                  <a:pt x="4387434" y="2199201"/>
                </a:lnTo>
                <a:lnTo>
                  <a:pt x="0" y="219920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4" name="Freeform 4"/>
          <p:cNvSpPr/>
          <p:nvPr/>
        </p:nvSpPr>
        <p:spPr>
          <a:xfrm>
            <a:off x="-1144185" y="-2670060"/>
            <a:ext cx="12442348" cy="4308163"/>
          </a:xfrm>
          <a:custGeom>
            <a:avLst/>
            <a:gdLst/>
            <a:ahLst/>
            <a:cxnLst/>
            <a:rect l="l" t="t" r="r" b="b"/>
            <a:pathLst>
              <a:path w="12442348" h="4308163">
                <a:moveTo>
                  <a:pt x="0" y="0"/>
                </a:moveTo>
                <a:lnTo>
                  <a:pt x="12442348" y="0"/>
                </a:lnTo>
                <a:lnTo>
                  <a:pt x="12442348" y="4308163"/>
                </a:lnTo>
                <a:lnTo>
                  <a:pt x="0" y="4308163"/>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5" name="Group 5"/>
          <p:cNvGrpSpPr/>
          <p:nvPr/>
        </p:nvGrpSpPr>
        <p:grpSpPr>
          <a:xfrm rot="5400000">
            <a:off x="-1420708" y="1333110"/>
            <a:ext cx="10467399" cy="6485336"/>
            <a:chOff x="0" y="0"/>
            <a:chExt cx="912192" cy="565171"/>
          </a:xfrm>
        </p:grpSpPr>
        <p:sp>
          <p:nvSpPr>
            <p:cNvPr id="6" name="Freeform 6"/>
            <p:cNvSpPr/>
            <p:nvPr/>
          </p:nvSpPr>
          <p:spPr>
            <a:xfrm rot="-5400000">
              <a:off x="173510" y="-173510"/>
              <a:ext cx="565171" cy="912192"/>
            </a:xfrm>
            <a:custGeom>
              <a:avLst/>
              <a:gdLst/>
              <a:ahLst/>
              <a:cxnLst/>
              <a:rect l="l" t="t" r="r" b="b"/>
              <a:pathLst>
                <a:path w="565171" h="912192">
                  <a:moveTo>
                    <a:pt x="565171" y="708991"/>
                  </a:moveTo>
                  <a:lnTo>
                    <a:pt x="565171" y="0"/>
                  </a:lnTo>
                  <a:lnTo>
                    <a:pt x="0" y="0"/>
                  </a:lnTo>
                  <a:lnTo>
                    <a:pt x="0" y="708991"/>
                  </a:lnTo>
                  <a:lnTo>
                    <a:pt x="282586" y="912191"/>
                  </a:lnTo>
                  <a:lnTo>
                    <a:pt x="565171" y="708991"/>
                  </a:lnTo>
                  <a:close/>
                </a:path>
              </a:pathLst>
            </a:custGeom>
            <a:blipFill>
              <a:blip r:embed="rId7"/>
              <a:stretch>
                <a:fillRect l="-51054" t="-563" r="-70151"/>
              </a:stretch>
            </a:blipFill>
          </p:spPr>
        </p:sp>
      </p:grpSp>
      <p:sp>
        <p:nvSpPr>
          <p:cNvPr id="7" name="TextBox 7"/>
          <p:cNvSpPr txBox="1"/>
          <p:nvPr/>
        </p:nvSpPr>
        <p:spPr>
          <a:xfrm>
            <a:off x="8136536" y="3162300"/>
            <a:ext cx="9008464" cy="825995"/>
          </a:xfrm>
          <a:prstGeom prst="rect">
            <a:avLst/>
          </a:prstGeom>
        </p:spPr>
        <p:txBody>
          <a:bodyPr wrap="square" lIns="0" tIns="0" rIns="0" bIns="0" rtlCol="0" anchor="t">
            <a:spAutoFit/>
          </a:bodyPr>
          <a:lstStyle/>
          <a:p>
            <a:pPr algn="l">
              <a:lnSpc>
                <a:spcPts val="3331"/>
              </a:lnSpc>
              <a:spcBef>
                <a:spcPct val="0"/>
              </a:spcBef>
            </a:pPr>
            <a:r>
              <a:rPr lang="en-US" sz="2379" dirty="0">
                <a:solidFill>
                  <a:srgbClr val="000000"/>
                </a:solidFill>
                <a:latin typeface="Poppins"/>
                <a:ea typeface="Poppins"/>
                <a:cs typeface="Poppins"/>
                <a:sym typeface="Poppins"/>
              </a:rPr>
              <a:t>Contrary to management's goal of financial efficiency, the failures were highly inefficient:</a:t>
            </a:r>
          </a:p>
        </p:txBody>
      </p:sp>
      <p:sp>
        <p:nvSpPr>
          <p:cNvPr id="8" name="TextBox 8"/>
          <p:cNvSpPr txBox="1"/>
          <p:nvPr/>
        </p:nvSpPr>
        <p:spPr>
          <a:xfrm>
            <a:off x="8003164" y="4381500"/>
            <a:ext cx="9141836" cy="3329886"/>
          </a:xfrm>
          <a:prstGeom prst="rect">
            <a:avLst/>
          </a:prstGeom>
        </p:spPr>
        <p:txBody>
          <a:bodyPr wrap="square" lIns="0" tIns="0" rIns="0" bIns="0" rtlCol="0" anchor="t">
            <a:spAutoFit/>
          </a:bodyPr>
          <a:lstStyle/>
          <a:p>
            <a:pPr marL="513756" lvl="1" indent="-256878" algn="l">
              <a:lnSpc>
                <a:spcPts val="4378"/>
              </a:lnSpc>
              <a:buFont typeface="Arial"/>
              <a:buChar char="•"/>
            </a:pPr>
            <a:r>
              <a:rPr lang="en-US" sz="2379" dirty="0">
                <a:solidFill>
                  <a:srgbClr val="000000"/>
                </a:solidFill>
                <a:latin typeface="Poppins"/>
                <a:ea typeface="Poppins"/>
                <a:cs typeface="Poppins"/>
                <a:sym typeface="Poppins"/>
              </a:rPr>
              <a:t>Millions were spent on legal settlements and the £13 million Public Inquiry (Francis, 2013).</a:t>
            </a:r>
          </a:p>
          <a:p>
            <a:pPr marL="513756" lvl="1" indent="-256878" algn="l">
              <a:lnSpc>
                <a:spcPts val="4378"/>
              </a:lnSpc>
              <a:buFont typeface="Arial"/>
              <a:buChar char="•"/>
            </a:pPr>
            <a:r>
              <a:rPr lang="en-US" sz="2379" dirty="0">
                <a:solidFill>
                  <a:srgbClr val="000000"/>
                </a:solidFill>
                <a:latin typeface="Poppins"/>
                <a:ea typeface="Poppins"/>
                <a:cs typeface="Poppins"/>
                <a:sym typeface="Poppins"/>
              </a:rPr>
              <a:t>Poor infection control led to longer hospital stays and bed blocking.</a:t>
            </a:r>
          </a:p>
          <a:p>
            <a:pPr marL="513756" lvl="1" indent="-256878" algn="l">
              <a:lnSpc>
                <a:spcPts val="4378"/>
              </a:lnSpc>
              <a:buFont typeface="Arial"/>
              <a:buChar char="•"/>
            </a:pPr>
            <a:r>
              <a:rPr lang="en-US" sz="2379" dirty="0">
                <a:solidFill>
                  <a:srgbClr val="000000"/>
                </a:solidFill>
                <a:latin typeface="Poppins"/>
                <a:ea typeface="Poppins"/>
                <a:cs typeface="Poppins"/>
                <a:sym typeface="Poppins"/>
              </a:rPr>
              <a:t>The toxic culture led to a "brain drain," requiring expensive agency staff to fill gaps (Bowers, 2021).</a:t>
            </a:r>
          </a:p>
        </p:txBody>
      </p:sp>
      <p:sp>
        <p:nvSpPr>
          <p:cNvPr id="9" name="TextBox 9"/>
          <p:cNvSpPr txBox="1"/>
          <p:nvPr/>
        </p:nvSpPr>
        <p:spPr>
          <a:xfrm>
            <a:off x="8136536" y="1866900"/>
            <a:ext cx="8703664" cy="874470"/>
          </a:xfrm>
          <a:prstGeom prst="rect">
            <a:avLst/>
          </a:prstGeom>
        </p:spPr>
        <p:txBody>
          <a:bodyPr wrap="square" lIns="0" tIns="0" rIns="0" bIns="0" rtlCol="0" anchor="t">
            <a:spAutoFit/>
          </a:bodyPr>
          <a:lstStyle/>
          <a:p>
            <a:pPr algn="l">
              <a:lnSpc>
                <a:spcPts val="7348"/>
              </a:lnSpc>
            </a:pPr>
            <a:r>
              <a:rPr lang="en-US" sz="4800" b="1" dirty="0">
                <a:solidFill>
                  <a:srgbClr val="174A36"/>
                </a:solidFill>
                <a:latin typeface="Poppins Bold"/>
                <a:ea typeface="Poppins Bold"/>
                <a:cs typeface="Poppins Bold"/>
                <a:sym typeface="Poppins Bold"/>
              </a:rPr>
              <a:t>Impact on Efficiency</a:t>
            </a:r>
          </a:p>
        </p:txBody>
      </p:sp>
      <p:sp>
        <p:nvSpPr>
          <p:cNvPr id="10" name="AutoShape 10"/>
          <p:cNvSpPr/>
          <p:nvPr/>
        </p:nvSpPr>
        <p:spPr>
          <a:xfrm flipV="1">
            <a:off x="8136536" y="2933700"/>
            <a:ext cx="10829181" cy="0"/>
          </a:xfrm>
          <a:prstGeom prst="line">
            <a:avLst/>
          </a:prstGeom>
          <a:ln w="38100" cap="flat">
            <a:solidFill>
              <a:srgbClr val="174A36"/>
            </a:solidFill>
            <a:prstDash val="sysDash"/>
            <a:headEnd type="none" w="sm" len="sm"/>
            <a:tailEnd type="none" w="sm" len="sm"/>
          </a:ln>
        </p:spPr>
      </p:sp>
      <p:sp>
        <p:nvSpPr>
          <p:cNvPr id="11" name="Freeform 11"/>
          <p:cNvSpPr/>
          <p:nvPr/>
        </p:nvSpPr>
        <p:spPr>
          <a:xfrm>
            <a:off x="14587987" y="-357848"/>
            <a:ext cx="3981947" cy="1995951"/>
          </a:xfrm>
          <a:custGeom>
            <a:avLst/>
            <a:gdLst/>
            <a:ahLst/>
            <a:cxnLst/>
            <a:rect l="l" t="t" r="r" b="b"/>
            <a:pathLst>
              <a:path w="3981947" h="1995951">
                <a:moveTo>
                  <a:pt x="0" y="0"/>
                </a:moveTo>
                <a:lnTo>
                  <a:pt x="3981948" y="0"/>
                </a:lnTo>
                <a:lnTo>
                  <a:pt x="3981948" y="1995951"/>
                </a:lnTo>
                <a:lnTo>
                  <a:pt x="0" y="199595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grpSp>
        <p:nvGrpSpPr>
          <p:cNvPr id="2" name="Group 2"/>
          <p:cNvGrpSpPr/>
          <p:nvPr/>
        </p:nvGrpSpPr>
        <p:grpSpPr>
          <a:xfrm>
            <a:off x="-498259" y="738471"/>
            <a:ext cx="19284518" cy="3185829"/>
            <a:chOff x="0" y="0"/>
            <a:chExt cx="2987676" cy="598108"/>
          </a:xfrm>
        </p:grpSpPr>
        <p:sp>
          <p:nvSpPr>
            <p:cNvPr id="3" name="Freeform 3"/>
            <p:cNvSpPr/>
            <p:nvPr/>
          </p:nvSpPr>
          <p:spPr>
            <a:xfrm>
              <a:off x="0" y="0"/>
              <a:ext cx="2987676" cy="598108"/>
            </a:xfrm>
            <a:custGeom>
              <a:avLst/>
              <a:gdLst/>
              <a:ahLst/>
              <a:cxnLst/>
              <a:rect l="l" t="t" r="r" b="b"/>
              <a:pathLst>
                <a:path w="2987676" h="598108">
                  <a:moveTo>
                    <a:pt x="0" y="0"/>
                  </a:moveTo>
                  <a:lnTo>
                    <a:pt x="2987676" y="0"/>
                  </a:lnTo>
                  <a:lnTo>
                    <a:pt x="2987676" y="598108"/>
                  </a:lnTo>
                  <a:lnTo>
                    <a:pt x="0" y="598108"/>
                  </a:lnTo>
                  <a:close/>
                </a:path>
              </a:pathLst>
            </a:custGeom>
            <a:blipFill>
              <a:blip r:embed="rId3"/>
              <a:stretch>
                <a:fillRect t="-171896" b="-60909"/>
              </a:stretch>
            </a:blipFill>
          </p:spPr>
        </p:sp>
      </p:grpSp>
      <p:sp>
        <p:nvSpPr>
          <p:cNvPr id="4" name="TextBox 4"/>
          <p:cNvSpPr txBox="1"/>
          <p:nvPr/>
        </p:nvSpPr>
        <p:spPr>
          <a:xfrm>
            <a:off x="914400" y="6748207"/>
            <a:ext cx="17452429" cy="1595693"/>
          </a:xfrm>
          <a:prstGeom prst="rect">
            <a:avLst/>
          </a:prstGeom>
        </p:spPr>
        <p:txBody>
          <a:bodyPr wrap="square" lIns="0" tIns="0" rIns="0" bIns="0" rtlCol="0" anchor="t">
            <a:spAutoFit/>
          </a:bodyPr>
          <a:lstStyle/>
          <a:p>
            <a:pPr marL="342900" indent="-342900" algn="l">
              <a:lnSpc>
                <a:spcPct val="150000"/>
              </a:lnSpc>
              <a:spcBef>
                <a:spcPct val="0"/>
              </a:spcBef>
              <a:buFont typeface="Arial" panose="020B0604020202020204" pitchFamily="34" charset="0"/>
              <a:buChar char="•"/>
            </a:pPr>
            <a:r>
              <a:rPr lang="en-US" sz="2379" b="1" dirty="0">
                <a:solidFill>
                  <a:srgbClr val="000000"/>
                </a:solidFill>
                <a:latin typeface="Poppins"/>
                <a:ea typeface="Poppins"/>
                <a:cs typeface="Poppins"/>
                <a:sym typeface="Poppins"/>
              </a:rPr>
              <a:t>Vulnerability: </a:t>
            </a:r>
            <a:r>
              <a:rPr lang="en-US" sz="2379" dirty="0">
                <a:solidFill>
                  <a:srgbClr val="000000"/>
                </a:solidFill>
                <a:latin typeface="Poppins"/>
                <a:ea typeface="Poppins"/>
                <a:cs typeface="Poppins"/>
                <a:sym typeface="Poppins"/>
              </a:rPr>
              <a:t>The elderly and those with dementia suffered most(Royal College of Nursing, 2021).</a:t>
            </a:r>
          </a:p>
          <a:p>
            <a:pPr marL="342900" indent="-342900" algn="l">
              <a:lnSpc>
                <a:spcPct val="150000"/>
              </a:lnSpc>
              <a:spcBef>
                <a:spcPct val="0"/>
              </a:spcBef>
              <a:buFont typeface="Arial" panose="020B0604020202020204" pitchFamily="34" charset="0"/>
              <a:buChar char="•"/>
            </a:pPr>
            <a:r>
              <a:rPr lang="en-US" sz="2379" b="1" dirty="0">
                <a:solidFill>
                  <a:srgbClr val="000000"/>
                </a:solidFill>
                <a:latin typeface="Poppins"/>
                <a:ea typeface="Poppins"/>
                <a:cs typeface="Poppins"/>
                <a:sym typeface="Poppins"/>
              </a:rPr>
              <a:t>Access: </a:t>
            </a:r>
            <a:r>
              <a:rPr lang="en-US" sz="2379" dirty="0">
                <a:solidFill>
                  <a:srgbClr val="000000"/>
                </a:solidFill>
                <a:latin typeface="Poppins"/>
                <a:ea typeface="Poppins"/>
                <a:cs typeface="Poppins"/>
                <a:sym typeface="Poppins"/>
              </a:rPr>
              <a:t>While the hospital met "targets" for some, it denied "care" to the most marginalized.</a:t>
            </a:r>
          </a:p>
          <a:p>
            <a:pPr marL="342900" indent="-342900" algn="l">
              <a:lnSpc>
                <a:spcPct val="150000"/>
              </a:lnSpc>
              <a:spcBef>
                <a:spcPct val="0"/>
              </a:spcBef>
              <a:buFont typeface="Arial" panose="020B0604020202020204" pitchFamily="34" charset="0"/>
              <a:buChar char="•"/>
            </a:pPr>
            <a:r>
              <a:rPr lang="en-US" sz="2379" b="1" dirty="0">
                <a:solidFill>
                  <a:srgbClr val="000000"/>
                </a:solidFill>
                <a:latin typeface="Poppins"/>
                <a:ea typeface="Poppins"/>
                <a:cs typeface="Poppins"/>
                <a:sym typeface="Poppins"/>
              </a:rPr>
              <a:t>Inverse Care Law: </a:t>
            </a:r>
            <a:r>
              <a:rPr lang="en-US" sz="2379" dirty="0">
                <a:solidFill>
                  <a:srgbClr val="000000"/>
                </a:solidFill>
                <a:latin typeface="Poppins"/>
                <a:ea typeface="Poppins"/>
                <a:cs typeface="Poppins"/>
                <a:sym typeface="Poppins"/>
              </a:rPr>
              <a:t>Those in the greatest need of high-quality nursing received the least attention (Francis, 2013).</a:t>
            </a:r>
          </a:p>
        </p:txBody>
      </p:sp>
      <p:sp>
        <p:nvSpPr>
          <p:cNvPr id="6" name="TextBox 6"/>
          <p:cNvSpPr txBox="1"/>
          <p:nvPr/>
        </p:nvSpPr>
        <p:spPr>
          <a:xfrm>
            <a:off x="835571" y="4076700"/>
            <a:ext cx="11833397" cy="768672"/>
          </a:xfrm>
          <a:prstGeom prst="rect">
            <a:avLst/>
          </a:prstGeom>
        </p:spPr>
        <p:txBody>
          <a:bodyPr lIns="0" tIns="0" rIns="0" bIns="0" rtlCol="0" anchor="t">
            <a:spAutoFit/>
          </a:bodyPr>
          <a:lstStyle/>
          <a:p>
            <a:pPr algn="l">
              <a:lnSpc>
                <a:spcPts val="6158"/>
              </a:lnSpc>
            </a:pPr>
            <a:r>
              <a:rPr lang="en-US" sz="4800" b="1" dirty="0">
                <a:solidFill>
                  <a:srgbClr val="174A36"/>
                </a:solidFill>
                <a:latin typeface="Poppins Bold"/>
                <a:ea typeface="Poppins Bold"/>
                <a:cs typeface="Poppins Bold"/>
                <a:sym typeface="Poppins Bold"/>
              </a:rPr>
              <a:t>Impact on Equity in Healthcare</a:t>
            </a:r>
          </a:p>
        </p:txBody>
      </p:sp>
      <p:sp>
        <p:nvSpPr>
          <p:cNvPr id="7" name="AutoShape 7"/>
          <p:cNvSpPr/>
          <p:nvPr/>
        </p:nvSpPr>
        <p:spPr>
          <a:xfrm>
            <a:off x="835571" y="4991100"/>
            <a:ext cx="18271091" cy="0"/>
          </a:xfrm>
          <a:prstGeom prst="line">
            <a:avLst/>
          </a:prstGeom>
          <a:ln w="38100" cap="flat">
            <a:solidFill>
              <a:srgbClr val="174A36"/>
            </a:solidFill>
            <a:prstDash val="sysDash"/>
            <a:headEnd type="none" w="sm" len="sm"/>
            <a:tailEnd type="none" w="sm" len="sm"/>
          </a:ln>
        </p:spPr>
      </p:sp>
      <p:sp>
        <p:nvSpPr>
          <p:cNvPr id="8" name="Freeform 8"/>
          <p:cNvSpPr/>
          <p:nvPr/>
        </p:nvSpPr>
        <p:spPr>
          <a:xfrm>
            <a:off x="-498215" y="-1026574"/>
            <a:ext cx="7315200" cy="2532888"/>
          </a:xfrm>
          <a:custGeom>
            <a:avLst/>
            <a:gdLst/>
            <a:ahLst/>
            <a:cxnLst/>
            <a:rect l="l" t="t" r="r" b="b"/>
            <a:pathLst>
              <a:path w="7315200" h="2532888">
                <a:moveTo>
                  <a:pt x="0" y="0"/>
                </a:moveTo>
                <a:lnTo>
                  <a:pt x="7315200" y="0"/>
                </a:lnTo>
                <a:lnTo>
                  <a:pt x="7315200" y="2532888"/>
                </a:lnTo>
                <a:lnTo>
                  <a:pt x="0" y="2532888"/>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9" name="Freeform 9"/>
          <p:cNvSpPr/>
          <p:nvPr/>
        </p:nvSpPr>
        <p:spPr>
          <a:xfrm>
            <a:off x="12113746" y="9020556"/>
            <a:ext cx="7315200" cy="2532888"/>
          </a:xfrm>
          <a:custGeom>
            <a:avLst/>
            <a:gdLst/>
            <a:ahLst/>
            <a:cxnLst/>
            <a:rect l="l" t="t" r="r" b="b"/>
            <a:pathLst>
              <a:path w="7315200" h="2532888">
                <a:moveTo>
                  <a:pt x="0" y="0"/>
                </a:moveTo>
                <a:lnTo>
                  <a:pt x="7315200" y="0"/>
                </a:lnTo>
                <a:lnTo>
                  <a:pt x="7315200" y="2532888"/>
                </a:lnTo>
                <a:lnTo>
                  <a:pt x="0" y="2532888"/>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0" name="Freeform 10"/>
          <p:cNvSpPr/>
          <p:nvPr/>
        </p:nvSpPr>
        <p:spPr>
          <a:xfrm>
            <a:off x="13335807" y="-1026574"/>
            <a:ext cx="5490722" cy="2752224"/>
          </a:xfrm>
          <a:custGeom>
            <a:avLst/>
            <a:gdLst/>
            <a:ahLst/>
            <a:cxnLst/>
            <a:rect l="l" t="t" r="r" b="b"/>
            <a:pathLst>
              <a:path w="5490722" h="2752224">
                <a:moveTo>
                  <a:pt x="0" y="0"/>
                </a:moveTo>
                <a:lnTo>
                  <a:pt x="5490722" y="0"/>
                </a:lnTo>
                <a:lnTo>
                  <a:pt x="5490722" y="2752224"/>
                </a:lnTo>
                <a:lnTo>
                  <a:pt x="0" y="2752224"/>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11" name="Freeform 11"/>
          <p:cNvSpPr/>
          <p:nvPr/>
        </p:nvSpPr>
        <p:spPr>
          <a:xfrm>
            <a:off x="-498259" y="8910888"/>
            <a:ext cx="5490722" cy="2752224"/>
          </a:xfrm>
          <a:custGeom>
            <a:avLst/>
            <a:gdLst/>
            <a:ahLst/>
            <a:cxnLst/>
            <a:rect l="l" t="t" r="r" b="b"/>
            <a:pathLst>
              <a:path w="5490722" h="2752224">
                <a:moveTo>
                  <a:pt x="0" y="0"/>
                </a:moveTo>
                <a:lnTo>
                  <a:pt x="5490722" y="0"/>
                </a:lnTo>
                <a:lnTo>
                  <a:pt x="5490722" y="2752224"/>
                </a:lnTo>
                <a:lnTo>
                  <a:pt x="0" y="2752224"/>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12" name="TextBox 11">
            <a:extLst>
              <a:ext uri="{FF2B5EF4-FFF2-40B4-BE49-F238E27FC236}">
                <a16:creationId xmlns:a16="http://schemas.microsoft.com/office/drawing/2014/main" xmlns="" id="{7BCAA422-5770-1212-DFCD-D7D5F2A41B75}"/>
              </a:ext>
            </a:extLst>
          </p:cNvPr>
          <p:cNvSpPr txBox="1"/>
          <p:nvPr/>
        </p:nvSpPr>
        <p:spPr>
          <a:xfrm>
            <a:off x="685800" y="5333923"/>
            <a:ext cx="17602200" cy="1148007"/>
          </a:xfrm>
          <a:prstGeom prst="rect">
            <a:avLst/>
          </a:prstGeom>
          <a:noFill/>
        </p:spPr>
        <p:txBody>
          <a:bodyPr wrap="square">
            <a:spAutoFit/>
          </a:bodyPr>
          <a:lstStyle/>
          <a:p>
            <a:pPr>
              <a:lnSpc>
                <a:spcPct val="150000"/>
              </a:lnSpc>
            </a:pPr>
            <a:r>
              <a:rPr lang="en-US" sz="2400" dirty="0">
                <a:latin typeface="Poppins" panose="00000500000000000000" pitchFamily="2" charset="0"/>
                <a:cs typeface="Poppins" panose="00000500000000000000" pitchFamily="2" charset="0"/>
              </a:rPr>
              <a:t>Equity refers to the principle that all patients should receive fair, safe, and respectful treatment regardless of age, health status, or social background (World Health Organization, 2020).</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8F5"/>
        </a:solidFill>
        <a:effectLst/>
      </p:bgPr>
    </p:bg>
    <p:spTree>
      <p:nvGrpSpPr>
        <p:cNvPr id="1" name=""/>
        <p:cNvGrpSpPr/>
        <p:nvPr/>
      </p:nvGrpSpPr>
      <p:grpSpPr>
        <a:xfrm>
          <a:off x="0" y="0"/>
          <a:ext cx="0" cy="0"/>
          <a:chOff x="0" y="0"/>
          <a:chExt cx="0" cy="0"/>
        </a:xfrm>
      </p:grpSpPr>
      <p:sp>
        <p:nvSpPr>
          <p:cNvPr id="2" name="AutoShape 2"/>
          <p:cNvSpPr/>
          <p:nvPr/>
        </p:nvSpPr>
        <p:spPr>
          <a:xfrm>
            <a:off x="1028700" y="2960571"/>
            <a:ext cx="18130168" cy="0"/>
          </a:xfrm>
          <a:prstGeom prst="line">
            <a:avLst/>
          </a:prstGeom>
          <a:ln w="38100" cap="flat">
            <a:solidFill>
              <a:srgbClr val="174A36"/>
            </a:solidFill>
            <a:prstDash val="sysDash"/>
            <a:headEnd type="none" w="sm" len="sm"/>
            <a:tailEnd type="none" w="sm" len="sm"/>
          </a:ln>
        </p:spPr>
      </p:sp>
      <p:sp>
        <p:nvSpPr>
          <p:cNvPr id="5" name="TextBox 5"/>
          <p:cNvSpPr txBox="1"/>
          <p:nvPr/>
        </p:nvSpPr>
        <p:spPr>
          <a:xfrm>
            <a:off x="1028700" y="1859104"/>
            <a:ext cx="14761408" cy="797526"/>
          </a:xfrm>
          <a:prstGeom prst="rect">
            <a:avLst/>
          </a:prstGeom>
        </p:spPr>
        <p:txBody>
          <a:bodyPr lIns="0" tIns="0" rIns="0" bIns="0" rtlCol="0" anchor="t">
            <a:spAutoFit/>
          </a:bodyPr>
          <a:lstStyle/>
          <a:p>
            <a:pPr algn="l">
              <a:lnSpc>
                <a:spcPts val="6509"/>
              </a:lnSpc>
            </a:pPr>
            <a:r>
              <a:rPr lang="en-US" sz="4800" b="1" dirty="0">
                <a:solidFill>
                  <a:srgbClr val="174A36"/>
                </a:solidFill>
                <a:latin typeface="Poppins Bold"/>
                <a:ea typeface="Poppins Bold"/>
                <a:cs typeface="Poppins Bold"/>
                <a:sym typeface="Poppins Bold"/>
              </a:rPr>
              <a:t>Conclusion &amp; Recommendations</a:t>
            </a:r>
          </a:p>
        </p:txBody>
      </p:sp>
      <p:sp>
        <p:nvSpPr>
          <p:cNvPr id="6" name="TextBox 6"/>
          <p:cNvSpPr txBox="1"/>
          <p:nvPr/>
        </p:nvSpPr>
        <p:spPr>
          <a:xfrm>
            <a:off x="8892803" y="3619500"/>
            <a:ext cx="7724822" cy="825995"/>
          </a:xfrm>
          <a:prstGeom prst="rect">
            <a:avLst/>
          </a:prstGeom>
        </p:spPr>
        <p:txBody>
          <a:bodyPr lIns="0" tIns="0" rIns="0" bIns="0" rtlCol="0" anchor="t">
            <a:spAutoFit/>
          </a:bodyPr>
          <a:lstStyle/>
          <a:p>
            <a:pPr algn="l">
              <a:lnSpc>
                <a:spcPts val="3331"/>
              </a:lnSpc>
              <a:spcBef>
                <a:spcPct val="0"/>
              </a:spcBef>
            </a:pPr>
            <a:r>
              <a:rPr lang="en-US" sz="2379" dirty="0">
                <a:solidFill>
                  <a:srgbClr val="000000"/>
                </a:solidFill>
                <a:latin typeface="Poppins"/>
                <a:ea typeface="Poppins"/>
                <a:cs typeface="Poppins"/>
                <a:sym typeface="Poppins"/>
              </a:rPr>
              <a:t>The Mid Staffordshire scandal serves as a stark reminder that quality is not a metric; it is a culture.</a:t>
            </a:r>
          </a:p>
        </p:txBody>
      </p:sp>
      <p:sp>
        <p:nvSpPr>
          <p:cNvPr id="7" name="TextBox 7"/>
          <p:cNvSpPr txBox="1"/>
          <p:nvPr/>
        </p:nvSpPr>
        <p:spPr>
          <a:xfrm>
            <a:off x="8892802" y="4686300"/>
            <a:ext cx="9166597" cy="5022657"/>
          </a:xfrm>
          <a:prstGeom prst="rect">
            <a:avLst/>
          </a:prstGeom>
        </p:spPr>
        <p:txBody>
          <a:bodyPr wrap="square" lIns="0" tIns="0" rIns="0" bIns="0" rtlCol="0" anchor="t">
            <a:spAutoFit/>
          </a:bodyPr>
          <a:lstStyle/>
          <a:p>
            <a:pPr marL="513756" lvl="1" indent="-256878" algn="l">
              <a:lnSpc>
                <a:spcPts val="4449"/>
              </a:lnSpc>
              <a:buFont typeface="Arial"/>
              <a:buChar char="•"/>
            </a:pPr>
            <a:r>
              <a:rPr lang="en-US" sz="2379" b="1" dirty="0">
                <a:solidFill>
                  <a:srgbClr val="000000"/>
                </a:solidFill>
                <a:latin typeface="Poppins"/>
                <a:ea typeface="Poppins"/>
                <a:cs typeface="Poppins"/>
                <a:sym typeface="Poppins"/>
              </a:rPr>
              <a:t>Culture over Compliance: </a:t>
            </a:r>
            <a:r>
              <a:rPr lang="en-US" sz="2379" dirty="0">
                <a:solidFill>
                  <a:srgbClr val="000000"/>
                </a:solidFill>
                <a:latin typeface="Poppins"/>
                <a:ea typeface="Poppins"/>
                <a:cs typeface="Poppins"/>
                <a:sym typeface="Poppins"/>
              </a:rPr>
              <a:t>Organizations must prioritize "values" over "targets.“</a:t>
            </a:r>
          </a:p>
          <a:p>
            <a:pPr marL="513756" lvl="1" indent="-256878" algn="l">
              <a:lnSpc>
                <a:spcPts val="4449"/>
              </a:lnSpc>
              <a:buFont typeface="Arial"/>
              <a:buChar char="•"/>
            </a:pPr>
            <a:r>
              <a:rPr lang="en-US" sz="2379" b="1" dirty="0">
                <a:solidFill>
                  <a:srgbClr val="000000"/>
                </a:solidFill>
                <a:latin typeface="Poppins"/>
                <a:ea typeface="Poppins"/>
                <a:cs typeface="Poppins"/>
                <a:sym typeface="Poppins"/>
              </a:rPr>
              <a:t>Transparency: </a:t>
            </a:r>
            <a:r>
              <a:rPr lang="en-US" sz="2379" dirty="0">
                <a:solidFill>
                  <a:srgbClr val="000000"/>
                </a:solidFill>
                <a:latin typeface="Poppins"/>
                <a:ea typeface="Poppins"/>
                <a:cs typeface="Poppins"/>
                <a:sym typeface="Poppins"/>
              </a:rPr>
              <a:t>The "Duty of </a:t>
            </a:r>
            <a:r>
              <a:rPr lang="en-US" sz="2379" dirty="0" err="1">
                <a:solidFill>
                  <a:srgbClr val="000000"/>
                </a:solidFill>
                <a:latin typeface="Poppins"/>
                <a:ea typeface="Poppins"/>
                <a:cs typeface="Poppins"/>
                <a:sym typeface="Poppins"/>
              </a:rPr>
              <a:t>Candour</a:t>
            </a:r>
            <a:r>
              <a:rPr lang="en-US" sz="2379" dirty="0">
                <a:solidFill>
                  <a:srgbClr val="000000"/>
                </a:solidFill>
                <a:latin typeface="Poppins"/>
                <a:ea typeface="Poppins"/>
                <a:cs typeface="Poppins"/>
                <a:sym typeface="Poppins"/>
              </a:rPr>
              <a:t>" must be strictly enforced.</a:t>
            </a:r>
          </a:p>
          <a:p>
            <a:pPr marL="513756" lvl="1" indent="-256878" algn="l">
              <a:lnSpc>
                <a:spcPts val="4449"/>
              </a:lnSpc>
              <a:buFont typeface="Arial"/>
              <a:buChar char="•"/>
            </a:pPr>
            <a:r>
              <a:rPr lang="en-US" sz="2379" b="1" dirty="0">
                <a:solidFill>
                  <a:srgbClr val="000000"/>
                </a:solidFill>
                <a:latin typeface="Poppins"/>
                <a:ea typeface="Poppins"/>
                <a:cs typeface="Poppins"/>
                <a:sym typeface="Poppins"/>
              </a:rPr>
              <a:t>Safe Staffing: </a:t>
            </a:r>
            <a:r>
              <a:rPr lang="en-US" sz="2379" dirty="0">
                <a:solidFill>
                  <a:srgbClr val="000000"/>
                </a:solidFill>
                <a:latin typeface="Poppins"/>
                <a:ea typeface="Poppins"/>
                <a:cs typeface="Poppins"/>
                <a:sym typeface="Poppins"/>
              </a:rPr>
              <a:t>Legislation is needed to ensure minimum nurse-to-patient ratios.</a:t>
            </a:r>
          </a:p>
          <a:p>
            <a:pPr marL="513756" lvl="1" indent="-256878" algn="l">
              <a:lnSpc>
                <a:spcPts val="4449"/>
              </a:lnSpc>
              <a:buFont typeface="Arial"/>
              <a:buChar char="•"/>
            </a:pPr>
            <a:r>
              <a:rPr lang="en-US" sz="2379" b="1" dirty="0">
                <a:solidFill>
                  <a:srgbClr val="000000"/>
                </a:solidFill>
                <a:latin typeface="Poppins"/>
                <a:ea typeface="Poppins"/>
                <a:cs typeface="Poppins"/>
                <a:sym typeface="Poppins"/>
              </a:rPr>
              <a:t>Patient Voice: </a:t>
            </a:r>
            <a:r>
              <a:rPr lang="en-US" sz="2379" dirty="0">
                <a:solidFill>
                  <a:srgbClr val="000000"/>
                </a:solidFill>
                <a:latin typeface="Poppins"/>
                <a:ea typeface="Poppins"/>
                <a:cs typeface="Poppins"/>
                <a:sym typeface="Poppins"/>
              </a:rPr>
              <a:t>Complaints must be viewed as "free intelligence" for improvement rather than threats to reputation.</a:t>
            </a:r>
          </a:p>
        </p:txBody>
      </p:sp>
      <p:sp>
        <p:nvSpPr>
          <p:cNvPr id="8" name="Freeform 8"/>
          <p:cNvSpPr/>
          <p:nvPr/>
        </p:nvSpPr>
        <p:spPr>
          <a:xfrm>
            <a:off x="-829260" y="-2189382"/>
            <a:ext cx="9567944" cy="3312901"/>
          </a:xfrm>
          <a:custGeom>
            <a:avLst/>
            <a:gdLst/>
            <a:ahLst/>
            <a:cxnLst/>
            <a:rect l="l" t="t" r="r" b="b"/>
            <a:pathLst>
              <a:path w="9567944" h="3312901">
                <a:moveTo>
                  <a:pt x="0" y="0"/>
                </a:moveTo>
                <a:lnTo>
                  <a:pt x="9567944" y="0"/>
                </a:lnTo>
                <a:lnTo>
                  <a:pt x="9567944" y="3312901"/>
                </a:lnTo>
                <a:lnTo>
                  <a:pt x="0" y="3312901"/>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0" name="Freeform 10"/>
          <p:cNvSpPr/>
          <p:nvPr/>
        </p:nvSpPr>
        <p:spPr>
          <a:xfrm>
            <a:off x="14587987" y="-357848"/>
            <a:ext cx="3981947" cy="1995951"/>
          </a:xfrm>
          <a:custGeom>
            <a:avLst/>
            <a:gdLst/>
            <a:ahLst/>
            <a:cxnLst/>
            <a:rect l="l" t="t" r="r" b="b"/>
            <a:pathLst>
              <a:path w="3981947" h="1995951">
                <a:moveTo>
                  <a:pt x="0" y="0"/>
                </a:moveTo>
                <a:lnTo>
                  <a:pt x="3981948" y="0"/>
                </a:lnTo>
                <a:lnTo>
                  <a:pt x="3981948" y="1995951"/>
                </a:lnTo>
                <a:lnTo>
                  <a:pt x="0" y="199595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1" name="Freeform 11"/>
          <p:cNvSpPr/>
          <p:nvPr/>
        </p:nvSpPr>
        <p:spPr>
          <a:xfrm>
            <a:off x="-229134" y="8565591"/>
            <a:ext cx="3981947" cy="1995951"/>
          </a:xfrm>
          <a:custGeom>
            <a:avLst/>
            <a:gdLst/>
            <a:ahLst/>
            <a:cxnLst/>
            <a:rect l="l" t="t" r="r" b="b"/>
            <a:pathLst>
              <a:path w="3981947" h="1995951">
                <a:moveTo>
                  <a:pt x="0" y="0"/>
                </a:moveTo>
                <a:lnTo>
                  <a:pt x="3981947" y="0"/>
                </a:lnTo>
                <a:lnTo>
                  <a:pt x="3981947" y="1995951"/>
                </a:lnTo>
                <a:lnTo>
                  <a:pt x="0" y="199595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pic>
        <p:nvPicPr>
          <p:cNvPr id="12" name="Picture 11"/>
          <p:cNvPicPr>
            <a:picLocks noChangeAspect="1"/>
          </p:cNvPicPr>
          <p:nvPr/>
        </p:nvPicPr>
        <p:blipFill>
          <a:blip r:embed="rId7"/>
          <a:stretch>
            <a:fillRect/>
          </a:stretch>
        </p:blipFill>
        <p:spPr>
          <a:xfrm>
            <a:off x="1524000" y="3483485"/>
            <a:ext cx="6400800" cy="48006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A2FB6DB-8946-A400-893A-B0704B355F87}"/>
            </a:ext>
          </a:extLst>
        </p:cNvPr>
        <p:cNvGrpSpPr/>
        <p:nvPr/>
      </p:nvGrpSpPr>
      <p:grpSpPr>
        <a:xfrm>
          <a:off x="0" y="0"/>
          <a:ext cx="0" cy="0"/>
          <a:chOff x="0" y="0"/>
          <a:chExt cx="0" cy="0"/>
        </a:xfrm>
      </p:grpSpPr>
      <p:sp>
        <p:nvSpPr>
          <p:cNvPr id="5" name="TextBox 5">
            <a:extLst>
              <a:ext uri="{FF2B5EF4-FFF2-40B4-BE49-F238E27FC236}">
                <a16:creationId xmlns:a16="http://schemas.microsoft.com/office/drawing/2014/main" xmlns="" id="{7618A253-7A3E-628C-DADE-E421B28677F2}"/>
              </a:ext>
            </a:extLst>
          </p:cNvPr>
          <p:cNvSpPr txBox="1"/>
          <p:nvPr/>
        </p:nvSpPr>
        <p:spPr>
          <a:xfrm>
            <a:off x="1763296" y="419100"/>
            <a:ext cx="14761408" cy="797526"/>
          </a:xfrm>
          <a:prstGeom prst="rect">
            <a:avLst/>
          </a:prstGeom>
        </p:spPr>
        <p:txBody>
          <a:bodyPr lIns="0" tIns="0" rIns="0" bIns="0" rtlCol="0" anchor="t">
            <a:spAutoFit/>
          </a:bodyPr>
          <a:lstStyle/>
          <a:p>
            <a:pPr algn="ctr">
              <a:lnSpc>
                <a:spcPts val="6509"/>
              </a:lnSpc>
            </a:pPr>
            <a:r>
              <a:rPr lang="en-US" sz="4800" b="1" dirty="0">
                <a:solidFill>
                  <a:srgbClr val="174A36"/>
                </a:solidFill>
                <a:latin typeface="Poppins Bold"/>
                <a:ea typeface="Poppins Bold"/>
                <a:cs typeface="Poppins Bold"/>
                <a:sym typeface="Poppins Bold"/>
              </a:rPr>
              <a:t>Structure of the Report</a:t>
            </a:r>
          </a:p>
        </p:txBody>
      </p:sp>
      <p:pic>
        <p:nvPicPr>
          <p:cNvPr id="3" name="Picture 2">
            <a:extLst>
              <a:ext uri="{FF2B5EF4-FFF2-40B4-BE49-F238E27FC236}">
                <a16:creationId xmlns:a16="http://schemas.microsoft.com/office/drawing/2014/main" xmlns="" id="{B9456DAE-0917-4E38-9EBB-E3E805CFA14E}"/>
              </a:ext>
            </a:extLst>
          </p:cNvPr>
          <p:cNvPicPr>
            <a:picLocks noChangeAspect="1"/>
          </p:cNvPicPr>
          <p:nvPr/>
        </p:nvPicPr>
        <p:blipFill>
          <a:blip r:embed="rId3"/>
          <a:stretch>
            <a:fillRect/>
          </a:stretch>
        </p:blipFill>
        <p:spPr>
          <a:xfrm>
            <a:off x="24385" y="1629631"/>
            <a:ext cx="18263615" cy="8657370"/>
          </a:xfrm>
          <a:prstGeom prst="rect">
            <a:avLst/>
          </a:prstGeom>
        </p:spPr>
      </p:pic>
    </p:spTree>
    <p:extLst>
      <p:ext uri="{BB962C8B-B14F-4D97-AF65-F5344CB8AC3E}">
        <p14:creationId xmlns:p14="http://schemas.microsoft.com/office/powerpoint/2010/main" val="549437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45781" y="273360"/>
            <a:ext cx="4977438" cy="733534"/>
          </a:xfrm>
          <a:prstGeom prst="rect">
            <a:avLst/>
          </a:prstGeom>
          <a:noFill/>
        </p:spPr>
        <p:txBody>
          <a:bodyPr wrap="square" rtlCol="0">
            <a:spAutoFit/>
          </a:bodyPr>
          <a:lstStyle/>
          <a:p>
            <a:pPr algn="ctr">
              <a:lnSpc>
                <a:spcPts val="5003"/>
              </a:lnSpc>
            </a:pPr>
            <a:r>
              <a:rPr lang="en-US" sz="4800" b="1" dirty="0">
                <a:latin typeface="Arial" panose="020B0604020202020204" pitchFamily="34" charset="0"/>
                <a:cs typeface="Arial" panose="020B0604020202020204" pitchFamily="34" charset="0"/>
              </a:rPr>
              <a:t>References</a:t>
            </a:r>
          </a:p>
        </p:txBody>
      </p:sp>
      <p:sp>
        <p:nvSpPr>
          <p:cNvPr id="2" name="Rectangle 1">
            <a:extLst>
              <a:ext uri="{FF2B5EF4-FFF2-40B4-BE49-F238E27FC236}">
                <a16:creationId xmlns:a16="http://schemas.microsoft.com/office/drawing/2014/main" xmlns="" id="{29A2EB27-86C3-6EB8-7DB7-A0BC5C4262C1}"/>
              </a:ext>
            </a:extLst>
          </p:cNvPr>
          <p:cNvSpPr>
            <a:spLocks noChangeArrowheads="1"/>
          </p:cNvSpPr>
          <p:nvPr/>
        </p:nvSpPr>
        <p:spPr bwMode="auto">
          <a:xfrm>
            <a:off x="1219200" y="1456016"/>
            <a:ext cx="16230600" cy="6928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300" b="0" i="0" u="none" strike="noStrike" cap="none" normalizeH="0" baseline="0" dirty="0">
                <a:ln>
                  <a:noFill/>
                </a:ln>
                <a:solidFill>
                  <a:schemeClr val="tx1"/>
                </a:solidFill>
                <a:effectLst/>
                <a:latin typeface="Arial" panose="020B0604020202020204" pitchFamily="34" charset="0"/>
              </a:rPr>
              <a:t>Bowers, B. (2021) </a:t>
            </a:r>
            <a:r>
              <a:rPr kumimoji="0" lang="en-US" altLang="en-US" sz="2300" b="0" i="1" u="none" strike="noStrike" cap="none" normalizeH="0" baseline="0" dirty="0">
                <a:ln>
                  <a:noFill/>
                </a:ln>
                <a:solidFill>
                  <a:schemeClr val="tx1"/>
                </a:solidFill>
                <a:effectLst/>
                <a:latin typeface="Arial" panose="020B0604020202020204" pitchFamily="34" charset="0"/>
              </a:rPr>
              <a:t>The management of change in the NHS</a:t>
            </a:r>
            <a:r>
              <a:rPr kumimoji="0" lang="en-US" altLang="en-US" sz="2300" b="0" i="0" u="none" strike="noStrike" cap="none" normalizeH="0" baseline="0" dirty="0">
                <a:ln>
                  <a:noFill/>
                </a:ln>
                <a:solidFill>
                  <a:schemeClr val="tx1"/>
                </a:solidFill>
                <a:effectLst/>
                <a:latin typeface="Arial" panose="020B0604020202020204" pitchFamily="34" charset="0"/>
              </a:rPr>
              <a:t>. London: Sage.</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300" b="0" i="0" u="none" strike="noStrike" cap="none" normalizeH="0" baseline="0" dirty="0">
                <a:ln>
                  <a:noFill/>
                </a:ln>
                <a:solidFill>
                  <a:schemeClr val="tx1"/>
                </a:solidFill>
                <a:effectLst/>
                <a:latin typeface="Arial" panose="020B0604020202020204" pitchFamily="34" charset="0"/>
              </a:rPr>
              <a:t>Care Quality Commission (2023) </a:t>
            </a:r>
            <a:r>
              <a:rPr kumimoji="0" lang="en-US" altLang="en-US" sz="2300" b="0" i="1" u="none" strike="noStrike" cap="none" normalizeH="0" baseline="0" dirty="0">
                <a:ln>
                  <a:noFill/>
                </a:ln>
                <a:solidFill>
                  <a:schemeClr val="tx1"/>
                </a:solidFill>
                <a:effectLst/>
                <a:latin typeface="Arial" panose="020B0604020202020204" pitchFamily="34" charset="0"/>
              </a:rPr>
              <a:t>State of Care 2022/23</a:t>
            </a:r>
            <a:r>
              <a:rPr kumimoji="0" lang="en-US" altLang="en-US" sz="2300" b="0" i="0" u="none" strike="noStrike" cap="none" normalizeH="0" baseline="0" dirty="0">
                <a:ln>
                  <a:noFill/>
                </a:ln>
                <a:solidFill>
                  <a:schemeClr val="tx1"/>
                </a:solidFill>
                <a:effectLst/>
                <a:latin typeface="Arial" panose="020B0604020202020204" pitchFamily="34" charset="0"/>
              </a:rPr>
              <a:t>. Available at: </a:t>
            </a:r>
            <a:r>
              <a:rPr kumimoji="0" lang="en-US" altLang="en-US" sz="2300" b="0" i="0" u="none" strike="noStrike" cap="none" normalizeH="0" baseline="0" dirty="0">
                <a:ln>
                  <a:noFill/>
                </a:ln>
                <a:solidFill>
                  <a:schemeClr val="tx1"/>
                </a:solidFill>
                <a:effectLst/>
                <a:latin typeface="Arial" panose="020B0604020202020204" pitchFamily="34" charset="0"/>
                <a:hlinkClick r:id="rId3"/>
              </a:rPr>
              <a:t>https://www.cqc.org.uk</a:t>
            </a:r>
            <a:r>
              <a:rPr kumimoji="0" lang="en-US" altLang="en-US" sz="2300" b="0" i="0" u="none" strike="noStrike" cap="none" normalizeH="0" baseline="0" dirty="0">
                <a:ln>
                  <a:noFill/>
                </a:ln>
                <a:solidFill>
                  <a:schemeClr val="tx1"/>
                </a:solidFill>
                <a:effectLst/>
                <a:latin typeface="Arial" panose="020B0604020202020204" pitchFamily="34" charset="0"/>
              </a:rPr>
              <a:t> (Accessed: 9 March 2026).</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300" b="0" i="0" u="none" strike="noStrike" cap="none" normalizeH="0" baseline="0" dirty="0">
                <a:ln>
                  <a:noFill/>
                </a:ln>
                <a:solidFill>
                  <a:schemeClr val="tx1"/>
                </a:solidFill>
                <a:effectLst/>
                <a:latin typeface="Arial" panose="020B0604020202020204" pitchFamily="34" charset="0"/>
              </a:rPr>
              <a:t>Department of Health (2013) </a:t>
            </a:r>
            <a:r>
              <a:rPr kumimoji="0" lang="en-US" altLang="en-US" sz="2300" b="0" i="1" u="none" strike="noStrike" cap="none" normalizeH="0" baseline="0" dirty="0">
                <a:ln>
                  <a:noFill/>
                </a:ln>
                <a:solidFill>
                  <a:schemeClr val="tx1"/>
                </a:solidFill>
                <a:effectLst/>
                <a:latin typeface="Arial" panose="020B0604020202020204" pitchFamily="34" charset="0"/>
              </a:rPr>
              <a:t>Patients First and Foremost: The Government response to the Francis Report</a:t>
            </a:r>
            <a:r>
              <a:rPr kumimoji="0" lang="en-US" altLang="en-US" sz="2300" b="0" i="0" u="none" strike="noStrike" cap="none" normalizeH="0" baseline="0" dirty="0">
                <a:ln>
                  <a:noFill/>
                </a:ln>
                <a:solidFill>
                  <a:schemeClr val="tx1"/>
                </a:solidFill>
                <a:effectLst/>
                <a:latin typeface="Arial" panose="020B0604020202020204" pitchFamily="34" charset="0"/>
              </a:rPr>
              <a:t>. London: The Stationery Office.</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300" b="0" i="0" u="none" strike="noStrike" cap="none" normalizeH="0" baseline="0" dirty="0">
                <a:ln>
                  <a:noFill/>
                </a:ln>
                <a:solidFill>
                  <a:schemeClr val="tx1"/>
                </a:solidFill>
                <a:effectLst/>
                <a:latin typeface="Arial" panose="020B0604020202020204" pitchFamily="34" charset="0"/>
              </a:rPr>
              <a:t>Donabedian, A. (2003) </a:t>
            </a:r>
            <a:r>
              <a:rPr kumimoji="0" lang="en-US" altLang="en-US" sz="2300" b="0" i="1" u="none" strike="noStrike" cap="none" normalizeH="0" baseline="0" dirty="0">
                <a:ln>
                  <a:noFill/>
                </a:ln>
                <a:solidFill>
                  <a:schemeClr val="tx1"/>
                </a:solidFill>
                <a:effectLst/>
                <a:latin typeface="Arial" panose="020B0604020202020204" pitchFamily="34" charset="0"/>
              </a:rPr>
              <a:t>An Introduction to Quality Assurance in Health Care</a:t>
            </a:r>
            <a:r>
              <a:rPr kumimoji="0" lang="en-US" altLang="en-US" sz="2300" b="0" i="0" u="none" strike="noStrike" cap="none" normalizeH="0" baseline="0" dirty="0">
                <a:ln>
                  <a:noFill/>
                </a:ln>
                <a:solidFill>
                  <a:schemeClr val="tx1"/>
                </a:solidFill>
                <a:effectLst/>
                <a:latin typeface="Arial" panose="020B0604020202020204" pitchFamily="34" charset="0"/>
              </a:rPr>
              <a:t>. Oxford: Oxford University Press.</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300" b="0" i="0" u="none" strike="noStrike" cap="none" normalizeH="0" baseline="0" dirty="0">
                <a:ln>
                  <a:noFill/>
                </a:ln>
                <a:solidFill>
                  <a:schemeClr val="tx1"/>
                </a:solidFill>
                <a:effectLst/>
                <a:latin typeface="Arial" panose="020B0604020202020204" pitchFamily="34" charset="0"/>
              </a:rPr>
              <a:t>Francis, R. (2013) </a:t>
            </a:r>
            <a:r>
              <a:rPr kumimoji="0" lang="en-US" altLang="en-US" sz="2300" b="0" i="1" u="none" strike="noStrike" cap="none" normalizeH="0" baseline="0" dirty="0">
                <a:ln>
                  <a:noFill/>
                </a:ln>
                <a:solidFill>
                  <a:schemeClr val="tx1"/>
                </a:solidFill>
                <a:effectLst/>
                <a:latin typeface="Arial" panose="020B0604020202020204" pitchFamily="34" charset="0"/>
              </a:rPr>
              <a:t>Report of the Mid Staffordshire NHS Foundation Trust Public Inquiry</a:t>
            </a:r>
            <a:r>
              <a:rPr kumimoji="0" lang="en-US" altLang="en-US" sz="2300" b="0" i="0" u="none" strike="noStrike" cap="none" normalizeH="0" baseline="0" dirty="0">
                <a:ln>
                  <a:noFill/>
                </a:ln>
                <a:solidFill>
                  <a:schemeClr val="tx1"/>
                </a:solidFill>
                <a:effectLst/>
                <a:latin typeface="Arial" panose="020B0604020202020204" pitchFamily="34" charset="0"/>
              </a:rPr>
              <a:t>. London: The Stationery Office.</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300" b="0" i="0" u="none" strike="noStrike" cap="none" normalizeH="0" baseline="0" dirty="0">
                <a:ln>
                  <a:noFill/>
                </a:ln>
                <a:solidFill>
                  <a:schemeClr val="tx1"/>
                </a:solidFill>
                <a:effectLst/>
                <a:latin typeface="Arial" panose="020B0604020202020204" pitchFamily="34" charset="0"/>
              </a:rPr>
              <a:t>Dixon-Woods, M., Baker, R., Charles, K., et al. (2014) ‘Culture and </a:t>
            </a:r>
            <a:r>
              <a:rPr kumimoji="0" lang="en-US" altLang="en-US" sz="2300" b="0" i="0" u="none" strike="noStrike" cap="none" normalizeH="0" baseline="0" dirty="0" err="1">
                <a:ln>
                  <a:noFill/>
                </a:ln>
                <a:solidFill>
                  <a:schemeClr val="tx1"/>
                </a:solidFill>
                <a:effectLst/>
                <a:latin typeface="Arial" panose="020B0604020202020204" pitchFamily="34" charset="0"/>
              </a:rPr>
              <a:t>behaviour</a:t>
            </a:r>
            <a:r>
              <a:rPr kumimoji="0" lang="en-US" altLang="en-US" sz="2300" b="0" i="0" u="none" strike="noStrike" cap="none" normalizeH="0" baseline="0" dirty="0">
                <a:ln>
                  <a:noFill/>
                </a:ln>
                <a:solidFill>
                  <a:schemeClr val="tx1"/>
                </a:solidFill>
                <a:effectLst/>
                <a:latin typeface="Arial" panose="020B0604020202020204" pitchFamily="34" charset="0"/>
              </a:rPr>
              <a:t> in the English National Health Service’, BMJ Quality &amp; Safety, 23(2), pp. 106–115.</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300" b="0" i="0" u="none" strike="noStrike" cap="none" normalizeH="0" baseline="0" dirty="0">
                <a:ln>
                  <a:noFill/>
                </a:ln>
                <a:solidFill>
                  <a:schemeClr val="tx1"/>
                </a:solidFill>
                <a:effectLst/>
                <a:latin typeface="Arial" panose="020B0604020202020204" pitchFamily="34" charset="0"/>
              </a:rPr>
              <a:t>NHS England (2022) </a:t>
            </a:r>
            <a:r>
              <a:rPr kumimoji="0" lang="en-US" altLang="en-US" sz="2300" b="0" i="1" u="none" strike="noStrike" cap="none" normalizeH="0" baseline="0" dirty="0">
                <a:ln>
                  <a:noFill/>
                </a:ln>
                <a:solidFill>
                  <a:schemeClr val="tx1"/>
                </a:solidFill>
                <a:effectLst/>
                <a:latin typeface="Arial" panose="020B0604020202020204" pitchFamily="34" charset="0"/>
              </a:rPr>
              <a:t>Patient Safety Strategy</a:t>
            </a:r>
            <a:r>
              <a:rPr kumimoji="0" lang="en-US" altLang="en-US" sz="2300" b="0" i="0" u="none" strike="noStrike" cap="none" normalizeH="0" baseline="0" dirty="0">
                <a:ln>
                  <a:noFill/>
                </a:ln>
                <a:solidFill>
                  <a:schemeClr val="tx1"/>
                </a:solidFill>
                <a:effectLst/>
                <a:latin typeface="Arial" panose="020B0604020202020204" pitchFamily="34" charset="0"/>
              </a:rPr>
              <a:t>. Available at: </a:t>
            </a:r>
            <a:r>
              <a:rPr kumimoji="0" lang="en-US" altLang="en-US" sz="2300" b="0" i="0" u="none" strike="noStrike" cap="none" normalizeH="0" baseline="0" dirty="0">
                <a:ln>
                  <a:noFill/>
                </a:ln>
                <a:solidFill>
                  <a:schemeClr val="tx1"/>
                </a:solidFill>
                <a:effectLst/>
                <a:latin typeface="Arial" panose="020B0604020202020204" pitchFamily="34" charset="0"/>
                <a:hlinkClick r:id="rId4"/>
              </a:rPr>
              <a:t>https://www.england.nhs.uk</a:t>
            </a:r>
            <a:r>
              <a:rPr kumimoji="0" lang="en-US" altLang="en-US" sz="2300" b="0" i="0" u="none" strike="noStrike" cap="none" normalizeH="0" baseline="0" dirty="0">
                <a:ln>
                  <a:noFill/>
                </a:ln>
                <a:solidFill>
                  <a:schemeClr val="tx1"/>
                </a:solidFill>
                <a:effectLst/>
                <a:latin typeface="Arial" panose="020B0604020202020204" pitchFamily="34" charset="0"/>
              </a:rPr>
              <a:t> (Accessed: 9 March 2026).</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300" b="0" i="0" u="none" strike="noStrike" cap="none" normalizeH="0" baseline="0" dirty="0">
                <a:ln>
                  <a:noFill/>
                </a:ln>
                <a:solidFill>
                  <a:schemeClr val="tx1"/>
                </a:solidFill>
                <a:effectLst/>
                <a:latin typeface="Arial" panose="020B0604020202020204" pitchFamily="34" charset="0"/>
              </a:rPr>
              <a:t>Reason, J. (2016) </a:t>
            </a:r>
            <a:r>
              <a:rPr kumimoji="0" lang="en-US" altLang="en-US" sz="2300" b="0" i="1" u="none" strike="noStrike" cap="none" normalizeH="0" baseline="0" dirty="0">
                <a:ln>
                  <a:noFill/>
                </a:ln>
                <a:solidFill>
                  <a:schemeClr val="tx1"/>
                </a:solidFill>
                <a:effectLst/>
                <a:latin typeface="Arial" panose="020B0604020202020204" pitchFamily="34" charset="0"/>
              </a:rPr>
              <a:t>Managing the Risks of Organizational Accidents</a:t>
            </a:r>
            <a:r>
              <a:rPr kumimoji="0" lang="en-US" altLang="en-US" sz="2300" b="0" i="0" u="none" strike="noStrike" cap="none" normalizeH="0" baseline="0" dirty="0">
                <a:ln>
                  <a:noFill/>
                </a:ln>
                <a:solidFill>
                  <a:schemeClr val="tx1"/>
                </a:solidFill>
                <a:effectLst/>
                <a:latin typeface="Arial" panose="020B0604020202020204" pitchFamily="34" charset="0"/>
              </a:rPr>
              <a:t>. London: Routledge.</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300" b="0" i="0" u="none" strike="noStrike" cap="none" normalizeH="0" baseline="0" dirty="0">
                <a:ln>
                  <a:noFill/>
                </a:ln>
                <a:solidFill>
                  <a:schemeClr val="tx1"/>
                </a:solidFill>
                <a:effectLst/>
                <a:latin typeface="Arial" panose="020B0604020202020204" pitchFamily="34" charset="0"/>
              </a:rPr>
              <a:t>Royal College of Nursing (2021) </a:t>
            </a:r>
            <a:r>
              <a:rPr kumimoji="0" lang="en-US" altLang="en-US" sz="2300" b="0" i="1" u="none" strike="noStrike" cap="none" normalizeH="0" baseline="0" dirty="0">
                <a:ln>
                  <a:noFill/>
                </a:ln>
                <a:solidFill>
                  <a:schemeClr val="tx1"/>
                </a:solidFill>
                <a:effectLst/>
                <a:latin typeface="Arial" panose="020B0604020202020204" pitchFamily="34" charset="0"/>
              </a:rPr>
              <a:t>Nursing Workforce Standards</a:t>
            </a:r>
            <a:r>
              <a:rPr kumimoji="0" lang="en-US" altLang="en-US" sz="2300" b="0" i="0" u="none" strike="noStrike" cap="none" normalizeH="0" baseline="0" dirty="0">
                <a:ln>
                  <a:noFill/>
                </a:ln>
                <a:solidFill>
                  <a:schemeClr val="tx1"/>
                </a:solidFill>
                <a:effectLst/>
                <a:latin typeface="Arial" panose="020B0604020202020204" pitchFamily="34" charset="0"/>
              </a:rPr>
              <a:t>. London: RCN.</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300" b="0" i="0" u="none" strike="noStrike" cap="none" normalizeH="0" baseline="0" dirty="0" err="1">
                <a:ln>
                  <a:noFill/>
                </a:ln>
                <a:solidFill>
                  <a:schemeClr val="tx1"/>
                </a:solidFill>
                <a:effectLst/>
                <a:latin typeface="Arial" panose="020B0604020202020204" pitchFamily="34" charset="0"/>
              </a:rPr>
              <a:t>Thorlby</a:t>
            </a:r>
            <a:r>
              <a:rPr kumimoji="0" lang="en-US" altLang="en-US" sz="2300" b="0" i="0" u="none" strike="noStrike" cap="none" normalizeH="0" baseline="0" dirty="0">
                <a:ln>
                  <a:noFill/>
                </a:ln>
                <a:solidFill>
                  <a:schemeClr val="tx1"/>
                </a:solidFill>
                <a:effectLst/>
                <a:latin typeface="Arial" panose="020B0604020202020204" pitchFamily="34" charset="0"/>
              </a:rPr>
              <a:t>, R., Behan, D. and Dixon, J. (2024) </a:t>
            </a:r>
            <a:r>
              <a:rPr kumimoji="0" lang="en-US" altLang="en-US" sz="2300" b="0" i="1" u="none" strike="noStrike" cap="none" normalizeH="0" baseline="0" dirty="0">
                <a:ln>
                  <a:noFill/>
                </a:ln>
                <a:solidFill>
                  <a:schemeClr val="tx1"/>
                </a:solidFill>
                <a:effectLst/>
                <a:latin typeface="Arial" panose="020B0604020202020204" pitchFamily="34" charset="0"/>
              </a:rPr>
              <a:t>Reflecting on Stafford: Ten years of health policy</a:t>
            </a:r>
            <a:r>
              <a:rPr kumimoji="0" lang="en-US" altLang="en-US" sz="2300" b="0" i="0" u="none" strike="noStrike" cap="none" normalizeH="0" baseline="0" dirty="0">
                <a:ln>
                  <a:noFill/>
                </a:ln>
                <a:solidFill>
                  <a:schemeClr val="tx1"/>
                </a:solidFill>
                <a:effectLst/>
                <a:latin typeface="Arial" panose="020B0604020202020204" pitchFamily="34" charset="0"/>
              </a:rPr>
              <a:t>. London: Health Foundation.</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300" b="0" i="0" u="none" strike="noStrike" cap="none" normalizeH="0" baseline="0" dirty="0">
                <a:ln>
                  <a:noFill/>
                </a:ln>
                <a:solidFill>
                  <a:schemeClr val="tx1"/>
                </a:solidFill>
                <a:effectLst/>
                <a:latin typeface="Arial" panose="020B0604020202020204" pitchFamily="34" charset="0"/>
              </a:rPr>
              <a:t>World Health Organization (2020) Quality of Care and Patient Safety. Geneva: WHO.</a:t>
            </a:r>
          </a:p>
        </p:txBody>
      </p:sp>
      <p:sp>
        <p:nvSpPr>
          <p:cNvPr id="4" name="Freeform 11">
            <a:extLst>
              <a:ext uri="{FF2B5EF4-FFF2-40B4-BE49-F238E27FC236}">
                <a16:creationId xmlns:a16="http://schemas.microsoft.com/office/drawing/2014/main" xmlns="" id="{68456A21-72D2-D85C-6E9F-644D7FE467AB}"/>
              </a:ext>
            </a:extLst>
          </p:cNvPr>
          <p:cNvSpPr/>
          <p:nvPr/>
        </p:nvSpPr>
        <p:spPr>
          <a:xfrm>
            <a:off x="-229134" y="9319749"/>
            <a:ext cx="3981947" cy="1995951"/>
          </a:xfrm>
          <a:custGeom>
            <a:avLst/>
            <a:gdLst/>
            <a:ahLst/>
            <a:cxnLst/>
            <a:rect l="l" t="t" r="r" b="b"/>
            <a:pathLst>
              <a:path w="3981947" h="1995951">
                <a:moveTo>
                  <a:pt x="0" y="0"/>
                </a:moveTo>
                <a:lnTo>
                  <a:pt x="3981947" y="0"/>
                </a:lnTo>
                <a:lnTo>
                  <a:pt x="3981947" y="1995951"/>
                </a:lnTo>
                <a:lnTo>
                  <a:pt x="0" y="199595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6" name="Freeform 10">
            <a:extLst>
              <a:ext uri="{FF2B5EF4-FFF2-40B4-BE49-F238E27FC236}">
                <a16:creationId xmlns:a16="http://schemas.microsoft.com/office/drawing/2014/main" xmlns="" id="{ADE68B82-CDC9-B458-ABA7-8F6101325D31}"/>
              </a:ext>
            </a:extLst>
          </p:cNvPr>
          <p:cNvSpPr/>
          <p:nvPr/>
        </p:nvSpPr>
        <p:spPr>
          <a:xfrm>
            <a:off x="14587987" y="-357848"/>
            <a:ext cx="3981947" cy="1995951"/>
          </a:xfrm>
          <a:custGeom>
            <a:avLst/>
            <a:gdLst/>
            <a:ahLst/>
            <a:cxnLst/>
            <a:rect l="l" t="t" r="r" b="b"/>
            <a:pathLst>
              <a:path w="3981947" h="1995951">
                <a:moveTo>
                  <a:pt x="0" y="0"/>
                </a:moveTo>
                <a:lnTo>
                  <a:pt x="3981948" y="0"/>
                </a:lnTo>
                <a:lnTo>
                  <a:pt x="3981948" y="1995951"/>
                </a:lnTo>
                <a:lnTo>
                  <a:pt x="0" y="199595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Tree>
    <p:extLst>
      <p:ext uri="{BB962C8B-B14F-4D97-AF65-F5344CB8AC3E}">
        <p14:creationId xmlns:p14="http://schemas.microsoft.com/office/powerpoint/2010/main" val="25541963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285</TotalTime>
  <Words>4016</Words>
  <Application>Microsoft Office PowerPoint</Application>
  <PresentationFormat>Custom</PresentationFormat>
  <Paragraphs>183</Paragraphs>
  <Slides>16</Slides>
  <Notes>15</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16</vt:i4>
      </vt:variant>
    </vt:vector>
  </HeadingPairs>
  <TitlesOfParts>
    <vt:vector size="28" baseType="lpstr">
      <vt:lpstr>Poppins</vt:lpstr>
      <vt:lpstr>Poppins Bold</vt:lpstr>
      <vt:lpstr>Montserrat Ultra-Bold</vt:lpstr>
      <vt:lpstr>Montserrat Semi-Bold</vt:lpstr>
      <vt:lpstr>Fredoka</vt:lpstr>
      <vt:lpstr>Arial</vt:lpstr>
      <vt:lpstr>Helios</vt:lpstr>
      <vt:lpstr>Helios Bold</vt:lpstr>
      <vt:lpstr>Calibri</vt:lpstr>
      <vt:lpstr>Montserrat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White Modern Healthcare Introduction To Nursing Presentation</dc:title>
  <cp:lastModifiedBy>Microsoft account</cp:lastModifiedBy>
  <cp:revision>14</cp:revision>
  <dcterms:created xsi:type="dcterms:W3CDTF">2006-08-16T00:00:00Z</dcterms:created>
  <dcterms:modified xsi:type="dcterms:W3CDTF">2026-03-21T15:10:48Z</dcterms:modified>
  <dc:identifier>DAHDeJ3VdUk</dc:identifier>
</cp:coreProperties>
</file>