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6"/>
  </p:notesMasterIdLst>
  <p:sldIdLst>
    <p:sldId id="257" r:id="rId2"/>
    <p:sldId id="256" r:id="rId3"/>
    <p:sldId id="258" r:id="rId4"/>
    <p:sldId id="259" r:id="rId5"/>
    <p:sldId id="269" r:id="rId6"/>
    <p:sldId id="260" r:id="rId7"/>
    <p:sldId id="264" r:id="rId8"/>
    <p:sldId id="261" r:id="rId9"/>
    <p:sldId id="267" r:id="rId10"/>
    <p:sldId id="263" r:id="rId11"/>
    <p:sldId id="270" r:id="rId12"/>
    <p:sldId id="271" r:id="rId13"/>
    <p:sldId id="272"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C80733-ED6F-4B18-9F91-9E1A9A70BBF9}" v="103" dt="2024-11-06T08:47:14.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180" autoAdjust="0"/>
  </p:normalViewPr>
  <p:slideViewPr>
    <p:cSldViewPr snapToGrid="0">
      <p:cViewPr varScale="1">
        <p:scale>
          <a:sx n="72" d="100"/>
          <a:sy n="72" d="100"/>
        </p:scale>
        <p:origin x="4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D329DB-B877-417C-BBDE-87B765917E4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7A2B14C-56D7-40AA-A8FA-37A2DFC1DCD6}">
      <dgm:prSet custT="1"/>
      <dgm:spPr/>
      <dgm:t>
        <a:bodyPr/>
        <a:lstStyle/>
        <a:p>
          <a:pPr>
            <a:lnSpc>
              <a:spcPct val="100000"/>
            </a:lnSpc>
          </a:pPr>
          <a:r>
            <a:rPr lang="en-US" sz="1600" dirty="0"/>
            <a:t>BRUNDTLAND REPORT ( </a:t>
          </a:r>
          <a:r>
            <a:rPr lang="en-US" sz="1200" b="1" dirty="0">
              <a:solidFill>
                <a:srgbClr val="FF0000"/>
              </a:solidFill>
            </a:rPr>
            <a:t>UN, 1987</a:t>
          </a:r>
          <a:r>
            <a:rPr lang="en-US" sz="1600" dirty="0"/>
            <a:t>)</a:t>
          </a:r>
        </a:p>
      </dgm:t>
    </dgm:pt>
    <dgm:pt modelId="{AAB2EEC2-0520-4BAE-9C8F-6E9D0B603E91}" type="parTrans" cxnId="{C4A57EE5-6F20-4E12-BCF3-BB4791DBB4E7}">
      <dgm:prSet/>
      <dgm:spPr/>
      <dgm:t>
        <a:bodyPr/>
        <a:lstStyle/>
        <a:p>
          <a:endParaRPr lang="en-US"/>
        </a:p>
      </dgm:t>
    </dgm:pt>
    <dgm:pt modelId="{92F5E2B8-90D7-4AE7-98DA-EB1E82D0403F}" type="sibTrans" cxnId="{C4A57EE5-6F20-4E12-BCF3-BB4791DBB4E7}">
      <dgm:prSet/>
      <dgm:spPr/>
      <dgm:t>
        <a:bodyPr/>
        <a:lstStyle/>
        <a:p>
          <a:pPr>
            <a:lnSpc>
              <a:spcPct val="100000"/>
            </a:lnSpc>
          </a:pPr>
          <a:endParaRPr lang="en-US"/>
        </a:p>
      </dgm:t>
    </dgm:pt>
    <dgm:pt modelId="{845C9CCC-EEBF-4602-A43D-97D1B1F33C5B}">
      <dgm:prSet custT="1"/>
      <dgm:spPr/>
      <dgm:t>
        <a:bodyPr/>
        <a:lstStyle/>
        <a:p>
          <a:pPr>
            <a:lnSpc>
              <a:spcPct val="100000"/>
            </a:lnSpc>
          </a:pPr>
          <a:r>
            <a:rPr lang="en-US" sz="1600" b="0" i="0" baseline="0" dirty="0"/>
            <a:t>Humanity was under existential threat from resource depletion </a:t>
          </a:r>
          <a:endParaRPr lang="en-US" sz="1600" dirty="0"/>
        </a:p>
      </dgm:t>
    </dgm:pt>
    <dgm:pt modelId="{8A645262-98F7-41F6-83C5-C69308408208}" type="parTrans" cxnId="{ED8AC7A0-0732-4E61-BFBF-57E65A86F974}">
      <dgm:prSet/>
      <dgm:spPr/>
      <dgm:t>
        <a:bodyPr/>
        <a:lstStyle/>
        <a:p>
          <a:endParaRPr lang="en-US"/>
        </a:p>
      </dgm:t>
    </dgm:pt>
    <dgm:pt modelId="{8024BEAA-EB6D-4FC4-971C-979F5F0DAB85}" type="sibTrans" cxnId="{ED8AC7A0-0732-4E61-BFBF-57E65A86F974}">
      <dgm:prSet/>
      <dgm:spPr/>
      <dgm:t>
        <a:bodyPr/>
        <a:lstStyle/>
        <a:p>
          <a:pPr>
            <a:lnSpc>
              <a:spcPct val="100000"/>
            </a:lnSpc>
          </a:pPr>
          <a:endParaRPr lang="en-US"/>
        </a:p>
      </dgm:t>
    </dgm:pt>
    <dgm:pt modelId="{D801878A-F378-4FF2-89AC-2B887A52208C}">
      <dgm:prSet custT="1"/>
      <dgm:spPr/>
      <dgm:t>
        <a:bodyPr/>
        <a:lstStyle/>
        <a:p>
          <a:pPr>
            <a:lnSpc>
              <a:spcPct val="100000"/>
            </a:lnSpc>
          </a:pPr>
          <a:r>
            <a:rPr lang="en-US" sz="1600" dirty="0"/>
            <a:t>An urgent</a:t>
          </a:r>
          <a:r>
            <a:rPr lang="en-US" sz="1600" b="0" i="0" baseline="0" dirty="0"/>
            <a:t> need to protect the environment from degradation</a:t>
          </a:r>
          <a:endParaRPr lang="en-US" sz="1600" dirty="0"/>
        </a:p>
      </dgm:t>
    </dgm:pt>
    <dgm:pt modelId="{3EB879D6-677A-402E-AA53-A72509417BEE}" type="parTrans" cxnId="{15856A61-F8CF-4C7D-A778-CD321B867266}">
      <dgm:prSet/>
      <dgm:spPr/>
      <dgm:t>
        <a:bodyPr/>
        <a:lstStyle/>
        <a:p>
          <a:endParaRPr lang="en-US"/>
        </a:p>
      </dgm:t>
    </dgm:pt>
    <dgm:pt modelId="{1C7052E0-909C-4B56-972C-2887F50DD92E}" type="sibTrans" cxnId="{15856A61-F8CF-4C7D-A778-CD321B867266}">
      <dgm:prSet/>
      <dgm:spPr/>
      <dgm:t>
        <a:bodyPr/>
        <a:lstStyle/>
        <a:p>
          <a:pPr>
            <a:lnSpc>
              <a:spcPct val="100000"/>
            </a:lnSpc>
          </a:pPr>
          <a:endParaRPr lang="en-US"/>
        </a:p>
      </dgm:t>
    </dgm:pt>
    <dgm:pt modelId="{8A472296-5586-491E-A2BE-37969DEBA795}">
      <dgm:prSet custT="1"/>
      <dgm:spPr/>
      <dgm:t>
        <a:bodyPr/>
        <a:lstStyle/>
        <a:p>
          <a:pPr>
            <a:lnSpc>
              <a:spcPct val="100000"/>
            </a:lnSpc>
          </a:pPr>
          <a:r>
            <a:rPr lang="en-US" sz="1600" dirty="0"/>
            <a:t>For development to be sustainable it should meet both present and future needs giving rise to the notion of sustainable development </a:t>
          </a:r>
        </a:p>
      </dgm:t>
    </dgm:pt>
    <dgm:pt modelId="{FC3446E1-1710-47F2-971C-6DC2F64DBB3C}" type="parTrans" cxnId="{286A3D9B-6B7C-4E6D-8E58-CD73E8EEFA27}">
      <dgm:prSet/>
      <dgm:spPr/>
      <dgm:t>
        <a:bodyPr/>
        <a:lstStyle/>
        <a:p>
          <a:endParaRPr lang="en-US"/>
        </a:p>
      </dgm:t>
    </dgm:pt>
    <dgm:pt modelId="{B1078149-BA34-4DAE-A682-D8C5CCAA4B13}" type="sibTrans" cxnId="{286A3D9B-6B7C-4E6D-8E58-CD73E8EEFA27}">
      <dgm:prSet/>
      <dgm:spPr/>
      <dgm:t>
        <a:bodyPr/>
        <a:lstStyle/>
        <a:p>
          <a:pPr>
            <a:lnSpc>
              <a:spcPct val="100000"/>
            </a:lnSpc>
          </a:pPr>
          <a:endParaRPr lang="en-US"/>
        </a:p>
      </dgm:t>
    </dgm:pt>
    <dgm:pt modelId="{24140C45-C982-45EA-8566-B072800019A9}">
      <dgm:prSet custT="1"/>
      <dgm:spPr/>
      <dgm:t>
        <a:bodyPr/>
        <a:lstStyle/>
        <a:p>
          <a:pPr>
            <a:lnSpc>
              <a:spcPct val="100000"/>
            </a:lnSpc>
          </a:pPr>
          <a:r>
            <a:rPr lang="en-GB" sz="1400" dirty="0"/>
            <a:t>The 1992 RIO conference emphasized the need to balance socio-economic and environmental concerns. Govts and corporations were tasked with making meaningful contribution </a:t>
          </a:r>
          <a:r>
            <a:rPr lang="en-GB" sz="1600" dirty="0"/>
            <a:t>(</a:t>
          </a:r>
          <a:r>
            <a:rPr lang="en-GB" sz="1200" b="1" dirty="0">
              <a:solidFill>
                <a:srgbClr val="FF0000"/>
              </a:solidFill>
            </a:rPr>
            <a:t>Malone,1992</a:t>
          </a:r>
          <a:r>
            <a:rPr lang="en-GB" sz="1600" dirty="0"/>
            <a:t>)</a:t>
          </a:r>
          <a:endParaRPr lang="en-US" sz="1600" dirty="0"/>
        </a:p>
      </dgm:t>
    </dgm:pt>
    <dgm:pt modelId="{78263D3F-C836-4044-A893-367AE9D57EE6}" type="parTrans" cxnId="{3C7881F3-0C24-4321-B02B-6E1EC4ED0729}">
      <dgm:prSet/>
      <dgm:spPr/>
      <dgm:t>
        <a:bodyPr/>
        <a:lstStyle/>
        <a:p>
          <a:endParaRPr lang="en-US"/>
        </a:p>
      </dgm:t>
    </dgm:pt>
    <dgm:pt modelId="{D07E7558-2748-4B23-8B5E-0B2F10D4CA1B}" type="sibTrans" cxnId="{3C7881F3-0C24-4321-B02B-6E1EC4ED0729}">
      <dgm:prSet/>
      <dgm:spPr/>
      <dgm:t>
        <a:bodyPr/>
        <a:lstStyle/>
        <a:p>
          <a:endParaRPr lang="en-US"/>
        </a:p>
      </dgm:t>
    </dgm:pt>
    <dgm:pt modelId="{3B9766BB-CA23-4AA0-89A1-9745630D3400}" type="pres">
      <dgm:prSet presAssocID="{A8D329DB-B877-417C-BBDE-87B765917E45}" presName="root" presStyleCnt="0">
        <dgm:presLayoutVars>
          <dgm:dir/>
          <dgm:resizeHandles val="exact"/>
        </dgm:presLayoutVars>
      </dgm:prSet>
      <dgm:spPr/>
    </dgm:pt>
    <dgm:pt modelId="{AF1ADC7B-B92E-4F56-A784-613F8D906ECA}" type="pres">
      <dgm:prSet presAssocID="{A8D329DB-B877-417C-BBDE-87B765917E45}" presName="container" presStyleCnt="0">
        <dgm:presLayoutVars>
          <dgm:dir/>
          <dgm:resizeHandles val="exact"/>
        </dgm:presLayoutVars>
      </dgm:prSet>
      <dgm:spPr/>
    </dgm:pt>
    <dgm:pt modelId="{7DF50BE6-60DB-4CB7-AE78-9DC128386AD2}" type="pres">
      <dgm:prSet presAssocID="{57A2B14C-56D7-40AA-A8FA-37A2DFC1DCD6}" presName="compNode" presStyleCnt="0"/>
      <dgm:spPr/>
    </dgm:pt>
    <dgm:pt modelId="{F376F939-E850-469B-9630-418AF870C94B}" type="pres">
      <dgm:prSet presAssocID="{57A2B14C-56D7-40AA-A8FA-37A2DFC1DCD6}" presName="iconBgRect" presStyleLbl="bgShp" presStyleIdx="0" presStyleCnt="5"/>
      <dgm:spPr/>
    </dgm:pt>
    <dgm:pt modelId="{6A5B52B2-D530-4C48-8DC3-CC3C04601DF9}" type="pres">
      <dgm:prSet presAssocID="{57A2B14C-56D7-40AA-A8FA-37A2DFC1DC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B99C18E8-60AB-4818-A08A-BBE39E904C9F}" type="pres">
      <dgm:prSet presAssocID="{57A2B14C-56D7-40AA-A8FA-37A2DFC1DCD6}" presName="spaceRect" presStyleCnt="0"/>
      <dgm:spPr/>
    </dgm:pt>
    <dgm:pt modelId="{3D80DC05-97E0-4A5B-9867-D6E915A4AE5C}" type="pres">
      <dgm:prSet presAssocID="{57A2B14C-56D7-40AA-A8FA-37A2DFC1DCD6}" presName="textRect" presStyleLbl="revTx" presStyleIdx="0" presStyleCnt="5">
        <dgm:presLayoutVars>
          <dgm:chMax val="1"/>
          <dgm:chPref val="1"/>
        </dgm:presLayoutVars>
      </dgm:prSet>
      <dgm:spPr/>
    </dgm:pt>
    <dgm:pt modelId="{7E9A04FA-B96F-47AC-8887-2F904C4D9052}" type="pres">
      <dgm:prSet presAssocID="{92F5E2B8-90D7-4AE7-98DA-EB1E82D0403F}" presName="sibTrans" presStyleLbl="sibTrans2D1" presStyleIdx="0" presStyleCnt="0"/>
      <dgm:spPr/>
    </dgm:pt>
    <dgm:pt modelId="{DDDBEDEB-786E-410D-A5A5-EAC1434DBE0F}" type="pres">
      <dgm:prSet presAssocID="{845C9CCC-EEBF-4602-A43D-97D1B1F33C5B}" presName="compNode" presStyleCnt="0"/>
      <dgm:spPr/>
    </dgm:pt>
    <dgm:pt modelId="{DFBF4D2F-11AD-40B1-AB92-939CCB96CDCA}" type="pres">
      <dgm:prSet presAssocID="{845C9CCC-EEBF-4602-A43D-97D1B1F33C5B}" presName="iconBgRect" presStyleLbl="bgShp" presStyleIdx="1" presStyleCnt="5"/>
      <dgm:spPr/>
    </dgm:pt>
    <dgm:pt modelId="{4A4F1594-FE05-4E86-A36F-73BAED42795F}" type="pres">
      <dgm:prSet presAssocID="{845C9CCC-EEBF-4602-A43D-97D1B1F33C5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C2541F6E-BA79-4212-B249-632A3596FEE5}" type="pres">
      <dgm:prSet presAssocID="{845C9CCC-EEBF-4602-A43D-97D1B1F33C5B}" presName="spaceRect" presStyleCnt="0"/>
      <dgm:spPr/>
    </dgm:pt>
    <dgm:pt modelId="{ACE2A29C-E794-4050-AC6F-D5959690A62E}" type="pres">
      <dgm:prSet presAssocID="{845C9CCC-EEBF-4602-A43D-97D1B1F33C5B}" presName="textRect" presStyleLbl="revTx" presStyleIdx="1" presStyleCnt="5">
        <dgm:presLayoutVars>
          <dgm:chMax val="1"/>
          <dgm:chPref val="1"/>
        </dgm:presLayoutVars>
      </dgm:prSet>
      <dgm:spPr/>
    </dgm:pt>
    <dgm:pt modelId="{6BF5EF8C-8497-405C-9335-65D4B0675AEA}" type="pres">
      <dgm:prSet presAssocID="{8024BEAA-EB6D-4FC4-971C-979F5F0DAB85}" presName="sibTrans" presStyleLbl="sibTrans2D1" presStyleIdx="0" presStyleCnt="0"/>
      <dgm:spPr/>
    </dgm:pt>
    <dgm:pt modelId="{8B939F5C-0945-448E-AF30-90D151571513}" type="pres">
      <dgm:prSet presAssocID="{D801878A-F378-4FF2-89AC-2B887A52208C}" presName="compNode" presStyleCnt="0"/>
      <dgm:spPr/>
    </dgm:pt>
    <dgm:pt modelId="{082529A2-2DC2-4456-824C-093951E91B82}" type="pres">
      <dgm:prSet presAssocID="{D801878A-F378-4FF2-89AC-2B887A52208C}" presName="iconBgRect" presStyleLbl="bgShp" presStyleIdx="2" presStyleCnt="5"/>
      <dgm:spPr/>
    </dgm:pt>
    <dgm:pt modelId="{9F497337-C3AB-41E6-A959-61510775F45F}" type="pres">
      <dgm:prSet presAssocID="{D801878A-F378-4FF2-89AC-2B887A52208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6CB252E9-6262-4F41-86FB-AD3AB3F67AAA}" type="pres">
      <dgm:prSet presAssocID="{D801878A-F378-4FF2-89AC-2B887A52208C}" presName="spaceRect" presStyleCnt="0"/>
      <dgm:spPr/>
    </dgm:pt>
    <dgm:pt modelId="{B29CDA2E-44B8-4EA5-902A-88D9490AB29F}" type="pres">
      <dgm:prSet presAssocID="{D801878A-F378-4FF2-89AC-2B887A52208C}" presName="textRect" presStyleLbl="revTx" presStyleIdx="2" presStyleCnt="5">
        <dgm:presLayoutVars>
          <dgm:chMax val="1"/>
          <dgm:chPref val="1"/>
        </dgm:presLayoutVars>
      </dgm:prSet>
      <dgm:spPr/>
    </dgm:pt>
    <dgm:pt modelId="{3C81DAF4-4257-46DF-AD03-35E788DC77E4}" type="pres">
      <dgm:prSet presAssocID="{1C7052E0-909C-4B56-972C-2887F50DD92E}" presName="sibTrans" presStyleLbl="sibTrans2D1" presStyleIdx="0" presStyleCnt="0"/>
      <dgm:spPr/>
    </dgm:pt>
    <dgm:pt modelId="{809C2E4E-0362-40FF-8ECF-39DAA1EFF107}" type="pres">
      <dgm:prSet presAssocID="{8A472296-5586-491E-A2BE-37969DEBA795}" presName="compNode" presStyleCnt="0"/>
      <dgm:spPr/>
    </dgm:pt>
    <dgm:pt modelId="{18DCEA8C-B9C3-4E0F-8FA5-9189241BF99F}" type="pres">
      <dgm:prSet presAssocID="{8A472296-5586-491E-A2BE-37969DEBA795}" presName="iconBgRect" presStyleLbl="bgShp" presStyleIdx="3" presStyleCnt="5"/>
      <dgm:spPr/>
    </dgm:pt>
    <dgm:pt modelId="{953094BC-85AD-4FFB-8D1B-EB3F8ECE0E15}" type="pres">
      <dgm:prSet presAssocID="{8A472296-5586-491E-A2BE-37969DEBA79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DBF4B7AE-EB6A-4246-AD9B-FF4E148A5C13}" type="pres">
      <dgm:prSet presAssocID="{8A472296-5586-491E-A2BE-37969DEBA795}" presName="spaceRect" presStyleCnt="0"/>
      <dgm:spPr/>
    </dgm:pt>
    <dgm:pt modelId="{DBCE0AC4-51CB-4493-BB7F-6297228A7323}" type="pres">
      <dgm:prSet presAssocID="{8A472296-5586-491E-A2BE-37969DEBA795}" presName="textRect" presStyleLbl="revTx" presStyleIdx="3" presStyleCnt="5">
        <dgm:presLayoutVars>
          <dgm:chMax val="1"/>
          <dgm:chPref val="1"/>
        </dgm:presLayoutVars>
      </dgm:prSet>
      <dgm:spPr/>
    </dgm:pt>
    <dgm:pt modelId="{7D698A2B-1591-47AC-9AA0-23DC5FC01824}" type="pres">
      <dgm:prSet presAssocID="{B1078149-BA34-4DAE-A682-D8C5CCAA4B13}" presName="sibTrans" presStyleLbl="sibTrans2D1" presStyleIdx="0" presStyleCnt="0"/>
      <dgm:spPr/>
    </dgm:pt>
    <dgm:pt modelId="{D7FA3652-8296-454A-BA97-6033F2AFE68E}" type="pres">
      <dgm:prSet presAssocID="{24140C45-C982-45EA-8566-B072800019A9}" presName="compNode" presStyleCnt="0"/>
      <dgm:spPr/>
    </dgm:pt>
    <dgm:pt modelId="{D6123AEC-D8A3-4BDA-84F5-07C3E172E78C}" type="pres">
      <dgm:prSet presAssocID="{24140C45-C982-45EA-8566-B072800019A9}" presName="iconBgRect" presStyleLbl="bgShp" presStyleIdx="4" presStyleCnt="5"/>
      <dgm:spPr/>
    </dgm:pt>
    <dgm:pt modelId="{782E6970-5D6D-4B1D-BBAF-97839375C161}" type="pres">
      <dgm:prSet presAssocID="{24140C45-C982-45EA-8566-B072800019A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llar"/>
        </a:ext>
      </dgm:extLst>
    </dgm:pt>
    <dgm:pt modelId="{E3D38628-D835-4119-999F-F507730BC7FA}" type="pres">
      <dgm:prSet presAssocID="{24140C45-C982-45EA-8566-B072800019A9}" presName="spaceRect" presStyleCnt="0"/>
      <dgm:spPr/>
    </dgm:pt>
    <dgm:pt modelId="{00EEE89E-6E84-4207-A32F-318E0CC02578}" type="pres">
      <dgm:prSet presAssocID="{24140C45-C982-45EA-8566-B072800019A9}" presName="textRect" presStyleLbl="revTx" presStyleIdx="4" presStyleCnt="5" custScaleY="179722">
        <dgm:presLayoutVars>
          <dgm:chMax val="1"/>
          <dgm:chPref val="1"/>
        </dgm:presLayoutVars>
      </dgm:prSet>
      <dgm:spPr/>
    </dgm:pt>
  </dgm:ptLst>
  <dgm:cxnLst>
    <dgm:cxn modelId="{289A4D1E-17E3-4FF2-956D-9A6CA3B377E1}" type="presOf" srcId="{8024BEAA-EB6D-4FC4-971C-979F5F0DAB85}" destId="{6BF5EF8C-8497-405C-9335-65D4B0675AEA}" srcOrd="0" destOrd="0" presId="urn:microsoft.com/office/officeart/2018/2/layout/IconCircleList"/>
    <dgm:cxn modelId="{7047FF34-3926-42E7-88FC-7F5E05A878D1}" type="presOf" srcId="{845C9CCC-EEBF-4602-A43D-97D1B1F33C5B}" destId="{ACE2A29C-E794-4050-AC6F-D5959690A62E}" srcOrd="0" destOrd="0" presId="urn:microsoft.com/office/officeart/2018/2/layout/IconCircleList"/>
    <dgm:cxn modelId="{15856A61-F8CF-4C7D-A778-CD321B867266}" srcId="{A8D329DB-B877-417C-BBDE-87B765917E45}" destId="{D801878A-F378-4FF2-89AC-2B887A52208C}" srcOrd="2" destOrd="0" parTransId="{3EB879D6-677A-402E-AA53-A72509417BEE}" sibTransId="{1C7052E0-909C-4B56-972C-2887F50DD92E}"/>
    <dgm:cxn modelId="{CA8C3D71-7419-4AD7-A379-B059BF0616AC}" type="presOf" srcId="{92F5E2B8-90D7-4AE7-98DA-EB1E82D0403F}" destId="{7E9A04FA-B96F-47AC-8887-2F904C4D9052}" srcOrd="0" destOrd="0" presId="urn:microsoft.com/office/officeart/2018/2/layout/IconCircleList"/>
    <dgm:cxn modelId="{B3A57F83-C53C-4765-95F8-10E4AE283FA8}" type="presOf" srcId="{D801878A-F378-4FF2-89AC-2B887A52208C}" destId="{B29CDA2E-44B8-4EA5-902A-88D9490AB29F}" srcOrd="0" destOrd="0" presId="urn:microsoft.com/office/officeart/2018/2/layout/IconCircleList"/>
    <dgm:cxn modelId="{286A3D9B-6B7C-4E6D-8E58-CD73E8EEFA27}" srcId="{A8D329DB-B877-417C-BBDE-87B765917E45}" destId="{8A472296-5586-491E-A2BE-37969DEBA795}" srcOrd="3" destOrd="0" parTransId="{FC3446E1-1710-47F2-971C-6DC2F64DBB3C}" sibTransId="{B1078149-BA34-4DAE-A682-D8C5CCAA4B13}"/>
    <dgm:cxn modelId="{ED8AC7A0-0732-4E61-BFBF-57E65A86F974}" srcId="{A8D329DB-B877-417C-BBDE-87B765917E45}" destId="{845C9CCC-EEBF-4602-A43D-97D1B1F33C5B}" srcOrd="1" destOrd="0" parTransId="{8A645262-98F7-41F6-83C5-C69308408208}" sibTransId="{8024BEAA-EB6D-4FC4-971C-979F5F0DAB85}"/>
    <dgm:cxn modelId="{3D753CB0-6F95-4CA7-906C-FBEDD598ADA3}" type="presOf" srcId="{B1078149-BA34-4DAE-A682-D8C5CCAA4B13}" destId="{7D698A2B-1591-47AC-9AA0-23DC5FC01824}" srcOrd="0" destOrd="0" presId="urn:microsoft.com/office/officeart/2018/2/layout/IconCircleList"/>
    <dgm:cxn modelId="{FF9B97BE-8FA3-4648-9AF8-404D6DC5C8EE}" type="presOf" srcId="{57A2B14C-56D7-40AA-A8FA-37A2DFC1DCD6}" destId="{3D80DC05-97E0-4A5B-9867-D6E915A4AE5C}" srcOrd="0" destOrd="0" presId="urn:microsoft.com/office/officeart/2018/2/layout/IconCircleList"/>
    <dgm:cxn modelId="{825923C1-E33A-4DEE-BA3B-D99345F65334}" type="presOf" srcId="{24140C45-C982-45EA-8566-B072800019A9}" destId="{00EEE89E-6E84-4207-A32F-318E0CC02578}" srcOrd="0" destOrd="0" presId="urn:microsoft.com/office/officeart/2018/2/layout/IconCircleList"/>
    <dgm:cxn modelId="{C4A57EE5-6F20-4E12-BCF3-BB4791DBB4E7}" srcId="{A8D329DB-B877-417C-BBDE-87B765917E45}" destId="{57A2B14C-56D7-40AA-A8FA-37A2DFC1DCD6}" srcOrd="0" destOrd="0" parTransId="{AAB2EEC2-0520-4BAE-9C8F-6E9D0B603E91}" sibTransId="{92F5E2B8-90D7-4AE7-98DA-EB1E82D0403F}"/>
    <dgm:cxn modelId="{E49858EC-8DB5-4E78-9B56-6CBB69CE077F}" type="presOf" srcId="{A8D329DB-B877-417C-BBDE-87B765917E45}" destId="{3B9766BB-CA23-4AA0-89A1-9745630D3400}" srcOrd="0" destOrd="0" presId="urn:microsoft.com/office/officeart/2018/2/layout/IconCircleList"/>
    <dgm:cxn modelId="{3C7881F3-0C24-4321-B02B-6E1EC4ED0729}" srcId="{A8D329DB-B877-417C-BBDE-87B765917E45}" destId="{24140C45-C982-45EA-8566-B072800019A9}" srcOrd="4" destOrd="0" parTransId="{78263D3F-C836-4044-A893-367AE9D57EE6}" sibTransId="{D07E7558-2748-4B23-8B5E-0B2F10D4CA1B}"/>
    <dgm:cxn modelId="{0A4B2FFB-725D-4832-B110-BF3DB62089C1}" type="presOf" srcId="{1C7052E0-909C-4B56-972C-2887F50DD92E}" destId="{3C81DAF4-4257-46DF-AD03-35E788DC77E4}" srcOrd="0" destOrd="0" presId="urn:microsoft.com/office/officeart/2018/2/layout/IconCircleList"/>
    <dgm:cxn modelId="{7E24F0FB-913D-4A21-9330-E4C638780C56}" type="presOf" srcId="{8A472296-5586-491E-A2BE-37969DEBA795}" destId="{DBCE0AC4-51CB-4493-BB7F-6297228A7323}" srcOrd="0" destOrd="0" presId="urn:microsoft.com/office/officeart/2018/2/layout/IconCircleList"/>
    <dgm:cxn modelId="{9B68AF00-DFD9-4286-AD40-7834590F8CB8}" type="presParOf" srcId="{3B9766BB-CA23-4AA0-89A1-9745630D3400}" destId="{AF1ADC7B-B92E-4F56-A784-613F8D906ECA}" srcOrd="0" destOrd="0" presId="urn:microsoft.com/office/officeart/2018/2/layout/IconCircleList"/>
    <dgm:cxn modelId="{FEAF559A-AD7D-48EA-B32B-47EFFFDA1566}" type="presParOf" srcId="{AF1ADC7B-B92E-4F56-A784-613F8D906ECA}" destId="{7DF50BE6-60DB-4CB7-AE78-9DC128386AD2}" srcOrd="0" destOrd="0" presId="urn:microsoft.com/office/officeart/2018/2/layout/IconCircleList"/>
    <dgm:cxn modelId="{5C934109-45A2-4B73-9821-5E15C572CD0B}" type="presParOf" srcId="{7DF50BE6-60DB-4CB7-AE78-9DC128386AD2}" destId="{F376F939-E850-469B-9630-418AF870C94B}" srcOrd="0" destOrd="0" presId="urn:microsoft.com/office/officeart/2018/2/layout/IconCircleList"/>
    <dgm:cxn modelId="{A0A692BB-FF10-4D14-9135-04D017CFF359}" type="presParOf" srcId="{7DF50BE6-60DB-4CB7-AE78-9DC128386AD2}" destId="{6A5B52B2-D530-4C48-8DC3-CC3C04601DF9}" srcOrd="1" destOrd="0" presId="urn:microsoft.com/office/officeart/2018/2/layout/IconCircleList"/>
    <dgm:cxn modelId="{7077094A-2182-4FF6-B1A8-DD69406DB1EA}" type="presParOf" srcId="{7DF50BE6-60DB-4CB7-AE78-9DC128386AD2}" destId="{B99C18E8-60AB-4818-A08A-BBE39E904C9F}" srcOrd="2" destOrd="0" presId="urn:microsoft.com/office/officeart/2018/2/layout/IconCircleList"/>
    <dgm:cxn modelId="{0D87D3EB-84CE-4062-90B3-CCC19D6FDEB6}" type="presParOf" srcId="{7DF50BE6-60DB-4CB7-AE78-9DC128386AD2}" destId="{3D80DC05-97E0-4A5B-9867-D6E915A4AE5C}" srcOrd="3" destOrd="0" presId="urn:microsoft.com/office/officeart/2018/2/layout/IconCircleList"/>
    <dgm:cxn modelId="{6363C927-0185-4459-8D3A-70CC3C5526C5}" type="presParOf" srcId="{AF1ADC7B-B92E-4F56-A784-613F8D906ECA}" destId="{7E9A04FA-B96F-47AC-8887-2F904C4D9052}" srcOrd="1" destOrd="0" presId="urn:microsoft.com/office/officeart/2018/2/layout/IconCircleList"/>
    <dgm:cxn modelId="{B72BCAA8-62F9-4445-9558-966BC4382B7A}" type="presParOf" srcId="{AF1ADC7B-B92E-4F56-A784-613F8D906ECA}" destId="{DDDBEDEB-786E-410D-A5A5-EAC1434DBE0F}" srcOrd="2" destOrd="0" presId="urn:microsoft.com/office/officeart/2018/2/layout/IconCircleList"/>
    <dgm:cxn modelId="{C358CE26-05B7-432C-B152-EE688C4D718A}" type="presParOf" srcId="{DDDBEDEB-786E-410D-A5A5-EAC1434DBE0F}" destId="{DFBF4D2F-11AD-40B1-AB92-939CCB96CDCA}" srcOrd="0" destOrd="0" presId="urn:microsoft.com/office/officeart/2018/2/layout/IconCircleList"/>
    <dgm:cxn modelId="{257863DC-CD3F-4F40-A14F-547C800AAC22}" type="presParOf" srcId="{DDDBEDEB-786E-410D-A5A5-EAC1434DBE0F}" destId="{4A4F1594-FE05-4E86-A36F-73BAED42795F}" srcOrd="1" destOrd="0" presId="urn:microsoft.com/office/officeart/2018/2/layout/IconCircleList"/>
    <dgm:cxn modelId="{012AD0DD-8B24-44C6-B0B0-A16B8A1535EB}" type="presParOf" srcId="{DDDBEDEB-786E-410D-A5A5-EAC1434DBE0F}" destId="{C2541F6E-BA79-4212-B249-632A3596FEE5}" srcOrd="2" destOrd="0" presId="urn:microsoft.com/office/officeart/2018/2/layout/IconCircleList"/>
    <dgm:cxn modelId="{6D598498-36F5-4561-91D8-EC7957799014}" type="presParOf" srcId="{DDDBEDEB-786E-410D-A5A5-EAC1434DBE0F}" destId="{ACE2A29C-E794-4050-AC6F-D5959690A62E}" srcOrd="3" destOrd="0" presId="urn:microsoft.com/office/officeart/2018/2/layout/IconCircleList"/>
    <dgm:cxn modelId="{8E3F3D83-C805-4A22-93A7-2BEE73502F93}" type="presParOf" srcId="{AF1ADC7B-B92E-4F56-A784-613F8D906ECA}" destId="{6BF5EF8C-8497-405C-9335-65D4B0675AEA}" srcOrd="3" destOrd="0" presId="urn:microsoft.com/office/officeart/2018/2/layout/IconCircleList"/>
    <dgm:cxn modelId="{A52C6B74-47D2-4009-A531-4A0561E692B5}" type="presParOf" srcId="{AF1ADC7B-B92E-4F56-A784-613F8D906ECA}" destId="{8B939F5C-0945-448E-AF30-90D151571513}" srcOrd="4" destOrd="0" presId="urn:microsoft.com/office/officeart/2018/2/layout/IconCircleList"/>
    <dgm:cxn modelId="{67D6607B-DFCE-4BD4-BCBF-0C2C56ED40A3}" type="presParOf" srcId="{8B939F5C-0945-448E-AF30-90D151571513}" destId="{082529A2-2DC2-4456-824C-093951E91B82}" srcOrd="0" destOrd="0" presId="urn:microsoft.com/office/officeart/2018/2/layout/IconCircleList"/>
    <dgm:cxn modelId="{6540193B-12A3-4874-BCF3-93760FB352FA}" type="presParOf" srcId="{8B939F5C-0945-448E-AF30-90D151571513}" destId="{9F497337-C3AB-41E6-A959-61510775F45F}" srcOrd="1" destOrd="0" presId="urn:microsoft.com/office/officeart/2018/2/layout/IconCircleList"/>
    <dgm:cxn modelId="{171693E2-086D-45ED-A969-E2C7A0203EBE}" type="presParOf" srcId="{8B939F5C-0945-448E-AF30-90D151571513}" destId="{6CB252E9-6262-4F41-86FB-AD3AB3F67AAA}" srcOrd="2" destOrd="0" presId="urn:microsoft.com/office/officeart/2018/2/layout/IconCircleList"/>
    <dgm:cxn modelId="{E8E78B98-051E-4EC4-A73A-15CE2CABC8EE}" type="presParOf" srcId="{8B939F5C-0945-448E-AF30-90D151571513}" destId="{B29CDA2E-44B8-4EA5-902A-88D9490AB29F}" srcOrd="3" destOrd="0" presId="urn:microsoft.com/office/officeart/2018/2/layout/IconCircleList"/>
    <dgm:cxn modelId="{E1CE1A19-A8FB-494B-A759-37CC623BD377}" type="presParOf" srcId="{AF1ADC7B-B92E-4F56-A784-613F8D906ECA}" destId="{3C81DAF4-4257-46DF-AD03-35E788DC77E4}" srcOrd="5" destOrd="0" presId="urn:microsoft.com/office/officeart/2018/2/layout/IconCircleList"/>
    <dgm:cxn modelId="{5FB97F73-A3F1-4703-A300-B5C14261C4ED}" type="presParOf" srcId="{AF1ADC7B-B92E-4F56-A784-613F8D906ECA}" destId="{809C2E4E-0362-40FF-8ECF-39DAA1EFF107}" srcOrd="6" destOrd="0" presId="urn:microsoft.com/office/officeart/2018/2/layout/IconCircleList"/>
    <dgm:cxn modelId="{2ED81D9D-E595-42AF-93A3-6F9230B99621}" type="presParOf" srcId="{809C2E4E-0362-40FF-8ECF-39DAA1EFF107}" destId="{18DCEA8C-B9C3-4E0F-8FA5-9189241BF99F}" srcOrd="0" destOrd="0" presId="urn:microsoft.com/office/officeart/2018/2/layout/IconCircleList"/>
    <dgm:cxn modelId="{9EE634C8-D196-4302-BE7F-F586D956ECE5}" type="presParOf" srcId="{809C2E4E-0362-40FF-8ECF-39DAA1EFF107}" destId="{953094BC-85AD-4FFB-8D1B-EB3F8ECE0E15}" srcOrd="1" destOrd="0" presId="urn:microsoft.com/office/officeart/2018/2/layout/IconCircleList"/>
    <dgm:cxn modelId="{951C4360-8E90-41F9-B5B0-E90333617F7E}" type="presParOf" srcId="{809C2E4E-0362-40FF-8ECF-39DAA1EFF107}" destId="{DBF4B7AE-EB6A-4246-AD9B-FF4E148A5C13}" srcOrd="2" destOrd="0" presId="urn:microsoft.com/office/officeart/2018/2/layout/IconCircleList"/>
    <dgm:cxn modelId="{FBA6FF63-D6D3-4A66-8F82-D3C59E81C06A}" type="presParOf" srcId="{809C2E4E-0362-40FF-8ECF-39DAA1EFF107}" destId="{DBCE0AC4-51CB-4493-BB7F-6297228A7323}" srcOrd="3" destOrd="0" presId="urn:microsoft.com/office/officeart/2018/2/layout/IconCircleList"/>
    <dgm:cxn modelId="{E6E62E73-850B-4A9D-9436-D18DC40BA51B}" type="presParOf" srcId="{AF1ADC7B-B92E-4F56-A784-613F8D906ECA}" destId="{7D698A2B-1591-47AC-9AA0-23DC5FC01824}" srcOrd="7" destOrd="0" presId="urn:microsoft.com/office/officeart/2018/2/layout/IconCircleList"/>
    <dgm:cxn modelId="{9B0D7B94-B985-4E6B-9D41-1ED760B350C4}" type="presParOf" srcId="{AF1ADC7B-B92E-4F56-A784-613F8D906ECA}" destId="{D7FA3652-8296-454A-BA97-6033F2AFE68E}" srcOrd="8" destOrd="0" presId="urn:microsoft.com/office/officeart/2018/2/layout/IconCircleList"/>
    <dgm:cxn modelId="{177AC0A0-0F47-4336-8AF7-416B4AAE9DDD}" type="presParOf" srcId="{D7FA3652-8296-454A-BA97-6033F2AFE68E}" destId="{D6123AEC-D8A3-4BDA-84F5-07C3E172E78C}" srcOrd="0" destOrd="0" presId="urn:microsoft.com/office/officeart/2018/2/layout/IconCircleList"/>
    <dgm:cxn modelId="{C2467002-B34E-45A5-AAF7-F0CF1CF8C658}" type="presParOf" srcId="{D7FA3652-8296-454A-BA97-6033F2AFE68E}" destId="{782E6970-5D6D-4B1D-BBAF-97839375C161}" srcOrd="1" destOrd="0" presId="urn:microsoft.com/office/officeart/2018/2/layout/IconCircleList"/>
    <dgm:cxn modelId="{49409471-C2CA-448A-A43F-37F7700DB73C}" type="presParOf" srcId="{D7FA3652-8296-454A-BA97-6033F2AFE68E}" destId="{E3D38628-D835-4119-999F-F507730BC7FA}" srcOrd="2" destOrd="0" presId="urn:microsoft.com/office/officeart/2018/2/layout/IconCircleList"/>
    <dgm:cxn modelId="{1D3072B2-EA58-4F49-80F2-822AD1C1BB84}" type="presParOf" srcId="{D7FA3652-8296-454A-BA97-6033F2AFE68E}" destId="{00EEE89E-6E84-4207-A32F-318E0CC02578}"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F494F1-3C8F-439B-A9E2-6C75306F58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FD3D404-FEF5-4B97-96DA-9C935721E2B4}">
      <dgm:prSet custT="1"/>
      <dgm:spPr/>
      <dgm:t>
        <a:bodyPr/>
        <a:lstStyle/>
        <a:p>
          <a:pPr>
            <a:lnSpc>
              <a:spcPct val="100000"/>
            </a:lnSpc>
          </a:pPr>
          <a:r>
            <a:rPr lang="en-GB" sz="1800" b="0" i="0" baseline="0" dirty="0"/>
            <a:t>Being used as a business strategy for addressing environmental concerns </a:t>
          </a:r>
          <a:r>
            <a:rPr lang="en-GB" sz="1500" b="1" i="0" baseline="0" dirty="0">
              <a:solidFill>
                <a:schemeClr val="tx1"/>
              </a:solidFill>
            </a:rPr>
            <a:t>(</a:t>
          </a:r>
          <a:r>
            <a:rPr lang="en-GB" sz="1400" b="1" i="0" baseline="0" dirty="0">
              <a:solidFill>
                <a:srgbClr val="FF0000"/>
              </a:solidFill>
            </a:rPr>
            <a:t>Lu et al.,2020</a:t>
          </a:r>
          <a:r>
            <a:rPr lang="en-GB" sz="1500" b="1" i="0" baseline="0" dirty="0"/>
            <a:t>)</a:t>
          </a:r>
          <a:endParaRPr lang="en-US" sz="1500" dirty="0"/>
        </a:p>
      </dgm:t>
    </dgm:pt>
    <dgm:pt modelId="{A5AA54E3-1C6E-4005-AF2C-06DAC1D19C7F}" type="parTrans" cxnId="{B33FC195-E6D2-4DE1-9C6A-A44AECB1A96D}">
      <dgm:prSet/>
      <dgm:spPr/>
      <dgm:t>
        <a:bodyPr/>
        <a:lstStyle/>
        <a:p>
          <a:endParaRPr lang="en-US"/>
        </a:p>
      </dgm:t>
    </dgm:pt>
    <dgm:pt modelId="{819DF702-981F-44AD-B420-8A25A5733DA8}" type="sibTrans" cxnId="{B33FC195-E6D2-4DE1-9C6A-A44AECB1A96D}">
      <dgm:prSet/>
      <dgm:spPr/>
      <dgm:t>
        <a:bodyPr/>
        <a:lstStyle/>
        <a:p>
          <a:endParaRPr lang="en-US"/>
        </a:p>
      </dgm:t>
    </dgm:pt>
    <dgm:pt modelId="{3762E59B-9DAC-40CD-95C8-E2042C9F5B29}">
      <dgm:prSet custT="1"/>
      <dgm:spPr/>
      <dgm:t>
        <a:bodyPr/>
        <a:lstStyle/>
        <a:p>
          <a:pPr>
            <a:lnSpc>
              <a:spcPct val="100000"/>
            </a:lnSpc>
          </a:pPr>
          <a:r>
            <a:rPr lang="en-GB" sz="1800" b="0" i="0" baseline="0" dirty="0"/>
            <a:t>The concept has become a modern Imperative for achieving organisational goals </a:t>
          </a:r>
          <a:r>
            <a:rPr lang="en-GB" sz="1800" b="1" i="0" baseline="0" dirty="0">
              <a:solidFill>
                <a:schemeClr val="tx1"/>
              </a:solidFill>
            </a:rPr>
            <a:t>(</a:t>
          </a:r>
          <a:r>
            <a:rPr lang="en-GB" sz="1400" b="1" i="0" baseline="0" dirty="0">
              <a:solidFill>
                <a:srgbClr val="FF0000"/>
              </a:solidFill>
            </a:rPr>
            <a:t>Fatima and </a:t>
          </a:r>
          <a:r>
            <a:rPr lang="en-GB" sz="1400" b="1" dirty="0" err="1">
              <a:solidFill>
                <a:srgbClr val="FF0000"/>
              </a:solidFill>
            </a:rPr>
            <a:t>Elbanna</a:t>
          </a:r>
          <a:r>
            <a:rPr lang="en-GB" sz="1400" b="1" i="0" baseline="0" dirty="0">
              <a:solidFill>
                <a:srgbClr val="FF0000"/>
              </a:solidFill>
            </a:rPr>
            <a:t>, </a:t>
          </a:r>
          <a:r>
            <a:rPr lang="en-GB" sz="1400" b="1" dirty="0">
              <a:solidFill>
                <a:srgbClr val="FF0000"/>
              </a:solidFill>
            </a:rPr>
            <a:t>2023</a:t>
          </a:r>
          <a:r>
            <a:rPr lang="en-GB" sz="1800" b="1" dirty="0">
              <a:solidFill>
                <a:schemeClr val="tx1"/>
              </a:solidFill>
            </a:rPr>
            <a:t>)</a:t>
          </a:r>
          <a:endParaRPr lang="en-US" sz="1800" dirty="0"/>
        </a:p>
      </dgm:t>
    </dgm:pt>
    <dgm:pt modelId="{0A63E7C1-171C-46F3-BC71-27C4F5B86B59}" type="parTrans" cxnId="{362A48E7-769A-4C05-8741-9ABA11FDD189}">
      <dgm:prSet/>
      <dgm:spPr/>
      <dgm:t>
        <a:bodyPr/>
        <a:lstStyle/>
        <a:p>
          <a:endParaRPr lang="en-US"/>
        </a:p>
      </dgm:t>
    </dgm:pt>
    <dgm:pt modelId="{A676BC78-0E11-43FA-9B8F-198C22780380}" type="sibTrans" cxnId="{362A48E7-769A-4C05-8741-9ABA11FDD189}">
      <dgm:prSet/>
      <dgm:spPr/>
      <dgm:t>
        <a:bodyPr/>
        <a:lstStyle/>
        <a:p>
          <a:endParaRPr lang="en-US"/>
        </a:p>
      </dgm:t>
    </dgm:pt>
    <dgm:pt modelId="{B5648C18-06F2-4E9D-97AB-5531ABE20224}">
      <dgm:prSet custT="1"/>
      <dgm:spPr/>
      <dgm:t>
        <a:bodyPr/>
        <a:lstStyle/>
        <a:p>
          <a:pPr>
            <a:lnSpc>
              <a:spcPct val="100000"/>
            </a:lnSpc>
          </a:pPr>
          <a:r>
            <a:rPr lang="en-GB" sz="1700" b="1" i="0" baseline="0" dirty="0"/>
            <a:t> </a:t>
          </a:r>
          <a:r>
            <a:rPr lang="en-GB" sz="1400" b="1" i="0" baseline="0" dirty="0">
              <a:solidFill>
                <a:srgbClr val="FF0000"/>
              </a:solidFill>
            </a:rPr>
            <a:t>Beji et al., 2021</a:t>
          </a:r>
          <a:r>
            <a:rPr lang="en-GB" sz="1700" b="0" i="0" baseline="0" dirty="0">
              <a:solidFill>
                <a:schemeClr val="tx1"/>
              </a:solidFill>
            </a:rPr>
            <a:t>, </a:t>
          </a:r>
          <a:r>
            <a:rPr lang="en-GB" sz="1700" b="0" i="0" baseline="0" dirty="0"/>
            <a:t> assert that firms differentiate themselves by focusing on responsible social actions</a:t>
          </a:r>
          <a:r>
            <a:rPr lang="en-GB" sz="1700" b="1" i="0" baseline="0" dirty="0"/>
            <a:t>.</a:t>
          </a:r>
          <a:endParaRPr lang="en-US" sz="1700" dirty="0"/>
        </a:p>
      </dgm:t>
    </dgm:pt>
    <dgm:pt modelId="{A5D16421-305A-423D-9462-A94885B91CEF}" type="parTrans" cxnId="{92B7B046-37D2-4F6B-A354-0747474EC32B}">
      <dgm:prSet/>
      <dgm:spPr/>
      <dgm:t>
        <a:bodyPr/>
        <a:lstStyle/>
        <a:p>
          <a:endParaRPr lang="en-US"/>
        </a:p>
      </dgm:t>
    </dgm:pt>
    <dgm:pt modelId="{81EEAFDB-5229-4F9B-9A13-26816B8AD131}" type="sibTrans" cxnId="{92B7B046-37D2-4F6B-A354-0747474EC32B}">
      <dgm:prSet/>
      <dgm:spPr/>
      <dgm:t>
        <a:bodyPr/>
        <a:lstStyle/>
        <a:p>
          <a:endParaRPr lang="en-US"/>
        </a:p>
      </dgm:t>
    </dgm:pt>
    <dgm:pt modelId="{18FEFD93-B888-48F1-A58C-8B7F515E065B}" type="pres">
      <dgm:prSet presAssocID="{C4F494F1-3C8F-439B-A9E2-6C75306F58AC}" presName="root" presStyleCnt="0">
        <dgm:presLayoutVars>
          <dgm:dir/>
          <dgm:resizeHandles val="exact"/>
        </dgm:presLayoutVars>
      </dgm:prSet>
      <dgm:spPr/>
    </dgm:pt>
    <dgm:pt modelId="{260C9D53-04AF-46DE-A363-8336D50AC4D1}" type="pres">
      <dgm:prSet presAssocID="{9FD3D404-FEF5-4B97-96DA-9C935721E2B4}" presName="compNode" presStyleCnt="0"/>
      <dgm:spPr/>
    </dgm:pt>
    <dgm:pt modelId="{170A57FD-A0BE-4E19-AF14-35AFD7D3AD53}" type="pres">
      <dgm:prSet presAssocID="{9FD3D404-FEF5-4B97-96DA-9C935721E2B4}" presName="bgRect" presStyleLbl="bgShp" presStyleIdx="0" presStyleCnt="3"/>
      <dgm:spPr/>
    </dgm:pt>
    <dgm:pt modelId="{3092DAF9-CB03-4957-BB00-BB209AFCD7D4}" type="pres">
      <dgm:prSet presAssocID="{9FD3D404-FEF5-4B97-96DA-9C935721E2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lectric Car"/>
        </a:ext>
      </dgm:extLst>
    </dgm:pt>
    <dgm:pt modelId="{490A6D79-F9E9-419B-B0CE-32749014CB5C}" type="pres">
      <dgm:prSet presAssocID="{9FD3D404-FEF5-4B97-96DA-9C935721E2B4}" presName="spaceRect" presStyleCnt="0"/>
      <dgm:spPr/>
    </dgm:pt>
    <dgm:pt modelId="{9B7B3528-D2A6-485D-B946-6CB17D6F32E2}" type="pres">
      <dgm:prSet presAssocID="{9FD3D404-FEF5-4B97-96DA-9C935721E2B4}" presName="parTx" presStyleLbl="revTx" presStyleIdx="0" presStyleCnt="3">
        <dgm:presLayoutVars>
          <dgm:chMax val="0"/>
          <dgm:chPref val="0"/>
        </dgm:presLayoutVars>
      </dgm:prSet>
      <dgm:spPr/>
    </dgm:pt>
    <dgm:pt modelId="{D98E4FCA-557B-414E-A176-838485CC1EFC}" type="pres">
      <dgm:prSet presAssocID="{819DF702-981F-44AD-B420-8A25A5733DA8}" presName="sibTrans" presStyleCnt="0"/>
      <dgm:spPr/>
    </dgm:pt>
    <dgm:pt modelId="{2DA93BD9-F802-43BE-A008-7BB15BF4E556}" type="pres">
      <dgm:prSet presAssocID="{3762E59B-9DAC-40CD-95C8-E2042C9F5B29}" presName="compNode" presStyleCnt="0"/>
      <dgm:spPr/>
    </dgm:pt>
    <dgm:pt modelId="{0CAACCE4-EF83-4E69-A389-95D43A9A338E}" type="pres">
      <dgm:prSet presAssocID="{3762E59B-9DAC-40CD-95C8-E2042C9F5B29}" presName="bgRect" presStyleLbl="bgShp" presStyleIdx="1" presStyleCnt="3"/>
      <dgm:spPr/>
    </dgm:pt>
    <dgm:pt modelId="{E234CF19-D67A-44BF-8A59-D46F808CED16}" type="pres">
      <dgm:prSet presAssocID="{3762E59B-9DAC-40CD-95C8-E2042C9F5B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B21A5830-D313-4FBE-9491-61A2388B4D34}" type="pres">
      <dgm:prSet presAssocID="{3762E59B-9DAC-40CD-95C8-E2042C9F5B29}" presName="spaceRect" presStyleCnt="0"/>
      <dgm:spPr/>
    </dgm:pt>
    <dgm:pt modelId="{717CE7CF-D204-4A46-B424-A0DF424F81B1}" type="pres">
      <dgm:prSet presAssocID="{3762E59B-9DAC-40CD-95C8-E2042C9F5B29}" presName="parTx" presStyleLbl="revTx" presStyleIdx="1" presStyleCnt="3">
        <dgm:presLayoutVars>
          <dgm:chMax val="0"/>
          <dgm:chPref val="0"/>
        </dgm:presLayoutVars>
      </dgm:prSet>
      <dgm:spPr/>
    </dgm:pt>
    <dgm:pt modelId="{5EFEFCEB-020B-462E-900F-E7ECCC100F0D}" type="pres">
      <dgm:prSet presAssocID="{A676BC78-0E11-43FA-9B8F-198C22780380}" presName="sibTrans" presStyleCnt="0"/>
      <dgm:spPr/>
    </dgm:pt>
    <dgm:pt modelId="{6ACE76EB-7F71-42B6-BF90-66C6193D2C67}" type="pres">
      <dgm:prSet presAssocID="{B5648C18-06F2-4E9D-97AB-5531ABE20224}" presName="compNode" presStyleCnt="0"/>
      <dgm:spPr/>
    </dgm:pt>
    <dgm:pt modelId="{B7242F81-FA1A-44F4-9686-83C93D4C3474}" type="pres">
      <dgm:prSet presAssocID="{B5648C18-06F2-4E9D-97AB-5531ABE20224}" presName="bgRect" presStyleLbl="bgShp" presStyleIdx="2" presStyleCnt="3"/>
      <dgm:spPr/>
    </dgm:pt>
    <dgm:pt modelId="{E54273E1-4D20-4E53-869F-93FC6E10D780}" type="pres">
      <dgm:prSet presAssocID="{B5648C18-06F2-4E9D-97AB-5531ABE202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A524E033-E249-41A7-8AD8-738B99F47930}" type="pres">
      <dgm:prSet presAssocID="{B5648C18-06F2-4E9D-97AB-5531ABE20224}" presName="spaceRect" presStyleCnt="0"/>
      <dgm:spPr/>
    </dgm:pt>
    <dgm:pt modelId="{28AA8EA8-C907-4DFD-8730-733F9C491E39}" type="pres">
      <dgm:prSet presAssocID="{B5648C18-06F2-4E9D-97AB-5531ABE20224}" presName="parTx" presStyleLbl="revTx" presStyleIdx="2" presStyleCnt="3">
        <dgm:presLayoutVars>
          <dgm:chMax val="0"/>
          <dgm:chPref val="0"/>
        </dgm:presLayoutVars>
      </dgm:prSet>
      <dgm:spPr/>
    </dgm:pt>
  </dgm:ptLst>
  <dgm:cxnLst>
    <dgm:cxn modelId="{7638AF0B-1F6E-4D5F-A85F-B59D3D9DFE8A}" type="presOf" srcId="{3762E59B-9DAC-40CD-95C8-E2042C9F5B29}" destId="{717CE7CF-D204-4A46-B424-A0DF424F81B1}" srcOrd="0" destOrd="0" presId="urn:microsoft.com/office/officeart/2018/2/layout/IconVerticalSolidList"/>
    <dgm:cxn modelId="{92B7B046-37D2-4F6B-A354-0747474EC32B}" srcId="{C4F494F1-3C8F-439B-A9E2-6C75306F58AC}" destId="{B5648C18-06F2-4E9D-97AB-5531ABE20224}" srcOrd="2" destOrd="0" parTransId="{A5D16421-305A-423D-9462-A94885B91CEF}" sibTransId="{81EEAFDB-5229-4F9B-9A13-26816B8AD131}"/>
    <dgm:cxn modelId="{4809836B-6E7A-47DE-8F85-3E074A185A69}" type="presOf" srcId="{9FD3D404-FEF5-4B97-96DA-9C935721E2B4}" destId="{9B7B3528-D2A6-485D-B946-6CB17D6F32E2}" srcOrd="0" destOrd="0" presId="urn:microsoft.com/office/officeart/2018/2/layout/IconVerticalSolidList"/>
    <dgm:cxn modelId="{B33FC195-E6D2-4DE1-9C6A-A44AECB1A96D}" srcId="{C4F494F1-3C8F-439B-A9E2-6C75306F58AC}" destId="{9FD3D404-FEF5-4B97-96DA-9C935721E2B4}" srcOrd="0" destOrd="0" parTransId="{A5AA54E3-1C6E-4005-AF2C-06DAC1D19C7F}" sibTransId="{819DF702-981F-44AD-B420-8A25A5733DA8}"/>
    <dgm:cxn modelId="{EA9E82E1-2F07-4916-9C2F-BE146A06B2BF}" type="presOf" srcId="{C4F494F1-3C8F-439B-A9E2-6C75306F58AC}" destId="{18FEFD93-B888-48F1-A58C-8B7F515E065B}" srcOrd="0" destOrd="0" presId="urn:microsoft.com/office/officeart/2018/2/layout/IconVerticalSolidList"/>
    <dgm:cxn modelId="{362A48E7-769A-4C05-8741-9ABA11FDD189}" srcId="{C4F494F1-3C8F-439B-A9E2-6C75306F58AC}" destId="{3762E59B-9DAC-40CD-95C8-E2042C9F5B29}" srcOrd="1" destOrd="0" parTransId="{0A63E7C1-171C-46F3-BC71-27C4F5B86B59}" sibTransId="{A676BC78-0E11-43FA-9B8F-198C22780380}"/>
    <dgm:cxn modelId="{9994AFFB-6722-4FB3-8C47-BA82429BC818}" type="presOf" srcId="{B5648C18-06F2-4E9D-97AB-5531ABE20224}" destId="{28AA8EA8-C907-4DFD-8730-733F9C491E39}" srcOrd="0" destOrd="0" presId="urn:microsoft.com/office/officeart/2018/2/layout/IconVerticalSolidList"/>
    <dgm:cxn modelId="{FF7A1658-137C-4AEB-A038-139682FB8975}" type="presParOf" srcId="{18FEFD93-B888-48F1-A58C-8B7F515E065B}" destId="{260C9D53-04AF-46DE-A363-8336D50AC4D1}" srcOrd="0" destOrd="0" presId="urn:microsoft.com/office/officeart/2018/2/layout/IconVerticalSolidList"/>
    <dgm:cxn modelId="{66E935F7-8412-43BE-8208-0D246148CE61}" type="presParOf" srcId="{260C9D53-04AF-46DE-A363-8336D50AC4D1}" destId="{170A57FD-A0BE-4E19-AF14-35AFD7D3AD53}" srcOrd="0" destOrd="0" presId="urn:microsoft.com/office/officeart/2018/2/layout/IconVerticalSolidList"/>
    <dgm:cxn modelId="{832B6927-9944-4E83-9F05-A7FFE149A484}" type="presParOf" srcId="{260C9D53-04AF-46DE-A363-8336D50AC4D1}" destId="{3092DAF9-CB03-4957-BB00-BB209AFCD7D4}" srcOrd="1" destOrd="0" presId="urn:microsoft.com/office/officeart/2018/2/layout/IconVerticalSolidList"/>
    <dgm:cxn modelId="{37806821-2AD2-4E4F-9C5D-E91FB2F848AF}" type="presParOf" srcId="{260C9D53-04AF-46DE-A363-8336D50AC4D1}" destId="{490A6D79-F9E9-419B-B0CE-32749014CB5C}" srcOrd="2" destOrd="0" presId="urn:microsoft.com/office/officeart/2018/2/layout/IconVerticalSolidList"/>
    <dgm:cxn modelId="{416ACC45-FDF5-4E70-AB1D-6890EC887867}" type="presParOf" srcId="{260C9D53-04AF-46DE-A363-8336D50AC4D1}" destId="{9B7B3528-D2A6-485D-B946-6CB17D6F32E2}" srcOrd="3" destOrd="0" presId="urn:microsoft.com/office/officeart/2018/2/layout/IconVerticalSolidList"/>
    <dgm:cxn modelId="{D8DDDFA7-81C3-4B16-BABC-EADA581C62CD}" type="presParOf" srcId="{18FEFD93-B888-48F1-A58C-8B7F515E065B}" destId="{D98E4FCA-557B-414E-A176-838485CC1EFC}" srcOrd="1" destOrd="0" presId="urn:microsoft.com/office/officeart/2018/2/layout/IconVerticalSolidList"/>
    <dgm:cxn modelId="{FBC6AA4C-1FF7-4F0E-9EB6-B18EB2316E57}" type="presParOf" srcId="{18FEFD93-B888-48F1-A58C-8B7F515E065B}" destId="{2DA93BD9-F802-43BE-A008-7BB15BF4E556}" srcOrd="2" destOrd="0" presId="urn:microsoft.com/office/officeart/2018/2/layout/IconVerticalSolidList"/>
    <dgm:cxn modelId="{A7ACADF8-2939-40DB-94FC-89EAB71D2439}" type="presParOf" srcId="{2DA93BD9-F802-43BE-A008-7BB15BF4E556}" destId="{0CAACCE4-EF83-4E69-A389-95D43A9A338E}" srcOrd="0" destOrd="0" presId="urn:microsoft.com/office/officeart/2018/2/layout/IconVerticalSolidList"/>
    <dgm:cxn modelId="{91C54860-371C-48D5-9B4C-8C0228AEC943}" type="presParOf" srcId="{2DA93BD9-F802-43BE-A008-7BB15BF4E556}" destId="{E234CF19-D67A-44BF-8A59-D46F808CED16}" srcOrd="1" destOrd="0" presId="urn:microsoft.com/office/officeart/2018/2/layout/IconVerticalSolidList"/>
    <dgm:cxn modelId="{97B8C65C-D982-484C-AA21-5CFA70AB4AF1}" type="presParOf" srcId="{2DA93BD9-F802-43BE-A008-7BB15BF4E556}" destId="{B21A5830-D313-4FBE-9491-61A2388B4D34}" srcOrd="2" destOrd="0" presId="urn:microsoft.com/office/officeart/2018/2/layout/IconVerticalSolidList"/>
    <dgm:cxn modelId="{7569C6B6-3E0A-4BE9-8424-4A12DDBBC675}" type="presParOf" srcId="{2DA93BD9-F802-43BE-A008-7BB15BF4E556}" destId="{717CE7CF-D204-4A46-B424-A0DF424F81B1}" srcOrd="3" destOrd="0" presId="urn:microsoft.com/office/officeart/2018/2/layout/IconVerticalSolidList"/>
    <dgm:cxn modelId="{6940DD76-2BEF-468F-A998-5B873043D7C7}" type="presParOf" srcId="{18FEFD93-B888-48F1-A58C-8B7F515E065B}" destId="{5EFEFCEB-020B-462E-900F-E7ECCC100F0D}" srcOrd="3" destOrd="0" presId="urn:microsoft.com/office/officeart/2018/2/layout/IconVerticalSolidList"/>
    <dgm:cxn modelId="{327FE9D6-655C-4299-9FF6-77087F72EE9D}" type="presParOf" srcId="{18FEFD93-B888-48F1-A58C-8B7F515E065B}" destId="{6ACE76EB-7F71-42B6-BF90-66C6193D2C67}" srcOrd="4" destOrd="0" presId="urn:microsoft.com/office/officeart/2018/2/layout/IconVerticalSolidList"/>
    <dgm:cxn modelId="{C9ABAD0A-98CC-45C3-933B-E034F5C89CE4}" type="presParOf" srcId="{6ACE76EB-7F71-42B6-BF90-66C6193D2C67}" destId="{B7242F81-FA1A-44F4-9686-83C93D4C3474}" srcOrd="0" destOrd="0" presId="urn:microsoft.com/office/officeart/2018/2/layout/IconVerticalSolidList"/>
    <dgm:cxn modelId="{BE8F09A0-3E2A-4AF7-BB12-183E2096FC82}" type="presParOf" srcId="{6ACE76EB-7F71-42B6-BF90-66C6193D2C67}" destId="{E54273E1-4D20-4E53-869F-93FC6E10D780}" srcOrd="1" destOrd="0" presId="urn:microsoft.com/office/officeart/2018/2/layout/IconVerticalSolidList"/>
    <dgm:cxn modelId="{E7A0C9CE-1A66-47C9-8E2D-A9D758917C7D}" type="presParOf" srcId="{6ACE76EB-7F71-42B6-BF90-66C6193D2C67}" destId="{A524E033-E249-41A7-8AD8-738B99F47930}" srcOrd="2" destOrd="0" presId="urn:microsoft.com/office/officeart/2018/2/layout/IconVerticalSolidList"/>
    <dgm:cxn modelId="{4F42496D-0261-485A-9289-66E7234DF179}" type="presParOf" srcId="{6ACE76EB-7F71-42B6-BF90-66C6193D2C67}" destId="{28AA8EA8-C907-4DFD-8730-733F9C491E3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D82F76-37AB-463A-8419-CB2B564522E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DCBDC02-E6AC-4BC7-B8BB-D9FCD4A094D0}">
      <dgm:prSet custT="1"/>
      <dgm:spPr/>
      <dgm:t>
        <a:bodyPr/>
        <a:lstStyle/>
        <a:p>
          <a:r>
            <a:rPr lang="en-GB" sz="2300" b="0" dirty="0">
              <a:solidFill>
                <a:schemeClr val="bg1"/>
              </a:solidFill>
            </a:rPr>
            <a:t>Both Shareholder and Stakeholder theories have contributed to the debate on corporate responsibility </a:t>
          </a:r>
          <a:r>
            <a:rPr lang="en-GB" sz="1100" b="1" dirty="0">
              <a:solidFill>
                <a:schemeClr val="tx1"/>
              </a:solidFill>
            </a:rPr>
            <a:t>(</a:t>
          </a:r>
          <a:r>
            <a:rPr lang="en-GB" sz="1100" b="1" dirty="0">
              <a:solidFill>
                <a:srgbClr val="FF0000"/>
              </a:solidFill>
            </a:rPr>
            <a:t>Shin et al.2022</a:t>
          </a:r>
          <a:r>
            <a:rPr lang="en-GB" sz="1100" b="1" dirty="0">
              <a:solidFill>
                <a:schemeClr val="tx1"/>
              </a:solidFill>
            </a:rPr>
            <a:t>)</a:t>
          </a:r>
          <a:endParaRPr lang="en-US" sz="1100" dirty="0"/>
        </a:p>
      </dgm:t>
    </dgm:pt>
    <dgm:pt modelId="{9F8699BE-0CF6-4179-957C-BBD321E6A05D}" type="parTrans" cxnId="{4AD63D53-8417-4A97-BF0E-EA3CFE4D7D39}">
      <dgm:prSet/>
      <dgm:spPr/>
      <dgm:t>
        <a:bodyPr/>
        <a:lstStyle/>
        <a:p>
          <a:endParaRPr lang="en-US"/>
        </a:p>
      </dgm:t>
    </dgm:pt>
    <dgm:pt modelId="{BACF6869-48CD-494E-8B8D-3387DD0D86BD}" type="sibTrans" cxnId="{4AD63D53-8417-4A97-BF0E-EA3CFE4D7D39}">
      <dgm:prSet/>
      <dgm:spPr/>
      <dgm:t>
        <a:bodyPr/>
        <a:lstStyle/>
        <a:p>
          <a:endParaRPr lang="en-US"/>
        </a:p>
      </dgm:t>
    </dgm:pt>
    <dgm:pt modelId="{898DD5D6-2578-444D-B7BD-B500EEFD79FD}">
      <dgm:prSet custT="1"/>
      <dgm:spPr/>
      <dgm:t>
        <a:bodyPr/>
        <a:lstStyle/>
        <a:p>
          <a:r>
            <a:rPr lang="en-GB" sz="2300" b="0" dirty="0"/>
            <a:t>Triple Bottom Line concept offers a different approach by considering social and environmental aspects </a:t>
          </a:r>
          <a:r>
            <a:rPr lang="en-GB" sz="1100" b="1" dirty="0">
              <a:solidFill>
                <a:schemeClr val="tx1"/>
              </a:solidFill>
            </a:rPr>
            <a:t>(</a:t>
          </a:r>
          <a:r>
            <a:rPr lang="en-GB" sz="1100" b="1" dirty="0" err="1">
              <a:solidFill>
                <a:srgbClr val="FF0000"/>
              </a:solidFill>
            </a:rPr>
            <a:t>Liute</a:t>
          </a:r>
          <a:r>
            <a:rPr lang="en-GB" sz="1100" b="1" dirty="0">
              <a:solidFill>
                <a:srgbClr val="FF0000"/>
              </a:solidFill>
            </a:rPr>
            <a:t> and De Giacomo, 2020</a:t>
          </a:r>
          <a:r>
            <a:rPr lang="en-GB" sz="2300" b="1" dirty="0">
              <a:solidFill>
                <a:schemeClr val="tx1"/>
              </a:solidFill>
            </a:rPr>
            <a:t>)</a:t>
          </a:r>
          <a:r>
            <a:rPr lang="en-GB" sz="2300" b="1" dirty="0"/>
            <a:t>.</a:t>
          </a:r>
          <a:endParaRPr lang="en-US" sz="2300" dirty="0"/>
        </a:p>
      </dgm:t>
    </dgm:pt>
    <dgm:pt modelId="{8F126D70-F0DE-463C-8B77-980940358145}" type="parTrans" cxnId="{DBB99E45-0BCD-4991-B454-BC69A5C7CC84}">
      <dgm:prSet/>
      <dgm:spPr/>
      <dgm:t>
        <a:bodyPr/>
        <a:lstStyle/>
        <a:p>
          <a:endParaRPr lang="en-US"/>
        </a:p>
      </dgm:t>
    </dgm:pt>
    <dgm:pt modelId="{27E48B18-82AB-4345-8663-374A295E2EAC}" type="sibTrans" cxnId="{DBB99E45-0BCD-4991-B454-BC69A5C7CC84}">
      <dgm:prSet/>
      <dgm:spPr/>
      <dgm:t>
        <a:bodyPr/>
        <a:lstStyle/>
        <a:p>
          <a:endParaRPr lang="en-US"/>
        </a:p>
      </dgm:t>
    </dgm:pt>
    <dgm:pt modelId="{A2301764-5EC7-4506-B060-0B0F335FC26A}">
      <dgm:prSet custT="1"/>
      <dgm:spPr/>
      <dgm:t>
        <a:bodyPr/>
        <a:lstStyle/>
        <a:p>
          <a:r>
            <a:rPr lang="en-GB" sz="2500" b="0" dirty="0"/>
            <a:t>Used as a framework for measuring corporations’ performance </a:t>
          </a:r>
          <a:r>
            <a:rPr lang="en-GB" sz="2500" b="1" dirty="0">
              <a:solidFill>
                <a:schemeClr val="tx1"/>
              </a:solidFill>
            </a:rPr>
            <a:t>(</a:t>
          </a:r>
          <a:r>
            <a:rPr lang="en-GB" sz="1000" b="1" dirty="0" err="1">
              <a:solidFill>
                <a:srgbClr val="FF0000"/>
              </a:solidFill>
            </a:rPr>
            <a:t>Lieshout</a:t>
          </a:r>
          <a:r>
            <a:rPr lang="en-GB" sz="1000" b="1" dirty="0">
              <a:solidFill>
                <a:srgbClr val="FF0000"/>
              </a:solidFill>
            </a:rPr>
            <a:t> et al., 2021</a:t>
          </a:r>
          <a:r>
            <a:rPr lang="en-GB" sz="2500" b="1" dirty="0">
              <a:solidFill>
                <a:schemeClr val="tx1"/>
              </a:solidFill>
            </a:rPr>
            <a:t>)</a:t>
          </a:r>
          <a:endParaRPr lang="en-US" sz="2500" dirty="0"/>
        </a:p>
      </dgm:t>
    </dgm:pt>
    <dgm:pt modelId="{1569121D-757F-4BFC-9EFA-A2A271081BF0}" type="parTrans" cxnId="{AC4E6F9E-8B7D-4597-B393-D313C571635C}">
      <dgm:prSet/>
      <dgm:spPr/>
      <dgm:t>
        <a:bodyPr/>
        <a:lstStyle/>
        <a:p>
          <a:endParaRPr lang="en-US"/>
        </a:p>
      </dgm:t>
    </dgm:pt>
    <dgm:pt modelId="{6A90F417-481F-41B8-80B9-28FD97643859}" type="sibTrans" cxnId="{AC4E6F9E-8B7D-4597-B393-D313C571635C}">
      <dgm:prSet/>
      <dgm:spPr/>
      <dgm:t>
        <a:bodyPr/>
        <a:lstStyle/>
        <a:p>
          <a:endParaRPr lang="en-US"/>
        </a:p>
      </dgm:t>
    </dgm:pt>
    <dgm:pt modelId="{99012F56-EF9B-4470-A663-621A88F6B7D5}">
      <dgm:prSet custT="1"/>
      <dgm:spPr/>
      <dgm:t>
        <a:bodyPr/>
        <a:lstStyle/>
        <a:p>
          <a:r>
            <a:rPr lang="en-GB" sz="2500" b="0" dirty="0"/>
            <a:t>All Stakeholders are considered based on the principle that people, profit, and planet all benefit </a:t>
          </a:r>
          <a:r>
            <a:rPr lang="en-GB" sz="2500" b="1" dirty="0">
              <a:solidFill>
                <a:schemeClr val="tx1"/>
              </a:solidFill>
            </a:rPr>
            <a:t>(</a:t>
          </a:r>
          <a:r>
            <a:rPr lang="en-GB" sz="1100" b="1" dirty="0">
              <a:solidFill>
                <a:srgbClr val="FF0000"/>
              </a:solidFill>
            </a:rPr>
            <a:t>Farooq et al., 2021</a:t>
          </a:r>
          <a:r>
            <a:rPr lang="en-GB" sz="2500" b="1" dirty="0">
              <a:solidFill>
                <a:schemeClr val="tx1"/>
              </a:solidFill>
            </a:rPr>
            <a:t>)</a:t>
          </a:r>
          <a:endParaRPr lang="en-US" sz="2500" dirty="0"/>
        </a:p>
      </dgm:t>
    </dgm:pt>
    <dgm:pt modelId="{3A1AA732-CFB6-4ACE-A565-ECD573A33CFC}" type="parTrans" cxnId="{9D065F5B-C200-4992-8BF6-4145AA9B3402}">
      <dgm:prSet/>
      <dgm:spPr/>
      <dgm:t>
        <a:bodyPr/>
        <a:lstStyle/>
        <a:p>
          <a:endParaRPr lang="en-US"/>
        </a:p>
      </dgm:t>
    </dgm:pt>
    <dgm:pt modelId="{06FA143F-4095-4068-8F5C-F70D5E6F3615}" type="sibTrans" cxnId="{9D065F5B-C200-4992-8BF6-4145AA9B3402}">
      <dgm:prSet/>
      <dgm:spPr/>
      <dgm:t>
        <a:bodyPr/>
        <a:lstStyle/>
        <a:p>
          <a:endParaRPr lang="en-US"/>
        </a:p>
      </dgm:t>
    </dgm:pt>
    <dgm:pt modelId="{CC86BAB7-64A8-401B-93E4-42B7CB58E9A7}">
      <dgm:prSet/>
      <dgm:spPr/>
      <dgm:t>
        <a:bodyPr/>
        <a:lstStyle/>
        <a:p>
          <a:r>
            <a:rPr lang="en-GB" b="0" dirty="0"/>
            <a:t>TBL aligns with sustainable development principles in all 3 dimensions</a:t>
          </a:r>
          <a:endParaRPr lang="en-US" b="0" dirty="0"/>
        </a:p>
      </dgm:t>
    </dgm:pt>
    <dgm:pt modelId="{87D20CAB-EF10-4185-843F-3A4F95465909}" type="parTrans" cxnId="{E47D33A4-C6A7-426C-944C-2FBF3B62E2E2}">
      <dgm:prSet/>
      <dgm:spPr/>
      <dgm:t>
        <a:bodyPr/>
        <a:lstStyle/>
        <a:p>
          <a:endParaRPr lang="en-US"/>
        </a:p>
      </dgm:t>
    </dgm:pt>
    <dgm:pt modelId="{9FE1A639-ECEC-4B6F-9B84-0E3F00FF7515}" type="sibTrans" cxnId="{E47D33A4-C6A7-426C-944C-2FBF3B62E2E2}">
      <dgm:prSet/>
      <dgm:spPr/>
      <dgm:t>
        <a:bodyPr/>
        <a:lstStyle/>
        <a:p>
          <a:endParaRPr lang="en-US"/>
        </a:p>
      </dgm:t>
    </dgm:pt>
    <dgm:pt modelId="{295255B9-0730-4C17-B4AC-BFE78A822BBC}" type="pres">
      <dgm:prSet presAssocID="{D7D82F76-37AB-463A-8419-CB2B564522E3}" presName="diagram" presStyleCnt="0">
        <dgm:presLayoutVars>
          <dgm:dir/>
          <dgm:resizeHandles val="exact"/>
        </dgm:presLayoutVars>
      </dgm:prSet>
      <dgm:spPr/>
    </dgm:pt>
    <dgm:pt modelId="{6E3C2759-7507-4F5B-93B0-B9B98A1CB2F8}" type="pres">
      <dgm:prSet presAssocID="{1DCBDC02-E6AC-4BC7-B8BB-D9FCD4A094D0}" presName="node" presStyleLbl="node1" presStyleIdx="0" presStyleCnt="5">
        <dgm:presLayoutVars>
          <dgm:bulletEnabled val="1"/>
        </dgm:presLayoutVars>
      </dgm:prSet>
      <dgm:spPr/>
    </dgm:pt>
    <dgm:pt modelId="{82DB635E-5D39-408E-91A8-179D5DDBB00B}" type="pres">
      <dgm:prSet presAssocID="{BACF6869-48CD-494E-8B8D-3387DD0D86BD}" presName="sibTrans" presStyleCnt="0"/>
      <dgm:spPr/>
    </dgm:pt>
    <dgm:pt modelId="{29FF0E9E-E7B2-43EC-8B0B-6FF6E16A3BC2}" type="pres">
      <dgm:prSet presAssocID="{898DD5D6-2578-444D-B7BD-B500EEFD79FD}" presName="node" presStyleLbl="node1" presStyleIdx="1" presStyleCnt="5">
        <dgm:presLayoutVars>
          <dgm:bulletEnabled val="1"/>
        </dgm:presLayoutVars>
      </dgm:prSet>
      <dgm:spPr/>
    </dgm:pt>
    <dgm:pt modelId="{DA05AE89-CC87-4BA3-8B2A-A596650D1772}" type="pres">
      <dgm:prSet presAssocID="{27E48B18-82AB-4345-8663-374A295E2EAC}" presName="sibTrans" presStyleCnt="0"/>
      <dgm:spPr/>
    </dgm:pt>
    <dgm:pt modelId="{888DE779-858A-4B49-B4A4-A09F446B264C}" type="pres">
      <dgm:prSet presAssocID="{A2301764-5EC7-4506-B060-0B0F335FC26A}" presName="node" presStyleLbl="node1" presStyleIdx="2" presStyleCnt="5">
        <dgm:presLayoutVars>
          <dgm:bulletEnabled val="1"/>
        </dgm:presLayoutVars>
      </dgm:prSet>
      <dgm:spPr/>
    </dgm:pt>
    <dgm:pt modelId="{8B92690B-78DE-4C7A-BEE7-98766B2CA69B}" type="pres">
      <dgm:prSet presAssocID="{6A90F417-481F-41B8-80B9-28FD97643859}" presName="sibTrans" presStyleCnt="0"/>
      <dgm:spPr/>
    </dgm:pt>
    <dgm:pt modelId="{FC2F5007-AA7A-4A61-A6BB-D52644255760}" type="pres">
      <dgm:prSet presAssocID="{99012F56-EF9B-4470-A663-621A88F6B7D5}" presName="node" presStyleLbl="node1" presStyleIdx="3" presStyleCnt="5">
        <dgm:presLayoutVars>
          <dgm:bulletEnabled val="1"/>
        </dgm:presLayoutVars>
      </dgm:prSet>
      <dgm:spPr/>
    </dgm:pt>
    <dgm:pt modelId="{3DF4A460-356C-49E9-B63A-0EEE616E0FFD}" type="pres">
      <dgm:prSet presAssocID="{06FA143F-4095-4068-8F5C-F70D5E6F3615}" presName="sibTrans" presStyleCnt="0"/>
      <dgm:spPr/>
    </dgm:pt>
    <dgm:pt modelId="{50F598B4-FDBD-4D63-B14B-36F375A37844}" type="pres">
      <dgm:prSet presAssocID="{CC86BAB7-64A8-401B-93E4-42B7CB58E9A7}" presName="node" presStyleLbl="node1" presStyleIdx="4" presStyleCnt="5">
        <dgm:presLayoutVars>
          <dgm:bulletEnabled val="1"/>
        </dgm:presLayoutVars>
      </dgm:prSet>
      <dgm:spPr/>
    </dgm:pt>
  </dgm:ptLst>
  <dgm:cxnLst>
    <dgm:cxn modelId="{641EC33D-694E-46E7-83F9-B18A2FF3398E}" type="presOf" srcId="{1DCBDC02-E6AC-4BC7-B8BB-D9FCD4A094D0}" destId="{6E3C2759-7507-4F5B-93B0-B9B98A1CB2F8}" srcOrd="0" destOrd="0" presId="urn:microsoft.com/office/officeart/2005/8/layout/default"/>
    <dgm:cxn modelId="{9D065F5B-C200-4992-8BF6-4145AA9B3402}" srcId="{D7D82F76-37AB-463A-8419-CB2B564522E3}" destId="{99012F56-EF9B-4470-A663-621A88F6B7D5}" srcOrd="3" destOrd="0" parTransId="{3A1AA732-CFB6-4ACE-A565-ECD573A33CFC}" sibTransId="{06FA143F-4095-4068-8F5C-F70D5E6F3615}"/>
    <dgm:cxn modelId="{DBB99E45-0BCD-4991-B454-BC69A5C7CC84}" srcId="{D7D82F76-37AB-463A-8419-CB2B564522E3}" destId="{898DD5D6-2578-444D-B7BD-B500EEFD79FD}" srcOrd="1" destOrd="0" parTransId="{8F126D70-F0DE-463C-8B77-980940358145}" sibTransId="{27E48B18-82AB-4345-8663-374A295E2EAC}"/>
    <dgm:cxn modelId="{4AD63D53-8417-4A97-BF0E-EA3CFE4D7D39}" srcId="{D7D82F76-37AB-463A-8419-CB2B564522E3}" destId="{1DCBDC02-E6AC-4BC7-B8BB-D9FCD4A094D0}" srcOrd="0" destOrd="0" parTransId="{9F8699BE-0CF6-4179-957C-BBD321E6A05D}" sibTransId="{BACF6869-48CD-494E-8B8D-3387DD0D86BD}"/>
    <dgm:cxn modelId="{AC4E6F9E-8B7D-4597-B393-D313C571635C}" srcId="{D7D82F76-37AB-463A-8419-CB2B564522E3}" destId="{A2301764-5EC7-4506-B060-0B0F335FC26A}" srcOrd="2" destOrd="0" parTransId="{1569121D-757F-4BFC-9EFA-A2A271081BF0}" sibTransId="{6A90F417-481F-41B8-80B9-28FD97643859}"/>
    <dgm:cxn modelId="{E47D33A4-C6A7-426C-944C-2FBF3B62E2E2}" srcId="{D7D82F76-37AB-463A-8419-CB2B564522E3}" destId="{CC86BAB7-64A8-401B-93E4-42B7CB58E9A7}" srcOrd="4" destOrd="0" parTransId="{87D20CAB-EF10-4185-843F-3A4F95465909}" sibTransId="{9FE1A639-ECEC-4B6F-9B84-0E3F00FF7515}"/>
    <dgm:cxn modelId="{261C75BD-0124-4603-B20B-D9F2ED3C1C49}" type="presOf" srcId="{D7D82F76-37AB-463A-8419-CB2B564522E3}" destId="{295255B9-0730-4C17-B4AC-BFE78A822BBC}" srcOrd="0" destOrd="0" presId="urn:microsoft.com/office/officeart/2005/8/layout/default"/>
    <dgm:cxn modelId="{542FCABE-E903-43B7-85C4-1CA889BFC6BF}" type="presOf" srcId="{898DD5D6-2578-444D-B7BD-B500EEFD79FD}" destId="{29FF0E9E-E7B2-43EC-8B0B-6FF6E16A3BC2}" srcOrd="0" destOrd="0" presId="urn:microsoft.com/office/officeart/2005/8/layout/default"/>
    <dgm:cxn modelId="{F803F6E2-25E0-4EFC-9BA4-15C56C8DD81F}" type="presOf" srcId="{99012F56-EF9B-4470-A663-621A88F6B7D5}" destId="{FC2F5007-AA7A-4A61-A6BB-D52644255760}" srcOrd="0" destOrd="0" presId="urn:microsoft.com/office/officeart/2005/8/layout/default"/>
    <dgm:cxn modelId="{37CE57EB-7351-4346-B9A9-44CB67DF2A26}" type="presOf" srcId="{A2301764-5EC7-4506-B060-0B0F335FC26A}" destId="{888DE779-858A-4B49-B4A4-A09F446B264C}" srcOrd="0" destOrd="0" presId="urn:microsoft.com/office/officeart/2005/8/layout/default"/>
    <dgm:cxn modelId="{7D37A8EC-0AF3-44BC-9E67-63A14FF5B198}" type="presOf" srcId="{CC86BAB7-64A8-401B-93E4-42B7CB58E9A7}" destId="{50F598B4-FDBD-4D63-B14B-36F375A37844}" srcOrd="0" destOrd="0" presId="urn:microsoft.com/office/officeart/2005/8/layout/default"/>
    <dgm:cxn modelId="{D2167E39-AFC8-4965-8353-E87B85794648}" type="presParOf" srcId="{295255B9-0730-4C17-B4AC-BFE78A822BBC}" destId="{6E3C2759-7507-4F5B-93B0-B9B98A1CB2F8}" srcOrd="0" destOrd="0" presId="urn:microsoft.com/office/officeart/2005/8/layout/default"/>
    <dgm:cxn modelId="{FD9398E8-DA32-441A-A746-185625A4B701}" type="presParOf" srcId="{295255B9-0730-4C17-B4AC-BFE78A822BBC}" destId="{82DB635E-5D39-408E-91A8-179D5DDBB00B}" srcOrd="1" destOrd="0" presId="urn:microsoft.com/office/officeart/2005/8/layout/default"/>
    <dgm:cxn modelId="{5A983D78-3230-4A74-A133-3CBD9A0C67A4}" type="presParOf" srcId="{295255B9-0730-4C17-B4AC-BFE78A822BBC}" destId="{29FF0E9E-E7B2-43EC-8B0B-6FF6E16A3BC2}" srcOrd="2" destOrd="0" presId="urn:microsoft.com/office/officeart/2005/8/layout/default"/>
    <dgm:cxn modelId="{3582892F-F0EA-4BF4-85C9-E7B843CE1ECC}" type="presParOf" srcId="{295255B9-0730-4C17-B4AC-BFE78A822BBC}" destId="{DA05AE89-CC87-4BA3-8B2A-A596650D1772}" srcOrd="3" destOrd="0" presId="urn:microsoft.com/office/officeart/2005/8/layout/default"/>
    <dgm:cxn modelId="{0CF38DC8-1C7F-492D-82BD-0D8514A5EF26}" type="presParOf" srcId="{295255B9-0730-4C17-B4AC-BFE78A822BBC}" destId="{888DE779-858A-4B49-B4A4-A09F446B264C}" srcOrd="4" destOrd="0" presId="urn:microsoft.com/office/officeart/2005/8/layout/default"/>
    <dgm:cxn modelId="{B85A18C8-8DA0-4A73-9F43-CFCBC19F3EC7}" type="presParOf" srcId="{295255B9-0730-4C17-B4AC-BFE78A822BBC}" destId="{8B92690B-78DE-4C7A-BEE7-98766B2CA69B}" srcOrd="5" destOrd="0" presId="urn:microsoft.com/office/officeart/2005/8/layout/default"/>
    <dgm:cxn modelId="{B483D3F9-8E58-4E8C-A174-E5E95B38E8FC}" type="presParOf" srcId="{295255B9-0730-4C17-B4AC-BFE78A822BBC}" destId="{FC2F5007-AA7A-4A61-A6BB-D52644255760}" srcOrd="6" destOrd="0" presId="urn:microsoft.com/office/officeart/2005/8/layout/default"/>
    <dgm:cxn modelId="{992935C4-96C7-4B2E-92D8-DECDA0A73470}" type="presParOf" srcId="{295255B9-0730-4C17-B4AC-BFE78A822BBC}" destId="{3DF4A460-356C-49E9-B63A-0EEE616E0FFD}" srcOrd="7" destOrd="0" presId="urn:microsoft.com/office/officeart/2005/8/layout/default"/>
    <dgm:cxn modelId="{B58CBF27-B0C3-4AF4-95CB-8252E5B59075}" type="presParOf" srcId="{295255B9-0730-4C17-B4AC-BFE78A822BBC}" destId="{50F598B4-FDBD-4D63-B14B-36F375A3784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77B0D5-00C1-40DA-9229-61A2C1E2D26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5BCA25-F4E0-43DE-B13C-54F6697FA7B6}">
      <dgm:prSet/>
      <dgm:spPr/>
      <dgm:t>
        <a:bodyPr/>
        <a:lstStyle/>
        <a:p>
          <a:r>
            <a:rPr lang="en-US" b="1" i="0" baseline="0" dirty="0"/>
            <a:t>Businesses can achieve sustainability through waste reduction, recycling, and circular economies.</a:t>
          </a:r>
          <a:endParaRPr lang="en-US" b="1" dirty="0"/>
        </a:p>
      </dgm:t>
    </dgm:pt>
    <dgm:pt modelId="{25F34AAF-3CD5-4C54-913D-53EFF2DBD7D8}" type="parTrans" cxnId="{28F3B541-B185-41BA-9CEA-AC582F9711BF}">
      <dgm:prSet/>
      <dgm:spPr/>
      <dgm:t>
        <a:bodyPr/>
        <a:lstStyle/>
        <a:p>
          <a:endParaRPr lang="en-US"/>
        </a:p>
      </dgm:t>
    </dgm:pt>
    <dgm:pt modelId="{3D21A368-74F0-4AAD-A397-BCB16BFF298C}" type="sibTrans" cxnId="{28F3B541-B185-41BA-9CEA-AC582F9711BF}">
      <dgm:prSet/>
      <dgm:spPr/>
      <dgm:t>
        <a:bodyPr/>
        <a:lstStyle/>
        <a:p>
          <a:endParaRPr lang="en-US"/>
        </a:p>
      </dgm:t>
    </dgm:pt>
    <dgm:pt modelId="{294BBDD1-D5DE-40C7-AF5B-E644519B8517}">
      <dgm:prSet custT="1"/>
      <dgm:spPr/>
      <dgm:t>
        <a:bodyPr/>
        <a:lstStyle/>
        <a:p>
          <a:r>
            <a:rPr lang="en-US" sz="2000" b="1" dirty="0"/>
            <a:t>Stakeholder Collaboration is crucial for implementation of Circular economy on a large scale according to </a:t>
          </a:r>
          <a:r>
            <a:rPr lang="en-US" sz="1200" b="1" dirty="0">
              <a:solidFill>
                <a:srgbClr val="FF0000"/>
              </a:solidFill>
            </a:rPr>
            <a:t>Mishra et al, 2021</a:t>
          </a:r>
        </a:p>
      </dgm:t>
    </dgm:pt>
    <dgm:pt modelId="{30E0B820-717E-40EE-AEDD-B8929955194C}" type="parTrans" cxnId="{F6A3023B-2AFB-44C4-A9BA-8E457F9BAC60}">
      <dgm:prSet/>
      <dgm:spPr/>
      <dgm:t>
        <a:bodyPr/>
        <a:lstStyle/>
        <a:p>
          <a:endParaRPr lang="en-US"/>
        </a:p>
      </dgm:t>
    </dgm:pt>
    <dgm:pt modelId="{ACED599F-BCFB-445C-9249-D7FEA3A2D374}" type="sibTrans" cxnId="{F6A3023B-2AFB-44C4-A9BA-8E457F9BAC60}">
      <dgm:prSet/>
      <dgm:spPr/>
      <dgm:t>
        <a:bodyPr/>
        <a:lstStyle/>
        <a:p>
          <a:endParaRPr lang="en-US"/>
        </a:p>
      </dgm:t>
    </dgm:pt>
    <dgm:pt modelId="{801119B4-A2F8-4A55-B7A3-719829D3E801}">
      <dgm:prSet custT="1"/>
      <dgm:spPr/>
      <dgm:t>
        <a:bodyPr/>
        <a:lstStyle/>
        <a:p>
          <a:r>
            <a:rPr lang="en-US" sz="1200" b="1" dirty="0" err="1">
              <a:solidFill>
                <a:srgbClr val="FF0000"/>
              </a:solidFill>
            </a:rPr>
            <a:t>Marjamaa</a:t>
          </a:r>
          <a:r>
            <a:rPr lang="en-US" sz="1200" b="1" dirty="0">
              <a:solidFill>
                <a:srgbClr val="FF0000"/>
              </a:solidFill>
            </a:rPr>
            <a:t> et. al (2021</a:t>
          </a:r>
          <a:r>
            <a:rPr lang="en-US" sz="2000" dirty="0">
              <a:solidFill>
                <a:srgbClr val="FF0000"/>
              </a:solidFill>
            </a:rPr>
            <a:t>) </a:t>
          </a:r>
          <a:r>
            <a:rPr lang="en-US" sz="2000" dirty="0"/>
            <a:t>emphasize the crucial role of Governments, firms, and NGOs in driving systemic change. </a:t>
          </a:r>
        </a:p>
      </dgm:t>
    </dgm:pt>
    <dgm:pt modelId="{FFC155B3-6E17-438D-AB2D-03C8F8609E78}" type="parTrans" cxnId="{1E490D62-6771-44A4-9712-DADD17306399}">
      <dgm:prSet/>
      <dgm:spPr/>
      <dgm:t>
        <a:bodyPr/>
        <a:lstStyle/>
        <a:p>
          <a:endParaRPr lang="en-US"/>
        </a:p>
      </dgm:t>
    </dgm:pt>
    <dgm:pt modelId="{F700AFC0-6EC2-44C9-84B9-89DA01CA6294}" type="sibTrans" cxnId="{1E490D62-6771-44A4-9712-DADD17306399}">
      <dgm:prSet/>
      <dgm:spPr/>
      <dgm:t>
        <a:bodyPr/>
        <a:lstStyle/>
        <a:p>
          <a:endParaRPr lang="en-US"/>
        </a:p>
      </dgm:t>
    </dgm:pt>
    <dgm:pt modelId="{05554684-048D-4B81-BE89-2ED004B6A93F}">
      <dgm:prSet custT="1"/>
      <dgm:spPr/>
      <dgm:t>
        <a:bodyPr/>
        <a:lstStyle/>
        <a:p>
          <a:r>
            <a:rPr lang="en-US" sz="2000" b="1" i="0" baseline="0" dirty="0"/>
            <a:t>Circular economy models </a:t>
          </a:r>
          <a:r>
            <a:rPr lang="en-US" sz="2000" b="1" i="0" baseline="0" dirty="0" err="1"/>
            <a:t>maximise</a:t>
          </a:r>
          <a:r>
            <a:rPr lang="en-US" sz="2000" b="1" i="0" baseline="0" dirty="0"/>
            <a:t> resource efficiency and </a:t>
          </a:r>
          <a:r>
            <a:rPr lang="en-US" sz="2000" b="1" i="0" baseline="0" dirty="0" err="1"/>
            <a:t>minimise</a:t>
          </a:r>
          <a:r>
            <a:rPr lang="en-US" sz="2000" b="1" i="0" baseline="0" dirty="0"/>
            <a:t> waste </a:t>
          </a:r>
          <a:r>
            <a:rPr lang="en-US" sz="2000" b="1" i="0" baseline="0" dirty="0">
              <a:solidFill>
                <a:srgbClr val="FF0000"/>
              </a:solidFill>
            </a:rPr>
            <a:t>(</a:t>
          </a:r>
          <a:r>
            <a:rPr lang="en-US" sz="1200" b="1" i="0" baseline="0" dirty="0">
              <a:solidFill>
                <a:srgbClr val="FF0000"/>
              </a:solidFill>
            </a:rPr>
            <a:t>Camilleri, 2022</a:t>
          </a:r>
          <a:r>
            <a:rPr lang="en-US" sz="2000" b="1" i="0" baseline="0" dirty="0">
              <a:solidFill>
                <a:srgbClr val="FF0000"/>
              </a:solidFill>
            </a:rPr>
            <a:t>).</a:t>
          </a:r>
          <a:endParaRPr lang="en-US" sz="2000" dirty="0">
            <a:solidFill>
              <a:srgbClr val="FF0000"/>
            </a:solidFill>
          </a:endParaRPr>
        </a:p>
      </dgm:t>
    </dgm:pt>
    <dgm:pt modelId="{F4F503D8-B77B-4C65-B355-C0A5E33DA7E2}" type="parTrans" cxnId="{5DEEF503-7358-4B98-B53B-5C84FF85F241}">
      <dgm:prSet/>
      <dgm:spPr/>
      <dgm:t>
        <a:bodyPr/>
        <a:lstStyle/>
        <a:p>
          <a:endParaRPr lang="en-GB"/>
        </a:p>
      </dgm:t>
    </dgm:pt>
    <dgm:pt modelId="{289AC954-8D43-4478-91CE-74E4A6F86EC6}" type="sibTrans" cxnId="{5DEEF503-7358-4B98-B53B-5C84FF85F241}">
      <dgm:prSet/>
      <dgm:spPr/>
      <dgm:t>
        <a:bodyPr/>
        <a:lstStyle/>
        <a:p>
          <a:endParaRPr lang="en-GB"/>
        </a:p>
      </dgm:t>
    </dgm:pt>
    <dgm:pt modelId="{C15C9776-8458-4CA2-BB95-FC14C43E78B0}">
      <dgm:prSet custT="1"/>
      <dgm:spPr/>
      <dgm:t>
        <a:bodyPr/>
        <a:lstStyle/>
        <a:p>
          <a:r>
            <a:rPr lang="en-US" sz="2000" b="1" dirty="0"/>
            <a:t>Its regenerative system eliminates waste, emissions, and energy leaks </a:t>
          </a:r>
          <a:r>
            <a:rPr lang="en-US" sz="2000" dirty="0">
              <a:solidFill>
                <a:srgbClr val="FF0000"/>
              </a:solidFill>
            </a:rPr>
            <a:t>(</a:t>
          </a:r>
          <a:r>
            <a:rPr lang="en-US" sz="1200" b="1" dirty="0" err="1">
              <a:solidFill>
                <a:srgbClr val="FF0000"/>
              </a:solidFill>
            </a:rPr>
            <a:t>Geissdoerfer</a:t>
          </a:r>
          <a:r>
            <a:rPr lang="en-US" sz="1200" b="1" dirty="0">
              <a:solidFill>
                <a:srgbClr val="FF0000"/>
              </a:solidFill>
            </a:rPr>
            <a:t> et al., 2020</a:t>
          </a:r>
          <a:r>
            <a:rPr lang="en-US" sz="1200" dirty="0">
              <a:solidFill>
                <a:srgbClr val="FF0000"/>
              </a:solidFill>
            </a:rPr>
            <a:t>)</a:t>
          </a:r>
        </a:p>
      </dgm:t>
    </dgm:pt>
    <dgm:pt modelId="{D2EAF2D2-173D-46F7-B58E-590BCA015AF1}" type="parTrans" cxnId="{778DA880-12AC-4E48-837C-1864141045E5}">
      <dgm:prSet/>
      <dgm:spPr/>
      <dgm:t>
        <a:bodyPr/>
        <a:lstStyle/>
        <a:p>
          <a:endParaRPr lang="en-GB"/>
        </a:p>
      </dgm:t>
    </dgm:pt>
    <dgm:pt modelId="{2834B193-6D75-4B3F-9E60-C57756A47B69}" type="sibTrans" cxnId="{778DA880-12AC-4E48-837C-1864141045E5}">
      <dgm:prSet/>
      <dgm:spPr/>
      <dgm:t>
        <a:bodyPr/>
        <a:lstStyle/>
        <a:p>
          <a:endParaRPr lang="en-GB"/>
        </a:p>
      </dgm:t>
    </dgm:pt>
    <dgm:pt modelId="{F528ED9B-8BA4-417D-AC3A-C8E9DFA96EC9}" type="pres">
      <dgm:prSet presAssocID="{D977B0D5-00C1-40DA-9229-61A2C1E2D269}" presName="linear" presStyleCnt="0">
        <dgm:presLayoutVars>
          <dgm:animLvl val="lvl"/>
          <dgm:resizeHandles val="exact"/>
        </dgm:presLayoutVars>
      </dgm:prSet>
      <dgm:spPr/>
    </dgm:pt>
    <dgm:pt modelId="{E47BDA98-9A59-4E05-BBAF-72DF07717BC9}" type="pres">
      <dgm:prSet presAssocID="{585BCA25-F4E0-43DE-B13C-54F6697FA7B6}" presName="parentText" presStyleLbl="node1" presStyleIdx="0" presStyleCnt="5">
        <dgm:presLayoutVars>
          <dgm:chMax val="0"/>
          <dgm:bulletEnabled val="1"/>
        </dgm:presLayoutVars>
      </dgm:prSet>
      <dgm:spPr/>
    </dgm:pt>
    <dgm:pt modelId="{0674FA04-7673-4F84-BEDD-FFC4B39A4A5E}" type="pres">
      <dgm:prSet presAssocID="{3D21A368-74F0-4AAD-A397-BCB16BFF298C}" presName="spacer" presStyleCnt="0"/>
      <dgm:spPr/>
    </dgm:pt>
    <dgm:pt modelId="{34D64543-CD58-4501-BD68-25985D0CFCEC}" type="pres">
      <dgm:prSet presAssocID="{05554684-048D-4B81-BE89-2ED004B6A93F}" presName="parentText" presStyleLbl="node1" presStyleIdx="1" presStyleCnt="5">
        <dgm:presLayoutVars>
          <dgm:chMax val="0"/>
          <dgm:bulletEnabled val="1"/>
        </dgm:presLayoutVars>
      </dgm:prSet>
      <dgm:spPr/>
    </dgm:pt>
    <dgm:pt modelId="{247C5A40-804E-4E50-B96E-EE9DCFD0F380}" type="pres">
      <dgm:prSet presAssocID="{289AC954-8D43-4478-91CE-74E4A6F86EC6}" presName="spacer" presStyleCnt="0"/>
      <dgm:spPr/>
    </dgm:pt>
    <dgm:pt modelId="{735BB863-0A70-449A-8CF7-6EB1C09D0726}" type="pres">
      <dgm:prSet presAssocID="{C15C9776-8458-4CA2-BB95-FC14C43E78B0}" presName="parentText" presStyleLbl="node1" presStyleIdx="2" presStyleCnt="5">
        <dgm:presLayoutVars>
          <dgm:chMax val="0"/>
          <dgm:bulletEnabled val="1"/>
        </dgm:presLayoutVars>
      </dgm:prSet>
      <dgm:spPr/>
    </dgm:pt>
    <dgm:pt modelId="{F0A60CA4-057C-4BAD-ABB5-00D9AE0EA8CE}" type="pres">
      <dgm:prSet presAssocID="{2834B193-6D75-4B3F-9E60-C57756A47B69}" presName="spacer" presStyleCnt="0"/>
      <dgm:spPr/>
    </dgm:pt>
    <dgm:pt modelId="{B01D15AD-8ECC-484F-BD0E-C0FE3369EB1F}" type="pres">
      <dgm:prSet presAssocID="{294BBDD1-D5DE-40C7-AF5B-E644519B8517}" presName="parentText" presStyleLbl="node1" presStyleIdx="3" presStyleCnt="5" custLinFactNeighborX="-380" custLinFactNeighborY="-55272">
        <dgm:presLayoutVars>
          <dgm:chMax val="0"/>
          <dgm:bulletEnabled val="1"/>
        </dgm:presLayoutVars>
      </dgm:prSet>
      <dgm:spPr/>
    </dgm:pt>
    <dgm:pt modelId="{BCC5B0C3-62CB-4138-9D17-922D58D88DE3}" type="pres">
      <dgm:prSet presAssocID="{ACED599F-BCFB-445C-9249-D7FEA3A2D374}" presName="spacer" presStyleCnt="0"/>
      <dgm:spPr/>
    </dgm:pt>
    <dgm:pt modelId="{10714F8C-1CF5-47B6-B751-4B5051E2B8BC}" type="pres">
      <dgm:prSet presAssocID="{801119B4-A2F8-4A55-B7A3-719829D3E801}" presName="parentText" presStyleLbl="node1" presStyleIdx="4" presStyleCnt="5">
        <dgm:presLayoutVars>
          <dgm:chMax val="0"/>
          <dgm:bulletEnabled val="1"/>
        </dgm:presLayoutVars>
      </dgm:prSet>
      <dgm:spPr/>
    </dgm:pt>
  </dgm:ptLst>
  <dgm:cxnLst>
    <dgm:cxn modelId="{5DEEF503-7358-4B98-B53B-5C84FF85F241}" srcId="{D977B0D5-00C1-40DA-9229-61A2C1E2D269}" destId="{05554684-048D-4B81-BE89-2ED004B6A93F}" srcOrd="1" destOrd="0" parTransId="{F4F503D8-B77B-4C65-B355-C0A5E33DA7E2}" sibTransId="{289AC954-8D43-4478-91CE-74E4A6F86EC6}"/>
    <dgm:cxn modelId="{8D1DF813-0124-4279-9A45-04787322C5C6}" type="presOf" srcId="{C15C9776-8458-4CA2-BB95-FC14C43E78B0}" destId="{735BB863-0A70-449A-8CF7-6EB1C09D0726}" srcOrd="0" destOrd="0" presId="urn:microsoft.com/office/officeart/2005/8/layout/vList2"/>
    <dgm:cxn modelId="{F6A3023B-2AFB-44C4-A9BA-8E457F9BAC60}" srcId="{D977B0D5-00C1-40DA-9229-61A2C1E2D269}" destId="{294BBDD1-D5DE-40C7-AF5B-E644519B8517}" srcOrd="3" destOrd="0" parTransId="{30E0B820-717E-40EE-AEDD-B8929955194C}" sibTransId="{ACED599F-BCFB-445C-9249-D7FEA3A2D374}"/>
    <dgm:cxn modelId="{28F3B541-B185-41BA-9CEA-AC582F9711BF}" srcId="{D977B0D5-00C1-40DA-9229-61A2C1E2D269}" destId="{585BCA25-F4E0-43DE-B13C-54F6697FA7B6}" srcOrd="0" destOrd="0" parTransId="{25F34AAF-3CD5-4C54-913D-53EFF2DBD7D8}" sibTransId="{3D21A368-74F0-4AAD-A397-BCB16BFF298C}"/>
    <dgm:cxn modelId="{1E490D62-6771-44A4-9712-DADD17306399}" srcId="{D977B0D5-00C1-40DA-9229-61A2C1E2D269}" destId="{801119B4-A2F8-4A55-B7A3-719829D3E801}" srcOrd="4" destOrd="0" parTransId="{FFC155B3-6E17-438D-AB2D-03C8F8609E78}" sibTransId="{F700AFC0-6EC2-44C9-84B9-89DA01CA6294}"/>
    <dgm:cxn modelId="{89E9DA65-403B-40E3-B502-45EB6637918E}" type="presOf" srcId="{585BCA25-F4E0-43DE-B13C-54F6697FA7B6}" destId="{E47BDA98-9A59-4E05-BBAF-72DF07717BC9}" srcOrd="0" destOrd="0" presId="urn:microsoft.com/office/officeart/2005/8/layout/vList2"/>
    <dgm:cxn modelId="{1A837380-EFA9-419A-825A-BB761BF53B98}" type="presOf" srcId="{05554684-048D-4B81-BE89-2ED004B6A93F}" destId="{34D64543-CD58-4501-BD68-25985D0CFCEC}" srcOrd="0" destOrd="0" presId="urn:microsoft.com/office/officeart/2005/8/layout/vList2"/>
    <dgm:cxn modelId="{778DA880-12AC-4E48-837C-1864141045E5}" srcId="{D977B0D5-00C1-40DA-9229-61A2C1E2D269}" destId="{C15C9776-8458-4CA2-BB95-FC14C43E78B0}" srcOrd="2" destOrd="0" parTransId="{D2EAF2D2-173D-46F7-B58E-590BCA015AF1}" sibTransId="{2834B193-6D75-4B3F-9E60-C57756A47B69}"/>
    <dgm:cxn modelId="{2C7EC189-D690-4C7D-A7E1-88D17958D10F}" type="presOf" srcId="{D977B0D5-00C1-40DA-9229-61A2C1E2D269}" destId="{F528ED9B-8BA4-417D-AC3A-C8E9DFA96EC9}" srcOrd="0" destOrd="0" presId="urn:microsoft.com/office/officeart/2005/8/layout/vList2"/>
    <dgm:cxn modelId="{38341A97-1253-4D1A-830A-3D5326F2BB92}" type="presOf" srcId="{294BBDD1-D5DE-40C7-AF5B-E644519B8517}" destId="{B01D15AD-8ECC-484F-BD0E-C0FE3369EB1F}" srcOrd="0" destOrd="0" presId="urn:microsoft.com/office/officeart/2005/8/layout/vList2"/>
    <dgm:cxn modelId="{6A4395D9-AB67-41F2-9B09-10761A9BBEEE}" type="presOf" srcId="{801119B4-A2F8-4A55-B7A3-719829D3E801}" destId="{10714F8C-1CF5-47B6-B751-4B5051E2B8BC}" srcOrd="0" destOrd="0" presId="urn:microsoft.com/office/officeart/2005/8/layout/vList2"/>
    <dgm:cxn modelId="{9C2E8557-56AB-4D3B-B5C8-DB3BB856F743}" type="presParOf" srcId="{F528ED9B-8BA4-417D-AC3A-C8E9DFA96EC9}" destId="{E47BDA98-9A59-4E05-BBAF-72DF07717BC9}" srcOrd="0" destOrd="0" presId="urn:microsoft.com/office/officeart/2005/8/layout/vList2"/>
    <dgm:cxn modelId="{AAE9C660-6510-419D-A264-DE73E9E28093}" type="presParOf" srcId="{F528ED9B-8BA4-417D-AC3A-C8E9DFA96EC9}" destId="{0674FA04-7673-4F84-BEDD-FFC4B39A4A5E}" srcOrd="1" destOrd="0" presId="urn:microsoft.com/office/officeart/2005/8/layout/vList2"/>
    <dgm:cxn modelId="{AA5CD9F7-2E75-42F3-A697-84FD27016F93}" type="presParOf" srcId="{F528ED9B-8BA4-417D-AC3A-C8E9DFA96EC9}" destId="{34D64543-CD58-4501-BD68-25985D0CFCEC}" srcOrd="2" destOrd="0" presId="urn:microsoft.com/office/officeart/2005/8/layout/vList2"/>
    <dgm:cxn modelId="{6747BCED-8589-4005-A301-7B8509970CA0}" type="presParOf" srcId="{F528ED9B-8BA4-417D-AC3A-C8E9DFA96EC9}" destId="{247C5A40-804E-4E50-B96E-EE9DCFD0F380}" srcOrd="3" destOrd="0" presId="urn:microsoft.com/office/officeart/2005/8/layout/vList2"/>
    <dgm:cxn modelId="{726D1FE8-F30D-4B32-B605-0F193386204D}" type="presParOf" srcId="{F528ED9B-8BA4-417D-AC3A-C8E9DFA96EC9}" destId="{735BB863-0A70-449A-8CF7-6EB1C09D0726}" srcOrd="4" destOrd="0" presId="urn:microsoft.com/office/officeart/2005/8/layout/vList2"/>
    <dgm:cxn modelId="{78E58AB2-9C6A-4D34-8DC1-324229F4DB03}" type="presParOf" srcId="{F528ED9B-8BA4-417D-AC3A-C8E9DFA96EC9}" destId="{F0A60CA4-057C-4BAD-ABB5-00D9AE0EA8CE}" srcOrd="5" destOrd="0" presId="urn:microsoft.com/office/officeart/2005/8/layout/vList2"/>
    <dgm:cxn modelId="{FB54DF9E-DB76-4419-A6A4-FC183BB1F436}" type="presParOf" srcId="{F528ED9B-8BA4-417D-AC3A-C8E9DFA96EC9}" destId="{B01D15AD-8ECC-484F-BD0E-C0FE3369EB1F}" srcOrd="6" destOrd="0" presId="urn:microsoft.com/office/officeart/2005/8/layout/vList2"/>
    <dgm:cxn modelId="{F660DBE5-BE7F-49A8-B9C2-52CC3069DF11}" type="presParOf" srcId="{F528ED9B-8BA4-417D-AC3A-C8E9DFA96EC9}" destId="{BCC5B0C3-62CB-4138-9D17-922D58D88DE3}" srcOrd="7" destOrd="0" presId="urn:microsoft.com/office/officeart/2005/8/layout/vList2"/>
    <dgm:cxn modelId="{69212F86-683C-403B-9C9D-2A70A04390A7}" type="presParOf" srcId="{F528ED9B-8BA4-417D-AC3A-C8E9DFA96EC9}" destId="{10714F8C-1CF5-47B6-B751-4B5051E2B8B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4810C2-E9A9-4C2A-A060-3D3C8522CB5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B5CDAAC-7D4F-4994-8970-B2D0A8B51C3F}">
      <dgm:prSet custT="1"/>
      <dgm:spPr/>
      <dgm:t>
        <a:bodyPr/>
        <a:lstStyle/>
        <a:p>
          <a:pPr>
            <a:lnSpc>
              <a:spcPct val="100000"/>
            </a:lnSpc>
          </a:pPr>
          <a:r>
            <a:rPr lang="en-US" sz="1800" dirty="0"/>
            <a:t>Despite the focus on sustainability initiatives, there is still a lot to be done with the UK Hospitality sector as indicated by a lack of representation of the sector at the recent  Global Goods Award </a:t>
          </a:r>
          <a:r>
            <a:rPr lang="en-US" sz="1800" dirty="0">
              <a:solidFill>
                <a:srgbClr val="FF0000"/>
              </a:solidFill>
            </a:rPr>
            <a:t>(</a:t>
          </a:r>
          <a:r>
            <a:rPr lang="en-US" sz="1200" dirty="0">
              <a:solidFill>
                <a:srgbClr val="FF0000"/>
              </a:solidFill>
            </a:rPr>
            <a:t>GGA, 2024</a:t>
          </a:r>
          <a:r>
            <a:rPr lang="en-US" sz="1800" dirty="0">
              <a:solidFill>
                <a:srgbClr val="FF0000"/>
              </a:solidFill>
            </a:rPr>
            <a:t>)</a:t>
          </a:r>
        </a:p>
      </dgm:t>
    </dgm:pt>
    <dgm:pt modelId="{5D61024E-FA64-4BEC-8E14-6F972A63F22F}" type="parTrans" cxnId="{BF58BE09-9C4F-4E3E-848E-78F30C555481}">
      <dgm:prSet/>
      <dgm:spPr/>
      <dgm:t>
        <a:bodyPr/>
        <a:lstStyle/>
        <a:p>
          <a:endParaRPr lang="en-US"/>
        </a:p>
      </dgm:t>
    </dgm:pt>
    <dgm:pt modelId="{CA84ACA8-66B8-4CAD-955A-77DA28311203}" type="sibTrans" cxnId="{BF58BE09-9C4F-4E3E-848E-78F30C555481}">
      <dgm:prSet/>
      <dgm:spPr/>
      <dgm:t>
        <a:bodyPr/>
        <a:lstStyle/>
        <a:p>
          <a:endParaRPr lang="en-US"/>
        </a:p>
      </dgm:t>
    </dgm:pt>
    <dgm:pt modelId="{080A81CF-2CA5-439A-981D-CB3E5EC16041}">
      <dgm:prSet/>
      <dgm:spPr/>
      <dgm:t>
        <a:bodyPr/>
        <a:lstStyle/>
        <a:p>
          <a:pPr>
            <a:lnSpc>
              <a:spcPct val="100000"/>
            </a:lnSpc>
          </a:pPr>
          <a:r>
            <a:rPr lang="en-US"/>
            <a:t>Food waste is still high within the sector.</a:t>
          </a:r>
          <a:r>
            <a:rPr lang="en-GB"/>
            <a:t> Food waste estimate in 2021 was £1.8 million tonnes (WRAP, 2023).</a:t>
          </a:r>
          <a:r>
            <a:rPr lang="en-US"/>
            <a:t> Reporting food waste would be beneficial for business.</a:t>
          </a:r>
        </a:p>
      </dgm:t>
    </dgm:pt>
    <dgm:pt modelId="{A55F51A4-1F4A-412F-960A-E87DCD54F402}" type="parTrans" cxnId="{F77AA58C-0617-48C1-B80A-45EF2D31EDE4}">
      <dgm:prSet/>
      <dgm:spPr/>
      <dgm:t>
        <a:bodyPr/>
        <a:lstStyle/>
        <a:p>
          <a:endParaRPr lang="en-US"/>
        </a:p>
      </dgm:t>
    </dgm:pt>
    <dgm:pt modelId="{6BD07B4E-F018-4AD6-AB10-2482C76A7778}" type="sibTrans" cxnId="{F77AA58C-0617-48C1-B80A-45EF2D31EDE4}">
      <dgm:prSet/>
      <dgm:spPr/>
      <dgm:t>
        <a:bodyPr/>
        <a:lstStyle/>
        <a:p>
          <a:endParaRPr lang="en-US"/>
        </a:p>
      </dgm:t>
    </dgm:pt>
    <dgm:pt modelId="{49B49291-2315-4859-8147-94DF30598A3E}">
      <dgm:prSet/>
      <dgm:spPr/>
      <dgm:t>
        <a:bodyPr/>
        <a:lstStyle/>
        <a:p>
          <a:pPr>
            <a:lnSpc>
              <a:spcPct val="100000"/>
            </a:lnSpc>
          </a:pPr>
          <a:r>
            <a:rPr lang="en-US"/>
            <a:t>UK Hospitality businesses should consider their social and environmental impacts when setting financial objectives.</a:t>
          </a:r>
        </a:p>
      </dgm:t>
    </dgm:pt>
    <dgm:pt modelId="{FFCC8ECB-ADB2-4634-99A3-954B8CD07175}" type="parTrans" cxnId="{C8DCF795-A727-4543-B697-C48879FA4F22}">
      <dgm:prSet/>
      <dgm:spPr/>
      <dgm:t>
        <a:bodyPr/>
        <a:lstStyle/>
        <a:p>
          <a:endParaRPr lang="en-US"/>
        </a:p>
      </dgm:t>
    </dgm:pt>
    <dgm:pt modelId="{E2F5BA10-59AA-4B80-B59A-5C87452BAE85}" type="sibTrans" cxnId="{C8DCF795-A727-4543-B697-C48879FA4F22}">
      <dgm:prSet/>
      <dgm:spPr/>
      <dgm:t>
        <a:bodyPr/>
        <a:lstStyle/>
        <a:p>
          <a:endParaRPr lang="en-US"/>
        </a:p>
      </dgm:t>
    </dgm:pt>
    <dgm:pt modelId="{09E4526F-FC60-49E6-9E03-D126E90BB6EB}">
      <dgm:prSet/>
      <dgm:spPr/>
      <dgm:t>
        <a:bodyPr/>
        <a:lstStyle/>
        <a:p>
          <a:pPr>
            <a:lnSpc>
              <a:spcPct val="100000"/>
            </a:lnSpc>
          </a:pPr>
          <a:r>
            <a:rPr lang="en-US"/>
            <a:t>Reducing waste, recycling, and adopting circular economy principles are critical for achieving these objectives</a:t>
          </a:r>
        </a:p>
      </dgm:t>
    </dgm:pt>
    <dgm:pt modelId="{2BD8478A-DB91-4A0D-8ACF-5E437E278B38}" type="parTrans" cxnId="{4A621809-69D2-4A0B-A54D-E6F5551D94E0}">
      <dgm:prSet/>
      <dgm:spPr/>
      <dgm:t>
        <a:bodyPr/>
        <a:lstStyle/>
        <a:p>
          <a:endParaRPr lang="en-US"/>
        </a:p>
      </dgm:t>
    </dgm:pt>
    <dgm:pt modelId="{D178FCC4-AD05-4F23-B191-802D96F54409}" type="sibTrans" cxnId="{4A621809-69D2-4A0B-A54D-E6F5551D94E0}">
      <dgm:prSet/>
      <dgm:spPr/>
      <dgm:t>
        <a:bodyPr/>
        <a:lstStyle/>
        <a:p>
          <a:endParaRPr lang="en-US"/>
        </a:p>
      </dgm:t>
    </dgm:pt>
    <dgm:pt modelId="{34AEB7D9-FE73-43CB-8D7E-F7693E94A67B}" type="pres">
      <dgm:prSet presAssocID="{3D4810C2-E9A9-4C2A-A060-3D3C8522CB56}" presName="root" presStyleCnt="0">
        <dgm:presLayoutVars>
          <dgm:dir/>
          <dgm:resizeHandles val="exact"/>
        </dgm:presLayoutVars>
      </dgm:prSet>
      <dgm:spPr/>
    </dgm:pt>
    <dgm:pt modelId="{5CB82A9E-7B25-43C8-8C55-E5C5F54F67A0}" type="pres">
      <dgm:prSet presAssocID="{0B5CDAAC-7D4F-4994-8970-B2D0A8B51C3F}" presName="compNode" presStyleCnt="0"/>
      <dgm:spPr/>
    </dgm:pt>
    <dgm:pt modelId="{3E1655BC-3F24-4CFE-9C04-C286D946202B}" type="pres">
      <dgm:prSet presAssocID="{0B5CDAAC-7D4F-4994-8970-B2D0A8B51C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D32765AA-5659-4704-A23F-6BA3E4262250}" type="pres">
      <dgm:prSet presAssocID="{0B5CDAAC-7D4F-4994-8970-B2D0A8B51C3F}" presName="spaceRect" presStyleCnt="0"/>
      <dgm:spPr/>
    </dgm:pt>
    <dgm:pt modelId="{E03AAD63-5E93-4379-B886-8F5202E9FF36}" type="pres">
      <dgm:prSet presAssocID="{0B5CDAAC-7D4F-4994-8970-B2D0A8B51C3F}" presName="textRect" presStyleLbl="revTx" presStyleIdx="0" presStyleCnt="4">
        <dgm:presLayoutVars>
          <dgm:chMax val="1"/>
          <dgm:chPref val="1"/>
        </dgm:presLayoutVars>
      </dgm:prSet>
      <dgm:spPr/>
    </dgm:pt>
    <dgm:pt modelId="{5921B984-0935-44D3-8651-8EAEDA129857}" type="pres">
      <dgm:prSet presAssocID="{CA84ACA8-66B8-4CAD-955A-77DA28311203}" presName="sibTrans" presStyleCnt="0"/>
      <dgm:spPr/>
    </dgm:pt>
    <dgm:pt modelId="{3CC5412E-AC2F-41B7-AC0C-41C2C3BEA0ED}" type="pres">
      <dgm:prSet presAssocID="{080A81CF-2CA5-439A-981D-CB3E5EC16041}" presName="compNode" presStyleCnt="0"/>
      <dgm:spPr/>
    </dgm:pt>
    <dgm:pt modelId="{8619FA59-24EB-4F5E-A51A-ECD425B1AC96}" type="pres">
      <dgm:prSet presAssocID="{080A81CF-2CA5-439A-981D-CB3E5EC1604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cycle Sign"/>
        </a:ext>
      </dgm:extLst>
    </dgm:pt>
    <dgm:pt modelId="{6BA77737-67B3-4009-A19E-BEEE3C17866D}" type="pres">
      <dgm:prSet presAssocID="{080A81CF-2CA5-439A-981D-CB3E5EC16041}" presName="spaceRect" presStyleCnt="0"/>
      <dgm:spPr/>
    </dgm:pt>
    <dgm:pt modelId="{7E1AE627-833E-4DFD-A4B4-135D18B6DD40}" type="pres">
      <dgm:prSet presAssocID="{080A81CF-2CA5-439A-981D-CB3E5EC16041}" presName="textRect" presStyleLbl="revTx" presStyleIdx="1" presStyleCnt="4">
        <dgm:presLayoutVars>
          <dgm:chMax val="1"/>
          <dgm:chPref val="1"/>
        </dgm:presLayoutVars>
      </dgm:prSet>
      <dgm:spPr/>
    </dgm:pt>
    <dgm:pt modelId="{6FA0259E-7E31-4687-BC47-1CCF46D8972A}" type="pres">
      <dgm:prSet presAssocID="{6BD07B4E-F018-4AD6-AB10-2482C76A7778}" presName="sibTrans" presStyleCnt="0"/>
      <dgm:spPr/>
    </dgm:pt>
    <dgm:pt modelId="{6E145C89-A3CC-40B3-9844-421EFF34C231}" type="pres">
      <dgm:prSet presAssocID="{49B49291-2315-4859-8147-94DF30598A3E}" presName="compNode" presStyleCnt="0"/>
      <dgm:spPr/>
    </dgm:pt>
    <dgm:pt modelId="{35B2B9BD-0810-4521-BE50-BFA908E9FC07}" type="pres">
      <dgm:prSet presAssocID="{49B49291-2315-4859-8147-94DF30598A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D4EE2B49-641C-45E4-980C-B0BBD15BCB8A}" type="pres">
      <dgm:prSet presAssocID="{49B49291-2315-4859-8147-94DF30598A3E}" presName="spaceRect" presStyleCnt="0"/>
      <dgm:spPr/>
    </dgm:pt>
    <dgm:pt modelId="{58924EFB-B676-4CFD-8226-138495DCD600}" type="pres">
      <dgm:prSet presAssocID="{49B49291-2315-4859-8147-94DF30598A3E}" presName="textRect" presStyleLbl="revTx" presStyleIdx="2" presStyleCnt="4">
        <dgm:presLayoutVars>
          <dgm:chMax val="1"/>
          <dgm:chPref val="1"/>
        </dgm:presLayoutVars>
      </dgm:prSet>
      <dgm:spPr/>
    </dgm:pt>
    <dgm:pt modelId="{C2DDDD7D-D568-4E6B-A8BF-E232CEC51138}" type="pres">
      <dgm:prSet presAssocID="{E2F5BA10-59AA-4B80-B59A-5C87452BAE85}" presName="sibTrans" presStyleCnt="0"/>
      <dgm:spPr/>
    </dgm:pt>
    <dgm:pt modelId="{8E665B25-B2A9-4831-B590-2657EE08F5ED}" type="pres">
      <dgm:prSet presAssocID="{09E4526F-FC60-49E6-9E03-D126E90BB6EB}" presName="compNode" presStyleCnt="0"/>
      <dgm:spPr/>
    </dgm:pt>
    <dgm:pt modelId="{ABE2E49A-6C2D-4E4C-BA41-56FB88A36526}" type="pres">
      <dgm:prSet presAssocID="{09E4526F-FC60-49E6-9E03-D126E90BB6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ecycle"/>
        </a:ext>
      </dgm:extLst>
    </dgm:pt>
    <dgm:pt modelId="{0DCD58A5-2BA3-45F8-9427-8F0A4F19D534}" type="pres">
      <dgm:prSet presAssocID="{09E4526F-FC60-49E6-9E03-D126E90BB6EB}" presName="spaceRect" presStyleCnt="0"/>
      <dgm:spPr/>
    </dgm:pt>
    <dgm:pt modelId="{B146A6E9-18B7-4919-9439-AC7E999094A2}" type="pres">
      <dgm:prSet presAssocID="{09E4526F-FC60-49E6-9E03-D126E90BB6EB}" presName="textRect" presStyleLbl="revTx" presStyleIdx="3" presStyleCnt="4">
        <dgm:presLayoutVars>
          <dgm:chMax val="1"/>
          <dgm:chPref val="1"/>
        </dgm:presLayoutVars>
      </dgm:prSet>
      <dgm:spPr/>
    </dgm:pt>
  </dgm:ptLst>
  <dgm:cxnLst>
    <dgm:cxn modelId="{4A621809-69D2-4A0B-A54D-E6F5551D94E0}" srcId="{3D4810C2-E9A9-4C2A-A060-3D3C8522CB56}" destId="{09E4526F-FC60-49E6-9E03-D126E90BB6EB}" srcOrd="3" destOrd="0" parTransId="{2BD8478A-DB91-4A0D-8ACF-5E437E278B38}" sibTransId="{D178FCC4-AD05-4F23-B191-802D96F54409}"/>
    <dgm:cxn modelId="{BF58BE09-9C4F-4E3E-848E-78F30C555481}" srcId="{3D4810C2-E9A9-4C2A-A060-3D3C8522CB56}" destId="{0B5CDAAC-7D4F-4994-8970-B2D0A8B51C3F}" srcOrd="0" destOrd="0" parTransId="{5D61024E-FA64-4BEC-8E14-6F972A63F22F}" sibTransId="{CA84ACA8-66B8-4CAD-955A-77DA28311203}"/>
    <dgm:cxn modelId="{59C48D25-1031-4A98-93D8-CCD4CFE824AF}" type="presOf" srcId="{3D4810C2-E9A9-4C2A-A060-3D3C8522CB56}" destId="{34AEB7D9-FE73-43CB-8D7E-F7693E94A67B}" srcOrd="0" destOrd="0" presId="urn:microsoft.com/office/officeart/2018/2/layout/IconLabelList"/>
    <dgm:cxn modelId="{3F2F4D3E-C806-4824-B26E-9139785208E1}" type="presOf" srcId="{080A81CF-2CA5-439A-981D-CB3E5EC16041}" destId="{7E1AE627-833E-4DFD-A4B4-135D18B6DD40}" srcOrd="0" destOrd="0" presId="urn:microsoft.com/office/officeart/2018/2/layout/IconLabelList"/>
    <dgm:cxn modelId="{0AE1903E-0E7E-4570-8399-7C5A16DD8835}" type="presOf" srcId="{0B5CDAAC-7D4F-4994-8970-B2D0A8B51C3F}" destId="{E03AAD63-5E93-4379-B886-8F5202E9FF36}" srcOrd="0" destOrd="0" presId="urn:microsoft.com/office/officeart/2018/2/layout/IconLabelList"/>
    <dgm:cxn modelId="{F77AA58C-0617-48C1-B80A-45EF2D31EDE4}" srcId="{3D4810C2-E9A9-4C2A-A060-3D3C8522CB56}" destId="{080A81CF-2CA5-439A-981D-CB3E5EC16041}" srcOrd="1" destOrd="0" parTransId="{A55F51A4-1F4A-412F-960A-E87DCD54F402}" sibTransId="{6BD07B4E-F018-4AD6-AB10-2482C76A7778}"/>
    <dgm:cxn modelId="{C8DCF795-A727-4543-B697-C48879FA4F22}" srcId="{3D4810C2-E9A9-4C2A-A060-3D3C8522CB56}" destId="{49B49291-2315-4859-8147-94DF30598A3E}" srcOrd="2" destOrd="0" parTransId="{FFCC8ECB-ADB2-4634-99A3-954B8CD07175}" sibTransId="{E2F5BA10-59AA-4B80-B59A-5C87452BAE85}"/>
    <dgm:cxn modelId="{AD038BA8-7B73-4332-ABA7-4F60E9C0103C}" type="presOf" srcId="{09E4526F-FC60-49E6-9E03-D126E90BB6EB}" destId="{B146A6E9-18B7-4919-9439-AC7E999094A2}" srcOrd="0" destOrd="0" presId="urn:microsoft.com/office/officeart/2018/2/layout/IconLabelList"/>
    <dgm:cxn modelId="{0F61D3C6-19BC-42D8-A345-E2AF75A9081D}" type="presOf" srcId="{49B49291-2315-4859-8147-94DF30598A3E}" destId="{58924EFB-B676-4CFD-8226-138495DCD600}" srcOrd="0" destOrd="0" presId="urn:microsoft.com/office/officeart/2018/2/layout/IconLabelList"/>
    <dgm:cxn modelId="{72FAE686-44BB-4483-82CE-BC945AB373AA}" type="presParOf" srcId="{34AEB7D9-FE73-43CB-8D7E-F7693E94A67B}" destId="{5CB82A9E-7B25-43C8-8C55-E5C5F54F67A0}" srcOrd="0" destOrd="0" presId="urn:microsoft.com/office/officeart/2018/2/layout/IconLabelList"/>
    <dgm:cxn modelId="{215E3E65-A804-4947-BEA7-577183E42CA8}" type="presParOf" srcId="{5CB82A9E-7B25-43C8-8C55-E5C5F54F67A0}" destId="{3E1655BC-3F24-4CFE-9C04-C286D946202B}" srcOrd="0" destOrd="0" presId="urn:microsoft.com/office/officeart/2018/2/layout/IconLabelList"/>
    <dgm:cxn modelId="{FE228C63-9580-40D3-BC8E-9416E5193966}" type="presParOf" srcId="{5CB82A9E-7B25-43C8-8C55-E5C5F54F67A0}" destId="{D32765AA-5659-4704-A23F-6BA3E4262250}" srcOrd="1" destOrd="0" presId="urn:microsoft.com/office/officeart/2018/2/layout/IconLabelList"/>
    <dgm:cxn modelId="{ECDC3498-989D-4197-BF0C-E502B9BA34A3}" type="presParOf" srcId="{5CB82A9E-7B25-43C8-8C55-E5C5F54F67A0}" destId="{E03AAD63-5E93-4379-B886-8F5202E9FF36}" srcOrd="2" destOrd="0" presId="urn:microsoft.com/office/officeart/2018/2/layout/IconLabelList"/>
    <dgm:cxn modelId="{6FC759FE-E0EA-4202-8A8A-254606BCD14B}" type="presParOf" srcId="{34AEB7D9-FE73-43CB-8D7E-F7693E94A67B}" destId="{5921B984-0935-44D3-8651-8EAEDA129857}" srcOrd="1" destOrd="0" presId="urn:microsoft.com/office/officeart/2018/2/layout/IconLabelList"/>
    <dgm:cxn modelId="{1CB990AA-45EA-4D7D-8C17-76FCEE3EFB70}" type="presParOf" srcId="{34AEB7D9-FE73-43CB-8D7E-F7693E94A67B}" destId="{3CC5412E-AC2F-41B7-AC0C-41C2C3BEA0ED}" srcOrd="2" destOrd="0" presId="urn:microsoft.com/office/officeart/2018/2/layout/IconLabelList"/>
    <dgm:cxn modelId="{6D98C407-F453-4528-B7A2-459C655F478B}" type="presParOf" srcId="{3CC5412E-AC2F-41B7-AC0C-41C2C3BEA0ED}" destId="{8619FA59-24EB-4F5E-A51A-ECD425B1AC96}" srcOrd="0" destOrd="0" presId="urn:microsoft.com/office/officeart/2018/2/layout/IconLabelList"/>
    <dgm:cxn modelId="{F4B5DD9B-D05F-4473-B5A3-CF5491FCC68F}" type="presParOf" srcId="{3CC5412E-AC2F-41B7-AC0C-41C2C3BEA0ED}" destId="{6BA77737-67B3-4009-A19E-BEEE3C17866D}" srcOrd="1" destOrd="0" presId="urn:microsoft.com/office/officeart/2018/2/layout/IconLabelList"/>
    <dgm:cxn modelId="{E879F527-713D-4B8E-B1CE-C66F2F01E2F8}" type="presParOf" srcId="{3CC5412E-AC2F-41B7-AC0C-41C2C3BEA0ED}" destId="{7E1AE627-833E-4DFD-A4B4-135D18B6DD40}" srcOrd="2" destOrd="0" presId="urn:microsoft.com/office/officeart/2018/2/layout/IconLabelList"/>
    <dgm:cxn modelId="{436B44CE-AD4C-4EB0-8209-29F777370DC9}" type="presParOf" srcId="{34AEB7D9-FE73-43CB-8D7E-F7693E94A67B}" destId="{6FA0259E-7E31-4687-BC47-1CCF46D8972A}" srcOrd="3" destOrd="0" presId="urn:microsoft.com/office/officeart/2018/2/layout/IconLabelList"/>
    <dgm:cxn modelId="{23033887-C672-42F0-B75F-6BA0D1CFEB8D}" type="presParOf" srcId="{34AEB7D9-FE73-43CB-8D7E-F7693E94A67B}" destId="{6E145C89-A3CC-40B3-9844-421EFF34C231}" srcOrd="4" destOrd="0" presId="urn:microsoft.com/office/officeart/2018/2/layout/IconLabelList"/>
    <dgm:cxn modelId="{D726E52C-FD4C-483A-BDE5-EC9A0C1D1A2B}" type="presParOf" srcId="{6E145C89-A3CC-40B3-9844-421EFF34C231}" destId="{35B2B9BD-0810-4521-BE50-BFA908E9FC07}" srcOrd="0" destOrd="0" presId="urn:microsoft.com/office/officeart/2018/2/layout/IconLabelList"/>
    <dgm:cxn modelId="{702AC543-E954-4E7B-B410-535985CD6429}" type="presParOf" srcId="{6E145C89-A3CC-40B3-9844-421EFF34C231}" destId="{D4EE2B49-641C-45E4-980C-B0BBD15BCB8A}" srcOrd="1" destOrd="0" presId="urn:microsoft.com/office/officeart/2018/2/layout/IconLabelList"/>
    <dgm:cxn modelId="{C77BBA70-76A8-4547-AD29-E2A9F3C69FF6}" type="presParOf" srcId="{6E145C89-A3CC-40B3-9844-421EFF34C231}" destId="{58924EFB-B676-4CFD-8226-138495DCD600}" srcOrd="2" destOrd="0" presId="urn:microsoft.com/office/officeart/2018/2/layout/IconLabelList"/>
    <dgm:cxn modelId="{07F0E295-A77D-43D0-BBA7-583006046139}" type="presParOf" srcId="{34AEB7D9-FE73-43CB-8D7E-F7693E94A67B}" destId="{C2DDDD7D-D568-4E6B-A8BF-E232CEC51138}" srcOrd="5" destOrd="0" presId="urn:microsoft.com/office/officeart/2018/2/layout/IconLabelList"/>
    <dgm:cxn modelId="{DBE3340E-648E-44CD-8BB3-06A8816796EC}" type="presParOf" srcId="{34AEB7D9-FE73-43CB-8D7E-F7693E94A67B}" destId="{8E665B25-B2A9-4831-B590-2657EE08F5ED}" srcOrd="6" destOrd="0" presId="urn:microsoft.com/office/officeart/2018/2/layout/IconLabelList"/>
    <dgm:cxn modelId="{4512686F-9245-4DCD-A9C3-C7BD57DD79F9}" type="presParOf" srcId="{8E665B25-B2A9-4831-B590-2657EE08F5ED}" destId="{ABE2E49A-6C2D-4E4C-BA41-56FB88A36526}" srcOrd="0" destOrd="0" presId="urn:microsoft.com/office/officeart/2018/2/layout/IconLabelList"/>
    <dgm:cxn modelId="{ECD99FE9-03F6-491E-AD23-0E6B9B459719}" type="presParOf" srcId="{8E665B25-B2A9-4831-B590-2657EE08F5ED}" destId="{0DCD58A5-2BA3-45F8-9427-8F0A4F19D534}" srcOrd="1" destOrd="0" presId="urn:microsoft.com/office/officeart/2018/2/layout/IconLabelList"/>
    <dgm:cxn modelId="{B4358465-DCC9-4A9F-AAED-5843D95E7D77}" type="presParOf" srcId="{8E665B25-B2A9-4831-B590-2657EE08F5ED}" destId="{B146A6E9-18B7-4919-9439-AC7E999094A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6F939-E850-469B-9630-418AF870C94B}">
      <dsp:nvSpPr>
        <dsp:cNvPr id="0" name=""/>
        <dsp:cNvSpPr/>
      </dsp:nvSpPr>
      <dsp:spPr>
        <a:xfrm>
          <a:off x="415774" y="69882"/>
          <a:ext cx="816511" cy="816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B52B2-D530-4C48-8DC3-CC3C04601DF9}">
      <dsp:nvSpPr>
        <dsp:cNvPr id="0" name=""/>
        <dsp:cNvSpPr/>
      </dsp:nvSpPr>
      <dsp:spPr>
        <a:xfrm>
          <a:off x="587242" y="241349"/>
          <a:ext cx="473576" cy="4735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80DC05-97E0-4A5B-9867-D6E915A4AE5C}">
      <dsp:nvSpPr>
        <dsp:cNvPr id="0" name=""/>
        <dsp:cNvSpPr/>
      </dsp:nvSpPr>
      <dsp:spPr>
        <a:xfrm>
          <a:off x="1407253" y="69882"/>
          <a:ext cx="1924635" cy="81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BRUNDTLAND REPORT ( </a:t>
          </a:r>
          <a:r>
            <a:rPr lang="en-US" sz="1200" b="1" kern="1200" dirty="0">
              <a:solidFill>
                <a:srgbClr val="FF0000"/>
              </a:solidFill>
            </a:rPr>
            <a:t>UN, 1987</a:t>
          </a:r>
          <a:r>
            <a:rPr lang="en-US" sz="1600" kern="1200" dirty="0"/>
            <a:t>)</a:t>
          </a:r>
        </a:p>
      </dsp:txBody>
      <dsp:txXfrm>
        <a:off x="1407253" y="69882"/>
        <a:ext cx="1924635" cy="816511"/>
      </dsp:txXfrm>
    </dsp:sp>
    <dsp:sp modelId="{DFBF4D2F-11AD-40B1-AB92-939CCB96CDCA}">
      <dsp:nvSpPr>
        <dsp:cNvPr id="0" name=""/>
        <dsp:cNvSpPr/>
      </dsp:nvSpPr>
      <dsp:spPr>
        <a:xfrm>
          <a:off x="3667242" y="69882"/>
          <a:ext cx="816511" cy="816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F1594-FE05-4E86-A36F-73BAED42795F}">
      <dsp:nvSpPr>
        <dsp:cNvPr id="0" name=""/>
        <dsp:cNvSpPr/>
      </dsp:nvSpPr>
      <dsp:spPr>
        <a:xfrm>
          <a:off x="3838709" y="241349"/>
          <a:ext cx="473576" cy="4735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E2A29C-E794-4050-AC6F-D5959690A62E}">
      <dsp:nvSpPr>
        <dsp:cNvPr id="0" name=""/>
        <dsp:cNvSpPr/>
      </dsp:nvSpPr>
      <dsp:spPr>
        <a:xfrm>
          <a:off x="4658720" y="69882"/>
          <a:ext cx="1924635" cy="81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dirty="0"/>
            <a:t>Humanity was under existential threat from resource depletion </a:t>
          </a:r>
          <a:endParaRPr lang="en-US" sz="1600" kern="1200" dirty="0"/>
        </a:p>
      </dsp:txBody>
      <dsp:txXfrm>
        <a:off x="4658720" y="69882"/>
        <a:ext cx="1924635" cy="816511"/>
      </dsp:txXfrm>
    </dsp:sp>
    <dsp:sp modelId="{082529A2-2DC2-4456-824C-093951E91B82}">
      <dsp:nvSpPr>
        <dsp:cNvPr id="0" name=""/>
        <dsp:cNvSpPr/>
      </dsp:nvSpPr>
      <dsp:spPr>
        <a:xfrm>
          <a:off x="415774" y="1721001"/>
          <a:ext cx="816511" cy="816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97337-C3AB-41E6-A959-61510775F45F}">
      <dsp:nvSpPr>
        <dsp:cNvPr id="0" name=""/>
        <dsp:cNvSpPr/>
      </dsp:nvSpPr>
      <dsp:spPr>
        <a:xfrm>
          <a:off x="587242" y="1892469"/>
          <a:ext cx="473576" cy="4735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9CDA2E-44B8-4EA5-902A-88D9490AB29F}">
      <dsp:nvSpPr>
        <dsp:cNvPr id="0" name=""/>
        <dsp:cNvSpPr/>
      </dsp:nvSpPr>
      <dsp:spPr>
        <a:xfrm>
          <a:off x="1407253" y="1721001"/>
          <a:ext cx="1924635" cy="81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An urgent</a:t>
          </a:r>
          <a:r>
            <a:rPr lang="en-US" sz="1600" b="0" i="0" kern="1200" baseline="0" dirty="0"/>
            <a:t> need to protect the environment from degradation</a:t>
          </a:r>
          <a:endParaRPr lang="en-US" sz="1600" kern="1200" dirty="0"/>
        </a:p>
      </dsp:txBody>
      <dsp:txXfrm>
        <a:off x="1407253" y="1721001"/>
        <a:ext cx="1924635" cy="816511"/>
      </dsp:txXfrm>
    </dsp:sp>
    <dsp:sp modelId="{18DCEA8C-B9C3-4E0F-8FA5-9189241BF99F}">
      <dsp:nvSpPr>
        <dsp:cNvPr id="0" name=""/>
        <dsp:cNvSpPr/>
      </dsp:nvSpPr>
      <dsp:spPr>
        <a:xfrm>
          <a:off x="3667242" y="1721001"/>
          <a:ext cx="816511" cy="816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094BC-85AD-4FFB-8D1B-EB3F8ECE0E15}">
      <dsp:nvSpPr>
        <dsp:cNvPr id="0" name=""/>
        <dsp:cNvSpPr/>
      </dsp:nvSpPr>
      <dsp:spPr>
        <a:xfrm>
          <a:off x="3838709" y="1892469"/>
          <a:ext cx="473576" cy="4735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CE0AC4-51CB-4493-BB7F-6297228A7323}">
      <dsp:nvSpPr>
        <dsp:cNvPr id="0" name=""/>
        <dsp:cNvSpPr/>
      </dsp:nvSpPr>
      <dsp:spPr>
        <a:xfrm>
          <a:off x="4658720" y="1721001"/>
          <a:ext cx="1924635" cy="81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For development to be sustainable it should meet both present and future needs giving rise to the notion of sustainable development </a:t>
          </a:r>
        </a:p>
      </dsp:txBody>
      <dsp:txXfrm>
        <a:off x="4658720" y="1721001"/>
        <a:ext cx="1924635" cy="816511"/>
      </dsp:txXfrm>
    </dsp:sp>
    <dsp:sp modelId="{D6123AEC-D8A3-4BDA-84F5-07C3E172E78C}">
      <dsp:nvSpPr>
        <dsp:cNvPr id="0" name=""/>
        <dsp:cNvSpPr/>
      </dsp:nvSpPr>
      <dsp:spPr>
        <a:xfrm>
          <a:off x="415774" y="3697590"/>
          <a:ext cx="816511" cy="8165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2E6970-5D6D-4B1D-BBAF-97839375C161}">
      <dsp:nvSpPr>
        <dsp:cNvPr id="0" name=""/>
        <dsp:cNvSpPr/>
      </dsp:nvSpPr>
      <dsp:spPr>
        <a:xfrm>
          <a:off x="587242" y="3869058"/>
          <a:ext cx="473576" cy="4735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EEE89E-6E84-4207-A32F-318E0CC02578}">
      <dsp:nvSpPr>
        <dsp:cNvPr id="0" name=""/>
        <dsp:cNvSpPr/>
      </dsp:nvSpPr>
      <dsp:spPr>
        <a:xfrm>
          <a:off x="1407253" y="3372120"/>
          <a:ext cx="1924635" cy="1467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The 1992 RIO conference emphasized the need to balance socio-economic and environmental concerns. Govts and corporations were tasked with making meaningful contribution </a:t>
          </a:r>
          <a:r>
            <a:rPr lang="en-GB" sz="1600" kern="1200" dirty="0"/>
            <a:t>(</a:t>
          </a:r>
          <a:r>
            <a:rPr lang="en-GB" sz="1200" b="1" kern="1200" dirty="0">
              <a:solidFill>
                <a:srgbClr val="FF0000"/>
              </a:solidFill>
            </a:rPr>
            <a:t>Malone,1992</a:t>
          </a:r>
          <a:r>
            <a:rPr lang="en-GB" sz="1600" kern="1200" dirty="0"/>
            <a:t>)</a:t>
          </a:r>
          <a:endParaRPr lang="en-US" sz="1600" kern="1200" dirty="0"/>
        </a:p>
      </dsp:txBody>
      <dsp:txXfrm>
        <a:off x="1407253" y="3372120"/>
        <a:ext cx="1924635" cy="14674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A57FD-A0BE-4E19-AF14-35AFD7D3AD53}">
      <dsp:nvSpPr>
        <dsp:cNvPr id="0" name=""/>
        <dsp:cNvSpPr/>
      </dsp:nvSpPr>
      <dsp:spPr>
        <a:xfrm>
          <a:off x="0" y="4458"/>
          <a:ext cx="4589000" cy="9554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92DAF9-CB03-4957-BB00-BB209AFCD7D4}">
      <dsp:nvSpPr>
        <dsp:cNvPr id="0" name=""/>
        <dsp:cNvSpPr/>
      </dsp:nvSpPr>
      <dsp:spPr>
        <a:xfrm>
          <a:off x="289019" y="219430"/>
          <a:ext cx="526002" cy="525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7B3528-D2A6-485D-B946-6CB17D6F32E2}">
      <dsp:nvSpPr>
        <dsp:cNvPr id="0" name=""/>
        <dsp:cNvSpPr/>
      </dsp:nvSpPr>
      <dsp:spPr>
        <a:xfrm>
          <a:off x="1104041" y="4458"/>
          <a:ext cx="3066941" cy="1313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36" tIns="139036" rIns="139036" bIns="139036" numCol="1" spcCol="1270" anchor="ctr" anchorCtr="0">
          <a:noAutofit/>
        </a:bodyPr>
        <a:lstStyle/>
        <a:p>
          <a:pPr marL="0" lvl="0" indent="0" algn="l" defTabSz="800100">
            <a:lnSpc>
              <a:spcPct val="100000"/>
            </a:lnSpc>
            <a:spcBef>
              <a:spcPct val="0"/>
            </a:spcBef>
            <a:spcAft>
              <a:spcPct val="35000"/>
            </a:spcAft>
            <a:buNone/>
          </a:pPr>
          <a:r>
            <a:rPr lang="en-GB" sz="1800" b="0" i="0" kern="1200" baseline="0" dirty="0"/>
            <a:t>Being used as a business strategy for addressing environmental concerns </a:t>
          </a:r>
          <a:r>
            <a:rPr lang="en-GB" sz="1500" b="1" i="0" kern="1200" baseline="0" dirty="0">
              <a:solidFill>
                <a:schemeClr val="tx1"/>
              </a:solidFill>
            </a:rPr>
            <a:t>(</a:t>
          </a:r>
          <a:r>
            <a:rPr lang="en-GB" sz="1400" b="1" i="0" kern="1200" baseline="0" dirty="0">
              <a:solidFill>
                <a:srgbClr val="FF0000"/>
              </a:solidFill>
            </a:rPr>
            <a:t>Lu et al.,2020</a:t>
          </a:r>
          <a:r>
            <a:rPr lang="en-GB" sz="1500" b="1" i="0" kern="1200" baseline="0" dirty="0"/>
            <a:t>)</a:t>
          </a:r>
          <a:endParaRPr lang="en-US" sz="1500" kern="1200" dirty="0"/>
        </a:p>
      </dsp:txBody>
      <dsp:txXfrm>
        <a:off x="1104041" y="4458"/>
        <a:ext cx="3066941" cy="1313723"/>
      </dsp:txXfrm>
    </dsp:sp>
    <dsp:sp modelId="{0CAACCE4-EF83-4E69-A389-95D43A9A338E}">
      <dsp:nvSpPr>
        <dsp:cNvPr id="0" name=""/>
        <dsp:cNvSpPr/>
      </dsp:nvSpPr>
      <dsp:spPr>
        <a:xfrm>
          <a:off x="0" y="1574517"/>
          <a:ext cx="4589000" cy="9554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34CF19-D67A-44BF-8A59-D46F808CED16}">
      <dsp:nvSpPr>
        <dsp:cNvPr id="0" name=""/>
        <dsp:cNvSpPr/>
      </dsp:nvSpPr>
      <dsp:spPr>
        <a:xfrm>
          <a:off x="289019" y="1789490"/>
          <a:ext cx="526002" cy="5254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7CE7CF-D204-4A46-B424-A0DF424F81B1}">
      <dsp:nvSpPr>
        <dsp:cNvPr id="0" name=""/>
        <dsp:cNvSpPr/>
      </dsp:nvSpPr>
      <dsp:spPr>
        <a:xfrm>
          <a:off x="1104041" y="1574517"/>
          <a:ext cx="3066941" cy="1313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36" tIns="139036" rIns="139036" bIns="139036" numCol="1" spcCol="1270" anchor="ctr" anchorCtr="0">
          <a:noAutofit/>
        </a:bodyPr>
        <a:lstStyle/>
        <a:p>
          <a:pPr marL="0" lvl="0" indent="0" algn="l" defTabSz="800100">
            <a:lnSpc>
              <a:spcPct val="100000"/>
            </a:lnSpc>
            <a:spcBef>
              <a:spcPct val="0"/>
            </a:spcBef>
            <a:spcAft>
              <a:spcPct val="35000"/>
            </a:spcAft>
            <a:buNone/>
          </a:pPr>
          <a:r>
            <a:rPr lang="en-GB" sz="1800" b="0" i="0" kern="1200" baseline="0" dirty="0"/>
            <a:t>The concept has become a modern Imperative for achieving organisational goals </a:t>
          </a:r>
          <a:r>
            <a:rPr lang="en-GB" sz="1800" b="1" i="0" kern="1200" baseline="0" dirty="0">
              <a:solidFill>
                <a:schemeClr val="tx1"/>
              </a:solidFill>
            </a:rPr>
            <a:t>(</a:t>
          </a:r>
          <a:r>
            <a:rPr lang="en-GB" sz="1400" b="1" i="0" kern="1200" baseline="0" dirty="0">
              <a:solidFill>
                <a:srgbClr val="FF0000"/>
              </a:solidFill>
            </a:rPr>
            <a:t>Fatima and </a:t>
          </a:r>
          <a:r>
            <a:rPr lang="en-GB" sz="1400" b="1" kern="1200" dirty="0" err="1">
              <a:solidFill>
                <a:srgbClr val="FF0000"/>
              </a:solidFill>
            </a:rPr>
            <a:t>Elbanna</a:t>
          </a:r>
          <a:r>
            <a:rPr lang="en-GB" sz="1400" b="1" i="0" kern="1200" baseline="0" dirty="0">
              <a:solidFill>
                <a:srgbClr val="FF0000"/>
              </a:solidFill>
            </a:rPr>
            <a:t>, </a:t>
          </a:r>
          <a:r>
            <a:rPr lang="en-GB" sz="1400" b="1" kern="1200" dirty="0">
              <a:solidFill>
                <a:srgbClr val="FF0000"/>
              </a:solidFill>
            </a:rPr>
            <a:t>2023</a:t>
          </a:r>
          <a:r>
            <a:rPr lang="en-GB" sz="1800" b="1" kern="1200" dirty="0">
              <a:solidFill>
                <a:schemeClr val="tx1"/>
              </a:solidFill>
            </a:rPr>
            <a:t>)</a:t>
          </a:r>
          <a:endParaRPr lang="en-US" sz="1800" kern="1200" dirty="0"/>
        </a:p>
      </dsp:txBody>
      <dsp:txXfrm>
        <a:off x="1104041" y="1574517"/>
        <a:ext cx="3066941" cy="1313723"/>
      </dsp:txXfrm>
    </dsp:sp>
    <dsp:sp modelId="{B7242F81-FA1A-44F4-9686-83C93D4C3474}">
      <dsp:nvSpPr>
        <dsp:cNvPr id="0" name=""/>
        <dsp:cNvSpPr/>
      </dsp:nvSpPr>
      <dsp:spPr>
        <a:xfrm>
          <a:off x="0" y="3144576"/>
          <a:ext cx="4589000" cy="9554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273E1-4D20-4E53-869F-93FC6E10D780}">
      <dsp:nvSpPr>
        <dsp:cNvPr id="0" name=""/>
        <dsp:cNvSpPr/>
      </dsp:nvSpPr>
      <dsp:spPr>
        <a:xfrm>
          <a:off x="289019" y="3359549"/>
          <a:ext cx="526002" cy="5254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AA8EA8-C907-4DFD-8730-733F9C491E39}">
      <dsp:nvSpPr>
        <dsp:cNvPr id="0" name=""/>
        <dsp:cNvSpPr/>
      </dsp:nvSpPr>
      <dsp:spPr>
        <a:xfrm>
          <a:off x="1104041" y="3144576"/>
          <a:ext cx="3066941" cy="1313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36" tIns="139036" rIns="139036" bIns="139036"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 </a:t>
          </a:r>
          <a:r>
            <a:rPr lang="en-GB" sz="1400" b="1" i="0" kern="1200" baseline="0" dirty="0">
              <a:solidFill>
                <a:srgbClr val="FF0000"/>
              </a:solidFill>
            </a:rPr>
            <a:t>Beji et al., 2021</a:t>
          </a:r>
          <a:r>
            <a:rPr lang="en-GB" sz="1700" b="0" i="0" kern="1200" baseline="0" dirty="0">
              <a:solidFill>
                <a:schemeClr val="tx1"/>
              </a:solidFill>
            </a:rPr>
            <a:t>, </a:t>
          </a:r>
          <a:r>
            <a:rPr lang="en-GB" sz="1700" b="0" i="0" kern="1200" baseline="0" dirty="0"/>
            <a:t> assert that firms differentiate themselves by focusing on responsible social actions</a:t>
          </a:r>
          <a:r>
            <a:rPr lang="en-GB" sz="1700" b="1" i="0" kern="1200" baseline="0" dirty="0"/>
            <a:t>.</a:t>
          </a:r>
          <a:endParaRPr lang="en-US" sz="1700" kern="1200" dirty="0"/>
        </a:p>
      </dsp:txBody>
      <dsp:txXfrm>
        <a:off x="1104041" y="3144576"/>
        <a:ext cx="3066941" cy="13137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C2759-7507-4F5B-93B0-B9B98A1CB2F8}">
      <dsp:nvSpPr>
        <dsp:cNvPr id="0" name=""/>
        <dsp:cNvSpPr/>
      </dsp:nvSpPr>
      <dsp:spPr>
        <a:xfrm>
          <a:off x="0" y="876595"/>
          <a:ext cx="3680932" cy="22085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kern="1200" dirty="0">
              <a:solidFill>
                <a:schemeClr val="bg1"/>
              </a:solidFill>
            </a:rPr>
            <a:t>Both Shareholder and Stakeholder theories have contributed to the debate on corporate responsibility </a:t>
          </a:r>
          <a:r>
            <a:rPr lang="en-GB" sz="1100" b="1" kern="1200" dirty="0">
              <a:solidFill>
                <a:schemeClr val="tx1"/>
              </a:solidFill>
            </a:rPr>
            <a:t>(</a:t>
          </a:r>
          <a:r>
            <a:rPr lang="en-GB" sz="1100" b="1" kern="1200" dirty="0">
              <a:solidFill>
                <a:srgbClr val="FF0000"/>
              </a:solidFill>
            </a:rPr>
            <a:t>Shin et al.2022</a:t>
          </a:r>
          <a:r>
            <a:rPr lang="en-GB" sz="1100" b="1" kern="1200" dirty="0">
              <a:solidFill>
                <a:schemeClr val="tx1"/>
              </a:solidFill>
            </a:rPr>
            <a:t>)</a:t>
          </a:r>
          <a:endParaRPr lang="en-US" sz="1100" kern="1200" dirty="0"/>
        </a:p>
      </dsp:txBody>
      <dsp:txXfrm>
        <a:off x="0" y="876595"/>
        <a:ext cx="3680932" cy="2208559"/>
      </dsp:txXfrm>
    </dsp:sp>
    <dsp:sp modelId="{29FF0E9E-E7B2-43EC-8B0B-6FF6E16A3BC2}">
      <dsp:nvSpPr>
        <dsp:cNvPr id="0" name=""/>
        <dsp:cNvSpPr/>
      </dsp:nvSpPr>
      <dsp:spPr>
        <a:xfrm>
          <a:off x="4049025" y="876595"/>
          <a:ext cx="3680932" cy="22085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kern="1200" dirty="0"/>
            <a:t>Triple Bottom Line concept offers a different approach by considering social and environmental aspects </a:t>
          </a:r>
          <a:r>
            <a:rPr lang="en-GB" sz="1100" b="1" kern="1200" dirty="0">
              <a:solidFill>
                <a:schemeClr val="tx1"/>
              </a:solidFill>
            </a:rPr>
            <a:t>(</a:t>
          </a:r>
          <a:r>
            <a:rPr lang="en-GB" sz="1100" b="1" kern="1200" dirty="0" err="1">
              <a:solidFill>
                <a:srgbClr val="FF0000"/>
              </a:solidFill>
            </a:rPr>
            <a:t>Liute</a:t>
          </a:r>
          <a:r>
            <a:rPr lang="en-GB" sz="1100" b="1" kern="1200" dirty="0">
              <a:solidFill>
                <a:srgbClr val="FF0000"/>
              </a:solidFill>
            </a:rPr>
            <a:t> and De Giacomo, 2020</a:t>
          </a:r>
          <a:r>
            <a:rPr lang="en-GB" sz="2300" b="1" kern="1200" dirty="0">
              <a:solidFill>
                <a:schemeClr val="tx1"/>
              </a:solidFill>
            </a:rPr>
            <a:t>)</a:t>
          </a:r>
          <a:r>
            <a:rPr lang="en-GB" sz="2300" b="1" kern="1200" dirty="0"/>
            <a:t>.</a:t>
          </a:r>
          <a:endParaRPr lang="en-US" sz="2300" kern="1200" dirty="0"/>
        </a:p>
      </dsp:txBody>
      <dsp:txXfrm>
        <a:off x="4049025" y="876595"/>
        <a:ext cx="3680932" cy="2208559"/>
      </dsp:txXfrm>
    </dsp:sp>
    <dsp:sp modelId="{888DE779-858A-4B49-B4A4-A09F446B264C}">
      <dsp:nvSpPr>
        <dsp:cNvPr id="0" name=""/>
        <dsp:cNvSpPr/>
      </dsp:nvSpPr>
      <dsp:spPr>
        <a:xfrm>
          <a:off x="8098051" y="876595"/>
          <a:ext cx="3680932" cy="22085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kern="1200" dirty="0"/>
            <a:t>Used as a framework for measuring corporations’ performance </a:t>
          </a:r>
          <a:r>
            <a:rPr lang="en-GB" sz="2500" b="1" kern="1200" dirty="0">
              <a:solidFill>
                <a:schemeClr val="tx1"/>
              </a:solidFill>
            </a:rPr>
            <a:t>(</a:t>
          </a:r>
          <a:r>
            <a:rPr lang="en-GB" sz="1000" b="1" kern="1200" dirty="0" err="1">
              <a:solidFill>
                <a:srgbClr val="FF0000"/>
              </a:solidFill>
            </a:rPr>
            <a:t>Lieshout</a:t>
          </a:r>
          <a:r>
            <a:rPr lang="en-GB" sz="1000" b="1" kern="1200" dirty="0">
              <a:solidFill>
                <a:srgbClr val="FF0000"/>
              </a:solidFill>
            </a:rPr>
            <a:t> et al., 2021</a:t>
          </a:r>
          <a:r>
            <a:rPr lang="en-GB" sz="2500" b="1" kern="1200" dirty="0">
              <a:solidFill>
                <a:schemeClr val="tx1"/>
              </a:solidFill>
            </a:rPr>
            <a:t>)</a:t>
          </a:r>
          <a:endParaRPr lang="en-US" sz="2500" kern="1200" dirty="0"/>
        </a:p>
      </dsp:txBody>
      <dsp:txXfrm>
        <a:off x="8098051" y="876595"/>
        <a:ext cx="3680932" cy="2208559"/>
      </dsp:txXfrm>
    </dsp:sp>
    <dsp:sp modelId="{FC2F5007-AA7A-4A61-A6BB-D52644255760}">
      <dsp:nvSpPr>
        <dsp:cNvPr id="0" name=""/>
        <dsp:cNvSpPr/>
      </dsp:nvSpPr>
      <dsp:spPr>
        <a:xfrm>
          <a:off x="2024512" y="3453248"/>
          <a:ext cx="3680932" cy="22085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kern="1200" dirty="0"/>
            <a:t>All Stakeholders are considered based on the principle that people, profit, and planet all benefit </a:t>
          </a:r>
          <a:r>
            <a:rPr lang="en-GB" sz="2500" b="1" kern="1200" dirty="0">
              <a:solidFill>
                <a:schemeClr val="tx1"/>
              </a:solidFill>
            </a:rPr>
            <a:t>(</a:t>
          </a:r>
          <a:r>
            <a:rPr lang="en-GB" sz="1100" b="1" kern="1200" dirty="0">
              <a:solidFill>
                <a:srgbClr val="FF0000"/>
              </a:solidFill>
            </a:rPr>
            <a:t>Farooq et al., 2021</a:t>
          </a:r>
          <a:r>
            <a:rPr lang="en-GB" sz="2500" b="1" kern="1200" dirty="0">
              <a:solidFill>
                <a:schemeClr val="tx1"/>
              </a:solidFill>
            </a:rPr>
            <a:t>)</a:t>
          </a:r>
          <a:endParaRPr lang="en-US" sz="2500" kern="1200" dirty="0"/>
        </a:p>
      </dsp:txBody>
      <dsp:txXfrm>
        <a:off x="2024512" y="3453248"/>
        <a:ext cx="3680932" cy="2208559"/>
      </dsp:txXfrm>
    </dsp:sp>
    <dsp:sp modelId="{50F598B4-FDBD-4D63-B14B-36F375A37844}">
      <dsp:nvSpPr>
        <dsp:cNvPr id="0" name=""/>
        <dsp:cNvSpPr/>
      </dsp:nvSpPr>
      <dsp:spPr>
        <a:xfrm>
          <a:off x="6073538" y="3453248"/>
          <a:ext cx="3680932" cy="22085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0" kern="1200" dirty="0"/>
            <a:t>TBL aligns with sustainable development principles in all 3 dimensions</a:t>
          </a:r>
          <a:endParaRPr lang="en-US" sz="2900" b="0" kern="1200" dirty="0"/>
        </a:p>
      </dsp:txBody>
      <dsp:txXfrm>
        <a:off x="6073538" y="3453248"/>
        <a:ext cx="3680932" cy="22085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BDA98-9A59-4E05-BBAF-72DF07717BC9}">
      <dsp:nvSpPr>
        <dsp:cNvPr id="0" name=""/>
        <dsp:cNvSpPr/>
      </dsp:nvSpPr>
      <dsp:spPr>
        <a:xfrm>
          <a:off x="0" y="95148"/>
          <a:ext cx="5711570"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dirty="0"/>
            <a:t>Businesses can achieve sustainability through waste reduction, recycling, and circular economies.</a:t>
          </a:r>
          <a:endParaRPr lang="en-US" sz="2000" b="1" kern="1200" dirty="0"/>
        </a:p>
      </dsp:txBody>
      <dsp:txXfrm>
        <a:off x="51403" y="146551"/>
        <a:ext cx="5608764" cy="950194"/>
      </dsp:txXfrm>
    </dsp:sp>
    <dsp:sp modelId="{34D64543-CD58-4501-BD68-25985D0CFCEC}">
      <dsp:nvSpPr>
        <dsp:cNvPr id="0" name=""/>
        <dsp:cNvSpPr/>
      </dsp:nvSpPr>
      <dsp:spPr>
        <a:xfrm>
          <a:off x="0" y="1205749"/>
          <a:ext cx="5711570"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dirty="0"/>
            <a:t>Circular economy models </a:t>
          </a:r>
          <a:r>
            <a:rPr lang="en-US" sz="2000" b="1" i="0" kern="1200" baseline="0" dirty="0" err="1"/>
            <a:t>maximise</a:t>
          </a:r>
          <a:r>
            <a:rPr lang="en-US" sz="2000" b="1" i="0" kern="1200" baseline="0" dirty="0"/>
            <a:t> resource efficiency and </a:t>
          </a:r>
          <a:r>
            <a:rPr lang="en-US" sz="2000" b="1" i="0" kern="1200" baseline="0" dirty="0" err="1"/>
            <a:t>minimise</a:t>
          </a:r>
          <a:r>
            <a:rPr lang="en-US" sz="2000" b="1" i="0" kern="1200" baseline="0" dirty="0"/>
            <a:t> waste </a:t>
          </a:r>
          <a:r>
            <a:rPr lang="en-US" sz="2000" b="1" i="0" kern="1200" baseline="0" dirty="0">
              <a:solidFill>
                <a:srgbClr val="FF0000"/>
              </a:solidFill>
            </a:rPr>
            <a:t>(</a:t>
          </a:r>
          <a:r>
            <a:rPr lang="en-US" sz="1200" b="1" i="0" kern="1200" baseline="0" dirty="0">
              <a:solidFill>
                <a:srgbClr val="FF0000"/>
              </a:solidFill>
            </a:rPr>
            <a:t>Camilleri, 2022</a:t>
          </a:r>
          <a:r>
            <a:rPr lang="en-US" sz="2000" b="1" i="0" kern="1200" baseline="0" dirty="0">
              <a:solidFill>
                <a:srgbClr val="FF0000"/>
              </a:solidFill>
            </a:rPr>
            <a:t>).</a:t>
          </a:r>
          <a:endParaRPr lang="en-US" sz="2000" kern="1200" dirty="0">
            <a:solidFill>
              <a:srgbClr val="FF0000"/>
            </a:solidFill>
          </a:endParaRPr>
        </a:p>
      </dsp:txBody>
      <dsp:txXfrm>
        <a:off x="51403" y="1257152"/>
        <a:ext cx="5608764" cy="950194"/>
      </dsp:txXfrm>
    </dsp:sp>
    <dsp:sp modelId="{735BB863-0A70-449A-8CF7-6EB1C09D0726}">
      <dsp:nvSpPr>
        <dsp:cNvPr id="0" name=""/>
        <dsp:cNvSpPr/>
      </dsp:nvSpPr>
      <dsp:spPr>
        <a:xfrm>
          <a:off x="0" y="2316349"/>
          <a:ext cx="5711570"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t>Its regenerative system eliminates waste, emissions, and energy leaks </a:t>
          </a:r>
          <a:r>
            <a:rPr lang="en-US" sz="2000" kern="1200" dirty="0">
              <a:solidFill>
                <a:srgbClr val="FF0000"/>
              </a:solidFill>
            </a:rPr>
            <a:t>(</a:t>
          </a:r>
          <a:r>
            <a:rPr lang="en-US" sz="1200" b="1" kern="1200" dirty="0" err="1">
              <a:solidFill>
                <a:srgbClr val="FF0000"/>
              </a:solidFill>
            </a:rPr>
            <a:t>Geissdoerfer</a:t>
          </a:r>
          <a:r>
            <a:rPr lang="en-US" sz="1200" b="1" kern="1200" dirty="0">
              <a:solidFill>
                <a:srgbClr val="FF0000"/>
              </a:solidFill>
            </a:rPr>
            <a:t> et al., 2020</a:t>
          </a:r>
          <a:r>
            <a:rPr lang="en-US" sz="1200" kern="1200" dirty="0">
              <a:solidFill>
                <a:srgbClr val="FF0000"/>
              </a:solidFill>
            </a:rPr>
            <a:t>)</a:t>
          </a:r>
        </a:p>
      </dsp:txBody>
      <dsp:txXfrm>
        <a:off x="51403" y="2367752"/>
        <a:ext cx="5608764" cy="950194"/>
      </dsp:txXfrm>
    </dsp:sp>
    <dsp:sp modelId="{B01D15AD-8ECC-484F-BD0E-C0FE3369EB1F}">
      <dsp:nvSpPr>
        <dsp:cNvPr id="0" name=""/>
        <dsp:cNvSpPr/>
      </dsp:nvSpPr>
      <dsp:spPr>
        <a:xfrm>
          <a:off x="0" y="3395112"/>
          <a:ext cx="5711570"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t>Stakeholder Collaboration is crucial for implementation of Circular economy on a large scale according to </a:t>
          </a:r>
          <a:r>
            <a:rPr lang="en-US" sz="1200" b="1" kern="1200" dirty="0">
              <a:solidFill>
                <a:srgbClr val="FF0000"/>
              </a:solidFill>
            </a:rPr>
            <a:t>Mishra et al, 2021</a:t>
          </a:r>
        </a:p>
      </dsp:txBody>
      <dsp:txXfrm>
        <a:off x="51403" y="3446515"/>
        <a:ext cx="5608764" cy="950194"/>
      </dsp:txXfrm>
    </dsp:sp>
    <dsp:sp modelId="{10714F8C-1CF5-47B6-B751-4B5051E2B8BC}">
      <dsp:nvSpPr>
        <dsp:cNvPr id="0" name=""/>
        <dsp:cNvSpPr/>
      </dsp:nvSpPr>
      <dsp:spPr>
        <a:xfrm>
          <a:off x="0" y="4537549"/>
          <a:ext cx="5711570"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err="1">
              <a:solidFill>
                <a:srgbClr val="FF0000"/>
              </a:solidFill>
            </a:rPr>
            <a:t>Marjamaa</a:t>
          </a:r>
          <a:r>
            <a:rPr lang="en-US" sz="1200" b="1" kern="1200" dirty="0">
              <a:solidFill>
                <a:srgbClr val="FF0000"/>
              </a:solidFill>
            </a:rPr>
            <a:t> et. al (2021</a:t>
          </a:r>
          <a:r>
            <a:rPr lang="en-US" sz="2000" kern="1200" dirty="0">
              <a:solidFill>
                <a:srgbClr val="FF0000"/>
              </a:solidFill>
            </a:rPr>
            <a:t>) </a:t>
          </a:r>
          <a:r>
            <a:rPr lang="en-US" sz="2000" kern="1200" dirty="0"/>
            <a:t>emphasize the crucial role of Governments, firms, and NGOs in driving systemic change. </a:t>
          </a:r>
        </a:p>
      </dsp:txBody>
      <dsp:txXfrm>
        <a:off x="51403" y="4588952"/>
        <a:ext cx="5608764" cy="9501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655BC-3F24-4CFE-9C04-C286D946202B}">
      <dsp:nvSpPr>
        <dsp:cNvPr id="0" name=""/>
        <dsp:cNvSpPr/>
      </dsp:nvSpPr>
      <dsp:spPr>
        <a:xfrm>
          <a:off x="731781" y="420398"/>
          <a:ext cx="1065164" cy="10651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3AAD63-5E93-4379-B886-8F5202E9FF36}">
      <dsp:nvSpPr>
        <dsp:cNvPr id="0" name=""/>
        <dsp:cNvSpPr/>
      </dsp:nvSpPr>
      <dsp:spPr>
        <a:xfrm>
          <a:off x="80847" y="2198095"/>
          <a:ext cx="2367032" cy="29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Despite the focus on sustainability initiatives, there is still a lot to be done with the UK Hospitality sector as indicated by a lack of representation of the sector at the recent  Global Goods Award </a:t>
          </a:r>
          <a:r>
            <a:rPr lang="en-US" sz="1800" kern="1200" dirty="0">
              <a:solidFill>
                <a:srgbClr val="FF0000"/>
              </a:solidFill>
            </a:rPr>
            <a:t>(</a:t>
          </a:r>
          <a:r>
            <a:rPr lang="en-US" sz="1200" kern="1200" dirty="0">
              <a:solidFill>
                <a:srgbClr val="FF0000"/>
              </a:solidFill>
            </a:rPr>
            <a:t>GGA, 2024</a:t>
          </a:r>
          <a:r>
            <a:rPr lang="en-US" sz="1800" kern="1200" dirty="0">
              <a:solidFill>
                <a:srgbClr val="FF0000"/>
              </a:solidFill>
            </a:rPr>
            <a:t>)</a:t>
          </a:r>
        </a:p>
      </dsp:txBody>
      <dsp:txXfrm>
        <a:off x="80847" y="2198095"/>
        <a:ext cx="2367032" cy="2970000"/>
      </dsp:txXfrm>
    </dsp:sp>
    <dsp:sp modelId="{8619FA59-24EB-4F5E-A51A-ECD425B1AC96}">
      <dsp:nvSpPr>
        <dsp:cNvPr id="0" name=""/>
        <dsp:cNvSpPr/>
      </dsp:nvSpPr>
      <dsp:spPr>
        <a:xfrm>
          <a:off x="3513043" y="420398"/>
          <a:ext cx="1065164" cy="10651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1AE627-833E-4DFD-A4B4-135D18B6DD40}">
      <dsp:nvSpPr>
        <dsp:cNvPr id="0" name=""/>
        <dsp:cNvSpPr/>
      </dsp:nvSpPr>
      <dsp:spPr>
        <a:xfrm>
          <a:off x="2862109" y="2198095"/>
          <a:ext cx="2367032" cy="29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Food waste is still high within the sector.</a:t>
          </a:r>
          <a:r>
            <a:rPr lang="en-GB" sz="2000" kern="1200"/>
            <a:t> Food waste estimate in 2021 was £1.8 million tonnes (WRAP, 2023).</a:t>
          </a:r>
          <a:r>
            <a:rPr lang="en-US" sz="2000" kern="1200"/>
            <a:t> Reporting food waste would be beneficial for business.</a:t>
          </a:r>
        </a:p>
      </dsp:txBody>
      <dsp:txXfrm>
        <a:off x="2862109" y="2198095"/>
        <a:ext cx="2367032" cy="2970000"/>
      </dsp:txXfrm>
    </dsp:sp>
    <dsp:sp modelId="{35B2B9BD-0810-4521-BE50-BFA908E9FC07}">
      <dsp:nvSpPr>
        <dsp:cNvPr id="0" name=""/>
        <dsp:cNvSpPr/>
      </dsp:nvSpPr>
      <dsp:spPr>
        <a:xfrm>
          <a:off x="6294306" y="420398"/>
          <a:ext cx="1065164" cy="10651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924EFB-B676-4CFD-8226-138495DCD600}">
      <dsp:nvSpPr>
        <dsp:cNvPr id="0" name=""/>
        <dsp:cNvSpPr/>
      </dsp:nvSpPr>
      <dsp:spPr>
        <a:xfrm>
          <a:off x="5643372" y="2198095"/>
          <a:ext cx="2367032" cy="29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UK Hospitality businesses should consider their social and environmental impacts when setting financial objectives.</a:t>
          </a:r>
        </a:p>
      </dsp:txBody>
      <dsp:txXfrm>
        <a:off x="5643372" y="2198095"/>
        <a:ext cx="2367032" cy="2970000"/>
      </dsp:txXfrm>
    </dsp:sp>
    <dsp:sp modelId="{ABE2E49A-6C2D-4E4C-BA41-56FB88A36526}">
      <dsp:nvSpPr>
        <dsp:cNvPr id="0" name=""/>
        <dsp:cNvSpPr/>
      </dsp:nvSpPr>
      <dsp:spPr>
        <a:xfrm>
          <a:off x="9075569" y="420398"/>
          <a:ext cx="1065164" cy="10651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46A6E9-18B7-4919-9439-AC7E999094A2}">
      <dsp:nvSpPr>
        <dsp:cNvPr id="0" name=""/>
        <dsp:cNvSpPr/>
      </dsp:nvSpPr>
      <dsp:spPr>
        <a:xfrm>
          <a:off x="8424635" y="2198095"/>
          <a:ext cx="2367032" cy="29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Reducing waste, recycling, and adopting circular economy principles are critical for achieving these objectives</a:t>
          </a:r>
        </a:p>
      </dsp:txBody>
      <dsp:txXfrm>
        <a:off x="8424635" y="2198095"/>
        <a:ext cx="2367032" cy="297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73191A-5463-4AF6-ACDC-9650AAA50103}" type="datetimeFigureOut">
              <a:rPr lang="en-GB" smtClean="0"/>
              <a:t>06/11/2024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2DCF74-C893-41D0-A403-3C265918213C}" type="slidenum">
              <a:rPr lang="en-GB" smtClean="0"/>
              <a:t>‹#›</a:t>
            </a:fld>
            <a:endParaRPr lang="en-GB" dirty="0"/>
          </a:p>
        </p:txBody>
      </p:sp>
    </p:spTree>
    <p:extLst>
      <p:ext uri="{BB962C8B-B14F-4D97-AF65-F5344CB8AC3E}">
        <p14:creationId xmlns:p14="http://schemas.microsoft.com/office/powerpoint/2010/main" val="3967781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Sustainability has been a global concern since the World Commission on Environment and Development issued the seminal Brundtland report.</a:t>
            </a:r>
          </a:p>
        </p:txBody>
      </p:sp>
      <p:sp>
        <p:nvSpPr>
          <p:cNvPr id="4" name="Slide Number Placeholder 3"/>
          <p:cNvSpPr>
            <a:spLocks noGrp="1"/>
          </p:cNvSpPr>
          <p:nvPr>
            <p:ph type="sldNum" sz="quarter" idx="5"/>
          </p:nvPr>
        </p:nvSpPr>
        <p:spPr/>
        <p:txBody>
          <a:bodyPr/>
          <a:lstStyle/>
          <a:p>
            <a:fld id="{242DCF74-C893-41D0-A403-3C265918213C}" type="slidenum">
              <a:rPr lang="en-GB" smtClean="0"/>
              <a:t>3</a:t>
            </a:fld>
            <a:endParaRPr lang="en-GB"/>
          </a:p>
        </p:txBody>
      </p:sp>
    </p:spTree>
    <p:extLst>
      <p:ext uri="{BB962C8B-B14F-4D97-AF65-F5344CB8AC3E}">
        <p14:creationId xmlns:p14="http://schemas.microsoft.com/office/powerpoint/2010/main" val="1802082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Extant literature has it that the SDGs were developed to promote sustainability in three key areas: social, economic, and environmental. Each goal is broken down into numerous targets and indicators. Goal 12 addresses responsible Production and Consumption, while 12.3 –Urges governments to set targets for reducing waste generation and promoting circular activities.</a:t>
            </a:r>
          </a:p>
        </p:txBody>
      </p:sp>
      <p:sp>
        <p:nvSpPr>
          <p:cNvPr id="4" name="Slide Number Placeholder 3"/>
          <p:cNvSpPr>
            <a:spLocks noGrp="1"/>
          </p:cNvSpPr>
          <p:nvPr>
            <p:ph type="sldNum" sz="quarter" idx="5"/>
          </p:nvPr>
        </p:nvSpPr>
        <p:spPr/>
        <p:txBody>
          <a:bodyPr/>
          <a:lstStyle/>
          <a:p>
            <a:fld id="{242DCF74-C893-41D0-A403-3C265918213C}" type="slidenum">
              <a:rPr lang="en-GB" smtClean="0"/>
              <a:t>4</a:t>
            </a:fld>
            <a:endParaRPr lang="en-GB"/>
          </a:p>
        </p:txBody>
      </p:sp>
    </p:spTree>
    <p:extLst>
      <p:ext uri="{BB962C8B-B14F-4D97-AF65-F5344CB8AC3E}">
        <p14:creationId xmlns:p14="http://schemas.microsoft.com/office/powerpoint/2010/main" val="3855069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ptos" panose="02110004020202020204"/>
                <a:ea typeface="+mn-ea"/>
                <a:cs typeface="+mn-cs"/>
              </a:rPr>
              <a:t>CSR has evolved alongside sustainability over the last 20 years as the latter has become integral to corporate law.</a:t>
            </a:r>
            <a:endPar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242DCF74-C893-41D0-A403-3C265918213C}" type="slidenum">
              <a:rPr lang="en-GB" smtClean="0"/>
              <a:t>5</a:t>
            </a:fld>
            <a:endParaRPr lang="en-GB"/>
          </a:p>
        </p:txBody>
      </p:sp>
    </p:spTree>
    <p:extLst>
      <p:ext uri="{BB962C8B-B14F-4D97-AF65-F5344CB8AC3E}">
        <p14:creationId xmlns:p14="http://schemas.microsoft.com/office/powerpoint/2010/main" val="3409462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CSR has evolved alongside sustainability over the last 20 years as the latter has become integral  to corporate law.</a:t>
            </a:r>
          </a:p>
        </p:txBody>
      </p:sp>
      <p:sp>
        <p:nvSpPr>
          <p:cNvPr id="4" name="Slide Number Placeholder 3"/>
          <p:cNvSpPr>
            <a:spLocks noGrp="1"/>
          </p:cNvSpPr>
          <p:nvPr>
            <p:ph type="sldNum" sz="quarter" idx="5"/>
          </p:nvPr>
        </p:nvSpPr>
        <p:spPr/>
        <p:txBody>
          <a:bodyPr/>
          <a:lstStyle/>
          <a:p>
            <a:fld id="{242DCF74-C893-41D0-A403-3C265918213C}" type="slidenum">
              <a:rPr lang="en-GB" smtClean="0"/>
              <a:t>6</a:t>
            </a:fld>
            <a:endParaRPr lang="en-GB"/>
          </a:p>
        </p:txBody>
      </p:sp>
    </p:spTree>
    <p:extLst>
      <p:ext uri="{BB962C8B-B14F-4D97-AF65-F5344CB8AC3E}">
        <p14:creationId xmlns:p14="http://schemas.microsoft.com/office/powerpoint/2010/main" val="1170988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Circular economy approaches reduce waste, operating costs, improves environmental performance by optimising the use of resources. </a:t>
            </a:r>
          </a:p>
        </p:txBody>
      </p:sp>
      <p:sp>
        <p:nvSpPr>
          <p:cNvPr id="4" name="Slide Number Placeholder 3"/>
          <p:cNvSpPr>
            <a:spLocks noGrp="1"/>
          </p:cNvSpPr>
          <p:nvPr>
            <p:ph type="sldNum" sz="quarter" idx="5"/>
          </p:nvPr>
        </p:nvSpPr>
        <p:spPr/>
        <p:txBody>
          <a:bodyPr/>
          <a:lstStyle/>
          <a:p>
            <a:fld id="{242DCF74-C893-41D0-A403-3C265918213C}" type="slidenum">
              <a:rPr lang="en-GB" smtClean="0"/>
              <a:t>7</a:t>
            </a:fld>
            <a:endParaRPr lang="en-GB"/>
          </a:p>
        </p:txBody>
      </p:sp>
    </p:spTree>
    <p:extLst>
      <p:ext uri="{BB962C8B-B14F-4D97-AF65-F5344CB8AC3E}">
        <p14:creationId xmlns:p14="http://schemas.microsoft.com/office/powerpoint/2010/main" val="2170202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DCF74-C893-41D0-A403-3C265918213C}" type="slidenum">
              <a:rPr lang="en-GB" smtClean="0"/>
              <a:t>8</a:t>
            </a:fld>
            <a:endParaRPr lang="en-GB"/>
          </a:p>
        </p:txBody>
      </p:sp>
    </p:spTree>
    <p:extLst>
      <p:ext uri="{BB962C8B-B14F-4D97-AF65-F5344CB8AC3E}">
        <p14:creationId xmlns:p14="http://schemas.microsoft.com/office/powerpoint/2010/main" val="699066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The Environment Act is a legally binding document and will hold Government and public bodies into account. It will aid the transition to a circular economy.</a:t>
            </a:r>
          </a:p>
          <a:p>
            <a:endParaRPr lang="en-GB" dirty="0"/>
          </a:p>
        </p:txBody>
      </p:sp>
      <p:sp>
        <p:nvSpPr>
          <p:cNvPr id="4" name="Slide Number Placeholder 3"/>
          <p:cNvSpPr>
            <a:spLocks noGrp="1"/>
          </p:cNvSpPr>
          <p:nvPr>
            <p:ph type="sldNum" sz="quarter" idx="5"/>
          </p:nvPr>
        </p:nvSpPr>
        <p:spPr/>
        <p:txBody>
          <a:bodyPr/>
          <a:lstStyle/>
          <a:p>
            <a:fld id="{242DCF74-C893-41D0-A403-3C265918213C}" type="slidenum">
              <a:rPr lang="en-GB" smtClean="0"/>
              <a:t>9</a:t>
            </a:fld>
            <a:endParaRPr lang="en-GB"/>
          </a:p>
        </p:txBody>
      </p:sp>
    </p:spTree>
    <p:extLst>
      <p:ext uri="{BB962C8B-B14F-4D97-AF65-F5344CB8AC3E}">
        <p14:creationId xmlns:p14="http://schemas.microsoft.com/office/powerpoint/2010/main" val="1261132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EA7947-E287-4738-8C82-07CE4F01EF03}"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80357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E8C025-CD7A-4966-867E-81CF82B15267}"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672667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809929-0719-4517-94D6-FDF7F99E70F6}"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1881995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E95673-5512-4AAA-9AEB-E00C61EC65D5}" type="datetime2">
              <a:rPr lang="en-US" smtClean="0"/>
              <a:t>Wednesday, November 6, 2024</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2550670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3138FA-2E87-4873-8BBA-13E447C9A99A}" type="datetime2">
              <a:rPr lang="en-US" smtClean="0"/>
              <a:t>Wednesday, November 6, 2024</a:t>
            </a:fld>
            <a:endParaRPr lang="en-US" dirty="0"/>
          </a:p>
        </p:txBody>
      </p:sp>
      <p:sp>
        <p:nvSpPr>
          <p:cNvPr id="8" name="Footer Placeholder 7"/>
          <p:cNvSpPr>
            <a:spLocks noGrp="1"/>
          </p:cNvSpPr>
          <p:nvPr>
            <p:ph type="ftr" sz="quarter" idx="11"/>
          </p:nvPr>
        </p:nvSpPr>
        <p:spPr/>
        <p:txBody>
          <a:bodyPr/>
          <a:lstStyle/>
          <a:p>
            <a:r>
              <a:rPr lang="en-US" dirty="0"/>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539826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5BB40A-97BD-4BFB-B639-0BFF95FDE8B7}" type="datetime2">
              <a:rPr lang="en-US" smtClean="0"/>
              <a:t>Wednesday, November 6, 2024</a:t>
            </a:fld>
            <a:endParaRPr lang="en-US" dirty="0"/>
          </a:p>
        </p:txBody>
      </p:sp>
      <p:sp>
        <p:nvSpPr>
          <p:cNvPr id="4" name="Footer Placeholder 3"/>
          <p:cNvSpPr>
            <a:spLocks noGrp="1"/>
          </p:cNvSpPr>
          <p:nvPr>
            <p:ph type="ftr" sz="quarter" idx="11"/>
          </p:nvPr>
        </p:nvSpPr>
        <p:spPr/>
        <p:txBody>
          <a:bodyPr/>
          <a:lstStyle/>
          <a:p>
            <a:r>
              <a:rPr lang="en-US" dirty="0"/>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2096993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E9E0E3-ECF6-4CFE-8698-AEFEBCECC3C0}" type="datetime2">
              <a:rPr lang="en-US" smtClean="0"/>
              <a:t>Wednesday, November 6, 2024</a:t>
            </a:fld>
            <a:endParaRPr lang="en-US" dirty="0"/>
          </a:p>
        </p:txBody>
      </p:sp>
      <p:sp>
        <p:nvSpPr>
          <p:cNvPr id="3" name="Footer Placeholder 2"/>
          <p:cNvSpPr>
            <a:spLocks noGrp="1"/>
          </p:cNvSpPr>
          <p:nvPr>
            <p:ph type="ftr" sz="quarter" idx="11"/>
          </p:nvPr>
        </p:nvSpPr>
        <p:spPr/>
        <p:txBody>
          <a:bodyPr/>
          <a:lstStyle/>
          <a:p>
            <a:r>
              <a:rPr lang="en-US" dirty="0"/>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1822917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51462FC-960E-4740-921F-B36862979F21}" type="datetime2">
              <a:rPr lang="en-US" smtClean="0"/>
              <a:t>Wednesday, November 6, 2024</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2338038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0BC9E2-CB44-4C05-9BB5-496C18A241E0}" type="datetime2">
              <a:rPr lang="en-US" smtClean="0"/>
              <a:t>Wednesday, November 6, 2024</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11931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28603189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1459932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9482207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83228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3766976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2EBD84-71F4-4271-8C46-0D47C0A9B12E}"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12639810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AE0CE1-F450-4107-B2CB-17B18F8A3F4A}" type="datetime2">
              <a:rPr lang="en-US" smtClean="0"/>
              <a:t>Wednesday, November 6, 2024</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17239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6CB39B-5F4C-4A7E-9BE3-AAFD45576D16}" type="datetime2">
              <a:rPr lang="en-US" smtClean="0"/>
              <a:t>Wednesday, November 6, 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Sample Footer</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425863971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2.pn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eg"/><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resources-and-waste-strategy-for-england/resources-and-waste-strategy-at-a-glance" TargetMode="External"/><Relationship Id="rId3" Type="http://schemas.openxmlformats.org/officeDocument/2006/relationships/hyperlink" Target="https://doi.org/10.1007/s10551-020-04522-4" TargetMode="External"/><Relationship Id="rId7" Type="http://schemas.openxmlformats.org/officeDocument/2006/relationships/hyperlink" Target="https://assets.publishing.service.gov.uk/media/63ff288b8fa8f527fac3da8d/hospitality_strategy_update_on_delivery_report.pdf" TargetMode="External"/><Relationship Id="rId2" Type="http://schemas.openxmlformats.org/officeDocument/2006/relationships/hyperlink" Target="https://group.accor.com/en/Actualites/2023/09/innovation-procurement-sustainability" TargetMode="External"/><Relationship Id="rId1" Type="http://schemas.openxmlformats.org/officeDocument/2006/relationships/slideLayout" Target="../slideLayouts/slideLayout6.xml"/><Relationship Id="rId6" Type="http://schemas.openxmlformats.org/officeDocument/2006/relationships/hyperlink" Target="https://www.dar.com/insights/details/championing-sustainability-dar-and-the-united-nations%E2%80%99-sustainable-development-goals" TargetMode="External"/><Relationship Id="rId5" Type="http://schemas.openxmlformats.org/officeDocument/2006/relationships/hyperlink" Target="https://doi.org/10.1002/sd.2256" TargetMode="External"/><Relationship Id="rId10" Type="http://schemas.openxmlformats.org/officeDocument/2006/relationships/hyperlink" Target="https://doi.org/10.1007/s10551-022-05047-8" TargetMode="External"/><Relationship Id="rId4" Type="http://schemas.openxmlformats.org/officeDocument/2006/relationships/hyperlink" Target="https://doi.org/10.1007/978-3-030-31193-3" TargetMode="External"/><Relationship Id="rId9" Type="http://schemas.openxmlformats.org/officeDocument/2006/relationships/hyperlink" Target="https://doi.org/10.1002/csr.2069"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02/bse.2919" TargetMode="External"/><Relationship Id="rId3" Type="http://schemas.openxmlformats.org/officeDocument/2006/relationships/hyperlink" Target="https://globalgoodawards.co.uk/2024-finalists/" TargetMode="External"/><Relationship Id="rId7" Type="http://schemas.openxmlformats.org/officeDocument/2006/relationships/hyperlink" Target="https://www.toposophy.com/insights/food-waste-management-and-its-role-to-sustainable-tourism-development" TargetMode="External"/><Relationship Id="rId12" Type="http://schemas.openxmlformats.org/officeDocument/2006/relationships/hyperlink" Target="https://www.sei.org/publications/transformational-change-through-a-circular-economy" TargetMode="External"/><Relationship Id="rId2" Type="http://schemas.openxmlformats.org/officeDocument/2006/relationships/hyperlink" Target="https://doi.org/10.1016/j.jclepro.2020.123741" TargetMode="External"/><Relationship Id="rId1" Type="http://schemas.openxmlformats.org/officeDocument/2006/relationships/slideLayout" Target="../slideLayouts/slideLayout6.xml"/><Relationship Id="rId6" Type="http://schemas.openxmlformats.org/officeDocument/2006/relationships/hyperlink" Target="https://www.ihg.com/content/gb/en/support/green-engage" TargetMode="External"/><Relationship Id="rId11" Type="http://schemas.openxmlformats.org/officeDocument/2006/relationships/hyperlink" Target="https://doi.org/10.1108/MD-10-2018-1111" TargetMode="External"/><Relationship Id="rId5" Type="http://schemas.openxmlformats.org/officeDocument/2006/relationships/hyperlink" Target="https://about.hyatt.com/en/world-of-care/caring-for-the-planet/waste-and-circularity.html" TargetMode="External"/><Relationship Id="rId10" Type="http://schemas.openxmlformats.org/officeDocument/2006/relationships/hyperlink" Target="https://doi.org/10.1177/2277977921991914" TargetMode="External"/><Relationship Id="rId4" Type="http://schemas.openxmlformats.org/officeDocument/2006/relationships/hyperlink" Target="https://www.gov.uk/government/news/world-leading-environment-act-becomes-law" TargetMode="External"/><Relationship Id="rId9" Type="http://schemas.openxmlformats.org/officeDocument/2006/relationships/hyperlink" Target="https://doi.org/10.1016/j.jclepro.2020.122456"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rap.ngo/media-centre/press-releases/urgent-action-needed-scale-tackle-food-waste-our-homes" TargetMode="External"/><Relationship Id="rId3" Type="http://schemas.openxmlformats.org/officeDocument/2006/relationships/hyperlink" Target="https://slidesgo.com/theme/csr-infographics" TargetMode="External"/><Relationship Id="rId7" Type="http://schemas.openxmlformats.org/officeDocument/2006/relationships/hyperlink" Target="https://www.wrap.ngo/resources/case-study/hospitality-and-food-service-agreement-taking-action-waste-final-report" TargetMode="External"/><Relationship Id="rId2" Type="http://schemas.openxmlformats.org/officeDocument/2006/relationships/hyperlink" Target="https://doi.org/10.1002/smj.3369" TargetMode="External"/><Relationship Id="rId1" Type="http://schemas.openxmlformats.org/officeDocument/2006/relationships/slideLayout" Target="../slideLayouts/slideLayout6.xml"/><Relationship Id="rId6" Type="http://schemas.openxmlformats.org/officeDocument/2006/relationships/hyperlink" Target="https://wrap.org.uk/resources/report/overview-waste-hospitality-and-food-service-sector" TargetMode="External"/><Relationship Id="rId5" Type="http://schemas.openxmlformats.org/officeDocument/2006/relationships/hyperlink" Target="https://www.un.org/sustainabledevelopment/" TargetMode="External"/><Relationship Id="rId4" Type="http://schemas.openxmlformats.org/officeDocument/2006/relationships/hyperlink" Target="https://sustainabledevelopment.un.org/content/documents/5987our-common-futu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useBgFill="1">
        <p:nvSpPr>
          <p:cNvPr id="20" name="Rectangle 19">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6">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0" name="Isosceles Triangle 29">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1" name="Isosceles Triangle 30">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3" name="Text Placeholder 2">
            <a:extLst>
              <a:ext uri="{FF2B5EF4-FFF2-40B4-BE49-F238E27FC236}">
                <a16:creationId xmlns:a16="http://schemas.microsoft.com/office/drawing/2014/main" id="{D02E18E3-BD8D-BD1F-8B88-FEEC92D6D9DB}"/>
              </a:ext>
            </a:extLst>
          </p:cNvPr>
          <p:cNvSpPr>
            <a:spLocks noGrp="1"/>
          </p:cNvSpPr>
          <p:nvPr>
            <p:ph type="body" idx="1"/>
          </p:nvPr>
        </p:nvSpPr>
        <p:spPr>
          <a:xfrm>
            <a:off x="1507067" y="4050833"/>
            <a:ext cx="7766936" cy="1096899"/>
          </a:xfrm>
        </p:spPr>
        <p:txBody>
          <a:bodyPr vert="horz" lIns="91440" tIns="45720" rIns="91440" bIns="45720" rtlCol="0" anchor="t">
            <a:normAutofit/>
          </a:bodyPr>
          <a:lstStyle/>
          <a:p>
            <a:pPr algn="r"/>
            <a:r>
              <a:rPr lang="en-US" sz="1800" dirty="0">
                <a:solidFill>
                  <a:schemeClr val="tx1"/>
                </a:solidFill>
              </a:rPr>
              <a:t>                                                                 2118601</a:t>
            </a:r>
          </a:p>
        </p:txBody>
      </p:sp>
      <p:sp>
        <p:nvSpPr>
          <p:cNvPr id="2" name="Title 1">
            <a:extLst>
              <a:ext uri="{FF2B5EF4-FFF2-40B4-BE49-F238E27FC236}">
                <a16:creationId xmlns:a16="http://schemas.microsoft.com/office/drawing/2014/main" id="{3124BE7C-63B7-6488-B297-BC700B05E042}"/>
              </a:ext>
            </a:extLst>
          </p:cNvPr>
          <p:cNvSpPr>
            <a:spLocks noGrp="1"/>
          </p:cNvSpPr>
          <p:nvPr>
            <p:ph type="title"/>
          </p:nvPr>
        </p:nvSpPr>
        <p:spPr>
          <a:xfrm>
            <a:off x="1507067" y="2404534"/>
            <a:ext cx="7766936" cy="1646302"/>
          </a:xfrm>
        </p:spPr>
        <p:txBody>
          <a:bodyPr vert="horz" lIns="91440" tIns="45720" rIns="91440" bIns="45720" rtlCol="0" anchor="b">
            <a:normAutofit/>
          </a:bodyPr>
          <a:lstStyle/>
          <a:p>
            <a:pPr algn="r"/>
            <a:r>
              <a:rPr lang="en-US" sz="5400" dirty="0"/>
              <a:t>         ADESHOLA SALLU</a:t>
            </a:r>
          </a:p>
        </p:txBody>
      </p:sp>
    </p:spTree>
    <p:extLst>
      <p:ext uri="{BB962C8B-B14F-4D97-AF65-F5344CB8AC3E}">
        <p14:creationId xmlns:p14="http://schemas.microsoft.com/office/powerpoint/2010/main" val="9711139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descr="Light bulb on green grass">
            <a:extLst>
              <a:ext uri="{FF2B5EF4-FFF2-40B4-BE49-F238E27FC236}">
                <a16:creationId xmlns:a16="http://schemas.microsoft.com/office/drawing/2014/main" id="{02A40C95-382D-3FE8-552D-316581E61D2A}"/>
              </a:ext>
            </a:extLst>
          </p:cNvPr>
          <p:cNvPicPr>
            <a:picLocks noChangeAspect="1"/>
          </p:cNvPicPr>
          <p:nvPr/>
        </p:nvPicPr>
        <p:blipFill>
          <a:blip r:embed="rId2"/>
          <a:srcRect l="33487" r="18777" b="909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B29FD2B6-50CA-7FDC-0A80-2A3F75B70158}"/>
              </a:ext>
            </a:extLst>
          </p:cNvPr>
          <p:cNvSpPr>
            <a:spLocks noGrp="1"/>
          </p:cNvSpPr>
          <p:nvPr>
            <p:ph type="ctrTitle"/>
          </p:nvPr>
        </p:nvSpPr>
        <p:spPr>
          <a:xfrm>
            <a:off x="5380563" y="1678665"/>
            <a:ext cx="3887839" cy="1206578"/>
          </a:xfrm>
        </p:spPr>
        <p:txBody>
          <a:bodyPr>
            <a:normAutofit/>
          </a:bodyPr>
          <a:lstStyle/>
          <a:p>
            <a:r>
              <a:rPr lang="en-GB" sz="3800" dirty="0"/>
              <a:t>SUSTAINABILITY</a:t>
            </a:r>
          </a:p>
        </p:txBody>
      </p:sp>
      <p:sp>
        <p:nvSpPr>
          <p:cNvPr id="3" name="Subtitle 2">
            <a:extLst>
              <a:ext uri="{FF2B5EF4-FFF2-40B4-BE49-F238E27FC236}">
                <a16:creationId xmlns:a16="http://schemas.microsoft.com/office/drawing/2014/main" id="{4C549514-E32D-FB38-041A-552EBF282D94}"/>
              </a:ext>
            </a:extLst>
          </p:cNvPr>
          <p:cNvSpPr>
            <a:spLocks noGrp="1"/>
          </p:cNvSpPr>
          <p:nvPr>
            <p:ph type="subTitle" idx="1"/>
          </p:nvPr>
        </p:nvSpPr>
        <p:spPr>
          <a:xfrm>
            <a:off x="5380563" y="4050833"/>
            <a:ext cx="3893440" cy="1096899"/>
          </a:xfrm>
        </p:spPr>
        <p:txBody>
          <a:bodyPr>
            <a:noAutofit/>
          </a:bodyPr>
          <a:lstStyle/>
          <a:p>
            <a:pPr>
              <a:lnSpc>
                <a:spcPct val="90000"/>
              </a:lnSpc>
            </a:pPr>
            <a:r>
              <a:rPr lang="en-GB" b="1" dirty="0">
                <a:solidFill>
                  <a:schemeClr val="tx1"/>
                </a:solidFill>
                <a:latin typeface="Arial" panose="020B0604020202020204" pitchFamily="34" charset="0"/>
                <a:cs typeface="Arial" panose="020B0604020202020204" pitchFamily="34" charset="0"/>
              </a:rPr>
              <a:t>ANALYSING THE IMPACT OF WASTE REDUCTION AND RECYCLING INITIATIVES, ALONG WITH THE CIRCULAR ECONOMY ON UK HOSPITALITY’S ENVIRONMENTAL SUSTAINABILITY GOALS</a:t>
            </a:r>
          </a:p>
        </p:txBody>
      </p:sp>
    </p:spTree>
    <p:extLst>
      <p:ext uri="{BB962C8B-B14F-4D97-AF65-F5344CB8AC3E}">
        <p14:creationId xmlns:p14="http://schemas.microsoft.com/office/powerpoint/2010/main" val="135289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Isosceles Triangle 1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Isosceles Triangle 1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Isosceles Triangle 2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1">
            <a:extLst>
              <a:ext uri="{FF2B5EF4-FFF2-40B4-BE49-F238E27FC236}">
                <a16:creationId xmlns:a16="http://schemas.microsoft.com/office/drawing/2014/main" id="{014BF8F2-7D1D-4700-DB3E-3C9056F35503}"/>
              </a:ext>
            </a:extLst>
          </p:cNvPr>
          <p:cNvSpPr>
            <a:spLocks noGrp="1"/>
          </p:cNvSpPr>
          <p:nvPr>
            <p:ph type="title"/>
          </p:nvPr>
        </p:nvSpPr>
        <p:spPr>
          <a:xfrm>
            <a:off x="6446811" y="213064"/>
            <a:ext cx="3156631" cy="843379"/>
          </a:xfrm>
        </p:spPr>
        <p:txBody>
          <a:bodyPr vert="horz" lIns="91440" tIns="45720" rIns="91440" bIns="45720" rtlCol="0" anchor="t">
            <a:normAutofit fontScale="90000"/>
          </a:bodyPr>
          <a:lstStyle/>
          <a:p>
            <a:r>
              <a:rPr lang="en-US" sz="3600" dirty="0"/>
              <a:t> SUSTAINABLE DEVELOPMENT</a:t>
            </a:r>
          </a:p>
        </p:txBody>
      </p:sp>
      <p:pic>
        <p:nvPicPr>
          <p:cNvPr id="6" name="Content Placeholder 5" descr="A book with text overlay&#10;&#10;Description automatically generated">
            <a:extLst>
              <a:ext uri="{FF2B5EF4-FFF2-40B4-BE49-F238E27FC236}">
                <a16:creationId xmlns:a16="http://schemas.microsoft.com/office/drawing/2014/main" id="{82817416-DD6F-5106-AA52-39939AC059B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2892" r="44795"/>
          <a:stretch/>
        </p:blipFill>
        <p:spPr>
          <a:xfrm>
            <a:off x="3174" y="18144"/>
            <a:ext cx="5742017"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3" name="Isosceles Triangle 2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TextBox 24">
            <a:extLst>
              <a:ext uri="{FF2B5EF4-FFF2-40B4-BE49-F238E27FC236}">
                <a16:creationId xmlns:a16="http://schemas.microsoft.com/office/drawing/2014/main" id="{668E6BB4-9769-55B7-2553-023D5A2DC300}"/>
              </a:ext>
            </a:extLst>
          </p:cNvPr>
          <p:cNvSpPr txBox="1"/>
          <p:nvPr/>
        </p:nvSpPr>
        <p:spPr>
          <a:xfrm>
            <a:off x="1216957" y="5435600"/>
            <a:ext cx="3113641" cy="369332"/>
          </a:xfrm>
          <a:prstGeom prst="rect">
            <a:avLst/>
          </a:prstGeom>
          <a:noFill/>
        </p:spPr>
        <p:txBody>
          <a:bodyPr wrap="square" rtlCol="0">
            <a:spAutoFit/>
          </a:bodyPr>
          <a:lstStyle/>
          <a:p>
            <a:r>
              <a:rPr lang="en-GB" dirty="0">
                <a:solidFill>
                  <a:schemeClr val="bg1"/>
                </a:solidFill>
              </a:rPr>
              <a:t>(</a:t>
            </a:r>
            <a:r>
              <a:rPr lang="en-GB" sz="1200" b="1" dirty="0">
                <a:solidFill>
                  <a:srgbClr val="FF0000"/>
                </a:solidFill>
              </a:rPr>
              <a:t>Dar Al-</a:t>
            </a:r>
            <a:r>
              <a:rPr lang="en-GB" sz="1200" b="1" dirty="0" err="1">
                <a:solidFill>
                  <a:srgbClr val="FF0000"/>
                </a:solidFill>
              </a:rPr>
              <a:t>Handasah</a:t>
            </a:r>
            <a:r>
              <a:rPr lang="en-GB" sz="1200" b="1" dirty="0">
                <a:solidFill>
                  <a:srgbClr val="FF0000"/>
                </a:solidFill>
              </a:rPr>
              <a:t>, 2019</a:t>
            </a:r>
            <a:r>
              <a:rPr lang="en-GB" dirty="0">
                <a:solidFill>
                  <a:schemeClr val="bg1"/>
                </a:solidFill>
              </a:rPr>
              <a:t>)</a:t>
            </a:r>
          </a:p>
        </p:txBody>
      </p:sp>
      <p:sp>
        <p:nvSpPr>
          <p:cNvPr id="3" name="TextBox 2">
            <a:extLst>
              <a:ext uri="{FF2B5EF4-FFF2-40B4-BE49-F238E27FC236}">
                <a16:creationId xmlns:a16="http://schemas.microsoft.com/office/drawing/2014/main" id="{5950A557-38F6-3DC7-50BB-FCB34FC0E809}"/>
              </a:ext>
            </a:extLst>
          </p:cNvPr>
          <p:cNvSpPr txBox="1"/>
          <p:nvPr/>
        </p:nvSpPr>
        <p:spPr>
          <a:xfrm flipH="1">
            <a:off x="8518819" y="5912173"/>
            <a:ext cx="1821824" cy="369332"/>
          </a:xfrm>
          <a:prstGeom prst="rect">
            <a:avLst/>
          </a:prstGeom>
          <a:noFill/>
        </p:spPr>
        <p:txBody>
          <a:bodyPr wrap="square" rtlCol="0">
            <a:spAutoFit/>
          </a:bodyPr>
          <a:lstStyle/>
          <a:p>
            <a:r>
              <a:rPr lang="en-GB" dirty="0"/>
              <a:t>  </a:t>
            </a:r>
          </a:p>
        </p:txBody>
      </p:sp>
      <p:graphicFrame>
        <p:nvGraphicFramePr>
          <p:cNvPr id="27" name="Text Placeholder 3">
            <a:extLst>
              <a:ext uri="{FF2B5EF4-FFF2-40B4-BE49-F238E27FC236}">
                <a16:creationId xmlns:a16="http://schemas.microsoft.com/office/drawing/2014/main" id="{010088F7-1EB4-66E8-63F7-FACA52A97727}"/>
              </a:ext>
            </a:extLst>
          </p:cNvPr>
          <p:cNvGraphicFramePr/>
          <p:nvPr>
            <p:extLst>
              <p:ext uri="{D42A27DB-BD31-4B8C-83A1-F6EECF244321}">
                <p14:modId xmlns:p14="http://schemas.microsoft.com/office/powerpoint/2010/main" val="2343457188"/>
              </p:ext>
            </p:extLst>
          </p:nvPr>
        </p:nvGraphicFramePr>
        <p:xfrm>
          <a:off x="5189692" y="1558472"/>
          <a:ext cx="6999131" cy="49094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6909451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04" name="Group 1103">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05" name="Straight Connector 1104">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06" name="Straight Connector 1105">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07"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8"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9" name="Isosceles Triangle 1108">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0"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1"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2"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3" name="Isosceles Triangle 1112">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4" name="Isosceles Triangle 1113">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116" name="Rectangle 1115">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1118" name="Freeform: Shape 1117">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166F9B1D-9883-4FD9-B103-29C085736F64}"/>
              </a:ext>
            </a:extLst>
          </p:cNvPr>
          <p:cNvSpPr>
            <a:spLocks noGrp="1"/>
          </p:cNvSpPr>
          <p:nvPr>
            <p:ph type="title"/>
          </p:nvPr>
        </p:nvSpPr>
        <p:spPr>
          <a:xfrm>
            <a:off x="221942" y="1176489"/>
            <a:ext cx="4893854" cy="1867284"/>
          </a:xfrm>
        </p:spPr>
        <p:txBody>
          <a:bodyPr vert="horz" lIns="91440" tIns="45720" rIns="91440" bIns="45720" rtlCol="0" anchor="ctr">
            <a:normAutofit/>
          </a:bodyPr>
          <a:lstStyle/>
          <a:p>
            <a:pPr>
              <a:lnSpc>
                <a:spcPct val="90000"/>
              </a:lnSpc>
            </a:pPr>
            <a:r>
              <a:rPr lang="en-US" sz="3200" dirty="0"/>
              <a:t>SUSTAINABLE DEVELOPMENT GOALS</a:t>
            </a:r>
          </a:p>
        </p:txBody>
      </p:sp>
      <p:sp>
        <p:nvSpPr>
          <p:cNvPr id="1120" name="Isosceles Triangle 1119">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60FD4A71-70A1-61BC-7867-CAA39B406803}"/>
              </a:ext>
            </a:extLst>
          </p:cNvPr>
          <p:cNvSpPr txBox="1"/>
          <p:nvPr/>
        </p:nvSpPr>
        <p:spPr>
          <a:xfrm>
            <a:off x="448733" y="3213037"/>
            <a:ext cx="3749061" cy="2613959"/>
          </a:xfrm>
          <a:prstGeom prst="rect">
            <a:avLst/>
          </a:prstGeom>
        </p:spPr>
        <p:txBody>
          <a:bodyPr vert="horz" lIns="91440" tIns="45720" rIns="91440" bIns="45720" rtlCol="0">
            <a:normAutofit/>
          </a:bodyPr>
          <a:lstStyle/>
          <a:p>
            <a:pPr algn="just">
              <a:spcBef>
                <a:spcPts val="1000"/>
              </a:spcBef>
              <a:buClr>
                <a:schemeClr val="accent1"/>
              </a:buClr>
              <a:buSzPct val="80000"/>
              <a:buFont typeface="Wingdings 3" charset="2"/>
              <a:buChar char=""/>
            </a:pPr>
            <a:r>
              <a:rPr lang="en-US" sz="2000" dirty="0"/>
              <a:t>To ensure humanity’s survival and development, the SDGs</a:t>
            </a:r>
            <a:r>
              <a:rPr kumimoji="0" lang="en-US" sz="2000" i="0" u="none" strike="noStrike" cap="none" spc="0" normalizeH="0" baseline="0" noProof="0" dirty="0">
                <a:ln>
                  <a:noFill/>
                </a:ln>
                <a:effectLst/>
                <a:uLnTx/>
                <a:uFillTx/>
              </a:rPr>
              <a:t> </a:t>
            </a:r>
            <a:r>
              <a:rPr kumimoji="0" lang="en-US" sz="1600" b="0" i="0" u="none" strike="noStrike" cap="none" spc="0" normalizeH="0" baseline="0" noProof="0" dirty="0">
                <a:ln>
                  <a:noFill/>
                </a:ln>
                <a:effectLst/>
                <a:uLnTx/>
                <a:uFillTx/>
              </a:rPr>
              <a:t>(</a:t>
            </a:r>
            <a:r>
              <a:rPr kumimoji="0" lang="en-US" b="1" i="0" u="none" strike="noStrike" cap="none" spc="0" normalizeH="0" baseline="0" noProof="0" dirty="0">
                <a:ln>
                  <a:noFill/>
                </a:ln>
                <a:solidFill>
                  <a:srgbClr val="FF0000"/>
                </a:solidFill>
                <a:effectLst/>
                <a:uLnTx/>
                <a:uFillTx/>
              </a:rPr>
              <a:t>UN, ND</a:t>
            </a:r>
            <a:r>
              <a:rPr kumimoji="0" lang="en-US" sz="1600" b="0" i="0" u="none" strike="noStrike" cap="none" spc="0" normalizeH="0" baseline="0" noProof="0" dirty="0">
                <a:ln>
                  <a:noFill/>
                </a:ln>
                <a:effectLst/>
                <a:uLnTx/>
                <a:uFillTx/>
              </a:rPr>
              <a:t>)</a:t>
            </a:r>
            <a:r>
              <a:rPr lang="en-US" sz="1600" dirty="0"/>
              <a:t> </a:t>
            </a:r>
            <a:r>
              <a:rPr lang="en-US" sz="2000" b="1" dirty="0"/>
              <a:t>were </a:t>
            </a:r>
            <a:r>
              <a:rPr lang="en-US" sz="2000" dirty="0"/>
              <a:t>developed to promote sustainability in three key areas, social, economic, and environmental </a:t>
            </a:r>
            <a:r>
              <a:rPr lang="en-US" sz="1600" dirty="0">
                <a:solidFill>
                  <a:schemeClr val="tx1">
                    <a:lumMod val="75000"/>
                    <a:lumOff val="25000"/>
                  </a:schemeClr>
                </a:solidFill>
              </a:rPr>
              <a:t>(</a:t>
            </a:r>
            <a:r>
              <a:rPr lang="en-GB" b="1" dirty="0">
                <a:solidFill>
                  <a:srgbClr val="FF0000"/>
                </a:solidFill>
              </a:rPr>
              <a:t>Brunelli</a:t>
            </a:r>
            <a:r>
              <a:rPr lang="en-US" b="1" dirty="0">
                <a:solidFill>
                  <a:srgbClr val="FF0000"/>
                </a:solidFill>
              </a:rPr>
              <a:t> and Di Carlo, 2019, p.24</a:t>
            </a:r>
            <a:r>
              <a:rPr lang="en-US" sz="1600" dirty="0">
                <a:solidFill>
                  <a:srgbClr val="FF0000"/>
                </a:solidFill>
              </a:rPr>
              <a:t>)</a:t>
            </a:r>
          </a:p>
        </p:txBody>
      </p:sp>
      <p:sp>
        <p:nvSpPr>
          <p:cNvPr id="1122" name="Freeform: Shape 1121">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growing plant">
            <a:extLst>
              <a:ext uri="{FF2B5EF4-FFF2-40B4-BE49-F238E27FC236}">
                <a16:creationId xmlns:a16="http://schemas.microsoft.com/office/drawing/2014/main" id="{0FBD60DF-E35E-5595-FF28-E96247357943}"/>
              </a:ext>
            </a:extLst>
          </p:cNvPr>
          <p:cNvPicPr>
            <a:picLocks noChangeAspect="1"/>
          </p:cNvPicPr>
          <p:nvPr/>
        </p:nvPicPr>
        <p:blipFill>
          <a:blip r:embed="rId3"/>
          <a:srcRect l="7885" r="1456" b="2"/>
          <a:stretch/>
        </p:blipFill>
        <p:spPr>
          <a:xfrm>
            <a:off x="5168778" y="481778"/>
            <a:ext cx="2104587" cy="1867284"/>
          </a:xfrm>
          <a:prstGeom prst="rect">
            <a:avLst/>
          </a:prstGeom>
        </p:spPr>
      </p:pic>
      <p:pic>
        <p:nvPicPr>
          <p:cNvPr id="1026" name="Picture 2" descr="Why sustainable development goals are more important than ever | The Fifth  Estate">
            <a:extLst>
              <a:ext uri="{FF2B5EF4-FFF2-40B4-BE49-F238E27FC236}">
                <a16:creationId xmlns:a16="http://schemas.microsoft.com/office/drawing/2014/main" id="{48D01468-9584-0488-EBD3-C5F750CC3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3" b="7444"/>
          <a:stretch/>
        </p:blipFill>
        <p:spPr bwMode="auto">
          <a:xfrm>
            <a:off x="7273366" y="2624214"/>
            <a:ext cx="4831626" cy="41155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D98980E-62E7-D486-C3D7-55AB8D8366F8}"/>
              </a:ext>
            </a:extLst>
          </p:cNvPr>
          <p:cNvSpPr txBox="1"/>
          <p:nvPr/>
        </p:nvSpPr>
        <p:spPr>
          <a:xfrm>
            <a:off x="601758" y="212834"/>
            <a:ext cx="3691935" cy="461665"/>
          </a:xfrm>
          <a:prstGeom prst="rect">
            <a:avLst/>
          </a:prstGeom>
          <a:noFill/>
        </p:spPr>
        <p:txBody>
          <a:bodyPr wrap="square" rtlCol="0">
            <a:spAutoFit/>
          </a:bodyPr>
          <a:lstStyle/>
          <a:p>
            <a:pPr>
              <a:spcAft>
                <a:spcPts val="600"/>
              </a:spcAft>
            </a:pPr>
            <a:r>
              <a:rPr lang="en-GB" sz="2400" b="1" dirty="0"/>
              <a:t>LITERATURE REVIEW</a:t>
            </a:r>
          </a:p>
        </p:txBody>
      </p:sp>
    </p:spTree>
    <p:extLst>
      <p:ext uri="{BB962C8B-B14F-4D97-AF65-F5344CB8AC3E}">
        <p14:creationId xmlns:p14="http://schemas.microsoft.com/office/powerpoint/2010/main" val="428338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81" name="Group 108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82" name="Straight Connector 108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83" name="Straight Connector 108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8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6" name="Isosceles Triangle 108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0" name="Isosceles Triangle 108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1" name="Isosceles Triangle 109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1028" name="Picture 4" descr="CSR Infographics">
            <a:extLst>
              <a:ext uri="{FF2B5EF4-FFF2-40B4-BE49-F238E27FC236}">
                <a16:creationId xmlns:a16="http://schemas.microsoft.com/office/drawing/2014/main" id="{E132FFB9-9612-F33C-30E1-2A5CF1A6D5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0929" t="4918" b="4173"/>
          <a:stretch/>
        </p:blipFill>
        <p:spPr bwMode="auto">
          <a:xfrm>
            <a:off x="3846142" y="-341742"/>
            <a:ext cx="8041597" cy="7822325"/>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5826ED-9D2F-B4D5-4E0B-95D22E63F09E}"/>
              </a:ext>
            </a:extLst>
          </p:cNvPr>
          <p:cNvSpPr>
            <a:spLocks noGrp="1"/>
          </p:cNvSpPr>
          <p:nvPr>
            <p:ph type="title"/>
          </p:nvPr>
        </p:nvSpPr>
        <p:spPr>
          <a:xfrm>
            <a:off x="685801" y="1615966"/>
            <a:ext cx="4431798" cy="843993"/>
          </a:xfrm>
        </p:spPr>
        <p:txBody>
          <a:bodyPr vert="horz" lIns="91440" tIns="45720" rIns="91440" bIns="45720" rtlCol="0" anchor="b">
            <a:noAutofit/>
          </a:bodyPr>
          <a:lstStyle/>
          <a:p>
            <a:pPr algn="r">
              <a:lnSpc>
                <a:spcPct val="90000"/>
              </a:lnSpc>
            </a:pPr>
            <a:r>
              <a:rPr lang="en-US" sz="3200" b="1" dirty="0"/>
              <a:t>CORPORATE SOCIAL RESPONSIBILITY</a:t>
            </a:r>
          </a:p>
        </p:txBody>
      </p:sp>
      <p:cxnSp>
        <p:nvCxnSpPr>
          <p:cNvPr id="1093" name="Straight Connector 109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95" name="Straight Connector 109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9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E36867D5-BA17-3788-2AB8-C8EE01774607}"/>
              </a:ext>
            </a:extLst>
          </p:cNvPr>
          <p:cNvSpPr txBox="1"/>
          <p:nvPr/>
        </p:nvSpPr>
        <p:spPr>
          <a:xfrm>
            <a:off x="3048640" y="3200089"/>
            <a:ext cx="2099663"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E76618"/>
                </a:solidFill>
                <a:effectLst/>
                <a:uLnTx/>
                <a:uFillTx/>
                <a:latin typeface="Trebuchet MS" panose="020B0603020202020204"/>
                <a:ea typeface="+mn-ea"/>
                <a:cs typeface="+mn-cs"/>
              </a:rPr>
              <a:t>.</a:t>
            </a:r>
          </a:p>
        </p:txBody>
      </p:sp>
      <p:sp>
        <p:nvSpPr>
          <p:cNvPr id="6" name="TextBox 5">
            <a:extLst>
              <a:ext uri="{FF2B5EF4-FFF2-40B4-BE49-F238E27FC236}">
                <a16:creationId xmlns:a16="http://schemas.microsoft.com/office/drawing/2014/main" id="{D0301DB2-B44E-AB0B-7A2C-F33DFA09F189}"/>
              </a:ext>
            </a:extLst>
          </p:cNvPr>
          <p:cNvSpPr txBox="1"/>
          <p:nvPr/>
        </p:nvSpPr>
        <p:spPr>
          <a:xfrm rot="10800000" flipV="1">
            <a:off x="1196544" y="395042"/>
            <a:ext cx="4588999" cy="461665"/>
          </a:xfrm>
          <a:prstGeom prst="rect">
            <a:avLst/>
          </a:prstGeom>
          <a:noFill/>
        </p:spPr>
        <p:txBody>
          <a:bodyPr wrap="square" rtlCol="0">
            <a:spAutoFit/>
          </a:bodyPr>
          <a:lstStyle/>
          <a:p>
            <a:r>
              <a:rPr lang="en-GB" sz="2000" b="1" dirty="0"/>
              <a:t>LITERATURE REVIEW CONTD</a:t>
            </a:r>
            <a:r>
              <a:rPr lang="en-GB" sz="2400" b="1" dirty="0"/>
              <a:t>.</a:t>
            </a:r>
          </a:p>
        </p:txBody>
      </p:sp>
      <p:graphicFrame>
        <p:nvGraphicFramePr>
          <p:cNvPr id="1111" name="TextBox 7">
            <a:extLst>
              <a:ext uri="{FF2B5EF4-FFF2-40B4-BE49-F238E27FC236}">
                <a16:creationId xmlns:a16="http://schemas.microsoft.com/office/drawing/2014/main" id="{171666A3-11D3-6C5D-901A-FEC8ABADE875}"/>
              </a:ext>
            </a:extLst>
          </p:cNvPr>
          <p:cNvGraphicFramePr/>
          <p:nvPr>
            <p:extLst>
              <p:ext uri="{D42A27DB-BD31-4B8C-83A1-F6EECF244321}">
                <p14:modId xmlns:p14="http://schemas.microsoft.com/office/powerpoint/2010/main" val="1141416976"/>
              </p:ext>
            </p:extLst>
          </p:nvPr>
        </p:nvGraphicFramePr>
        <p:xfrm>
          <a:off x="772709" y="2556080"/>
          <a:ext cx="4589000" cy="44627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FAE11F37-F546-1AD0-C614-BBDC69BDE556}"/>
              </a:ext>
            </a:extLst>
          </p:cNvPr>
          <p:cNvSpPr txBox="1"/>
          <p:nvPr/>
        </p:nvSpPr>
        <p:spPr>
          <a:xfrm flipH="1">
            <a:off x="5670227" y="5919952"/>
            <a:ext cx="2909942" cy="276999"/>
          </a:xfrm>
          <a:prstGeom prst="rect">
            <a:avLst/>
          </a:prstGeom>
          <a:noFill/>
        </p:spPr>
        <p:txBody>
          <a:bodyPr wrap="square" rtlCol="0">
            <a:spAutoFit/>
          </a:bodyPr>
          <a:lstStyle/>
          <a:p>
            <a:r>
              <a:rPr lang="en-GB" sz="1200" b="1" dirty="0" err="1">
                <a:solidFill>
                  <a:srgbClr val="FF0000"/>
                </a:solidFill>
              </a:rPr>
              <a:t>Slidesgo</a:t>
            </a:r>
            <a:r>
              <a:rPr lang="en-GB" sz="1200" b="1" dirty="0">
                <a:solidFill>
                  <a:srgbClr val="FF0000"/>
                </a:solidFill>
              </a:rPr>
              <a:t>, ND</a:t>
            </a:r>
          </a:p>
        </p:txBody>
      </p:sp>
    </p:spTree>
    <p:extLst>
      <p:ext uri="{BB962C8B-B14F-4D97-AF65-F5344CB8AC3E}">
        <p14:creationId xmlns:p14="http://schemas.microsoft.com/office/powerpoint/2010/main" val="2938228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173FE-0E8B-FE34-BE17-CAD1F9B64962}"/>
              </a:ext>
            </a:extLst>
          </p:cNvPr>
          <p:cNvSpPr>
            <a:spLocks noGrp="1"/>
          </p:cNvSpPr>
          <p:nvPr>
            <p:ph type="title"/>
          </p:nvPr>
        </p:nvSpPr>
        <p:spPr>
          <a:xfrm>
            <a:off x="677333" y="1275550"/>
            <a:ext cx="10956293" cy="530392"/>
          </a:xfrm>
        </p:spPr>
        <p:txBody>
          <a:bodyPr>
            <a:normAutofit fontScale="90000"/>
          </a:bodyPr>
          <a:lstStyle/>
          <a:p>
            <a:r>
              <a:rPr lang="en-GB" sz="2800" b="1" dirty="0"/>
              <a:t> </a:t>
            </a:r>
            <a:br>
              <a:rPr lang="en-GB" sz="2800" b="1" dirty="0"/>
            </a:br>
            <a:r>
              <a:rPr lang="en-GB" sz="2800" b="1" dirty="0"/>
              <a:t>        </a:t>
            </a:r>
          </a:p>
        </p:txBody>
      </p:sp>
      <p:sp>
        <p:nvSpPr>
          <p:cNvPr id="3" name="Content Placeholder 2">
            <a:extLst>
              <a:ext uri="{FF2B5EF4-FFF2-40B4-BE49-F238E27FC236}">
                <a16:creationId xmlns:a16="http://schemas.microsoft.com/office/drawing/2014/main" id="{0A526021-1982-2F3F-F9C0-096BE376C349}"/>
              </a:ext>
            </a:extLst>
          </p:cNvPr>
          <p:cNvSpPr>
            <a:spLocks noGrp="1"/>
          </p:cNvSpPr>
          <p:nvPr>
            <p:ph sz="half" idx="1"/>
          </p:nvPr>
        </p:nvSpPr>
        <p:spPr>
          <a:xfrm>
            <a:off x="0" y="2087879"/>
            <a:ext cx="3107051" cy="3880772"/>
          </a:xfrm>
        </p:spPr>
        <p:txBody>
          <a:bodyPr>
            <a:normAutofit/>
          </a:bodyPr>
          <a:lstStyle/>
          <a:p>
            <a:pPr marL="0" indent="0">
              <a:buNone/>
            </a:pPr>
            <a:endParaRPr lang="en-GB" sz="7200" dirty="0"/>
          </a:p>
          <a:p>
            <a:pPr marL="0" indent="0" algn="just">
              <a:buNone/>
            </a:pPr>
            <a:endParaRPr lang="en-GB" sz="7200" b="1" dirty="0"/>
          </a:p>
          <a:p>
            <a:pPr marL="0" indent="0" algn="just">
              <a:buNone/>
            </a:pPr>
            <a:endParaRPr lang="en-GB" sz="7200" b="1" dirty="0"/>
          </a:p>
          <a:p>
            <a:endParaRPr lang="en-GB" sz="3200" b="1" dirty="0"/>
          </a:p>
        </p:txBody>
      </p:sp>
      <p:graphicFrame>
        <p:nvGraphicFramePr>
          <p:cNvPr id="9" name="Content Placeholder 3">
            <a:extLst>
              <a:ext uri="{FF2B5EF4-FFF2-40B4-BE49-F238E27FC236}">
                <a16:creationId xmlns:a16="http://schemas.microsoft.com/office/drawing/2014/main" id="{9F573A05-3A8A-BDF3-F639-ED44D7D6CDD6}"/>
              </a:ext>
            </a:extLst>
          </p:cNvPr>
          <p:cNvGraphicFramePr>
            <a:graphicFrameLocks noGrp="1"/>
          </p:cNvGraphicFramePr>
          <p:nvPr>
            <p:ph sz="half" idx="2"/>
            <p:extLst>
              <p:ext uri="{D42A27DB-BD31-4B8C-83A1-F6EECF244321}">
                <p14:modId xmlns:p14="http://schemas.microsoft.com/office/powerpoint/2010/main" val="1864104662"/>
              </p:ext>
            </p:extLst>
          </p:nvPr>
        </p:nvGraphicFramePr>
        <p:xfrm>
          <a:off x="268014" y="319596"/>
          <a:ext cx="11778984" cy="6538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8487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20" name="Group 311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24" name="Straight Connector 312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25" name="Straight Connector 312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2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2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28" name="Isosceles Triangle 312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2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3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3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32" name="Isosceles Triangle 313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33" name="Isosceles Triangle 313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0545A88-BB2C-922E-A2C9-6E28032B96C2}"/>
              </a:ext>
            </a:extLst>
          </p:cNvPr>
          <p:cNvSpPr>
            <a:spLocks noGrp="1"/>
          </p:cNvSpPr>
          <p:nvPr>
            <p:ph type="title"/>
          </p:nvPr>
        </p:nvSpPr>
        <p:spPr>
          <a:xfrm>
            <a:off x="1923394" y="609600"/>
            <a:ext cx="7598978" cy="375745"/>
          </a:xfrm>
        </p:spPr>
        <p:txBody>
          <a:bodyPr vert="horz" lIns="91440" tIns="45720" rIns="91440" bIns="45720" rtlCol="0" anchor="ctr">
            <a:normAutofit fontScale="90000"/>
          </a:bodyPr>
          <a:lstStyle/>
          <a:p>
            <a:r>
              <a:rPr lang="en-US" dirty="0"/>
              <a:t>          CIRCULAR ECONOMY</a:t>
            </a:r>
          </a:p>
        </p:txBody>
      </p:sp>
      <p:pic>
        <p:nvPicPr>
          <p:cNvPr id="2050" name="Picture 2" descr="Transformational change through a circular economy | SEI">
            <a:extLst>
              <a:ext uri="{FF2B5EF4-FFF2-40B4-BE49-F238E27FC236}">
                <a16:creationId xmlns:a16="http://schemas.microsoft.com/office/drawing/2014/main" id="{F9D2CFFF-B072-A12C-CF39-452C312C4A3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3737" y="1043576"/>
            <a:ext cx="5062993" cy="475921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140" name="TextBox 4">
            <a:extLst>
              <a:ext uri="{FF2B5EF4-FFF2-40B4-BE49-F238E27FC236}">
                <a16:creationId xmlns:a16="http://schemas.microsoft.com/office/drawing/2014/main" id="{1F71B957-E420-12A6-415A-FA1ACF38CD20}"/>
              </a:ext>
            </a:extLst>
          </p:cNvPr>
          <p:cNvGraphicFramePr/>
          <p:nvPr>
            <p:extLst>
              <p:ext uri="{D42A27DB-BD31-4B8C-83A1-F6EECF244321}">
                <p14:modId xmlns:p14="http://schemas.microsoft.com/office/powerpoint/2010/main" val="2501876150"/>
              </p:ext>
            </p:extLst>
          </p:nvPr>
        </p:nvGraphicFramePr>
        <p:xfrm>
          <a:off x="6015832" y="1043576"/>
          <a:ext cx="5711570" cy="56856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5A9E5451-DA6B-CD99-ED30-7F0F68BB61E1}"/>
              </a:ext>
            </a:extLst>
          </p:cNvPr>
          <p:cNvSpPr txBox="1"/>
          <p:nvPr/>
        </p:nvSpPr>
        <p:spPr>
          <a:xfrm rot="10800000" flipV="1">
            <a:off x="2216403" y="5491688"/>
            <a:ext cx="1560786" cy="369332"/>
          </a:xfrm>
          <a:prstGeom prst="rect">
            <a:avLst/>
          </a:prstGeom>
          <a:noFill/>
        </p:spPr>
        <p:txBody>
          <a:bodyPr wrap="square" rtlCol="0">
            <a:spAutoFit/>
          </a:bodyPr>
          <a:lstStyle/>
          <a:p>
            <a:r>
              <a:rPr lang="en-GB" b="1" dirty="0" err="1">
                <a:solidFill>
                  <a:srgbClr val="FF0000"/>
                </a:solidFill>
              </a:rPr>
              <a:t>Nikam</a:t>
            </a:r>
            <a:r>
              <a:rPr lang="en-GB" b="1" dirty="0">
                <a:solidFill>
                  <a:srgbClr val="FF0000"/>
                </a:solidFill>
              </a:rPr>
              <a:t>, 2019</a:t>
            </a:r>
          </a:p>
        </p:txBody>
      </p:sp>
    </p:spTree>
    <p:extLst>
      <p:ext uri="{BB962C8B-B14F-4D97-AF65-F5344CB8AC3E}">
        <p14:creationId xmlns:p14="http://schemas.microsoft.com/office/powerpoint/2010/main" val="3765645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2CFC1-0A5B-1C53-5294-67FA3A93EFF0}"/>
              </a:ext>
            </a:extLst>
          </p:cNvPr>
          <p:cNvSpPr>
            <a:spLocks noGrp="1"/>
          </p:cNvSpPr>
          <p:nvPr>
            <p:ph type="title"/>
          </p:nvPr>
        </p:nvSpPr>
        <p:spPr>
          <a:xfrm>
            <a:off x="138313" y="609600"/>
            <a:ext cx="11136413" cy="546989"/>
          </a:xfrm>
        </p:spPr>
        <p:txBody>
          <a:bodyPr>
            <a:normAutofit/>
          </a:bodyPr>
          <a:lstStyle/>
          <a:p>
            <a:r>
              <a:rPr lang="en-GB" sz="2800" b="1" dirty="0"/>
              <a:t> APPLICATION TO THE UK HOTEL AND HOSPITALITY SECTOR</a:t>
            </a:r>
          </a:p>
        </p:txBody>
      </p:sp>
      <p:sp>
        <p:nvSpPr>
          <p:cNvPr id="3" name="Content Placeholder 2">
            <a:extLst>
              <a:ext uri="{FF2B5EF4-FFF2-40B4-BE49-F238E27FC236}">
                <a16:creationId xmlns:a16="http://schemas.microsoft.com/office/drawing/2014/main" id="{3EA58EE4-91A6-B922-B8A2-E32B0D633821}"/>
              </a:ext>
            </a:extLst>
          </p:cNvPr>
          <p:cNvSpPr>
            <a:spLocks noGrp="1"/>
          </p:cNvSpPr>
          <p:nvPr>
            <p:ph sz="half" idx="1"/>
          </p:nvPr>
        </p:nvSpPr>
        <p:spPr>
          <a:xfrm>
            <a:off x="677335" y="1345721"/>
            <a:ext cx="3334332" cy="5378272"/>
          </a:xfrm>
        </p:spPr>
        <p:txBody>
          <a:bodyPr>
            <a:normAutofit fontScale="92500" lnSpcReduction="20000"/>
          </a:bodyPr>
          <a:lstStyle/>
          <a:p>
            <a:r>
              <a:rPr lang="en-GB" sz="2100" dirty="0"/>
              <a:t>Courtauld Commitment: Voluntary initiatives since 2005 to reduce environmental impact of the sector due to its high water and energy use. Food waste is also endemic.</a:t>
            </a:r>
          </a:p>
          <a:p>
            <a:endParaRPr lang="en-GB" sz="2100" dirty="0"/>
          </a:p>
          <a:p>
            <a:r>
              <a:rPr lang="en-GB" sz="2100" dirty="0"/>
              <a:t>The estimated cost of food waste to the sector in 2011 was £2.5bn </a:t>
            </a:r>
            <a:r>
              <a:rPr lang="en-GB" sz="2100" dirty="0">
                <a:solidFill>
                  <a:srgbClr val="FF0000"/>
                </a:solidFill>
              </a:rPr>
              <a:t>(</a:t>
            </a:r>
            <a:r>
              <a:rPr lang="en-GB" sz="1200" b="1" dirty="0">
                <a:solidFill>
                  <a:srgbClr val="FF0000"/>
                </a:solidFill>
              </a:rPr>
              <a:t>WRAP, 2013</a:t>
            </a:r>
            <a:r>
              <a:rPr lang="en-GB" sz="2100" dirty="0">
                <a:solidFill>
                  <a:srgbClr val="FF0000"/>
                </a:solidFill>
              </a:rPr>
              <a:t>).</a:t>
            </a:r>
          </a:p>
          <a:p>
            <a:pPr marL="0" indent="0">
              <a:buNone/>
            </a:pPr>
            <a:endParaRPr lang="en-GB" sz="2100" dirty="0"/>
          </a:p>
          <a:p>
            <a:r>
              <a:rPr lang="en-GB" sz="2100" dirty="0"/>
              <a:t>Hospitality and Food Service agreement with all UK Govts in 2012 to increase recycling and minimise waste </a:t>
            </a:r>
            <a:r>
              <a:rPr lang="en-GB" sz="2100" b="1" dirty="0">
                <a:solidFill>
                  <a:srgbClr val="FF0000"/>
                </a:solidFill>
              </a:rPr>
              <a:t>(</a:t>
            </a:r>
            <a:r>
              <a:rPr lang="en-GB" sz="1300" b="1" dirty="0">
                <a:solidFill>
                  <a:srgbClr val="FF0000"/>
                </a:solidFill>
              </a:rPr>
              <a:t>WRAP, 2017</a:t>
            </a:r>
            <a:r>
              <a:rPr lang="en-GB" sz="2100" dirty="0">
                <a:solidFill>
                  <a:srgbClr val="FF0000"/>
                </a:solidFill>
              </a:rPr>
              <a:t>).</a:t>
            </a:r>
          </a:p>
          <a:p>
            <a:endParaRPr lang="en-GB" sz="2100" dirty="0"/>
          </a:p>
          <a:p>
            <a:endParaRPr lang="en-GB" sz="2100" dirty="0"/>
          </a:p>
          <a:p>
            <a:endParaRPr lang="en-GB" sz="1600" dirty="0"/>
          </a:p>
        </p:txBody>
      </p:sp>
      <p:sp>
        <p:nvSpPr>
          <p:cNvPr id="4" name="Content Placeholder 3">
            <a:extLst>
              <a:ext uri="{FF2B5EF4-FFF2-40B4-BE49-F238E27FC236}">
                <a16:creationId xmlns:a16="http://schemas.microsoft.com/office/drawing/2014/main" id="{BB7DD935-E425-B36B-A392-D915BD04527F}"/>
              </a:ext>
            </a:extLst>
          </p:cNvPr>
          <p:cNvSpPr>
            <a:spLocks noGrp="1"/>
          </p:cNvSpPr>
          <p:nvPr>
            <p:ph sz="half" idx="2"/>
          </p:nvPr>
        </p:nvSpPr>
        <p:spPr/>
        <p:txBody>
          <a:bodyPr>
            <a:normAutofit fontScale="92500" lnSpcReduction="20000"/>
          </a:bodyPr>
          <a:lstStyle/>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endParaRPr lang="en-GB" sz="1600" dirty="0">
              <a:solidFill>
                <a:prstClr val="black">
                  <a:lumMod val="75000"/>
                  <a:lumOff val="25000"/>
                </a:prstClr>
              </a:solidFill>
              <a:latin typeface="Trebuchet MS" panose="020B0603020202020204"/>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endParaRPr kumimoji="0" lang="en-GB" sz="16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endParaRPr kumimoji="0" lang="en-GB" sz="16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endParaRPr>
          </a:p>
        </p:txBody>
      </p:sp>
      <p:pic>
        <p:nvPicPr>
          <p:cNvPr id="11" name="Picture 10">
            <a:extLst>
              <a:ext uri="{FF2B5EF4-FFF2-40B4-BE49-F238E27FC236}">
                <a16:creationId xmlns:a16="http://schemas.microsoft.com/office/drawing/2014/main" id="{1BA919E9-5097-197F-7650-D09A2A4AD92B}"/>
              </a:ext>
            </a:extLst>
          </p:cNvPr>
          <p:cNvPicPr>
            <a:picLocks noChangeAspect="1"/>
          </p:cNvPicPr>
          <p:nvPr/>
        </p:nvPicPr>
        <p:blipFill>
          <a:blip r:embed="rId3"/>
          <a:stretch>
            <a:fillRect/>
          </a:stretch>
        </p:blipFill>
        <p:spPr>
          <a:xfrm>
            <a:off x="4416726" y="1612234"/>
            <a:ext cx="6858000" cy="3633531"/>
          </a:xfrm>
          <a:prstGeom prst="rect">
            <a:avLst/>
          </a:prstGeom>
        </p:spPr>
      </p:pic>
      <p:sp>
        <p:nvSpPr>
          <p:cNvPr id="12" name="TextBox 11">
            <a:extLst>
              <a:ext uri="{FF2B5EF4-FFF2-40B4-BE49-F238E27FC236}">
                <a16:creationId xmlns:a16="http://schemas.microsoft.com/office/drawing/2014/main" id="{CC8C8DA1-886C-85B5-3E3A-EC9DFA095A73}"/>
              </a:ext>
            </a:extLst>
          </p:cNvPr>
          <p:cNvSpPr txBox="1"/>
          <p:nvPr/>
        </p:nvSpPr>
        <p:spPr>
          <a:xfrm>
            <a:off x="7168551" y="5055079"/>
            <a:ext cx="3027872" cy="553998"/>
          </a:xfrm>
          <a:prstGeom prst="rect">
            <a:avLst/>
          </a:prstGeom>
          <a:noFill/>
        </p:spPr>
        <p:txBody>
          <a:bodyPr wrap="square" rtlCol="0">
            <a:spAutoFit/>
          </a:bodyPr>
          <a:lstStyle/>
          <a:p>
            <a:endParaRPr lang="en-GB" sz="1200" dirty="0"/>
          </a:p>
          <a:p>
            <a:r>
              <a:rPr lang="en-GB" sz="1200" b="1" dirty="0"/>
              <a:t>(</a:t>
            </a:r>
            <a:r>
              <a:rPr lang="en-GB" sz="1200" b="1" dirty="0" err="1">
                <a:solidFill>
                  <a:srgbClr val="FF0000"/>
                </a:solidFill>
              </a:rPr>
              <a:t>Karapachov</a:t>
            </a:r>
            <a:r>
              <a:rPr lang="en-GB" sz="1200" b="1" dirty="0">
                <a:solidFill>
                  <a:srgbClr val="FF0000"/>
                </a:solidFill>
              </a:rPr>
              <a:t>, 2019</a:t>
            </a:r>
            <a:r>
              <a:rPr lang="en-GB" b="1" dirty="0">
                <a:solidFill>
                  <a:srgbClr val="FF0000"/>
                </a:solidFill>
              </a:rPr>
              <a:t>)</a:t>
            </a:r>
          </a:p>
        </p:txBody>
      </p:sp>
    </p:spTree>
    <p:extLst>
      <p:ext uri="{BB962C8B-B14F-4D97-AF65-F5344CB8AC3E}">
        <p14:creationId xmlns:p14="http://schemas.microsoft.com/office/powerpoint/2010/main" val="1622486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3" name="Group 132">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9" name="Straight Connector 11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0" name="Straight Connector 11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5"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7"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9" name="Isosceles Triangle 13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5"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7" name="Isosceles Triangle 14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8" name="Isosceles Triangle 14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9" name="Picture 78" descr="Stone pillars">
            <a:extLst>
              <a:ext uri="{FF2B5EF4-FFF2-40B4-BE49-F238E27FC236}">
                <a16:creationId xmlns:a16="http://schemas.microsoft.com/office/drawing/2014/main" id="{7794CB93-3848-4D0E-16D5-A575FA86616F}"/>
              </a:ext>
            </a:extLst>
          </p:cNvPr>
          <p:cNvPicPr>
            <a:picLocks noChangeAspect="1"/>
          </p:cNvPicPr>
          <p:nvPr/>
        </p:nvPicPr>
        <p:blipFill>
          <a:blip r:embed="rId3"/>
          <a:srcRect r="24626"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itle 4">
            <a:extLst>
              <a:ext uri="{FF2B5EF4-FFF2-40B4-BE49-F238E27FC236}">
                <a16:creationId xmlns:a16="http://schemas.microsoft.com/office/drawing/2014/main" id="{E5F6D007-761F-0780-781F-F1ADCE6C9D22}"/>
              </a:ext>
            </a:extLst>
          </p:cNvPr>
          <p:cNvSpPr>
            <a:spLocks noGrp="1"/>
          </p:cNvSpPr>
          <p:nvPr>
            <p:ph type="title"/>
          </p:nvPr>
        </p:nvSpPr>
        <p:spPr>
          <a:xfrm>
            <a:off x="677333" y="609600"/>
            <a:ext cx="3851123" cy="564931"/>
          </a:xfrm>
        </p:spPr>
        <p:txBody>
          <a:bodyPr vert="horz" lIns="91440" tIns="45720" rIns="91440" bIns="45720" rtlCol="0" anchor="t">
            <a:normAutofit/>
          </a:bodyPr>
          <a:lstStyle/>
          <a:p>
            <a:r>
              <a:rPr lang="en-US" sz="2800"/>
              <a:t>Government response</a:t>
            </a:r>
            <a:endParaRPr lang="en-US" sz="2800" dirty="0"/>
          </a:p>
        </p:txBody>
      </p:sp>
      <p:sp>
        <p:nvSpPr>
          <p:cNvPr id="7" name="TextBox 6">
            <a:extLst>
              <a:ext uri="{FF2B5EF4-FFF2-40B4-BE49-F238E27FC236}">
                <a16:creationId xmlns:a16="http://schemas.microsoft.com/office/drawing/2014/main" id="{6E9FF1F8-033A-15A7-61BE-B1C0549F778A}"/>
              </a:ext>
            </a:extLst>
          </p:cNvPr>
          <p:cNvSpPr txBox="1"/>
          <p:nvPr/>
        </p:nvSpPr>
        <p:spPr>
          <a:xfrm>
            <a:off x="407534" y="1426779"/>
            <a:ext cx="4590136" cy="5234151"/>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rPr>
              <a:t>The UK Govt was advised to enact statutory regulations rather than relying on voluntary initiatives to achieve its waste and resources goals.</a:t>
            </a:r>
          </a:p>
          <a:p>
            <a:pPr>
              <a:lnSpc>
                <a:spcPct val="90000"/>
              </a:lnSpc>
              <a:spcBef>
                <a:spcPts val="1000"/>
              </a:spcBef>
              <a:buClr>
                <a:schemeClr val="accent1"/>
              </a:buClr>
              <a:buSzPct val="80000"/>
              <a:buFont typeface="Wingdings 3" charset="2"/>
              <a:buChar char=""/>
            </a:pPr>
            <a:endParaRPr lang="en-US" sz="1400" b="1" dirty="0">
              <a:solidFill>
                <a:schemeClr val="tx1">
                  <a:lumMod val="75000"/>
                  <a:lumOff val="25000"/>
                </a:schemeClr>
              </a:solidFill>
            </a:endParaRPr>
          </a:p>
          <a:p>
            <a:pPr marL="342900" marR="0" lvl="0" indent="-342900" fontAlgn="auto">
              <a:lnSpc>
                <a:spcPct val="90000"/>
              </a:lnSpc>
              <a:spcBef>
                <a:spcPts val="1000"/>
              </a:spcBef>
              <a:buClr>
                <a:schemeClr val="accent1"/>
              </a:buClr>
              <a:buSzPct val="80000"/>
              <a:buFont typeface="Wingdings 3" charset="2"/>
              <a:buChar char=""/>
              <a:tabLst/>
              <a:defRPr/>
            </a:pPr>
            <a:r>
              <a:rPr kumimoji="0" lang="en-US" sz="1700" b="0" i="0" u="none" strike="noStrike" cap="none" spc="0" normalizeH="0" baseline="0" noProof="0" dirty="0">
                <a:ln>
                  <a:noFill/>
                </a:ln>
                <a:solidFill>
                  <a:schemeClr val="tx1">
                    <a:lumMod val="75000"/>
                    <a:lumOff val="25000"/>
                  </a:schemeClr>
                </a:solidFill>
                <a:effectLst/>
                <a:uLnTx/>
                <a:uFillTx/>
              </a:rPr>
              <a:t>Long term goals for the elimination of avoidable waste and moving toward a circular economy by 2050 were set (</a:t>
            </a:r>
            <a:r>
              <a:rPr kumimoji="0" lang="en-US" sz="1200" b="1" i="0" u="none" strike="noStrike" cap="none" spc="0" normalizeH="0" baseline="0" noProof="0" dirty="0">
                <a:ln>
                  <a:noFill/>
                </a:ln>
                <a:solidFill>
                  <a:srgbClr val="FF0000"/>
                </a:solidFill>
                <a:effectLst/>
                <a:uLnTx/>
                <a:uFillTx/>
              </a:rPr>
              <a:t>DEFRA , 2018</a:t>
            </a:r>
            <a:r>
              <a:rPr kumimoji="0" lang="en-US" sz="1200" b="0" i="0" u="none" strike="noStrike" cap="none" spc="0" normalizeH="0" baseline="0" noProof="0" dirty="0">
                <a:ln>
                  <a:noFill/>
                </a:ln>
                <a:solidFill>
                  <a:srgbClr val="FF0000"/>
                </a:solidFill>
                <a:effectLst/>
                <a:uLnTx/>
                <a:uFillTx/>
              </a:rPr>
              <a:t>).</a:t>
            </a:r>
          </a:p>
          <a:p>
            <a:pPr marL="342900" marR="0" lvl="0" indent="-342900" fontAlgn="auto">
              <a:lnSpc>
                <a:spcPct val="90000"/>
              </a:lnSpc>
              <a:spcBef>
                <a:spcPts val="1000"/>
              </a:spcBef>
              <a:buClr>
                <a:schemeClr val="accent1"/>
              </a:buClr>
              <a:buSzPct val="80000"/>
              <a:buFont typeface="Wingdings 3" charset="2"/>
              <a:buChar char=""/>
              <a:tabLst/>
              <a:defRPr/>
            </a:pPr>
            <a:endParaRPr lang="en-US" sz="1400" dirty="0">
              <a:solidFill>
                <a:schemeClr val="tx1">
                  <a:lumMod val="75000"/>
                  <a:lumOff val="25000"/>
                </a:schemeClr>
              </a:solidFill>
            </a:endParaRPr>
          </a:p>
          <a:p>
            <a:pPr marL="342900" marR="0" lvl="0" indent="-342900" fontAlgn="auto">
              <a:lnSpc>
                <a:spcPct val="90000"/>
              </a:lnSpc>
              <a:spcBef>
                <a:spcPts val="1000"/>
              </a:spcBef>
              <a:buClr>
                <a:schemeClr val="accent1"/>
              </a:buClr>
              <a:buSzPct val="80000"/>
              <a:buFont typeface="Wingdings 3" charset="2"/>
              <a:buChar char=""/>
              <a:tabLst/>
              <a:defRPr/>
            </a:pPr>
            <a:r>
              <a:rPr kumimoji="0" lang="en-US" sz="1700" b="0" i="0" u="none" strike="noStrike" cap="none" spc="0" normalizeH="0" baseline="0" noProof="0" dirty="0">
                <a:ln>
                  <a:noFill/>
                </a:ln>
                <a:solidFill>
                  <a:schemeClr val="tx1">
                    <a:lumMod val="75000"/>
                    <a:lumOff val="25000"/>
                  </a:schemeClr>
                </a:solidFill>
                <a:effectLst/>
                <a:uLnTx/>
                <a:uFillTx/>
              </a:rPr>
              <a:t>In 2021, the Environment Act came into force making waste management and recycling a legal requirement.  </a:t>
            </a:r>
            <a:r>
              <a:rPr kumimoji="0" lang="en-US" sz="1700" b="0" i="0" u="none" strike="noStrike" cap="none" spc="0" normalizeH="0" baseline="0" noProof="0" dirty="0">
                <a:ln>
                  <a:noFill/>
                </a:ln>
                <a:solidFill>
                  <a:srgbClr val="FF0000"/>
                </a:solidFill>
                <a:effectLst/>
                <a:uLnTx/>
                <a:uFillTx/>
              </a:rPr>
              <a:t>(</a:t>
            </a:r>
            <a:r>
              <a:rPr kumimoji="0" lang="en-US" sz="1100" b="1" i="0" u="none" strike="noStrike" cap="none" spc="0" normalizeH="0" baseline="0" noProof="0" dirty="0">
                <a:ln>
                  <a:noFill/>
                </a:ln>
                <a:solidFill>
                  <a:srgbClr val="FF0000"/>
                </a:solidFill>
                <a:effectLst/>
                <a:uLnTx/>
                <a:uFillTx/>
              </a:rPr>
              <a:t>GOV.UK.2021</a:t>
            </a:r>
            <a:r>
              <a:rPr kumimoji="0" lang="en-US" sz="1700" b="0" i="0" u="none" strike="noStrike" cap="none" spc="0" normalizeH="0" baseline="0" noProof="0" dirty="0">
                <a:ln>
                  <a:noFill/>
                </a:ln>
                <a:solidFill>
                  <a:srgbClr val="FF0000"/>
                </a:solidFill>
                <a:effectLst/>
                <a:uLnTx/>
                <a:uFillTx/>
              </a:rPr>
              <a:t>)</a:t>
            </a:r>
            <a:r>
              <a:rPr lang="en-US" sz="1700" dirty="0">
                <a:solidFill>
                  <a:srgbClr val="FF0000"/>
                </a:solidFill>
              </a:rPr>
              <a:t>. </a:t>
            </a:r>
            <a:endParaRPr kumimoji="0" lang="en-US" sz="1400" b="0" i="0" u="none" strike="noStrike" cap="none" spc="0" normalizeH="0" baseline="0" noProof="0" dirty="0">
              <a:ln>
                <a:noFill/>
              </a:ln>
              <a:solidFill>
                <a:srgbClr val="FF0000"/>
              </a:solidFill>
              <a:effectLst/>
              <a:uLnTx/>
              <a:uFillTx/>
            </a:endParaRPr>
          </a:p>
          <a:p>
            <a:pPr marL="342900" marR="0" lvl="0" indent="-342900" fontAlgn="auto">
              <a:lnSpc>
                <a:spcPct val="90000"/>
              </a:lnSpc>
              <a:spcBef>
                <a:spcPts val="1000"/>
              </a:spcBef>
              <a:buClr>
                <a:schemeClr val="accent1"/>
              </a:buClr>
              <a:buSzPct val="80000"/>
              <a:buFont typeface="Wingdings 3" charset="2"/>
              <a:buChar char=""/>
              <a:tabLst/>
              <a:defRPr/>
            </a:pPr>
            <a:r>
              <a:rPr kumimoji="0" lang="en-US" sz="1900" b="0" i="0" u="none" strike="noStrike" cap="none" spc="0" normalizeH="0" baseline="0" noProof="0" dirty="0">
                <a:ln>
                  <a:noFill/>
                </a:ln>
                <a:solidFill>
                  <a:schemeClr val="tx1">
                    <a:lumMod val="75000"/>
                    <a:lumOff val="25000"/>
                  </a:schemeClr>
                </a:solidFill>
                <a:effectLst/>
                <a:uLnTx/>
                <a:uFillTx/>
              </a:rPr>
              <a:t>A Hospitality strategy was developed to </a:t>
            </a:r>
            <a:r>
              <a:rPr kumimoji="0" lang="en-US" sz="1900" b="0" i="0" u="none" strike="noStrike" cap="none" spc="0" normalizeH="0" baseline="0" noProof="0" dirty="0" err="1">
                <a:ln>
                  <a:noFill/>
                </a:ln>
                <a:solidFill>
                  <a:schemeClr val="tx1">
                    <a:lumMod val="75000"/>
                    <a:lumOff val="25000"/>
                  </a:schemeClr>
                </a:solidFill>
                <a:effectLst/>
                <a:uLnTx/>
                <a:uFillTx/>
              </a:rPr>
              <a:t>minimise</a:t>
            </a:r>
            <a:r>
              <a:rPr kumimoji="0" lang="en-US" sz="1900" b="0" i="0" u="none" strike="noStrike" cap="none" spc="0" normalizeH="0" baseline="0" noProof="0" dirty="0">
                <a:ln>
                  <a:noFill/>
                </a:ln>
                <a:solidFill>
                  <a:schemeClr val="tx1">
                    <a:lumMod val="75000"/>
                    <a:lumOff val="25000"/>
                  </a:schemeClr>
                </a:solidFill>
                <a:effectLst/>
                <a:uLnTx/>
                <a:uFillTx/>
              </a:rPr>
              <a:t> waste, increase recycling and reduce single-use plastics </a:t>
            </a:r>
            <a:r>
              <a:rPr kumimoji="0" lang="en-US" sz="1200" b="0" i="0" u="none" strike="noStrike" cap="none" spc="0" normalizeH="0" baseline="0" noProof="0" dirty="0">
                <a:ln>
                  <a:noFill/>
                </a:ln>
                <a:solidFill>
                  <a:srgbClr val="FF0000"/>
                </a:solidFill>
                <a:effectLst/>
                <a:uLnTx/>
                <a:uFillTx/>
              </a:rPr>
              <a:t>(</a:t>
            </a:r>
            <a:r>
              <a:rPr kumimoji="0" lang="en-US" sz="1200" b="1" i="0" u="none" strike="noStrike" cap="none" spc="0" normalizeH="0" baseline="0" noProof="0" dirty="0">
                <a:ln>
                  <a:noFill/>
                </a:ln>
                <a:solidFill>
                  <a:srgbClr val="FF0000"/>
                </a:solidFill>
                <a:effectLst/>
                <a:uLnTx/>
                <a:uFillTx/>
              </a:rPr>
              <a:t>DBT, 2023, p.21</a:t>
            </a:r>
            <a:r>
              <a:rPr kumimoji="0" lang="en-US" sz="1200" b="0" i="0" u="none" strike="noStrike" cap="none" spc="0" normalizeH="0" baseline="0" noProof="0" dirty="0">
                <a:ln>
                  <a:noFill/>
                </a:ln>
                <a:solidFill>
                  <a:srgbClr val="FF0000"/>
                </a:solidFill>
                <a:effectLst/>
                <a:uLnTx/>
                <a:uFillTx/>
              </a:rPr>
              <a:t>)</a:t>
            </a:r>
          </a:p>
          <a:p>
            <a:pPr marL="342900" marR="0" lvl="0" indent="-342900" fontAlgn="auto">
              <a:lnSpc>
                <a:spcPct val="90000"/>
              </a:lnSpc>
              <a:spcBef>
                <a:spcPts val="1000"/>
              </a:spcBef>
              <a:buClr>
                <a:schemeClr val="accent1"/>
              </a:buClr>
              <a:buSzPct val="80000"/>
              <a:buFont typeface="Wingdings 3" charset="2"/>
              <a:buChar char=""/>
              <a:tabLst/>
              <a:defRPr/>
            </a:pPr>
            <a:endParaRPr kumimoji="0" lang="en-US" sz="1400" b="0" i="0" u="none" strike="noStrike" cap="none" spc="0" normalizeH="0" baseline="0" noProof="0" dirty="0">
              <a:ln>
                <a:noFill/>
              </a:ln>
              <a:solidFill>
                <a:schemeClr val="tx1">
                  <a:lumMod val="75000"/>
                  <a:lumOff val="25000"/>
                </a:schemeClr>
              </a:solidFill>
              <a:effectLst/>
              <a:uLnTx/>
              <a:uFillTx/>
            </a:endParaRPr>
          </a:p>
          <a:p>
            <a:pPr>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p:txBody>
      </p:sp>
      <p:cxnSp>
        <p:nvCxnSpPr>
          <p:cNvPr id="149" name="Straight Connector 14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2" name="Straight Connector 13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84245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EBE01-F632-1321-AF5A-20D1B4F09BB2}"/>
              </a:ext>
            </a:extLst>
          </p:cNvPr>
          <p:cNvSpPr>
            <a:spLocks noGrp="1"/>
          </p:cNvSpPr>
          <p:nvPr>
            <p:ph type="title"/>
          </p:nvPr>
        </p:nvSpPr>
        <p:spPr>
          <a:xfrm>
            <a:off x="677334" y="609600"/>
            <a:ext cx="8596668" cy="1320800"/>
          </a:xfrm>
        </p:spPr>
        <p:txBody>
          <a:bodyPr/>
          <a:lstStyle/>
          <a:p>
            <a:r>
              <a:rPr lang="en-GB" dirty="0"/>
              <a:t>               INDUSTRY REACTION </a:t>
            </a:r>
          </a:p>
        </p:txBody>
      </p:sp>
      <p:sp>
        <p:nvSpPr>
          <p:cNvPr id="3" name="Content Placeholder 2">
            <a:extLst>
              <a:ext uri="{FF2B5EF4-FFF2-40B4-BE49-F238E27FC236}">
                <a16:creationId xmlns:a16="http://schemas.microsoft.com/office/drawing/2014/main" id="{2FC1E893-4826-4A59-C7FD-1FDB55B7F30E}"/>
              </a:ext>
            </a:extLst>
          </p:cNvPr>
          <p:cNvSpPr>
            <a:spLocks noGrp="1"/>
          </p:cNvSpPr>
          <p:nvPr>
            <p:ph sz="half" idx="1"/>
          </p:nvPr>
        </p:nvSpPr>
        <p:spPr>
          <a:xfrm>
            <a:off x="677863" y="1740024"/>
            <a:ext cx="4183062" cy="4302002"/>
          </a:xfrm>
        </p:spPr>
        <p:txBody>
          <a:bodyPr>
            <a:normAutofit/>
          </a:bodyPr>
          <a:lstStyle/>
          <a:p>
            <a:r>
              <a:rPr lang="en-GB" dirty="0"/>
              <a:t>HYATT developed a food waste prevention and training program</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lang="en-GB" dirty="0"/>
              <a:t>Redesigned menu/</a:t>
            </a: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New buffet set-up/hydration stations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Waste reduction efforts/</a:t>
            </a:r>
            <a:r>
              <a:rPr kumimoji="0" lang="en-GB" sz="17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Recycling programs/</a:t>
            </a: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Reduction of single-use plastics</a:t>
            </a:r>
            <a:endParaRPr kumimoji="0" lang="en-GB" sz="17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endParaRPr>
          </a:p>
          <a:p>
            <a:r>
              <a:rPr lang="en-GB" dirty="0"/>
              <a:t>Use of tools to measure and obtain accurate data on food waste streams  </a:t>
            </a:r>
            <a:r>
              <a:rPr lang="en-GB" sz="1200" dirty="0">
                <a:solidFill>
                  <a:srgbClr val="FF0000"/>
                </a:solidFill>
              </a:rPr>
              <a:t>(HYATT, 2024)</a:t>
            </a:r>
          </a:p>
          <a:p>
            <a:r>
              <a:rPr lang="en-GB" dirty="0"/>
              <a:t>IHG’s is tracking water usage through its environmental data platform, Green engage </a:t>
            </a:r>
            <a:r>
              <a:rPr lang="en-GB" sz="1200" dirty="0">
                <a:solidFill>
                  <a:srgbClr val="FF0000"/>
                </a:solidFill>
              </a:rPr>
              <a:t>(IHG,ND</a:t>
            </a:r>
            <a:r>
              <a:rPr lang="en-GB" dirty="0"/>
              <a:t>)</a:t>
            </a:r>
          </a:p>
        </p:txBody>
      </p:sp>
      <p:sp>
        <p:nvSpPr>
          <p:cNvPr id="4" name="Content Placeholder 3">
            <a:extLst>
              <a:ext uri="{FF2B5EF4-FFF2-40B4-BE49-F238E27FC236}">
                <a16:creationId xmlns:a16="http://schemas.microsoft.com/office/drawing/2014/main" id="{0A40B89B-5F79-D88E-1117-091BF9A0F8CE}"/>
              </a:ext>
            </a:extLst>
          </p:cNvPr>
          <p:cNvSpPr>
            <a:spLocks noGrp="1"/>
          </p:cNvSpPr>
          <p:nvPr>
            <p:ph sz="half" idx="2"/>
          </p:nvPr>
        </p:nvSpPr>
        <p:spPr>
          <a:xfrm>
            <a:off x="5089525" y="1846556"/>
            <a:ext cx="6424612" cy="4195470"/>
          </a:xfrm>
        </p:spPr>
        <p:txBody>
          <a:bodyPr>
            <a:normAutofit/>
          </a:bodyPr>
          <a:lstStyle/>
          <a:p>
            <a:r>
              <a:rPr lang="en-GB" dirty="0"/>
              <a:t>Accor plans to reduce global emissions by 60% across its network</a:t>
            </a:r>
          </a:p>
          <a:p>
            <a:r>
              <a:rPr lang="en-GB" dirty="0"/>
              <a:t>Technology-driven measurements</a:t>
            </a:r>
          </a:p>
          <a:p>
            <a:pPr lvl="0"/>
            <a:r>
              <a:rPr lang="en-GB" noProof="0" dirty="0"/>
              <a:t>Collaboration with local organisations to deliver leftover food/</a:t>
            </a: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 Eliminating unpopular items from menu</a:t>
            </a:r>
            <a:endParaRPr lang="en-GB" noProof="0" dirty="0"/>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Staff training</a:t>
            </a:r>
            <a:endParaRPr lang="en-GB" dirty="0"/>
          </a:p>
          <a:p>
            <a:pPr lvl="0"/>
            <a:r>
              <a:rPr lang="en-GB" noProof="0" dirty="0"/>
              <a:t>Elimination of 46 type of single-use plastics as of 2022 (</a:t>
            </a:r>
            <a:r>
              <a:rPr lang="en-GB" sz="1200" noProof="0" dirty="0">
                <a:solidFill>
                  <a:srgbClr val="FF0000"/>
                </a:solidFill>
              </a:rPr>
              <a:t>ACCOR, 2023)</a:t>
            </a:r>
          </a:p>
          <a:p>
            <a:pPr lvl="0"/>
            <a:endParaRPr lang="en-GB" noProof="0" dirty="0"/>
          </a:p>
          <a:p>
            <a:r>
              <a:rPr lang="en-GB" b="1" dirty="0"/>
              <a:t>One most note that despite all these efforts, Financial costs and a lack of resource is a barrier towards sustainability for most Hotels.</a:t>
            </a:r>
          </a:p>
        </p:txBody>
      </p:sp>
    </p:spTree>
    <p:extLst>
      <p:ext uri="{BB962C8B-B14F-4D97-AF65-F5344CB8AC3E}">
        <p14:creationId xmlns:p14="http://schemas.microsoft.com/office/powerpoint/2010/main" val="320590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20" name="Group 41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1" name="Straight Connector 42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2" name="Straight Connector 42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2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5" name="Isosceles Triangle 42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9" name="Isosceles Triangle 42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0" name="Isosceles Triangle 42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32" name="Rectangle 431">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 name="Picture 183" descr="Hotel bell">
            <a:extLst>
              <a:ext uri="{FF2B5EF4-FFF2-40B4-BE49-F238E27FC236}">
                <a16:creationId xmlns:a16="http://schemas.microsoft.com/office/drawing/2014/main" id="{79519132-DBBB-47FE-BF46-A2EFFDCD6BE4}"/>
              </a:ext>
            </a:extLst>
          </p:cNvPr>
          <p:cNvPicPr>
            <a:picLocks noChangeAspect="1"/>
          </p:cNvPicPr>
          <p:nvPr/>
        </p:nvPicPr>
        <p:blipFill>
          <a:blip r:embed="rId2">
            <a:duotone>
              <a:prstClr val="black"/>
              <a:schemeClr val="tx2">
                <a:tint val="45000"/>
                <a:satMod val="400000"/>
              </a:schemeClr>
            </a:duotone>
            <a:alphaModFix amt="40000"/>
          </a:blip>
          <a:srcRect t="15730"/>
          <a:stretch/>
        </p:blipFill>
        <p:spPr>
          <a:xfrm>
            <a:off x="20" y="10"/>
            <a:ext cx="12191980" cy="6857990"/>
          </a:xfrm>
          <a:prstGeom prst="rect">
            <a:avLst/>
          </a:prstGeom>
        </p:spPr>
      </p:pic>
      <p:sp>
        <p:nvSpPr>
          <p:cNvPr id="7" name="Title 6">
            <a:extLst>
              <a:ext uri="{FF2B5EF4-FFF2-40B4-BE49-F238E27FC236}">
                <a16:creationId xmlns:a16="http://schemas.microsoft.com/office/drawing/2014/main" id="{E0B14DCC-C139-5F70-AD02-73649499D2C0}"/>
              </a:ext>
            </a:extLst>
          </p:cNvPr>
          <p:cNvSpPr>
            <a:spLocks noGrp="1"/>
          </p:cNvSpPr>
          <p:nvPr>
            <p:ph type="title"/>
          </p:nvPr>
        </p:nvSpPr>
        <p:spPr>
          <a:xfrm rot="10800000" flipV="1">
            <a:off x="677334" y="186431"/>
            <a:ext cx="8596668" cy="423169"/>
          </a:xfrm>
        </p:spPr>
        <p:txBody>
          <a:bodyPr vert="horz" lIns="91440" tIns="45720" rIns="91440" bIns="45720" rtlCol="0" anchor="t">
            <a:normAutofit fontScale="90000"/>
          </a:bodyPr>
          <a:lstStyle/>
          <a:p>
            <a:r>
              <a:rPr lang="en-US" dirty="0"/>
              <a:t>                                CONCLUSION</a:t>
            </a:r>
          </a:p>
        </p:txBody>
      </p:sp>
      <p:sp>
        <p:nvSpPr>
          <p:cNvPr id="3" name="TextBox 2">
            <a:extLst>
              <a:ext uri="{FF2B5EF4-FFF2-40B4-BE49-F238E27FC236}">
                <a16:creationId xmlns:a16="http://schemas.microsoft.com/office/drawing/2014/main" id="{3C42923D-2C4D-2E5A-F28C-6DFC81E58C04}"/>
              </a:ext>
            </a:extLst>
          </p:cNvPr>
          <p:cNvSpPr txBox="1"/>
          <p:nvPr/>
        </p:nvSpPr>
        <p:spPr>
          <a:xfrm>
            <a:off x="7534654" y="1892300"/>
            <a:ext cx="3425445" cy="3073400"/>
          </a:xfrm>
          <a:prstGeom prst="rect">
            <a:avLst/>
          </a:prstGeom>
        </p:spPr>
        <p:txBody>
          <a:bodyPr vert="horz" lIns="91440" tIns="45720" rIns="91440" bIns="45720" rtlCol="0" anchor="ctr">
            <a:normAutofit/>
          </a:bodyPr>
          <a:lstStyle/>
          <a:p>
            <a:pPr>
              <a:spcBef>
                <a:spcPts val="1000"/>
              </a:spcBef>
              <a:buClr>
                <a:schemeClr val="accent1"/>
              </a:buClr>
              <a:buSzPct val="80000"/>
            </a:pPr>
            <a:endParaRPr lang="en-US" sz="2000" dirty="0">
              <a:solidFill>
                <a:srgbClr val="FFFFFF"/>
              </a:solidFill>
            </a:endParaRPr>
          </a:p>
        </p:txBody>
      </p:sp>
      <p:graphicFrame>
        <p:nvGraphicFramePr>
          <p:cNvPr id="434" name="TextBox 19">
            <a:extLst>
              <a:ext uri="{FF2B5EF4-FFF2-40B4-BE49-F238E27FC236}">
                <a16:creationId xmlns:a16="http://schemas.microsoft.com/office/drawing/2014/main" id="{C1B5E5B2-BDDB-C205-55A0-1F549DE7B4A2}"/>
              </a:ext>
            </a:extLst>
          </p:cNvPr>
          <p:cNvGraphicFramePr/>
          <p:nvPr>
            <p:extLst>
              <p:ext uri="{D42A27DB-BD31-4B8C-83A1-F6EECF244321}">
                <p14:modId xmlns:p14="http://schemas.microsoft.com/office/powerpoint/2010/main" val="3909150898"/>
              </p:ext>
            </p:extLst>
          </p:nvPr>
        </p:nvGraphicFramePr>
        <p:xfrm>
          <a:off x="677333" y="1083076"/>
          <a:ext cx="10872515" cy="5588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66413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7" name="Straight Connector 16">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8" name="Rectangle 2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DC9871B-D859-706D-5250-B88C80760702}"/>
              </a:ext>
            </a:extLst>
          </p:cNvPr>
          <p:cNvSpPr>
            <a:spLocks noGrp="1"/>
          </p:cNvSpPr>
          <p:nvPr>
            <p:ph type="title"/>
          </p:nvPr>
        </p:nvSpPr>
        <p:spPr>
          <a:xfrm>
            <a:off x="739139" y="598715"/>
            <a:ext cx="8596668" cy="1320800"/>
          </a:xfrm>
        </p:spPr>
        <p:txBody>
          <a:bodyPr vert="horz" lIns="91440" tIns="45720" rIns="91440" bIns="45720" rtlCol="0" anchor="t">
            <a:normAutofit/>
          </a:bodyPr>
          <a:lstStyle/>
          <a:p>
            <a:r>
              <a:rPr lang="en-US"/>
              <a:t>              </a:t>
            </a:r>
            <a:br>
              <a:rPr lang="en-US"/>
            </a:br>
            <a:endParaRPr lang="en-US"/>
          </a:p>
        </p:txBody>
      </p:sp>
      <p:sp>
        <p:nvSpPr>
          <p:cNvPr id="10" name="TextBox 9">
            <a:extLst>
              <a:ext uri="{FF2B5EF4-FFF2-40B4-BE49-F238E27FC236}">
                <a16:creationId xmlns:a16="http://schemas.microsoft.com/office/drawing/2014/main" id="{A811DEFF-0E91-6D9F-F7AE-34402FA4DA08}"/>
              </a:ext>
            </a:extLst>
          </p:cNvPr>
          <p:cNvSpPr txBox="1"/>
          <p:nvPr/>
        </p:nvSpPr>
        <p:spPr>
          <a:xfrm>
            <a:off x="677333" y="881744"/>
            <a:ext cx="10258492" cy="4561114"/>
          </a:xfrm>
          <a:prstGeom prst="rect">
            <a:avLst/>
          </a:prstGeom>
        </p:spPr>
        <p:txBody>
          <a:bodyPr vert="horz" lIns="91440" tIns="45720" rIns="91440" bIns="45720" rtlCol="0">
            <a:noAutofit/>
          </a:bodyPr>
          <a:lstStyle/>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ACCOR (2023) </a:t>
            </a:r>
            <a:r>
              <a:rPr lang="en-US" sz="1200" i="1" dirty="0">
                <a:solidFill>
                  <a:schemeClr val="tx1">
                    <a:lumMod val="75000"/>
                    <a:lumOff val="25000"/>
                  </a:schemeClr>
                </a:solidFill>
                <a:effectLst/>
              </a:rPr>
              <a:t>INNOVATION. Innovation in Procurement: Five Ways Accor is Serving Hospitality’s Transition Towards a more Sustainable Model</a:t>
            </a:r>
            <a:r>
              <a:rPr lang="en-US" sz="1200" dirty="0">
                <a:solidFill>
                  <a:schemeClr val="tx1">
                    <a:lumMod val="75000"/>
                    <a:lumOff val="25000"/>
                  </a:schemeClr>
                </a:solidFill>
                <a:effectLst/>
              </a:rPr>
              <a:t>. Available at: </a:t>
            </a:r>
            <a:r>
              <a:rPr lang="en-US" sz="1200" u="sng" dirty="0">
                <a:solidFill>
                  <a:schemeClr val="tx1">
                    <a:lumMod val="75000"/>
                    <a:lumOff val="25000"/>
                  </a:schemeClr>
                </a:solidFill>
                <a:effectLst/>
                <a:hlinkClick r:id="rId2"/>
              </a:rPr>
              <a:t>https://group.accor.com/en/Actualites/2023/09/innovation-procurement-sustainability</a:t>
            </a:r>
            <a:r>
              <a:rPr lang="en-US" sz="1200" dirty="0">
                <a:solidFill>
                  <a:schemeClr val="tx1">
                    <a:lumMod val="75000"/>
                    <a:lumOff val="25000"/>
                  </a:schemeClr>
                </a:solidFill>
                <a:effectLst/>
              </a:rPr>
              <a:t> (Accessed: 22 October 2024)</a:t>
            </a:r>
          </a:p>
          <a:p>
            <a:pPr>
              <a:lnSpc>
                <a:spcPct val="90000"/>
              </a:lnSpc>
              <a:spcBef>
                <a:spcPts val="10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Beji et al. (2021) ‘Board Diversity and Corporate Social Responsibility: Empirical Evidence from France’, </a:t>
            </a:r>
            <a:r>
              <a:rPr lang="en-US" sz="1200" i="1" dirty="0">
                <a:solidFill>
                  <a:schemeClr val="tx1">
                    <a:lumMod val="75000"/>
                    <a:lumOff val="25000"/>
                  </a:schemeClr>
                </a:solidFill>
                <a:effectLst/>
              </a:rPr>
              <a:t>Journal of business ethics</a:t>
            </a:r>
            <a:r>
              <a:rPr lang="en-US" sz="1200" dirty="0">
                <a:solidFill>
                  <a:schemeClr val="tx1">
                    <a:lumMod val="75000"/>
                    <a:lumOff val="25000"/>
                  </a:schemeClr>
                </a:solidFill>
                <a:effectLst/>
              </a:rPr>
              <a:t>, 173(1), pp. 133–155. Available at: </a:t>
            </a:r>
            <a:r>
              <a:rPr lang="en-US" sz="1200" u="sng" dirty="0">
                <a:solidFill>
                  <a:schemeClr val="tx1">
                    <a:lumMod val="75000"/>
                    <a:lumOff val="25000"/>
                  </a:schemeClr>
                </a:solidFill>
                <a:effectLst/>
                <a:hlinkClick r:id="rId3"/>
              </a:rPr>
              <a:t>https://doi.org/10.1007/s10551-020-04522-4</a:t>
            </a:r>
            <a:r>
              <a:rPr lang="en-US" sz="1200" dirty="0">
                <a:solidFill>
                  <a:schemeClr val="tx1">
                    <a:lumMod val="75000"/>
                    <a:lumOff val="25000"/>
                  </a:schemeClr>
                </a:solidFill>
                <a:effectLst/>
              </a:rPr>
              <a:t>.</a:t>
            </a:r>
          </a:p>
          <a:p>
            <a:pPr>
              <a:lnSpc>
                <a:spcPct val="90000"/>
              </a:lnSpc>
              <a:spcBef>
                <a:spcPts val="10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Brunelli, S. and Di Carlo, E. (eds) (2020) Accountability, ethics and sustainability of organizations : new theories, strategies and tools for survival and growth. 1st ed. 2020. Cham: Springer International Publishing. Available at: </a:t>
            </a:r>
            <a:r>
              <a:rPr lang="en-US" sz="1200" u="sng" dirty="0">
                <a:solidFill>
                  <a:schemeClr val="tx1">
                    <a:lumMod val="75000"/>
                    <a:lumOff val="25000"/>
                  </a:schemeClr>
                </a:solidFill>
                <a:effectLst/>
                <a:hlinkClick r:id="rId4"/>
              </a:rPr>
              <a:t>https://doi.org/10.1007/978-3-030-31193-3</a:t>
            </a:r>
            <a:r>
              <a:rPr lang="en-US" sz="1200" dirty="0">
                <a:solidFill>
                  <a:schemeClr val="tx1">
                    <a:lumMod val="75000"/>
                    <a:lumOff val="25000"/>
                  </a:schemeClr>
                </a:solidFill>
                <a:effectLst/>
              </a:rPr>
              <a:t>.</a:t>
            </a:r>
          </a:p>
          <a:p>
            <a:pPr>
              <a:lnSpc>
                <a:spcPct val="90000"/>
              </a:lnSpc>
              <a:spcBef>
                <a:spcPts val="1000"/>
              </a:spcBef>
              <a:buClr>
                <a:schemeClr val="accent1"/>
              </a:buClr>
              <a:buSzPct val="80000"/>
              <a:buFont typeface="Wingdings 3" charset="2"/>
              <a:buChar char=""/>
            </a:pPr>
            <a:endParaRPr lang="en-US" sz="1200" dirty="0">
              <a:solidFill>
                <a:schemeClr val="tx1">
                  <a:lumMod val="75000"/>
                  <a:lumOff val="25000"/>
                </a:schemeClr>
              </a:solidFill>
              <a:effectLst/>
            </a:endParaRP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Camilleri, M. A. (2022). ‘Strategic attributions of corporate social responsibility and environmental management: The business case for doing well by doing good’. </a:t>
            </a:r>
            <a:r>
              <a:rPr lang="en-US" sz="1200" i="1" dirty="0">
                <a:solidFill>
                  <a:schemeClr val="tx1">
                    <a:lumMod val="75000"/>
                    <a:lumOff val="25000"/>
                  </a:schemeClr>
                </a:solidFill>
                <a:effectLst/>
              </a:rPr>
              <a:t>Sustainable Development</a:t>
            </a:r>
            <a:r>
              <a:rPr lang="en-US" sz="1200" dirty="0">
                <a:solidFill>
                  <a:schemeClr val="tx1">
                    <a:lumMod val="75000"/>
                    <a:lumOff val="25000"/>
                  </a:schemeClr>
                </a:solidFill>
                <a:effectLst/>
              </a:rPr>
              <a:t> (Bradford, West Yorkshire, England), 30(3), 409–422. </a:t>
            </a:r>
            <a:r>
              <a:rPr lang="en-US" sz="1200" u="sng" dirty="0">
                <a:solidFill>
                  <a:schemeClr val="tx1">
                    <a:lumMod val="75000"/>
                    <a:lumOff val="25000"/>
                  </a:schemeClr>
                </a:solidFill>
                <a:effectLst/>
                <a:hlinkClick r:id="rId5"/>
              </a:rPr>
              <a:t>https://doi.org/10.1002/sd.2256</a:t>
            </a:r>
            <a:r>
              <a:rPr lang="en-US" sz="1200" dirty="0">
                <a:solidFill>
                  <a:schemeClr val="tx1">
                    <a:lumMod val="75000"/>
                    <a:lumOff val="25000"/>
                  </a:schemeClr>
                </a:solidFill>
                <a:effectLst/>
              </a:rPr>
              <a:t> </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Dar Al-</a:t>
            </a:r>
            <a:r>
              <a:rPr lang="en-US" sz="1200" dirty="0" err="1">
                <a:solidFill>
                  <a:schemeClr val="tx1">
                    <a:lumMod val="75000"/>
                    <a:lumOff val="25000"/>
                  </a:schemeClr>
                </a:solidFill>
                <a:effectLst/>
              </a:rPr>
              <a:t>Handasah</a:t>
            </a:r>
            <a:r>
              <a:rPr lang="en-US" sz="1200" dirty="0">
                <a:solidFill>
                  <a:schemeClr val="tx1">
                    <a:lumMod val="75000"/>
                    <a:lumOff val="25000"/>
                  </a:schemeClr>
                </a:solidFill>
                <a:effectLst/>
              </a:rPr>
              <a:t> (2019)  </a:t>
            </a:r>
            <a:r>
              <a:rPr lang="en-US" sz="1200" i="1" dirty="0">
                <a:solidFill>
                  <a:schemeClr val="tx1">
                    <a:lumMod val="75000"/>
                    <a:lumOff val="25000"/>
                  </a:schemeClr>
                </a:solidFill>
                <a:effectLst/>
              </a:rPr>
              <a:t>Championing Sustainability: Dar and the United Nations’ Sustainable Development Goals</a:t>
            </a:r>
            <a:r>
              <a:rPr lang="en-US" sz="1200" dirty="0">
                <a:solidFill>
                  <a:schemeClr val="tx1">
                    <a:lumMod val="75000"/>
                    <a:lumOff val="25000"/>
                  </a:schemeClr>
                </a:solidFill>
                <a:effectLst/>
              </a:rPr>
              <a:t>. Available at: </a:t>
            </a:r>
            <a:r>
              <a:rPr lang="en-US" sz="1200" u="sng" dirty="0">
                <a:solidFill>
                  <a:schemeClr val="tx1">
                    <a:lumMod val="75000"/>
                    <a:lumOff val="25000"/>
                  </a:schemeClr>
                </a:solidFill>
                <a:effectLst/>
                <a:hlinkClick r:id="rId6"/>
              </a:rPr>
              <a:t>https://www.dar.com/insights/details/championing-sustainability-dar-and-the-united-nations%E2%80%99-sustainable-development-goals</a:t>
            </a:r>
            <a:r>
              <a:rPr lang="en-US" sz="1200" dirty="0">
                <a:solidFill>
                  <a:schemeClr val="tx1">
                    <a:lumMod val="75000"/>
                    <a:lumOff val="25000"/>
                  </a:schemeClr>
                </a:solidFill>
                <a:effectLst/>
              </a:rPr>
              <a:t> (Accessed:29 November 2024) </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DEPARTMENT FOR BUSINESS AND TRADE (2023) </a:t>
            </a:r>
            <a:r>
              <a:rPr lang="en-US" sz="1200" i="1" dirty="0">
                <a:solidFill>
                  <a:schemeClr val="tx1">
                    <a:lumMod val="75000"/>
                    <a:lumOff val="25000"/>
                  </a:schemeClr>
                </a:solidFill>
                <a:effectLst/>
              </a:rPr>
              <a:t>HOSPITALITY STRATEGY: Delivering on hospitality strategy: Resilience.</a:t>
            </a:r>
            <a:r>
              <a:rPr lang="en-US" sz="1200" dirty="0">
                <a:solidFill>
                  <a:schemeClr val="tx1">
                    <a:lumMod val="75000"/>
                    <a:lumOff val="25000"/>
                  </a:schemeClr>
                </a:solidFill>
                <a:effectLst/>
              </a:rPr>
              <a:t> Available at: </a:t>
            </a:r>
            <a:r>
              <a:rPr lang="en-US" sz="1200" u="sng" dirty="0">
                <a:solidFill>
                  <a:schemeClr val="tx1">
                    <a:lumMod val="75000"/>
                    <a:lumOff val="25000"/>
                  </a:schemeClr>
                </a:solidFill>
                <a:effectLst/>
                <a:hlinkClick r:id="rId7"/>
              </a:rPr>
              <a:t>https://assets.publishing.service.gov.uk/media/63ff288b8fa8f527fac3da8d/hospitality_strategy_update_on_delivery_report.pdf</a:t>
            </a:r>
            <a:r>
              <a:rPr lang="en-US" sz="1200" dirty="0">
                <a:solidFill>
                  <a:schemeClr val="tx1">
                    <a:lumMod val="75000"/>
                    <a:lumOff val="25000"/>
                  </a:schemeClr>
                </a:solidFill>
                <a:effectLst/>
              </a:rPr>
              <a:t> (Accessed: 29 October 2024)</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DEPARTMENT FOR ENVIRONMENT FOOD AND RURAL AFFAIRS (2018) </a:t>
            </a:r>
            <a:r>
              <a:rPr lang="en-US" sz="1200" i="1" dirty="0">
                <a:solidFill>
                  <a:schemeClr val="tx1">
                    <a:lumMod val="75000"/>
                    <a:lumOff val="25000"/>
                  </a:schemeClr>
                </a:solidFill>
                <a:effectLst/>
              </a:rPr>
              <a:t>Resources and Waste Strategy: at a glance.</a:t>
            </a:r>
            <a:r>
              <a:rPr lang="en-US" sz="1200" dirty="0">
                <a:solidFill>
                  <a:schemeClr val="tx1">
                    <a:lumMod val="75000"/>
                    <a:lumOff val="25000"/>
                  </a:schemeClr>
                </a:solidFill>
                <a:effectLst/>
              </a:rPr>
              <a:t> Available at: </a:t>
            </a:r>
            <a:r>
              <a:rPr lang="en-US" sz="1200" u="sng" dirty="0">
                <a:solidFill>
                  <a:schemeClr val="tx1">
                    <a:lumMod val="75000"/>
                    <a:lumOff val="25000"/>
                  </a:schemeClr>
                </a:solidFill>
                <a:effectLst/>
                <a:hlinkClick r:id="rId8"/>
              </a:rPr>
              <a:t>https://www.gov.uk/government/publications/resources-and-waste-strategy-for-england/resources-and-waste-strategy-at-a-glance</a:t>
            </a:r>
            <a:r>
              <a:rPr lang="en-US" sz="1200" dirty="0">
                <a:solidFill>
                  <a:schemeClr val="tx1">
                    <a:lumMod val="75000"/>
                    <a:lumOff val="25000"/>
                  </a:schemeClr>
                </a:solidFill>
                <a:effectLst/>
              </a:rPr>
              <a:t> (Accessed:23 October 2024)</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Farooq, Q., Fu, P., Liu, X., &amp; Hao, Y. (2021) ‘Basics of macro to microlevel corporate social responsibility and advancement in triple bottom line theory’, </a:t>
            </a:r>
            <a:r>
              <a:rPr lang="en-US" sz="1200" i="1" dirty="0">
                <a:solidFill>
                  <a:schemeClr val="tx1">
                    <a:lumMod val="75000"/>
                    <a:lumOff val="25000"/>
                  </a:schemeClr>
                </a:solidFill>
                <a:effectLst/>
              </a:rPr>
              <a:t>Corporate social-responsibility and environmental management</a:t>
            </a:r>
            <a:r>
              <a:rPr lang="en-US" sz="1200" dirty="0">
                <a:solidFill>
                  <a:schemeClr val="tx1">
                    <a:lumMod val="75000"/>
                    <a:lumOff val="25000"/>
                  </a:schemeClr>
                </a:solidFill>
                <a:effectLst/>
              </a:rPr>
              <a:t>, 28(3), pp. 969–979. Available at: </a:t>
            </a:r>
            <a:r>
              <a:rPr lang="en-US" sz="1200" u="sng" dirty="0">
                <a:solidFill>
                  <a:schemeClr val="tx1">
                    <a:lumMod val="75000"/>
                    <a:lumOff val="25000"/>
                  </a:schemeClr>
                </a:solidFill>
                <a:effectLst/>
                <a:hlinkClick r:id="rId9"/>
              </a:rPr>
              <a:t>https://doi.org/10.1002/csr.2069</a:t>
            </a:r>
            <a:r>
              <a:rPr lang="en-US" sz="1200" dirty="0">
                <a:solidFill>
                  <a:schemeClr val="tx1">
                    <a:lumMod val="75000"/>
                    <a:lumOff val="25000"/>
                  </a:schemeClr>
                </a:solidFill>
                <a:effectLst/>
              </a:rPr>
              <a:t>.</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 </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effectLst/>
              </a:rPr>
              <a:t>Fatima, T. and </a:t>
            </a:r>
            <a:r>
              <a:rPr lang="en-US" sz="1200" dirty="0" err="1">
                <a:solidFill>
                  <a:schemeClr val="tx1">
                    <a:lumMod val="75000"/>
                    <a:lumOff val="25000"/>
                  </a:schemeClr>
                </a:solidFill>
                <a:effectLst/>
              </a:rPr>
              <a:t>Elbanna</a:t>
            </a:r>
            <a:r>
              <a:rPr lang="en-US" sz="1200" dirty="0">
                <a:solidFill>
                  <a:schemeClr val="tx1">
                    <a:lumMod val="75000"/>
                    <a:lumOff val="25000"/>
                  </a:schemeClr>
                </a:solidFill>
                <a:effectLst/>
              </a:rPr>
              <a:t>, S. (2023) ‘Corporate Social Responsibility (CSR) Implementation: A Review and a Research Agenda Towards an Integrative Framework’, </a:t>
            </a:r>
            <a:r>
              <a:rPr lang="en-US" sz="1200" i="1" dirty="0">
                <a:solidFill>
                  <a:schemeClr val="tx1">
                    <a:lumMod val="75000"/>
                    <a:lumOff val="25000"/>
                  </a:schemeClr>
                </a:solidFill>
                <a:effectLst/>
              </a:rPr>
              <a:t>Journal of business ethics</a:t>
            </a:r>
            <a:r>
              <a:rPr lang="en-US" sz="1200" dirty="0">
                <a:solidFill>
                  <a:schemeClr val="tx1">
                    <a:lumMod val="75000"/>
                    <a:lumOff val="25000"/>
                  </a:schemeClr>
                </a:solidFill>
                <a:effectLst/>
              </a:rPr>
              <a:t>, 183(1), pp. 105–121. Available at: </a:t>
            </a:r>
            <a:r>
              <a:rPr lang="en-US" sz="1200" u="sng" dirty="0">
                <a:solidFill>
                  <a:schemeClr val="tx1">
                    <a:lumMod val="75000"/>
                    <a:lumOff val="25000"/>
                  </a:schemeClr>
                </a:solidFill>
                <a:effectLst/>
                <a:hlinkClick r:id="rId10"/>
              </a:rPr>
              <a:t>https://doi.org/10.1007/s10551-022-05047-8</a:t>
            </a:r>
            <a:r>
              <a:rPr lang="en-US" sz="1200" dirty="0">
                <a:solidFill>
                  <a:schemeClr val="tx1">
                    <a:lumMod val="75000"/>
                    <a:lumOff val="25000"/>
                  </a:schemeClr>
                </a:solidFill>
                <a:effectLst/>
              </a:rPr>
              <a:t>.</a:t>
            </a:r>
          </a:p>
        </p:txBody>
      </p:sp>
      <p:sp>
        <p:nvSpPr>
          <p:cNvPr id="11" name="TextBox 10">
            <a:extLst>
              <a:ext uri="{FF2B5EF4-FFF2-40B4-BE49-F238E27FC236}">
                <a16:creationId xmlns:a16="http://schemas.microsoft.com/office/drawing/2014/main" id="{75A00586-9E29-8A48-B912-88BBD318BB89}"/>
              </a:ext>
            </a:extLst>
          </p:cNvPr>
          <p:cNvSpPr txBox="1"/>
          <p:nvPr/>
        </p:nvSpPr>
        <p:spPr>
          <a:xfrm>
            <a:off x="4169228" y="359229"/>
            <a:ext cx="3668485" cy="369332"/>
          </a:xfrm>
          <a:prstGeom prst="rect">
            <a:avLst/>
          </a:prstGeom>
          <a:noFill/>
        </p:spPr>
        <p:txBody>
          <a:bodyPr wrap="square" rtlCol="0">
            <a:spAutoFit/>
          </a:bodyPr>
          <a:lstStyle/>
          <a:p>
            <a:pPr>
              <a:spcAft>
                <a:spcPts val="600"/>
              </a:spcAft>
            </a:pPr>
            <a:r>
              <a:rPr lang="en-GB" dirty="0"/>
              <a:t>References</a:t>
            </a:r>
          </a:p>
        </p:txBody>
      </p:sp>
    </p:spTree>
    <p:extLst>
      <p:ext uri="{BB962C8B-B14F-4D97-AF65-F5344CB8AC3E}">
        <p14:creationId xmlns:p14="http://schemas.microsoft.com/office/powerpoint/2010/main" val="71332413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D0579F-FFB9-2C6D-6731-ACEF191D2E89}"/>
              </a:ext>
            </a:extLst>
          </p:cNvPr>
          <p:cNvSpPr txBox="1"/>
          <p:nvPr/>
        </p:nvSpPr>
        <p:spPr>
          <a:xfrm>
            <a:off x="381740" y="213064"/>
            <a:ext cx="11647503" cy="6781023"/>
          </a:xfrm>
          <a:prstGeom prst="rect">
            <a:avLst/>
          </a:prstGeom>
          <a:noFill/>
        </p:spPr>
        <p:txBody>
          <a:bodyPr wrap="square">
            <a:spAutoFit/>
          </a:bodyPr>
          <a:lstStyle/>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Geissdoerfer, M. et al. (2020) ‘Circular business models: A review’,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Journal of cleaner production,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277, pp. 123741-</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https://doi.org/10.1016/j.jclepro.2020.123741</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GLOBAL GOOD AWARDS (2024)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2024 Finalists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https://globalgoodawards.co.uk/2024-finalists/</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(Accessed:28 October 2024)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GOV.UK (2021)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World-leading Environment Act becomes law</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https://www.gov.uk/government/news/world-leading-environment-act-becomes-law</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on 20 October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Hyatt (2024)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Waste and Circularity</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https://about.hyatt.com/en/world-of-care/caring-for-the-planet/waste-and-circularity.html</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26 October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IHG (ND) IHG: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Green Engage System</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https://www.ihg.com/content/gb/en/support/green-engage</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(Accessed:02 November 2024)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Karapachov</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P. (2019)</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 Food waste management and its role to sustainable tourism development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https://www.toposophy.com/insights/food-waste-management-and-its-role-to-sustainable-tourism-development</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(Accessed:28 October 2024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Liute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 and De Giacomo, M.R. (2022) ‘The environmental performance of UK</a:t>
            </a:r>
            <a:r>
              <a:rPr lang="en-GB" sz="1200" kern="100" dirty="0">
                <a:effectLst/>
                <a:latin typeface="Cambria Math" panose="02040503050406030204" pitchFamily="18" charset="0"/>
                <a:ea typeface="Aptos" panose="020B0004020202020204" pitchFamily="34" charset="0"/>
                <a:cs typeface="Cambria Math" panose="02040503050406030204" pitchFamily="18" charset="0"/>
              </a:rPr>
              <a: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based B Corp companies: An analysis based on the triple bottom line approach’, Business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strategy and the environment,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31(3), pp. 810–827.  Available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https://doi.org/10.1002/bse.2919</a:t>
            </a:r>
            <a:endParaRPr lang="en-GB" sz="11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Lu, J. et al. (2020) ‘Modified Carroll’s pyramid of corporate social responsibility to enhance organizational performance of SMEs industry’,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Journal of cleaner production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271, p. 122456–. Available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https://doi.org/10.1016/j.jclepro.2020.122456</a:t>
            </a:r>
            <a:r>
              <a:rPr lang="en-GB" sz="1100" kern="100" dirty="0">
                <a:solidFill>
                  <a:srgbClr val="4E95D9"/>
                </a:solidFill>
                <a:effectLst/>
                <a:latin typeface="Arial" panose="020B0604020202020204" pitchFamily="34" charset="0"/>
                <a:ea typeface="Aptos" panose="020B0004020202020204" pitchFamily="34" charset="0"/>
                <a:cs typeface="Times New Roman" panose="02020603050405020304" pitchFamily="18" charset="0"/>
              </a:rPr>
              <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Malone, T.F. (1992) ‘The world after Rio. (United Nations Conference on Environment and Development in Rio de Janeiro, Brazil)’,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American scientist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80(6), pp. 530–530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100" kern="100" dirty="0" err="1">
                <a:effectLst/>
                <a:latin typeface="Arial" panose="020B0604020202020204" pitchFamily="34" charset="0"/>
                <a:ea typeface="Aptos" panose="020B0004020202020204" pitchFamily="34" charset="0"/>
                <a:cs typeface="Times New Roman" panose="02020603050405020304" pitchFamily="18" charset="0"/>
              </a:rPr>
              <a:t>Marjamaa</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M. et al. (2021) ‘A Sustainable Circular Economy: Exploring Stakeholder Interests in Finland’,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South Asian journal of business and management cases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10(1), pp. 50–62. Available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https://doi.org/10.1177/2277977921991914</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Mishra, J.L., Chiwenga, K.D. and Ali, K. (2021) ‘Collaboration as an enabler for circular economy: a case study of a developing country’,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Management decision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59(8), pp. 1784–1800</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https://doi.org/10.1108/MD-10-2018-1111</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a:t>
            </a:r>
            <a:endParaRPr lang="en-GB" sz="11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Nikam</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J.(2019)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Transformational change through a circular economy.</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2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1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https://www.sei.org/publications/transformational-change-through-a-circular-economy</a:t>
            </a:r>
            <a:r>
              <a:rPr lang="en-GB" sz="11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03 October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35116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DBA62A-447C-DED9-DACC-FAD6E5EBFD75}"/>
              </a:ext>
            </a:extLst>
          </p:cNvPr>
          <p:cNvSpPr txBox="1"/>
          <p:nvPr/>
        </p:nvSpPr>
        <p:spPr>
          <a:xfrm>
            <a:off x="861134" y="645040"/>
            <a:ext cx="8287304" cy="8527014"/>
          </a:xfrm>
          <a:prstGeom prst="rect">
            <a:avLst/>
          </a:prstGeom>
          <a:noFill/>
        </p:spPr>
        <p:txBody>
          <a:bodyPr wrap="square">
            <a:spAutoFit/>
          </a:bodyPr>
          <a:lstStyle/>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Shin, S., Lee, J. and Bansal, P. (</a:t>
            </a: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Tima</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(2022) ‘From a shareholder to stakeholder orientation: Evidence from the analyses of CEO dismissal in large U.S. firms’,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Strategic management journal</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43(7), pp. 1233–1257. Available at: </a:t>
            </a:r>
            <a:r>
              <a:rPr lang="en-GB" sz="12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https://doi.org/10.1002/smj.3369</a:t>
            </a:r>
            <a:endParaRPr lang="en-GB" sz="12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Slidesgo</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(ND)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CSR Infographics.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https://slidesgo.com/theme/csr-infographics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04 November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UNITED NATIONS (1987)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Report of the World Commission on Environment and Development: Our Common Future.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https://sustainabledevelopment.un.org/content/documents/5987our-common-future.pdf</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(Accessed:01 November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UNITED NATIONS (ND)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SUSTAINABLE DEVELOPMENT GOALS: 17 Goals to Transform Our World.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2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https://www.un.org/sustainabledevelopment/</a:t>
            </a:r>
            <a:r>
              <a:rPr lang="en-GB" sz="12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(Accessed:31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WRAP (2013) WRAP (2013)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Overview of waste in the hospitality and food service sector.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2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https://wrap.org.uk/resources/report/overview-waste-hospitality-and-food-service-sector</a:t>
            </a:r>
            <a:r>
              <a:rPr lang="en-GB" sz="12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(Accessed:31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WRAP (2017)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THE HOSPITALITY AND FOOD SERVICE AGREEMENT: TAKING ACTION ON WASTE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(FINAL REPORT) Available at: </a:t>
            </a:r>
            <a:r>
              <a:rPr lang="en-GB" sz="1200" u="sng"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https://www.wrap.ngo/resources/case-study/hospitality-and-food-service-agreement-taking-action-waste-final-report</a:t>
            </a:r>
            <a:r>
              <a:rPr lang="en-GB" sz="1200" kern="100" dirty="0">
                <a:solidFill>
                  <a:srgbClr val="0070C0"/>
                </a:solidFill>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(Accessed:28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WRAP (2023)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Urgent action needed at scale to tackle food waste in our homes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kern="100" dirty="0">
                <a:solidFill>
                  <a:srgbClr val="4E95D9"/>
                </a:solidFill>
                <a:effectLst/>
                <a:latin typeface="Arial" panose="020B0604020202020204" pitchFamily="34" charset="0"/>
                <a:ea typeface="Aptos" panose="020B0004020202020204" pitchFamily="34" charset="0"/>
                <a:cs typeface="Times New Roman" panose="02020603050405020304" pitchFamily="18" charset="0"/>
                <a:hlinkClick r:id="rId8"/>
              </a:rPr>
              <a:t>https://www.wrap.ngo/media-centre/press-releases/urgent-action-needed-scale-tackle-food-waste-our-homes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on 29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49219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6942</TotalTime>
  <Words>2304</Words>
  <Application>Microsoft Office PowerPoint</Application>
  <PresentationFormat>Widescreen</PresentationFormat>
  <Paragraphs>127</Paragraphs>
  <Slides>14</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Cambria Math</vt:lpstr>
      <vt:lpstr>Trebuchet MS</vt:lpstr>
      <vt:lpstr>Wingdings 3</vt:lpstr>
      <vt:lpstr>Facet</vt:lpstr>
      <vt:lpstr>         ADESHOLA SALLU</vt:lpstr>
      <vt:lpstr>SUSTAINABILITY</vt:lpstr>
      <vt:lpstr> SUSTAINABLE DEVELOPMENT</vt:lpstr>
      <vt:lpstr>SUSTAINABLE DEVELOPMENT GOALS</vt:lpstr>
      <vt:lpstr>CORPORATE SOCIAL RESPONSIBILITY</vt:lpstr>
      <vt:lpstr>          </vt:lpstr>
      <vt:lpstr>          CIRCULAR ECONOMY</vt:lpstr>
      <vt:lpstr> APPLICATION TO THE UK HOTEL AND HOSPITALITY SECTOR</vt:lpstr>
      <vt:lpstr>Government response</vt:lpstr>
      <vt:lpstr>               INDUSTRY REACTION </vt:lpstr>
      <vt:lpstr>                                CONCLUSION</vt:lpstr>
      <vt:lpstr>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Adeshola Sallu</dc:creator>
  <cp:lastModifiedBy>Adeshola Sallu</cp:lastModifiedBy>
  <cp:revision>4</cp:revision>
  <dcterms:created xsi:type="dcterms:W3CDTF">2024-11-01T05:50:46Z</dcterms:created>
  <dcterms:modified xsi:type="dcterms:W3CDTF">2024-11-06T08:49:03Z</dcterms:modified>
</cp:coreProperties>
</file>