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29"/>
  </p:notesMasterIdLst>
  <p:sldIdLst>
    <p:sldId id="257" r:id="rId5"/>
    <p:sldId id="387" r:id="rId6"/>
    <p:sldId id="380" r:id="rId7"/>
    <p:sldId id="381" r:id="rId8"/>
    <p:sldId id="382" r:id="rId9"/>
    <p:sldId id="390" r:id="rId10"/>
    <p:sldId id="401" r:id="rId11"/>
    <p:sldId id="397" r:id="rId12"/>
    <p:sldId id="396" r:id="rId13"/>
    <p:sldId id="398" r:id="rId14"/>
    <p:sldId id="399" r:id="rId15"/>
    <p:sldId id="400" r:id="rId16"/>
    <p:sldId id="391" r:id="rId17"/>
    <p:sldId id="392" r:id="rId18"/>
    <p:sldId id="395" r:id="rId19"/>
    <p:sldId id="393" r:id="rId20"/>
    <p:sldId id="394" r:id="rId21"/>
    <p:sldId id="383" r:id="rId22"/>
    <p:sldId id="384" r:id="rId23"/>
    <p:sldId id="388" r:id="rId24"/>
    <p:sldId id="385" r:id="rId25"/>
    <p:sldId id="402" r:id="rId26"/>
    <p:sldId id="403" r:id="rId27"/>
    <p:sldId id="38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86410" autoAdjust="0"/>
  </p:normalViewPr>
  <p:slideViewPr>
    <p:cSldViewPr snapToGrid="0">
      <p:cViewPr varScale="1">
        <p:scale>
          <a:sx n="78" d="100"/>
          <a:sy n="78" d="100"/>
        </p:scale>
        <p:origin x="246" y="5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91171-A8CF-4B57-B5D4-9581AB1755F5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BCA9BD-F958-43C2-BC2A-4D7B32B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33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BCA9BD-F958-43C2-BC2A-4D7B32BEE84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149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DD073-7E29-9811-A2DA-A12C7D67E6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671CE0-B0C9-3BB4-F57B-08C978D652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1F8E3-7FBA-3505-0C64-499F0EAEB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A6E95-482A-3B77-C55B-76AC2233B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BAE7A-BA98-6643-74CA-58DE20521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00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F91BB-2365-6482-24C0-EBEC8AC60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C2C92-ACB2-ED10-AF12-A6436F86E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F9582-1756-03A2-FF27-B8C0CDC5D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7AE93-BB9E-A538-1E41-C1C280EB0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19612-4481-8C14-C85A-978874BD4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708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B484A-DC5D-0EA2-23B0-546800AE2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5611F-9AC2-B88D-EC73-610CA7F0E5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A4C2F-57F3-6E74-91E4-700095DFC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45F7C-F533-52C4-6AC9-344ABEA77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3CE79-C4E4-FEDE-DA4C-6F55FC0FA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55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2E2D4-FA25-77AD-84B0-FC2C4B5BB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E1BA6-4701-4422-DA99-FE794679D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E8DAD6-FE9A-02AE-2C15-DF0976AACE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488F8A-5A8A-A1EF-C78B-DAE139402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A99124-5AFC-20BF-57B4-FE9E876AD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818517-67E0-F98B-DC60-C22B98627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83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CE6EB-4189-141C-E277-780723A36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489E9A-17CE-67E6-A00C-3CA68BA99C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A9F36C-EA4E-2CA1-24E4-D36DB9E0B8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CBB27F-0EFA-EE67-3BE2-95BAA8E9A3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82974-D8FF-37CD-EC98-1AA0F9369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65A064-D675-55C8-0AEB-B1D9D28DB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1CC9A9-82DC-5AB4-7296-5A8AC2EA6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BEC0E2-111D-BC0D-4C3A-30147D466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22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63AEC-1A6A-C833-C2D8-FB9C58F74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332CA-37AF-FA53-4272-027530A98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31B5AD-8C7D-85AE-062B-23FD500DD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7732F7-626A-0A7F-53A7-0D8AE3C02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64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CCC8C8-2689-296D-4D24-9AA3C3EF9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339E9B-244E-9775-8169-DCBE5A67A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9A0CBA-C5AC-5308-43F6-0A4B49F2E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182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013B9-6226-0715-6EAA-FB4580E2A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B20D7-8741-5E6E-0EBD-3E11114B6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4B3425-8088-A65B-BD3F-328592EB12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7C82C9-7625-8062-AE0C-3422C91E8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A33EC-488D-2CA3-C483-9B1A42E1E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7D87B-A9B4-911E-D1EC-D94E8EC53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99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A8100-3931-4EF5-83F2-C62A897BA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186371-E98E-B0AC-1266-3F24737741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73FF73-D9CA-68E5-493B-C8128AC794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AB80D4-3B18-AAE8-D5B8-648ED2BB9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1B2679-3BA8-8973-B92B-0B10C1C93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D80070-2030-0F4F-A14F-DD3764BC7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97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ABB55-D294-22C0-38D3-158FC0405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5EFC7E-61DB-0A02-C97A-4445731F16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2AD2C-1115-40AF-ED89-EDE6C29BA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C63AF-4D0C-E11D-DE84-605177C5C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00F70-EA2D-79D6-99A2-3A7F6E0E9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926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5C3C7A-9FD9-970A-C8E7-43E3AB9E91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AD9422-3E56-7E8C-9187-BD89E2EBD8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5589A-C560-E374-068C-4AA8F8D5E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DCC7A-C777-E56A-C5E4-63D3C535C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71E8B-7489-4551-320B-57167B534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417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53D129-D67B-3A8C-148A-0078299EF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2A685D-9140-7B05-13B7-C222DC32F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090669-A419-606D-43AD-AC675E9390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E73242-7B81-40C9-9E1A-54C3738A7EB3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ABD926-FC59-9500-52C3-17F2590237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342AB-72DF-D541-B964-E0DC42C843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F3845-6FDA-4FC6-BA54-29D6932E0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56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ldreninwales.org.uk/cy/plant_a_phobl_ifanc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spcc.org.uk/keeping-children-safe/online-safet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spcc.org.uk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adwn-ddiogel-ar-lein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thinkuknow.co.uk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cadwn-ddiogel-ar-lein" TargetMode="External"/><Relationship Id="rId3" Type="http://schemas.openxmlformats.org/officeDocument/2006/relationships/hyperlink" Target="https://www.bbc.co.uk/bitesize/subjects/zf9d7ty" TargetMode="External"/><Relationship Id="rId7" Type="http://schemas.openxmlformats.org/officeDocument/2006/relationships/hyperlink" Target="https://www.thinkuknow.co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hildreninwales.org.uk/children-young-people/" TargetMode="External"/><Relationship Id="rId11" Type="http://schemas.openxmlformats.org/officeDocument/2006/relationships/hyperlink" Target="https://hwb.gov.wales/storage/337437b8-cfe3-4305-ae32-f47ad82f3e76/digital-competence-framework-guidance-2018.pdf" TargetMode="External"/><Relationship Id="rId5" Type="http://schemas.openxmlformats.org/officeDocument/2006/relationships/hyperlink" Target="https://www.ceop.police.uk/safety-centre/" TargetMode="External"/><Relationship Id="rId10" Type="http://schemas.openxmlformats.org/officeDocument/2006/relationships/hyperlink" Target="https://nspcc.org.uk/what-is-child-abuse/types-of-abuse/" TargetMode="External"/><Relationship Id="rId4" Type="http://schemas.openxmlformats.org/officeDocument/2006/relationships/hyperlink" Target="https://www.bbc.co.uk/news/uk-57255983" TargetMode="External"/><Relationship Id="rId9" Type="http://schemas.openxmlformats.org/officeDocument/2006/relationships/hyperlink" Target="https://learning.nspcc.org.uk/safeguarding-child-protection/coronavir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72E89-C277-EE01-4818-BD3DA5E23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6100" b="1" noProof="0" dirty="0">
                <a:solidFill>
                  <a:schemeClr val="accent1"/>
                </a:solidFill>
              </a:rPr>
              <a:t>ECIE5010C Cadw </a:t>
            </a:r>
            <a:r>
              <a:rPr lang="cy-GB" sz="6100" b="1" noProof="0">
                <a:solidFill>
                  <a:schemeClr val="accent1"/>
                </a:solidFill>
              </a:rPr>
              <a:t>ein Plant yn Ddiogel</a:t>
            </a:r>
            <a:endParaRPr lang="cy-GB" sz="6100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09FAE-526C-6B00-1913-A8FB32745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012" y="4777380"/>
            <a:ext cx="5222326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4000" cap="all" noProof="0" dirty="0">
                <a:solidFill>
                  <a:schemeClr val="accent1"/>
                </a:solidFill>
              </a:rPr>
              <a:t>E-DDIOGELWCH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2BF4252A-F1B0-4454-BFBA-8AEDF65568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9" r="28683" b="-1"/>
          <a:stretch/>
        </p:blipFill>
        <p:spPr bwMode="auto"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976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44DB6-8F87-8BA0-6F26-45E802048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389668"/>
          </a:xfrm>
        </p:spPr>
        <p:txBody>
          <a:bodyPr>
            <a:normAutofit fontScale="90000"/>
          </a:bodyPr>
          <a:lstStyle/>
          <a:p>
            <a:r>
              <a:rPr lang="cy-GB" sz="4400" b="1" noProof="0" dirty="0">
                <a:solidFill>
                  <a:schemeClr val="accent1"/>
                </a:solidFill>
              </a:rPr>
              <a:t>ECIE5010</a:t>
            </a:r>
            <a:r>
              <a:rPr lang="cy-GB" sz="4400" b="1" dirty="0">
                <a:solidFill>
                  <a:schemeClr val="accent1"/>
                </a:solidFill>
              </a:rPr>
              <a:t>C</a:t>
            </a:r>
            <a:br>
              <a:rPr lang="cy-GB" sz="4400" b="1" noProof="0" dirty="0">
                <a:solidFill>
                  <a:schemeClr val="accent1"/>
                </a:solidFill>
              </a:rPr>
            </a:br>
            <a:r>
              <a:rPr lang="cy-GB" sz="4400" b="1" dirty="0">
                <a:solidFill>
                  <a:schemeClr val="accent1"/>
                </a:solidFill>
              </a:rPr>
              <a:t>E-ddiogelwch</a:t>
            </a:r>
            <a:br>
              <a:rPr lang="cy-GB" b="1" noProof="0" dirty="0">
                <a:solidFill>
                  <a:schemeClr val="accent1"/>
                </a:solidFill>
              </a:rPr>
            </a:br>
            <a:r>
              <a:rPr lang="cy-GB" sz="4400" b="1" dirty="0">
                <a:solidFill>
                  <a:schemeClr val="accent1"/>
                </a:solidFill>
              </a:rPr>
              <a:t>Deilliannau’r Wers Heddiw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E5B81-41CA-E88C-2107-FB7BD99C7697}"/>
              </a:ext>
            </a:extLst>
          </p:cNvPr>
          <p:cNvSpPr txBox="1"/>
          <p:nvPr/>
        </p:nvSpPr>
        <p:spPr>
          <a:xfrm>
            <a:off x="1084082" y="3026004"/>
            <a:ext cx="83615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noProof="0" dirty="0">
                <a:solidFill>
                  <a:schemeClr val="accent1"/>
                </a:solidFill>
              </a:rPr>
              <a:t>Cyflwyno a thrafod E-ddiogelwch
Trafod y gwahanol ffyrdd y gall plant gael mynediad i'r cyfryngau cymdeithasol
Ystyried y ffordd orau o amddiffyn plant
 Archwilio gemau ar-lein a'r risgiau</a:t>
            </a:r>
          </a:p>
        </p:txBody>
      </p:sp>
    </p:spTree>
    <p:extLst>
      <p:ext uri="{BB962C8B-B14F-4D97-AF65-F5344CB8AC3E}">
        <p14:creationId xmlns:p14="http://schemas.microsoft.com/office/powerpoint/2010/main" val="2789644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C5ABD107-3F58-F346-1D9D-B3DAC6F5AE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chemeClr val="accent1"/>
                </a:solidFill>
                <a:latin typeface="+mn-lt"/>
                <a:ea typeface="ＭＳ Ｐゴシック" panose="020B0600070205080204" pitchFamily="34" charset="-128"/>
                <a:cs typeface="+mn-cs"/>
              </a:rPr>
              <a:t>E-ddiogelwch</a:t>
            </a:r>
          </a:p>
        </p:txBody>
      </p:sp>
      <p:sp>
        <p:nvSpPr>
          <p:cNvPr id="64515" name="Content Placeholder 6">
            <a:extLst>
              <a:ext uri="{FF2B5EF4-FFF2-40B4-BE49-F238E27FC236}">
                <a16:creationId xmlns:a16="http://schemas.microsoft.com/office/drawing/2014/main" id="{7AB06DA0-A4BA-3487-BE69-6A069A230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Mae e-ddiogelwch yn golygu diogelwch electronig</a:t>
            </a:r>
            <a:r>
              <a:rPr lang="cy-GB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. 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Mae’n ymwneud ag amddiffyn plant a phobl ifanc yn y byd digidol a sicrhau eu bod yn teimlo'n ddiogel wrth ddefnyddio technoleg newydd</a:t>
            </a:r>
            <a:r>
              <a:rPr lang="cy-GB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</a:pPr>
            <a:endParaRPr lang="cy-GB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Ei nod yw eu hamddiffyn rhag deunydd anaddas a gweithgareddau gwaharddedig sy'n digwydd ar-lein.</a:t>
            </a:r>
            <a:r>
              <a:rPr lang="cy-GB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</a:pPr>
            <a:endParaRPr lang="cy-GB" b="1" noProof="0" dirty="0">
              <a:solidFill>
                <a:srgbClr val="FFFFFF"/>
              </a:solidFill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spcAft>
                <a:spcPts val="600"/>
              </a:spcAft>
            </a:pPr>
            <a:endParaRPr lang="cy-GB" i="1" noProof="0" dirty="0">
              <a:solidFill>
                <a:srgbClr val="FFFFFF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64516" name="Picture 9">
            <a:extLst>
              <a:ext uri="{FF2B5EF4-FFF2-40B4-BE49-F238E27FC236}">
                <a16:creationId xmlns:a16="http://schemas.microsoft.com/office/drawing/2014/main" id="{99AD8295-DD04-AAA7-FDAB-0492D38CEA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9871" y="2438400"/>
            <a:ext cx="3414010" cy="279478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EB441-9427-4CAC-0FD5-37CE88656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E-ddiogelwch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6E669-6558-587E-4F3F-9AD356A05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2" y="2027584"/>
            <a:ext cx="8767092" cy="4830416"/>
          </a:xfrm>
        </p:spPr>
        <p:txBody>
          <a:bodyPr>
            <a:normAutofit fontScale="47500" lnSpcReduction="20000"/>
          </a:bodyPr>
          <a:lstStyle/>
          <a:p>
            <a:pPr>
              <a:defRPr/>
            </a:pPr>
            <a:r>
              <a:rPr lang="cy-GB" sz="5100" dirty="0">
                <a:solidFill>
                  <a:schemeClr val="accent1"/>
                </a:solidFill>
              </a:rPr>
              <a:t>Mae ymgyrch diogelwch ar-lein yr NSPCC (2019), sy'n galw ar Lywodraeth y DU i reoleiddio rhwydweithiau cymdeithasol, wedi cynhyrchu ymchwil i'r risgiau y mae plant a phobl ifanc yn eu hwynebu.</a:t>
            </a:r>
            <a:endParaRPr lang="cy-GB" sz="51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5100" dirty="0">
                <a:solidFill>
                  <a:schemeClr val="accent1"/>
                </a:solidFill>
              </a:rPr>
              <a:t>Gan arolygu bron i 40,000 o blant ledled y DU, rhwng 7 ac 16 oed, holodd yr arolwg ynglŷn â gweithgarwch ar-lein</a:t>
            </a:r>
            <a:r>
              <a:rPr lang="cy-GB" sz="5100" noProof="0" dirty="0">
                <a:solidFill>
                  <a:schemeClr val="accent1"/>
                </a:solidFill>
              </a:rPr>
              <a:t>.</a:t>
            </a:r>
          </a:p>
          <a:p>
            <a:pPr>
              <a:defRPr/>
            </a:pPr>
            <a:r>
              <a:rPr lang="cy-GB" sz="5100" dirty="0">
                <a:solidFill>
                  <a:schemeClr val="accent1"/>
                </a:solidFill>
              </a:rPr>
              <a:t>Canfu'r NSPCC fod 1 o bob 25 o blant ysgol gynradd ar gyfartaledd wedi derbyn neu wedi gweld delwedd noeth neu hanner noeth gan oedolyn. Ymhlith plant ysgol uwchradd,</a:t>
            </a:r>
            <a:r>
              <a:rPr kumimoji="0" lang="cy-GB" sz="51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roedd hyn yn un o bob 20</a:t>
            </a:r>
            <a:r>
              <a:rPr lang="cy-GB" sz="5100" dirty="0">
                <a:solidFill>
                  <a:schemeClr val="accent1"/>
                </a:solidFill>
              </a:rPr>
              <a:t>. </a:t>
            </a:r>
            <a:endParaRPr lang="cy-GB" sz="51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5100" dirty="0">
                <a:solidFill>
                  <a:schemeClr val="accent1"/>
                </a:solidFill>
              </a:rPr>
              <a:t>Roedd 1 o bob 20 o blant ysgol gynradd wedi derbyn delwedd noeth neu led-noeth gan berson ifanc arall</a:t>
            </a:r>
            <a:r>
              <a:rPr lang="cy-GB" sz="5100" noProof="0" dirty="0">
                <a:solidFill>
                  <a:schemeClr val="accent1"/>
                </a:solidFill>
              </a:rPr>
              <a:t>.</a:t>
            </a:r>
          </a:p>
          <a:p>
            <a:pPr>
              <a:defRPr/>
            </a:pPr>
            <a:r>
              <a:rPr lang="cy-GB" sz="5100" dirty="0">
                <a:solidFill>
                  <a:schemeClr val="accent1"/>
                </a:solidFill>
              </a:rPr>
              <a:t>Mae'r NSPCC, sy'n pryderu am raddfa ac effaith plant yn rhannu delweddau personol ohonyn nhw eu hunain ar-lein, yn galw ar y llywodraeth i reoleiddio safleoedd rhwydweithio cymdeithasol. </a:t>
            </a:r>
            <a:endParaRPr lang="cy-GB" sz="5100" noProof="0" dirty="0">
              <a:solidFill>
                <a:schemeClr val="accent1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sz="2600" noProof="0" dirty="0">
                <a:hlinkClick r:id="rId2"/>
              </a:rPr>
              <a:t>Plant a Phobl Ifanc | Plant yng Nghymru </a:t>
            </a:r>
            <a:r>
              <a:rPr lang="cy-GB" sz="2600" noProof="0" dirty="0">
                <a:solidFill>
                  <a:schemeClr val="accent1"/>
                </a:solidFill>
              </a:rPr>
              <a:t> (2022)                                                                                                                                       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584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D811E-8724-C538-316A-7309A7231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Diogelwch Ar-lein i Blant</a:t>
            </a:r>
            <a:r>
              <a:rPr lang="cy-GB" b="1" noProof="0" dirty="0">
                <a:solidFill>
                  <a:schemeClr val="accent1"/>
                </a:solidFill>
              </a:rPr>
              <a:t> - NSPCC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B3956-16E1-FDD7-E332-50E8A876D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Mae pandemig COVID-19 wedi dangos yr angen brys i ni ddod at ein gilydd i atal cam-drin ar-lein. Yn ystod y cyfnodau clo fe welodd llinell gymorth NSPCC gynnydd o 60% mewn cysylltiadau gan bobl oedd yn poeni am blant yn cael eu cam-drin yn rhywiol ar-lein</a:t>
            </a:r>
            <a:r>
              <a:rPr lang="cy-GB" noProof="0" dirty="0">
                <a:solidFill>
                  <a:schemeClr val="accent1"/>
                </a:solidFill>
              </a:rPr>
              <a:t>. </a:t>
            </a:r>
          </a:p>
          <a:p>
            <a:pPr>
              <a:defRPr/>
            </a:pPr>
            <a:r>
              <a:rPr lang="cy-GB" dirty="0" err="1">
                <a:solidFill>
                  <a:schemeClr val="accent1"/>
                </a:solidFill>
              </a:rPr>
              <a:t>Secstio</a:t>
            </a:r>
            <a:r>
              <a:rPr lang="cy-GB" dirty="0">
                <a:solidFill>
                  <a:schemeClr val="accent1"/>
                </a:solidFill>
              </a:rPr>
              <a:t> ac anfon delweddau noeth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Cynnwys amhriodol neu anweddus</a:t>
            </a:r>
            <a:endParaRPr lang="cy-GB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Gemau ar-lein</a:t>
            </a:r>
          </a:p>
          <a:p>
            <a:pPr>
              <a:defRPr/>
            </a:pPr>
            <a:r>
              <a:rPr lang="cy-GB" noProof="0" dirty="0">
                <a:solidFill>
                  <a:schemeClr val="accent1"/>
                </a:solidFill>
              </a:rPr>
              <a:t>Cyfryngau cymdeithasol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Meithrin perthynas amhriodol ar-lein</a:t>
            </a:r>
            <a:endParaRPr lang="cy-GB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Bwlio ar-lein / </a:t>
            </a:r>
            <a:r>
              <a:rPr lang="cy-GB" dirty="0" err="1">
                <a:solidFill>
                  <a:schemeClr val="accent1"/>
                </a:solidFill>
              </a:rPr>
              <a:t>Seiberfwlio</a:t>
            </a:r>
            <a:endParaRPr lang="cy-GB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2200" noProof="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www.nspcc.org.uk/keeping-children-safe/</a:t>
            </a:r>
            <a:r>
              <a:rPr lang="cy-GB" sz="2200" noProof="0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online-safety</a:t>
            </a:r>
            <a:r>
              <a:rPr lang="cy-GB" sz="2200" noProof="0" dirty="0">
                <a:solidFill>
                  <a:schemeClr val="accent1"/>
                </a:solidFill>
              </a:rPr>
              <a:t> (2022)</a:t>
            </a:r>
          </a:p>
        </p:txBody>
      </p:sp>
    </p:spTree>
    <p:extLst>
      <p:ext uri="{BB962C8B-B14F-4D97-AF65-F5344CB8AC3E}">
        <p14:creationId xmlns:p14="http://schemas.microsoft.com/office/powerpoint/2010/main" val="3321199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CC38CA-4D25-20EF-EE55-736788897403}"/>
              </a:ext>
            </a:extLst>
          </p:cNvPr>
          <p:cNvSpPr txBox="1"/>
          <p:nvPr/>
        </p:nvSpPr>
        <p:spPr>
          <a:xfrm>
            <a:off x="867747" y="233265"/>
            <a:ext cx="95358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b="1" noProof="0" dirty="0">
                <a:solidFill>
                  <a:schemeClr val="accent1"/>
                </a:solidFill>
              </a:rPr>
              <a:t>Chwarae Gemau Fideo</a:t>
            </a:r>
            <a:endParaRPr lang="en-GB" sz="6000" b="1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1BEF96-DC82-A004-A360-288C5F8E5A62}"/>
              </a:ext>
            </a:extLst>
          </p:cNvPr>
          <p:cNvSpPr txBox="1"/>
          <p:nvPr/>
        </p:nvSpPr>
        <p:spPr>
          <a:xfrm>
            <a:off x="634482" y="1278294"/>
            <a:ext cx="1109409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accent1"/>
                </a:solidFill>
              </a:rPr>
              <a:t>Bwlio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accent1"/>
                </a:solidFill>
              </a:rPr>
              <a:t>Trolio - Mae difethwyr (</a:t>
            </a:r>
            <a:r>
              <a:rPr lang="cy-GB" sz="2400" i="1" noProof="0" dirty="0" err="1">
                <a:solidFill>
                  <a:schemeClr val="accent1"/>
                </a:solidFill>
              </a:rPr>
              <a:t>griefers</a:t>
            </a:r>
            <a:r>
              <a:rPr lang="cy-GB" sz="2400" noProof="0" dirty="0">
                <a:solidFill>
                  <a:schemeClr val="accent1"/>
                </a:solidFill>
              </a:rPr>
              <a:t>) yn chwaraewyr gemau sy'n fwriadol yn ceisio difetha'r gêm i chwaraewyr eraill. Gellir galw hyn hefyd yn trolio. Gall chwaraewyr hefyd geisio twyllo neu sgamio pobl ifanc i ildio nwyddau addurniadol (</a:t>
            </a:r>
            <a:r>
              <a:rPr lang="cy-GB" sz="2400" i="1" noProof="0" dirty="0" err="1">
                <a:solidFill>
                  <a:schemeClr val="accent1"/>
                </a:solidFill>
              </a:rPr>
              <a:t>skins</a:t>
            </a:r>
            <a:r>
              <a:rPr lang="cy-GB" sz="2400" noProof="0" dirty="0">
                <a:solidFill>
                  <a:schemeClr val="accent1"/>
                </a:solidFill>
              </a:rPr>
              <a:t>) neu eitemau eraill o fewn gêm trwy gynnig arian iddynt neu drwy hacio eu cyfrif. Mae nwyddau addurniadol (</a:t>
            </a:r>
            <a:r>
              <a:rPr lang="cy-GB" sz="2400" i="1" noProof="0" dirty="0" err="1">
                <a:solidFill>
                  <a:schemeClr val="accent1"/>
                </a:solidFill>
              </a:rPr>
              <a:t>skins</a:t>
            </a:r>
            <a:r>
              <a:rPr lang="cy-GB" sz="2400" noProof="0" dirty="0">
                <a:solidFill>
                  <a:schemeClr val="accent1"/>
                </a:solidFill>
              </a:rPr>
              <a:t>) yn nodwedd gosmetig sy'n gadael i chwaraewyr bersonoli eu cymeriad a'u heitemau mewn gêm. </a:t>
            </a:r>
            <a:r>
              <a:rPr lang="cy-GB" sz="2400" noProof="0" dirty="0" err="1">
                <a:solidFill>
                  <a:schemeClr val="accent1"/>
                </a:solidFill>
              </a:rPr>
              <a:t>Gallant</a:t>
            </a:r>
            <a:r>
              <a:rPr lang="cy-GB" sz="2400" noProof="0" dirty="0">
                <a:solidFill>
                  <a:schemeClr val="accent1"/>
                </a:solidFill>
              </a:rPr>
              <a:t> fod yn hynod o brin a gwerthfawr felly gall eu colli beri gofid i blentyn.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accent1"/>
                </a:solidFill>
              </a:rPr>
              <a:t>Pryniadau o fewn gêm.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accent1"/>
                </a:solidFill>
              </a:rPr>
              <a:t>Siarad â dieithriaid.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107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3BA7C-E1AA-4A27-D049-3C0185D0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Beth yw </a:t>
            </a:r>
            <a:r>
              <a:rPr lang="cy-GB" b="1" dirty="0" err="1">
                <a:solidFill>
                  <a:schemeClr val="accent1"/>
                </a:solidFill>
              </a:rPr>
              <a:t>Secstio</a:t>
            </a:r>
            <a:r>
              <a:rPr lang="cy-GB" b="1" noProof="0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DC08A-AB13-3F27-6ABC-3AB531ADF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dirty="0" err="1">
                <a:solidFill>
                  <a:schemeClr val="accent1"/>
                </a:solidFill>
                <a:latin typeface="Arial" panose="020B0604020202020204" pitchFamily="34" charset="0"/>
              </a:rPr>
              <a:t>Secstio</a:t>
            </a:r>
            <a:r>
              <a:rPr lang="cy-GB" dirty="0">
                <a:solidFill>
                  <a:schemeClr val="accent1"/>
                </a:solidFill>
                <a:latin typeface="Arial" panose="020B0604020202020204" pitchFamily="34" charset="0"/>
              </a:rPr>
              <a:t> yw pan fydd rhywun yn rhannu delweddau neu fideos rhywiol, noeth neu hanner noeth ohonyn nhw eu hunain neu eraill neu'n anfon negeseuon rhywiol. Mae'n gamdriniaeth ar-lein os yw plentyn neu berson ifanc dan bwysau i greu neu anfon y mathau hyn o ddelweddau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y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Mae'r gyfraith yn nodi troseddau sy'n cynnwys ffotograffau anweddus o bobl o dan 18 oed</a:t>
            </a:r>
            <a:r>
              <a:rPr lang="cy-GB" sz="2800" noProof="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Mae'n drosedd</a:t>
            </a:r>
            <a:r>
              <a:rPr lang="cy-GB" sz="2800" b="1" noProof="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r>
              <a:rPr lang="cy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Tynnu llun anweddus neu ganiatáu i lun anweddus gael ei dynnu</a:t>
            </a:r>
          </a:p>
          <a:p>
            <a:r>
              <a:rPr lang="cy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Gwneud llun anweddus (yn cynnwys lawrlwytho neu agor delwedd sydd wedi'i hanfon</a:t>
            </a:r>
            <a:r>
              <a:rPr lang="cy-GB" sz="2800" noProof="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r>
              <a:rPr lang="cy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Dosbarthu neu ddangos delwedd o'r fath</a:t>
            </a:r>
            <a:endParaRPr lang="cy-GB" sz="2800" noProof="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Meddu ar ddelweddau gyda'r bwriad o’u dosbarthu</a:t>
            </a:r>
            <a:endParaRPr lang="cy-GB" sz="2800" noProof="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Hysbysebu</a:t>
            </a:r>
            <a:endParaRPr lang="cy-GB" sz="2800" noProof="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nn-NO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Meddu ar ddelwedd o'r fath</a:t>
            </a:r>
            <a:r>
              <a:rPr lang="cy-GB" sz="2800" noProof="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65163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A3703-3E79-85A1-211A-AD15CD22A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Beth yw Meithrin Perthynas Amhriodol (</a:t>
            </a:r>
            <a:r>
              <a:rPr lang="cy-GB" b="1" i="1" dirty="0" err="1">
                <a:solidFill>
                  <a:schemeClr val="accent1"/>
                </a:solidFill>
              </a:rPr>
              <a:t>Grooming</a:t>
            </a:r>
            <a:r>
              <a:rPr lang="cy-GB" b="1" dirty="0">
                <a:solidFill>
                  <a:schemeClr val="accent1"/>
                </a:solidFill>
              </a:rPr>
              <a:t>)</a:t>
            </a:r>
            <a:r>
              <a:rPr lang="cy-GB" b="1" noProof="0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9C245-40C6-3614-141E-83A51BF8F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Meithrin perthynas amhriodol yw pan fydd rhywun yn meithrin perthynas, ymddiriedaeth a chysylltiad emosiynol â phlant neu bobl ifanc fel y gall eu </a:t>
            </a:r>
            <a:r>
              <a:rPr lang="cy-GB" dirty="0" err="1">
                <a:solidFill>
                  <a:schemeClr val="accent1"/>
                </a:solidFill>
              </a:rPr>
              <a:t>manipiwleiddio</a:t>
            </a:r>
            <a:r>
              <a:rPr lang="cy-GB" dirty="0">
                <a:solidFill>
                  <a:schemeClr val="accent1"/>
                </a:solidFill>
              </a:rPr>
              <a:t>, eu hecsbloetio a'u cam-drin</a:t>
            </a:r>
            <a:r>
              <a:rPr lang="cy-GB">
                <a:solidFill>
                  <a:schemeClr val="accent1"/>
                </a:solidFill>
              </a:rPr>
              <a:t>. 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Gall plant a phobl ifanc sy'n cael eu hudo i berthynas amhriodol gael eu </a:t>
            </a:r>
            <a:r>
              <a:rPr lang="cy-GB" u="sng" dirty="0">
                <a:solidFill>
                  <a:schemeClr val="accent1"/>
                </a:solidFill>
              </a:rPr>
              <a:t>cam-drin</a:t>
            </a:r>
            <a:r>
              <a:rPr lang="cy-GB" dirty="0">
                <a:solidFill>
                  <a:schemeClr val="accent1"/>
                </a:solidFill>
              </a:rPr>
              <a:t>, eu </a:t>
            </a:r>
            <a:r>
              <a:rPr lang="cy-GB" u="sng" dirty="0">
                <a:solidFill>
                  <a:schemeClr val="accent1"/>
                </a:solidFill>
              </a:rPr>
              <a:t>hecsbloetio </a:t>
            </a:r>
            <a:r>
              <a:rPr lang="cy-GB" dirty="0">
                <a:solidFill>
                  <a:schemeClr val="accent1"/>
                </a:solidFill>
              </a:rPr>
              <a:t>neu eu </a:t>
            </a:r>
            <a:r>
              <a:rPr lang="cy-GB" u="sng" dirty="0">
                <a:solidFill>
                  <a:schemeClr val="accent1"/>
                </a:solidFill>
              </a:rPr>
              <a:t>masnachu'n rhywiol</a:t>
            </a:r>
            <a:r>
              <a:rPr lang="cy-GB" dirty="0">
                <a:solidFill>
                  <a:schemeClr val="accent1"/>
                </a:solidFill>
              </a:rPr>
              <a:t>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Gall unrhyw un feithrin perthynas amhriodol, waeth beth fo'u hoedran, rhyw neu hil. Mae meithrin perthynas amhriodol yn gallu digwydd dros gyfnod byr neu hir - o wythnosau i flynyddoedd. Gall unigolion sy’n meithrin perthynas amhriodol hefyd feithrin perthynas â theulu neu ffrindiau'r person ifanc fel eu bod yn ymddangos yn ddibynadwy neu'n awdurdodol.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228729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D0499-EA80-6A81-BB16-1D7AA1B84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Mathau o Feithrin Perthynas Amhriodol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197EF-2B17-9857-F350-3E87BEE05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77500" lnSpcReduction="20000"/>
          </a:bodyPr>
          <a:lstStyle/>
          <a:p>
            <a:r>
              <a:rPr lang="cy-GB" sz="3100" dirty="0">
                <a:solidFill>
                  <a:schemeClr val="accent1"/>
                </a:solidFill>
              </a:rPr>
              <a:t>Gall perthynas amhriodol gael ei meithrin â phlant a phobl ifanc ar-lein, wyneb yn wyneb neu’r ddau – gan ddieithryn neu rywun maen nhw’n ei adnabod. Gallai hyn fod yn aelod o'r teulu, yn ffrind neu'n rhywun sydd wedi eu targedu - fel athro, arweinydd grŵp ffydd neu hyfforddwr chwaraeon</a:t>
            </a:r>
          </a:p>
          <a:p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Pan gaiff perthynas amhriodol ei meithrin â phlentyn </a:t>
            </a:r>
            <a:r>
              <a:rPr lang="cy-GB" sz="3100" b="0" i="0" u="sng" noProof="0" dirty="0">
                <a:solidFill>
                  <a:schemeClr val="accent1"/>
                </a:solidFill>
                <a:effectLst/>
              </a:rPr>
              <a:t>ar-lein</a:t>
            </a: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, gall y rhai sy'n gwneud hynny guddio pwy ydyn nhw drwy anfon lluniau neu fideos o bobl eraill. Weithiau, bydd hyn yn golygu rhywun iau na nhw er mwyn ennill ymddiriedaeth person “cyfoed”. Efallai y byddant yn targedu un plentyn ar-lein neu’n cysylltu â llawer o blant yn gyflym iawn ac yn aros iddynt ymateb.</a:t>
            </a:r>
          </a:p>
          <a:p>
            <a:pPr algn="l"/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Gall y berthynas sy’n cael ei meithrin gan y bobl hyn fod ar sawl ffurf. Er enghraifft: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perthynas ramantaidd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fel mentor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ffigwr awdurdodol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ffigwr dominyddol a </a:t>
            </a:r>
            <a:r>
              <a:rPr lang="cy-GB" sz="3100" b="0" i="0" noProof="0" dirty="0" err="1">
                <a:solidFill>
                  <a:schemeClr val="accent1"/>
                </a:solidFill>
                <a:effectLst/>
              </a:rPr>
              <a:t>dyfalbarhaol</a:t>
            </a: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.</a:t>
            </a:r>
            <a:endParaRPr lang="en-GB" sz="3100" b="0" i="0" dirty="0">
              <a:solidFill>
                <a:schemeClr val="accent1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896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777EE-B845-BF74-CE40-1B364A787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Mathau o Feithrin Perthynas Amhriodol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CE93D-380A-5661-1FDB-66F65752B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r>
              <a:rPr lang="cy-GB" b="0" i="0" noProof="0" dirty="0">
                <a:solidFill>
                  <a:schemeClr val="accent1"/>
                </a:solidFill>
                <a:effectLst/>
              </a:rPr>
              <a:t>Gall rhywun sy’n  meithrin perthynas amhriodol ddefnyddio’r un gwefannau, gemau ac </a:t>
            </a:r>
            <a:r>
              <a:rPr lang="cy-GB" b="0" i="0" noProof="0" dirty="0" err="1">
                <a:solidFill>
                  <a:schemeClr val="accent1"/>
                </a:solidFill>
                <a:effectLst/>
              </a:rPr>
              <a:t>apiau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 â phobl ifanc, gan dreulio amser yn dysgu am ddiddordebau person ifanc a defnyddio hyn i feithrin perthynas â nhw. Mae’n bosibl meithrin perthynas </a:t>
            </a:r>
            <a:r>
              <a:rPr lang="cy-GB" dirty="0">
                <a:solidFill>
                  <a:schemeClr val="accent1"/>
                </a:solidFill>
              </a:rPr>
              <a:t>amhriodol ar-lein gyda phlant drwy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:</a:t>
            </a:r>
          </a:p>
          <a:p>
            <a:r>
              <a:rPr lang="cy-GB" dirty="0">
                <a:solidFill>
                  <a:schemeClr val="accent1"/>
                </a:solidFill>
              </a:rPr>
              <a:t>rwydweithiau cyfryngau cymdeithasol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negeseuon testun ac </a:t>
            </a:r>
            <a:r>
              <a:rPr lang="cy-GB" dirty="0" err="1">
                <a:solidFill>
                  <a:schemeClr val="accent1"/>
                </a:solidFill>
              </a:rPr>
              <a:t>apiau</a:t>
            </a:r>
            <a:r>
              <a:rPr lang="cy-GB" dirty="0">
                <a:solidFill>
                  <a:schemeClr val="accent1"/>
                </a:solidFill>
              </a:rPr>
              <a:t> negeseua, fel </a:t>
            </a:r>
            <a:r>
              <a:rPr lang="cy-GB" dirty="0" err="1">
                <a:solidFill>
                  <a:schemeClr val="accent1"/>
                </a:solidFill>
              </a:rPr>
              <a:t>WhatsApp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b="0" i="0" noProof="0" dirty="0">
                <a:solidFill>
                  <a:schemeClr val="accent1"/>
                </a:solidFill>
                <a:effectLst/>
              </a:rPr>
              <a:t>e-bost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b="0" i="0" noProof="0" dirty="0">
                <a:solidFill>
                  <a:schemeClr val="accent1"/>
                </a:solidFill>
                <a:effectLst/>
              </a:rPr>
              <a:t>sgyrsiau testun, llais a fideo mewn fforymau, gemau ac </a:t>
            </a:r>
            <a:r>
              <a:rPr lang="cy-GB" b="0" i="0" noProof="0" dirty="0" err="1">
                <a:solidFill>
                  <a:schemeClr val="accent1"/>
                </a:solidFill>
                <a:effectLst/>
              </a:rPr>
              <a:t>apiau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pPr algn="l"/>
            <a:r>
              <a:rPr lang="cy-GB" dirty="0">
                <a:solidFill>
                  <a:schemeClr val="accent1"/>
                </a:solidFill>
              </a:rPr>
              <a:t>B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oed ar-lein neu wyneb yn wyneb, gall y rhai sy’n meithrin perthynas amhriodol ddefnyddio tactegau fel:</a:t>
            </a:r>
          </a:p>
          <a:p>
            <a:r>
              <a:rPr lang="cy-GB" dirty="0">
                <a:solidFill>
                  <a:schemeClr val="accent1"/>
                </a:solidFill>
              </a:rPr>
              <a:t>esgus bod yn iau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rhoi cyngor neu ddangos dealltwriaeth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prynu anrhegion</a:t>
            </a:r>
          </a:p>
          <a:p>
            <a:r>
              <a:rPr lang="cy-GB" dirty="0">
                <a:solidFill>
                  <a:schemeClr val="accent1"/>
                </a:solidFill>
              </a:rPr>
              <a:t>rhoi sylw</a:t>
            </a:r>
          </a:p>
          <a:p>
            <a:r>
              <a:rPr lang="cy-GB" dirty="0">
                <a:solidFill>
                  <a:schemeClr val="accent1"/>
                </a:solidFill>
              </a:rPr>
              <a:t>mynd â nhw ar deithiau, tripiau neu wyliau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149360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07B98-38B0-34AF-8ED4-2175E82D2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Mathau o Feithrin Perthynas Amhriodol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B3500-64F4-1A36-2345-2060986B9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Efallai y bydd y rhai sy’n meithrin perthynas amhriodol hefyd yn ceisio ynysu plant oddi wrth eu ffrindiau a'u teulu, gan wneud iddynt deimlo'n ddibynnol arnynt a rhoi eu hunain mewn sefyllfa o bŵer a rheolaeth dros y plant. Efallai y byddan nhw'n defnyddio blacmel i wneud i blentyn deimlo euogrwydd a chywilydd neu gyflwyno'r syniad o 'gyfrinachau' i reoli, codi ofn a dychryn</a:t>
            </a:r>
            <a:r>
              <a:rPr lang="cy-GB" dirty="0">
                <a:solidFill>
                  <a:schemeClr val="accent1"/>
                </a:solidFill>
              </a:rPr>
              <a:t>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Mae'n bwysig cofio efallai na fydd plant a phobl ifanc yn deall bod perthynas amhriodol wedi’i meithrin. Efallai bod ganddyn nhw deimladau cymhleth, fel teyrngarwch, edmygedd, cariad, yn ogystal ag ofn, gofid a dryswch.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726445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DD4EF-0933-5D14-033C-F9654A098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Arwyddion o Feithrin Perthynas Amhriodol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172BC-74BD-5FF2-113F-F4C80F11C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3000" dirty="0">
                <a:solidFill>
                  <a:schemeClr val="accent1"/>
                </a:solidFill>
              </a:rPr>
              <a:t>Mae rhai o'r arwyddion a allai gael eu gweld yn cynnwys</a:t>
            </a:r>
            <a:r>
              <a:rPr lang="cy-GB" sz="3000" b="0" i="0" noProof="0" dirty="0">
                <a:solidFill>
                  <a:schemeClr val="accent1"/>
                </a:solidFill>
                <a:effectLst/>
              </a:rPr>
              <a:t>:</a:t>
            </a:r>
          </a:p>
          <a:p>
            <a:r>
              <a:rPr lang="cy-GB" sz="3000" dirty="0">
                <a:solidFill>
                  <a:schemeClr val="accent1"/>
                </a:solidFill>
              </a:rPr>
              <a:t>bod yn gyfrinachol iawn ynglŷn â sut maen nhw'n treulio eu hamser, gan gynnwys pan fyddant ar-lein</a:t>
            </a:r>
            <a:endParaRPr lang="cy-GB" sz="30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000" dirty="0">
                <a:solidFill>
                  <a:schemeClr val="accent1"/>
                </a:solidFill>
              </a:rPr>
              <a:t>bod â chariad sy’n hŷn</a:t>
            </a:r>
            <a:endParaRPr lang="cy-GB" sz="30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000" dirty="0">
                <a:solidFill>
                  <a:schemeClr val="accent1"/>
                </a:solidFill>
              </a:rPr>
              <a:t>bod ag arian neu bethau newydd fel dillad a ffonau symudol na allant neu na wnânt eu hesbonio</a:t>
            </a:r>
            <a:endParaRPr lang="cy-GB" sz="3000" b="0" i="0" noProof="0" dirty="0">
              <a:solidFill>
                <a:schemeClr val="accent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sz="3000" b="0" i="0" noProof="0" dirty="0">
                <a:solidFill>
                  <a:schemeClr val="accent1"/>
                </a:solidFill>
                <a:effectLst/>
              </a:rPr>
              <a:t>yfed alcohol dan oed neu gymryd cyffuriau</a:t>
            </a:r>
          </a:p>
          <a:p>
            <a:r>
              <a:rPr lang="pt-BR" sz="3000" dirty="0">
                <a:solidFill>
                  <a:schemeClr val="accent1"/>
                </a:solidFill>
              </a:rPr>
              <a:t>treulio mwy neu lai o amser ar-lein neu ar eu dyfeisiau</a:t>
            </a:r>
            <a:endParaRPr lang="cy-GB" sz="30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000" dirty="0">
                <a:solidFill>
                  <a:schemeClr val="accent1"/>
                </a:solidFill>
              </a:rPr>
              <a:t>bod wedi cynhyrfu, yn dawedog neu'n ofidus</a:t>
            </a:r>
            <a:endParaRPr lang="cy-GB" sz="30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000" dirty="0">
                <a:solidFill>
                  <a:schemeClr val="accent1"/>
                </a:solidFill>
              </a:rPr>
              <a:t>treulio mwy o amser oddi cartref neu fynd ar goll am gyfnodau o amser</a:t>
            </a:r>
            <a:r>
              <a:rPr lang="cy-GB" sz="3000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582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B09EE-30D4-CF55-AEFA-E9CF529C0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2779"/>
            <a:ext cx="10515600" cy="1325563"/>
          </a:xfrm>
        </p:spPr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Beth yw Bwlio</a:t>
            </a:r>
            <a:r>
              <a:rPr lang="cy-GB" b="1" noProof="0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D021B-CCAB-968B-37BF-999523308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Mae bwlio yn ymddygiad bwriadol sy'n brifo rhywun arall. Mae'n cynnwys galw enwau, taro, gwthio, lledaenu sibrydion, bygwth neu danseilio rhywun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r>
              <a:rPr lang="cy-GB" dirty="0">
                <a:solidFill>
                  <a:schemeClr val="accent1"/>
                </a:solidFill>
              </a:rPr>
              <a:t>Mae'n gallu digwydd yn unrhyw le - yn yr ysgol, gartref neu ar-lein. Fel arfer, caiff ei ailadrodd dros gyfnod hir o amser a gall </a:t>
            </a:r>
            <a:r>
              <a:rPr lang="cy-GB" dirty="0" err="1">
                <a:solidFill>
                  <a:schemeClr val="accent1"/>
                </a:solidFill>
              </a:rPr>
              <a:t>frifo</a:t>
            </a:r>
            <a:r>
              <a:rPr lang="cy-GB" dirty="0">
                <a:solidFill>
                  <a:schemeClr val="accent1"/>
                </a:solidFill>
              </a:rPr>
              <a:t> plentyn yn gorfforol ac yn emosiynol.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endParaRPr lang="cy-GB" sz="2400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sz="1400" noProof="0" dirty="0">
                <a:solidFill>
                  <a:schemeClr val="accent1"/>
                </a:solidFill>
                <a:hlinkClick r:id="rId2"/>
              </a:rPr>
              <a:t>https://www.nspcc.org.uk</a:t>
            </a:r>
            <a:r>
              <a:rPr lang="cy-GB" sz="1400" noProof="0" dirty="0">
                <a:solidFill>
                  <a:schemeClr val="accent1"/>
                </a:solidFill>
              </a:rPr>
              <a:t> (2022)</a:t>
            </a:r>
          </a:p>
        </p:txBody>
      </p:sp>
    </p:spTree>
    <p:extLst>
      <p:ext uri="{BB962C8B-B14F-4D97-AF65-F5344CB8AC3E}">
        <p14:creationId xmlns:p14="http://schemas.microsoft.com/office/powerpoint/2010/main" val="36732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509DF-01DE-E76D-5BEE-F2DA19A81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Mathau o Fwlio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B866B-0BEA-8F56-0B12-723BA7647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>
                <a:solidFill>
                  <a:schemeClr val="accent1"/>
                </a:solidFill>
                <a:latin typeface="Arial" panose="020B0604020202020204" pitchFamily="34" charset="0"/>
              </a:rPr>
              <a:t>Gall bwlio fod ar wahanol ffurfiau. Gallai gynnwys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L="742950" lvl="1" indent="-285750"/>
            <a:r>
              <a:rPr lang="cy-GB" sz="2200" dirty="0">
                <a:solidFill>
                  <a:schemeClr val="accent1"/>
                </a:solidFill>
              </a:rPr>
              <a:t>bwlio corfforol: taro, slapio neu wthio rhywun</a:t>
            </a:r>
          </a:p>
          <a:p>
            <a:pPr marL="742950" lvl="1" indent="-285750"/>
            <a:r>
              <a:rPr lang="cy-GB" sz="2200" dirty="0">
                <a:solidFill>
                  <a:schemeClr val="accent1"/>
                </a:solidFill>
              </a:rPr>
              <a:t>bwlio ar lafar: galw enwau, hel clecs neu fygwth rhywun</a:t>
            </a:r>
            <a:endParaRPr lang="cy-GB" sz="2200" b="0" i="0" noProof="0" dirty="0">
              <a:solidFill>
                <a:schemeClr val="accent1"/>
              </a:solidFill>
              <a:effectLst/>
            </a:endParaRPr>
          </a:p>
          <a:p>
            <a:pPr marL="742950" lvl="1" indent="-285750"/>
            <a:r>
              <a:rPr lang="cy-GB" sz="2200" dirty="0">
                <a:solidFill>
                  <a:schemeClr val="accent1"/>
                </a:solidFill>
              </a:rPr>
              <a:t>cam-drin </a:t>
            </a:r>
            <a:r>
              <a:rPr lang="cy-GB" sz="2200" dirty="0" err="1">
                <a:solidFill>
                  <a:schemeClr val="accent1"/>
                </a:solidFill>
              </a:rPr>
              <a:t>dieiriau</a:t>
            </a:r>
            <a:r>
              <a:rPr lang="cy-GB" sz="2200" dirty="0">
                <a:solidFill>
                  <a:schemeClr val="accent1"/>
                </a:solidFill>
              </a:rPr>
              <a:t>: arwyddion llaw neu negeseuon testun</a:t>
            </a:r>
          </a:p>
          <a:p>
            <a:pPr marL="742950" lvl="1" indent="-285750"/>
            <a:r>
              <a:rPr lang="cy-GB" sz="2200" dirty="0">
                <a:solidFill>
                  <a:schemeClr val="accent1"/>
                </a:solidFill>
              </a:rPr>
              <a:t>cam-drin emosiynol: bygwth, brawychu neu gywilyddio rhywun</a:t>
            </a:r>
            <a:endParaRPr lang="cy-GB" sz="2200" b="0" i="0" noProof="0" dirty="0">
              <a:solidFill>
                <a:schemeClr val="accent1"/>
              </a:solidFill>
              <a:effectLst/>
            </a:endParaRPr>
          </a:p>
          <a:p>
            <a:pPr marL="742950" lvl="1" indent="-285750"/>
            <a:r>
              <a:rPr lang="cy-GB" sz="2200" dirty="0" err="1">
                <a:solidFill>
                  <a:schemeClr val="accent1"/>
                </a:solidFill>
              </a:rPr>
              <a:t>allgáu</a:t>
            </a:r>
            <a:r>
              <a:rPr lang="cy-GB" sz="2200" dirty="0">
                <a:solidFill>
                  <a:schemeClr val="accent1"/>
                </a:solidFill>
              </a:rPr>
              <a:t>: anwybyddu neu ynysu rhywun</a:t>
            </a:r>
            <a:endParaRPr lang="cy-GB" sz="2200" b="0" i="0" noProof="0" dirty="0">
              <a:solidFill>
                <a:schemeClr val="accent1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y-GB" sz="2200" b="0" i="0" noProof="0" dirty="0">
                <a:solidFill>
                  <a:schemeClr val="accent1"/>
                </a:solidFill>
                <a:effectLst/>
              </a:rPr>
              <a:t>tanseilio, beirniadu’n barhaus neu daenu sïon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y-GB" sz="2200" b="0" i="0" noProof="0" dirty="0">
                <a:solidFill>
                  <a:schemeClr val="accent1"/>
                </a:solidFill>
                <a:effectLst/>
              </a:rPr>
              <a:t>ymddygiad o reoli a </a:t>
            </a:r>
            <a:r>
              <a:rPr lang="cy-GB" sz="2200" b="0" i="0" noProof="0" dirty="0" err="1">
                <a:solidFill>
                  <a:schemeClr val="accent1"/>
                </a:solidFill>
                <a:effectLst/>
              </a:rPr>
              <a:t>manipiwleiddio</a:t>
            </a:r>
            <a:r>
              <a:rPr lang="cy-GB" sz="2200" b="0" i="0" noProof="0" dirty="0">
                <a:solidFill>
                  <a:schemeClr val="accent1"/>
                </a:solidFill>
                <a:effectLst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742950" lvl="1" indent="-285750"/>
            <a:r>
              <a:rPr lang="cy-GB" sz="2200" dirty="0">
                <a:solidFill>
                  <a:schemeClr val="accent1"/>
                </a:solidFill>
              </a:rPr>
              <a:t>gwneud galwadau tawel, ffug neu sarhaus</a:t>
            </a:r>
            <a:r>
              <a:rPr lang="cy-GB" sz="2200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cy-GB" sz="2600" dirty="0">
                <a:solidFill>
                  <a:schemeClr val="accent1"/>
                </a:solidFill>
              </a:rPr>
              <a:t>Gellir ystyried y mathau canlynol o fwlio hefyd fel troseddau casineb</a:t>
            </a:r>
            <a:r>
              <a:rPr lang="cy-GB" sz="2600" b="0" i="0" noProof="0" dirty="0">
                <a:solidFill>
                  <a:schemeClr val="accent1"/>
                </a:solidFill>
                <a:effectLst/>
              </a:rPr>
              <a:t>:</a:t>
            </a:r>
          </a:p>
          <a:p>
            <a:r>
              <a:rPr lang="cy-GB" sz="2200" dirty="0">
                <a:solidFill>
                  <a:schemeClr val="accent1"/>
                </a:solidFill>
              </a:rPr>
              <a:t>bwlio hiliol, rhywiol, </a:t>
            </a:r>
            <a:r>
              <a:rPr lang="cy-GB" sz="2200" dirty="0" err="1">
                <a:solidFill>
                  <a:schemeClr val="accent1"/>
                </a:solidFill>
              </a:rPr>
              <a:t>trawsffobig</a:t>
            </a:r>
            <a:r>
              <a:rPr lang="cy-GB" sz="2200" dirty="0">
                <a:solidFill>
                  <a:schemeClr val="accent1"/>
                </a:solidFill>
              </a:rPr>
              <a:t> neu </a:t>
            </a:r>
            <a:r>
              <a:rPr lang="cy-GB" sz="2200" dirty="0" err="1">
                <a:solidFill>
                  <a:schemeClr val="accent1"/>
                </a:solidFill>
              </a:rPr>
              <a:t>homoffobig</a:t>
            </a:r>
            <a:endParaRPr lang="cy-GB" sz="2200" dirty="0">
              <a:solidFill>
                <a:schemeClr val="accent1"/>
              </a:solidFill>
            </a:endParaRPr>
          </a:p>
          <a:p>
            <a:r>
              <a:rPr lang="cy-GB" sz="2200" dirty="0">
                <a:solidFill>
                  <a:schemeClr val="accent1"/>
                </a:solidFill>
              </a:rPr>
              <a:t>bwlio rhywun oherwydd bod ganddo anabledd</a:t>
            </a:r>
            <a:r>
              <a:rPr lang="cy-GB" sz="2200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1407793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2756A-1969-033D-1FA8-4A40D8425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Arwyddion o fwlio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7D86-5C66-6E77-E04C-3852ACF6C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sz="3600" dirty="0">
                <a:solidFill>
                  <a:schemeClr val="accent1"/>
                </a:solidFill>
              </a:rPr>
              <a:t>Ni fydd unrhyw un arwydd yn dangos i sicrwydd bod plentyn yn cael ei fwlio, ond cadwch lygad am</a:t>
            </a:r>
            <a:r>
              <a:rPr lang="cy-GB" b="0" i="0" noProof="0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sz="3100" dirty="0">
                <a:solidFill>
                  <a:schemeClr val="accent1"/>
                </a:solidFill>
              </a:rPr>
              <a:t>eiddo’n cael ei ‘golli’ neu ei ddifrodi</a:t>
            </a:r>
            <a:endParaRPr lang="cy-GB" sz="3100" b="0" i="0" noProof="0" dirty="0">
              <a:solidFill>
                <a:schemeClr val="accent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anafiadau corfforol, fel cleisiau anesboniadwy</a:t>
            </a:r>
          </a:p>
          <a:p>
            <a:r>
              <a:rPr lang="cy-GB" sz="3100" dirty="0">
                <a:solidFill>
                  <a:schemeClr val="accent1"/>
                </a:solidFill>
              </a:rPr>
              <a:t>bod ag ofn mynd i'r ysgol, bod yn 'sâl’ heb esboniad bob bore, neu golli ysgol</a:t>
            </a:r>
            <a:endParaRPr lang="cy-GB" sz="31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100" dirty="0">
                <a:solidFill>
                  <a:schemeClr val="accent1"/>
                </a:solidFill>
              </a:rPr>
              <a:t>newid yn sut maen nhw’n dod ymlaen yn yr ysgol, gan gynnwys cael graddau is neu ddim yn cyflwyno gwaith cartref</a:t>
            </a:r>
            <a:endParaRPr lang="cy-GB" sz="31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100" dirty="0">
                <a:solidFill>
                  <a:schemeClr val="accent1"/>
                </a:solidFill>
              </a:rPr>
              <a:t>gofyn am arian, neu ddwyn arian (i'w roi i bwy bynnag sy'n eu bwlio)</a:t>
            </a:r>
            <a:endParaRPr lang="cy-GB" sz="31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100" dirty="0">
                <a:solidFill>
                  <a:schemeClr val="accent1"/>
                </a:solidFill>
              </a:rPr>
              <a:t>newid mewn ymddygiad, gan gynnwys bod yn nerfus, colli hyder, neu fynd yn ofidus a thawedog</a:t>
            </a:r>
            <a:endParaRPr lang="cy-GB" sz="31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100" dirty="0">
                <a:solidFill>
                  <a:schemeClr val="accent1"/>
                </a:solidFill>
              </a:rPr>
              <a:t>newid mewn arferion bwyta neu gysgu</a:t>
            </a:r>
            <a:endParaRPr lang="cy-GB" sz="31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sz="3100" dirty="0">
                <a:solidFill>
                  <a:schemeClr val="accent1"/>
                </a:solidFill>
              </a:rPr>
              <a:t>bwlio eraill</a:t>
            </a:r>
            <a:r>
              <a:rPr lang="cy-GB" sz="3100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926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30393-4C5C-23F8-C9F9-13C03E012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Beth yw </a:t>
            </a:r>
            <a:r>
              <a:rPr lang="cy-GB" b="1" dirty="0" err="1">
                <a:solidFill>
                  <a:schemeClr val="accent1"/>
                </a:solidFill>
              </a:rPr>
              <a:t>Seiberfwlio</a:t>
            </a:r>
            <a:r>
              <a:rPr lang="cy-GB" b="1" noProof="0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F72F-7436-6FF3-C4DA-C5F4A177C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b="0" i="0" noProof="0" dirty="0">
              <a:solidFill>
                <a:srgbClr val="525455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Mae </a:t>
            </a:r>
            <a:r>
              <a:rPr lang="cy-GB" dirty="0" err="1">
                <a:solidFill>
                  <a:schemeClr val="accent1"/>
                </a:solidFill>
              </a:rPr>
              <a:t>seiberfwlio</a:t>
            </a:r>
            <a:r>
              <a:rPr lang="cy-GB" dirty="0">
                <a:solidFill>
                  <a:schemeClr val="accent1"/>
                </a:solidFill>
              </a:rPr>
              <a:t> yn fwlio sy'n digwydd ar-lein. Yn wahanol i fwlio all-lein, gall bwlio ar-lein ddilyn y plentyn ble bynnag mae'n mynd, trwy rwydweithiau cymdeithasol, gemau cyfrifiadurol a ffôn symudol. Gall person gael ei fwlio ar-lein ac all-lein ar yr un pryd.</a:t>
            </a:r>
          </a:p>
        </p:txBody>
      </p:sp>
    </p:spTree>
    <p:extLst>
      <p:ext uri="{BB962C8B-B14F-4D97-AF65-F5344CB8AC3E}">
        <p14:creationId xmlns:p14="http://schemas.microsoft.com/office/powerpoint/2010/main" val="2347838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B64409C-1603-192B-E3B5-C8F698D46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Mathau o </a:t>
            </a:r>
            <a:r>
              <a:rPr lang="cy-GB" b="1" dirty="0" err="1">
                <a:solidFill>
                  <a:schemeClr val="accent1"/>
                </a:solidFill>
              </a:rPr>
              <a:t>Seiberfwlio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27D68F8-B600-E388-9C23-32F54941CC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Gall </a:t>
            </a:r>
            <a:r>
              <a:rPr lang="cy-GB" dirty="0" err="1">
                <a:solidFill>
                  <a:schemeClr val="accent1"/>
                </a:solidFill>
              </a:rPr>
              <a:t>seiberfwlio</a:t>
            </a:r>
            <a:r>
              <a:rPr lang="cy-GB" dirty="0">
                <a:solidFill>
                  <a:schemeClr val="accent1"/>
                </a:solidFill>
              </a:rPr>
              <a:t> gynnwys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:</a:t>
            </a:r>
          </a:p>
          <a:p>
            <a:r>
              <a:rPr lang="cy-GB" dirty="0">
                <a:solidFill>
                  <a:schemeClr val="accent1"/>
                </a:solidFill>
              </a:rPr>
              <a:t>anfon negeseuon testun bygythiol neu ddifrïol 
creu a rhannu delweddau neu fideos sy’n codi cywilydd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trolio – anfon negeseuon bygythiol neu gas ar rwydweithiau cymdeithasol, ystafelloedd sgwrsio neu gemau ar-lein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eithrio plant o gemau </a:t>
            </a:r>
            <a:r>
              <a:rPr kumimoji="0" lang="cy-GB" sz="29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ar-lein</a:t>
            </a:r>
            <a:r>
              <a:rPr lang="cy-GB" dirty="0">
                <a:solidFill>
                  <a:schemeClr val="accent1"/>
                </a:solidFill>
              </a:rPr>
              <a:t>, gweithgareddau neu grwpiau cyfeillgarwch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cywilyddio rhywun ar-lein</a:t>
            </a:r>
          </a:p>
          <a:p>
            <a:r>
              <a:rPr lang="cy-GB" dirty="0">
                <a:solidFill>
                  <a:schemeClr val="accent1"/>
                </a:solidFill>
              </a:rPr>
              <a:t>sefydlu safleoedd neu grwpiau casineb am blentyn penodol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annog pobl ifanc i hunan-niweidio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pleidleisio o blaid neu yn erbyn rhywun mewn pôl difrïol </a:t>
            </a:r>
          </a:p>
          <a:p>
            <a:r>
              <a:rPr lang="cy-GB" b="0" i="0" noProof="0" dirty="0">
                <a:solidFill>
                  <a:schemeClr val="accent1"/>
                </a:solidFill>
                <a:effectLst/>
              </a:rPr>
              <a:t>creu cyfrifon ffug, herwgipio neu ddwyn hunaniaethau ar-lein i godi cywilydd ar berson ifanc neu achosi trafferth gan ddefnyddio eu henw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b="0" i="0" noProof="0" dirty="0">
                <a:solidFill>
                  <a:schemeClr val="accent1"/>
                </a:solidFill>
                <a:effectLst/>
              </a:rPr>
              <a:t>anfon negeseuon anweddus a elwir hefyd yn </a:t>
            </a:r>
            <a:r>
              <a:rPr lang="cy-GB" b="0" i="0" noProof="0" dirty="0" err="1">
                <a:solidFill>
                  <a:schemeClr val="accent1"/>
                </a:solidFill>
                <a:effectLst/>
              </a:rPr>
              <a:t>secstio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b="0" i="0" noProof="0" dirty="0">
                <a:solidFill>
                  <a:schemeClr val="accent1"/>
                </a:solidFill>
                <a:effectLst/>
              </a:rPr>
              <a:t>pwyso ar blant i anfon delweddau rhywiol neu gymryd rhan mewn sgyrsiau rhywiol.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478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23E4F-E38D-AE75-96E6-C9F3455EE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E-ddiogelwch i blant mewn ysgolion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31AFB-38AC-0527-0194-DEBA34190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y-GB" b="1" dirty="0">
                <a:ea typeface="ＭＳ Ｐゴシック" panose="020B0600070205080204" pitchFamily="34" charset="-128"/>
              </a:rPr>
              <a:t>Ym mha ffyrdd mae ysgolion yn sicrhau e-ddiogelwch i blant</a:t>
            </a:r>
            <a:r>
              <a:rPr lang="cy-GB" sz="2800" b="1" noProof="0" dirty="0">
                <a:ea typeface="ＭＳ Ｐゴシック" panose="020B0600070205080204" pitchFamily="34" charset="-128"/>
              </a:rPr>
              <a:t>?</a:t>
            </a:r>
          </a:p>
          <a:p>
            <a:pPr marL="0" indent="0" eaLnBrk="1" hangingPunct="1">
              <a:spcBef>
                <a:spcPct val="0"/>
              </a:spcBef>
              <a:buNone/>
            </a:pPr>
            <a:endParaRPr lang="en-GB" altLang="en-US" sz="2800" b="1" dirty="0">
              <a:ea typeface="ＭＳ Ｐゴシック" panose="020B0600070205080204" pitchFamily="34" charset="-128"/>
            </a:endParaRP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altLang="en-US" sz="1800" b="1" dirty="0">
                <a:solidFill>
                  <a:srgbClr val="0563C1"/>
                </a:solidFill>
                <a:ea typeface="ＭＳ Ｐゴシック" panose="020B0600070205080204" pitchFamily="34" charset="-128"/>
                <a:hlinkClick r:id="rId2"/>
              </a:rPr>
              <a:t>https://hwb.gov.wales/cadwn-ddiogel-ar-lein</a:t>
            </a:r>
            <a:r>
              <a:rPr lang="en-GB" altLang="en-US" sz="18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(2022)</a:t>
            </a:r>
          </a:p>
          <a:p>
            <a:pPr eaLnBrk="1" hangingPunct="1">
              <a:spcBef>
                <a:spcPct val="0"/>
              </a:spcBef>
            </a:pPr>
            <a:endParaRPr lang="en-GB" altLang="en-US" sz="1800" b="1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965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6B5DC-8727-AC07-F119-81A535F4F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chemeClr val="accent1"/>
                </a:solidFill>
              </a:rPr>
              <a:t>E-ddiogelwch</a:t>
            </a:r>
            <a:endParaRPr lang="cy-GB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16AC9-C70C-6309-4BDC-8C1355CE2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noProof="0" dirty="0">
                <a:solidFill>
                  <a:schemeClr val="accent1"/>
                </a:solidFill>
                <a:ea typeface="ＭＳ Ｐゴシック" pitchFamily="34" charset="-128"/>
              </a:rPr>
              <a:t>Gwyliwch glipiau fideo o </a:t>
            </a:r>
            <a:r>
              <a:rPr lang="cy-GB" sz="2400" noProof="0" dirty="0" err="1">
                <a:solidFill>
                  <a:schemeClr val="accent1"/>
                </a:solidFill>
                <a:ea typeface="ＭＳ Ｐゴシック" pitchFamily="34" charset="-128"/>
              </a:rPr>
              <a:t>CEOPs</a:t>
            </a:r>
            <a:r>
              <a:rPr lang="cy-GB" sz="2400" noProof="0" dirty="0">
                <a:solidFill>
                  <a:schemeClr val="accent1"/>
                </a:solidFill>
                <a:ea typeface="ＭＳ Ｐゴシック" pitchFamily="34" charset="-128"/>
              </a:rPr>
              <a:t> (</a:t>
            </a:r>
            <a:r>
              <a:rPr lang="nn-NO" sz="2400" noProof="0" dirty="0">
                <a:solidFill>
                  <a:schemeClr val="accent1"/>
                </a:solidFill>
                <a:ea typeface="ＭＳ Ｐゴシック" pitchFamily="34" charset="-128"/>
              </a:rPr>
              <a:t>Canolfan Camfanteisio ar Blant a'u Hamddiffyn Ar-lein) wedi’u hanelu at blant oedran ysgol gynradd a phobl ifanc</a:t>
            </a:r>
            <a:endParaRPr lang="cy-GB" sz="2400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2400" i="1" dirty="0">
                <a:solidFill>
                  <a:srgbClr val="FFFFFF"/>
                </a:solidFill>
                <a:ea typeface="ＭＳ Ｐゴシック" pitchFamily="34" charset="-128"/>
                <a:hlinkClick r:id="rId2"/>
              </a:rPr>
              <a:t>https://www.thinkuknow.co.uk/</a:t>
            </a:r>
            <a:endParaRPr lang="en-GB" altLang="en-US" sz="2400" i="1" dirty="0">
              <a:solidFill>
                <a:srgbClr val="FFFFFF"/>
              </a:solidFill>
              <a:ea typeface="ＭＳ Ｐゴシック" pitchFamily="34" charset="-128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8">
            <a:extLst>
              <a:ext uri="{FF2B5EF4-FFF2-40B4-BE49-F238E27FC236}">
                <a16:creationId xmlns:a16="http://schemas.microsoft.com/office/drawing/2014/main" id="{27F3B2C7-83EC-5653-10EA-BCC0690B0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9060" y="2276619"/>
            <a:ext cx="3414010" cy="281588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20550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C1BA1F-FCB4-4541-26AB-DCFEB15A0F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51392" y="2158189"/>
            <a:ext cx="4019550" cy="216217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0AD471-BDD1-FABD-C9A7-C51242BD9A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3" y="727788"/>
            <a:ext cx="4583374" cy="5297091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1"/>
                </a:solidFill>
              </a:rPr>
              <a:t>Mae pobl ifanc dan 18 oed wedi defnyddio manylion adnabod ffug i greu cyfrifon, ac yn ôl yr heddlu mae unigolyn 14 oed wedi defnyddio pasbort eu mam-gu</a:t>
            </a:r>
            <a:r>
              <a:rPr lang="cy-GB" sz="2000" noProof="0" dirty="0">
                <a:solidFill>
                  <a:schemeClr val="accent1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solidFill>
                  <a:schemeClr val="accent1"/>
                </a:solidFill>
              </a:rPr>
              <a:t>Hefyd, yn ôl prif swyddog heddlu y DU dros amddiffyn plant, mae plant yn cael eu hecsbloetio ar y platfform.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1"/>
                </a:solidFill>
              </a:rPr>
              <a:t>Yn ôl heddluoedd y DU mae plant wedi cwyno bod eu delweddau'n cael eu </a:t>
            </a:r>
            <a:r>
              <a:rPr lang="cy-GB" sz="2000" dirty="0" err="1">
                <a:solidFill>
                  <a:schemeClr val="accent1"/>
                </a:solidFill>
              </a:rPr>
              <a:t>huwchlwytho</a:t>
            </a:r>
            <a:r>
              <a:rPr lang="cy-GB" sz="2000" dirty="0">
                <a:solidFill>
                  <a:schemeClr val="accent1"/>
                </a:solidFill>
              </a:rPr>
              <a:t> i'r safle heb ganiatâd, a dywedodd un unigolyn 17 oed eu bod wedi cael eu </a:t>
            </a:r>
            <a:r>
              <a:rPr lang="cy-GB" sz="2000" dirty="0" err="1">
                <a:solidFill>
                  <a:schemeClr val="accent1"/>
                </a:solidFill>
              </a:rPr>
              <a:t>blacmelio</a:t>
            </a:r>
            <a:endParaRPr lang="cy-GB" sz="2000" noProof="0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1"/>
                </a:solidFill>
              </a:rPr>
              <a:t>Mae'n fwyfwy amlwg bod </a:t>
            </a:r>
            <a:r>
              <a:rPr lang="cy-GB" sz="2000" dirty="0" err="1">
                <a:solidFill>
                  <a:schemeClr val="accent1"/>
                </a:solidFill>
              </a:rPr>
              <a:t>OnlyFans</a:t>
            </a:r>
            <a:r>
              <a:rPr lang="cy-GB" sz="2000" dirty="0">
                <a:solidFill>
                  <a:schemeClr val="accent1"/>
                </a:solidFill>
              </a:rPr>
              <a:t> yn cael ei ddefnyddio gan blant, yn ôl y prif gwnstabl Simon Bailey, arweinydd amddiffyn plant y DU.</a:t>
            </a:r>
            <a:endParaRPr lang="cy-GB" sz="2000" noProof="0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1"/>
                </a:solidFill>
              </a:rPr>
              <a:t>Nid yw'r cwmni'n gwneud digon i roi'r mesurau diogelu ar waith sy'n atal plant rhag manteisio ar y cyfle i gynhyrchu arian, ond hefyd i blant gael eu hecsbloetio</a:t>
            </a:r>
            <a:r>
              <a:rPr lang="cy-GB" sz="2000" noProof="0" dirty="0">
                <a:solidFill>
                  <a:schemeClr val="accent1"/>
                </a:solidFill>
              </a:rPr>
              <a:t>.                     </a:t>
            </a:r>
            <a:r>
              <a:rPr lang="cy-GB" sz="1000" noProof="0" dirty="0">
                <a:solidFill>
                  <a:schemeClr val="accent1"/>
                </a:solidFill>
              </a:rPr>
              <a:t>BBC </a:t>
            </a:r>
            <a:r>
              <a:rPr lang="cy-GB" sz="1000" noProof="0" dirty="0" err="1">
                <a:solidFill>
                  <a:schemeClr val="accent1"/>
                </a:solidFill>
              </a:rPr>
              <a:t>News</a:t>
            </a:r>
            <a:r>
              <a:rPr lang="cy-GB" sz="1000" noProof="0" dirty="0">
                <a:solidFill>
                  <a:schemeClr val="accent1"/>
                </a:solidFill>
              </a:rPr>
              <a:t> (2021)</a:t>
            </a:r>
            <a:endParaRPr lang="cy-GB" sz="2000" noProof="0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0544882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20990-E40A-6481-B9F7-936A5CADC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cy-GB" i="1" dirty="0">
                <a:solidFill>
                  <a:schemeClr val="accent1"/>
                </a:solidFill>
              </a:rPr>
              <a:t>E-ddiogelwch</a:t>
            </a:r>
            <a:endParaRPr lang="cy-GB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1F334-B546-53BB-EE1A-3B3C8679D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Ystyriwch sut mae ysgolion yn sicrhau e-ddiogelwch i’w disgyblion</a:t>
            </a:r>
          </a:p>
          <a:p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Beth all ysgolion ei wneud i amddiffyn plant rhag </a:t>
            </a:r>
            <a:r>
              <a:rPr lang="cy-GB" dirty="0" err="1">
                <a:solidFill>
                  <a:schemeClr val="accent1"/>
                </a:solidFill>
                <a:ea typeface="ＭＳ Ｐゴシック" panose="020B0600070205080204" pitchFamily="34" charset="-128"/>
              </a:rPr>
              <a:t>seiberfwlio</a:t>
            </a:r>
            <a:r>
              <a:rPr lang="cy-GB" sz="28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?</a:t>
            </a:r>
          </a:p>
          <a:p>
            <a:endParaRPr lang="cy-GB" noProof="0" dirty="0">
              <a:solidFill>
                <a:srgbClr val="FFFFFF"/>
              </a:solidFill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C2E78FCC-258E-96CF-73F3-7093DBD27A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54" r="20628" b="-1"/>
          <a:stretch/>
        </p:blipFill>
        <p:spPr bwMode="auto"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46074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1D8E1-2748-E25B-88D0-6CB36F845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  <a:latin typeface="+mn-lt"/>
              </a:rPr>
              <a:t>Llythrennedd Digidol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74169-490A-7D3E-A1DF-4D5FB7DF5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noProof="0" dirty="0">
                <a:solidFill>
                  <a:schemeClr val="accent1"/>
                </a:solidFill>
                <a:effectLst/>
              </a:rPr>
              <a:t>Mae Llythrennedd Digidol yn golygu gallu deall a defnyddio technoleg. Mae’n ymwneud â’r gallu i ganfod, defnyddio a chreu gwybodaeth ar-lein mewn ffordd fuddiol a </a:t>
            </a:r>
            <a:r>
              <a:rPr lang="cy-GB" dirty="0">
                <a:solidFill>
                  <a:schemeClr val="accent1"/>
                </a:solidFill>
              </a:rPr>
              <a:t>defnyddiol. Mae llythrennedd digidol hefyd yn golygu gwybod beth yw cyfyngiadau technoleg a deall y peryglon a'r rhagofalon sydd eu hangen wrth ddefnyddio technoleg.</a:t>
            </a:r>
            <a:endParaRPr lang="cy-GB" sz="2800" noProof="0" dirty="0">
              <a:solidFill>
                <a:schemeClr val="accent1"/>
              </a:solidFill>
              <a:effectLst/>
            </a:endParaRPr>
          </a:p>
          <a:p>
            <a:endParaRPr lang="cy-GB" noProof="0" dirty="0">
              <a:solidFill>
                <a:schemeClr val="accent1"/>
              </a:solidFill>
            </a:endParaRPr>
          </a:p>
          <a:p>
            <a:endParaRPr lang="cy-GB" sz="2800" noProof="0" dirty="0">
              <a:solidFill>
                <a:schemeClr val="accent1"/>
              </a:solidFill>
              <a:effectLst/>
            </a:endParaRPr>
          </a:p>
          <a:p>
            <a:pPr marL="0" indent="0">
              <a:buNone/>
            </a:pPr>
            <a:r>
              <a:rPr lang="cy-GB" sz="2800" noProof="0" dirty="0">
                <a:solidFill>
                  <a:schemeClr val="accent1"/>
                </a:solidFill>
                <a:effectLst/>
              </a:rPr>
              <a:t>(</a:t>
            </a:r>
            <a:r>
              <a:rPr lang="cy-GB" sz="2800" noProof="0" dirty="0" err="1">
                <a:solidFill>
                  <a:schemeClr val="accent1"/>
                </a:solidFill>
                <a:effectLst/>
              </a:rPr>
              <a:t>Teach</a:t>
            </a:r>
            <a:r>
              <a:rPr lang="cy-GB" sz="2800" noProof="0" dirty="0">
                <a:solidFill>
                  <a:schemeClr val="accent1"/>
                </a:solidFill>
                <a:effectLst/>
              </a:rPr>
              <a:t> </a:t>
            </a:r>
            <a:r>
              <a:rPr lang="cy-GB" sz="2800" noProof="0" dirty="0" err="1">
                <a:solidFill>
                  <a:schemeClr val="accent1"/>
                </a:solidFill>
              </a:rPr>
              <a:t>y</a:t>
            </a:r>
            <a:r>
              <a:rPr lang="cy-GB" sz="2800" noProof="0" dirty="0" err="1">
                <a:solidFill>
                  <a:schemeClr val="accent1"/>
                </a:solidFill>
                <a:effectLst/>
              </a:rPr>
              <a:t>our</a:t>
            </a:r>
            <a:r>
              <a:rPr lang="cy-GB" sz="2800" noProof="0" dirty="0">
                <a:solidFill>
                  <a:schemeClr val="accent1"/>
                </a:solidFill>
                <a:effectLst/>
              </a:rPr>
              <a:t> </a:t>
            </a:r>
            <a:r>
              <a:rPr lang="cy-GB" sz="2800" noProof="0" dirty="0" err="1">
                <a:solidFill>
                  <a:schemeClr val="accent1"/>
                </a:solidFill>
              </a:rPr>
              <a:t>k</a:t>
            </a:r>
            <a:r>
              <a:rPr lang="cy-GB" sz="2800" noProof="0" dirty="0" err="1">
                <a:solidFill>
                  <a:schemeClr val="accent1"/>
                </a:solidFill>
                <a:effectLst/>
              </a:rPr>
              <a:t>ids</a:t>
            </a:r>
            <a:r>
              <a:rPr lang="cy-GB" sz="2800" noProof="0" dirty="0">
                <a:solidFill>
                  <a:schemeClr val="accent1"/>
                </a:solidFill>
                <a:effectLst/>
              </a:rPr>
              <a:t> </a:t>
            </a:r>
            <a:r>
              <a:rPr lang="cy-GB" sz="2800" noProof="0" dirty="0" err="1">
                <a:solidFill>
                  <a:schemeClr val="accent1"/>
                </a:solidFill>
              </a:rPr>
              <a:t>c</a:t>
            </a:r>
            <a:r>
              <a:rPr lang="cy-GB" sz="2800" noProof="0" dirty="0" err="1">
                <a:solidFill>
                  <a:schemeClr val="accent1"/>
                </a:solidFill>
                <a:effectLst/>
              </a:rPr>
              <a:t>ode</a:t>
            </a:r>
            <a:r>
              <a:rPr lang="cy-GB" sz="2800" noProof="0" dirty="0">
                <a:solidFill>
                  <a:schemeClr val="accent1"/>
                </a:solidFill>
                <a:effectLst/>
              </a:rPr>
              <a:t>,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4543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EB4A9-177A-63BB-95BA-32526E44B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chemeClr val="accent1"/>
                </a:solidFill>
              </a:rPr>
              <a:t>Fframwaith Cymhwysedd Digidol - canllawiau</a:t>
            </a:r>
            <a:r>
              <a:rPr lang="cy-GB" sz="4400" noProof="0" dirty="0">
                <a:solidFill>
                  <a:schemeClr val="accent1"/>
                </a:solidFill>
              </a:rPr>
              <a:t> (2018) </a:t>
            </a:r>
            <a:endParaRPr lang="cy-GB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8F9B0-6602-0548-F4E3-602F7B65B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chemeClr val="accent1"/>
                </a:solidFill>
              </a:rPr>
              <a:t>Ni ddylid cymysgu rhwng cymhwysedd digidol a thechnoleg gwybodaeth a chyfathrebu </a:t>
            </a:r>
            <a:r>
              <a:rPr lang="cy-GB" sz="2800" noProof="0" dirty="0">
                <a:solidFill>
                  <a:schemeClr val="accent1"/>
                </a:solidFill>
              </a:rPr>
              <a:t>(TGCh). </a:t>
            </a:r>
          </a:p>
          <a:p>
            <a:r>
              <a:rPr lang="cy-GB" sz="2800" i="1" noProof="0" dirty="0">
                <a:solidFill>
                  <a:schemeClr val="accent1"/>
                </a:solidFill>
                <a:effectLst/>
              </a:rPr>
              <a:t>‘</a:t>
            </a:r>
            <a:r>
              <a:rPr lang="cy-GB" i="1" dirty="0">
                <a:solidFill>
                  <a:schemeClr val="accent1"/>
                </a:solidFill>
              </a:rPr>
              <a:t>Technoleg Gwybodaeth a Chyfathrebu (TGCh) yw sut mae cyfrifiaduron a'r rhyngrwyd yn gweithio a sut i'w defnyddio.</a:t>
            </a:r>
            <a:r>
              <a:rPr lang="cy-GB" sz="2800" i="1" noProof="0" dirty="0">
                <a:solidFill>
                  <a:schemeClr val="accent1"/>
                </a:solidFill>
                <a:effectLst/>
              </a:rPr>
              <a:t>’ </a:t>
            </a:r>
            <a:r>
              <a:rPr lang="cy-GB" sz="2800" noProof="0" dirty="0">
                <a:solidFill>
                  <a:schemeClr val="accent1"/>
                </a:solidFill>
                <a:effectLst/>
              </a:rPr>
              <a:t>(BBC </a:t>
            </a:r>
            <a:r>
              <a:rPr lang="cy-GB" sz="2800" noProof="0" dirty="0" err="1">
                <a:solidFill>
                  <a:schemeClr val="accent1"/>
                </a:solidFill>
                <a:effectLst/>
              </a:rPr>
              <a:t>Bitesize</a:t>
            </a:r>
            <a:r>
              <a:rPr lang="cy-GB" sz="2800" noProof="0" dirty="0">
                <a:solidFill>
                  <a:schemeClr val="accent1"/>
                </a:solidFill>
                <a:effectLst/>
              </a:rPr>
              <a:t>, 2021)</a:t>
            </a:r>
            <a:endParaRPr lang="cy-GB" sz="2800" b="1" i="1" noProof="0" dirty="0">
              <a:solidFill>
                <a:schemeClr val="accent1"/>
              </a:solidFill>
            </a:endParaRPr>
          </a:p>
          <a:p>
            <a:r>
              <a:rPr lang="cy-GB" sz="2800" i="1" noProof="0" dirty="0">
                <a:solidFill>
                  <a:schemeClr val="accent1"/>
                </a:solidFill>
              </a:rPr>
              <a:t>‘</a:t>
            </a:r>
            <a:r>
              <a:rPr lang="cy-GB" i="1" dirty="0">
                <a:solidFill>
                  <a:schemeClr val="accent1"/>
                </a:solidFill>
              </a:rPr>
              <a:t>Cymhwysedd digidol yw’r enw ar set o sgiliau, gwybodaeth ac agweddau sy’n caniatáu i rywun ddefnyddio technolegau a systemau’n hyderus, yn greadigol ac yn feirniadol.</a:t>
            </a:r>
            <a:r>
              <a:rPr lang="cy-GB" sz="2800" i="1" noProof="0" dirty="0">
                <a:solidFill>
                  <a:schemeClr val="accent1"/>
                </a:solidFill>
              </a:rPr>
              <a:t>’ </a:t>
            </a:r>
            <a:r>
              <a:rPr lang="cy-GB" sz="2800" noProof="0" dirty="0">
                <a:solidFill>
                  <a:schemeClr val="accent1"/>
                </a:solidFill>
              </a:rPr>
              <a:t>(Fframwaith Cymhwysedd Digidol - c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anllawiau</a:t>
            </a:r>
            <a:r>
              <a:rPr lang="cy-GB" sz="2800" noProof="0" dirty="0">
                <a:solidFill>
                  <a:schemeClr val="accent1"/>
                </a:solidFill>
              </a:rPr>
              <a:t>, </a:t>
            </a:r>
            <a:r>
              <a:rPr lang="cy-GB" sz="2800" noProof="0" dirty="0" err="1">
                <a:solidFill>
                  <a:schemeClr val="accent1"/>
                </a:solidFill>
              </a:rPr>
              <a:t>LlC</a:t>
            </a:r>
            <a:r>
              <a:rPr lang="cy-GB" sz="2800" noProof="0" dirty="0">
                <a:solidFill>
                  <a:schemeClr val="accent1"/>
                </a:solidFill>
              </a:rPr>
              <a:t>, 2018, t.2)</a:t>
            </a:r>
            <a:endParaRPr lang="cy-GB" sz="2800" b="1" i="1" noProof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3867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AECE-54B5-2BED-0008-356CD5E60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BAC8E-C2C6-02B0-7D1E-5A3804B507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BBC Bitesize (2021) ICT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gael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3"/>
              </a:rPr>
              <a:t>ICT - BBC Bitesize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(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Cyrchwyd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14.08.25)</a:t>
            </a:r>
            <a:endParaRPr lang="en-GB" sz="1600" dirty="0">
              <a:solidFill>
                <a:prstClr val="black"/>
              </a:solidFill>
              <a:latin typeface="+mj-lt"/>
            </a:endParaRPr>
          </a:p>
          <a:p>
            <a:pPr lvl="1"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BBC News (2021)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gael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lang="en-GB" sz="1500" dirty="0">
                <a:hlinkClick r:id="rId4"/>
              </a:rPr>
              <a:t>The children selling explicit videos on OnlyFans - BBC News</a:t>
            </a:r>
            <a:r>
              <a:rPr lang="en-GB" sz="1500" dirty="0"/>
              <a:t> (</a:t>
            </a:r>
            <a:r>
              <a:rPr lang="en-GB" sz="1500" dirty="0" err="1"/>
              <a:t>Cyrchwyd</a:t>
            </a:r>
            <a:r>
              <a:rPr lang="en-GB" sz="1500" dirty="0"/>
              <a:t> 17.02.2025)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r>
              <a:rPr lang="en-GB" altLang="en-US" sz="1600" dirty="0">
                <a:latin typeface="+mj-lt"/>
              </a:rPr>
              <a:t>Child Exploitation and Online Protection Agency. </a:t>
            </a:r>
            <a:r>
              <a:rPr lang="en-GB" altLang="en-US" sz="1600" dirty="0" err="1">
                <a:latin typeface="+mj-lt"/>
              </a:rPr>
              <a:t>Ar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 err="1">
                <a:latin typeface="+mj-lt"/>
              </a:rPr>
              <a:t>gael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 err="1">
                <a:latin typeface="+mj-lt"/>
              </a:rPr>
              <a:t>yn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>
                <a:latin typeface="+mj-lt"/>
                <a:hlinkClick r:id="rId5"/>
              </a:rPr>
              <a:t>https://www.ceop.police.uk/safety-centre/</a:t>
            </a:r>
            <a:r>
              <a:rPr lang="en-GB" altLang="en-US" sz="1600" dirty="0">
                <a:latin typeface="+mj-lt"/>
              </a:rPr>
              <a:t> [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Cyrchwyd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GB" altLang="en-US" sz="1600" dirty="0">
                <a:latin typeface="+mj-lt"/>
              </a:rPr>
              <a:t>4.01.25]</a:t>
            </a:r>
          </a:p>
          <a:p>
            <a:r>
              <a:rPr lang="en-GB" altLang="en-US" sz="1600" dirty="0">
                <a:latin typeface="+mj-lt"/>
              </a:rPr>
              <a:t>Child Exploitation and Online Protection Agency. </a:t>
            </a:r>
            <a:r>
              <a:rPr lang="en-GB" altLang="en-US" sz="1600" dirty="0" err="1">
                <a:latin typeface="+mj-lt"/>
              </a:rPr>
              <a:t>Ar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 err="1">
                <a:latin typeface="+mj-lt"/>
              </a:rPr>
              <a:t>gael</a:t>
            </a:r>
            <a:r>
              <a:rPr lang="en-GB" altLang="en-US" sz="1600" dirty="0">
                <a:latin typeface="+mj-lt"/>
              </a:rPr>
              <a:t>  </a:t>
            </a:r>
            <a:r>
              <a:rPr lang="en-GB" altLang="en-US" sz="1600" dirty="0" err="1">
                <a:latin typeface="+mj-lt"/>
              </a:rPr>
              <a:t>yn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>
                <a:latin typeface="+mj-lt"/>
                <a:hlinkClick r:id="rId5"/>
              </a:rPr>
              <a:t>https://www.ceop.police.uk/safety-centre/</a:t>
            </a:r>
            <a:r>
              <a:rPr lang="en-GB" altLang="en-US" sz="1600" dirty="0">
                <a:latin typeface="+mj-lt"/>
              </a:rPr>
              <a:t> [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Cyrchwyd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GB" altLang="en-US" sz="1600" dirty="0">
                <a:latin typeface="+mj-lt"/>
              </a:rPr>
              <a:t>4.01.25]</a:t>
            </a:r>
          </a:p>
          <a:p>
            <a:r>
              <a:rPr lang="en-GB" altLang="en-US" sz="1600" dirty="0">
                <a:latin typeface="+mj-lt"/>
              </a:rPr>
              <a:t>Children and Young people in Wales. </a:t>
            </a:r>
            <a:r>
              <a:rPr lang="en-GB" altLang="en-US" sz="1600" dirty="0" err="1">
                <a:latin typeface="+mj-lt"/>
              </a:rPr>
              <a:t>Ar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 err="1">
                <a:latin typeface="+mj-lt"/>
              </a:rPr>
              <a:t>gael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 err="1">
                <a:latin typeface="+mj-lt"/>
              </a:rPr>
              <a:t>yn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>
                <a:latin typeface="+mj-lt"/>
                <a:hlinkClick r:id="rId6"/>
              </a:rPr>
              <a:t>https://childreninwales.org.uk/children-young-people/</a:t>
            </a:r>
            <a:r>
              <a:rPr lang="en-GB" altLang="en-US" sz="1600" dirty="0">
                <a:latin typeface="+mj-lt"/>
              </a:rPr>
              <a:t> [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Cyrchwyd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GB" altLang="en-US" sz="1600" dirty="0">
                <a:latin typeface="+mj-lt"/>
              </a:rPr>
              <a:t>4.01.25]</a:t>
            </a:r>
          </a:p>
          <a:p>
            <a:r>
              <a:rPr lang="en-GB" altLang="en-US" sz="1600" dirty="0">
                <a:latin typeface="+mj-lt"/>
              </a:rPr>
              <a:t>E-safety </a:t>
            </a:r>
            <a:r>
              <a:rPr lang="en-GB" altLang="en-US" sz="1600" dirty="0" err="1">
                <a:latin typeface="+mj-lt"/>
              </a:rPr>
              <a:t>Ar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 err="1">
                <a:latin typeface="+mj-lt"/>
              </a:rPr>
              <a:t>gael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 err="1">
                <a:latin typeface="+mj-lt"/>
              </a:rPr>
              <a:t>yn</a:t>
            </a:r>
            <a:r>
              <a:rPr lang="en-GB" altLang="en-US" sz="1600" dirty="0">
                <a:latin typeface="+mj-lt"/>
              </a:rPr>
              <a:t> </a:t>
            </a:r>
            <a:r>
              <a:rPr lang="en-GB" altLang="en-US" sz="1600" dirty="0">
                <a:latin typeface="+mj-lt"/>
                <a:hlinkClick r:id="rId7"/>
              </a:rPr>
              <a:t>https://www.thinkuknow.co.uk/</a:t>
            </a:r>
            <a:r>
              <a:rPr lang="en-GB" altLang="en-US" sz="1600" dirty="0">
                <a:latin typeface="+mj-lt"/>
              </a:rPr>
              <a:t>  [</a:t>
            </a:r>
            <a:r>
              <a:rPr lang="en-GB" sz="1600" dirty="0" err="1">
                <a:latin typeface="+mj-lt"/>
              </a:rPr>
              <a:t>Cyrchwyd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GB" altLang="en-US" sz="1600" dirty="0">
                <a:latin typeface="+mj-lt"/>
              </a:rPr>
              <a:t>4.01.25]</a:t>
            </a:r>
          </a:p>
          <a:p>
            <a:r>
              <a:rPr lang="en-GB" sz="1600" dirty="0" err="1">
                <a:latin typeface="+mj-lt"/>
              </a:rPr>
              <a:t>Cadw’n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ddiogel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ar-lein</a:t>
            </a:r>
            <a:r>
              <a:rPr lang="en-GB" sz="1600" dirty="0">
                <a:latin typeface="+mj-lt"/>
              </a:rPr>
              <a:t> - Hwb (</a:t>
            </a:r>
            <a:r>
              <a:rPr lang="en-GB" sz="1600" dirty="0" err="1">
                <a:latin typeface="+mj-lt"/>
              </a:rPr>
              <a:t>gov.wales</a:t>
            </a:r>
            <a:r>
              <a:rPr lang="en-GB" sz="1600" dirty="0">
                <a:latin typeface="+mj-lt"/>
              </a:rPr>
              <a:t>. </a:t>
            </a:r>
            <a:r>
              <a:rPr lang="en-GB" sz="1600" dirty="0" err="1">
                <a:latin typeface="+mj-lt"/>
              </a:rPr>
              <a:t>Ar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gael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yn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>
                <a:latin typeface="+mj-lt"/>
                <a:hlinkClick r:id="rId8"/>
              </a:rPr>
              <a:t>https://hwb.gov.wales/cadwn-ddiogel-ar-lein</a:t>
            </a:r>
            <a:r>
              <a:rPr lang="en-GB" sz="1600" dirty="0">
                <a:latin typeface="+mj-lt"/>
              </a:rPr>
              <a:t> [</a:t>
            </a:r>
            <a:r>
              <a:rPr lang="en-GB" sz="1600" dirty="0" err="1">
                <a:latin typeface="+mj-lt"/>
              </a:rPr>
              <a:t>Cyrchwyd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GB" sz="1600" dirty="0">
                <a:latin typeface="+mj-lt"/>
              </a:rPr>
              <a:t>4.01.22]</a:t>
            </a:r>
          </a:p>
          <a:p>
            <a:pPr>
              <a:spcAft>
                <a:spcPts val="800"/>
              </a:spcAft>
              <a:defRPr/>
            </a:pPr>
            <a:r>
              <a:rPr lang="en-GB" sz="1600" dirty="0">
                <a:latin typeface="+mj-lt"/>
              </a:rPr>
              <a:t>National Society for the Prevention of Cruelty to Children.  </a:t>
            </a:r>
            <a:r>
              <a:rPr lang="en-GB" sz="1600" dirty="0" err="1">
                <a:latin typeface="+mj-lt"/>
              </a:rPr>
              <a:t>Ar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gael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yn</a:t>
            </a:r>
            <a:r>
              <a:rPr lang="en-GB" sz="1600" dirty="0">
                <a:latin typeface="+mj-lt"/>
              </a:rPr>
              <a:t>  </a:t>
            </a:r>
            <a:r>
              <a:rPr lang="en-GB" sz="1600" dirty="0">
                <a:latin typeface="+mj-lt"/>
                <a:hlinkClick r:id="rId9"/>
              </a:rPr>
              <a:t>https://learning.nspcc.org.uk/safeguarding-child-  protection/coronavirus</a:t>
            </a:r>
            <a:r>
              <a:rPr lang="en-GB" sz="1600" dirty="0">
                <a:latin typeface="+mj-lt"/>
              </a:rPr>
              <a:t> [</a:t>
            </a:r>
            <a:r>
              <a:rPr lang="en-GB" sz="1600" dirty="0" err="1">
                <a:latin typeface="+mj-lt"/>
              </a:rPr>
              <a:t>Cyrchwyd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GB" sz="1600" dirty="0">
                <a:latin typeface="+mj-lt"/>
              </a:rPr>
              <a:t>4.01.25]</a:t>
            </a:r>
          </a:p>
          <a:p>
            <a:pPr>
              <a:spcAft>
                <a:spcPts val="800"/>
              </a:spcAft>
              <a:defRPr/>
            </a:pPr>
            <a:r>
              <a:rPr lang="en-GB" sz="1600" dirty="0">
                <a:latin typeface="+mj-lt"/>
              </a:rPr>
              <a:t>National Society for the Prevention of Cruelty to Children. </a:t>
            </a:r>
            <a:r>
              <a:rPr lang="en-GB" sz="1600" dirty="0" err="1">
                <a:latin typeface="+mj-lt"/>
              </a:rPr>
              <a:t>Ar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gael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yn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>
                <a:latin typeface="+mj-lt"/>
                <a:hlinkClick r:id="rId10"/>
              </a:rPr>
              <a:t>https://nspcc.org.uk/what-is-child-abuse/types-of-abuse/</a:t>
            </a:r>
            <a:r>
              <a:rPr lang="en-GB" sz="1600" dirty="0">
                <a:latin typeface="+mj-lt"/>
              </a:rPr>
              <a:t> (</a:t>
            </a:r>
            <a:r>
              <a:rPr lang="en-GB" sz="1600" dirty="0" err="1">
                <a:latin typeface="+mj-lt"/>
              </a:rPr>
              <a:t>Cyrchwyd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GB" sz="1600" dirty="0">
                <a:latin typeface="+mj-lt"/>
              </a:rPr>
              <a:t>12.02.25)</a:t>
            </a:r>
          </a:p>
          <a:p>
            <a:r>
              <a:rPr lang="en-US" sz="1600" dirty="0">
                <a:effectLst/>
                <a:latin typeface="+mj-lt"/>
              </a:rPr>
              <a:t>Croxford, N.T. &amp; R. (2021) </a:t>
            </a:r>
            <a:r>
              <a:rPr lang="en-US" sz="1600" i="1" dirty="0">
                <a:effectLst/>
                <a:latin typeface="+mj-lt"/>
              </a:rPr>
              <a:t>The children selling explicit videos on </a:t>
            </a:r>
            <a:r>
              <a:rPr lang="en-US" sz="1600" i="1" dirty="0" err="1">
                <a:effectLst/>
                <a:latin typeface="+mj-lt"/>
              </a:rPr>
              <a:t>onlyfans</a:t>
            </a:r>
            <a:r>
              <a:rPr lang="en-US" sz="1600" dirty="0">
                <a:effectLst/>
                <a:latin typeface="+mj-lt"/>
              </a:rPr>
              <a:t>, </a:t>
            </a:r>
            <a:r>
              <a:rPr lang="en-US" sz="1600" i="1" dirty="0">
                <a:effectLst/>
                <a:latin typeface="+mj-lt"/>
              </a:rPr>
              <a:t>BBC News</a:t>
            </a:r>
            <a:r>
              <a:rPr lang="en-US" sz="1600" dirty="0">
                <a:effectLst/>
                <a:latin typeface="+mj-lt"/>
              </a:rPr>
              <a:t>. BBC. </a:t>
            </a:r>
            <a:r>
              <a:rPr lang="en-US" sz="1600" dirty="0" err="1">
                <a:effectLst/>
                <a:latin typeface="+mj-lt"/>
              </a:rPr>
              <a:t>Ar</a:t>
            </a:r>
            <a:r>
              <a:rPr lang="en-US" sz="1600" dirty="0">
                <a:effectLst/>
                <a:latin typeface="+mj-lt"/>
              </a:rPr>
              <a:t> </a:t>
            </a:r>
            <a:r>
              <a:rPr lang="en-US" sz="1600" dirty="0" err="1">
                <a:effectLst/>
                <a:latin typeface="+mj-lt"/>
              </a:rPr>
              <a:t>gael</a:t>
            </a:r>
            <a:r>
              <a:rPr lang="en-US" sz="1600" dirty="0">
                <a:effectLst/>
                <a:latin typeface="+mj-lt"/>
              </a:rPr>
              <a:t> </a:t>
            </a:r>
            <a:r>
              <a:rPr lang="en-US" sz="1600" dirty="0" err="1">
                <a:effectLst/>
                <a:latin typeface="+mj-lt"/>
              </a:rPr>
              <a:t>yn</a:t>
            </a:r>
            <a:r>
              <a:rPr lang="en-US" sz="1600" dirty="0">
                <a:effectLst/>
                <a:latin typeface="+mj-lt"/>
              </a:rPr>
              <a:t>:  </a:t>
            </a:r>
            <a:r>
              <a:rPr lang="en-US" sz="1600" dirty="0">
                <a:effectLst/>
                <a:latin typeface="+mj-lt"/>
                <a:hlinkClick r:id="rId4"/>
              </a:rPr>
              <a:t>https://www.bbc.co.uk/news/uk-57255983</a:t>
            </a:r>
            <a:r>
              <a:rPr lang="en-US" sz="1600" dirty="0">
                <a:effectLst/>
                <a:latin typeface="+mj-lt"/>
              </a:rPr>
              <a:t>  (</a:t>
            </a:r>
            <a:r>
              <a:rPr lang="en-GB" sz="1600" dirty="0" err="1">
                <a:latin typeface="+mj-lt"/>
              </a:rPr>
              <a:t>Cyrchwyd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lang="en-US" sz="1600" dirty="0">
                <a:effectLst/>
                <a:latin typeface="+mj-lt"/>
              </a:rPr>
              <a:t>:12.02.25). </a:t>
            </a:r>
          </a:p>
          <a:p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Llywodraeth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Cymru (2018)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Fframwaith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Cymhwysedd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Digidol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–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canllawiau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gael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Cwricwlwm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Gymru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cwricwlwm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 am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oes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 (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llyw.cymru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11"/>
              </a:rPr>
              <a:t>)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(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Cyrchwyd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12.02.2</a:t>
            </a:r>
            <a:r>
              <a:rPr lang="en-GB" sz="1600" i="1" dirty="0">
                <a:solidFill>
                  <a:srgbClr val="0070C0"/>
                </a:solidFill>
                <a:latin typeface="+mj-lt"/>
              </a:rPr>
              <a:t>5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37713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6" ma:contentTypeDescription="Create a new document." ma:contentTypeScope="" ma:versionID="2d72fe07cbe6ddd5c18793c90fe3e521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9e3d0be307fe1117a6e2b791f8af3fa5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54C5B4-1861-425A-80F8-C4CBAED17B47}">
  <ds:schemaRefs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7b23fa32-4003-4364-bee1-595462966394"/>
    <ds:schemaRef ds:uri="http://www.w3.org/XML/1998/namespace"/>
    <ds:schemaRef ds:uri="http://schemas.microsoft.com/office/infopath/2007/PartnerControls"/>
    <ds:schemaRef ds:uri="f54e4810-f1f5-4bce-aa8e-e4722dc561be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652BE0E4-737E-483C-8549-88DDEEFAEA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C5F5A1D-1B9B-4205-9CFF-2A8B7187BAF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2345</Words>
  <Application>Microsoft Office PowerPoint</Application>
  <PresentationFormat>Widescreen</PresentationFormat>
  <Paragraphs>156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ＭＳ Ｐゴシック</vt:lpstr>
      <vt:lpstr>Aptos</vt:lpstr>
      <vt:lpstr>Arial</vt:lpstr>
      <vt:lpstr>Calibri</vt:lpstr>
      <vt:lpstr>Calibri Light</vt:lpstr>
      <vt:lpstr>Wingdings 3</vt:lpstr>
      <vt:lpstr>Office Theme</vt:lpstr>
      <vt:lpstr>ECIE5010C Cadw ein Plant yn Ddiogel</vt:lpstr>
      <vt:lpstr>ECIE5010C E-ddiogelwch Deilliannau’r Wers Heddiw</vt:lpstr>
      <vt:lpstr>E-ddiogelwch</vt:lpstr>
      <vt:lpstr>E-ddiogelwch</vt:lpstr>
      <vt:lpstr>Diogelwch Ar-lein i Blant - NSPCC</vt:lpstr>
      <vt:lpstr>PowerPoint Presentation</vt:lpstr>
      <vt:lpstr>Beth yw Secstio?</vt:lpstr>
      <vt:lpstr>Beth yw Meithrin Perthynas Amhriodol (Grooming)?</vt:lpstr>
      <vt:lpstr>Mathau o Feithrin Perthynas Amhriodol</vt:lpstr>
      <vt:lpstr>Mathau o Feithrin Perthynas Amhriodol</vt:lpstr>
      <vt:lpstr>Mathau o Feithrin Perthynas Amhriodol</vt:lpstr>
      <vt:lpstr>Arwyddion o Feithrin Perthynas Amhriodol</vt:lpstr>
      <vt:lpstr>Beth yw Bwlio?</vt:lpstr>
      <vt:lpstr>Mathau o Fwlio</vt:lpstr>
      <vt:lpstr>Arwyddion o fwlio</vt:lpstr>
      <vt:lpstr>Beth yw Seiberfwlio?</vt:lpstr>
      <vt:lpstr>Mathau o Seiberfwlio</vt:lpstr>
      <vt:lpstr>E-ddiogelwch i blant mewn ysgolion</vt:lpstr>
      <vt:lpstr>E-ddiogelwch</vt:lpstr>
      <vt:lpstr>PowerPoint Presentation</vt:lpstr>
      <vt:lpstr>E-ddiogelwch</vt:lpstr>
      <vt:lpstr>Llythrennedd Digidol</vt:lpstr>
      <vt:lpstr>Fframwaith Cymhwysedd Digidol - canllawiau (2018) 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E-safety</dc:title>
  <dc:creator>Cindy Hunt</dc:creator>
  <cp:lastModifiedBy>Sue Ainsworth</cp:lastModifiedBy>
  <cp:revision>104</cp:revision>
  <dcterms:created xsi:type="dcterms:W3CDTF">2023-03-15T09:53:33Z</dcterms:created>
  <dcterms:modified xsi:type="dcterms:W3CDTF">2025-08-25T07:07:26Z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