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96" r:id="rId1"/>
  </p:sldMasterIdLst>
  <p:sldIdLst>
    <p:sldId id="256" r:id="rId2"/>
    <p:sldId id="257" r:id="rId3"/>
    <p:sldId id="261" r:id="rId4"/>
    <p:sldId id="263" r:id="rId5"/>
    <p:sldId id="258" r:id="rId6"/>
    <p:sldId id="277" r:id="rId7"/>
    <p:sldId id="260" r:id="rId8"/>
    <p:sldId id="266" r:id="rId9"/>
    <p:sldId id="268" r:id="rId10"/>
    <p:sldId id="269" r:id="rId11"/>
    <p:sldId id="270" r:id="rId12"/>
    <p:sldId id="271" r:id="rId13"/>
    <p:sldId id="272" r:id="rId14"/>
    <p:sldId id="274" r:id="rId15"/>
    <p:sldId id="275" r:id="rId16"/>
    <p:sldId id="276" r:id="rId17"/>
    <p:sldId id="265"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0" d="100"/>
          <a:sy n="110" d="100"/>
        </p:scale>
        <p:origin x="1086"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BD16F6F8-33CE-4699-9B34-FB51FBF9E9E8}" type="datetimeFigureOut">
              <a:rPr lang="en-GB" smtClean="0"/>
              <a:pPr/>
              <a:t>29/09/2017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61FAB7-0467-4C76-8585-C77C6C251883}" type="slidenum">
              <a:rPr lang="en-GB" smtClean="0"/>
              <a:pPr/>
              <a:t>‹#›</a:t>
            </a:fld>
            <a:endParaRPr lang="en-GB"/>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D16F6F8-33CE-4699-9B34-FB51FBF9E9E8}" type="datetimeFigureOut">
              <a:rPr lang="en-GB" smtClean="0"/>
              <a:pPr/>
              <a:t>29/09/2017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61FAB7-0467-4C76-8585-C77C6C251883}"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BD16F6F8-33CE-4699-9B34-FB51FBF9E9E8}" type="datetimeFigureOut">
              <a:rPr lang="en-GB" smtClean="0"/>
              <a:pPr/>
              <a:t>29/09/2017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61FAB7-0467-4C76-8585-C77C6C251883}"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BD16F6F8-33CE-4699-9B34-FB51FBF9E9E8}" type="datetimeFigureOut">
              <a:rPr lang="en-GB" smtClean="0"/>
              <a:pPr/>
              <a:t>29/09/2017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61FAB7-0467-4C76-8585-C77C6C251883}"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BD16F6F8-33CE-4699-9B34-FB51FBF9E9E8}" type="datetimeFigureOut">
              <a:rPr lang="en-GB" smtClean="0"/>
              <a:pPr/>
              <a:t>29/09/2017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561FAB7-0467-4C76-8585-C77C6C251883}"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BD16F6F8-33CE-4699-9B34-FB51FBF9E9E8}" type="datetimeFigureOut">
              <a:rPr lang="en-GB" smtClean="0"/>
              <a:pPr/>
              <a:t>29/09/2017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561FAB7-0467-4C76-8585-C77C6C251883}"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16F6F8-33CE-4699-9B34-FB51FBF9E9E8}" type="datetimeFigureOut">
              <a:rPr lang="en-GB" smtClean="0"/>
              <a:pPr/>
              <a:t>29/09/2017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561FAB7-0467-4C76-8585-C77C6C251883}"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BD16F6F8-33CE-4699-9B34-FB51FBF9E9E8}" type="datetimeFigureOut">
              <a:rPr lang="en-GB" smtClean="0"/>
              <a:pPr/>
              <a:t>29/09/2017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61FAB7-0467-4C76-8585-C77C6C251883}" type="slidenum">
              <a:rPr lang="en-GB" smtClean="0"/>
              <a:pPr/>
              <a:t>‹#›</a:t>
            </a:fld>
            <a:endParaRPr lang="en-GB"/>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BD16F6F8-33CE-4699-9B34-FB51FBF9E9E8}" type="datetimeFigureOut">
              <a:rPr lang="en-GB" smtClean="0"/>
              <a:pPr/>
              <a:t>29/09/2017</a:t>
            </a:fld>
            <a:endParaRPr lang="en-GB"/>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8339328" y="1170432"/>
            <a:ext cx="733864" cy="201168"/>
          </a:xfrm>
        </p:spPr>
        <p:txBody>
          <a:bodyPr/>
          <a:lstStyle/>
          <a:p>
            <a:fld id="{D561FAB7-0467-4C76-8585-C77C6C251883}"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D16F6F8-33CE-4699-9B34-FB51FBF9E9E8}" type="datetimeFigureOut">
              <a:rPr lang="en-GB" smtClean="0"/>
              <a:pPr/>
              <a:t>29/09/2017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61FAB7-0467-4C76-8585-C77C6C251883}"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04800"/>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D16F6F8-33CE-4699-9B34-FB51FBF9E9E8}" type="datetimeFigureOut">
              <a:rPr lang="en-GB" smtClean="0"/>
              <a:pPr/>
              <a:t>29/09/2017</a:t>
            </a:fld>
            <a:endParaRPr lang="en-GB"/>
          </a:p>
        </p:txBody>
      </p:sp>
      <p:sp>
        <p:nvSpPr>
          <p:cNvPr id="5" name="Footer Placeholder 4"/>
          <p:cNvSpPr>
            <a:spLocks noGrp="1"/>
          </p:cNvSpPr>
          <p:nvPr>
            <p:ph type="ftr" sz="quarter" idx="11"/>
          </p:nvPr>
        </p:nvSpPr>
        <p:spPr>
          <a:xfrm>
            <a:off x="2640597" y="6377459"/>
            <a:ext cx="3836404" cy="365125"/>
          </a:xfrm>
        </p:spPr>
        <p:txBody>
          <a:bodyPr/>
          <a:lstStyle/>
          <a:p>
            <a:endParaRPr lang="en-GB"/>
          </a:p>
        </p:txBody>
      </p:sp>
      <p:sp>
        <p:nvSpPr>
          <p:cNvPr id="6" name="Slide Number Placeholder 5"/>
          <p:cNvSpPr>
            <a:spLocks noGrp="1"/>
          </p:cNvSpPr>
          <p:nvPr>
            <p:ph type="sldNum" sz="quarter" idx="12"/>
          </p:nvPr>
        </p:nvSpPr>
        <p:spPr/>
        <p:txBody>
          <a:bodyPr/>
          <a:lstStyle/>
          <a:p>
            <a:fld id="{D561FAB7-0467-4C76-8585-C77C6C251883}"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BD16F6F8-33CE-4699-9B34-FB51FBF9E9E8}" type="datetimeFigureOut">
              <a:rPr lang="en-GB" smtClean="0"/>
              <a:pPr/>
              <a:t>29/09/2017</a:t>
            </a:fld>
            <a:endParaRPr lang="en-GB"/>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D561FAB7-0467-4C76-8585-C77C6C251883}"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4297" r:id="rId1"/>
    <p:sldLayoutId id="2147484298" r:id="rId2"/>
    <p:sldLayoutId id="2147484299" r:id="rId3"/>
    <p:sldLayoutId id="2147484300" r:id="rId4"/>
    <p:sldLayoutId id="2147484301" r:id="rId5"/>
    <p:sldLayoutId id="2147484302" r:id="rId6"/>
    <p:sldLayoutId id="2147484303" r:id="rId7"/>
    <p:sldLayoutId id="2147484304" r:id="rId8"/>
    <p:sldLayoutId id="2147484305" r:id="rId9"/>
    <p:sldLayoutId id="2147484306" r:id="rId10"/>
    <p:sldLayoutId id="2147484307"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159375" y="1124744"/>
            <a:ext cx="8765400" cy="5438776"/>
          </a:xfrm>
          <a:prstGeom prst="rect">
            <a:avLst/>
          </a:prstGeom>
        </p:spPr>
      </p:pic>
      <p:sp>
        <p:nvSpPr>
          <p:cNvPr id="2" name="Title 1"/>
          <p:cNvSpPr>
            <a:spLocks noGrp="1"/>
          </p:cNvSpPr>
          <p:nvPr>
            <p:ph type="ctrTitle"/>
          </p:nvPr>
        </p:nvSpPr>
        <p:spPr>
          <a:xfrm>
            <a:off x="194332" y="116632"/>
            <a:ext cx="7329995" cy="1801030"/>
          </a:xfrm>
        </p:spPr>
        <p:txBody>
          <a:bodyPr>
            <a:normAutofit/>
          </a:bodyPr>
          <a:lstStyle/>
          <a:p>
            <a:r>
              <a:rPr lang="en-GB" sz="4400" dirty="0" smtClean="0">
                <a:effectLst>
                  <a:outerShdw blurRad="38100" dist="38100" dir="2700000" algn="tl">
                    <a:srgbClr val="000000">
                      <a:alpha val="43137"/>
                    </a:srgbClr>
                  </a:outerShdw>
                </a:effectLst>
              </a:rPr>
              <a:t>Hieroglyphs, Text &amp; Society AHAR5004</a:t>
            </a:r>
            <a:endParaRPr lang="en-GB" sz="4400" dirty="0">
              <a:effectLst>
                <a:outerShdw blurRad="38100" dist="38100" dir="2700000" algn="tl">
                  <a:srgbClr val="000000">
                    <a:alpha val="43137"/>
                  </a:srgbClr>
                </a:outerShdw>
              </a:effectLst>
            </a:endParaRPr>
          </a:p>
        </p:txBody>
      </p:sp>
      <p:sp>
        <p:nvSpPr>
          <p:cNvPr id="3" name="Subtitle 2"/>
          <p:cNvSpPr>
            <a:spLocks noGrp="1"/>
          </p:cNvSpPr>
          <p:nvPr>
            <p:ph type="subTitle" idx="1"/>
          </p:nvPr>
        </p:nvSpPr>
        <p:spPr>
          <a:xfrm>
            <a:off x="35496" y="5229200"/>
            <a:ext cx="8079432" cy="936934"/>
          </a:xfrm>
        </p:spPr>
        <p:txBody>
          <a:bodyPr>
            <a:normAutofit/>
          </a:bodyPr>
          <a:lstStyle/>
          <a:p>
            <a:pPr algn="r"/>
            <a:r>
              <a:rPr lang="en-GB" sz="4000" b="1" dirty="0" smtClean="0">
                <a:effectLst>
                  <a:outerShdw blurRad="38100" dist="38100" dir="2700000" algn="tl">
                    <a:srgbClr val="000000">
                      <a:alpha val="43137"/>
                    </a:srgbClr>
                  </a:outerShdw>
                </a:effectLst>
              </a:rPr>
              <a:t>Introduction</a:t>
            </a:r>
            <a:endParaRPr lang="en-GB" sz="4000" b="1" dirty="0">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module</a:t>
            </a:r>
            <a:endParaRPr lang="en-GB" dirty="0"/>
          </a:p>
        </p:txBody>
      </p:sp>
      <p:sp>
        <p:nvSpPr>
          <p:cNvPr id="3" name="Content Placeholder 2"/>
          <p:cNvSpPr>
            <a:spLocks noGrp="1"/>
          </p:cNvSpPr>
          <p:nvPr>
            <p:ph idx="1"/>
          </p:nvPr>
        </p:nvSpPr>
        <p:spPr/>
        <p:txBody>
          <a:bodyPr>
            <a:normAutofit/>
          </a:bodyPr>
          <a:lstStyle/>
          <a:p>
            <a:r>
              <a:rPr lang="en-GB" dirty="0" smtClean="0"/>
              <a:t>To explore the relationship between archaeology &amp;  history through an analysis of ancient texts</a:t>
            </a:r>
          </a:p>
          <a:p>
            <a:r>
              <a:rPr lang="en-GB" dirty="0" smtClean="0"/>
              <a:t>To examine how texts, alongside other aspects of material culture, can be used to create narratives of past societies</a:t>
            </a:r>
          </a:p>
          <a:p>
            <a:r>
              <a:rPr lang="en-GB" dirty="0" smtClean="0"/>
              <a:t>To assess the impact &amp; spread of the written word &amp; literacy on past societies</a:t>
            </a:r>
          </a:p>
          <a:p>
            <a:r>
              <a:rPr lang="en-GB" dirty="0" smtClean="0"/>
              <a:t>How useful are texts that cannot be read?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Ancient Texts in the Near East</a:t>
            </a:r>
            <a:endParaRPr lang="en-GB" dirty="0"/>
          </a:p>
        </p:txBody>
      </p:sp>
      <p:sp>
        <p:nvSpPr>
          <p:cNvPr id="3" name="Content Placeholder 2"/>
          <p:cNvSpPr>
            <a:spLocks noGrp="1"/>
          </p:cNvSpPr>
          <p:nvPr>
            <p:ph idx="1"/>
          </p:nvPr>
        </p:nvSpPr>
        <p:spPr/>
        <p:txBody>
          <a:bodyPr>
            <a:normAutofit/>
          </a:bodyPr>
          <a:lstStyle/>
          <a:p>
            <a:r>
              <a:rPr lang="en-GB" dirty="0" smtClean="0"/>
              <a:t>We will  examine text from a variety of perspectives, using case studies from the ancient Near East  &amp; East Mediterranean</a:t>
            </a:r>
          </a:p>
          <a:p>
            <a:pPr lvl="1"/>
            <a:r>
              <a:rPr lang="en-GB" dirty="0" smtClean="0"/>
              <a:t>As an economic &amp; administrative tool</a:t>
            </a:r>
          </a:p>
          <a:p>
            <a:pPr lvl="1"/>
            <a:r>
              <a:rPr lang="en-GB" dirty="0" smtClean="0"/>
              <a:t>As a technology of power &amp; monumentality</a:t>
            </a:r>
          </a:p>
          <a:p>
            <a:pPr lvl="1"/>
            <a:r>
              <a:rPr lang="en-GB" dirty="0" smtClean="0"/>
              <a:t>As a means of expressing identities &amp; a means of exclusion/inclusion</a:t>
            </a:r>
          </a:p>
          <a:p>
            <a:pPr lvl="1"/>
            <a:r>
              <a:rPr lang="en-GB" dirty="0" smtClean="0"/>
              <a:t>As a means of personal communication</a:t>
            </a:r>
          </a:p>
          <a:p>
            <a:pPr lvl="1"/>
            <a:r>
              <a:rPr lang="en-GB" dirty="0" smtClean="0"/>
              <a:t>As a repository of literature</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grpId="0"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grpId="0"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look at ancient texts</a:t>
            </a:r>
            <a:endParaRPr lang="en-GB" dirty="0"/>
          </a:p>
        </p:txBody>
      </p:sp>
      <p:sp>
        <p:nvSpPr>
          <p:cNvPr id="3" name="Content Placeholder 2"/>
          <p:cNvSpPr>
            <a:spLocks noGrp="1"/>
          </p:cNvSpPr>
          <p:nvPr>
            <p:ph sz="half" idx="1"/>
          </p:nvPr>
        </p:nvSpPr>
        <p:spPr>
          <a:xfrm>
            <a:off x="142844" y="1714488"/>
            <a:ext cx="5725300" cy="4954872"/>
          </a:xfrm>
        </p:spPr>
        <p:txBody>
          <a:bodyPr>
            <a:normAutofit/>
          </a:bodyPr>
          <a:lstStyle/>
          <a:p>
            <a:r>
              <a:rPr lang="en-GB" dirty="0" smtClean="0"/>
              <a:t>Archaeologists study things and (ancient) historians study words</a:t>
            </a:r>
          </a:p>
          <a:p>
            <a:pPr lvl="1"/>
            <a:r>
              <a:rPr lang="en-GB" dirty="0" smtClean="0"/>
              <a:t>Should either source of information be privileged?</a:t>
            </a:r>
          </a:p>
          <a:p>
            <a:pPr lvl="1"/>
            <a:r>
              <a:rPr lang="en-GB" dirty="0" smtClean="0"/>
              <a:t>How can we use the two types of evidence alongside each other?</a:t>
            </a:r>
          </a:p>
          <a:p>
            <a:r>
              <a:rPr lang="en-GB" dirty="0" smtClean="0"/>
              <a:t>Does the written word provide us with a definitive human history?</a:t>
            </a:r>
          </a:p>
          <a:p>
            <a:r>
              <a:rPr lang="en-GB" dirty="0" smtClean="0"/>
              <a:t>What types of narratives/histories can we develop with archaeological evidence?</a:t>
            </a:r>
          </a:p>
          <a:p>
            <a:endParaRPr lang="en-GB" dirty="0"/>
          </a:p>
        </p:txBody>
      </p:sp>
      <p:pic>
        <p:nvPicPr>
          <p:cNvPr id="8" name="Content Placeholder 7" descr="egyptian_5_scribe.jpg"/>
          <p:cNvPicPr>
            <a:picLocks noGrp="1" noChangeAspect="1"/>
          </p:cNvPicPr>
          <p:nvPr>
            <p:ph sz="half" idx="2"/>
          </p:nvPr>
        </p:nvPicPr>
        <p:blipFill>
          <a:blip r:embed="rId2" cstate="print"/>
          <a:stretch>
            <a:fillRect/>
          </a:stretch>
        </p:blipFill>
        <p:spPr>
          <a:xfrm>
            <a:off x="6084168" y="1988840"/>
            <a:ext cx="2643204" cy="3964808"/>
          </a:xfrm>
        </p:spPr>
      </p:pic>
      <p:sp>
        <p:nvSpPr>
          <p:cNvPr id="5" name="TextBox 4"/>
          <p:cNvSpPr txBox="1"/>
          <p:nvPr/>
        </p:nvSpPr>
        <p:spPr>
          <a:xfrm>
            <a:off x="6732240" y="6093296"/>
            <a:ext cx="1643399" cy="369332"/>
          </a:xfrm>
          <a:prstGeom prst="rect">
            <a:avLst/>
          </a:prstGeom>
          <a:noFill/>
        </p:spPr>
        <p:txBody>
          <a:bodyPr wrap="none" rtlCol="0">
            <a:spAutoFit/>
          </a:bodyPr>
          <a:lstStyle/>
          <a:p>
            <a:r>
              <a:rPr lang="en-GB" dirty="0" smtClean="0"/>
              <a:t>Egyptian scribe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Structure</a:t>
            </a:r>
            <a:endParaRPr lang="en-GB" dirty="0"/>
          </a:p>
        </p:txBody>
      </p:sp>
      <p:sp>
        <p:nvSpPr>
          <p:cNvPr id="3" name="Content Placeholder 2"/>
          <p:cNvSpPr>
            <a:spLocks noGrp="1"/>
          </p:cNvSpPr>
          <p:nvPr>
            <p:ph sz="half" idx="1"/>
          </p:nvPr>
        </p:nvSpPr>
        <p:spPr>
          <a:xfrm>
            <a:off x="323528" y="1773936"/>
            <a:ext cx="4464496" cy="4751408"/>
          </a:xfrm>
        </p:spPr>
        <p:txBody>
          <a:bodyPr>
            <a:normAutofit/>
          </a:bodyPr>
          <a:lstStyle/>
          <a:p>
            <a:r>
              <a:rPr lang="en-GB" dirty="0"/>
              <a:t>Societies without writing</a:t>
            </a:r>
          </a:p>
          <a:p>
            <a:r>
              <a:rPr lang="en-GB" dirty="0" smtClean="0"/>
              <a:t>Origins of writing</a:t>
            </a:r>
          </a:p>
          <a:p>
            <a:r>
              <a:rPr lang="en-GB" dirty="0"/>
              <a:t>Using ancient texts to “write” history</a:t>
            </a:r>
          </a:p>
          <a:p>
            <a:r>
              <a:rPr lang="en-GB" dirty="0" smtClean="0"/>
              <a:t>Mediterranean </a:t>
            </a:r>
            <a:r>
              <a:rPr lang="en-GB" dirty="0" smtClean="0"/>
              <a:t>syllabaries</a:t>
            </a:r>
          </a:p>
          <a:p>
            <a:r>
              <a:rPr lang="en-GB" dirty="0" smtClean="0"/>
              <a:t>Homeric texts &amp; </a:t>
            </a:r>
            <a:r>
              <a:rPr lang="en-GB" dirty="0" smtClean="0"/>
              <a:t>archaeology</a:t>
            </a:r>
            <a:endParaRPr lang="en-GB" dirty="0" smtClean="0"/>
          </a:p>
          <a:p>
            <a:endParaRPr lang="en-GB" dirty="0" smtClean="0"/>
          </a:p>
        </p:txBody>
      </p:sp>
      <p:sp>
        <p:nvSpPr>
          <p:cNvPr id="6" name="TextBox 5"/>
          <p:cNvSpPr txBox="1"/>
          <p:nvPr/>
        </p:nvSpPr>
        <p:spPr>
          <a:xfrm>
            <a:off x="5652120" y="5805264"/>
            <a:ext cx="2228495" cy="369332"/>
          </a:xfrm>
          <a:prstGeom prst="rect">
            <a:avLst/>
          </a:prstGeom>
          <a:noFill/>
        </p:spPr>
        <p:txBody>
          <a:bodyPr wrap="none" rtlCol="0">
            <a:spAutoFit/>
          </a:bodyPr>
          <a:lstStyle/>
          <a:p>
            <a:r>
              <a:rPr lang="en-GB" dirty="0" err="1" smtClean="0"/>
              <a:t>Protocuneiform</a:t>
            </a:r>
            <a:r>
              <a:rPr lang="en-GB" dirty="0" smtClean="0"/>
              <a:t> table</a:t>
            </a:r>
            <a:endParaRPr lang="en-GB" dirty="0"/>
          </a:p>
        </p:txBody>
      </p:sp>
      <p:pic>
        <p:nvPicPr>
          <p:cNvPr id="9" name="Content Placeholder 8"/>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76056" y="2074512"/>
            <a:ext cx="3474720" cy="3730752"/>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grpId="0"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Experiencing Ancient Texts</a:t>
            </a:r>
            <a:endParaRPr lang="en-GB" dirty="0"/>
          </a:p>
        </p:txBody>
      </p:sp>
      <p:sp>
        <p:nvSpPr>
          <p:cNvPr id="3" name="Content Placeholder 2"/>
          <p:cNvSpPr>
            <a:spLocks noGrp="1"/>
          </p:cNvSpPr>
          <p:nvPr>
            <p:ph sz="half" idx="1"/>
          </p:nvPr>
        </p:nvSpPr>
        <p:spPr>
          <a:xfrm>
            <a:off x="457200" y="1773936"/>
            <a:ext cx="4330824" cy="4623816"/>
          </a:xfrm>
        </p:spPr>
        <p:txBody>
          <a:bodyPr/>
          <a:lstStyle/>
          <a:p>
            <a:r>
              <a:rPr lang="en-GB" dirty="0" smtClean="0"/>
              <a:t>Hands-on workshops and seminars :</a:t>
            </a:r>
          </a:p>
          <a:p>
            <a:pPr lvl="1"/>
            <a:r>
              <a:rPr lang="en-GB" dirty="0" smtClean="0"/>
              <a:t>Symbolism and images</a:t>
            </a:r>
          </a:p>
          <a:p>
            <a:pPr lvl="1"/>
            <a:r>
              <a:rPr lang="en-GB" dirty="0" smtClean="0"/>
              <a:t>Making clay tablets</a:t>
            </a:r>
          </a:p>
          <a:p>
            <a:pPr lvl="1"/>
            <a:r>
              <a:rPr lang="en-GB" dirty="0" smtClean="0"/>
              <a:t>Reading Mesopotamian literature</a:t>
            </a:r>
          </a:p>
          <a:p>
            <a:pPr lvl="1"/>
            <a:r>
              <a:rPr lang="en-GB" dirty="0" smtClean="0"/>
              <a:t>Ancient sealing practices</a:t>
            </a:r>
          </a:p>
          <a:p>
            <a:pPr lvl="1"/>
            <a:r>
              <a:rPr lang="en-GB" dirty="0" smtClean="0"/>
              <a:t>Preparation for coursework: reading ancient texts</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34987" y="2132856"/>
            <a:ext cx="3651813" cy="3075210"/>
          </a:xfrm>
        </p:spPr>
      </p:pic>
      <p:sp>
        <p:nvSpPr>
          <p:cNvPr id="6" name="TextBox 5"/>
          <p:cNvSpPr txBox="1"/>
          <p:nvPr/>
        </p:nvSpPr>
        <p:spPr>
          <a:xfrm>
            <a:off x="5796136" y="5373216"/>
            <a:ext cx="2691763" cy="369332"/>
          </a:xfrm>
          <a:prstGeom prst="rect">
            <a:avLst/>
          </a:prstGeom>
          <a:noFill/>
        </p:spPr>
        <p:txBody>
          <a:bodyPr wrap="none" rtlCol="0">
            <a:spAutoFit/>
          </a:bodyPr>
          <a:lstStyle/>
          <a:p>
            <a:r>
              <a:rPr lang="en-GB" dirty="0" smtClean="0"/>
              <a:t>Making a cuneiform tablet</a:t>
            </a:r>
            <a:endParaRPr lang="en-GB" dirty="0"/>
          </a:p>
        </p:txBody>
      </p:sp>
    </p:spTree>
    <p:extLst>
      <p:ext uri="{BB962C8B-B14F-4D97-AF65-F5344CB8AC3E}">
        <p14:creationId xmlns:p14="http://schemas.microsoft.com/office/powerpoint/2010/main" val="289178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a:t>
            </a:r>
            <a:endParaRPr lang="en-GB" dirty="0"/>
          </a:p>
        </p:txBody>
      </p:sp>
      <p:sp>
        <p:nvSpPr>
          <p:cNvPr id="3" name="Content Placeholder 2"/>
          <p:cNvSpPr>
            <a:spLocks noGrp="1"/>
          </p:cNvSpPr>
          <p:nvPr>
            <p:ph sz="half" idx="1"/>
          </p:nvPr>
        </p:nvSpPr>
        <p:spPr/>
        <p:txBody>
          <a:bodyPr/>
          <a:lstStyle/>
          <a:p>
            <a:r>
              <a:rPr lang="en-GB" dirty="0" smtClean="0"/>
              <a:t>2000-word document report due November </a:t>
            </a:r>
            <a:r>
              <a:rPr lang="en-GB" dirty="0" smtClean="0"/>
              <a:t>14</a:t>
            </a:r>
            <a:r>
              <a:rPr lang="en-GB" baseline="30000" dirty="0" smtClean="0"/>
              <a:t>th</a:t>
            </a:r>
            <a:r>
              <a:rPr lang="en-GB" dirty="0" smtClean="0"/>
              <a:t> </a:t>
            </a:r>
            <a:r>
              <a:rPr lang="en-GB" dirty="0" smtClean="0"/>
              <a:t>at midnight (50%)</a:t>
            </a:r>
          </a:p>
          <a:p>
            <a:r>
              <a:rPr lang="en-GB" dirty="0" smtClean="0"/>
              <a:t>Exam during January exam period (50 %)</a:t>
            </a:r>
          </a:p>
          <a:p>
            <a:pPr lvl="1"/>
            <a:r>
              <a:rPr lang="en-GB" dirty="0" smtClean="0"/>
              <a:t>Section A: ancient texts &amp; society</a:t>
            </a:r>
          </a:p>
          <a:p>
            <a:pPr lvl="1"/>
            <a:r>
              <a:rPr lang="en-GB" dirty="0" smtClean="0"/>
              <a:t>Section B1: Hieroglyphs</a:t>
            </a:r>
          </a:p>
          <a:p>
            <a:pPr lvl="1"/>
            <a:r>
              <a:rPr lang="en-GB" dirty="0" smtClean="0"/>
              <a:t>Section B2: Writing in Ancient Egypt</a:t>
            </a:r>
          </a:p>
        </p:txBody>
      </p:sp>
      <p:pic>
        <p:nvPicPr>
          <p:cNvPr id="3074" name="Picture 2" descr="http://static1.squarespace.com/static/537cad0be4b02cb9fe04985f/t/55c0e439e4b071c15ab3cedd/1438704698454/Writing.jpg"/>
          <p:cNvPicPr>
            <a:picLocks noGrp="1" noChangeAspect="1" noChangeArrowheads="1"/>
          </p:cNvPicPr>
          <p:nvPr>
            <p:ph sz="half" idx="2"/>
          </p:nvPr>
        </p:nvPicPr>
        <p:blipFill>
          <a:blip r:embed="rId2" cstate="print"/>
          <a:srcRect/>
          <a:stretch>
            <a:fillRect/>
          </a:stretch>
        </p:blipFill>
        <p:spPr bwMode="auto">
          <a:xfrm>
            <a:off x="5076056" y="2204864"/>
            <a:ext cx="3810000" cy="28575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2000"/>
                                        <p:tgtEl>
                                          <p:spTgt spid="3">
                                            <p:txEl>
                                              <p:pRg st="2" end="2"/>
                                            </p:txEl>
                                          </p:spTgt>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2000"/>
                                        <p:tgtEl>
                                          <p:spTgt spid="3">
                                            <p:txEl>
                                              <p:pRg st="3" end="3"/>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Document Extract</a:t>
            </a:r>
            <a:endParaRPr lang="en-GB" dirty="0"/>
          </a:p>
        </p:txBody>
      </p:sp>
      <p:sp>
        <p:nvSpPr>
          <p:cNvPr id="3" name="Content Placeholder 2"/>
          <p:cNvSpPr>
            <a:spLocks noGrp="1"/>
          </p:cNvSpPr>
          <p:nvPr>
            <p:ph idx="1"/>
          </p:nvPr>
        </p:nvSpPr>
        <p:spPr>
          <a:xfrm>
            <a:off x="457200" y="1775191"/>
            <a:ext cx="8229600" cy="4822161"/>
          </a:xfrm>
        </p:spPr>
        <p:txBody>
          <a:bodyPr>
            <a:normAutofit/>
          </a:bodyPr>
          <a:lstStyle/>
          <a:p>
            <a:r>
              <a:rPr lang="en-US" sz="2800" dirty="0" smtClean="0"/>
              <a:t>Code of Hammurabi</a:t>
            </a:r>
            <a:endParaRPr lang="en-US" sz="2800" dirty="0" smtClean="0"/>
          </a:p>
          <a:p>
            <a:pPr lvl="1"/>
            <a:r>
              <a:rPr lang="en-GB" sz="2400" dirty="0"/>
              <a:t>Analyse the following extract from Hammurabi’s Law Code. Consider what this text might tell us about the society in which it was created. You should consider the wider social, historical and archaeological context of the text: how was this text used, what was its message and who was its intended audience?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Document Report</a:t>
            </a:r>
            <a:endParaRPr lang="en-GB" dirty="0"/>
          </a:p>
        </p:txBody>
      </p:sp>
      <p:sp>
        <p:nvSpPr>
          <p:cNvPr id="3" name="Content Placeholder 2"/>
          <p:cNvSpPr>
            <a:spLocks noGrp="1"/>
          </p:cNvSpPr>
          <p:nvPr>
            <p:ph sz="half" idx="1"/>
          </p:nvPr>
        </p:nvSpPr>
        <p:spPr>
          <a:xfrm>
            <a:off x="457200" y="1773936"/>
            <a:ext cx="4474840" cy="4623816"/>
          </a:xfrm>
        </p:spPr>
        <p:txBody>
          <a:bodyPr/>
          <a:lstStyle/>
          <a:p>
            <a:pPr>
              <a:defRPr/>
            </a:pPr>
            <a:r>
              <a:rPr lang="en-GB" dirty="0" smtClean="0"/>
              <a:t>What is a document report?</a:t>
            </a:r>
          </a:p>
          <a:p>
            <a:pPr>
              <a:defRPr/>
            </a:pPr>
            <a:r>
              <a:rPr lang="en-GB" dirty="0" smtClean="0"/>
              <a:t>Analysis of a piece of primary literature </a:t>
            </a:r>
            <a:r>
              <a:rPr lang="en-GB" dirty="0" smtClean="0">
                <a:solidFill>
                  <a:srgbClr val="FFC000"/>
                </a:solidFill>
              </a:rPr>
              <a:t>(in translation)</a:t>
            </a:r>
          </a:p>
          <a:p>
            <a:pPr>
              <a:defRPr/>
            </a:pPr>
            <a:r>
              <a:rPr lang="en-GB" dirty="0" smtClean="0"/>
              <a:t>You need to demonstrate understanding of the text </a:t>
            </a:r>
          </a:p>
          <a:p>
            <a:pPr>
              <a:defRPr/>
            </a:pPr>
            <a:r>
              <a:rPr lang="en-GB" dirty="0" smtClean="0"/>
              <a:t>As well as of its historical &amp; archaeological significance</a:t>
            </a:r>
          </a:p>
        </p:txBody>
      </p:sp>
      <p:sp>
        <p:nvSpPr>
          <p:cNvPr id="7" name="TextBox 6"/>
          <p:cNvSpPr txBox="1"/>
          <p:nvPr/>
        </p:nvSpPr>
        <p:spPr>
          <a:xfrm>
            <a:off x="6156176" y="5733256"/>
            <a:ext cx="1822935" cy="369332"/>
          </a:xfrm>
          <a:prstGeom prst="rect">
            <a:avLst/>
          </a:prstGeom>
          <a:noFill/>
        </p:spPr>
        <p:txBody>
          <a:bodyPr wrap="none" rtlCol="0">
            <a:spAutoFit/>
          </a:bodyPr>
          <a:lstStyle/>
          <a:p>
            <a:r>
              <a:rPr lang="en-GB" dirty="0" smtClean="0"/>
              <a:t>Hammurabi stela</a:t>
            </a:r>
            <a:endParaRPr lang="en-GB" dirty="0"/>
          </a:p>
        </p:txBody>
      </p:sp>
      <p:pic>
        <p:nvPicPr>
          <p:cNvPr id="6" name="Content Placeholder 5"/>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292080" y="1988840"/>
            <a:ext cx="3563423" cy="3494896"/>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a Document Report?</a:t>
            </a:r>
            <a:endParaRPr lang="en-GB" dirty="0"/>
          </a:p>
        </p:txBody>
      </p:sp>
      <p:sp>
        <p:nvSpPr>
          <p:cNvPr id="3" name="Content Placeholder 2"/>
          <p:cNvSpPr>
            <a:spLocks noGrp="1"/>
          </p:cNvSpPr>
          <p:nvPr>
            <p:ph sz="half" idx="1"/>
          </p:nvPr>
        </p:nvSpPr>
        <p:spPr>
          <a:xfrm>
            <a:off x="457200" y="1773936"/>
            <a:ext cx="4762872" cy="4623816"/>
          </a:xfrm>
        </p:spPr>
        <p:txBody>
          <a:bodyPr>
            <a:normAutofit lnSpcReduction="10000"/>
          </a:bodyPr>
          <a:lstStyle/>
          <a:p>
            <a:pPr>
              <a:defRPr/>
            </a:pPr>
            <a:r>
              <a:rPr lang="en-GB" dirty="0" smtClean="0"/>
              <a:t>Sources produced during the period you wish to examine are important for a number of reasons</a:t>
            </a:r>
          </a:p>
          <a:p>
            <a:pPr>
              <a:defRPr/>
            </a:pPr>
            <a:r>
              <a:rPr lang="en-GB" dirty="0" smtClean="0"/>
              <a:t>They are the main source material for (ancient) historians &amp; an important source for archaeologists material</a:t>
            </a:r>
          </a:p>
          <a:p>
            <a:pPr>
              <a:defRPr/>
            </a:pPr>
            <a:r>
              <a:rPr lang="en-GB" dirty="0" smtClean="0"/>
              <a:t>They enable us to listen to voices from the past</a:t>
            </a:r>
          </a:p>
        </p:txBody>
      </p:sp>
      <p:pic>
        <p:nvPicPr>
          <p:cNvPr id="5" name="Picture 8" descr="nora stela"/>
          <p:cNvPicPr>
            <a:picLocks noGrp="1" noChangeAspect="1" noChangeArrowheads="1"/>
          </p:cNvPicPr>
          <p:nvPr>
            <p:ph sz="half" idx="2"/>
          </p:nvPr>
        </p:nvPicPr>
        <p:blipFill>
          <a:blip r:embed="rId2" cstate="print"/>
          <a:srcRect/>
          <a:stretch>
            <a:fillRect/>
          </a:stretch>
        </p:blipFill>
        <p:spPr>
          <a:xfrm>
            <a:off x="6176456" y="1844824"/>
            <a:ext cx="2344580" cy="4032448"/>
          </a:xfrm>
          <a:noFill/>
        </p:spPr>
      </p:pic>
      <p:sp>
        <p:nvSpPr>
          <p:cNvPr id="6" name="TextBox 5"/>
          <p:cNvSpPr txBox="1"/>
          <p:nvPr/>
        </p:nvSpPr>
        <p:spPr>
          <a:xfrm>
            <a:off x="6948264" y="6093296"/>
            <a:ext cx="1160895" cy="369332"/>
          </a:xfrm>
          <a:prstGeom prst="rect">
            <a:avLst/>
          </a:prstGeom>
          <a:noFill/>
        </p:spPr>
        <p:txBody>
          <a:bodyPr wrap="none" rtlCol="0">
            <a:spAutoFit/>
          </a:bodyPr>
          <a:lstStyle/>
          <a:p>
            <a:r>
              <a:rPr lang="en-GB" dirty="0" smtClean="0"/>
              <a:t>Nora </a:t>
            </a:r>
            <a:r>
              <a:rPr lang="en-GB" dirty="0" err="1" smtClean="0"/>
              <a:t>stela</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Writing a Document Report</a:t>
            </a:r>
            <a:endParaRPr lang="en-GB" dirty="0"/>
          </a:p>
        </p:txBody>
      </p:sp>
      <p:sp>
        <p:nvSpPr>
          <p:cNvPr id="3" name="Content Placeholder 2"/>
          <p:cNvSpPr>
            <a:spLocks noGrp="1"/>
          </p:cNvSpPr>
          <p:nvPr>
            <p:ph sz="half" idx="1"/>
          </p:nvPr>
        </p:nvSpPr>
        <p:spPr>
          <a:xfrm>
            <a:off x="395536" y="1773936"/>
            <a:ext cx="4752528" cy="4679400"/>
          </a:xfrm>
        </p:spPr>
        <p:txBody>
          <a:bodyPr>
            <a:normAutofit lnSpcReduction="10000"/>
          </a:bodyPr>
          <a:lstStyle/>
          <a:p>
            <a:pPr>
              <a:defRPr/>
            </a:pPr>
            <a:r>
              <a:rPr lang="en-GB" dirty="0" smtClean="0"/>
              <a:t>We do not want you to rewrite the document in your own words.</a:t>
            </a:r>
          </a:p>
          <a:p>
            <a:pPr>
              <a:defRPr/>
            </a:pPr>
            <a:r>
              <a:rPr lang="en-GB" dirty="0" smtClean="0"/>
              <a:t>BUT we do want you to demonstrate knowledge &amp; understanding of its contents</a:t>
            </a:r>
          </a:p>
          <a:p>
            <a:pPr>
              <a:defRPr/>
            </a:pPr>
            <a:r>
              <a:rPr lang="en-GB" dirty="0" smtClean="0"/>
              <a:t>We want you to write a meaningful analysis of the document within its historical context</a:t>
            </a:r>
          </a:p>
        </p:txBody>
      </p:sp>
      <p:pic>
        <p:nvPicPr>
          <p:cNvPr id="7" name="Content Placeholder 4" descr="Sinuhe_Ostrakon_BM.jpg"/>
          <p:cNvPicPr>
            <a:picLocks noGrp="1" noChangeAspect="1"/>
          </p:cNvPicPr>
          <p:nvPr>
            <p:ph sz="half" idx="2"/>
          </p:nvPr>
        </p:nvPicPr>
        <p:blipFill>
          <a:blip r:embed="rId2" cstate="print"/>
          <a:srcRect l="7028" t="17699" r="7388" b="16330"/>
          <a:stretch>
            <a:fillRect/>
          </a:stretch>
        </p:blipFill>
        <p:spPr bwMode="auto">
          <a:xfrm>
            <a:off x="5292080" y="2636912"/>
            <a:ext cx="3456384" cy="2664296"/>
          </a:xfrm>
          <a:prstGeom prst="rect">
            <a:avLst/>
          </a:prstGeom>
          <a:noFill/>
          <a:ln w="9525">
            <a:noFill/>
            <a:miter lim="800000"/>
            <a:headEnd/>
            <a:tailEnd/>
          </a:ln>
        </p:spPr>
      </p:pic>
      <p:sp>
        <p:nvSpPr>
          <p:cNvPr id="8" name="TextBox 7"/>
          <p:cNvSpPr txBox="1"/>
          <p:nvPr/>
        </p:nvSpPr>
        <p:spPr>
          <a:xfrm>
            <a:off x="5508104" y="5373216"/>
            <a:ext cx="3425810" cy="369332"/>
          </a:xfrm>
          <a:prstGeom prst="rect">
            <a:avLst/>
          </a:prstGeom>
          <a:noFill/>
        </p:spPr>
        <p:txBody>
          <a:bodyPr wrap="none" rtlCol="0">
            <a:spAutoFit/>
          </a:bodyPr>
          <a:lstStyle/>
          <a:p>
            <a:r>
              <a:rPr lang="en-GB" dirty="0" err="1" smtClean="0"/>
              <a:t>Ostraca</a:t>
            </a:r>
            <a:r>
              <a:rPr lang="en-GB" dirty="0" smtClean="0"/>
              <a:t>: part of  the Tale of </a:t>
            </a:r>
            <a:r>
              <a:rPr lang="en-GB" dirty="0" err="1" smtClean="0"/>
              <a:t>Sinuhe</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Points to Consider</a:t>
            </a:r>
            <a:endParaRPr lang="en-GB" dirty="0"/>
          </a:p>
        </p:txBody>
      </p:sp>
      <p:sp>
        <p:nvSpPr>
          <p:cNvPr id="3" name="Content Placeholder 2"/>
          <p:cNvSpPr>
            <a:spLocks noGrp="1"/>
          </p:cNvSpPr>
          <p:nvPr>
            <p:ph idx="1"/>
          </p:nvPr>
        </p:nvSpPr>
        <p:spPr/>
        <p:txBody>
          <a:bodyPr/>
          <a:lstStyle/>
          <a:p>
            <a:pPr>
              <a:defRPr/>
            </a:pPr>
            <a:r>
              <a:rPr lang="en-GB" dirty="0" smtClean="0"/>
              <a:t>What is the text, when was it written and by whom? </a:t>
            </a:r>
          </a:p>
          <a:p>
            <a:pPr lvl="1">
              <a:defRPr/>
            </a:pPr>
            <a:r>
              <a:rPr lang="en-GB" dirty="0" smtClean="0"/>
              <a:t>Please give this information at the beginning of your report</a:t>
            </a:r>
          </a:p>
          <a:p>
            <a:pPr>
              <a:defRPr/>
            </a:pPr>
            <a:r>
              <a:rPr lang="en-GB" dirty="0" smtClean="0"/>
              <a:t>The content – present this clearly in a </a:t>
            </a:r>
            <a:r>
              <a:rPr lang="en-GB" dirty="0" smtClean="0">
                <a:solidFill>
                  <a:srgbClr val="FFC000"/>
                </a:solidFill>
              </a:rPr>
              <a:t>short summary</a:t>
            </a:r>
            <a:r>
              <a:rPr lang="en-GB" dirty="0" smtClean="0"/>
              <a:t> at the beginning of the text</a:t>
            </a:r>
          </a:p>
          <a:p>
            <a:pPr>
              <a:defRPr/>
            </a:pPr>
            <a:r>
              <a:rPr lang="en-GB" dirty="0" smtClean="0"/>
              <a:t>The aim of the exercise is for you to </a:t>
            </a:r>
            <a:r>
              <a:rPr lang="en-GB" dirty="0" smtClean="0">
                <a:solidFill>
                  <a:srgbClr val="FFC000"/>
                </a:solidFill>
              </a:rPr>
              <a:t>analyse</a:t>
            </a:r>
            <a:r>
              <a:rPr lang="en-GB" dirty="0" smtClean="0"/>
              <a:t> the document, </a:t>
            </a:r>
            <a:r>
              <a:rPr lang="en-GB" dirty="0" smtClean="0">
                <a:solidFill>
                  <a:srgbClr val="FFC000"/>
                </a:solidFill>
              </a:rPr>
              <a:t>not to paraphrase it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20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z="4800" dirty="0" smtClean="0"/>
              <a:t>Points to Consider</a:t>
            </a:r>
            <a:endParaRPr lang="en-GB" sz="4800" dirty="0"/>
          </a:p>
        </p:txBody>
      </p:sp>
      <p:sp>
        <p:nvSpPr>
          <p:cNvPr id="3" name="Content Placeholder 2"/>
          <p:cNvSpPr>
            <a:spLocks noGrp="1"/>
          </p:cNvSpPr>
          <p:nvPr>
            <p:ph sz="half" idx="1"/>
          </p:nvPr>
        </p:nvSpPr>
        <p:spPr>
          <a:xfrm>
            <a:off x="457200" y="1773936"/>
            <a:ext cx="4618856" cy="4751408"/>
          </a:xfrm>
        </p:spPr>
        <p:txBody>
          <a:bodyPr>
            <a:normAutofit lnSpcReduction="10000"/>
          </a:bodyPr>
          <a:lstStyle/>
          <a:p>
            <a:pPr>
              <a:defRPr/>
            </a:pPr>
            <a:r>
              <a:rPr lang="en-GB" dirty="0" smtClean="0"/>
              <a:t>When </a:t>
            </a:r>
            <a:r>
              <a:rPr lang="en-GB" dirty="0"/>
              <a:t>was it written?</a:t>
            </a:r>
          </a:p>
          <a:p>
            <a:pPr>
              <a:defRPr/>
            </a:pPr>
            <a:r>
              <a:rPr lang="en-GB" dirty="0"/>
              <a:t>What is the </a:t>
            </a:r>
            <a:r>
              <a:rPr lang="en-GB" dirty="0" smtClean="0"/>
              <a:t>historical/ archaeological context </a:t>
            </a:r>
            <a:r>
              <a:rPr lang="en-GB" dirty="0"/>
              <a:t>for the text</a:t>
            </a:r>
            <a:r>
              <a:rPr lang="en-GB" dirty="0" smtClean="0"/>
              <a:t>?</a:t>
            </a:r>
          </a:p>
          <a:p>
            <a:pPr lvl="1">
              <a:defRPr/>
            </a:pPr>
            <a:r>
              <a:rPr lang="en-GB" dirty="0" smtClean="0"/>
              <a:t>This </a:t>
            </a:r>
            <a:r>
              <a:rPr lang="en-GB" dirty="0"/>
              <a:t>requires you to read around the subject to contextualise your source </a:t>
            </a:r>
            <a:r>
              <a:rPr lang="en-GB" dirty="0" smtClean="0"/>
              <a:t>material</a:t>
            </a:r>
          </a:p>
          <a:p>
            <a:pPr>
              <a:defRPr/>
            </a:pPr>
            <a:r>
              <a:rPr lang="en-GB" dirty="0" smtClean="0"/>
              <a:t>Who wrote the text?</a:t>
            </a:r>
          </a:p>
          <a:p>
            <a:pPr>
              <a:defRPr/>
            </a:pPr>
            <a:r>
              <a:rPr lang="en-GB" dirty="0" smtClean="0"/>
              <a:t>How reliable/accurate is their account?</a:t>
            </a:r>
          </a:p>
          <a:p>
            <a:pPr>
              <a:defRPr/>
            </a:pPr>
            <a:r>
              <a:rPr lang="en-GB" dirty="0" smtClean="0"/>
              <a:t>Can you identify any bias?</a:t>
            </a:r>
            <a:endParaRPr lang="en-GB" dirty="0"/>
          </a:p>
        </p:txBody>
      </p:sp>
      <p:pic>
        <p:nvPicPr>
          <p:cNvPr id="26626" name="Picture 2" descr="http://www.ancientegyptonline.co.uk/images/Amarna_letter.jpg"/>
          <p:cNvPicPr>
            <a:picLocks noGrp="1" noChangeAspect="1" noChangeArrowheads="1"/>
          </p:cNvPicPr>
          <p:nvPr>
            <p:ph sz="half" idx="2"/>
          </p:nvPr>
        </p:nvPicPr>
        <p:blipFill>
          <a:blip r:embed="rId2" cstate="print"/>
          <a:srcRect/>
          <a:stretch>
            <a:fillRect/>
          </a:stretch>
        </p:blipFill>
        <p:spPr bwMode="auto">
          <a:xfrm>
            <a:off x="5796136" y="1844824"/>
            <a:ext cx="2580766" cy="4032448"/>
          </a:xfrm>
          <a:prstGeom prst="rect">
            <a:avLst/>
          </a:prstGeom>
          <a:noFill/>
        </p:spPr>
      </p:pic>
      <p:sp>
        <p:nvSpPr>
          <p:cNvPr id="6" name="TextBox 5"/>
          <p:cNvSpPr txBox="1"/>
          <p:nvPr/>
        </p:nvSpPr>
        <p:spPr>
          <a:xfrm>
            <a:off x="6516216" y="6093296"/>
            <a:ext cx="1515158" cy="369332"/>
          </a:xfrm>
          <a:prstGeom prst="rect">
            <a:avLst/>
          </a:prstGeom>
          <a:noFill/>
        </p:spPr>
        <p:txBody>
          <a:bodyPr wrap="none" rtlCol="0">
            <a:spAutoFit/>
          </a:bodyPr>
          <a:lstStyle/>
          <a:p>
            <a:r>
              <a:rPr lang="en-GB" dirty="0" smtClean="0"/>
              <a:t>Amarna letter</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20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2000"/>
                                        <p:tgtEl>
                                          <p:spTgt spid="3">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2000"/>
                                        <p:tgtEl>
                                          <p:spTgt spid="3">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fade">
                                      <p:cBhvr>
                                        <p:cTn id="31"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Writing a Document Report</a:t>
            </a:r>
            <a:endParaRPr lang="en-GB" dirty="0"/>
          </a:p>
        </p:txBody>
      </p:sp>
      <p:sp>
        <p:nvSpPr>
          <p:cNvPr id="3" name="Content Placeholder 2"/>
          <p:cNvSpPr>
            <a:spLocks noGrp="1"/>
          </p:cNvSpPr>
          <p:nvPr>
            <p:ph sz="half" idx="1"/>
          </p:nvPr>
        </p:nvSpPr>
        <p:spPr>
          <a:xfrm>
            <a:off x="457200" y="1700808"/>
            <a:ext cx="4618856" cy="4895424"/>
          </a:xfrm>
        </p:spPr>
        <p:txBody>
          <a:bodyPr>
            <a:normAutofit fontScale="92500" lnSpcReduction="10000"/>
          </a:bodyPr>
          <a:lstStyle/>
          <a:p>
            <a:pPr>
              <a:defRPr/>
            </a:pPr>
            <a:r>
              <a:rPr lang="en-GB" dirty="0" smtClean="0"/>
              <a:t>Why has this source survived?</a:t>
            </a:r>
          </a:p>
          <a:p>
            <a:pPr>
              <a:defRPr/>
            </a:pPr>
            <a:r>
              <a:rPr lang="en-GB" dirty="0" smtClean="0"/>
              <a:t>How reliable is this text as a historical source?</a:t>
            </a:r>
          </a:p>
          <a:p>
            <a:pPr>
              <a:defRPr/>
            </a:pPr>
            <a:r>
              <a:rPr lang="en-GB" dirty="0" smtClean="0"/>
              <a:t>Can we use it to construct a political history?</a:t>
            </a:r>
          </a:p>
          <a:p>
            <a:pPr>
              <a:defRPr/>
            </a:pPr>
            <a:r>
              <a:rPr lang="en-GB" dirty="0" smtClean="0"/>
              <a:t>What about a social or economic history?</a:t>
            </a:r>
          </a:p>
          <a:p>
            <a:pPr>
              <a:defRPr/>
            </a:pPr>
            <a:r>
              <a:rPr lang="en-GB" dirty="0" smtClean="0"/>
              <a:t>How does it correspond with other documents of the period?</a:t>
            </a:r>
          </a:p>
          <a:p>
            <a:pPr>
              <a:defRPr/>
            </a:pPr>
            <a:r>
              <a:rPr lang="en-GB" dirty="0" smtClean="0"/>
              <a:t>How does it correspond with the archaeological evidence?</a:t>
            </a:r>
          </a:p>
        </p:txBody>
      </p:sp>
      <p:pic>
        <p:nvPicPr>
          <p:cNvPr id="5" name="Content Placeholder 4" descr="Linear B.tif"/>
          <p:cNvPicPr>
            <a:picLocks noGrp="1" noChangeAspect="1"/>
          </p:cNvPicPr>
          <p:nvPr>
            <p:ph sz="half" idx="2"/>
          </p:nvPr>
        </p:nvPicPr>
        <p:blipFill>
          <a:blip r:embed="rId2" cstate="print"/>
          <a:stretch>
            <a:fillRect/>
          </a:stretch>
        </p:blipFill>
        <p:spPr>
          <a:xfrm>
            <a:off x="5580112" y="1844824"/>
            <a:ext cx="2798301" cy="4176464"/>
          </a:xfrm>
          <a:prstGeom prst="rect">
            <a:avLst/>
          </a:prstGeom>
          <a:noFill/>
          <a:ln>
            <a:noFill/>
          </a:ln>
        </p:spPr>
      </p:pic>
      <p:sp>
        <p:nvSpPr>
          <p:cNvPr id="7" name="TextBox 6"/>
          <p:cNvSpPr txBox="1"/>
          <p:nvPr/>
        </p:nvSpPr>
        <p:spPr>
          <a:xfrm>
            <a:off x="6300192" y="6165304"/>
            <a:ext cx="1580882" cy="369332"/>
          </a:xfrm>
          <a:prstGeom prst="rect">
            <a:avLst/>
          </a:prstGeom>
          <a:noFill/>
        </p:spPr>
        <p:txBody>
          <a:bodyPr wrap="none" rtlCol="0">
            <a:spAutoFit/>
          </a:bodyPr>
          <a:lstStyle/>
          <a:p>
            <a:r>
              <a:rPr lang="en-GB" dirty="0" smtClean="0"/>
              <a:t>Linear B tablet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We Looking For?</a:t>
            </a:r>
            <a:endParaRPr lang="en-GB" dirty="0"/>
          </a:p>
        </p:txBody>
      </p:sp>
      <p:sp>
        <p:nvSpPr>
          <p:cNvPr id="3" name="Content Placeholder 2"/>
          <p:cNvSpPr>
            <a:spLocks noGrp="1"/>
          </p:cNvSpPr>
          <p:nvPr>
            <p:ph idx="1"/>
          </p:nvPr>
        </p:nvSpPr>
        <p:spPr>
          <a:xfrm>
            <a:off x="467544" y="1772816"/>
            <a:ext cx="8229600" cy="4625609"/>
          </a:xfrm>
        </p:spPr>
        <p:txBody>
          <a:bodyPr/>
          <a:lstStyle/>
          <a:p>
            <a:pPr>
              <a:defRPr/>
            </a:pPr>
            <a:r>
              <a:rPr lang="en-GB" dirty="0" smtClean="0"/>
              <a:t>Clear focus upon the main issues raised in the article</a:t>
            </a:r>
          </a:p>
          <a:p>
            <a:pPr>
              <a:defRPr/>
            </a:pPr>
            <a:r>
              <a:rPr lang="en-GB" dirty="0" smtClean="0"/>
              <a:t>Awareness of the social/historical context</a:t>
            </a:r>
          </a:p>
          <a:p>
            <a:pPr>
              <a:defRPr/>
            </a:pPr>
            <a:r>
              <a:rPr lang="en-GB" dirty="0" smtClean="0"/>
              <a:t>A good &amp; thoughtful analysis</a:t>
            </a:r>
          </a:p>
          <a:p>
            <a:pPr lvl="1">
              <a:defRPr/>
            </a:pPr>
            <a:r>
              <a:rPr lang="en-GB" dirty="0" smtClean="0"/>
              <a:t>Your arguments should be solidly structured</a:t>
            </a:r>
          </a:p>
          <a:p>
            <a:pPr>
              <a:defRPr/>
            </a:pPr>
            <a:r>
              <a:rPr lang="en-GB" dirty="0" smtClean="0"/>
              <a:t>Evidence that you have been </a:t>
            </a:r>
            <a:r>
              <a:rPr lang="en-GB" dirty="0" smtClean="0">
                <a:solidFill>
                  <a:srgbClr val="FFC000"/>
                </a:solidFill>
              </a:rPr>
              <a:t>reading</a:t>
            </a:r>
            <a:r>
              <a:rPr lang="en-GB" dirty="0" smtClean="0"/>
              <a:t> around the subject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grpId="0"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We Looking For?</a:t>
            </a:r>
            <a:endParaRPr lang="en-GB" dirty="0"/>
          </a:p>
        </p:txBody>
      </p:sp>
      <p:sp>
        <p:nvSpPr>
          <p:cNvPr id="3" name="Content Placeholder 2"/>
          <p:cNvSpPr>
            <a:spLocks noGrp="1"/>
          </p:cNvSpPr>
          <p:nvPr>
            <p:ph idx="1"/>
          </p:nvPr>
        </p:nvSpPr>
        <p:spPr/>
        <p:txBody>
          <a:bodyPr/>
          <a:lstStyle/>
          <a:p>
            <a:pPr>
              <a:defRPr/>
            </a:pPr>
            <a:r>
              <a:rPr lang="en-GB" dirty="0" smtClean="0"/>
              <a:t>Good presentation skills</a:t>
            </a:r>
          </a:p>
          <a:p>
            <a:pPr>
              <a:defRPr/>
            </a:pPr>
            <a:r>
              <a:rPr lang="en-GB" dirty="0" smtClean="0"/>
              <a:t>Clearly written in good English</a:t>
            </a:r>
          </a:p>
          <a:p>
            <a:pPr>
              <a:defRPr/>
            </a:pPr>
            <a:r>
              <a:rPr lang="en-GB" dirty="0" smtClean="0"/>
              <a:t>Accurate presentation of material</a:t>
            </a:r>
          </a:p>
          <a:p>
            <a:pPr>
              <a:defRPr/>
            </a:pPr>
            <a:r>
              <a:rPr lang="en-GB" dirty="0" smtClean="0"/>
              <a:t>Presentation to a scholarly standard:</a:t>
            </a:r>
          </a:p>
          <a:p>
            <a:pPr lvl="1">
              <a:defRPr/>
            </a:pPr>
            <a:r>
              <a:rPr lang="en-GB" dirty="0" smtClean="0"/>
              <a:t>A reference list/bibliography and correctly formatted referencing</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par>
                          <p:cTn id="23" fill="hold">
                            <p:stCondLst>
                              <p:cond delay="2000"/>
                            </p:stCondLst>
                            <p:childTnLst>
                              <p:par>
                                <p:cTn id="24" presetID="10" presetClass="entr" presetSubtype="0" fill="hold" grpId="0" nodeType="after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sw003.CAMPUS\AppData\Local\Microsoft\Windows\Temporary Internet Files\Content.IE5\LCY8IX1D\MP90039883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8519" y="0"/>
            <a:ext cx="9461850" cy="695739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763688" y="1196752"/>
            <a:ext cx="8001056" cy="1446550"/>
          </a:xfrm>
          <a:prstGeom prst="rect">
            <a:avLst/>
          </a:prstGeom>
          <a:noFill/>
          <a:ln>
            <a:noFill/>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p:spPr>
        <p:txBody>
          <a:bodyPr wrap="square" rtlCol="0">
            <a:spAutoFit/>
          </a:bodyPr>
          <a:lstStyle/>
          <a:p>
            <a:r>
              <a:rPr lang="en-GB" sz="8800" b="1" dirty="0" smtClean="0">
                <a:solidFill>
                  <a:srgbClr val="FFC000"/>
                </a:solidFill>
                <a:effectLst>
                  <a:outerShdw blurRad="38100" dist="38100" dir="2700000" algn="tl">
                    <a:srgbClr val="000000">
                      <a:alpha val="43137"/>
                    </a:srgbClr>
                  </a:outerShdw>
                </a:effectLst>
              </a:rPr>
              <a:t>Any questions?</a:t>
            </a:r>
            <a:endParaRPr lang="en-GB" sz="8800" b="1" dirty="0">
              <a:solidFill>
                <a:srgbClr val="FFC000"/>
              </a:solidFill>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817</TotalTime>
  <Words>736</Words>
  <Application>Microsoft Office PowerPoint</Application>
  <PresentationFormat>On-screen Show (4:3)</PresentationFormat>
  <Paragraphs>95</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Corbel</vt:lpstr>
      <vt:lpstr>Wingdings</vt:lpstr>
      <vt:lpstr>Wingdings 2</vt:lpstr>
      <vt:lpstr>Wingdings 3</vt:lpstr>
      <vt:lpstr>Module</vt:lpstr>
      <vt:lpstr>Hieroglyphs, Text &amp; Society AHAR5004</vt:lpstr>
      <vt:lpstr>Aims of module</vt:lpstr>
      <vt:lpstr>Ancient Texts in the Near East</vt:lpstr>
      <vt:lpstr>Why look at ancient texts</vt:lpstr>
      <vt:lpstr>Module Structure</vt:lpstr>
      <vt:lpstr>Experiencing Ancient Texts</vt:lpstr>
      <vt:lpstr>Assessment</vt:lpstr>
      <vt:lpstr>Document Extract</vt:lpstr>
      <vt:lpstr>Document Report</vt:lpstr>
      <vt:lpstr>Why a Document Report?</vt:lpstr>
      <vt:lpstr>Writing a Document Report</vt:lpstr>
      <vt:lpstr>Points to Consider</vt:lpstr>
      <vt:lpstr>Points to Consider</vt:lpstr>
      <vt:lpstr>Writing a Document Report</vt:lpstr>
      <vt:lpstr>What Are We Looking For?</vt:lpstr>
      <vt:lpstr>What are We Looking For?</vt:lpstr>
      <vt:lpstr>PowerPoint Presentation</vt:lpstr>
    </vt:vector>
  </TitlesOfParts>
  <Company>University of Wales Lampeter</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methodologies ahac7001</dc:title>
  <dc:creator>sw003</dc:creator>
  <cp:lastModifiedBy>Louise Steel</cp:lastModifiedBy>
  <cp:revision>153</cp:revision>
  <dcterms:created xsi:type="dcterms:W3CDTF">2011-09-27T12:53:55Z</dcterms:created>
  <dcterms:modified xsi:type="dcterms:W3CDTF">2017-09-29T15:33:36Z</dcterms:modified>
</cp:coreProperties>
</file>