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4"/>
  </p:notesMasterIdLst>
  <p:sldIdLst>
    <p:sldId id="490" r:id="rId2"/>
    <p:sldId id="280" r:id="rId3"/>
    <p:sldId id="533" r:id="rId4"/>
    <p:sldId id="546" r:id="rId5"/>
    <p:sldId id="587" r:id="rId6"/>
    <p:sldId id="534" r:id="rId7"/>
    <p:sldId id="593" r:id="rId8"/>
    <p:sldId id="588" r:id="rId9"/>
    <p:sldId id="535" r:id="rId10"/>
    <p:sldId id="545" r:id="rId11"/>
    <p:sldId id="565" r:id="rId12"/>
    <p:sldId id="566" r:id="rId13"/>
    <p:sldId id="581" r:id="rId14"/>
    <p:sldId id="579" r:id="rId15"/>
    <p:sldId id="580" r:id="rId16"/>
    <p:sldId id="578" r:id="rId17"/>
    <p:sldId id="544" r:id="rId18"/>
    <p:sldId id="575" r:id="rId19"/>
    <p:sldId id="564" r:id="rId20"/>
    <p:sldId id="576" r:id="rId21"/>
    <p:sldId id="577" r:id="rId22"/>
    <p:sldId id="569" r:id="rId23"/>
    <p:sldId id="556" r:id="rId24"/>
    <p:sldId id="574" r:id="rId25"/>
    <p:sldId id="592" r:id="rId26"/>
    <p:sldId id="591" r:id="rId27"/>
    <p:sldId id="590" r:id="rId28"/>
    <p:sldId id="538" r:id="rId29"/>
    <p:sldId id="572" r:id="rId30"/>
    <p:sldId id="567" r:id="rId31"/>
    <p:sldId id="582" r:id="rId32"/>
    <p:sldId id="583" r:id="rId33"/>
    <p:sldId id="568" r:id="rId34"/>
    <p:sldId id="561" r:id="rId35"/>
    <p:sldId id="540" r:id="rId36"/>
    <p:sldId id="570" r:id="rId37"/>
    <p:sldId id="552" r:id="rId38"/>
    <p:sldId id="573" r:id="rId39"/>
    <p:sldId id="548" r:id="rId40"/>
    <p:sldId id="589" r:id="rId41"/>
    <p:sldId id="585" r:id="rId42"/>
    <p:sldId id="584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763"/>
    <p:restoredTop sz="93239"/>
  </p:normalViewPr>
  <p:slideViewPr>
    <p:cSldViewPr snapToGrid="0" snapToObjects="1">
      <p:cViewPr varScale="1">
        <p:scale>
          <a:sx n="107" d="100"/>
          <a:sy n="107" d="100"/>
        </p:scale>
        <p:origin x="176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662982-CDAE-7947-A7A1-668D84246EE3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3A5E6D-EB5F-4D4F-8676-CEDE3B949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108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3193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6526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8435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0491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7725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0631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8305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1405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0281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087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3643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045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9881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3115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89983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1076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2078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06436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2281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8395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23476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57842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5161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71028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50371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26781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44981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45003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27125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9435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08848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65807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22824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62151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78091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62445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67895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34198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17518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6579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B5010-3F4E-9D49-99A1-E95D976EDF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2F74B-C4A7-1442-B98A-C22DE26372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BE2A5-C7D2-224F-81D2-D1FAF7F12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D94FAE-C39A-E64E-BF71-532E7763D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0BFF9-E175-0F42-A646-07BF60B7C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114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907D1-E969-434C-93CA-03A22C05E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798FE-B92F-704B-9397-F791186A49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EEA097-2092-3145-9528-D17CF0223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FE60AD-3A6F-5941-B409-081153A88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8080F-46B9-9548-AE24-7EEDBCCB8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080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D2867-E639-2744-B08A-675C02E11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8F9353-E84F-BF46-BE1F-26BD8CFF52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3D09F6-DAED-D540-BFCD-24150B551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781912-27E6-BB46-90B2-AA11E62B6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277AD-5C72-4947-9445-BD3ACDBCC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949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7E35E-C49B-4644-A1BE-58E031389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C6AE55-9F7C-E049-A569-B4F75AB611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232B92-DF2D-0E4E-9B22-72A46E8128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9C6CD1-74AE-B440-B92B-1D422AB87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44343F-5BDA-AC4E-AB2F-B6D4B0C26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DFDCCE-96FD-654D-892F-70C843184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663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3E118-1904-E548-95D6-FF2C36A60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5E8D4A-B692-BD42-8F37-808920C10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CF9D45-FFD1-CF4A-8290-2DB5927160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2793D0-0B39-D348-A56B-4EDA1A2A7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31CFFB-96BB-444E-82E8-42E5358A9D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82877B-9AC0-D848-9264-995A46D24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07B329-46D3-BA42-BC53-95A688165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0AC8F7-CD93-F04E-9B80-08A133344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848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AF84E-5ADF-9A47-8194-0AD43374D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4C4169-E6BE-0144-9C7B-DF968F337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4902B7-9023-134B-8E8A-A3BA150BA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820A69-17D9-7148-8C0F-A789AD640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292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94EC3C-0E73-8B45-A704-0197D3AD4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C2B636-CC92-FE41-926F-1B3A6CB20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0BDD64-9524-A54D-88F0-3D509A8F9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146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EE705-1DB4-154F-99FA-4C31C9919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AAFB9-84F7-7448-BD60-FCE94CE68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76CE80-E86E-9A4B-91E4-246C427B39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EC1649-B6EE-1042-87B7-7D480F1B8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7F0D0F-C632-B84C-88AF-9A57C1EF9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F95488-49C6-0B43-B8A3-6ED0628FC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378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8BA23-646A-BC4A-98B9-8F83BAAC9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7DC605-408B-E448-8A0F-40B1990239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9ABBB2-1FC2-CB4B-BAFB-E7000C89D5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06E3A2-5446-A447-A06A-DA78CBC16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465BE8-147E-CC4F-B4D8-DD7469600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DFE738-B50A-C944-A4AC-626D617C6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051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628D5-6A25-2D49-8EE4-40B778127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868446-23F5-BA45-81AE-E753D0C22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55DF8F-4479-874E-A25E-8EFB07733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E5FB83-2EC7-AE48-8F72-BB53EE871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709E4-0351-1946-BF03-2D4B59198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937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86B896-4B03-C54F-9728-26DF32F508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12C58C-C942-514B-BCA2-822AEFEC71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F12786-4E76-9544-AB6B-F733C5B7D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2E5DF-1F43-5C40-AB85-ADDB99F24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94690-FF8B-4E43-BEAA-BBBEFFE18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847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B437BE-8168-CA43-9926-A159D639A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99BA08-EB69-484A-BE68-9DEC41949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F2183-0840-3D4E-A176-04994E9283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ADC7F-1CC9-2E4E-9B3B-A413643CB5A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59E3A0-75B5-4D40-B62C-DFFF5BB2D9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A20A56-E73F-8748-98D3-780B12D485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870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sychology.fandom.com/wiki/SI" TargetMode="Externa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gi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ux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5.gi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gi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gi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C51FB1-36E2-7B4A-8F32-5DAFAE70E9AD}"/>
              </a:ext>
            </a:extLst>
          </p:cNvPr>
          <p:cNvSpPr txBox="1"/>
          <p:nvPr/>
        </p:nvSpPr>
        <p:spPr>
          <a:xfrm>
            <a:off x="1164063" y="1697096"/>
            <a:ext cx="986387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OME Electromagnetic Radiation</a:t>
            </a:r>
          </a:p>
          <a:p>
            <a:pPr algn="ctr"/>
            <a:r>
              <a:rPr lang="en-GB" sz="3600" dirty="0"/>
              <a:t> </a:t>
            </a:r>
          </a:p>
          <a:p>
            <a:pPr algn="ctr"/>
            <a:r>
              <a:rPr lang="en-GB" sz="3600" dirty="0"/>
              <a:t>Lecture 8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Visible light and ultra-violet radiation</a:t>
            </a:r>
          </a:p>
          <a:p>
            <a:pPr algn="ctr"/>
            <a:endParaRPr lang="en-GB" sz="3600" dirty="0"/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826822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73908F4-91FF-B747-8FEB-6D18ED3AB0F7}"/>
              </a:ext>
            </a:extLst>
          </p:cNvPr>
          <p:cNvSpPr/>
          <p:nvPr/>
        </p:nvSpPr>
        <p:spPr>
          <a:xfrm>
            <a:off x="325090" y="497574"/>
            <a:ext cx="4654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Electromagnetic spectrum </a:t>
            </a:r>
          </a:p>
        </p:txBody>
      </p:sp>
      <p:pic>
        <p:nvPicPr>
          <p:cNvPr id="5" name="Picture 4" descr="Diagram, timeline&#10;&#10;Description automatically generated">
            <a:extLst>
              <a:ext uri="{FF2B5EF4-FFF2-40B4-BE49-F238E27FC236}">
                <a16:creationId xmlns:a16="http://schemas.microsoft.com/office/drawing/2014/main" id="{5F40938F-FEA5-4B4B-8E5D-2F54E21A6B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90" y="1580606"/>
            <a:ext cx="11630363" cy="5146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0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41384" y="514135"/>
            <a:ext cx="45492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Electromagnetic Spectrum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A72A31E-0950-EB4D-A2F2-10413B0D0B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0567730"/>
              </p:ext>
            </p:extLst>
          </p:nvPr>
        </p:nvGraphicFramePr>
        <p:xfrm>
          <a:off x="1834896" y="1568990"/>
          <a:ext cx="8525256" cy="2926080"/>
        </p:xfrm>
        <a:graphic>
          <a:graphicData uri="http://schemas.openxmlformats.org/drawingml/2006/table">
            <a:tbl>
              <a:tblPr/>
              <a:tblGrid>
                <a:gridCol w="1758027">
                  <a:extLst>
                    <a:ext uri="{9D8B030D-6E8A-4147-A177-3AD203B41FA5}">
                      <a16:colId xmlns:a16="http://schemas.microsoft.com/office/drawing/2014/main" val="2960854237"/>
                    </a:ext>
                  </a:extLst>
                </a:gridCol>
                <a:gridCol w="2103789">
                  <a:extLst>
                    <a:ext uri="{9D8B030D-6E8A-4147-A177-3AD203B41FA5}">
                      <a16:colId xmlns:a16="http://schemas.microsoft.com/office/drawing/2014/main" val="926474007"/>
                    </a:ext>
                  </a:extLst>
                </a:gridCol>
                <a:gridCol w="2075688">
                  <a:extLst>
                    <a:ext uri="{9D8B030D-6E8A-4147-A177-3AD203B41FA5}">
                      <a16:colId xmlns:a16="http://schemas.microsoft.com/office/drawing/2014/main" val="793345096"/>
                    </a:ext>
                  </a:extLst>
                </a:gridCol>
                <a:gridCol w="2587752">
                  <a:extLst>
                    <a:ext uri="{9D8B030D-6E8A-4147-A177-3AD203B41FA5}">
                      <a16:colId xmlns:a16="http://schemas.microsoft.com/office/drawing/2014/main" val="320180532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u="none" dirty="0">
                          <a:effectLst/>
                          <a:latin typeface="+mn-lt"/>
                        </a:rPr>
                        <a:t>Name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Helvetica Neue" panose="02000503000000020004" pitchFamily="2" charset="0"/>
                        </a:rPr>
                        <a:t>Frequency (Hz)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none" dirty="0">
                          <a:effectLst/>
                          <a:latin typeface="+mn-lt"/>
                        </a:rPr>
                        <a:t>Wavelength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Helvetica Neue" panose="02000503000000020004" pitchFamily="2" charset="0"/>
                        </a:rPr>
                        <a:t>Photon energy (eV)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699510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Radio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3 kHz - 300 MHz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100 km -  1 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≤ 1.24 µeV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437697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Microwave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300 MHz - 300 GHz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 mm - 1 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1.24 </a:t>
                      </a:r>
                      <a:r>
                        <a:rPr lang="en-GB" dirty="0" err="1">
                          <a:latin typeface="+mn-lt"/>
                        </a:rPr>
                        <a:t>meV</a:t>
                      </a:r>
                      <a:r>
                        <a:rPr lang="en-GB" dirty="0">
                          <a:latin typeface="+mn-lt"/>
                        </a:rPr>
                        <a:t> – 1.24 µeV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657836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Infrared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300 GHz -400 THz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750 nm - 1 mm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1.7 eV – 1.24 </a:t>
                      </a:r>
                      <a:r>
                        <a:rPr lang="en-GB" dirty="0" err="1">
                          <a:latin typeface="+mn-lt"/>
                        </a:rPr>
                        <a:t>meV</a:t>
                      </a:r>
                      <a:endParaRPr lang="en-GB" dirty="0">
                        <a:latin typeface="+mn-lt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914296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Visible light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400 THz - 750 THz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400 nm - 750 nm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3 eV – 1.7 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747907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Ultraviolet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750 THz - 30 </a:t>
                      </a:r>
                      <a:r>
                        <a:rPr lang="en-GB" dirty="0" err="1">
                          <a:latin typeface="+mn-lt"/>
                        </a:rPr>
                        <a:t>PHz</a:t>
                      </a:r>
                      <a:endParaRPr lang="en-GB" dirty="0">
                        <a:latin typeface="+mn-lt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10 nm - 400 nm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124 eV – 3 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441103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X-ray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30 </a:t>
                      </a:r>
                      <a:r>
                        <a:rPr lang="en-GB" dirty="0" err="1">
                          <a:latin typeface="+mn-lt"/>
                        </a:rPr>
                        <a:t>PHz</a:t>
                      </a:r>
                      <a:r>
                        <a:rPr lang="en-GB" dirty="0">
                          <a:latin typeface="+mn-lt"/>
                        </a:rPr>
                        <a:t> - 30 EHz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0.01 nm - 10 nm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124 keV – 124 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17522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Gamma ray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&gt; 30 EHz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&lt; 0.01 nm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&gt; 124 keV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453574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BB2FEE1-C2CC-6D1C-9443-921FA9441F1B}"/>
              </a:ext>
            </a:extLst>
          </p:cNvPr>
          <p:cNvSpPr txBox="1"/>
          <p:nvPr/>
        </p:nvSpPr>
        <p:spPr>
          <a:xfrm>
            <a:off x="1877245" y="4965616"/>
            <a:ext cx="50777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Radiation which can be seen by the human eye</a:t>
            </a:r>
          </a:p>
        </p:txBody>
      </p:sp>
    </p:spTree>
    <p:extLst>
      <p:ext uri="{BB962C8B-B14F-4D97-AF65-F5344CB8AC3E}">
        <p14:creationId xmlns:p14="http://schemas.microsoft.com/office/powerpoint/2010/main" val="519466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3176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Units of light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1005165-CF81-9C76-9065-57BD1663FAD3}"/>
              </a:ext>
            </a:extLst>
          </p:cNvPr>
          <p:cNvSpPr/>
          <p:nvPr/>
        </p:nvSpPr>
        <p:spPr>
          <a:xfrm>
            <a:off x="516835" y="5969944"/>
            <a:ext cx="1119808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Lumens are how many photons are given off. Lux is how many photons land on a surface.  Candela is the concentration of photons radiating into a cone – what we see as brightness. </a:t>
            </a:r>
            <a:endParaRPr lang="en-GB" dirty="0"/>
          </a:p>
        </p:txBody>
      </p:sp>
      <p:pic>
        <p:nvPicPr>
          <p:cNvPr id="12292" name="Picture 4" descr="The Relationship Between Lux, Lumen and Watt - TACHYON Light">
            <a:extLst>
              <a:ext uri="{FF2B5EF4-FFF2-40B4-BE49-F238E27FC236}">
                <a16:creationId xmlns:a16="http://schemas.microsoft.com/office/drawing/2014/main" id="{DDF4F725-B85C-9156-8BAE-B745E13087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6251" y="3181233"/>
            <a:ext cx="5508914" cy="2568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8723430-701D-6E24-38AB-1EB76A9DB2FE}"/>
              </a:ext>
            </a:extLst>
          </p:cNvPr>
          <p:cNvSpPr/>
          <p:nvPr/>
        </p:nvSpPr>
        <p:spPr>
          <a:xfrm>
            <a:off x="516835" y="1157948"/>
            <a:ext cx="1085353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Lumen</a:t>
            </a:r>
            <a:r>
              <a:rPr lang="en-GB" dirty="0"/>
              <a:t> is the SI unit of luminous flux, equal to the amount of light emitted per second in a unit solid angle of one steradian from a uniform source of one candela.</a:t>
            </a: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r>
              <a:rPr lang="en-GB" b="1" dirty="0">
                <a:solidFill>
                  <a:srgbClr val="202124"/>
                </a:solidFill>
                <a:latin typeface="arial" panose="020B0604020202020204" pitchFamily="34" charset="0"/>
              </a:rPr>
              <a:t>Lux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 is the SI unit of illuminance, equal to one lumen per square metre</a:t>
            </a:r>
          </a:p>
          <a:p>
            <a:endParaRPr lang="en-GB" dirty="0"/>
          </a:p>
          <a:p>
            <a:r>
              <a:rPr lang="en-GB" b="1" dirty="0"/>
              <a:t>Candela</a:t>
            </a:r>
            <a:r>
              <a:rPr lang="en-GB" dirty="0"/>
              <a:t> the SI unit of luminous intensity. One candela is the luminous intensity, in a given direction, of a source that emits monochromatic radiation of frequency 540 × 10</a:t>
            </a:r>
            <a:r>
              <a:rPr lang="en-GB" baseline="30000" dirty="0"/>
              <a:t>12</a:t>
            </a:r>
            <a:r>
              <a:rPr lang="en-GB" dirty="0"/>
              <a:t> Hz and that has a radiant intensity in that direction of 1/683 watt per steradian.</a:t>
            </a:r>
          </a:p>
          <a:p>
            <a:endParaRPr lang="en-GB" dirty="0"/>
          </a:p>
        </p:txBody>
      </p:sp>
      <p:pic>
        <p:nvPicPr>
          <p:cNvPr id="12294" name="Picture 6" descr="The Nature of Light: Origin, Spectrum &amp; Color Frequency - Video &amp; Lesson  Transcript | Study.com">
            <a:extLst>
              <a:ext uri="{FF2B5EF4-FFF2-40B4-BE49-F238E27FC236}">
                <a16:creationId xmlns:a16="http://schemas.microsoft.com/office/drawing/2014/main" id="{8A4581A6-9C4E-BD42-87A8-DDF4D48A2C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10" b="41214"/>
          <a:stretch/>
        </p:blipFill>
        <p:spPr bwMode="auto">
          <a:xfrm>
            <a:off x="528280" y="3877565"/>
            <a:ext cx="6096001" cy="1651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0083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5295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Candela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8723430-701D-6E24-38AB-1EB76A9DB2FE}"/>
              </a:ext>
            </a:extLst>
          </p:cNvPr>
          <p:cNvSpPr/>
          <p:nvPr/>
        </p:nvSpPr>
        <p:spPr>
          <a:xfrm>
            <a:off x="516835" y="1157948"/>
            <a:ext cx="1085353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Candela</a:t>
            </a:r>
            <a:r>
              <a:rPr lang="en-GB" dirty="0"/>
              <a:t> the SI unit of luminous intensity. One candela is the luminous intensity, in a given direction, of a source that emits monochromatic radiation of frequency 540 × 10</a:t>
            </a:r>
            <a:r>
              <a:rPr lang="en-GB" baseline="30000" dirty="0"/>
              <a:t>12</a:t>
            </a:r>
            <a:r>
              <a:rPr lang="en-GB" dirty="0"/>
              <a:t> Hz and that has a radiant intensity in that direction of 1/683 watt per steradian.</a:t>
            </a:r>
          </a:p>
        </p:txBody>
      </p:sp>
      <p:pic>
        <p:nvPicPr>
          <p:cNvPr id="13314" name="Picture 2" descr="What is called radian and steradian? - Quora">
            <a:extLst>
              <a:ext uri="{FF2B5EF4-FFF2-40B4-BE49-F238E27FC236}">
                <a16:creationId xmlns:a16="http://schemas.microsoft.com/office/drawing/2014/main" id="{7C2EFDE6-8A93-D072-E0A4-4DB0BBCAA8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0150" y="2377108"/>
            <a:ext cx="4383232" cy="2620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>
            <a:extLst>
              <a:ext uri="{FF2B5EF4-FFF2-40B4-BE49-F238E27FC236}">
                <a16:creationId xmlns:a16="http://schemas.microsoft.com/office/drawing/2014/main" id="{4C1A6D01-8276-B5BF-D5EB-B9F87577B6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599" y="2412003"/>
            <a:ext cx="2680855" cy="2680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F23E967-AF62-D975-CDA4-393AE12301EA}"/>
              </a:ext>
            </a:extLst>
          </p:cNvPr>
          <p:cNvSpPr/>
          <p:nvPr/>
        </p:nvSpPr>
        <p:spPr>
          <a:xfrm>
            <a:off x="516835" y="5475382"/>
            <a:ext cx="1085352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dirty="0">
                <a:solidFill>
                  <a:srgbClr val="3A3A3A"/>
                </a:solidFill>
              </a:rPr>
              <a:t>The </a:t>
            </a:r>
            <a:r>
              <a:rPr lang="en-GB" b="1" dirty="0">
                <a:solidFill>
                  <a:srgbClr val="3A3A3A"/>
                </a:solidFill>
              </a:rPr>
              <a:t>steradian</a:t>
            </a:r>
            <a:r>
              <a:rPr lang="en-GB" dirty="0">
                <a:solidFill>
                  <a:srgbClr val="3A3A3A"/>
                </a:solidFill>
              </a:rPr>
              <a:t> (symbol: </a:t>
            </a:r>
            <a:r>
              <a:rPr lang="en-GB" b="1" dirty="0" err="1">
                <a:solidFill>
                  <a:srgbClr val="3A3A3A"/>
                </a:solidFill>
              </a:rPr>
              <a:t>sr</a:t>
            </a:r>
            <a:r>
              <a:rPr lang="en-GB" dirty="0">
                <a:solidFill>
                  <a:srgbClr val="3A3A3A"/>
                </a:solidFill>
              </a:rPr>
              <a:t>) is the </a:t>
            </a:r>
            <a:r>
              <a:rPr lang="en-GB" dirty="0">
                <a:solidFill>
                  <a:srgbClr val="3A3A3A"/>
                </a:solidFill>
                <a:hlinkClick r:id="rId5" tooltip="SI"/>
              </a:rPr>
              <a:t>SI</a:t>
            </a:r>
            <a:r>
              <a:rPr lang="en-GB" dirty="0">
                <a:solidFill>
                  <a:srgbClr val="3A3A3A"/>
                </a:solidFill>
              </a:rPr>
              <a:t> unit of solid angle.  The steradian is dimensionless, since 1 </a:t>
            </a:r>
            <a:r>
              <a:rPr lang="en-GB" dirty="0" err="1">
                <a:solidFill>
                  <a:srgbClr val="3A3A3A"/>
                </a:solidFill>
              </a:rPr>
              <a:t>sr</a:t>
            </a:r>
            <a:r>
              <a:rPr lang="en-GB" dirty="0">
                <a:solidFill>
                  <a:srgbClr val="3A3A3A"/>
                </a:solidFill>
              </a:rPr>
              <a:t> = m</a:t>
            </a:r>
            <a:r>
              <a:rPr lang="en-GB" baseline="30000" dirty="0">
                <a:solidFill>
                  <a:srgbClr val="3A3A3A"/>
                </a:solidFill>
              </a:rPr>
              <a:t>2</a:t>
            </a:r>
            <a:r>
              <a:rPr lang="en-GB" dirty="0">
                <a:solidFill>
                  <a:srgbClr val="3A3A3A"/>
                </a:solidFill>
              </a:rPr>
              <a:t>·m</a:t>
            </a:r>
            <a:r>
              <a:rPr lang="en-GB" baseline="30000" dirty="0">
                <a:solidFill>
                  <a:srgbClr val="3A3A3A"/>
                </a:solidFill>
              </a:rPr>
              <a:t>-2</a:t>
            </a:r>
            <a:r>
              <a:rPr lang="en-GB" dirty="0">
                <a:solidFill>
                  <a:srgbClr val="3A3A3A"/>
                </a:solidFill>
              </a:rPr>
              <a:t> = 1. It is useful, however, to distinguish between dimensionless quantities of different nature, so in practice the symbol "</a:t>
            </a:r>
            <a:r>
              <a:rPr lang="en-GB" dirty="0" err="1">
                <a:solidFill>
                  <a:srgbClr val="3A3A3A"/>
                </a:solidFill>
              </a:rPr>
              <a:t>sr</a:t>
            </a:r>
            <a:r>
              <a:rPr lang="en-GB" dirty="0">
                <a:solidFill>
                  <a:srgbClr val="3A3A3A"/>
                </a:solidFill>
              </a:rPr>
              <a:t>" is used where appropriate, rather than the derived unit "1" or no unit at all. As an example, radiant intensity can be measured in watts per steradian (W·sr</a:t>
            </a:r>
            <a:r>
              <a:rPr lang="en-GB" baseline="30000" dirty="0">
                <a:solidFill>
                  <a:srgbClr val="3A3A3A"/>
                </a:solidFill>
              </a:rPr>
              <a:t>-1</a:t>
            </a:r>
            <a:r>
              <a:rPr lang="en-GB" dirty="0">
                <a:solidFill>
                  <a:srgbClr val="3A3A3A"/>
                </a:solidFill>
              </a:rPr>
              <a:t>).</a:t>
            </a:r>
            <a:endParaRPr lang="en-GB" b="0" i="0" u="none" strike="noStrike" dirty="0">
              <a:solidFill>
                <a:srgbClr val="3A3A3A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5719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4377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Wavelength: Young's slits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1026" name="Picture 2" descr="Young's Double Slit Experiment – College Physics">
            <a:extLst>
              <a:ext uri="{FF2B5EF4-FFF2-40B4-BE49-F238E27FC236}">
                <a16:creationId xmlns:a16="http://schemas.microsoft.com/office/drawing/2014/main" id="{6E8C6845-D0E6-C9BD-2943-A0B00B5C39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291" y="1633356"/>
            <a:ext cx="4195236" cy="3814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ouble-slit experiment illustrating the wave behavior of light. | Download  Scientific Diagram">
            <a:extLst>
              <a:ext uri="{FF2B5EF4-FFF2-40B4-BE49-F238E27FC236}">
                <a16:creationId xmlns:a16="http://schemas.microsoft.com/office/drawing/2014/main" id="{A68849BD-46AD-652B-4C62-9A996D9E78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936" y="1109845"/>
            <a:ext cx="7141433" cy="526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0387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6473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Red shift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173473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7412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Sources of light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A2B830-0D57-4D4B-A790-2F9FCFCC6BBE}"/>
              </a:ext>
            </a:extLst>
          </p:cNvPr>
          <p:cNvSpPr/>
          <p:nvPr/>
        </p:nvSpPr>
        <p:spPr>
          <a:xfrm>
            <a:off x="1459160" y="2417660"/>
            <a:ext cx="948713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u="sng" dirty="0">
                <a:latin typeface="Calibri" panose="020F0502020204030204" pitchFamily="34" charset="0"/>
              </a:rPr>
              <a:t>Incandescence</a:t>
            </a:r>
            <a:r>
              <a:rPr lang="en-GB" sz="2400" dirty="0">
                <a:latin typeface="Calibri" panose="020F0502020204030204" pitchFamily="34" charset="0"/>
              </a:rPr>
              <a:t> - emission of light as a result of being heated.</a:t>
            </a:r>
          </a:p>
          <a:p>
            <a:endParaRPr lang="en-GB" sz="2400" dirty="0"/>
          </a:p>
          <a:p>
            <a:r>
              <a:rPr lang="en-GB" sz="2400" u="sng" dirty="0"/>
              <a:t>Luminescence</a:t>
            </a:r>
            <a:r>
              <a:rPr lang="en-GB" sz="2400" dirty="0"/>
              <a:t>  - the emission of light by a substance that has not been heated, as in fluorescence and phosphorescence.</a:t>
            </a:r>
          </a:p>
        </p:txBody>
      </p:sp>
    </p:spTree>
    <p:extLst>
      <p:ext uri="{BB962C8B-B14F-4D97-AF65-F5344CB8AC3E}">
        <p14:creationId xmlns:p14="http://schemas.microsoft.com/office/powerpoint/2010/main" val="2201786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7316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Incandescence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1026" name="Picture 2" descr="Wien's displacement law | Space Wiki | Fandom">
            <a:extLst>
              <a:ext uri="{FF2B5EF4-FFF2-40B4-BE49-F238E27FC236}">
                <a16:creationId xmlns:a16="http://schemas.microsoft.com/office/drawing/2014/main" id="{FA3CFB70-6B11-E548-A8FD-6EEC9244E6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513" y="1080588"/>
            <a:ext cx="10136394" cy="5721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3079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6186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Solar radiation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3076" name="Picture 4" descr="Which wavelength (or color) of sunlight contains the most heat? - Quora">
            <a:extLst>
              <a:ext uri="{FF2B5EF4-FFF2-40B4-BE49-F238E27FC236}">
                <a16:creationId xmlns:a16="http://schemas.microsoft.com/office/drawing/2014/main" id="{EB9469EE-D4CB-2740-A484-40D4C53D01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7339" y="882019"/>
            <a:ext cx="8755961" cy="5773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24974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86637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Colour in nature, chlorophyl, camouflage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F3F647CB-A891-FDC2-CFF8-C6241D763B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4141" y="1005130"/>
            <a:ext cx="8663718" cy="5761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91589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48581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Multi-spectral imaging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4098" name="Picture 2" descr="Almost invisible - Advanced Textiles Source">
            <a:extLst>
              <a:ext uri="{FF2B5EF4-FFF2-40B4-BE49-F238E27FC236}">
                <a16:creationId xmlns:a16="http://schemas.microsoft.com/office/drawing/2014/main" id="{D82C664E-894E-6E81-F8CA-ECA2335FE0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706" y="1166843"/>
            <a:ext cx="10246587" cy="536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49434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58444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Light detection – electronic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031F09-AEB5-35DD-E065-D4A29A70D192}"/>
              </a:ext>
            </a:extLst>
          </p:cNvPr>
          <p:cNvSpPr/>
          <p:nvPr/>
        </p:nvSpPr>
        <p:spPr>
          <a:xfrm>
            <a:off x="248292" y="5729759"/>
            <a:ext cx="72259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NexusSans"/>
              </a:rPr>
              <a:t>Cadmium sulphide (</a:t>
            </a:r>
            <a:r>
              <a:rPr lang="en-GB" sz="2400" dirty="0" err="1">
                <a:latin typeface="NexusSans"/>
              </a:rPr>
              <a:t>CdS</a:t>
            </a:r>
            <a:r>
              <a:rPr lang="en-GB" sz="2400" dirty="0">
                <a:latin typeface="NexusSans"/>
              </a:rPr>
              <a:t>) bandgap 2.42eV at 300K </a:t>
            </a:r>
            <a:endParaRPr lang="en-GB" sz="2400" dirty="0"/>
          </a:p>
        </p:txBody>
      </p:sp>
      <p:pic>
        <p:nvPicPr>
          <p:cNvPr id="6154" name="Picture 10" descr="What is cadmium sulfide? - Quora">
            <a:extLst>
              <a:ext uri="{FF2B5EF4-FFF2-40B4-BE49-F238E27FC236}">
                <a16:creationId xmlns:a16="http://schemas.microsoft.com/office/drawing/2014/main" id="{49B7A272-F3F5-F5AA-ED41-4FBF49BD53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192" y="2260600"/>
            <a:ext cx="3175000" cy="233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4" name="Picture 20">
            <a:extLst>
              <a:ext uri="{FF2B5EF4-FFF2-40B4-BE49-F238E27FC236}">
                <a16:creationId xmlns:a16="http://schemas.microsoft.com/office/drawing/2014/main" id="{652C0E34-50F9-D5E3-664B-D158888E40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217" y="1005130"/>
            <a:ext cx="4912829" cy="501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31191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52616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Light dependent resistor</a:t>
            </a:r>
          </a:p>
        </p:txBody>
      </p:sp>
      <p:pic>
        <p:nvPicPr>
          <p:cNvPr id="6150" name="Picture 6" descr="LDR Light Dependent Resistor, Photoresistor, Photo Cell Sensors, एल डी आर  सेंसर, एल डी आर संवेदक in Girgaon, Mumbai , Diode House | ID: 18812839691">
            <a:extLst>
              <a:ext uri="{FF2B5EF4-FFF2-40B4-BE49-F238E27FC236}">
                <a16:creationId xmlns:a16="http://schemas.microsoft.com/office/drawing/2014/main" id="{92FB5835-CF41-07A9-3ECF-8B5576A7FA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1657" y="3944730"/>
            <a:ext cx="3289300" cy="246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Light Dependent Resistor LDR, Photoresistor » Electronics Notes">
            <a:extLst>
              <a:ext uri="{FF2B5EF4-FFF2-40B4-BE49-F238E27FC236}">
                <a16:creationId xmlns:a16="http://schemas.microsoft.com/office/drawing/2014/main" id="{BDA925E1-97A8-0E8F-4DA4-B493D07E64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084"/>
          <a:stretch/>
        </p:blipFill>
        <p:spPr bwMode="auto">
          <a:xfrm>
            <a:off x="0" y="1781765"/>
            <a:ext cx="8170775" cy="3123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Light Dependent Resistor : Circuit Diagram, Types, Working &amp; Applications">
            <a:extLst>
              <a:ext uri="{FF2B5EF4-FFF2-40B4-BE49-F238E27FC236}">
                <a16:creationId xmlns:a16="http://schemas.microsoft.com/office/drawing/2014/main" id="{14B297EC-0060-D0AC-DA68-B831CF1F81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5313" y="494371"/>
            <a:ext cx="3606800" cy="224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0856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52616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Light dependent resistor</a:t>
            </a:r>
          </a:p>
        </p:txBody>
      </p:sp>
      <p:pic>
        <p:nvPicPr>
          <p:cNvPr id="6156" name="Picture 12" descr="Voltage Divider Circuit Calculator - For LDR">
            <a:extLst>
              <a:ext uri="{FF2B5EF4-FFF2-40B4-BE49-F238E27FC236}">
                <a16:creationId xmlns:a16="http://schemas.microsoft.com/office/drawing/2014/main" id="{75D3ED6B-49AB-8440-5C94-2A28579151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2939" y="2096191"/>
            <a:ext cx="4251186" cy="3063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Illustration of optical and magnetic sound tracks">
            <a:extLst>
              <a:ext uri="{FF2B5EF4-FFF2-40B4-BE49-F238E27FC236}">
                <a16:creationId xmlns:a16="http://schemas.microsoft.com/office/drawing/2014/main" id="{B3E2374F-C728-5A7B-8DB2-8A5267EE94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56" r="47065"/>
          <a:stretch/>
        </p:blipFill>
        <p:spPr bwMode="auto">
          <a:xfrm>
            <a:off x="6787877" y="450574"/>
            <a:ext cx="4709636" cy="5956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5CA993B-C6E5-794B-D2F4-CD49596DEB18}"/>
              </a:ext>
            </a:extLst>
          </p:cNvPr>
          <p:cNvSpPr txBox="1"/>
          <p:nvPr/>
        </p:nvSpPr>
        <p:spPr>
          <a:xfrm>
            <a:off x="3498574" y="6016487"/>
            <a:ext cx="36518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First ‘talkie’ movie 1927</a:t>
            </a:r>
          </a:p>
        </p:txBody>
      </p:sp>
    </p:spTree>
    <p:extLst>
      <p:ext uri="{BB962C8B-B14F-4D97-AF65-F5344CB8AC3E}">
        <p14:creationId xmlns:p14="http://schemas.microsoft.com/office/powerpoint/2010/main" val="11512961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39880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Photelectric effect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1026" name="Picture 2" descr="How does a diode work? - Electrical Engineering Stack Exchange">
            <a:extLst>
              <a:ext uri="{FF2B5EF4-FFF2-40B4-BE49-F238E27FC236}">
                <a16:creationId xmlns:a16="http://schemas.microsoft.com/office/drawing/2014/main" id="{9B58F147-0077-C8BE-4284-BA1DEE7124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493" y="1675823"/>
            <a:ext cx="4038600" cy="367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w does a Diode and LED Work? | EAGLE | Blog">
            <a:extLst>
              <a:ext uri="{FF2B5EF4-FFF2-40B4-BE49-F238E27FC236}">
                <a16:creationId xmlns:a16="http://schemas.microsoft.com/office/drawing/2014/main" id="{1BE6006B-975F-A569-FC87-52F6BF1CF5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473" y="1674649"/>
            <a:ext cx="3670300" cy="367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51670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39880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Photelectric effect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1026" name="Picture 2" descr="How does a diode work? - Electrical Engineering Stack Exchange">
            <a:extLst>
              <a:ext uri="{FF2B5EF4-FFF2-40B4-BE49-F238E27FC236}">
                <a16:creationId xmlns:a16="http://schemas.microsoft.com/office/drawing/2014/main" id="{9B58F147-0077-C8BE-4284-BA1DEE7124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493" y="1675823"/>
            <a:ext cx="4038600" cy="367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w does a Diode and LED Work? | EAGLE | Blog">
            <a:extLst>
              <a:ext uri="{FF2B5EF4-FFF2-40B4-BE49-F238E27FC236}">
                <a16:creationId xmlns:a16="http://schemas.microsoft.com/office/drawing/2014/main" id="{1BE6006B-975F-A569-FC87-52F6BF1CF5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473" y="1674649"/>
            <a:ext cx="3670300" cy="367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81928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39880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Photelectric effect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2050" name="Picture 2" descr="p-n junction principal on PV panel | Download Scientific Diagram">
            <a:extLst>
              <a:ext uri="{FF2B5EF4-FFF2-40B4-BE49-F238E27FC236}">
                <a16:creationId xmlns:a16="http://schemas.microsoft.com/office/drawing/2014/main" id="{3E89C502-E6FD-3779-A6FD-4E74163D02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750" y="1320800"/>
            <a:ext cx="10096500" cy="421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83900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79916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Spectral content, e.g., quartz-halogen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2052" name="Picture 4" descr="How to choose color temperature of LED lighting for home &amp; office">
            <a:extLst>
              <a:ext uri="{FF2B5EF4-FFF2-40B4-BE49-F238E27FC236}">
                <a16:creationId xmlns:a16="http://schemas.microsoft.com/office/drawing/2014/main" id="{DB27661E-26D1-2777-F217-6088C47760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61" b="28711"/>
          <a:stretch/>
        </p:blipFill>
        <p:spPr bwMode="auto">
          <a:xfrm>
            <a:off x="2160098" y="4495267"/>
            <a:ext cx="7871804" cy="2221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olor Temperature (Kelvin)">
            <a:extLst>
              <a:ext uri="{FF2B5EF4-FFF2-40B4-BE49-F238E27FC236}">
                <a16:creationId xmlns:a16="http://schemas.microsoft.com/office/drawing/2014/main" id="{78718A14-4880-60C3-EA7F-7BB9F7A21E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0922" y="970230"/>
            <a:ext cx="6510156" cy="351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42297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4354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Light emitting diode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3074" name="Picture 2" descr="What is Light Emitting Diode (LED)? - Definition, Working, Construction &amp;  Advantages - Circuit Globe">
            <a:extLst>
              <a:ext uri="{FF2B5EF4-FFF2-40B4-BE49-F238E27FC236}">
                <a16:creationId xmlns:a16="http://schemas.microsoft.com/office/drawing/2014/main" id="{8659ED85-CAD5-BCBB-D632-0DA3AF25A6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557" y="1166843"/>
            <a:ext cx="8206462" cy="5038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69698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4100" name="Picture 4" descr="Laser Diode Working Principle - Inst Tools">
            <a:extLst>
              <a:ext uri="{FF2B5EF4-FFF2-40B4-BE49-F238E27FC236}">
                <a16:creationId xmlns:a16="http://schemas.microsoft.com/office/drawing/2014/main" id="{7C768CA6-0FDE-BE24-3008-7B4B7B1BD4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570" y="855805"/>
            <a:ext cx="11009637" cy="4835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251793" y="515717"/>
            <a:ext cx="2577950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Laser diode</a:t>
            </a:r>
          </a:p>
        </p:txBody>
      </p:sp>
    </p:spTree>
    <p:extLst>
      <p:ext uri="{BB962C8B-B14F-4D97-AF65-F5344CB8AC3E}">
        <p14:creationId xmlns:p14="http://schemas.microsoft.com/office/powerpoint/2010/main" val="15434444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4146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LIDAR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1026" name="Picture 2" descr="3D laser scanning can Revolutionize future of plant engineering">
            <a:extLst>
              <a:ext uri="{FF2B5EF4-FFF2-40B4-BE49-F238E27FC236}">
                <a16:creationId xmlns:a16="http://schemas.microsoft.com/office/drawing/2014/main" id="{BB9F7D8E-025F-5DD4-C425-E47190E41D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7559" y="226979"/>
            <a:ext cx="3569167" cy="4406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4DD31C9E-01FA-4243-CF2E-F3BCFC54AA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936" y="1324300"/>
            <a:ext cx="7676407" cy="37981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19E5FE1-7344-1131-2010-A4D7B4EE0BFC}"/>
              </a:ext>
            </a:extLst>
          </p:cNvPr>
          <p:cNvSpPr txBox="1"/>
          <p:nvPr/>
        </p:nvSpPr>
        <p:spPr>
          <a:xfrm>
            <a:off x="434502" y="5888477"/>
            <a:ext cx="2761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Time of flight or phase shift</a:t>
            </a:r>
          </a:p>
        </p:txBody>
      </p:sp>
    </p:spTree>
    <p:extLst>
      <p:ext uri="{BB962C8B-B14F-4D97-AF65-F5344CB8AC3E}">
        <p14:creationId xmlns:p14="http://schemas.microsoft.com/office/powerpoint/2010/main" val="13175290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252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LiDAR </a:t>
            </a:r>
            <a:endParaRPr lang="en-GB" sz="3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20481" name="Picture 1" descr="page2image2366729280">
            <a:extLst>
              <a:ext uri="{FF2B5EF4-FFF2-40B4-BE49-F238E27FC236}">
                <a16:creationId xmlns:a16="http://schemas.microsoft.com/office/drawing/2014/main" id="{D4D148D1-3135-DB47-BCC5-055DDC1E8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 descr="page2image2366729568">
            <a:extLst>
              <a:ext uri="{FF2B5EF4-FFF2-40B4-BE49-F238E27FC236}">
                <a16:creationId xmlns:a16="http://schemas.microsoft.com/office/drawing/2014/main" id="{A2D92D64-B4D5-FB40-9B8E-936CEEFEE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LiDAR: 3D Perception and Object Detection | by Xavier Rigoulet |  DataDrivenInvestor">
            <a:extLst>
              <a:ext uri="{FF2B5EF4-FFF2-40B4-BE49-F238E27FC236}">
                <a16:creationId xmlns:a16="http://schemas.microsoft.com/office/drawing/2014/main" id="{C9AAB204-BB3F-5BB3-5AB5-01191CAEA8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9100"/>
            <a:ext cx="12192000" cy="568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80149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252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LiDAR </a:t>
            </a:r>
            <a:endParaRPr lang="en-GB" sz="3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20481" name="Picture 1" descr="page2image2366729280">
            <a:extLst>
              <a:ext uri="{FF2B5EF4-FFF2-40B4-BE49-F238E27FC236}">
                <a16:creationId xmlns:a16="http://schemas.microsoft.com/office/drawing/2014/main" id="{D4D148D1-3135-DB47-BCC5-055DDC1E8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 descr="page2image2366729568">
            <a:extLst>
              <a:ext uri="{FF2B5EF4-FFF2-40B4-BE49-F238E27FC236}">
                <a16:creationId xmlns:a16="http://schemas.microsoft.com/office/drawing/2014/main" id="{A2D92D64-B4D5-FB40-9B8E-936CEEFEE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How Fintechs Can Leverage iPhone 12's New LiDAR - Finovate">
            <a:extLst>
              <a:ext uri="{FF2B5EF4-FFF2-40B4-BE49-F238E27FC236}">
                <a16:creationId xmlns:a16="http://schemas.microsoft.com/office/drawing/2014/main" id="{EB714586-AE12-812C-970F-B338E1E6A4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3027" y="215900"/>
            <a:ext cx="8547100" cy="642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Lidar is one of the iPhone and iPad Pro's coolest tricks: Here's what else  it can do - CNET">
            <a:extLst>
              <a:ext uri="{FF2B5EF4-FFF2-40B4-BE49-F238E27FC236}">
                <a16:creationId xmlns:a16="http://schemas.microsoft.com/office/drawing/2014/main" id="{3F23E69E-6C4C-CD07-A5A6-BADA618738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993" y="1989416"/>
            <a:ext cx="3549629" cy="236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76114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20481" name="Picture 1" descr="page2image2366729280">
            <a:extLst>
              <a:ext uri="{FF2B5EF4-FFF2-40B4-BE49-F238E27FC236}">
                <a16:creationId xmlns:a16="http://schemas.microsoft.com/office/drawing/2014/main" id="{D4D148D1-3135-DB47-BCC5-055DDC1E8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 descr="page2image2366729568">
            <a:extLst>
              <a:ext uri="{FF2B5EF4-FFF2-40B4-BE49-F238E27FC236}">
                <a16:creationId xmlns:a16="http://schemas.microsoft.com/office/drawing/2014/main" id="{A2D92D64-B4D5-FB40-9B8E-936CEEFEE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1F7EEBB-8B5B-D349-8032-54824E4ADD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3409" y="882019"/>
            <a:ext cx="7812505" cy="5859379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FD97236-9DE7-EA8C-1F35-DEEF4FF24485}"/>
              </a:ext>
            </a:extLst>
          </p:cNvPr>
          <p:cNvSpPr/>
          <p:nvPr/>
        </p:nvSpPr>
        <p:spPr>
          <a:xfrm>
            <a:off x="385936" y="297244"/>
            <a:ext cx="27160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Visual warning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279784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20481" name="Picture 1" descr="page2image2366729280">
            <a:extLst>
              <a:ext uri="{FF2B5EF4-FFF2-40B4-BE49-F238E27FC236}">
                <a16:creationId xmlns:a16="http://schemas.microsoft.com/office/drawing/2014/main" id="{D4D148D1-3135-DB47-BCC5-055DDC1E8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 descr="page2image2366729568">
            <a:extLst>
              <a:ext uri="{FF2B5EF4-FFF2-40B4-BE49-F238E27FC236}">
                <a16:creationId xmlns:a16="http://schemas.microsoft.com/office/drawing/2014/main" id="{A2D92D64-B4D5-FB40-9B8E-936CEEFEE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220C6B-6544-EB64-F4A8-71151AC5F3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9452" y="986590"/>
            <a:ext cx="7828547" cy="587141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3741679-8526-2D56-6013-6E638F1232C5}"/>
              </a:ext>
            </a:extLst>
          </p:cNvPr>
          <p:cNvSpPr/>
          <p:nvPr/>
        </p:nvSpPr>
        <p:spPr>
          <a:xfrm>
            <a:off x="385936" y="297244"/>
            <a:ext cx="27160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Visual warning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307550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7160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Visual warning </a:t>
            </a:r>
            <a:endParaRPr lang="en-GB" sz="3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20481" name="Picture 1" descr="page2image2366729280">
            <a:extLst>
              <a:ext uri="{FF2B5EF4-FFF2-40B4-BE49-F238E27FC236}">
                <a16:creationId xmlns:a16="http://schemas.microsoft.com/office/drawing/2014/main" id="{D4D148D1-3135-DB47-BCC5-055DDC1E8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 descr="page2image2366729568">
            <a:extLst>
              <a:ext uri="{FF2B5EF4-FFF2-40B4-BE49-F238E27FC236}">
                <a16:creationId xmlns:a16="http://schemas.microsoft.com/office/drawing/2014/main" id="{A2D92D64-B4D5-FB40-9B8E-936CEEFEE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4EB38A3-FB00-1788-CCB3-6801A9AFC3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4063" y="493298"/>
            <a:ext cx="4299284" cy="5742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8908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8599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Limitations of optical sensor – Rayleigh’s criterion 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sp>
        <p:nvSpPr>
          <p:cNvPr id="9" name="AutoShape 6" descr="Hubble Telescope Back Up! - CR4 Discussion Thread">
            <a:extLst>
              <a:ext uri="{FF2B5EF4-FFF2-40B4-BE49-F238E27FC236}">
                <a16:creationId xmlns:a16="http://schemas.microsoft.com/office/drawing/2014/main" id="{1DB53C88-2083-0B42-AE12-2E903C589E7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DDD14099-2A19-4B38-22EB-B382EBD2DF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10" y="1927648"/>
            <a:ext cx="5422967" cy="21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Table&#10;&#10;Description automatically generated with medium confidence">
            <a:extLst>
              <a:ext uri="{FF2B5EF4-FFF2-40B4-BE49-F238E27FC236}">
                <a16:creationId xmlns:a16="http://schemas.microsoft.com/office/drawing/2014/main" id="{CF4E1BAE-887A-5BBA-D1BB-9DDCF7AACA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7020" y="2117480"/>
            <a:ext cx="4203700" cy="1930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D6D7A8-35E2-BC1C-816C-624274615817}"/>
              </a:ext>
            </a:extLst>
          </p:cNvPr>
          <p:cNvSpPr txBox="1"/>
          <p:nvPr/>
        </p:nvSpPr>
        <p:spPr>
          <a:xfrm>
            <a:off x="768626" y="4903304"/>
            <a:ext cx="380104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Where:</a:t>
            </a:r>
          </a:p>
          <a:p>
            <a:endParaRPr lang="en-GB" dirty="0"/>
          </a:p>
          <a:p>
            <a:r>
              <a:rPr lang="el-GR" dirty="0">
                <a:solidFill>
                  <a:srgbClr val="202124"/>
                </a:solidFill>
                <a:latin typeface="arial" panose="020B0604020202020204" pitchFamily="34" charset="0"/>
              </a:rPr>
              <a:t>θ 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is the angular resolution (radians)</a:t>
            </a:r>
            <a:endParaRPr lang="en-GB" dirty="0"/>
          </a:p>
          <a:p>
            <a:r>
              <a:rPr lang="el-GR" dirty="0"/>
              <a:t>λ</a:t>
            </a:r>
            <a:r>
              <a:rPr lang="en-GB" dirty="0"/>
              <a:t> = wavelength (m)</a:t>
            </a:r>
          </a:p>
          <a:p>
            <a:r>
              <a:rPr lang="en-GB" dirty="0"/>
              <a:t>d = lens diameter (m)</a:t>
            </a:r>
          </a:p>
        </p:txBody>
      </p:sp>
    </p:spTree>
    <p:extLst>
      <p:ext uri="{BB962C8B-B14F-4D97-AF65-F5344CB8AC3E}">
        <p14:creationId xmlns:p14="http://schemas.microsoft.com/office/powerpoint/2010/main" val="18620184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99953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Mk1 eyeball performance and limitations as optical sensor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sp>
        <p:nvSpPr>
          <p:cNvPr id="9" name="AutoShape 6" descr="Hubble Telescope Back Up! - CR4 Discussion Thread">
            <a:extLst>
              <a:ext uri="{FF2B5EF4-FFF2-40B4-BE49-F238E27FC236}">
                <a16:creationId xmlns:a16="http://schemas.microsoft.com/office/drawing/2014/main" id="{1DB53C88-2083-0B42-AE12-2E903C589E7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CF1C136D-3BE3-DA00-30E8-1A8DB247EE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936" y="2719904"/>
            <a:ext cx="10592772" cy="2908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The Rayleigh criterion for diffraction-limited vision for an iris diameter of 5 mm and a wavelength of 500 nm is: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  </a:t>
            </a:r>
            <a:r>
              <a:rPr kumimoji="0" lang="en-US" altLang="en-US" sz="5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                     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6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                                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-webkit-standard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198" name="Picture 6">
            <a:extLst>
              <a:ext uri="{FF2B5EF4-FFF2-40B4-BE49-F238E27FC236}">
                <a16:creationId xmlns:a16="http://schemas.microsoft.com/office/drawing/2014/main" id="{FD05754A-D0FD-A84A-D7A0-A0432897CC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098" y="1373543"/>
            <a:ext cx="5626100" cy="81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>
            <a:extLst>
              <a:ext uri="{FF2B5EF4-FFF2-40B4-BE49-F238E27FC236}">
                <a16:creationId xmlns:a16="http://schemas.microsoft.com/office/drawing/2014/main" id="{F0B96B40-117E-2234-0977-42EA6E27B5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6900" y="3304089"/>
            <a:ext cx="5613400" cy="96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BA7F61E-E547-14DB-BE16-9F33CBCC3378}"/>
              </a:ext>
            </a:extLst>
          </p:cNvPr>
          <p:cNvSpPr/>
          <p:nvPr/>
        </p:nvSpPr>
        <p:spPr>
          <a:xfrm>
            <a:off x="468480" y="4488130"/>
            <a:ext cx="98302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-webkit-standard"/>
              </a:rPr>
              <a:t>Acute vision is within about a factor of two of the physical limits imposed by diffraction!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4BAC0CC-7061-9BA5-FCED-41E637F503F8}"/>
              </a:ext>
            </a:extLst>
          </p:cNvPr>
          <p:cNvSpPr/>
          <p:nvPr/>
        </p:nvSpPr>
        <p:spPr>
          <a:xfrm>
            <a:off x="468479" y="5200903"/>
            <a:ext cx="1016927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-webkit-standard"/>
              </a:rPr>
              <a:t>20/20 vision is about 12x the Rayleigh criterion </a:t>
            </a:r>
            <a:endParaRPr lang="en-US" alt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8725C5-77C4-1153-CDEA-CFC9F33690BA}"/>
              </a:ext>
            </a:extLst>
          </p:cNvPr>
          <p:cNvSpPr/>
          <p:nvPr/>
        </p:nvSpPr>
        <p:spPr>
          <a:xfrm>
            <a:off x="468478" y="5847234"/>
            <a:ext cx="1016927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-webkit-standard"/>
              </a:rPr>
              <a:t>If the resolution for most people is 0.5 mils, and most people’s eyes are 65 mm apart, what is the limit of range for stereo vision?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909122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7521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Lux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E9CEE9E-BDB0-0456-E51A-002F6A74D4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5942209"/>
              </p:ext>
            </p:extLst>
          </p:nvPr>
        </p:nvGraphicFramePr>
        <p:xfrm>
          <a:off x="485653" y="1060826"/>
          <a:ext cx="9493232" cy="3667382"/>
        </p:xfrm>
        <a:graphic>
          <a:graphicData uri="http://schemas.openxmlformats.org/drawingml/2006/table">
            <a:tbl>
              <a:tblPr/>
              <a:tblGrid>
                <a:gridCol w="2373308">
                  <a:extLst>
                    <a:ext uri="{9D8B030D-6E8A-4147-A177-3AD203B41FA5}">
                      <a16:colId xmlns:a16="http://schemas.microsoft.com/office/drawing/2014/main" val="1090046372"/>
                    </a:ext>
                  </a:extLst>
                </a:gridCol>
                <a:gridCol w="2373308">
                  <a:extLst>
                    <a:ext uri="{9D8B030D-6E8A-4147-A177-3AD203B41FA5}">
                      <a16:colId xmlns:a16="http://schemas.microsoft.com/office/drawing/2014/main" val="3700585670"/>
                    </a:ext>
                  </a:extLst>
                </a:gridCol>
                <a:gridCol w="2373308">
                  <a:extLst>
                    <a:ext uri="{9D8B030D-6E8A-4147-A177-3AD203B41FA5}">
                      <a16:colId xmlns:a16="http://schemas.microsoft.com/office/drawing/2014/main" val="628418328"/>
                    </a:ext>
                  </a:extLst>
                </a:gridCol>
                <a:gridCol w="2373308">
                  <a:extLst>
                    <a:ext uri="{9D8B030D-6E8A-4147-A177-3AD203B41FA5}">
                      <a16:colId xmlns:a16="http://schemas.microsoft.com/office/drawing/2014/main" val="3271363088"/>
                    </a:ext>
                  </a:extLst>
                </a:gridCol>
              </a:tblGrid>
              <a:tr h="269552"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effectLst/>
                        </a:rPr>
                        <a:t>Factor</a:t>
                      </a:r>
                      <a:br>
                        <a:rPr lang="en-GB" sz="1800">
                          <a:effectLst/>
                        </a:rPr>
                      </a:br>
                      <a:r>
                        <a:rPr lang="en-GB" sz="1800">
                          <a:effectLst/>
                        </a:rPr>
                        <a:t>(</a:t>
                      </a:r>
                      <a:r>
                        <a:rPr lang="en-GB" sz="1800" u="none" strike="noStrike">
                          <a:solidFill>
                            <a:srgbClr val="0B0080"/>
                          </a:solidFill>
                          <a:effectLst/>
                          <a:hlinkClick r:id="rId3" tooltip="Lux"/>
                        </a:rPr>
                        <a:t>lux</a:t>
                      </a:r>
                      <a:r>
                        <a:rPr lang="en-GB" sz="1800">
                          <a:effectLst/>
                        </a:rPr>
                        <a:t>)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effectLst/>
                        </a:rPr>
                        <a:t>Multiple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effectLst/>
                        </a:rPr>
                        <a:t>Value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effectLst/>
                        </a:rPr>
                        <a:t>Item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494748"/>
                  </a:ext>
                </a:extLst>
              </a:tr>
              <a:tr h="154030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0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0 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0 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Absolute darkness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2120421"/>
                  </a:ext>
                </a:extLst>
              </a:tr>
              <a:tr h="385074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−3</a:t>
                      </a:r>
                      <a:endParaRPr lang="en-GB" sz="1800">
                        <a:effectLst/>
                      </a:endParaRP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 millilux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2 millilux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Starlight clear moonless night sky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411352"/>
                  </a:ext>
                </a:extLst>
              </a:tr>
              <a:tr h="154030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−2</a:t>
                      </a:r>
                      <a:endParaRPr lang="en-GB" sz="1800">
                        <a:effectLst/>
                      </a:endParaRP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 centilux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 centilux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Quarter Moon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2607778"/>
                  </a:ext>
                </a:extLst>
              </a:tr>
              <a:tr h="269552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−1</a:t>
                      </a:r>
                      <a:endParaRPr lang="en-GB" sz="1800">
                        <a:effectLst/>
                      </a:endParaRP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 decilux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2.5 decilux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Full Moon on a clear night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128210"/>
                  </a:ext>
                </a:extLst>
              </a:tr>
              <a:tr h="654626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4</a:t>
                      </a:r>
                      <a:endParaRPr lang="en-GB" sz="1800">
                        <a:effectLst/>
                      </a:endParaRP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10 kilolux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10–25 kilolux</a:t>
                      </a:r>
                    </a:p>
                    <a:p>
                      <a:r>
                        <a:rPr lang="en-GB" sz="1800" dirty="0">
                          <a:effectLst/>
                        </a:rPr>
                        <a:t>Typical overcast day, midday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 hMerge="1"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Typical overcast day, midday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6792035"/>
                  </a:ext>
                </a:extLst>
              </a:tr>
              <a:tr h="154030">
                <a:tc rowSpan="2"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5</a:t>
                      </a:r>
                      <a:endParaRPr lang="en-GB" sz="1800">
                        <a:effectLst/>
                      </a:endParaRP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100 kilolux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110 kilolux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Bright sunlight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1354621"/>
                  </a:ext>
                </a:extLst>
              </a:tr>
              <a:tr h="15403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120 kilolux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Brightest sunlight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02007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32424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58578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Night vision photo-multiplier tube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9220" name="Picture 4" descr="How to choose the right night vision binoculars - Quora">
            <a:extLst>
              <a:ext uri="{FF2B5EF4-FFF2-40B4-BE49-F238E27FC236}">
                <a16:creationId xmlns:a16="http://schemas.microsoft.com/office/drawing/2014/main" id="{9076ABCB-A0D9-C0A7-4A7F-5683E376E7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298"/>
          <a:stretch/>
        </p:blipFill>
        <p:spPr bwMode="auto">
          <a:xfrm>
            <a:off x="2011293" y="1338470"/>
            <a:ext cx="8169413" cy="4704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39425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55681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Night vision micro-channel plate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10242" name="Picture 2" descr="Microchannel plates, explained by RP Photonics Encyclopedia; operation  principle, electron multiplication, gain, applications, image intensifier,  photomultiplier">
            <a:extLst>
              <a:ext uri="{FF2B5EF4-FFF2-40B4-BE49-F238E27FC236}">
                <a16:creationId xmlns:a16="http://schemas.microsoft.com/office/drawing/2014/main" id="{5372A5DE-24BA-0D28-AD53-4DD92C9350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445" y="1656521"/>
            <a:ext cx="9846867" cy="3568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32827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8950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Refraction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5122" name="Picture 2" descr="Pink Floyd Just Released A Surprising New Detail About 'Dark Side Of The  Moon' | Society Of Rock">
            <a:extLst>
              <a:ext uri="{FF2B5EF4-FFF2-40B4-BE49-F238E27FC236}">
                <a16:creationId xmlns:a16="http://schemas.microsoft.com/office/drawing/2014/main" id="{21EDCED1-B353-45F7-13B6-E062929A33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755" y="1022073"/>
            <a:ext cx="3475037" cy="195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refraction - Are xkcd's and/or Pink Floyd's prism optics correct? - Physics  Stack Exchange">
            <a:extLst>
              <a:ext uri="{FF2B5EF4-FFF2-40B4-BE49-F238E27FC236}">
                <a16:creationId xmlns:a16="http://schemas.microsoft.com/office/drawing/2014/main" id="{32FE8209-70CD-B1F5-070F-8155E203DF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080" y="1022073"/>
            <a:ext cx="3475037" cy="1952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9926EE6-5822-35F5-1350-E732911D07DB}"/>
              </a:ext>
            </a:extLst>
          </p:cNvPr>
          <p:cNvSpPr/>
          <p:nvPr/>
        </p:nvSpPr>
        <p:spPr>
          <a:xfrm>
            <a:off x="551234" y="3693658"/>
            <a:ext cx="10363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Refractive index is the ratio of the velocity of light in a vacuum to its velocity in a specified medium.</a:t>
            </a:r>
            <a:endParaRPr lang="en-GB" b="0" i="0" u="none" strike="noStrike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" name="Picture 6" descr="Table&#10;&#10;Description automatically generated">
            <a:extLst>
              <a:ext uri="{FF2B5EF4-FFF2-40B4-BE49-F238E27FC236}">
                <a16:creationId xmlns:a16="http://schemas.microsoft.com/office/drawing/2014/main" id="{66D1B0C2-62F4-97F9-F9BF-C262A3CF0A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70913" y="4235355"/>
            <a:ext cx="5270500" cy="20066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8FA9CBF-CB5A-30AB-F052-9287B0CB4D8D}"/>
              </a:ext>
            </a:extLst>
          </p:cNvPr>
          <p:cNvSpPr/>
          <p:nvPr/>
        </p:nvSpPr>
        <p:spPr>
          <a:xfrm>
            <a:off x="385936" y="4687749"/>
            <a:ext cx="476323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Shorter light wavelengths (such as violet and blue) are slowed more by the medium </a:t>
            </a:r>
            <a:r>
              <a:rPr lang="en-GB" dirty="0" err="1">
                <a:solidFill>
                  <a:srgbClr val="202124"/>
                </a:solidFill>
                <a:latin typeface="arial" panose="020B0604020202020204" pitchFamily="34" charset="0"/>
              </a:rPr>
              <a:t>thay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 pass through and hence have more bending than the longer wavelengths (such as orange and red).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6928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9884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Snell's Law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4098" name="Picture 2" descr="Q &amp; A: Why does total internal reflection happen? | Department of Physics |  University of Illinois at Urbana-Champaign">
            <a:extLst>
              <a:ext uri="{FF2B5EF4-FFF2-40B4-BE49-F238E27FC236}">
                <a16:creationId xmlns:a16="http://schemas.microsoft.com/office/drawing/2014/main" id="{83B4F926-2FC6-8E96-D8EB-A7D0F21E6C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587" y="1007214"/>
            <a:ext cx="8718280" cy="2706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Basic illustration of Snell's Law.">
            <a:extLst>
              <a:ext uri="{FF2B5EF4-FFF2-40B4-BE49-F238E27FC236}">
                <a16:creationId xmlns:a16="http://schemas.microsoft.com/office/drawing/2014/main" id="{BEC4144F-FDE3-0466-AE01-8F896CA976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587" y="4101910"/>
            <a:ext cx="4145199" cy="2273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00BD4703-C431-EDB1-C318-2FF29A597F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70913" y="4235355"/>
            <a:ext cx="5270500" cy="200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20515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3958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Optical fibres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3074" name="Picture 2" descr="Fiber Optic Cable Types – Multimode and Single Mode - RF Industries">
            <a:extLst>
              <a:ext uri="{FF2B5EF4-FFF2-40B4-BE49-F238E27FC236}">
                <a16:creationId xmlns:a16="http://schemas.microsoft.com/office/drawing/2014/main" id="{035D2A13-AE30-02EE-56CA-1ACF669A67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061" y="155266"/>
            <a:ext cx="5772255" cy="3463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948302-056B-D83D-EAEB-BDEB0083F534}"/>
              </a:ext>
            </a:extLst>
          </p:cNvPr>
          <p:cNvSpPr txBox="1"/>
          <p:nvPr/>
        </p:nvSpPr>
        <p:spPr>
          <a:xfrm>
            <a:off x="491319" y="3249287"/>
            <a:ext cx="2461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Outer diameter 125 µm.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2966C8E-83A3-6149-1B33-DF81E00F52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7981552"/>
              </p:ext>
            </p:extLst>
          </p:nvPr>
        </p:nvGraphicFramePr>
        <p:xfrm>
          <a:off x="491319" y="4015974"/>
          <a:ext cx="10275250" cy="202184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115403">
                  <a:extLst>
                    <a:ext uri="{9D8B030D-6E8A-4147-A177-3AD203B41FA5}">
                      <a16:colId xmlns:a16="http://schemas.microsoft.com/office/drawing/2014/main" val="1385848914"/>
                    </a:ext>
                  </a:extLst>
                </a:gridCol>
                <a:gridCol w="1883391">
                  <a:extLst>
                    <a:ext uri="{9D8B030D-6E8A-4147-A177-3AD203B41FA5}">
                      <a16:colId xmlns:a16="http://schemas.microsoft.com/office/drawing/2014/main" val="1558007285"/>
                    </a:ext>
                  </a:extLst>
                </a:gridCol>
                <a:gridCol w="2279177">
                  <a:extLst>
                    <a:ext uri="{9D8B030D-6E8A-4147-A177-3AD203B41FA5}">
                      <a16:colId xmlns:a16="http://schemas.microsoft.com/office/drawing/2014/main" val="928118101"/>
                    </a:ext>
                  </a:extLst>
                </a:gridCol>
                <a:gridCol w="1937982">
                  <a:extLst>
                    <a:ext uri="{9D8B030D-6E8A-4147-A177-3AD203B41FA5}">
                      <a16:colId xmlns:a16="http://schemas.microsoft.com/office/drawing/2014/main" val="996124678"/>
                    </a:ext>
                  </a:extLst>
                </a:gridCol>
                <a:gridCol w="2059297">
                  <a:extLst>
                    <a:ext uri="{9D8B030D-6E8A-4147-A177-3AD203B41FA5}">
                      <a16:colId xmlns:a16="http://schemas.microsoft.com/office/drawing/2014/main" val="3602366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Core diameter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Range / data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3817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Step-index Multi-mode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~100 </a:t>
                      </a: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µm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km / 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1Mb</a:t>
                      </a:r>
                      <a:r>
                        <a:rPr lang="en-GB" sz="1800" kern="1200" baseline="300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-1</a:t>
                      </a:r>
                      <a:r>
                        <a:rPr lang="en-GB" dirty="0">
                          <a:effectLst/>
                        </a:rPr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Inexpensive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Robust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11797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Graded-index multi-mode*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~50 µm – 100 µm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 km / 100 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Mb</a:t>
                      </a:r>
                      <a:r>
                        <a:rPr lang="en-GB" sz="1800" kern="1200" baseline="300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-1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Intermediate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Intermediate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59979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Mono-mode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~10 µm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100 km / 1 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Gb</a:t>
                      </a:r>
                      <a:r>
                        <a:rPr lang="en-GB" sz="1800" kern="1200" baseline="300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-1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Expensive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precision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362963"/>
                  </a:ext>
                </a:extLst>
              </a:tr>
            </a:tbl>
          </a:graphicData>
        </a:graphic>
      </p:graphicFrame>
      <p:pic>
        <p:nvPicPr>
          <p:cNvPr id="3076" name="Picture 4" descr="Pulse Distortion: Preserving Rectangular Pulse Shapes">
            <a:extLst>
              <a:ext uri="{FF2B5EF4-FFF2-40B4-BE49-F238E27FC236}">
                <a16:creationId xmlns:a16="http://schemas.microsoft.com/office/drawing/2014/main" id="{BB48BD27-6133-2E67-5B76-16425A0579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2" t="17014" r="61689"/>
          <a:stretch/>
        </p:blipFill>
        <p:spPr bwMode="auto">
          <a:xfrm>
            <a:off x="2173179" y="1225091"/>
            <a:ext cx="874821" cy="1681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Pulse Distortion: Preserving Rectangular Pulse Shapes">
            <a:extLst>
              <a:ext uri="{FF2B5EF4-FFF2-40B4-BE49-F238E27FC236}">
                <a16:creationId xmlns:a16="http://schemas.microsoft.com/office/drawing/2014/main" id="{232BE30A-7AB5-4DC5-42A5-F938B32F54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11" t="17014" r="8578" b="19602"/>
          <a:stretch/>
        </p:blipFill>
        <p:spPr bwMode="auto">
          <a:xfrm>
            <a:off x="9350755" y="627797"/>
            <a:ext cx="2032227" cy="65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Pulse Distortion: Preserving Rectangular Pulse Shapes">
            <a:extLst>
              <a:ext uri="{FF2B5EF4-FFF2-40B4-BE49-F238E27FC236}">
                <a16:creationId xmlns:a16="http://schemas.microsoft.com/office/drawing/2014/main" id="{3AE0C094-AC57-7137-083B-BBE4B2E99D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11" t="17014" r="8578" b="19602"/>
          <a:stretch/>
        </p:blipFill>
        <p:spPr bwMode="auto">
          <a:xfrm>
            <a:off x="10101387" y="1676854"/>
            <a:ext cx="1248125" cy="747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Pulse Distortion: Preserving Rectangular Pulse Shapes">
            <a:extLst>
              <a:ext uri="{FF2B5EF4-FFF2-40B4-BE49-F238E27FC236}">
                <a16:creationId xmlns:a16="http://schemas.microsoft.com/office/drawing/2014/main" id="{E8A1B0F7-F4A5-BCED-1772-911DB14404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11" t="17014" r="8578" b="19602"/>
          <a:stretch/>
        </p:blipFill>
        <p:spPr bwMode="auto">
          <a:xfrm>
            <a:off x="10633653" y="2511686"/>
            <a:ext cx="729510" cy="980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07432A2-E3B8-2169-66ED-E64C5C98F37C}"/>
              </a:ext>
            </a:extLst>
          </p:cNvPr>
          <p:cNvSpPr txBox="1"/>
          <p:nvPr/>
        </p:nvSpPr>
        <p:spPr>
          <a:xfrm>
            <a:off x="11009065" y="335409"/>
            <a:ext cx="7809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Output</a:t>
            </a:r>
          </a:p>
          <a:p>
            <a:r>
              <a:rPr lang="en-GB" sz="1600" dirty="0"/>
              <a:t>pulse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0B3AC0-1D13-FD87-10D8-46954DF8A1D4}"/>
              </a:ext>
            </a:extLst>
          </p:cNvPr>
          <p:cNvSpPr txBox="1"/>
          <p:nvPr/>
        </p:nvSpPr>
        <p:spPr>
          <a:xfrm>
            <a:off x="453957" y="1763949"/>
            <a:ext cx="655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Silica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1D7EE5-692D-9AC6-6F88-5D6FF986CBB4}"/>
              </a:ext>
            </a:extLst>
          </p:cNvPr>
          <p:cNvSpPr txBox="1"/>
          <p:nvPr/>
        </p:nvSpPr>
        <p:spPr>
          <a:xfrm>
            <a:off x="544749" y="6232190"/>
            <a:ext cx="11216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(*Recall shorter wavelengths are slower but refracted more.  Shorter wavelengths take a shorter path down the fibre)</a:t>
            </a:r>
          </a:p>
        </p:txBody>
      </p:sp>
    </p:spTree>
    <p:extLst>
      <p:ext uri="{BB962C8B-B14F-4D97-AF65-F5344CB8AC3E}">
        <p14:creationId xmlns:p14="http://schemas.microsoft.com/office/powerpoint/2010/main" val="367918705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9361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Dispersion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6146" name="Picture 2" descr="Achromatic lens - Wikipedia">
            <a:extLst>
              <a:ext uri="{FF2B5EF4-FFF2-40B4-BE49-F238E27FC236}">
                <a16:creationId xmlns:a16="http://schemas.microsoft.com/office/drawing/2014/main" id="{789408B2-7BAD-D8DA-2E95-AB27653430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95" y="1752939"/>
            <a:ext cx="4794810" cy="288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achromatic-lens – Stephens Memorial Observatory">
            <a:extLst>
              <a:ext uri="{FF2B5EF4-FFF2-40B4-BE49-F238E27FC236}">
                <a16:creationId xmlns:a16="http://schemas.microsoft.com/office/drawing/2014/main" id="{0CB7C47F-648D-FF85-90F6-5CD74020E8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045" y="1768643"/>
            <a:ext cx="4416885" cy="287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422538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6505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Interferometry</a:t>
            </a:r>
            <a:endParaRPr lang="en-GB" sz="3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2050" name="Picture 2" descr="How do interferometric systems work?">
            <a:extLst>
              <a:ext uri="{FF2B5EF4-FFF2-40B4-BE49-F238E27FC236}">
                <a16:creationId xmlns:a16="http://schemas.microsoft.com/office/drawing/2014/main" id="{0093E121-AE9F-8B3F-AE2E-0EC9B53612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6" y="1617326"/>
            <a:ext cx="5536469" cy="4719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>
            <a:extLst>
              <a:ext uri="{FF2B5EF4-FFF2-40B4-BE49-F238E27FC236}">
                <a16:creationId xmlns:a16="http://schemas.microsoft.com/office/drawing/2014/main" id="{56308284-06DA-FFAC-7A93-AAE524E356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06141" y="752317"/>
            <a:ext cx="5381557" cy="237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FD69A22-0F7A-5697-33F4-3CB93C5663EB}"/>
              </a:ext>
            </a:extLst>
          </p:cNvPr>
          <p:cNvSpPr txBox="1"/>
          <p:nvPr/>
        </p:nvSpPr>
        <p:spPr>
          <a:xfrm>
            <a:off x="4263163" y="6105683"/>
            <a:ext cx="259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Michelson interferometer</a:t>
            </a:r>
          </a:p>
        </p:txBody>
      </p:sp>
    </p:spTree>
    <p:extLst>
      <p:ext uri="{BB962C8B-B14F-4D97-AF65-F5344CB8AC3E}">
        <p14:creationId xmlns:p14="http://schemas.microsoft.com/office/powerpoint/2010/main" val="411398623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41384" y="514135"/>
            <a:ext cx="45492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Electromagnetic Spectrum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A72A31E-0950-EB4D-A2F2-10413B0D0B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7221024"/>
              </p:ext>
            </p:extLst>
          </p:nvPr>
        </p:nvGraphicFramePr>
        <p:xfrm>
          <a:off x="1834896" y="1568990"/>
          <a:ext cx="8525256" cy="2926080"/>
        </p:xfrm>
        <a:graphic>
          <a:graphicData uri="http://schemas.openxmlformats.org/drawingml/2006/table">
            <a:tbl>
              <a:tblPr/>
              <a:tblGrid>
                <a:gridCol w="1758027">
                  <a:extLst>
                    <a:ext uri="{9D8B030D-6E8A-4147-A177-3AD203B41FA5}">
                      <a16:colId xmlns:a16="http://schemas.microsoft.com/office/drawing/2014/main" val="2960854237"/>
                    </a:ext>
                  </a:extLst>
                </a:gridCol>
                <a:gridCol w="2103789">
                  <a:extLst>
                    <a:ext uri="{9D8B030D-6E8A-4147-A177-3AD203B41FA5}">
                      <a16:colId xmlns:a16="http://schemas.microsoft.com/office/drawing/2014/main" val="926474007"/>
                    </a:ext>
                  </a:extLst>
                </a:gridCol>
                <a:gridCol w="2075688">
                  <a:extLst>
                    <a:ext uri="{9D8B030D-6E8A-4147-A177-3AD203B41FA5}">
                      <a16:colId xmlns:a16="http://schemas.microsoft.com/office/drawing/2014/main" val="793345096"/>
                    </a:ext>
                  </a:extLst>
                </a:gridCol>
                <a:gridCol w="2587752">
                  <a:extLst>
                    <a:ext uri="{9D8B030D-6E8A-4147-A177-3AD203B41FA5}">
                      <a16:colId xmlns:a16="http://schemas.microsoft.com/office/drawing/2014/main" val="320180532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u="none" dirty="0">
                          <a:effectLst/>
                          <a:latin typeface="+mn-lt"/>
                        </a:rPr>
                        <a:t>Name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Helvetica Neue" panose="02000503000000020004" pitchFamily="2" charset="0"/>
                        </a:rPr>
                        <a:t>Frequency (Hz)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none" dirty="0">
                          <a:effectLst/>
                          <a:latin typeface="+mn-lt"/>
                        </a:rPr>
                        <a:t>Wavelength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Helvetica Neue" panose="02000503000000020004" pitchFamily="2" charset="0"/>
                        </a:rPr>
                        <a:t>Photon energy (eV)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699510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Radio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3 kHz - 300 MHz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100 km -  1 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≤ 1.24 µeV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437697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Microwave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300 MHz - 300 GHz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 mm - 1 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1.24 </a:t>
                      </a:r>
                      <a:r>
                        <a:rPr lang="en-GB" dirty="0" err="1">
                          <a:latin typeface="+mn-lt"/>
                        </a:rPr>
                        <a:t>meV</a:t>
                      </a:r>
                      <a:r>
                        <a:rPr lang="en-GB" dirty="0">
                          <a:latin typeface="+mn-lt"/>
                        </a:rPr>
                        <a:t> – 1.24 µeV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657836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Infrared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300 GHz -400 THz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750 nm - 1 mm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1.7 eV – 1.24 </a:t>
                      </a:r>
                      <a:r>
                        <a:rPr lang="en-GB" dirty="0" err="1">
                          <a:latin typeface="+mn-lt"/>
                        </a:rPr>
                        <a:t>meV</a:t>
                      </a:r>
                      <a:endParaRPr lang="en-GB" dirty="0">
                        <a:latin typeface="+mn-lt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914296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Visible light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400 THz - 750 THz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400 nm - 750 nm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3 eV – 1.7 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747907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Ultraviolet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750 THz - 30 </a:t>
                      </a:r>
                      <a:r>
                        <a:rPr lang="en-GB" dirty="0" err="1">
                          <a:latin typeface="+mn-lt"/>
                        </a:rPr>
                        <a:t>PHz</a:t>
                      </a:r>
                      <a:endParaRPr lang="en-GB" dirty="0">
                        <a:latin typeface="+mn-lt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10 nm - 400 nm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124 eV – 3 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441103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X-ray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30 </a:t>
                      </a:r>
                      <a:r>
                        <a:rPr lang="en-GB" dirty="0" err="1">
                          <a:latin typeface="+mn-lt"/>
                        </a:rPr>
                        <a:t>PHz</a:t>
                      </a:r>
                      <a:r>
                        <a:rPr lang="en-GB" dirty="0">
                          <a:latin typeface="+mn-lt"/>
                        </a:rPr>
                        <a:t> - 30 EHz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0.01 nm - 10 nm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124 keV – 124 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17522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Gamma ray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&gt; 30 EHz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&lt; 0.01 nm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&gt; 124 keV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453574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BC6EA8B-D012-89BC-7134-0C48FF130D5D}"/>
              </a:ext>
            </a:extLst>
          </p:cNvPr>
          <p:cNvSpPr txBox="1"/>
          <p:nvPr/>
        </p:nvSpPr>
        <p:spPr>
          <a:xfrm>
            <a:off x="1877245" y="4965616"/>
            <a:ext cx="8554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Non-ionising radiation which cannot be seen by the human eye and is biologically harmful</a:t>
            </a:r>
          </a:p>
        </p:txBody>
      </p:sp>
    </p:spTree>
    <p:extLst>
      <p:ext uri="{BB962C8B-B14F-4D97-AF65-F5344CB8AC3E}">
        <p14:creationId xmlns:p14="http://schemas.microsoft.com/office/powerpoint/2010/main" val="237798957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3721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Fluorescence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5" name="Picture 4" descr="A group of people in clothing&#10;&#10;Description automatically generated with medium confidence">
            <a:extLst>
              <a:ext uri="{FF2B5EF4-FFF2-40B4-BE49-F238E27FC236}">
                <a16:creationId xmlns:a16="http://schemas.microsoft.com/office/drawing/2014/main" id="{641CD167-CB57-215C-5827-955ACB5E79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3245" y="658404"/>
            <a:ext cx="5851523" cy="438642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F91E9EA-C5A7-F200-32A7-A376F0E0164C}"/>
              </a:ext>
            </a:extLst>
          </p:cNvPr>
          <p:cNvSpPr/>
          <p:nvPr/>
        </p:nvSpPr>
        <p:spPr>
          <a:xfrm>
            <a:off x="728868" y="5312203"/>
            <a:ext cx="1084027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Fluorescence is the property of absorbing light of short wavelength, such ultraviolet light, and emitting light of longer wavelength.</a:t>
            </a:r>
          </a:p>
        </p:txBody>
      </p:sp>
    </p:spTree>
    <p:extLst>
      <p:ext uri="{BB962C8B-B14F-4D97-AF65-F5344CB8AC3E}">
        <p14:creationId xmlns:p14="http://schemas.microsoft.com/office/powerpoint/2010/main" val="236454419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34225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Sources of UV light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BC3095-7095-AC1E-EA8C-61733715DBD3}"/>
              </a:ext>
            </a:extLst>
          </p:cNvPr>
          <p:cNvSpPr txBox="1"/>
          <p:nvPr/>
        </p:nvSpPr>
        <p:spPr>
          <a:xfrm>
            <a:off x="1302327" y="1136744"/>
            <a:ext cx="347313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Sunlight </a:t>
            </a:r>
          </a:p>
          <a:p>
            <a:r>
              <a:rPr lang="en-GB" sz="2800" dirty="0"/>
              <a:t>Welding arc</a:t>
            </a:r>
          </a:p>
          <a:p>
            <a:r>
              <a:rPr lang="en-GB" sz="2800" dirty="0"/>
              <a:t>Mercury vapour lamps</a:t>
            </a:r>
          </a:p>
          <a:p>
            <a:r>
              <a:rPr lang="en-GB" sz="2800" dirty="0"/>
              <a:t>LEDs</a:t>
            </a:r>
          </a:p>
          <a:p>
            <a:r>
              <a:rPr lang="en-GB" sz="2800" dirty="0"/>
              <a:t>Semiconductors lasers</a:t>
            </a:r>
          </a:p>
        </p:txBody>
      </p:sp>
      <p:pic>
        <p:nvPicPr>
          <p:cNvPr id="2050" name="Picture 2" descr="VEVOR Cnc3040,cnc Machine 500mw, Cnc Router Machine Laser Engraver For Wood  Plastic | VEVOR UK">
            <a:extLst>
              <a:ext uri="{FF2B5EF4-FFF2-40B4-BE49-F238E27FC236}">
                <a16:creationId xmlns:a16="http://schemas.microsoft.com/office/drawing/2014/main" id="{3C64E6A3-201A-B4B5-3AC5-15B9C9F48F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58"/>
          <a:stretch/>
        </p:blipFill>
        <p:spPr bwMode="auto">
          <a:xfrm>
            <a:off x="463165" y="3399701"/>
            <a:ext cx="4352059" cy="3940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ow Do Fluorescent Tubes Work?">
            <a:extLst>
              <a:ext uri="{FF2B5EF4-FFF2-40B4-BE49-F238E27FC236}">
                <a16:creationId xmlns:a16="http://schemas.microsoft.com/office/drawing/2014/main" id="{DB4F0167-AEAD-9BD2-86C5-7BF415DA33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621"/>
          <a:stretch/>
        </p:blipFill>
        <p:spPr bwMode="auto">
          <a:xfrm>
            <a:off x="5612824" y="3096140"/>
            <a:ext cx="6456218" cy="3630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474128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6248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UV cured resin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11266" name="Picture 2" descr="UV glass Crystal repair resin 10ml UV Light or sunlight Cure  image 1">
            <a:extLst>
              <a:ext uri="{FF2B5EF4-FFF2-40B4-BE49-F238E27FC236}">
                <a16:creationId xmlns:a16="http://schemas.microsoft.com/office/drawing/2014/main" id="{CB034F11-4E24-DAAA-3903-60DF87A244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073" y="1166843"/>
            <a:ext cx="6229783" cy="4676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95866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137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Weathering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222F6A-8200-2EF6-A5E3-A883F25805E3}"/>
              </a:ext>
            </a:extLst>
          </p:cNvPr>
          <p:cNvSpPr/>
          <p:nvPr/>
        </p:nvSpPr>
        <p:spPr>
          <a:xfrm>
            <a:off x="1550503" y="1443841"/>
            <a:ext cx="9210261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000" dirty="0">
              <a:latin typeface="Helvetica Neue" panose="02000503000000020004" pitchFamily="2" charset="0"/>
            </a:endParaRPr>
          </a:p>
          <a:p>
            <a:endParaRPr lang="en-GB" sz="2000" dirty="0">
              <a:latin typeface="Helvetica Neue" panose="02000503000000020004" pitchFamily="2" charset="0"/>
            </a:endParaRPr>
          </a:p>
          <a:p>
            <a:r>
              <a:rPr lang="en-GB" sz="2000" dirty="0">
                <a:latin typeface="Helvetica Neue" panose="02000503000000020004" pitchFamily="2" charset="0"/>
              </a:rPr>
              <a:t>PVC, poly amides, polycarbonates, polyesters and polyurethanes are highly susceptible to decomposition by UV light.</a:t>
            </a:r>
          </a:p>
          <a:p>
            <a:endParaRPr lang="en-GB" sz="2000" dirty="0">
              <a:latin typeface="Helvetica Neue" panose="02000503000000020004" pitchFamily="2" charset="0"/>
            </a:endParaRPr>
          </a:p>
          <a:p>
            <a:r>
              <a:rPr lang="en-GB" sz="2000" dirty="0">
                <a:latin typeface="Helvetica Neue" panose="02000503000000020004" pitchFamily="2" charset="0"/>
              </a:rPr>
              <a:t>UV stabilisers absorb and dissipate the energy from UV rays as heat, typically by reversible intramolecular proton transfer.</a:t>
            </a:r>
            <a:br>
              <a:rPr lang="en-GB" sz="2000" dirty="0">
                <a:latin typeface="Helvetica Neue" panose="02000503000000020004" pitchFamily="2" charset="0"/>
              </a:rPr>
            </a:br>
            <a:endParaRPr lang="en-GB" sz="2000" dirty="0">
              <a:effectLst/>
              <a:latin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19053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12781</TotalTime>
  <Words>1190</Words>
  <Application>Microsoft Macintosh PowerPoint</Application>
  <PresentationFormat>Widescreen</PresentationFormat>
  <Paragraphs>320</Paragraphs>
  <Slides>42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-webkit-standard</vt:lpstr>
      <vt:lpstr>arial</vt:lpstr>
      <vt:lpstr>arial</vt:lpstr>
      <vt:lpstr>Calibri</vt:lpstr>
      <vt:lpstr>Calibri Light</vt:lpstr>
      <vt:lpstr>Helvetica Neue</vt:lpstr>
      <vt:lpstr>NexusSans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Owen</dc:creator>
  <cp:lastModifiedBy>Chris Owen</cp:lastModifiedBy>
  <cp:revision>340</cp:revision>
  <dcterms:created xsi:type="dcterms:W3CDTF">2021-02-08T22:52:00Z</dcterms:created>
  <dcterms:modified xsi:type="dcterms:W3CDTF">2022-11-17T10:37:47Z</dcterms:modified>
</cp:coreProperties>
</file>