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7" r:id="rId2"/>
    <p:sldId id="258" r:id="rId3"/>
    <p:sldId id="275" r:id="rId4"/>
    <p:sldId id="276" r:id="rId5"/>
    <p:sldId id="277" r:id="rId6"/>
    <p:sldId id="311" r:id="rId7"/>
    <p:sldId id="312" r:id="rId8"/>
    <p:sldId id="313" r:id="rId9"/>
    <p:sldId id="278" r:id="rId10"/>
    <p:sldId id="279" r:id="rId11"/>
    <p:sldId id="306" r:id="rId12"/>
    <p:sldId id="305" r:id="rId13"/>
    <p:sldId id="307" r:id="rId14"/>
    <p:sldId id="308" r:id="rId15"/>
    <p:sldId id="280" r:id="rId16"/>
    <p:sldId id="295" r:id="rId17"/>
    <p:sldId id="309" r:id="rId18"/>
    <p:sldId id="296" r:id="rId19"/>
    <p:sldId id="297" r:id="rId20"/>
    <p:sldId id="298" r:id="rId21"/>
    <p:sldId id="299" r:id="rId22"/>
    <p:sldId id="288" r:id="rId23"/>
    <p:sldId id="281" r:id="rId24"/>
    <p:sldId id="300" r:id="rId25"/>
    <p:sldId id="310" r:id="rId26"/>
    <p:sldId id="289" r:id="rId27"/>
    <p:sldId id="314" r:id="rId28"/>
    <p:sldId id="290" r:id="rId29"/>
    <p:sldId id="315" r:id="rId30"/>
    <p:sldId id="316" r:id="rId31"/>
    <p:sldId id="291" r:id="rId32"/>
    <p:sldId id="302" r:id="rId33"/>
    <p:sldId id="303" r:id="rId34"/>
    <p:sldId id="304" r:id="rId35"/>
    <p:sldId id="292" r:id="rId36"/>
    <p:sldId id="293" r:id="rId37"/>
    <p:sldId id="272" r:id="rId38"/>
    <p:sldId id="287" r:id="rId39"/>
    <p:sldId id="273"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413" autoAdjust="0"/>
  </p:normalViewPr>
  <p:slideViewPr>
    <p:cSldViewPr>
      <p:cViewPr varScale="1">
        <p:scale>
          <a:sx n="66" d="100"/>
          <a:sy n="66" d="100"/>
        </p:scale>
        <p:origin x="1506" y="96"/>
      </p:cViewPr>
      <p:guideLst>
        <p:guide orient="horz" pos="2160"/>
        <p:guide pos="2880"/>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DCFB3FA7-1935-4C48-A0DC-AB29D439D2BC}" type="datetimeFigureOut">
              <a:rPr lang="en-GB" smtClean="0"/>
              <a:t>15/09/2018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C3C92D2E-9C0A-4529-A74F-FBC6C10D7DF9}" type="slidenum">
              <a:rPr lang="en-GB" smtClean="0"/>
              <a:t>‹#›</a:t>
            </a:fld>
            <a:endParaRPr lang="en-GB"/>
          </a:p>
        </p:txBody>
      </p:sp>
    </p:spTree>
    <p:extLst>
      <p:ext uri="{BB962C8B-B14F-4D97-AF65-F5344CB8AC3E}">
        <p14:creationId xmlns:p14="http://schemas.microsoft.com/office/powerpoint/2010/main" val="231471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8886FF7B-B180-4A47-AF93-ECA049D58239}" type="datetimeFigureOut">
              <a:rPr lang="en-GB" smtClean="0"/>
              <a:t>15/09/2018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79902DAC-7D19-4A83-928E-C9984FCD9667}" type="slidenum">
              <a:rPr lang="en-GB" smtClean="0"/>
              <a:t>‹#›</a:t>
            </a:fld>
            <a:endParaRPr lang="en-GB"/>
          </a:p>
        </p:txBody>
      </p:sp>
    </p:spTree>
    <p:extLst>
      <p:ext uri="{BB962C8B-B14F-4D97-AF65-F5344CB8AC3E}">
        <p14:creationId xmlns:p14="http://schemas.microsoft.com/office/powerpoint/2010/main" val="3597929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a:t>
            </a:fld>
            <a:endParaRPr lang="en-GB"/>
          </a:p>
        </p:txBody>
      </p:sp>
    </p:spTree>
    <p:extLst>
      <p:ext uri="{BB962C8B-B14F-4D97-AF65-F5344CB8AC3E}">
        <p14:creationId xmlns:p14="http://schemas.microsoft.com/office/powerpoint/2010/main" val="4023941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79902DAC-7D19-4A83-928E-C9984FCD9667}" type="slidenum">
              <a:rPr lang="en-GB" smtClean="0"/>
              <a:t>2</a:t>
            </a:fld>
            <a:endParaRPr lang="en-GB"/>
          </a:p>
        </p:txBody>
      </p:sp>
    </p:spTree>
    <p:extLst>
      <p:ext uri="{BB962C8B-B14F-4D97-AF65-F5344CB8AC3E}">
        <p14:creationId xmlns:p14="http://schemas.microsoft.com/office/powerpoint/2010/main" val="4071431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a:t>
            </a:fld>
            <a:endParaRPr lang="en-GB"/>
          </a:p>
        </p:txBody>
      </p:sp>
    </p:spTree>
    <p:extLst>
      <p:ext uri="{BB962C8B-B14F-4D97-AF65-F5344CB8AC3E}">
        <p14:creationId xmlns:p14="http://schemas.microsoft.com/office/powerpoint/2010/main" val="555053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Assessment</a:t>
            </a:r>
            <a:r>
              <a:rPr lang="en-GB" baseline="0" dirty="0" smtClean="0"/>
              <a:t> can be used not just to </a:t>
            </a:r>
            <a:r>
              <a:rPr lang="en-GB" b="1" baseline="0" dirty="0" smtClean="0"/>
              <a:t>JUDGE</a:t>
            </a:r>
            <a:r>
              <a:rPr lang="en-GB" baseline="0" dirty="0" smtClean="0"/>
              <a:t> learning but to </a:t>
            </a:r>
            <a:r>
              <a:rPr lang="en-GB" b="1" baseline="0" dirty="0" smtClean="0"/>
              <a:t>PROMOTE</a:t>
            </a:r>
            <a:r>
              <a:rPr lang="en-GB" baseline="0" dirty="0" smtClean="0"/>
              <a:t> learning.  </a:t>
            </a:r>
          </a:p>
          <a:p>
            <a:endParaRPr lang="en-GB" baseline="0" dirty="0" smtClean="0"/>
          </a:p>
          <a:p>
            <a:r>
              <a:rPr lang="en-GB" baseline="0" dirty="0" smtClean="0"/>
              <a:t>Approaches need to be personalised to suit particular needs of your pupils.  </a:t>
            </a:r>
          </a:p>
          <a:p>
            <a:endParaRPr lang="en-GB" baseline="0" dirty="0" smtClean="0"/>
          </a:p>
          <a:p>
            <a:endParaRPr lang="en-GB" baseline="0" dirty="0" smtClean="0"/>
          </a:p>
          <a:p>
            <a:r>
              <a:rPr lang="en-GB" baseline="0" dirty="0" smtClean="0"/>
              <a:t>As a teacher, you will be expected to assess pupils’ learning and provide feedback to them to progress.  </a:t>
            </a: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4</a:t>
            </a:fld>
            <a:endParaRPr lang="en-GB"/>
          </a:p>
        </p:txBody>
      </p:sp>
    </p:spTree>
    <p:extLst>
      <p:ext uri="{BB962C8B-B14F-4D97-AF65-F5344CB8AC3E}">
        <p14:creationId xmlns:p14="http://schemas.microsoft.com/office/powerpoint/2010/main" val="39966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5</a:t>
            </a:fld>
            <a:endParaRPr lang="en-GB"/>
          </a:p>
        </p:txBody>
      </p:sp>
    </p:spTree>
    <p:extLst>
      <p:ext uri="{BB962C8B-B14F-4D97-AF65-F5344CB8AC3E}">
        <p14:creationId xmlns:p14="http://schemas.microsoft.com/office/powerpoint/2010/main" val="38186889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6</a:t>
            </a:fld>
            <a:endParaRPr lang="en-GB"/>
          </a:p>
        </p:txBody>
      </p:sp>
    </p:spTree>
    <p:extLst>
      <p:ext uri="{BB962C8B-B14F-4D97-AF65-F5344CB8AC3E}">
        <p14:creationId xmlns:p14="http://schemas.microsoft.com/office/powerpoint/2010/main" val="4097632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7</a:t>
            </a:fld>
            <a:endParaRPr lang="en-GB"/>
          </a:p>
        </p:txBody>
      </p:sp>
    </p:spTree>
    <p:extLst>
      <p:ext uri="{BB962C8B-B14F-4D97-AF65-F5344CB8AC3E}">
        <p14:creationId xmlns:p14="http://schemas.microsoft.com/office/powerpoint/2010/main" val="943661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8</a:t>
            </a:fld>
            <a:endParaRPr lang="en-GB"/>
          </a:p>
        </p:txBody>
      </p:sp>
    </p:spTree>
    <p:extLst>
      <p:ext uri="{BB962C8B-B14F-4D97-AF65-F5344CB8AC3E}">
        <p14:creationId xmlns:p14="http://schemas.microsoft.com/office/powerpoint/2010/main" val="3741091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9</a:t>
            </a:fld>
            <a:endParaRPr lang="en-GB"/>
          </a:p>
        </p:txBody>
      </p:sp>
    </p:spTree>
    <p:extLst>
      <p:ext uri="{BB962C8B-B14F-4D97-AF65-F5344CB8AC3E}">
        <p14:creationId xmlns:p14="http://schemas.microsoft.com/office/powerpoint/2010/main" val="4263764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10</a:t>
            </a:fld>
            <a:endParaRPr lang="en-GB"/>
          </a:p>
        </p:txBody>
      </p:sp>
    </p:spTree>
    <p:extLst>
      <p:ext uri="{BB962C8B-B14F-4D97-AF65-F5344CB8AC3E}">
        <p14:creationId xmlns:p14="http://schemas.microsoft.com/office/powerpoint/2010/main" val="3962630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11</a:t>
            </a:fld>
            <a:endParaRPr lang="en-GB"/>
          </a:p>
        </p:txBody>
      </p:sp>
    </p:spTree>
    <p:extLst>
      <p:ext uri="{BB962C8B-B14F-4D97-AF65-F5344CB8AC3E}">
        <p14:creationId xmlns:p14="http://schemas.microsoft.com/office/powerpoint/2010/main" val="1398976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12</a:t>
            </a:fld>
            <a:endParaRPr lang="en-GB"/>
          </a:p>
        </p:txBody>
      </p:sp>
    </p:spTree>
    <p:extLst>
      <p:ext uri="{BB962C8B-B14F-4D97-AF65-F5344CB8AC3E}">
        <p14:creationId xmlns:p14="http://schemas.microsoft.com/office/powerpoint/2010/main" val="417614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13</a:t>
            </a:fld>
            <a:endParaRPr lang="en-GB"/>
          </a:p>
        </p:txBody>
      </p:sp>
    </p:spTree>
    <p:extLst>
      <p:ext uri="{BB962C8B-B14F-4D97-AF65-F5344CB8AC3E}">
        <p14:creationId xmlns:p14="http://schemas.microsoft.com/office/powerpoint/2010/main" val="2228836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14</a:t>
            </a:fld>
            <a:endParaRPr lang="en-GB"/>
          </a:p>
        </p:txBody>
      </p:sp>
    </p:spTree>
    <p:extLst>
      <p:ext uri="{BB962C8B-B14F-4D97-AF65-F5344CB8AC3E}">
        <p14:creationId xmlns:p14="http://schemas.microsoft.com/office/powerpoint/2010/main" val="1981728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15</a:t>
            </a:fld>
            <a:endParaRPr lang="en-GB"/>
          </a:p>
        </p:txBody>
      </p:sp>
    </p:spTree>
    <p:extLst>
      <p:ext uri="{BB962C8B-B14F-4D97-AF65-F5344CB8AC3E}">
        <p14:creationId xmlns:p14="http://schemas.microsoft.com/office/powerpoint/2010/main" val="369388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16</a:t>
            </a:fld>
            <a:endParaRPr lang="en-GB"/>
          </a:p>
        </p:txBody>
      </p:sp>
    </p:spTree>
    <p:extLst>
      <p:ext uri="{BB962C8B-B14F-4D97-AF65-F5344CB8AC3E}">
        <p14:creationId xmlns:p14="http://schemas.microsoft.com/office/powerpoint/2010/main" val="3813520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17</a:t>
            </a:fld>
            <a:endParaRPr lang="en-GB"/>
          </a:p>
        </p:txBody>
      </p:sp>
    </p:spTree>
    <p:extLst>
      <p:ext uri="{BB962C8B-B14F-4D97-AF65-F5344CB8AC3E}">
        <p14:creationId xmlns:p14="http://schemas.microsoft.com/office/powerpoint/2010/main" val="26398661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18</a:t>
            </a:fld>
            <a:endParaRPr lang="en-GB"/>
          </a:p>
        </p:txBody>
      </p:sp>
    </p:spTree>
    <p:extLst>
      <p:ext uri="{BB962C8B-B14F-4D97-AF65-F5344CB8AC3E}">
        <p14:creationId xmlns:p14="http://schemas.microsoft.com/office/powerpoint/2010/main" val="368538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19</a:t>
            </a:fld>
            <a:endParaRPr lang="en-GB"/>
          </a:p>
        </p:txBody>
      </p:sp>
    </p:spTree>
    <p:extLst>
      <p:ext uri="{BB962C8B-B14F-4D97-AF65-F5344CB8AC3E}">
        <p14:creationId xmlns:p14="http://schemas.microsoft.com/office/powerpoint/2010/main" val="22402855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20</a:t>
            </a:fld>
            <a:endParaRPr lang="en-GB"/>
          </a:p>
        </p:txBody>
      </p:sp>
    </p:spTree>
    <p:extLst>
      <p:ext uri="{BB962C8B-B14F-4D97-AF65-F5344CB8AC3E}">
        <p14:creationId xmlns:p14="http://schemas.microsoft.com/office/powerpoint/2010/main" val="29035951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21</a:t>
            </a:fld>
            <a:endParaRPr lang="en-GB"/>
          </a:p>
        </p:txBody>
      </p:sp>
    </p:spTree>
    <p:extLst>
      <p:ext uri="{BB962C8B-B14F-4D97-AF65-F5344CB8AC3E}">
        <p14:creationId xmlns:p14="http://schemas.microsoft.com/office/powerpoint/2010/main" val="24420939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22</a:t>
            </a:fld>
            <a:endParaRPr lang="en-GB"/>
          </a:p>
        </p:txBody>
      </p:sp>
    </p:spTree>
    <p:extLst>
      <p:ext uri="{BB962C8B-B14F-4D97-AF65-F5344CB8AC3E}">
        <p14:creationId xmlns:p14="http://schemas.microsoft.com/office/powerpoint/2010/main" val="31659322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23</a:t>
            </a:fld>
            <a:endParaRPr lang="en-GB"/>
          </a:p>
        </p:txBody>
      </p:sp>
    </p:spTree>
    <p:extLst>
      <p:ext uri="{BB962C8B-B14F-4D97-AF65-F5344CB8AC3E}">
        <p14:creationId xmlns:p14="http://schemas.microsoft.com/office/powerpoint/2010/main" val="2211690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24</a:t>
            </a:fld>
            <a:endParaRPr lang="en-GB"/>
          </a:p>
        </p:txBody>
      </p:sp>
    </p:spTree>
    <p:extLst>
      <p:ext uri="{BB962C8B-B14F-4D97-AF65-F5344CB8AC3E}">
        <p14:creationId xmlns:p14="http://schemas.microsoft.com/office/powerpoint/2010/main" val="24101432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6983" indent="-166983">
              <a:buFont typeface="Arial" panose="020B0604020202020204" pitchFamily="34" charset="0"/>
              <a:buChar char="•"/>
            </a:pPr>
            <a:endParaRPr lang="en-GB" u="none" baseline="0" dirty="0" smtClean="0"/>
          </a:p>
          <a:p>
            <a:pPr marL="166983" indent="-166983">
              <a:buFont typeface="Arial" panose="020B0604020202020204" pitchFamily="34" charset="0"/>
              <a:buChar char="•"/>
            </a:pPr>
            <a:r>
              <a:rPr lang="en-GB" u="none" baseline="0" dirty="0" smtClean="0"/>
              <a:t>Being wrong, making mistakes and struggling to understand or do something is a necessary and formative part of learning</a:t>
            </a:r>
          </a:p>
          <a:p>
            <a:pPr marL="166983" indent="-166983">
              <a:buFont typeface="Arial" panose="020B0604020202020204" pitchFamily="34" charset="0"/>
              <a:buChar char="•"/>
            </a:pPr>
            <a:endParaRPr lang="en-GB" u="none" baseline="0" dirty="0" smtClean="0"/>
          </a:p>
          <a:p>
            <a:pPr marL="166983" indent="-166983">
              <a:buFont typeface="Arial" panose="020B0604020202020204" pitchFamily="34" charset="0"/>
              <a:buChar char="•"/>
            </a:pPr>
            <a:r>
              <a:rPr lang="en-GB" u="none" baseline="0" dirty="0" smtClean="0"/>
              <a:t>Carol </a:t>
            </a:r>
            <a:r>
              <a:rPr lang="en-GB" u="none" baseline="0" dirty="0" err="1" smtClean="0"/>
              <a:t>Dweck</a:t>
            </a:r>
            <a:r>
              <a:rPr lang="en-GB" u="none" baseline="0" dirty="0" smtClean="0"/>
              <a:t> has done research over the last 20 years on primary and secondary students in the USA</a:t>
            </a:r>
          </a:p>
          <a:p>
            <a:pPr marL="166983" indent="-166983">
              <a:buFont typeface="Arial" panose="020B0604020202020204" pitchFamily="34" charset="0"/>
              <a:buChar char="•"/>
            </a:pPr>
            <a:endParaRPr lang="en-GB" u="none" baseline="0" dirty="0" smtClean="0"/>
          </a:p>
          <a:p>
            <a:pPr marL="166983" indent="-166983">
              <a:buFont typeface="Arial" panose="020B0604020202020204" pitchFamily="34" charset="0"/>
              <a:buChar char="•"/>
            </a:pPr>
            <a:r>
              <a:rPr lang="en-GB" u="none" baseline="0" dirty="0" smtClean="0"/>
              <a:t>Particularly interested in how pupils view themselves as learners – this SELF-THEORY is likely to have a major effect on their motivation to learn and aspirations for the future</a:t>
            </a:r>
          </a:p>
          <a:p>
            <a:pPr marL="166983" indent="-166983">
              <a:buFont typeface="Arial" panose="020B0604020202020204" pitchFamily="34" charset="0"/>
              <a:buChar char="•"/>
            </a:pPr>
            <a:endParaRPr lang="en-GB" u="none" baseline="0" dirty="0" smtClean="0"/>
          </a:p>
          <a:p>
            <a:pPr marL="166983" indent="-166983">
              <a:buFont typeface="Arial" panose="020B0604020202020204" pitchFamily="34" charset="0"/>
              <a:buChar char="•"/>
            </a:pPr>
            <a:r>
              <a:rPr lang="en-GB" u="none" baseline="0" dirty="0" smtClean="0"/>
              <a:t>The hallmark of successful individuals is that they love learning, they value effort and they persist in the face of obstacles</a:t>
            </a:r>
            <a:endParaRPr lang="en-GB" u="none" dirty="0" smtClean="0"/>
          </a:p>
          <a:p>
            <a:pPr marL="166983" indent="-166983">
              <a:buFont typeface="Arial" panose="020B0604020202020204" pitchFamily="34" charset="0"/>
              <a:buChar char="•"/>
            </a:pPr>
            <a:r>
              <a:rPr lang="en-GB" u="none" dirty="0" err="1" smtClean="0"/>
              <a:t>Dweck’s</a:t>
            </a:r>
            <a:r>
              <a:rPr lang="en-GB" u="none" dirty="0" smtClean="0"/>
              <a:t> research demonstrates that,</a:t>
            </a:r>
            <a:r>
              <a:rPr lang="en-GB" u="none" baseline="0" dirty="0" smtClean="0"/>
              <a:t> through the LANGUAGE we use with pupils, adults can have a huge influence over the </a:t>
            </a:r>
            <a:r>
              <a:rPr lang="en-GB" u="none" baseline="0" dirty="0" err="1" smtClean="0"/>
              <a:t>mindset</a:t>
            </a:r>
            <a:r>
              <a:rPr lang="en-GB" u="none" baseline="0" dirty="0" smtClean="0"/>
              <a:t>  young person adopts</a:t>
            </a:r>
          </a:p>
          <a:p>
            <a:pPr marL="166983" indent="-166983">
              <a:buFont typeface="Arial" panose="020B0604020202020204" pitchFamily="34" charset="0"/>
              <a:buChar char="•"/>
            </a:pPr>
            <a:endParaRPr lang="en-GB" u="none" baseline="0" dirty="0" smtClean="0"/>
          </a:p>
          <a:p>
            <a:pPr marL="166983" indent="-166983">
              <a:buFont typeface="Arial" panose="020B0604020202020204" pitchFamily="34" charset="0"/>
              <a:buChar char="•"/>
            </a:pPr>
            <a:r>
              <a:rPr lang="en-GB" u="none" baseline="0" dirty="0" smtClean="0"/>
              <a:t>How we frame success and failure, the way we promote STRUGGLE in a positive way are all important.  </a:t>
            </a:r>
            <a:endParaRPr lang="en-GB" u="none"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25</a:t>
            </a:fld>
            <a:endParaRPr lang="en-GB"/>
          </a:p>
        </p:txBody>
      </p:sp>
    </p:spTree>
    <p:extLst>
      <p:ext uri="{BB962C8B-B14F-4D97-AF65-F5344CB8AC3E}">
        <p14:creationId xmlns:p14="http://schemas.microsoft.com/office/powerpoint/2010/main" val="33194680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26</a:t>
            </a:fld>
            <a:endParaRPr lang="en-GB"/>
          </a:p>
        </p:txBody>
      </p:sp>
    </p:spTree>
    <p:extLst>
      <p:ext uri="{BB962C8B-B14F-4D97-AF65-F5344CB8AC3E}">
        <p14:creationId xmlns:p14="http://schemas.microsoft.com/office/powerpoint/2010/main" val="3513500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79902DAC-7D19-4A83-928E-C9984FCD9667}" type="slidenum">
              <a:rPr lang="en-GB" smtClean="0"/>
              <a:t>28</a:t>
            </a:fld>
            <a:endParaRPr lang="en-GB"/>
          </a:p>
        </p:txBody>
      </p:sp>
    </p:spTree>
    <p:extLst>
      <p:ext uri="{BB962C8B-B14F-4D97-AF65-F5344CB8AC3E}">
        <p14:creationId xmlns:p14="http://schemas.microsoft.com/office/powerpoint/2010/main" val="17589815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31</a:t>
            </a:fld>
            <a:endParaRPr lang="en-GB"/>
          </a:p>
        </p:txBody>
      </p:sp>
    </p:spTree>
    <p:extLst>
      <p:ext uri="{BB962C8B-B14F-4D97-AF65-F5344CB8AC3E}">
        <p14:creationId xmlns:p14="http://schemas.microsoft.com/office/powerpoint/2010/main" val="17194551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79902DAC-7D19-4A83-928E-C9984FCD9667}" type="slidenum">
              <a:rPr lang="en-GB" smtClean="0"/>
              <a:t>32</a:t>
            </a:fld>
            <a:endParaRPr lang="en-GB"/>
          </a:p>
        </p:txBody>
      </p:sp>
    </p:spTree>
    <p:extLst>
      <p:ext uri="{BB962C8B-B14F-4D97-AF65-F5344CB8AC3E}">
        <p14:creationId xmlns:p14="http://schemas.microsoft.com/office/powerpoint/2010/main" val="11530502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33</a:t>
            </a:fld>
            <a:endParaRPr lang="en-GB"/>
          </a:p>
        </p:txBody>
      </p:sp>
    </p:spTree>
    <p:extLst>
      <p:ext uri="{BB962C8B-B14F-4D97-AF65-F5344CB8AC3E}">
        <p14:creationId xmlns:p14="http://schemas.microsoft.com/office/powerpoint/2010/main" val="39873368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34</a:t>
            </a:fld>
            <a:endParaRPr lang="en-GB"/>
          </a:p>
        </p:txBody>
      </p:sp>
    </p:spTree>
    <p:extLst>
      <p:ext uri="{BB962C8B-B14F-4D97-AF65-F5344CB8AC3E}">
        <p14:creationId xmlns:p14="http://schemas.microsoft.com/office/powerpoint/2010/main" val="2014175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35</a:t>
            </a:fld>
            <a:endParaRPr lang="en-GB"/>
          </a:p>
        </p:txBody>
      </p:sp>
    </p:spTree>
    <p:extLst>
      <p:ext uri="{BB962C8B-B14F-4D97-AF65-F5344CB8AC3E}">
        <p14:creationId xmlns:p14="http://schemas.microsoft.com/office/powerpoint/2010/main" val="39890006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36</a:t>
            </a:fld>
            <a:endParaRPr lang="en-GB"/>
          </a:p>
        </p:txBody>
      </p:sp>
    </p:spTree>
    <p:extLst>
      <p:ext uri="{BB962C8B-B14F-4D97-AF65-F5344CB8AC3E}">
        <p14:creationId xmlns:p14="http://schemas.microsoft.com/office/powerpoint/2010/main" val="20437024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37</a:t>
            </a:fld>
            <a:endParaRPr lang="en-GB"/>
          </a:p>
        </p:txBody>
      </p:sp>
    </p:spTree>
    <p:extLst>
      <p:ext uri="{BB962C8B-B14F-4D97-AF65-F5344CB8AC3E}">
        <p14:creationId xmlns:p14="http://schemas.microsoft.com/office/powerpoint/2010/main" val="8141466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38</a:t>
            </a:fld>
            <a:endParaRPr lang="en-GB"/>
          </a:p>
        </p:txBody>
      </p:sp>
    </p:spTree>
    <p:extLst>
      <p:ext uri="{BB962C8B-B14F-4D97-AF65-F5344CB8AC3E}">
        <p14:creationId xmlns:p14="http://schemas.microsoft.com/office/powerpoint/2010/main" val="3979206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39</a:t>
            </a:fld>
            <a:endParaRPr lang="en-GB"/>
          </a:p>
        </p:txBody>
      </p:sp>
    </p:spTree>
    <p:extLst>
      <p:ext uri="{BB962C8B-B14F-4D97-AF65-F5344CB8AC3E}">
        <p14:creationId xmlns:p14="http://schemas.microsoft.com/office/powerpoint/2010/main" val="1521673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4BA390FC-FBC9-4BF6-9A70-8C5F01748034}" type="datetimeFigureOut">
              <a:rPr lang="en-GB" smtClean="0"/>
              <a:t>15/09/2018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2C76AB58-D6E6-4204-8913-AE37556CC591}"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BA390FC-FBC9-4BF6-9A70-8C5F01748034}" type="datetimeFigureOut">
              <a:rPr lang="en-GB" smtClean="0"/>
              <a:t>15/09/2018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BA390FC-FBC9-4BF6-9A70-8C5F01748034}" type="datetimeFigureOut">
              <a:rPr lang="en-GB" smtClean="0"/>
              <a:t>15/09/2018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4BA390FC-FBC9-4BF6-9A70-8C5F01748034}" type="datetimeFigureOut">
              <a:rPr lang="en-GB" smtClean="0"/>
              <a:t>15/09/2018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BA390FC-FBC9-4BF6-9A70-8C5F01748034}" type="datetimeFigureOut">
              <a:rPr lang="en-GB" smtClean="0"/>
              <a:t>15/09/2018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A390FC-FBC9-4BF6-9A70-8C5F01748034}" type="datetimeFigureOut">
              <a:rPr lang="en-GB" smtClean="0"/>
              <a:t>15/09/2018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15/09/2018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15/09/2018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4BA390FC-FBC9-4BF6-9A70-8C5F01748034}" type="datetimeFigureOut">
              <a:rPr lang="en-GB" smtClean="0"/>
              <a:t>15/09/2018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2C76AB58-D6E6-4204-8913-AE37556CC59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qualificationswales.org/?lang=e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www.aaia.org.uk/content/uploads/2010/06/Assessment-for-Learning-10-principles.pdf"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MzDuiqaGqAY"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9357" t="18352" r="18474" b="10772"/>
          <a:stretch/>
        </p:blipFill>
        <p:spPr bwMode="auto">
          <a:xfrm>
            <a:off x="1403648" y="2292439"/>
            <a:ext cx="6048672" cy="4455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51520" y="332656"/>
            <a:ext cx="8712968" cy="1569660"/>
          </a:xfrm>
          <a:prstGeom prst="rect">
            <a:avLst/>
          </a:prstGeom>
          <a:noFill/>
        </p:spPr>
        <p:txBody>
          <a:bodyPr wrap="square" rtlCol="0">
            <a:spAutoFit/>
          </a:bodyPr>
          <a:lstStyle/>
          <a:p>
            <a:pPr algn="ctr"/>
            <a:r>
              <a:rPr lang="en-GB" sz="4800" dirty="0" smtClean="0">
                <a:latin typeface="Calibri" panose="020F0502020204030204" pitchFamily="34" charset="0"/>
              </a:rPr>
              <a:t>An introduction into </a:t>
            </a:r>
            <a:r>
              <a:rPr lang="en-GB" sz="4800" dirty="0" smtClean="0">
                <a:solidFill>
                  <a:srgbClr val="FF0000"/>
                </a:solidFill>
                <a:latin typeface="Calibri" panose="020F0502020204030204" pitchFamily="34" charset="0"/>
              </a:rPr>
              <a:t>Formative</a:t>
            </a:r>
            <a:r>
              <a:rPr lang="en-GB" sz="4800" dirty="0" smtClean="0">
                <a:latin typeface="Calibri" panose="020F0502020204030204" pitchFamily="34" charset="0"/>
              </a:rPr>
              <a:t> and </a:t>
            </a:r>
            <a:r>
              <a:rPr lang="en-GB" sz="4800" dirty="0" smtClean="0">
                <a:solidFill>
                  <a:srgbClr val="FF0000"/>
                </a:solidFill>
                <a:latin typeface="Calibri" panose="020F0502020204030204" pitchFamily="34" charset="0"/>
              </a:rPr>
              <a:t>Summative</a:t>
            </a:r>
            <a:r>
              <a:rPr lang="en-GB" sz="4800" dirty="0" smtClean="0">
                <a:latin typeface="Calibri" panose="020F0502020204030204" pitchFamily="34" charset="0"/>
              </a:rPr>
              <a:t> Approaches </a:t>
            </a:r>
            <a:endParaRPr lang="en-GB" sz="4800" dirty="0">
              <a:latin typeface="Calibri" panose="020F0502020204030204" pitchFamily="34" charset="0"/>
            </a:endParaRPr>
          </a:p>
        </p:txBody>
      </p:sp>
    </p:spTree>
    <p:extLst>
      <p:ext uri="{BB962C8B-B14F-4D97-AF65-F5344CB8AC3E}">
        <p14:creationId xmlns:p14="http://schemas.microsoft.com/office/powerpoint/2010/main" val="4740331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959" y="2276872"/>
            <a:ext cx="5400600" cy="2314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51520" y="332656"/>
            <a:ext cx="8712968" cy="1569660"/>
          </a:xfrm>
          <a:prstGeom prst="rect">
            <a:avLst/>
          </a:prstGeom>
          <a:noFill/>
        </p:spPr>
        <p:txBody>
          <a:bodyPr wrap="square" rtlCol="0">
            <a:spAutoFit/>
          </a:bodyPr>
          <a:lstStyle/>
          <a:p>
            <a:pPr algn="ctr"/>
            <a:r>
              <a:rPr lang="en-GB" sz="9600" b="1" dirty="0" smtClean="0">
                <a:latin typeface="Calibri" panose="020F0502020204030204" pitchFamily="34" charset="0"/>
              </a:rPr>
              <a:t>Why assess? </a:t>
            </a:r>
            <a:endParaRPr lang="en-GB" sz="9600" b="1" dirty="0">
              <a:latin typeface="Calibri" panose="020F0502020204030204" pitchFamily="34" charset="0"/>
            </a:endParaRPr>
          </a:p>
        </p:txBody>
      </p:sp>
    </p:spTree>
    <p:extLst>
      <p:ext uri="{BB962C8B-B14F-4D97-AF65-F5344CB8AC3E}">
        <p14:creationId xmlns:p14="http://schemas.microsoft.com/office/powerpoint/2010/main" val="12068955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88640"/>
            <a:ext cx="8784976" cy="6647974"/>
          </a:xfrm>
          <a:prstGeom prst="rect">
            <a:avLst/>
          </a:prstGeom>
          <a:noFill/>
        </p:spPr>
        <p:txBody>
          <a:bodyPr wrap="square" rtlCol="0">
            <a:spAutoFit/>
          </a:bodyPr>
          <a:lstStyle/>
          <a:p>
            <a:pPr marL="457200" indent="-457200">
              <a:lnSpc>
                <a:spcPct val="150000"/>
              </a:lnSpc>
              <a:buAutoNum type="arabicPeriod"/>
            </a:pPr>
            <a:r>
              <a:rPr lang="en-GB" sz="2800" dirty="0" smtClean="0">
                <a:latin typeface="Calibri" panose="020F0502020204030204" pitchFamily="34" charset="0"/>
              </a:rPr>
              <a:t>It allows us to monitor progress against tangible data</a:t>
            </a:r>
          </a:p>
          <a:p>
            <a:pPr marL="457200" indent="-457200">
              <a:lnSpc>
                <a:spcPct val="150000"/>
              </a:lnSpc>
              <a:buAutoNum type="arabicPeriod"/>
            </a:pPr>
            <a:r>
              <a:rPr lang="en-GB" sz="2800" dirty="0" smtClean="0">
                <a:latin typeface="Calibri" panose="020F0502020204030204" pitchFamily="34" charset="0"/>
              </a:rPr>
              <a:t>Formal assessment needed to track progress throughout the course or key stage.</a:t>
            </a:r>
          </a:p>
          <a:p>
            <a:pPr marL="457200" indent="-457200">
              <a:lnSpc>
                <a:spcPct val="150000"/>
              </a:lnSpc>
              <a:buAutoNum type="arabicPeriod"/>
            </a:pPr>
            <a:r>
              <a:rPr lang="en-GB" sz="2800" dirty="0" smtClean="0">
                <a:latin typeface="Calibri" panose="020F0502020204030204" pitchFamily="34" charset="0"/>
              </a:rPr>
              <a:t>Informal assessment needed to check pupils know what to do and how to progress</a:t>
            </a:r>
          </a:p>
          <a:p>
            <a:pPr marL="457200" indent="-457200">
              <a:lnSpc>
                <a:spcPct val="150000"/>
              </a:lnSpc>
              <a:buAutoNum type="arabicPeriod"/>
            </a:pPr>
            <a:r>
              <a:rPr lang="en-GB" sz="2800" dirty="0" smtClean="0">
                <a:latin typeface="Calibri" panose="020F0502020204030204" pitchFamily="34" charset="0"/>
              </a:rPr>
              <a:t>Control!  I am accountable for results and need to manage the learning</a:t>
            </a:r>
          </a:p>
          <a:p>
            <a:pPr marL="457200" indent="-457200">
              <a:lnSpc>
                <a:spcPct val="150000"/>
              </a:lnSpc>
              <a:buAutoNum type="arabicPeriod"/>
            </a:pPr>
            <a:r>
              <a:rPr lang="en-GB" sz="2800" dirty="0" smtClean="0">
                <a:latin typeface="Calibri" panose="020F0502020204030204" pitchFamily="34" charset="0"/>
              </a:rPr>
              <a:t>Realistic targets can be set so learners know where they are and how to progress</a:t>
            </a:r>
          </a:p>
          <a:p>
            <a:endParaRPr lang="en-GB" sz="2400" dirty="0" smtClean="0"/>
          </a:p>
          <a:p>
            <a:pPr marL="457200" indent="-457200">
              <a:buAutoNum type="arabicPeriod"/>
            </a:pPr>
            <a:endParaRPr lang="en-GB" sz="2400" dirty="0"/>
          </a:p>
        </p:txBody>
      </p:sp>
    </p:spTree>
    <p:extLst>
      <p:ext uri="{BB962C8B-B14F-4D97-AF65-F5344CB8AC3E}">
        <p14:creationId xmlns:p14="http://schemas.microsoft.com/office/powerpoint/2010/main" val="6203312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88640"/>
            <a:ext cx="8784976" cy="6647974"/>
          </a:xfrm>
          <a:prstGeom prst="rect">
            <a:avLst/>
          </a:prstGeom>
          <a:noFill/>
        </p:spPr>
        <p:txBody>
          <a:bodyPr wrap="square" rtlCol="0">
            <a:spAutoFit/>
          </a:bodyPr>
          <a:lstStyle/>
          <a:p>
            <a:pPr marL="457200" indent="-457200">
              <a:lnSpc>
                <a:spcPct val="150000"/>
              </a:lnSpc>
              <a:buAutoNum type="arabicPeriod"/>
            </a:pPr>
            <a:r>
              <a:rPr lang="en-GB" sz="2800" dirty="0" smtClean="0">
                <a:latin typeface="Calibri" panose="020F0502020204030204" pitchFamily="34" charset="0"/>
              </a:rPr>
              <a:t>It allows us to </a:t>
            </a:r>
            <a:r>
              <a:rPr lang="en-GB" sz="2800" dirty="0" smtClean="0">
                <a:solidFill>
                  <a:srgbClr val="FF0000"/>
                </a:solidFill>
                <a:latin typeface="Calibri" panose="020F0502020204030204" pitchFamily="34" charset="0"/>
              </a:rPr>
              <a:t>monitor progress </a:t>
            </a:r>
            <a:r>
              <a:rPr lang="en-GB" sz="2800" dirty="0" smtClean="0">
                <a:latin typeface="Calibri" panose="020F0502020204030204" pitchFamily="34" charset="0"/>
              </a:rPr>
              <a:t>against </a:t>
            </a:r>
            <a:r>
              <a:rPr lang="en-GB" sz="2800" dirty="0" smtClean="0">
                <a:solidFill>
                  <a:srgbClr val="FF0000"/>
                </a:solidFill>
                <a:latin typeface="Calibri" panose="020F0502020204030204" pitchFamily="34" charset="0"/>
              </a:rPr>
              <a:t>tangible data</a:t>
            </a:r>
          </a:p>
          <a:p>
            <a:pPr marL="457200" indent="-457200">
              <a:lnSpc>
                <a:spcPct val="150000"/>
              </a:lnSpc>
              <a:buAutoNum type="arabicPeriod"/>
            </a:pPr>
            <a:r>
              <a:rPr lang="en-GB" sz="2800" dirty="0" smtClean="0">
                <a:latin typeface="Calibri" panose="020F0502020204030204" pitchFamily="34" charset="0"/>
              </a:rPr>
              <a:t>Formal assessment needed to </a:t>
            </a:r>
            <a:r>
              <a:rPr lang="en-GB" sz="2800" dirty="0" smtClean="0">
                <a:solidFill>
                  <a:srgbClr val="FF0000"/>
                </a:solidFill>
                <a:latin typeface="Calibri" panose="020F0502020204030204" pitchFamily="34" charset="0"/>
              </a:rPr>
              <a:t>track progress </a:t>
            </a:r>
            <a:r>
              <a:rPr lang="en-GB" sz="2800" dirty="0" smtClean="0">
                <a:latin typeface="Calibri" panose="020F0502020204030204" pitchFamily="34" charset="0"/>
              </a:rPr>
              <a:t>throughout the course or key stage.</a:t>
            </a:r>
          </a:p>
          <a:p>
            <a:pPr marL="457200" indent="-457200">
              <a:lnSpc>
                <a:spcPct val="150000"/>
              </a:lnSpc>
              <a:buAutoNum type="arabicPeriod"/>
            </a:pPr>
            <a:r>
              <a:rPr lang="en-GB" sz="2800" dirty="0" smtClean="0">
                <a:latin typeface="Calibri" panose="020F0502020204030204" pitchFamily="34" charset="0"/>
              </a:rPr>
              <a:t>Informal assessment needed to </a:t>
            </a:r>
            <a:r>
              <a:rPr lang="en-GB" sz="2800" dirty="0" smtClean="0">
                <a:solidFill>
                  <a:srgbClr val="FF0000"/>
                </a:solidFill>
                <a:latin typeface="Calibri" panose="020F0502020204030204" pitchFamily="34" charset="0"/>
              </a:rPr>
              <a:t>check pupils know what to do</a:t>
            </a:r>
            <a:r>
              <a:rPr lang="en-GB" sz="2800" dirty="0" smtClean="0">
                <a:latin typeface="Calibri" panose="020F0502020204030204" pitchFamily="34" charset="0"/>
              </a:rPr>
              <a:t> and </a:t>
            </a:r>
            <a:r>
              <a:rPr lang="en-GB" sz="2800" dirty="0" smtClean="0">
                <a:solidFill>
                  <a:srgbClr val="FF0000"/>
                </a:solidFill>
                <a:latin typeface="Calibri" panose="020F0502020204030204" pitchFamily="34" charset="0"/>
              </a:rPr>
              <a:t>how to progress</a:t>
            </a:r>
          </a:p>
          <a:p>
            <a:pPr marL="457200" indent="-457200">
              <a:lnSpc>
                <a:spcPct val="150000"/>
              </a:lnSpc>
              <a:buAutoNum type="arabicPeriod"/>
            </a:pPr>
            <a:r>
              <a:rPr lang="en-GB" sz="2800" dirty="0" smtClean="0">
                <a:latin typeface="Calibri" panose="020F0502020204030204" pitchFamily="34" charset="0"/>
              </a:rPr>
              <a:t>Control!  I am </a:t>
            </a:r>
            <a:r>
              <a:rPr lang="en-GB" sz="2800" dirty="0" smtClean="0">
                <a:solidFill>
                  <a:srgbClr val="FF0000"/>
                </a:solidFill>
                <a:latin typeface="Calibri" panose="020F0502020204030204" pitchFamily="34" charset="0"/>
              </a:rPr>
              <a:t>accountable for results </a:t>
            </a:r>
            <a:r>
              <a:rPr lang="en-GB" sz="2800" dirty="0" smtClean="0">
                <a:latin typeface="Calibri" panose="020F0502020204030204" pitchFamily="34" charset="0"/>
              </a:rPr>
              <a:t>and need to manage the learning</a:t>
            </a:r>
          </a:p>
          <a:p>
            <a:pPr marL="457200" indent="-457200">
              <a:lnSpc>
                <a:spcPct val="150000"/>
              </a:lnSpc>
              <a:buAutoNum type="arabicPeriod"/>
            </a:pPr>
            <a:r>
              <a:rPr lang="en-GB" sz="2800" dirty="0" smtClean="0">
                <a:solidFill>
                  <a:srgbClr val="FF0000"/>
                </a:solidFill>
                <a:latin typeface="Calibri" panose="020F0502020204030204" pitchFamily="34" charset="0"/>
              </a:rPr>
              <a:t>Realistic targets </a:t>
            </a:r>
            <a:r>
              <a:rPr lang="en-GB" sz="2800" dirty="0" smtClean="0">
                <a:latin typeface="Calibri" panose="020F0502020204030204" pitchFamily="34" charset="0"/>
              </a:rPr>
              <a:t>can be set so </a:t>
            </a:r>
            <a:r>
              <a:rPr lang="en-GB" sz="2800" dirty="0" smtClean="0">
                <a:solidFill>
                  <a:srgbClr val="FF0000"/>
                </a:solidFill>
                <a:latin typeface="Calibri" panose="020F0502020204030204" pitchFamily="34" charset="0"/>
              </a:rPr>
              <a:t>learners know where they are</a:t>
            </a:r>
            <a:r>
              <a:rPr lang="en-GB" sz="2800" dirty="0" smtClean="0">
                <a:latin typeface="Calibri" panose="020F0502020204030204" pitchFamily="34" charset="0"/>
              </a:rPr>
              <a:t> and </a:t>
            </a:r>
            <a:r>
              <a:rPr lang="en-GB" sz="2800" dirty="0" smtClean="0">
                <a:solidFill>
                  <a:srgbClr val="FF0000"/>
                </a:solidFill>
                <a:latin typeface="Calibri" panose="020F0502020204030204" pitchFamily="34" charset="0"/>
              </a:rPr>
              <a:t>how to progress</a:t>
            </a:r>
          </a:p>
          <a:p>
            <a:endParaRPr lang="en-GB" sz="2400" dirty="0" smtClean="0"/>
          </a:p>
          <a:p>
            <a:pPr marL="457200" indent="-457200">
              <a:buAutoNum type="arabicPeriod"/>
            </a:pPr>
            <a:endParaRPr lang="en-GB" sz="2400" dirty="0"/>
          </a:p>
        </p:txBody>
      </p:sp>
    </p:spTree>
    <p:extLst>
      <p:ext uri="{BB962C8B-B14F-4D97-AF65-F5344CB8AC3E}">
        <p14:creationId xmlns:p14="http://schemas.microsoft.com/office/powerpoint/2010/main" val="26055993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260647"/>
            <a:ext cx="4824536" cy="584775"/>
          </a:xfrm>
          <a:prstGeom prst="rect">
            <a:avLst/>
          </a:prstGeom>
          <a:noFill/>
        </p:spPr>
        <p:txBody>
          <a:bodyPr wrap="square" rtlCol="0">
            <a:spAutoFit/>
          </a:bodyPr>
          <a:lstStyle/>
          <a:p>
            <a:r>
              <a:rPr lang="en-GB" sz="3200" dirty="0" smtClean="0">
                <a:latin typeface="Calibri" panose="020F0502020204030204" pitchFamily="34" charset="0"/>
              </a:rPr>
              <a:t>We are learning about </a:t>
            </a:r>
            <a:endParaRPr lang="en-GB" sz="3200" dirty="0">
              <a:latin typeface="Calibri" panose="020F0502020204030204" pitchFamily="34" charset="0"/>
            </a:endParaRPr>
          </a:p>
        </p:txBody>
      </p:sp>
      <p:sp>
        <p:nvSpPr>
          <p:cNvPr id="3" name="Right Arrow 2"/>
          <p:cNvSpPr/>
          <p:nvPr/>
        </p:nvSpPr>
        <p:spPr>
          <a:xfrm>
            <a:off x="827584" y="404664"/>
            <a:ext cx="8064896" cy="1698576"/>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827584" y="836712"/>
            <a:ext cx="7704856" cy="615553"/>
          </a:xfrm>
          <a:prstGeom prst="rect">
            <a:avLst/>
          </a:prstGeom>
          <a:noFill/>
        </p:spPr>
        <p:txBody>
          <a:bodyPr wrap="square" rtlCol="0">
            <a:spAutoFit/>
          </a:bodyPr>
          <a:lstStyle/>
          <a:p>
            <a:r>
              <a:rPr lang="en-GB" sz="3400" b="1" dirty="0" smtClean="0">
                <a:solidFill>
                  <a:srgbClr val="FF0000"/>
                </a:solidFill>
                <a:latin typeface="Bradley Hand ITC" panose="03070402050302030203" pitchFamily="66" charset="0"/>
              </a:rPr>
              <a:t>Summative</a:t>
            </a:r>
            <a:r>
              <a:rPr lang="en-GB" sz="3400" b="1" dirty="0" smtClean="0">
                <a:latin typeface="Bradley Hand ITC" panose="03070402050302030203" pitchFamily="66" charset="0"/>
              </a:rPr>
              <a:t> and </a:t>
            </a:r>
            <a:r>
              <a:rPr lang="en-GB" sz="3400" b="1" dirty="0" smtClean="0">
                <a:solidFill>
                  <a:srgbClr val="FF0000"/>
                </a:solidFill>
                <a:latin typeface="Bradley Hand ITC" panose="03070402050302030203" pitchFamily="66" charset="0"/>
              </a:rPr>
              <a:t>formative</a:t>
            </a:r>
            <a:r>
              <a:rPr lang="en-GB" sz="3400" b="1" dirty="0" smtClean="0">
                <a:latin typeface="Bradley Hand ITC" panose="03070402050302030203" pitchFamily="66" charset="0"/>
              </a:rPr>
              <a:t> assessment </a:t>
            </a:r>
            <a:endParaRPr lang="en-GB" sz="3400" b="1" dirty="0">
              <a:latin typeface="Bradley Hand ITC" panose="03070402050302030203" pitchFamily="66" charset="0"/>
            </a:endParaRPr>
          </a:p>
        </p:txBody>
      </p:sp>
      <p:sp>
        <p:nvSpPr>
          <p:cNvPr id="6" name="TextBox 5"/>
          <p:cNvSpPr txBox="1"/>
          <p:nvPr/>
        </p:nvSpPr>
        <p:spPr>
          <a:xfrm>
            <a:off x="107504" y="2031232"/>
            <a:ext cx="3456384" cy="584775"/>
          </a:xfrm>
          <a:prstGeom prst="rect">
            <a:avLst/>
          </a:prstGeom>
          <a:noFill/>
        </p:spPr>
        <p:txBody>
          <a:bodyPr wrap="square" rtlCol="0">
            <a:spAutoFit/>
          </a:bodyPr>
          <a:lstStyle/>
          <a:p>
            <a:r>
              <a:rPr lang="en-GB" sz="3200" dirty="0" smtClean="0">
                <a:latin typeface="Calibri" panose="020F0502020204030204" pitchFamily="34" charset="0"/>
              </a:rPr>
              <a:t>So we can</a:t>
            </a:r>
            <a:endParaRPr lang="en-GB" sz="3200" dirty="0">
              <a:latin typeface="Calibri" panose="020F0502020204030204" pitchFamily="34" charset="0"/>
            </a:endParaRPr>
          </a:p>
        </p:txBody>
      </p:sp>
      <p:sp>
        <p:nvSpPr>
          <p:cNvPr id="8" name="Rounded Rectangle 7"/>
          <p:cNvSpPr/>
          <p:nvPr/>
        </p:nvSpPr>
        <p:spPr>
          <a:xfrm>
            <a:off x="179512" y="2616007"/>
            <a:ext cx="2736304" cy="333327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55308" y="2943815"/>
            <a:ext cx="2808312" cy="2677656"/>
          </a:xfrm>
          <a:prstGeom prst="rect">
            <a:avLst/>
          </a:prstGeom>
          <a:noFill/>
        </p:spPr>
        <p:txBody>
          <a:bodyPr wrap="square" rtlCol="0">
            <a:spAutoFit/>
          </a:bodyPr>
          <a:lstStyle/>
          <a:p>
            <a:r>
              <a:rPr lang="en-GB" sz="2400" dirty="0" smtClean="0">
                <a:latin typeface="Calibri" panose="020F0502020204030204" pitchFamily="34" charset="0"/>
              </a:rPr>
              <a:t>Make comparisons relating to the appropriateness of formative and summative assessment for different purposes</a:t>
            </a:r>
            <a:endParaRPr lang="en-GB" sz="2400" dirty="0">
              <a:latin typeface="Calibri" panose="020F0502020204030204" pitchFamily="34" charset="0"/>
            </a:endParaRPr>
          </a:p>
        </p:txBody>
      </p:sp>
      <p:sp>
        <p:nvSpPr>
          <p:cNvPr id="14" name="Rounded Rectangle 13"/>
          <p:cNvSpPr/>
          <p:nvPr/>
        </p:nvSpPr>
        <p:spPr>
          <a:xfrm>
            <a:off x="3059832" y="2620671"/>
            <a:ext cx="2736304" cy="333327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023828" y="2943815"/>
            <a:ext cx="2808312" cy="1200329"/>
          </a:xfrm>
          <a:prstGeom prst="rect">
            <a:avLst/>
          </a:prstGeom>
          <a:noFill/>
        </p:spPr>
        <p:txBody>
          <a:bodyPr wrap="square" rtlCol="0">
            <a:spAutoFit/>
          </a:bodyPr>
          <a:lstStyle/>
          <a:p>
            <a:r>
              <a:rPr lang="en-GB" sz="2400" dirty="0" smtClean="0">
                <a:latin typeface="Calibri" panose="020F0502020204030204" pitchFamily="34" charset="0"/>
              </a:rPr>
              <a:t>Begin to identify different assessment strategies</a:t>
            </a:r>
            <a:endParaRPr lang="en-GB" sz="2400" dirty="0">
              <a:latin typeface="Calibri" panose="020F0502020204030204" pitchFamily="34" charset="0"/>
            </a:endParaRPr>
          </a:p>
        </p:txBody>
      </p:sp>
      <p:sp>
        <p:nvSpPr>
          <p:cNvPr id="16" name="Rounded Rectangle 15"/>
          <p:cNvSpPr/>
          <p:nvPr/>
        </p:nvSpPr>
        <p:spPr>
          <a:xfrm>
            <a:off x="5944181" y="2620671"/>
            <a:ext cx="2736304" cy="333327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972343" y="2943815"/>
            <a:ext cx="2808312" cy="1938992"/>
          </a:xfrm>
          <a:prstGeom prst="rect">
            <a:avLst/>
          </a:prstGeom>
          <a:noFill/>
        </p:spPr>
        <p:txBody>
          <a:bodyPr wrap="square" rtlCol="0">
            <a:spAutoFit/>
          </a:bodyPr>
          <a:lstStyle/>
          <a:p>
            <a:r>
              <a:rPr lang="en-GB" sz="2400" dirty="0" smtClean="0">
                <a:latin typeface="Calibri" panose="020F0502020204030204" pitchFamily="34" charset="0"/>
              </a:rPr>
              <a:t>Use the information presented to enhance planning for micro teaching and your PTE1/2</a:t>
            </a:r>
            <a:endParaRPr lang="en-GB" sz="2400" dirty="0">
              <a:latin typeface="Calibri" panose="020F0502020204030204" pitchFamily="34" charset="0"/>
            </a:endParaRPr>
          </a:p>
        </p:txBody>
      </p:sp>
    </p:spTree>
    <p:extLst>
      <p:ext uri="{BB962C8B-B14F-4D97-AF65-F5344CB8AC3E}">
        <p14:creationId xmlns:p14="http://schemas.microsoft.com/office/powerpoint/2010/main" val="5012251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633061141"/>
              </p:ext>
            </p:extLst>
          </p:nvPr>
        </p:nvGraphicFramePr>
        <p:xfrm>
          <a:off x="323528" y="476672"/>
          <a:ext cx="8568952" cy="5910024"/>
        </p:xfrm>
        <a:graphic>
          <a:graphicData uri="http://schemas.openxmlformats.org/drawingml/2006/table">
            <a:tbl>
              <a:tblPr firstRow="1" firstCol="1" bandRow="1"/>
              <a:tblGrid>
                <a:gridCol w="3236179"/>
                <a:gridCol w="5332773"/>
              </a:tblGrid>
              <a:tr h="1536170">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OF</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summative</a:t>
                      </a:r>
                      <a:r>
                        <a:rPr lang="en-GB" sz="2000" dirty="0">
                          <a:effectLst/>
                          <a:latin typeface="Calibri"/>
                          <a:ea typeface="Calibri"/>
                          <a:cs typeface="Times New Roman"/>
                        </a:rPr>
                        <a:t> test or assessment</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Audits taken to use as evidence of pupils’ learning to assess achievement against learning goals and standards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0214">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FOR</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formative</a:t>
                      </a:r>
                      <a:r>
                        <a:rPr lang="en-GB" sz="2000" dirty="0">
                          <a:effectLst/>
                          <a:latin typeface="Calibri"/>
                          <a:ea typeface="Calibri"/>
                          <a:cs typeface="Times New Roman"/>
                        </a:rPr>
                        <a:t> practice which provides information to pupils about what to do to improve</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Teacher provides feedback to pupils about their learning </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04256">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AS</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Involves pupils in learning process where they monitor their own progress, ask questions and practise skills</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Pupils use self-assessment and teacher feedback to reflect on their learning, consolidate understanding and work towards learning goals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 name="TextBox 1"/>
          <p:cNvSpPr txBox="1"/>
          <p:nvPr/>
        </p:nvSpPr>
        <p:spPr>
          <a:xfrm>
            <a:off x="6156176" y="6381328"/>
            <a:ext cx="2232248" cy="369332"/>
          </a:xfrm>
          <a:prstGeom prst="rect">
            <a:avLst/>
          </a:prstGeom>
          <a:noFill/>
        </p:spPr>
        <p:txBody>
          <a:bodyPr wrap="square" rtlCol="0">
            <a:spAutoFit/>
          </a:bodyPr>
          <a:lstStyle/>
          <a:p>
            <a:r>
              <a:rPr lang="en-GB" dirty="0" smtClean="0"/>
              <a:t>S Clarke, 2008</a:t>
            </a:r>
            <a:endParaRPr lang="en-GB" dirty="0"/>
          </a:p>
        </p:txBody>
      </p:sp>
      <p:sp>
        <p:nvSpPr>
          <p:cNvPr id="4" name="Rectangle 3"/>
          <p:cNvSpPr/>
          <p:nvPr/>
        </p:nvSpPr>
        <p:spPr>
          <a:xfrm>
            <a:off x="251520" y="1988840"/>
            <a:ext cx="8712968" cy="446449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81376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633061141"/>
              </p:ext>
            </p:extLst>
          </p:nvPr>
        </p:nvGraphicFramePr>
        <p:xfrm>
          <a:off x="323528" y="476672"/>
          <a:ext cx="8568952" cy="5910024"/>
        </p:xfrm>
        <a:graphic>
          <a:graphicData uri="http://schemas.openxmlformats.org/drawingml/2006/table">
            <a:tbl>
              <a:tblPr firstRow="1" firstCol="1" bandRow="1"/>
              <a:tblGrid>
                <a:gridCol w="3236179"/>
                <a:gridCol w="5332773"/>
              </a:tblGrid>
              <a:tr h="1536170">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OF</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summative</a:t>
                      </a:r>
                      <a:r>
                        <a:rPr lang="en-GB" sz="2000" dirty="0">
                          <a:effectLst/>
                          <a:latin typeface="Calibri"/>
                          <a:ea typeface="Calibri"/>
                          <a:cs typeface="Times New Roman"/>
                        </a:rPr>
                        <a:t> test or assessment</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Audits taken to use as evidence of pupils’ learning to assess achievement against learning goals and standards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0214">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FOR</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formative</a:t>
                      </a:r>
                      <a:r>
                        <a:rPr lang="en-GB" sz="2000" dirty="0">
                          <a:effectLst/>
                          <a:latin typeface="Calibri"/>
                          <a:ea typeface="Calibri"/>
                          <a:cs typeface="Times New Roman"/>
                        </a:rPr>
                        <a:t> practice which provides information to pupils about what to do to improve</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Teacher provides feedback to pupils about their learning </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04256">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AS</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Involves pupils in learning process where they monitor their own progress, ask questions and practise skills</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Pupils use self-assessment and teacher feedback to reflect on their learning, consolidate understanding and work towards learning goals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 name="TextBox 1"/>
          <p:cNvSpPr txBox="1"/>
          <p:nvPr/>
        </p:nvSpPr>
        <p:spPr>
          <a:xfrm>
            <a:off x="6156176" y="6381328"/>
            <a:ext cx="2232248" cy="369332"/>
          </a:xfrm>
          <a:prstGeom prst="rect">
            <a:avLst/>
          </a:prstGeom>
          <a:noFill/>
        </p:spPr>
        <p:txBody>
          <a:bodyPr wrap="square" rtlCol="0">
            <a:spAutoFit/>
          </a:bodyPr>
          <a:lstStyle/>
          <a:p>
            <a:r>
              <a:rPr lang="en-GB" dirty="0" smtClean="0"/>
              <a:t>S Clarke, 2008</a:t>
            </a:r>
            <a:endParaRPr lang="en-GB" dirty="0"/>
          </a:p>
        </p:txBody>
      </p:sp>
      <p:sp>
        <p:nvSpPr>
          <p:cNvPr id="4" name="Rectangle 3"/>
          <p:cNvSpPr/>
          <p:nvPr/>
        </p:nvSpPr>
        <p:spPr>
          <a:xfrm>
            <a:off x="251520" y="3933056"/>
            <a:ext cx="8712968" cy="252028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55573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633061141"/>
              </p:ext>
            </p:extLst>
          </p:nvPr>
        </p:nvGraphicFramePr>
        <p:xfrm>
          <a:off x="323528" y="476672"/>
          <a:ext cx="8568952" cy="5910024"/>
        </p:xfrm>
        <a:graphic>
          <a:graphicData uri="http://schemas.openxmlformats.org/drawingml/2006/table">
            <a:tbl>
              <a:tblPr firstRow="1" firstCol="1" bandRow="1"/>
              <a:tblGrid>
                <a:gridCol w="3236179"/>
                <a:gridCol w="5332773"/>
              </a:tblGrid>
              <a:tr h="1536170">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OF</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summative</a:t>
                      </a:r>
                      <a:r>
                        <a:rPr lang="en-GB" sz="2000" dirty="0">
                          <a:effectLst/>
                          <a:latin typeface="Calibri"/>
                          <a:ea typeface="Calibri"/>
                          <a:cs typeface="Times New Roman"/>
                        </a:rPr>
                        <a:t> test or assessment</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Audits taken to use as evidence of pupils’ learning to assess achievement against learning goals and standards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0214">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FOR</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formative</a:t>
                      </a:r>
                      <a:r>
                        <a:rPr lang="en-GB" sz="2000" dirty="0">
                          <a:effectLst/>
                          <a:latin typeface="Calibri"/>
                          <a:ea typeface="Calibri"/>
                          <a:cs typeface="Times New Roman"/>
                        </a:rPr>
                        <a:t> practice which provides information to pupils about what to do to improve</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Teacher provides feedback to pupils about their learning </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04256">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AS</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Involves pupils in learning process where they monitor their own progress, ask questions and practise skills</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Pupils use self-assessment and teacher feedback to reflect on their learning, consolidate understanding and work towards learning goals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 name="TextBox 1"/>
          <p:cNvSpPr txBox="1"/>
          <p:nvPr/>
        </p:nvSpPr>
        <p:spPr>
          <a:xfrm>
            <a:off x="6156176" y="6381328"/>
            <a:ext cx="2232248" cy="369332"/>
          </a:xfrm>
          <a:prstGeom prst="rect">
            <a:avLst/>
          </a:prstGeom>
          <a:noFill/>
        </p:spPr>
        <p:txBody>
          <a:bodyPr wrap="square" rtlCol="0">
            <a:spAutoFit/>
          </a:bodyPr>
          <a:lstStyle/>
          <a:p>
            <a:r>
              <a:rPr lang="en-GB" dirty="0" smtClean="0"/>
              <a:t>S Clarke, 2008</a:t>
            </a:r>
            <a:endParaRPr lang="en-GB" dirty="0"/>
          </a:p>
        </p:txBody>
      </p:sp>
      <p:sp>
        <p:nvSpPr>
          <p:cNvPr id="4" name="Rectangle 3"/>
          <p:cNvSpPr/>
          <p:nvPr/>
        </p:nvSpPr>
        <p:spPr>
          <a:xfrm>
            <a:off x="251520" y="6381328"/>
            <a:ext cx="8712968" cy="7200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20415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923330"/>
          </a:xfrm>
          <a:prstGeom prst="rect">
            <a:avLst/>
          </a:prstGeom>
          <a:noFill/>
        </p:spPr>
        <p:txBody>
          <a:bodyPr wrap="square" rtlCol="0">
            <a:spAutoFit/>
          </a:bodyPr>
          <a:lstStyle/>
          <a:p>
            <a:pPr algn="ctr"/>
            <a:r>
              <a:rPr lang="en-GB" sz="5400" b="1" dirty="0" smtClean="0">
                <a:latin typeface="Calibri" panose="020F0502020204030204" pitchFamily="34" charset="0"/>
              </a:rPr>
              <a:t>Summative assessment</a:t>
            </a:r>
            <a:endParaRPr lang="en-GB" sz="5400" b="1" dirty="0">
              <a:latin typeface="Calibri" panose="020F0502020204030204" pitchFamily="34" charset="0"/>
            </a:endParaRPr>
          </a:p>
        </p:txBody>
      </p:sp>
      <p:sp>
        <p:nvSpPr>
          <p:cNvPr id="4" name="TextBox 3"/>
          <p:cNvSpPr txBox="1"/>
          <p:nvPr/>
        </p:nvSpPr>
        <p:spPr>
          <a:xfrm>
            <a:off x="467544" y="836712"/>
            <a:ext cx="8280920" cy="6093976"/>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rgbClr val="FF0000"/>
                </a:solidFill>
                <a:latin typeface="Calibri" panose="020F0502020204030204" pitchFamily="34" charset="0"/>
              </a:rPr>
              <a:t>Sums up</a:t>
            </a:r>
            <a:r>
              <a:rPr lang="en-GB" sz="2800" dirty="0" smtClean="0">
                <a:latin typeface="Calibri" panose="020F0502020204030204" pitchFamily="34" charset="0"/>
              </a:rPr>
              <a:t>, or gives a measure of learning at the end of a course or phase</a:t>
            </a:r>
          </a:p>
          <a:p>
            <a:endParaRPr lang="en-GB" sz="2800" dirty="0" smtClean="0">
              <a:latin typeface="Calibri" panose="020F0502020204030204" pitchFamily="34" charset="0"/>
            </a:endParaRPr>
          </a:p>
          <a:p>
            <a:pPr marL="342900" indent="-342900">
              <a:buFont typeface="Arial" panose="020B0604020202020204" pitchFamily="34" charset="0"/>
              <a:buChar char="•"/>
            </a:pPr>
            <a:r>
              <a:rPr lang="en-GB" sz="2800" dirty="0" smtClean="0">
                <a:latin typeface="Calibri" panose="020F0502020204030204" pitchFamily="34" charset="0"/>
              </a:rPr>
              <a:t>External summative assessments controlled by organisations outside schools are established features of our education system</a:t>
            </a:r>
          </a:p>
          <a:p>
            <a:endParaRPr lang="en-GB" sz="2800" dirty="0" smtClean="0">
              <a:latin typeface="Calibri" panose="020F0502020204030204" pitchFamily="34" charset="0"/>
            </a:endParaRPr>
          </a:p>
          <a:p>
            <a:pPr marL="342900" indent="-342900">
              <a:buFont typeface="Arial" panose="020B0604020202020204" pitchFamily="34" charset="0"/>
              <a:buChar char="•"/>
            </a:pPr>
            <a:r>
              <a:rPr lang="en-GB" sz="2800" dirty="0" smtClean="0">
                <a:latin typeface="Calibri" panose="020F0502020204030204" pitchFamily="34" charset="0"/>
              </a:rPr>
              <a:t>Monitored by schools and external organisations (Awarding Bodies, Estyn, OECD, </a:t>
            </a:r>
            <a:r>
              <a:rPr lang="en-GB" sz="2800" dirty="0" err="1" smtClean="0">
                <a:latin typeface="Calibri" panose="020F0502020204030204" pitchFamily="34" charset="0"/>
              </a:rPr>
              <a:t>etc</a:t>
            </a:r>
            <a:r>
              <a:rPr lang="en-GB" sz="2800" dirty="0" smtClean="0">
                <a:latin typeface="Calibri" panose="020F0502020204030204" pitchFamily="34" charset="0"/>
              </a:rPr>
              <a:t>)</a:t>
            </a:r>
          </a:p>
          <a:p>
            <a:endParaRPr lang="en-GB" sz="2800" dirty="0" smtClean="0">
              <a:latin typeface="Calibri" panose="020F0502020204030204" pitchFamily="34" charset="0"/>
            </a:endParaRPr>
          </a:p>
          <a:p>
            <a:pPr marL="342900" indent="-342900">
              <a:buFont typeface="Arial" panose="020B0604020202020204" pitchFamily="34" charset="0"/>
              <a:buChar char="•"/>
            </a:pPr>
            <a:r>
              <a:rPr lang="en-GB" sz="2800" dirty="0" smtClean="0">
                <a:latin typeface="Calibri" panose="020F0502020204030204" pitchFamily="34" charset="0"/>
              </a:rPr>
              <a:t>Also takes place within school, whenever a teacher assesses a pupil’s work and produces a summative grade or mark </a:t>
            </a:r>
          </a:p>
          <a:p>
            <a:pPr marL="342900" indent="-342900">
              <a:buFont typeface="Arial" panose="020B0604020202020204" pitchFamily="34" charset="0"/>
              <a:buChar char="•"/>
            </a:pPr>
            <a:endParaRPr lang="en-GB" sz="2600" dirty="0">
              <a:latin typeface="Calibri" panose="020F0502020204030204" pitchFamily="34" charset="0"/>
            </a:endParaRPr>
          </a:p>
        </p:txBody>
      </p:sp>
    </p:spTree>
    <p:extLst>
      <p:ext uri="{BB962C8B-B14F-4D97-AF65-F5344CB8AC3E}">
        <p14:creationId xmlns:p14="http://schemas.microsoft.com/office/powerpoint/2010/main" val="3303095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2169825"/>
          </a:xfrm>
          <a:prstGeom prst="rect">
            <a:avLst/>
          </a:prstGeom>
          <a:noFill/>
        </p:spPr>
        <p:txBody>
          <a:bodyPr wrap="square" rtlCol="0">
            <a:spAutoFit/>
          </a:bodyPr>
          <a:lstStyle/>
          <a:p>
            <a:pPr algn="ctr"/>
            <a:r>
              <a:rPr lang="en-GB" sz="5400" b="1" dirty="0" smtClean="0">
                <a:latin typeface="Calibri" panose="020F0502020204030204" pitchFamily="34" charset="0"/>
              </a:rPr>
              <a:t>Summative assessment</a:t>
            </a:r>
          </a:p>
          <a:p>
            <a:r>
              <a:rPr lang="en-GB" sz="2700" dirty="0" smtClean="0">
                <a:solidFill>
                  <a:srgbClr val="FF0000"/>
                </a:solidFill>
                <a:latin typeface="Calibri" panose="020F0502020204030204" pitchFamily="34" charset="0"/>
              </a:rPr>
              <a:t>Pupil </a:t>
            </a:r>
            <a:r>
              <a:rPr lang="en-GB" sz="2700" dirty="0">
                <a:solidFill>
                  <a:srgbClr val="FF0000"/>
                </a:solidFill>
                <a:latin typeface="Calibri" panose="020F0502020204030204" pitchFamily="34" charset="0"/>
              </a:rPr>
              <a:t>progress is summarised to meet a variety </a:t>
            </a:r>
            <a:r>
              <a:rPr lang="en-GB" sz="2700" dirty="0" smtClean="0">
                <a:solidFill>
                  <a:srgbClr val="FF0000"/>
                </a:solidFill>
                <a:latin typeface="Calibri" panose="020F0502020204030204" pitchFamily="34" charset="0"/>
              </a:rPr>
              <a:t>of purposes</a:t>
            </a:r>
            <a:r>
              <a:rPr lang="en-GB" sz="2700" dirty="0">
                <a:solidFill>
                  <a:srgbClr val="FF0000"/>
                </a:solidFill>
                <a:latin typeface="Calibri" panose="020F0502020204030204" pitchFamily="34" charset="0"/>
              </a:rPr>
              <a:t>:</a:t>
            </a:r>
          </a:p>
          <a:p>
            <a:pPr algn="ctr"/>
            <a:endParaRPr lang="en-GB" sz="5400" dirty="0">
              <a:latin typeface="Calibri" panose="020F0502020204030204" pitchFamily="34" charset="0"/>
            </a:endParaRPr>
          </a:p>
        </p:txBody>
      </p:sp>
      <p:sp>
        <p:nvSpPr>
          <p:cNvPr id="3" name="TextBox 2"/>
          <p:cNvSpPr txBox="1"/>
          <p:nvPr/>
        </p:nvSpPr>
        <p:spPr>
          <a:xfrm>
            <a:off x="395536" y="1412776"/>
            <a:ext cx="8280920" cy="3939540"/>
          </a:xfrm>
          <a:prstGeom prst="rect">
            <a:avLst/>
          </a:prstGeom>
          <a:noFill/>
        </p:spPr>
        <p:txBody>
          <a:bodyPr wrap="square" rtlCol="0">
            <a:spAutoFit/>
          </a:bodyPr>
          <a:lstStyle/>
          <a:p>
            <a:endParaRPr lang="en-GB" sz="2600" dirty="0">
              <a:latin typeface="Calibri" panose="020F0502020204030204" pitchFamily="34" charset="0"/>
            </a:endParaRPr>
          </a:p>
          <a:p>
            <a:pPr marL="457200" indent="-457200">
              <a:buFont typeface="Arial" panose="020B0604020202020204" pitchFamily="34" charset="0"/>
              <a:buChar char="•"/>
            </a:pPr>
            <a:r>
              <a:rPr lang="en-GB" sz="2800" dirty="0" smtClean="0">
                <a:latin typeface="Calibri" panose="020F0502020204030204" pitchFamily="34" charset="0"/>
              </a:rPr>
              <a:t>Reporting to parents/carers</a:t>
            </a:r>
          </a:p>
          <a:p>
            <a:pPr marL="457200" indent="-457200">
              <a:buFont typeface="Arial" panose="020B0604020202020204" pitchFamily="34" charset="0"/>
              <a:buChar char="•"/>
            </a:pPr>
            <a:r>
              <a:rPr lang="en-GB" sz="2800" dirty="0" smtClean="0">
                <a:latin typeface="Calibri" panose="020F0502020204030204" pitchFamily="34" charset="0"/>
              </a:rPr>
              <a:t>Supporting transition</a:t>
            </a:r>
          </a:p>
          <a:p>
            <a:pPr marL="457200" indent="-457200">
              <a:buFont typeface="Arial" panose="020B0604020202020204" pitchFamily="34" charset="0"/>
              <a:buChar char="•"/>
            </a:pPr>
            <a:r>
              <a:rPr lang="en-GB" sz="2800" dirty="0" smtClean="0">
                <a:latin typeface="Calibri" panose="020F0502020204030204" pitchFamily="34" charset="0"/>
              </a:rPr>
              <a:t>Whole-school data – used to evaluate how well a school is doing</a:t>
            </a:r>
          </a:p>
          <a:p>
            <a:pPr marL="457200" indent="-457200">
              <a:buFont typeface="Arial" panose="020B0604020202020204" pitchFamily="34" charset="0"/>
              <a:buChar char="•"/>
            </a:pPr>
            <a:r>
              <a:rPr lang="en-GB" sz="2800" dirty="0">
                <a:latin typeface="Calibri" panose="020F0502020204030204" pitchFamily="34" charset="0"/>
              </a:rPr>
              <a:t>Certification through </a:t>
            </a:r>
            <a:r>
              <a:rPr lang="en-GB" sz="2800" dirty="0" smtClean="0">
                <a:latin typeface="Calibri" panose="020F0502020204030204" pitchFamily="34" charset="0"/>
              </a:rPr>
              <a:t>exams</a:t>
            </a:r>
          </a:p>
          <a:p>
            <a:pPr marL="457200" indent="-457200">
              <a:buFont typeface="Arial" panose="020B0604020202020204" pitchFamily="34" charset="0"/>
              <a:buChar char="•"/>
            </a:pPr>
            <a:r>
              <a:rPr lang="en-GB" sz="2800" dirty="0" smtClean="0">
                <a:latin typeface="Calibri" panose="020F0502020204030204" pitchFamily="34" charset="0"/>
              </a:rPr>
              <a:t>Pupil progress reviewed at intervals (termly tests?)</a:t>
            </a:r>
          </a:p>
          <a:p>
            <a:pPr marL="457200" indent="-457200">
              <a:buFont typeface="Arial" panose="020B0604020202020204" pitchFamily="34" charset="0"/>
              <a:buChar char="•"/>
            </a:pPr>
            <a:r>
              <a:rPr lang="en-GB" sz="2800" dirty="0" smtClean="0">
                <a:latin typeface="Calibri" panose="020F0502020204030204" pitchFamily="34" charset="0"/>
              </a:rPr>
              <a:t>Teachers need to make reliable judgements and suggest interventions, where appropriate </a:t>
            </a:r>
          </a:p>
        </p:txBody>
      </p:sp>
      <p:sp>
        <p:nvSpPr>
          <p:cNvPr id="4" name="Rectangle 3"/>
          <p:cNvSpPr/>
          <p:nvPr/>
        </p:nvSpPr>
        <p:spPr>
          <a:xfrm>
            <a:off x="4454019" y="3244334"/>
            <a:ext cx="235962" cy="369332"/>
          </a:xfrm>
          <a:prstGeom prst="rect">
            <a:avLst/>
          </a:prstGeom>
        </p:spPr>
        <p:txBody>
          <a:bodyPr wrap="none">
            <a:spAutoFit/>
          </a:bodyPr>
          <a:lstStyle/>
          <a:p>
            <a:r>
              <a:rPr lang="en-GB" dirty="0"/>
              <a:t> </a:t>
            </a:r>
          </a:p>
        </p:txBody>
      </p:sp>
    </p:spTree>
    <p:extLst>
      <p:ext uri="{BB962C8B-B14F-4D97-AF65-F5344CB8AC3E}">
        <p14:creationId xmlns:p14="http://schemas.microsoft.com/office/powerpoint/2010/main" val="330600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2585323"/>
          </a:xfrm>
          <a:prstGeom prst="rect">
            <a:avLst/>
          </a:prstGeom>
          <a:noFill/>
        </p:spPr>
        <p:txBody>
          <a:bodyPr wrap="square" rtlCol="0">
            <a:spAutoFit/>
          </a:bodyPr>
          <a:lstStyle/>
          <a:p>
            <a:pPr algn="ctr"/>
            <a:r>
              <a:rPr lang="en-GB" sz="5400" b="1" dirty="0" smtClean="0">
                <a:latin typeface="Calibri" panose="020F0502020204030204" pitchFamily="34" charset="0"/>
              </a:rPr>
              <a:t>Summative assessment in schools</a:t>
            </a:r>
          </a:p>
          <a:p>
            <a:pPr algn="ctr"/>
            <a:endParaRPr lang="en-GB" sz="5400" dirty="0">
              <a:latin typeface="Calibri" panose="020F0502020204030204" pitchFamily="34" charset="0"/>
            </a:endParaRPr>
          </a:p>
        </p:txBody>
      </p:sp>
      <p:sp>
        <p:nvSpPr>
          <p:cNvPr id="3" name="TextBox 2"/>
          <p:cNvSpPr txBox="1"/>
          <p:nvPr/>
        </p:nvSpPr>
        <p:spPr>
          <a:xfrm>
            <a:off x="395536" y="1628800"/>
            <a:ext cx="8280920" cy="4801314"/>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latin typeface="Calibri" panose="020F0502020204030204" pitchFamily="34" charset="0"/>
              </a:rPr>
              <a:t>End of Unit Tests</a:t>
            </a:r>
          </a:p>
          <a:p>
            <a:pPr marL="457200" indent="-457200">
              <a:buFont typeface="Arial" panose="020B0604020202020204" pitchFamily="34" charset="0"/>
              <a:buChar char="•"/>
            </a:pPr>
            <a:r>
              <a:rPr lang="en-GB" sz="2800" dirty="0" smtClean="0">
                <a:latin typeface="Calibri" panose="020F0502020204030204" pitchFamily="34" charset="0"/>
              </a:rPr>
              <a:t>End of Year </a:t>
            </a:r>
            <a:r>
              <a:rPr lang="en-GB" sz="2800" dirty="0">
                <a:latin typeface="Calibri" panose="020F0502020204030204" pitchFamily="34" charset="0"/>
              </a:rPr>
              <a:t>R</a:t>
            </a:r>
            <a:r>
              <a:rPr lang="en-GB" sz="2800" dirty="0" smtClean="0">
                <a:latin typeface="Calibri" panose="020F0502020204030204" pitchFamily="34" charset="0"/>
              </a:rPr>
              <a:t>eports</a:t>
            </a:r>
          </a:p>
          <a:p>
            <a:pPr marL="457200" indent="-457200">
              <a:buFont typeface="Arial" panose="020B0604020202020204" pitchFamily="34" charset="0"/>
              <a:buChar char="•"/>
            </a:pPr>
            <a:r>
              <a:rPr lang="en-GB" sz="2800" dirty="0" smtClean="0">
                <a:latin typeface="Calibri" panose="020F0502020204030204" pitchFamily="34" charset="0"/>
              </a:rPr>
              <a:t>End of Year Exams </a:t>
            </a:r>
          </a:p>
          <a:p>
            <a:pPr marL="457200" indent="-457200">
              <a:buFont typeface="Arial" panose="020B0604020202020204" pitchFamily="34" charset="0"/>
              <a:buChar char="•"/>
            </a:pPr>
            <a:r>
              <a:rPr lang="en-GB" sz="2800" dirty="0" smtClean="0">
                <a:solidFill>
                  <a:srgbClr val="FF0000"/>
                </a:solidFill>
                <a:latin typeface="Calibri" panose="020F0502020204030204" pitchFamily="34" charset="0"/>
              </a:rPr>
              <a:t>National Reading and Numeracy Tests (years 2-9)</a:t>
            </a:r>
          </a:p>
          <a:p>
            <a:pPr marL="457200" indent="-457200">
              <a:buFont typeface="Arial" panose="020B0604020202020204" pitchFamily="34" charset="0"/>
              <a:buChar char="•"/>
            </a:pPr>
            <a:r>
              <a:rPr lang="en-GB" sz="2800" dirty="0" smtClean="0">
                <a:solidFill>
                  <a:srgbClr val="FF0000"/>
                </a:solidFill>
                <a:latin typeface="Calibri" panose="020F0502020204030204" pitchFamily="34" charset="0"/>
              </a:rPr>
              <a:t>GCSE Exams</a:t>
            </a:r>
          </a:p>
          <a:p>
            <a:pPr marL="457200" indent="-457200">
              <a:buFont typeface="Arial" panose="020B0604020202020204" pitchFamily="34" charset="0"/>
              <a:buChar char="•"/>
            </a:pPr>
            <a:r>
              <a:rPr lang="en-GB" sz="2800" dirty="0" smtClean="0">
                <a:solidFill>
                  <a:srgbClr val="FF0000"/>
                </a:solidFill>
                <a:latin typeface="Calibri" panose="020F0502020204030204" pitchFamily="34" charset="0"/>
              </a:rPr>
              <a:t>AS/A Level Exams</a:t>
            </a:r>
          </a:p>
          <a:p>
            <a:pPr marL="457200" indent="-457200">
              <a:buFont typeface="Arial" panose="020B0604020202020204" pitchFamily="34" charset="0"/>
              <a:buChar char="•"/>
            </a:pPr>
            <a:r>
              <a:rPr lang="en-GB" sz="2800" dirty="0" smtClean="0">
                <a:solidFill>
                  <a:srgbClr val="FF0000"/>
                </a:solidFill>
                <a:latin typeface="Calibri" panose="020F0502020204030204" pitchFamily="34" charset="0"/>
              </a:rPr>
              <a:t>The Welsh Baccalaureate</a:t>
            </a:r>
          </a:p>
          <a:p>
            <a:pPr marL="457200" indent="-457200">
              <a:buFont typeface="Arial" panose="020B0604020202020204" pitchFamily="34" charset="0"/>
              <a:buChar char="•"/>
            </a:pPr>
            <a:endParaRPr lang="en-GB" sz="2800" dirty="0">
              <a:solidFill>
                <a:srgbClr val="FF0000"/>
              </a:solidFill>
              <a:latin typeface="Calibri" panose="020F0502020204030204" pitchFamily="34" charset="0"/>
            </a:endParaRPr>
          </a:p>
          <a:p>
            <a:pPr marL="457200" indent="-457200">
              <a:buFont typeface="Arial" panose="020B0604020202020204" pitchFamily="34" charset="0"/>
              <a:buChar char="•"/>
            </a:pPr>
            <a:endParaRPr lang="en-GB" sz="2800" dirty="0" smtClean="0">
              <a:solidFill>
                <a:srgbClr val="FF0000"/>
              </a:solidFill>
              <a:latin typeface="Calibri" panose="020F0502020204030204" pitchFamily="34" charset="0"/>
            </a:endParaRPr>
          </a:p>
          <a:p>
            <a:r>
              <a:rPr lang="en-GB" sz="2800" dirty="0" smtClean="0">
                <a:solidFill>
                  <a:srgbClr val="FF0000"/>
                </a:solidFill>
                <a:latin typeface="Calibri" panose="020F0502020204030204" pitchFamily="34" charset="0"/>
              </a:rPr>
              <a:t>* External assessments </a:t>
            </a:r>
          </a:p>
          <a:p>
            <a:pPr marL="457200" indent="-457200">
              <a:buFont typeface="Arial" panose="020B0604020202020204" pitchFamily="34" charset="0"/>
              <a:buChar char="•"/>
            </a:pPr>
            <a:endParaRPr lang="en-GB" sz="2600" dirty="0">
              <a:latin typeface="Calibri" panose="020F0502020204030204" pitchFamily="34" charset="0"/>
            </a:endParaRPr>
          </a:p>
        </p:txBody>
      </p:sp>
      <p:sp>
        <p:nvSpPr>
          <p:cNvPr id="4" name="Rectangle 3"/>
          <p:cNvSpPr/>
          <p:nvPr/>
        </p:nvSpPr>
        <p:spPr>
          <a:xfrm>
            <a:off x="4454019" y="3244334"/>
            <a:ext cx="235962" cy="369332"/>
          </a:xfrm>
          <a:prstGeom prst="rect">
            <a:avLst/>
          </a:prstGeom>
        </p:spPr>
        <p:txBody>
          <a:bodyPr wrap="none">
            <a:spAutoFit/>
          </a:bodyPr>
          <a:lstStyle/>
          <a:p>
            <a:r>
              <a:rPr lang="en-GB" dirty="0"/>
              <a:t> </a:t>
            </a:r>
          </a:p>
        </p:txBody>
      </p:sp>
    </p:spTree>
    <p:extLst>
      <p:ext uri="{BB962C8B-B14F-4D97-AF65-F5344CB8AC3E}">
        <p14:creationId xmlns:p14="http://schemas.microsoft.com/office/powerpoint/2010/main" val="326159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54019" y="3244334"/>
            <a:ext cx="235962" cy="369332"/>
          </a:xfrm>
          <a:prstGeom prst="rect">
            <a:avLst/>
          </a:prstGeom>
        </p:spPr>
        <p:txBody>
          <a:bodyPr wrap="none">
            <a:spAutoFit/>
          </a:bodyPr>
          <a:lstStyle/>
          <a:p>
            <a:r>
              <a:rPr lang="en-GB" dirty="0"/>
              <a:t> </a:t>
            </a:r>
          </a:p>
        </p:txBody>
      </p:sp>
      <p:sp>
        <p:nvSpPr>
          <p:cNvPr id="5" name="Rectangle 4"/>
          <p:cNvSpPr/>
          <p:nvPr/>
        </p:nvSpPr>
        <p:spPr>
          <a:xfrm>
            <a:off x="4454019" y="3244334"/>
            <a:ext cx="235962" cy="369332"/>
          </a:xfrm>
          <a:prstGeom prst="rect">
            <a:avLst/>
          </a:prstGeom>
        </p:spPr>
        <p:txBody>
          <a:bodyPr wrap="none">
            <a:spAutoFit/>
          </a:bodyPr>
          <a:lstStyle/>
          <a:p>
            <a:r>
              <a:rPr lang="en-GB" dirty="0"/>
              <a:t> </a:t>
            </a:r>
          </a:p>
        </p:txBody>
      </p:sp>
      <p:pic>
        <p:nvPicPr>
          <p:cNvPr id="6" name="Picture 5"/>
          <p:cNvPicPr>
            <a:picLocks noChangeAspect="1"/>
          </p:cNvPicPr>
          <p:nvPr/>
        </p:nvPicPr>
        <p:blipFill>
          <a:blip r:embed="rId3"/>
          <a:stretch>
            <a:fillRect/>
          </a:stretch>
        </p:blipFill>
        <p:spPr>
          <a:xfrm>
            <a:off x="3301494" y="260648"/>
            <a:ext cx="2305050" cy="2295525"/>
          </a:xfrm>
          <a:prstGeom prst="rect">
            <a:avLst/>
          </a:prstGeom>
        </p:spPr>
      </p:pic>
      <p:sp>
        <p:nvSpPr>
          <p:cNvPr id="7" name="Rectangle 6"/>
          <p:cNvSpPr/>
          <p:nvPr/>
        </p:nvSpPr>
        <p:spPr>
          <a:xfrm>
            <a:off x="1562586" y="2639986"/>
            <a:ext cx="6254789" cy="584775"/>
          </a:xfrm>
          <a:prstGeom prst="rect">
            <a:avLst/>
          </a:prstGeom>
        </p:spPr>
        <p:txBody>
          <a:bodyPr wrap="none">
            <a:spAutoFit/>
          </a:bodyPr>
          <a:lstStyle/>
          <a:p>
            <a:r>
              <a:rPr lang="en-GB" sz="3200" dirty="0"/>
              <a:t>http://</a:t>
            </a:r>
            <a:r>
              <a:rPr lang="en-GB" sz="3200" dirty="0">
                <a:hlinkClick r:id="rId4"/>
              </a:rPr>
              <a:t>qualificationswales.org</a:t>
            </a:r>
            <a:r>
              <a:rPr lang="en-GB" sz="3200" dirty="0"/>
              <a:t>/?lang=en</a:t>
            </a:r>
          </a:p>
        </p:txBody>
      </p:sp>
      <p:sp>
        <p:nvSpPr>
          <p:cNvPr id="8" name="TextBox 7"/>
          <p:cNvSpPr txBox="1"/>
          <p:nvPr/>
        </p:nvSpPr>
        <p:spPr>
          <a:xfrm>
            <a:off x="431540" y="3633239"/>
            <a:ext cx="8280920" cy="1723549"/>
          </a:xfrm>
          <a:prstGeom prst="rect">
            <a:avLst/>
          </a:prstGeom>
          <a:noFill/>
        </p:spPr>
        <p:txBody>
          <a:bodyPr wrap="square" rtlCol="0">
            <a:spAutoFit/>
          </a:bodyPr>
          <a:lstStyle/>
          <a:p>
            <a:endParaRPr lang="en-GB" sz="2600" dirty="0">
              <a:latin typeface="Calibri" panose="020F0502020204030204" pitchFamily="34" charset="0"/>
            </a:endParaRPr>
          </a:p>
          <a:p>
            <a:pPr algn="ctr"/>
            <a:r>
              <a:rPr lang="en-GB" sz="4000" dirty="0" smtClean="0">
                <a:latin typeface="Calibri" panose="020F0502020204030204" pitchFamily="34" charset="0"/>
              </a:rPr>
              <a:t>Source of information for all post-16 qualifications in Wales </a:t>
            </a:r>
            <a:endParaRPr lang="en-GB" sz="4000" dirty="0">
              <a:latin typeface="Calibri" panose="020F0502020204030204" pitchFamily="34" charset="0"/>
            </a:endParaRPr>
          </a:p>
        </p:txBody>
      </p:sp>
    </p:spTree>
    <p:extLst>
      <p:ext uri="{BB962C8B-B14F-4D97-AF65-F5344CB8AC3E}">
        <p14:creationId xmlns:p14="http://schemas.microsoft.com/office/powerpoint/2010/main" val="3536578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4393" t="23193" r="21133" b="21989"/>
          <a:stretch/>
        </p:blipFill>
        <p:spPr>
          <a:xfrm>
            <a:off x="107504" y="260648"/>
            <a:ext cx="8827904" cy="6120680"/>
          </a:xfrm>
          <a:prstGeom prst="rect">
            <a:avLst/>
          </a:prstGeom>
        </p:spPr>
      </p:pic>
    </p:spTree>
    <p:extLst>
      <p:ext uri="{BB962C8B-B14F-4D97-AF65-F5344CB8AC3E}">
        <p14:creationId xmlns:p14="http://schemas.microsoft.com/office/powerpoint/2010/main" val="41796520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2456" t="21832" r="21930" b="22028"/>
          <a:stretch/>
        </p:blipFill>
        <p:spPr>
          <a:xfrm>
            <a:off x="683568" y="404664"/>
            <a:ext cx="8216913" cy="5688632"/>
          </a:xfrm>
          <a:prstGeom prst="rect">
            <a:avLst/>
          </a:prstGeom>
        </p:spPr>
      </p:pic>
    </p:spTree>
    <p:extLst>
      <p:ext uri="{BB962C8B-B14F-4D97-AF65-F5344CB8AC3E}">
        <p14:creationId xmlns:p14="http://schemas.microsoft.com/office/powerpoint/2010/main" val="12884621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1754326"/>
          </a:xfrm>
          <a:prstGeom prst="rect">
            <a:avLst/>
          </a:prstGeom>
          <a:noFill/>
        </p:spPr>
        <p:txBody>
          <a:bodyPr wrap="square" rtlCol="0">
            <a:spAutoFit/>
          </a:bodyPr>
          <a:lstStyle/>
          <a:p>
            <a:pPr algn="ctr"/>
            <a:r>
              <a:rPr lang="en-GB" sz="5400" b="1" dirty="0" smtClean="0">
                <a:latin typeface="Calibri" panose="020F0502020204030204" pitchFamily="34" charset="0"/>
              </a:rPr>
              <a:t>Using summative assessment</a:t>
            </a:r>
          </a:p>
          <a:p>
            <a:pPr algn="ctr"/>
            <a:r>
              <a:rPr lang="en-GB" sz="5400" b="1" dirty="0">
                <a:latin typeface="Calibri" panose="020F0502020204030204" pitchFamily="34" charset="0"/>
              </a:rPr>
              <a:t>i</a:t>
            </a:r>
            <a:r>
              <a:rPr lang="en-GB" sz="5400" b="1" dirty="0" smtClean="0">
                <a:latin typeface="Calibri" panose="020F0502020204030204" pitchFamily="34" charset="0"/>
              </a:rPr>
              <a:t>n a formative way…</a:t>
            </a:r>
            <a:endParaRPr lang="en-GB" sz="5400" b="1" dirty="0">
              <a:latin typeface="Calibri" panose="020F0502020204030204" pitchFamily="34" charset="0"/>
            </a:endParaRPr>
          </a:p>
        </p:txBody>
      </p:sp>
      <p:sp>
        <p:nvSpPr>
          <p:cNvPr id="3" name="TextBox 2"/>
          <p:cNvSpPr txBox="1"/>
          <p:nvPr/>
        </p:nvSpPr>
        <p:spPr>
          <a:xfrm>
            <a:off x="395536" y="1412776"/>
            <a:ext cx="8280920" cy="1354217"/>
          </a:xfrm>
          <a:prstGeom prst="rect">
            <a:avLst/>
          </a:prstGeom>
          <a:noFill/>
        </p:spPr>
        <p:txBody>
          <a:bodyPr wrap="square" rtlCol="0">
            <a:spAutoFit/>
          </a:bodyPr>
          <a:lstStyle/>
          <a:p>
            <a:endParaRPr lang="en-GB" sz="2600" dirty="0">
              <a:latin typeface="Calibri" panose="020F0502020204030204" pitchFamily="34" charset="0"/>
            </a:endParaRPr>
          </a:p>
          <a:p>
            <a:r>
              <a:rPr lang="en-GB" sz="2800" dirty="0" smtClean="0">
                <a:latin typeface="Calibri" panose="020F0502020204030204" pitchFamily="34" charset="0"/>
              </a:rPr>
              <a:t>Making formative use of internal/external tests has two aspects: </a:t>
            </a:r>
            <a:endParaRPr lang="en-GB" sz="2800" dirty="0">
              <a:latin typeface="Calibri" panose="020F050202020403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066433620"/>
              </p:ext>
            </p:extLst>
          </p:nvPr>
        </p:nvGraphicFramePr>
        <p:xfrm>
          <a:off x="539552" y="2823935"/>
          <a:ext cx="8352928" cy="3363948"/>
        </p:xfrm>
        <a:graphic>
          <a:graphicData uri="http://schemas.openxmlformats.org/drawingml/2006/table">
            <a:tbl>
              <a:tblPr firstRow="1" bandRow="1">
                <a:tableStyleId>{5C22544A-7EE6-4342-B048-85BDC9FD1C3A}</a:tableStyleId>
              </a:tblPr>
              <a:tblGrid>
                <a:gridCol w="4176464"/>
                <a:gridCol w="4176464"/>
              </a:tblGrid>
              <a:tr h="529308">
                <a:tc>
                  <a:txBody>
                    <a:bodyPr/>
                    <a:lstStyle/>
                    <a:p>
                      <a:pPr algn="ctr"/>
                      <a:r>
                        <a:rPr lang="en-GB" sz="2800" dirty="0" smtClean="0">
                          <a:latin typeface="Calibri" panose="020F0502020204030204" pitchFamily="34" charset="0"/>
                        </a:rPr>
                        <a:t>Preparing</a:t>
                      </a:r>
                      <a:r>
                        <a:rPr lang="en-GB" sz="2800" baseline="0" dirty="0" smtClean="0">
                          <a:latin typeface="Calibri" panose="020F0502020204030204" pitchFamily="34" charset="0"/>
                        </a:rPr>
                        <a:t> pupils for tests</a:t>
                      </a:r>
                      <a:endParaRPr lang="en-GB" sz="2800" dirty="0">
                        <a:latin typeface="Calibri" panose="020F0502020204030204" pitchFamily="34" charset="0"/>
                      </a:endParaRPr>
                    </a:p>
                  </a:txBody>
                  <a:tcPr/>
                </a:tc>
                <a:tc>
                  <a:txBody>
                    <a:bodyPr/>
                    <a:lstStyle/>
                    <a:p>
                      <a:pPr algn="ctr"/>
                      <a:r>
                        <a:rPr lang="en-GB" sz="2800" dirty="0" smtClean="0">
                          <a:latin typeface="Calibri" panose="020F0502020204030204" pitchFamily="34" charset="0"/>
                        </a:rPr>
                        <a:t>Making</a:t>
                      </a:r>
                      <a:r>
                        <a:rPr lang="en-GB" sz="2800" baseline="0" dirty="0" smtClean="0">
                          <a:latin typeface="Calibri" panose="020F0502020204030204" pitchFamily="34" charset="0"/>
                        </a:rPr>
                        <a:t> use of test results</a:t>
                      </a:r>
                      <a:endParaRPr lang="en-GB" sz="2800" dirty="0">
                        <a:latin typeface="Calibri" panose="020F0502020204030204" pitchFamily="34" charset="0"/>
                      </a:endParaRPr>
                    </a:p>
                  </a:txBody>
                  <a:tcPr/>
                </a:tc>
              </a:tr>
              <a:tr h="529308">
                <a:tc>
                  <a:txBody>
                    <a:bodyPr/>
                    <a:lstStyle/>
                    <a:p>
                      <a:r>
                        <a:rPr lang="en-GB" sz="2400" dirty="0" smtClean="0">
                          <a:latin typeface="Calibri" panose="020F0502020204030204" pitchFamily="34" charset="0"/>
                        </a:rPr>
                        <a:t>Ensure</a:t>
                      </a:r>
                      <a:r>
                        <a:rPr lang="en-GB" sz="2400" baseline="0" dirty="0" smtClean="0">
                          <a:latin typeface="Calibri" panose="020F0502020204030204" pitchFamily="34" charset="0"/>
                        </a:rPr>
                        <a:t> pupils have necessary skills, knowledge and understanding</a:t>
                      </a:r>
                      <a:endParaRPr lang="en-GB" sz="2400" dirty="0">
                        <a:latin typeface="Calibri" panose="020F0502020204030204" pitchFamily="34" charset="0"/>
                      </a:endParaRPr>
                    </a:p>
                  </a:txBody>
                  <a:tcPr/>
                </a:tc>
                <a:tc>
                  <a:txBody>
                    <a:bodyPr/>
                    <a:lstStyle/>
                    <a:p>
                      <a:r>
                        <a:rPr lang="en-GB" sz="2400" dirty="0" smtClean="0">
                          <a:latin typeface="Calibri" panose="020F0502020204030204" pitchFamily="34" charset="0"/>
                        </a:rPr>
                        <a:t>Teachers</a:t>
                      </a:r>
                      <a:r>
                        <a:rPr lang="en-GB" sz="2400" baseline="0" dirty="0" smtClean="0">
                          <a:latin typeface="Calibri" panose="020F0502020204030204" pitchFamily="34" charset="0"/>
                        </a:rPr>
                        <a:t> examine statistical data which summarises pupil responses</a:t>
                      </a:r>
                      <a:endParaRPr lang="en-GB" sz="2400" dirty="0">
                        <a:latin typeface="Calibri" panose="020F0502020204030204" pitchFamily="34" charset="0"/>
                      </a:endParaRPr>
                    </a:p>
                  </a:txBody>
                  <a:tcPr/>
                </a:tc>
              </a:tr>
              <a:tr h="529308">
                <a:tc>
                  <a:txBody>
                    <a:bodyPr/>
                    <a:lstStyle/>
                    <a:p>
                      <a:r>
                        <a:rPr lang="en-GB" sz="2400" dirty="0" smtClean="0">
                          <a:latin typeface="Calibri" panose="020F0502020204030204" pitchFamily="34" charset="0"/>
                        </a:rPr>
                        <a:t>Understanding structure and layout of tests</a:t>
                      </a:r>
                      <a:endParaRPr lang="en-GB" sz="2400" dirty="0">
                        <a:latin typeface="Calibri" panose="020F0502020204030204" pitchFamily="34" charset="0"/>
                      </a:endParaRPr>
                    </a:p>
                  </a:txBody>
                  <a:tcPr/>
                </a:tc>
                <a:tc>
                  <a:txBody>
                    <a:bodyPr/>
                    <a:lstStyle/>
                    <a:p>
                      <a:r>
                        <a:rPr lang="en-GB" sz="2400" dirty="0" smtClean="0">
                          <a:latin typeface="Calibri" panose="020F0502020204030204" pitchFamily="34" charset="0"/>
                        </a:rPr>
                        <a:t>Identify trends in performance</a:t>
                      </a:r>
                      <a:r>
                        <a:rPr lang="en-GB" sz="2400" baseline="0" dirty="0" smtClean="0">
                          <a:latin typeface="Calibri" panose="020F0502020204030204" pitchFamily="34" charset="0"/>
                        </a:rPr>
                        <a:t> </a:t>
                      </a:r>
                      <a:endParaRPr lang="en-GB" sz="2400" dirty="0">
                        <a:latin typeface="Calibri" panose="020F0502020204030204" pitchFamily="34" charset="0"/>
                      </a:endParaRPr>
                    </a:p>
                  </a:txBody>
                  <a:tcPr/>
                </a:tc>
              </a:tr>
              <a:tr h="529308">
                <a:tc>
                  <a:txBody>
                    <a:bodyPr/>
                    <a:lstStyle/>
                    <a:p>
                      <a:r>
                        <a:rPr lang="en-GB" sz="2400" dirty="0" smtClean="0">
                          <a:latin typeface="Calibri" panose="020F0502020204030204" pitchFamily="34" charset="0"/>
                        </a:rPr>
                        <a:t>Strategies for tackling particular types of questions</a:t>
                      </a:r>
                      <a:endParaRPr lang="en-GB" sz="2400" dirty="0">
                        <a:latin typeface="Calibri" panose="020F0502020204030204" pitchFamily="34" charset="0"/>
                      </a:endParaRPr>
                    </a:p>
                  </a:txBody>
                  <a:tcPr/>
                </a:tc>
                <a:tc>
                  <a:txBody>
                    <a:bodyPr/>
                    <a:lstStyle/>
                    <a:p>
                      <a:endParaRPr lang="en-GB" sz="2400" dirty="0">
                        <a:latin typeface="Calibri" panose="020F0502020204030204" pitchFamily="34" charset="0"/>
                      </a:endParaRPr>
                    </a:p>
                  </a:txBody>
                  <a:tcPr/>
                </a:tc>
              </a:tr>
            </a:tbl>
          </a:graphicData>
        </a:graphic>
      </p:graphicFrame>
    </p:spTree>
    <p:extLst>
      <p:ext uri="{BB962C8B-B14F-4D97-AF65-F5344CB8AC3E}">
        <p14:creationId xmlns:p14="http://schemas.microsoft.com/office/powerpoint/2010/main" val="6100585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508104" y="732570"/>
            <a:ext cx="3333750" cy="4762500"/>
          </a:xfrm>
          <a:prstGeom prst="rect">
            <a:avLst/>
          </a:prstGeom>
          <a:ln>
            <a:noFill/>
          </a:ln>
          <a:effectLst>
            <a:outerShdw blurRad="190500" algn="tl" rotWithShape="0">
              <a:srgbClr val="000000">
                <a:alpha val="70000"/>
              </a:srgbClr>
            </a:outerShdw>
          </a:effectLst>
        </p:spPr>
      </p:pic>
      <p:sp>
        <p:nvSpPr>
          <p:cNvPr id="3" name="TextBox 2"/>
          <p:cNvSpPr txBox="1"/>
          <p:nvPr/>
        </p:nvSpPr>
        <p:spPr>
          <a:xfrm>
            <a:off x="395536" y="332656"/>
            <a:ext cx="4968552" cy="6001643"/>
          </a:xfrm>
          <a:prstGeom prst="rect">
            <a:avLst/>
          </a:prstGeom>
          <a:noFill/>
        </p:spPr>
        <p:txBody>
          <a:bodyPr wrap="square" rtlCol="0">
            <a:spAutoFit/>
          </a:bodyPr>
          <a:lstStyle/>
          <a:p>
            <a:r>
              <a:rPr lang="en-GB" sz="3200" dirty="0" smtClean="0">
                <a:latin typeface="Calibri" panose="020F0502020204030204" pitchFamily="34" charset="0"/>
              </a:rPr>
              <a:t>“The major reason for giving summative tests is for teachers to find out WHAT they taught well or not, WHO they taught well or not and where they should focus next.  </a:t>
            </a:r>
          </a:p>
          <a:p>
            <a:r>
              <a:rPr lang="en-GB" sz="3200" dirty="0" smtClean="0">
                <a:latin typeface="Calibri" panose="020F0502020204030204" pitchFamily="34" charset="0"/>
              </a:rPr>
              <a:t>If a test does not lead a teacher to evaluate these claims, it was probably a waste of everyone’s time and effort”. </a:t>
            </a:r>
            <a:endParaRPr lang="en-GB" sz="3200" dirty="0">
              <a:latin typeface="Calibri" panose="020F0502020204030204" pitchFamily="34" charset="0"/>
            </a:endParaRPr>
          </a:p>
        </p:txBody>
      </p:sp>
    </p:spTree>
    <p:extLst>
      <p:ext uri="{BB962C8B-B14F-4D97-AF65-F5344CB8AC3E}">
        <p14:creationId xmlns:p14="http://schemas.microsoft.com/office/powerpoint/2010/main" val="38828385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508104" y="732570"/>
            <a:ext cx="3333750" cy="4762500"/>
          </a:xfrm>
          <a:prstGeom prst="rect">
            <a:avLst/>
          </a:prstGeom>
          <a:ln>
            <a:noFill/>
          </a:ln>
          <a:effectLst>
            <a:outerShdw blurRad="190500" algn="tl" rotWithShape="0">
              <a:srgbClr val="000000">
                <a:alpha val="70000"/>
              </a:srgbClr>
            </a:outerShdw>
          </a:effectLst>
        </p:spPr>
      </p:pic>
      <p:sp>
        <p:nvSpPr>
          <p:cNvPr id="3" name="TextBox 2"/>
          <p:cNvSpPr txBox="1"/>
          <p:nvPr/>
        </p:nvSpPr>
        <p:spPr>
          <a:xfrm>
            <a:off x="395536" y="332656"/>
            <a:ext cx="4968552" cy="6001643"/>
          </a:xfrm>
          <a:prstGeom prst="rect">
            <a:avLst/>
          </a:prstGeom>
          <a:noFill/>
        </p:spPr>
        <p:txBody>
          <a:bodyPr wrap="square" rtlCol="0">
            <a:spAutoFit/>
          </a:bodyPr>
          <a:lstStyle/>
          <a:p>
            <a:r>
              <a:rPr lang="en-GB" sz="3200" dirty="0" smtClean="0">
                <a:latin typeface="Calibri" panose="020F0502020204030204" pitchFamily="34" charset="0"/>
              </a:rPr>
              <a:t>“The major reason for giving summative tests is for teachers to find out WHAT they taught well or not, WHO they taught well or not and where they should focus next.  </a:t>
            </a:r>
          </a:p>
          <a:p>
            <a:r>
              <a:rPr lang="en-GB" sz="3200" dirty="0" smtClean="0">
                <a:solidFill>
                  <a:srgbClr val="FF0000"/>
                </a:solidFill>
                <a:latin typeface="Calibri" panose="020F0502020204030204" pitchFamily="34" charset="0"/>
              </a:rPr>
              <a:t>If a test does not lead a teacher to evaluate these claims, it was probably a waste of everyone’s time and effort”. </a:t>
            </a:r>
            <a:endParaRPr lang="en-GB" sz="3200" dirty="0">
              <a:solidFill>
                <a:srgbClr val="FF0000"/>
              </a:solidFill>
              <a:latin typeface="Calibri" panose="020F0502020204030204" pitchFamily="34" charset="0"/>
            </a:endParaRPr>
          </a:p>
        </p:txBody>
      </p:sp>
    </p:spTree>
    <p:extLst>
      <p:ext uri="{BB962C8B-B14F-4D97-AF65-F5344CB8AC3E}">
        <p14:creationId xmlns:p14="http://schemas.microsoft.com/office/powerpoint/2010/main" val="40879486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8151" y="404664"/>
            <a:ext cx="8448338" cy="769441"/>
          </a:xfrm>
          <a:prstGeom prst="rect">
            <a:avLst/>
          </a:prstGeom>
          <a:noFill/>
        </p:spPr>
        <p:txBody>
          <a:bodyPr wrap="none" lIns="91440" tIns="45720" rIns="91440" bIns="45720">
            <a:spAutoFit/>
          </a:bodyPr>
          <a:lstStyle/>
          <a:p>
            <a:pPr algn="ct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Definition of Formative Assessment </a:t>
            </a:r>
            <a:endParaRPr lang="en-US" sz="44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3"/>
          <a:stretch>
            <a:fillRect/>
          </a:stretch>
        </p:blipFill>
        <p:spPr>
          <a:xfrm>
            <a:off x="130679" y="1779889"/>
            <a:ext cx="8882642" cy="3298222"/>
          </a:xfrm>
          <a:prstGeom prst="rect">
            <a:avLst/>
          </a:prstGeom>
        </p:spPr>
      </p:pic>
    </p:spTree>
    <p:extLst>
      <p:ext uri="{BB962C8B-B14F-4D97-AF65-F5344CB8AC3E}">
        <p14:creationId xmlns:p14="http://schemas.microsoft.com/office/powerpoint/2010/main" val="10025946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8151" y="404664"/>
            <a:ext cx="8448338" cy="769441"/>
          </a:xfrm>
          <a:prstGeom prst="rect">
            <a:avLst/>
          </a:prstGeom>
          <a:noFill/>
        </p:spPr>
        <p:txBody>
          <a:bodyPr wrap="none" lIns="91440" tIns="45720" rIns="91440" bIns="45720">
            <a:spAutoFit/>
          </a:bodyPr>
          <a:lstStyle/>
          <a:p>
            <a:pPr algn="ct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Definition of Formative Assessment </a:t>
            </a:r>
            <a:endParaRPr lang="en-US" sz="44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sp>
        <p:nvSpPr>
          <p:cNvPr id="5" name="TextBox 4"/>
          <p:cNvSpPr txBox="1"/>
          <p:nvPr/>
        </p:nvSpPr>
        <p:spPr>
          <a:xfrm>
            <a:off x="323528" y="1870958"/>
            <a:ext cx="8568952" cy="3046988"/>
          </a:xfrm>
          <a:prstGeom prst="rect">
            <a:avLst/>
          </a:prstGeom>
          <a:noFill/>
        </p:spPr>
        <p:txBody>
          <a:bodyPr wrap="square" rtlCol="0">
            <a:spAutoFit/>
          </a:bodyPr>
          <a:lstStyle/>
          <a:p>
            <a:r>
              <a:rPr lang="en-GB" sz="3200" i="1" dirty="0" smtClean="0">
                <a:latin typeface="Calibri" panose="020F0502020204030204" pitchFamily="34" charset="0"/>
              </a:rPr>
              <a:t>Assessment for Learning is part of everyday practice by students, teachers and peers that seeks, reflects upon and responds to information from dialogue, demonstration and observation in ways that enhance ongoing learning</a:t>
            </a:r>
          </a:p>
          <a:p>
            <a:pPr algn="r"/>
            <a:r>
              <a:rPr lang="en-GB" sz="3200" dirty="0" err="1" smtClean="0">
                <a:latin typeface="Calibri" panose="020F0502020204030204" pitchFamily="34" charset="0"/>
              </a:rPr>
              <a:t>Klenowski</a:t>
            </a:r>
            <a:r>
              <a:rPr lang="en-GB" sz="3200" dirty="0" smtClean="0">
                <a:latin typeface="Calibri" panose="020F0502020204030204" pitchFamily="34" charset="0"/>
              </a:rPr>
              <a:t> (2009)</a:t>
            </a:r>
            <a:endParaRPr lang="en-GB" sz="3200" dirty="0">
              <a:latin typeface="Calibri" panose="020F0502020204030204" pitchFamily="34" charset="0"/>
            </a:endParaRPr>
          </a:p>
        </p:txBody>
      </p:sp>
    </p:spTree>
    <p:extLst>
      <p:ext uri="{BB962C8B-B14F-4D97-AF65-F5344CB8AC3E}">
        <p14:creationId xmlns:p14="http://schemas.microsoft.com/office/powerpoint/2010/main" val="6708361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8542" y="404664"/>
            <a:ext cx="5387565" cy="769441"/>
          </a:xfrm>
          <a:prstGeom prst="rect">
            <a:avLst/>
          </a:prstGeom>
          <a:noFill/>
        </p:spPr>
        <p:txBody>
          <a:bodyPr wrap="none" lIns="91440" tIns="45720" rIns="91440" bIns="45720">
            <a:spAutoFit/>
          </a:bodyPr>
          <a:lstStyle/>
          <a:p>
            <a:pPr algn="ct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What is </a:t>
            </a:r>
            <a:r>
              <a:rPr lang="en-US" sz="4400" b="0" cap="none" spc="0" dirty="0" err="1"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AfL</a:t>
            </a: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based on? </a:t>
            </a:r>
            <a:endParaRPr lang="en-US" sz="44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sp>
        <p:nvSpPr>
          <p:cNvPr id="3" name="TextBox 2"/>
          <p:cNvSpPr txBox="1"/>
          <p:nvPr/>
        </p:nvSpPr>
        <p:spPr>
          <a:xfrm>
            <a:off x="971600" y="1202713"/>
            <a:ext cx="7848872" cy="707886"/>
          </a:xfrm>
          <a:prstGeom prst="rect">
            <a:avLst/>
          </a:prstGeom>
          <a:noFill/>
        </p:spPr>
        <p:txBody>
          <a:bodyPr wrap="square" rtlCol="0">
            <a:spAutoFit/>
          </a:bodyPr>
          <a:lstStyle/>
          <a:p>
            <a:r>
              <a:rPr lang="en-GB" sz="4000" dirty="0" smtClean="0">
                <a:latin typeface="Calibri" panose="020F0502020204030204" pitchFamily="34" charset="0"/>
              </a:rPr>
              <a:t>Based on constructivist view</a:t>
            </a:r>
            <a:endParaRPr lang="en-GB" sz="4000" dirty="0">
              <a:latin typeface="Calibri" panose="020F0502020204030204" pitchFamily="34" charset="0"/>
            </a:endParaRPr>
          </a:p>
        </p:txBody>
      </p:sp>
      <p:pic>
        <p:nvPicPr>
          <p:cNvPr id="4" name="Picture 3"/>
          <p:cNvPicPr>
            <a:picLocks noChangeAspect="1"/>
          </p:cNvPicPr>
          <p:nvPr/>
        </p:nvPicPr>
        <p:blipFill>
          <a:blip r:embed="rId3"/>
          <a:stretch>
            <a:fillRect/>
          </a:stretch>
        </p:blipFill>
        <p:spPr>
          <a:xfrm>
            <a:off x="1157880" y="1871024"/>
            <a:ext cx="6582472" cy="4608433"/>
          </a:xfrm>
          <a:prstGeom prst="rect">
            <a:avLst/>
          </a:prstGeom>
        </p:spPr>
      </p:pic>
    </p:spTree>
    <p:extLst>
      <p:ext uri="{BB962C8B-B14F-4D97-AF65-F5344CB8AC3E}">
        <p14:creationId xmlns:p14="http://schemas.microsoft.com/office/powerpoint/2010/main" val="13632933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8542" y="404664"/>
            <a:ext cx="5387565" cy="769441"/>
          </a:xfrm>
          <a:prstGeom prst="rect">
            <a:avLst/>
          </a:prstGeom>
          <a:noFill/>
        </p:spPr>
        <p:txBody>
          <a:bodyPr wrap="none" lIns="91440" tIns="45720" rIns="91440" bIns="45720">
            <a:spAutoFit/>
          </a:bodyPr>
          <a:lstStyle/>
          <a:p>
            <a:pPr algn="ct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What is </a:t>
            </a:r>
            <a:r>
              <a:rPr lang="en-US" sz="4400" b="0" cap="none" spc="0" dirty="0" err="1"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AfL</a:t>
            </a:r>
            <a:r>
              <a:rPr lang="en-US" sz="4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based on? </a:t>
            </a:r>
            <a:endParaRPr lang="en-US" sz="44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a:blip r:embed="rId3"/>
          <a:stretch>
            <a:fillRect/>
          </a:stretch>
        </p:blipFill>
        <p:spPr>
          <a:xfrm>
            <a:off x="395536" y="1101629"/>
            <a:ext cx="8208912" cy="5416765"/>
          </a:xfrm>
          <a:prstGeom prst="rect">
            <a:avLst/>
          </a:prstGeom>
        </p:spPr>
      </p:pic>
    </p:spTree>
    <p:extLst>
      <p:ext uri="{BB962C8B-B14F-4D97-AF65-F5344CB8AC3E}">
        <p14:creationId xmlns:p14="http://schemas.microsoft.com/office/powerpoint/2010/main" val="9031233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Constructivism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4" name="TextBox 3"/>
          <p:cNvSpPr txBox="1"/>
          <p:nvPr/>
        </p:nvSpPr>
        <p:spPr>
          <a:xfrm>
            <a:off x="179512" y="1268760"/>
            <a:ext cx="8424936" cy="236988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Learning is something that happens inside the heads of learners!</a:t>
            </a:r>
          </a:p>
          <a:p>
            <a:pPr marL="342900" indent="-342900">
              <a:buFont typeface="Arial" panose="020B0604020202020204" pitchFamily="34" charset="0"/>
              <a:buChar char="•"/>
            </a:pPr>
            <a:r>
              <a:rPr lang="en-GB" sz="2400" dirty="0" smtClean="0">
                <a:latin typeface="Calibri" panose="020F0502020204030204" pitchFamily="34" charset="0"/>
              </a:rPr>
              <a:t>There is a gap between learning and teaching that </a:t>
            </a:r>
            <a:r>
              <a:rPr lang="en-GB" sz="2400" i="1" u="sng" dirty="0" smtClean="0">
                <a:latin typeface="Calibri" panose="020F0502020204030204" pitchFamily="34" charset="0"/>
              </a:rPr>
              <a:t>learners</a:t>
            </a:r>
            <a:r>
              <a:rPr lang="en-GB" sz="2400" u="sng" dirty="0" smtClean="0">
                <a:latin typeface="Calibri" panose="020F0502020204030204" pitchFamily="34" charset="0"/>
              </a:rPr>
              <a:t> </a:t>
            </a:r>
            <a:r>
              <a:rPr lang="en-GB" sz="2400" dirty="0" smtClean="0">
                <a:latin typeface="Calibri" panose="020F0502020204030204" pitchFamily="34" charset="0"/>
              </a:rPr>
              <a:t>have to negotiate in order to construct new knowledge, skills and attitudes</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179512" y="3212976"/>
            <a:ext cx="8712968" cy="1477328"/>
          </a:xfrm>
          <a:prstGeom prst="rect">
            <a:avLst/>
          </a:prstGeom>
          <a:noFill/>
        </p:spPr>
        <p:txBody>
          <a:bodyPr wrap="square" rtlCol="0">
            <a:spAutoFit/>
          </a:bodyPr>
          <a:lstStyle/>
          <a:p>
            <a:pPr algn="ctr"/>
            <a:r>
              <a:rPr lang="en-GB" sz="3600" b="1" dirty="0" smtClean="0">
                <a:solidFill>
                  <a:srgbClr val="FF0000"/>
                </a:solidFill>
                <a:latin typeface="Calibri" panose="020F0502020204030204" pitchFamily="34" charset="0"/>
              </a:rPr>
              <a:t>Practical applications</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6" name="TextBox 5"/>
          <p:cNvSpPr txBox="1"/>
          <p:nvPr/>
        </p:nvSpPr>
        <p:spPr>
          <a:xfrm>
            <a:off x="323366" y="4027627"/>
            <a:ext cx="8424936" cy="2739211"/>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Create structure for independent learning so pupils can make good choices</a:t>
            </a:r>
          </a:p>
          <a:p>
            <a:pPr marL="342900" indent="-342900">
              <a:buFont typeface="Arial" panose="020B0604020202020204" pitchFamily="34" charset="0"/>
              <a:buChar char="•"/>
            </a:pPr>
            <a:r>
              <a:rPr lang="en-GB" sz="2400" dirty="0" smtClean="0">
                <a:latin typeface="Calibri" panose="020F0502020204030204" pitchFamily="34" charset="0"/>
              </a:rPr>
              <a:t>Invest time in helping pupils develop independent learning skills</a:t>
            </a:r>
          </a:p>
          <a:p>
            <a:pPr marL="342900" indent="-342900">
              <a:buFont typeface="Arial" panose="020B0604020202020204" pitchFamily="34" charset="0"/>
              <a:buChar char="•"/>
            </a:pPr>
            <a:r>
              <a:rPr lang="en-GB" sz="2400" dirty="0" smtClean="0">
                <a:latin typeface="Calibri" panose="020F0502020204030204" pitchFamily="34" charset="0"/>
              </a:rPr>
              <a:t>Create ‘safe’ learning environment  - help pupils to see relationship between </a:t>
            </a:r>
            <a:r>
              <a:rPr lang="en-GB" sz="2400" i="1" dirty="0" smtClean="0">
                <a:latin typeface="Calibri" panose="020F0502020204030204" pitchFamily="34" charset="0"/>
              </a:rPr>
              <a:t>struggling</a:t>
            </a:r>
            <a:r>
              <a:rPr lang="en-GB" sz="2400" dirty="0" smtClean="0">
                <a:latin typeface="Calibri" panose="020F0502020204030204" pitchFamily="34" charset="0"/>
              </a:rPr>
              <a:t> and </a:t>
            </a:r>
            <a:r>
              <a:rPr lang="en-GB" sz="2400" i="1" dirty="0" smtClean="0">
                <a:latin typeface="Calibri" panose="020F0502020204030204" pitchFamily="34" charset="0"/>
              </a:rPr>
              <a:t>learning </a:t>
            </a: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168276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923330"/>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 </a:t>
            </a:r>
            <a:endParaRPr lang="en-GB" sz="5400" b="1" dirty="0">
              <a:latin typeface="Calibri" panose="020F0502020204030204" pitchFamily="34" charset="0"/>
            </a:endParaRPr>
          </a:p>
        </p:txBody>
      </p:sp>
      <p:sp>
        <p:nvSpPr>
          <p:cNvPr id="3" name="TextBox 2"/>
          <p:cNvSpPr txBox="1"/>
          <p:nvPr/>
        </p:nvSpPr>
        <p:spPr>
          <a:xfrm>
            <a:off x="323528" y="1268760"/>
            <a:ext cx="8424936" cy="4401205"/>
          </a:xfrm>
          <a:prstGeom prst="rect">
            <a:avLst/>
          </a:prstGeom>
          <a:noFill/>
        </p:spPr>
        <p:txBody>
          <a:bodyPr wrap="square" rtlCol="0">
            <a:spAutoFit/>
          </a:bodyPr>
          <a:lstStyle/>
          <a:p>
            <a:pPr marL="342900" indent="-342900">
              <a:buFont typeface="Arial" panose="020B0604020202020204" pitchFamily="34" charset="0"/>
              <a:buChar char="•"/>
            </a:pPr>
            <a:r>
              <a:rPr lang="en-GB" sz="2800" dirty="0">
                <a:latin typeface="Calibri" panose="020F0502020204030204" pitchFamily="34" charset="0"/>
              </a:rPr>
              <a:t>i</a:t>
            </a:r>
            <a:r>
              <a:rPr lang="en-GB" sz="2800" dirty="0" smtClean="0">
                <a:latin typeface="Calibri" panose="020F0502020204030204" pitchFamily="34" charset="0"/>
              </a:rPr>
              <a:t>s part of effective planning </a:t>
            </a:r>
          </a:p>
          <a:p>
            <a:pPr marL="342900" indent="-342900">
              <a:buFont typeface="Arial" panose="020B0604020202020204" pitchFamily="34" charset="0"/>
              <a:buChar char="•"/>
            </a:pPr>
            <a:r>
              <a:rPr lang="en-GB" sz="2800" dirty="0">
                <a:latin typeface="Calibri" panose="020F0502020204030204" pitchFamily="34" charset="0"/>
              </a:rPr>
              <a:t>f</a:t>
            </a:r>
            <a:r>
              <a:rPr lang="en-GB" sz="2800" dirty="0" smtClean="0">
                <a:latin typeface="Calibri" panose="020F0502020204030204" pitchFamily="34" charset="0"/>
              </a:rPr>
              <a:t>ocuses on how pupils learn</a:t>
            </a:r>
          </a:p>
          <a:p>
            <a:pPr marL="342900" indent="-342900">
              <a:buFont typeface="Arial" panose="020B0604020202020204" pitchFamily="34" charset="0"/>
              <a:buChar char="•"/>
            </a:pPr>
            <a:r>
              <a:rPr lang="en-GB" sz="2800" dirty="0">
                <a:latin typeface="Calibri" panose="020F0502020204030204" pitchFamily="34" charset="0"/>
              </a:rPr>
              <a:t>i</a:t>
            </a:r>
            <a:r>
              <a:rPr lang="en-GB" sz="2800" dirty="0" smtClean="0">
                <a:latin typeface="Calibri" panose="020F0502020204030204" pitchFamily="34" charset="0"/>
              </a:rPr>
              <a:t>s central to classroom practice</a:t>
            </a:r>
          </a:p>
          <a:p>
            <a:pPr marL="342900" indent="-342900">
              <a:buFont typeface="Arial" panose="020B0604020202020204" pitchFamily="34" charset="0"/>
              <a:buChar char="•"/>
            </a:pPr>
            <a:r>
              <a:rPr lang="en-GB" sz="2800" dirty="0">
                <a:latin typeface="Calibri" panose="020F0502020204030204" pitchFamily="34" charset="0"/>
              </a:rPr>
              <a:t>i</a:t>
            </a:r>
            <a:r>
              <a:rPr lang="en-GB" sz="2800" dirty="0" smtClean="0">
                <a:latin typeface="Calibri" panose="020F0502020204030204" pitchFamily="34" charset="0"/>
              </a:rPr>
              <a:t>s a key professional skill</a:t>
            </a:r>
          </a:p>
          <a:p>
            <a:pPr marL="342900" indent="-342900">
              <a:buFont typeface="Arial" panose="020B0604020202020204" pitchFamily="34" charset="0"/>
              <a:buChar char="•"/>
            </a:pPr>
            <a:r>
              <a:rPr lang="en-GB" sz="2800" dirty="0">
                <a:latin typeface="Calibri" panose="020F0502020204030204" pitchFamily="34" charset="0"/>
              </a:rPr>
              <a:t>i</a:t>
            </a:r>
            <a:r>
              <a:rPr lang="en-GB" sz="2800" dirty="0" smtClean="0">
                <a:latin typeface="Calibri" panose="020F0502020204030204" pitchFamily="34" charset="0"/>
              </a:rPr>
              <a:t>s sensitive and constructive</a:t>
            </a:r>
          </a:p>
          <a:p>
            <a:pPr marL="342900" indent="-342900">
              <a:buFont typeface="Arial" panose="020B0604020202020204" pitchFamily="34" charset="0"/>
              <a:buChar char="•"/>
            </a:pPr>
            <a:r>
              <a:rPr lang="en-GB" sz="2800" dirty="0">
                <a:latin typeface="Calibri" panose="020F0502020204030204" pitchFamily="34" charset="0"/>
              </a:rPr>
              <a:t>f</a:t>
            </a:r>
            <a:r>
              <a:rPr lang="en-GB" sz="2800" dirty="0" smtClean="0">
                <a:latin typeface="Calibri" panose="020F0502020204030204" pitchFamily="34" charset="0"/>
              </a:rPr>
              <a:t>osters motivation </a:t>
            </a:r>
          </a:p>
          <a:p>
            <a:pPr marL="342900" indent="-342900">
              <a:buFont typeface="Arial" panose="020B0604020202020204" pitchFamily="34" charset="0"/>
              <a:buChar char="•"/>
            </a:pPr>
            <a:r>
              <a:rPr lang="en-GB" sz="2800" dirty="0">
                <a:latin typeface="Calibri" panose="020F0502020204030204" pitchFamily="34" charset="0"/>
              </a:rPr>
              <a:t>p</a:t>
            </a:r>
            <a:r>
              <a:rPr lang="en-GB" sz="2800" dirty="0" smtClean="0">
                <a:latin typeface="Calibri" panose="020F0502020204030204" pitchFamily="34" charset="0"/>
              </a:rPr>
              <a:t>romotes understanding of goals and criteria</a:t>
            </a:r>
          </a:p>
          <a:p>
            <a:pPr marL="342900" indent="-342900">
              <a:buFont typeface="Arial" panose="020B0604020202020204" pitchFamily="34" charset="0"/>
              <a:buChar char="•"/>
            </a:pPr>
            <a:r>
              <a:rPr lang="en-GB" sz="2800" dirty="0">
                <a:latin typeface="Calibri" panose="020F0502020204030204" pitchFamily="34" charset="0"/>
              </a:rPr>
              <a:t>h</a:t>
            </a:r>
            <a:r>
              <a:rPr lang="en-GB" sz="2800" dirty="0" smtClean="0">
                <a:latin typeface="Calibri" panose="020F0502020204030204" pitchFamily="34" charset="0"/>
              </a:rPr>
              <a:t>elps learners know how to improve</a:t>
            </a:r>
          </a:p>
          <a:p>
            <a:pPr marL="342900" indent="-342900">
              <a:buFont typeface="Arial" panose="020B0604020202020204" pitchFamily="34" charset="0"/>
              <a:buChar char="•"/>
            </a:pPr>
            <a:r>
              <a:rPr lang="en-GB" sz="2800" dirty="0">
                <a:latin typeface="Calibri" panose="020F0502020204030204" pitchFamily="34" charset="0"/>
              </a:rPr>
              <a:t>d</a:t>
            </a:r>
            <a:r>
              <a:rPr lang="en-GB" sz="2800" dirty="0" smtClean="0">
                <a:latin typeface="Calibri" panose="020F0502020204030204" pitchFamily="34" charset="0"/>
              </a:rPr>
              <a:t>evelops capacity for self and peer assessment</a:t>
            </a:r>
          </a:p>
          <a:p>
            <a:pPr marL="342900" indent="-342900">
              <a:buFont typeface="Arial" panose="020B0604020202020204" pitchFamily="34" charset="0"/>
              <a:buChar char="•"/>
            </a:pPr>
            <a:r>
              <a:rPr lang="en-GB" sz="2800" dirty="0">
                <a:latin typeface="Calibri" panose="020F0502020204030204" pitchFamily="34" charset="0"/>
              </a:rPr>
              <a:t>r</a:t>
            </a:r>
            <a:r>
              <a:rPr lang="en-GB" sz="2800" dirty="0" smtClean="0">
                <a:latin typeface="Calibri" panose="020F0502020204030204" pitchFamily="34" charset="0"/>
              </a:rPr>
              <a:t>ecognises all educational achievement </a:t>
            </a:r>
            <a:endParaRPr lang="en-GB" sz="2800" dirty="0">
              <a:latin typeface="Calibri" panose="020F0502020204030204" pitchFamily="34" charset="0"/>
            </a:endParaRPr>
          </a:p>
        </p:txBody>
      </p:sp>
      <p:sp>
        <p:nvSpPr>
          <p:cNvPr id="4" name="Rectangle 3"/>
          <p:cNvSpPr/>
          <p:nvPr/>
        </p:nvSpPr>
        <p:spPr>
          <a:xfrm>
            <a:off x="4222499" y="5661248"/>
            <a:ext cx="4572000" cy="646331"/>
          </a:xfrm>
          <a:prstGeom prst="rect">
            <a:avLst/>
          </a:prstGeom>
        </p:spPr>
        <p:txBody>
          <a:bodyPr>
            <a:spAutoFit/>
          </a:bodyPr>
          <a:lstStyle/>
          <a:p>
            <a:r>
              <a:rPr lang="en-GB" dirty="0" smtClean="0">
                <a:hlinkClick r:id="rId3"/>
              </a:rPr>
              <a:t>http://www.aaia.org.uk/content/uploads/2010/06/Assessment-for-Learning-10-principles.pdf</a:t>
            </a:r>
            <a:endParaRPr lang="en-GB" dirty="0"/>
          </a:p>
        </p:txBody>
      </p:sp>
      <p:sp>
        <p:nvSpPr>
          <p:cNvPr id="5" name="TextBox 4"/>
          <p:cNvSpPr txBox="1"/>
          <p:nvPr/>
        </p:nvSpPr>
        <p:spPr>
          <a:xfrm>
            <a:off x="611559" y="5799747"/>
            <a:ext cx="3579281" cy="369332"/>
          </a:xfrm>
          <a:prstGeom prst="rect">
            <a:avLst/>
          </a:prstGeom>
          <a:noFill/>
        </p:spPr>
        <p:txBody>
          <a:bodyPr wrap="square" rtlCol="0">
            <a:spAutoFit/>
          </a:bodyPr>
          <a:lstStyle/>
          <a:p>
            <a:r>
              <a:rPr lang="en-GB" dirty="0" smtClean="0"/>
              <a:t>Assessment Reform Group, 2002</a:t>
            </a:r>
            <a:endParaRPr lang="en-GB" dirty="0"/>
          </a:p>
        </p:txBody>
      </p:sp>
    </p:spTree>
    <p:extLst>
      <p:ext uri="{BB962C8B-B14F-4D97-AF65-F5344CB8AC3E}">
        <p14:creationId xmlns:p14="http://schemas.microsoft.com/office/powerpoint/2010/main" val="12703357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98658" y="404664"/>
            <a:ext cx="5525680" cy="923330"/>
          </a:xfrm>
          <a:prstGeom prst="rect">
            <a:avLst/>
          </a:prstGeom>
          <a:noFill/>
        </p:spPr>
        <p:txBody>
          <a:bodyPr wrap="none" lIns="91440" tIns="45720" rIns="91440" bIns="45720">
            <a:spAutoFit/>
          </a:bodyPr>
          <a:lstStyle/>
          <a:p>
            <a:pPr algn="ctr"/>
            <a:r>
              <a:rPr lang="en-US" sz="5400" b="0" cap="none" spc="0" dirty="0" err="1"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AfL</a:t>
            </a:r>
            <a:r>
              <a:rPr lang="en-US" sz="5400" b="0" cap="none" spc="0" dirty="0" smtClean="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 the evidence </a:t>
            </a:r>
            <a:endParaRPr lang="en-US" sz="54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sp>
        <p:nvSpPr>
          <p:cNvPr id="5" name="TextBox 4"/>
          <p:cNvSpPr txBox="1"/>
          <p:nvPr/>
        </p:nvSpPr>
        <p:spPr>
          <a:xfrm>
            <a:off x="323528" y="1833274"/>
            <a:ext cx="5832648" cy="5016758"/>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latin typeface="Calibri" panose="020F0502020204030204" pitchFamily="34" charset="0"/>
              </a:rPr>
              <a:t>Black and Wiliam (1998) – review of 250 published research investigations</a:t>
            </a:r>
          </a:p>
          <a:p>
            <a:pPr marL="457200" indent="-457200">
              <a:buFont typeface="Arial" panose="020B0604020202020204" pitchFamily="34" charset="0"/>
              <a:buChar char="•"/>
            </a:pPr>
            <a:r>
              <a:rPr lang="en-GB" sz="3200" dirty="0" smtClean="0">
                <a:latin typeface="Calibri" panose="020F0502020204030204" pitchFamily="34" charset="0"/>
              </a:rPr>
              <a:t>Student gains in learning by formative assessment “were amongst the largest ever reported for educational interventions”</a:t>
            </a:r>
          </a:p>
          <a:p>
            <a:pPr marL="457200" indent="-457200">
              <a:buFont typeface="Arial" panose="020B0604020202020204" pitchFamily="34" charset="0"/>
              <a:buChar char="•"/>
            </a:pPr>
            <a:endParaRPr lang="en-GB" sz="3200" dirty="0" smtClean="0">
              <a:latin typeface="Calibri" panose="020F0502020204030204" pitchFamily="34" charset="0"/>
            </a:endParaRPr>
          </a:p>
          <a:p>
            <a:r>
              <a:rPr lang="en-GB" sz="3200" dirty="0" smtClean="0">
                <a:latin typeface="Calibri" panose="020F0502020204030204" pitchFamily="34" charset="0"/>
              </a:rPr>
              <a:t> </a:t>
            </a:r>
            <a:endParaRPr lang="en-GB" sz="3200" dirty="0">
              <a:latin typeface="Calibri" panose="020F0502020204030204" pitchFamily="34" charset="0"/>
            </a:endParaRPr>
          </a:p>
        </p:txBody>
      </p:sp>
      <p:pic>
        <p:nvPicPr>
          <p:cNvPr id="6" name="Picture 5"/>
          <p:cNvPicPr>
            <a:picLocks noChangeAspect="1"/>
          </p:cNvPicPr>
          <p:nvPr/>
        </p:nvPicPr>
        <p:blipFill>
          <a:blip r:embed="rId3"/>
          <a:stretch>
            <a:fillRect/>
          </a:stretch>
        </p:blipFill>
        <p:spPr>
          <a:xfrm>
            <a:off x="6012160" y="1846994"/>
            <a:ext cx="2523963" cy="3651821"/>
          </a:xfrm>
          <a:prstGeom prst="rect">
            <a:avLst/>
          </a:prstGeom>
        </p:spPr>
      </p:pic>
    </p:spTree>
    <p:extLst>
      <p:ext uri="{BB962C8B-B14F-4D97-AF65-F5344CB8AC3E}">
        <p14:creationId xmlns:p14="http://schemas.microsoft.com/office/powerpoint/2010/main" val="39402432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945" t="22469" r="33891" b="10127"/>
          <a:stretch/>
        </p:blipFill>
        <p:spPr>
          <a:xfrm>
            <a:off x="539552" y="1844824"/>
            <a:ext cx="8286461" cy="4896544"/>
          </a:xfrm>
          <a:prstGeom prst="rect">
            <a:avLst/>
          </a:prstGeom>
        </p:spPr>
      </p:pic>
      <p:pic>
        <p:nvPicPr>
          <p:cNvPr id="3" name="Picture 2"/>
          <p:cNvPicPr>
            <a:picLocks noChangeAspect="1"/>
          </p:cNvPicPr>
          <p:nvPr/>
        </p:nvPicPr>
        <p:blipFill>
          <a:blip r:embed="rId4"/>
          <a:stretch>
            <a:fillRect/>
          </a:stretch>
        </p:blipFill>
        <p:spPr>
          <a:xfrm>
            <a:off x="1691680" y="18441"/>
            <a:ext cx="6187976" cy="1518036"/>
          </a:xfrm>
          <a:prstGeom prst="rect">
            <a:avLst/>
          </a:prstGeom>
        </p:spPr>
      </p:pic>
      <p:sp>
        <p:nvSpPr>
          <p:cNvPr id="5" name="TextBox 4"/>
          <p:cNvSpPr txBox="1"/>
          <p:nvPr/>
        </p:nvSpPr>
        <p:spPr>
          <a:xfrm>
            <a:off x="1979712" y="1196752"/>
            <a:ext cx="5976664" cy="830997"/>
          </a:xfrm>
          <a:prstGeom prst="rect">
            <a:avLst/>
          </a:prstGeom>
          <a:noFill/>
        </p:spPr>
        <p:txBody>
          <a:bodyPr wrap="square" rtlCol="0">
            <a:spAutoFit/>
          </a:bodyPr>
          <a:lstStyle/>
          <a:p>
            <a:r>
              <a:rPr lang="en-GB" sz="4800" dirty="0" err="1" smtClean="0">
                <a:latin typeface="Calibri" panose="020F0502020204030204" pitchFamily="34" charset="0"/>
              </a:rPr>
              <a:t>Dweck</a:t>
            </a:r>
            <a:r>
              <a:rPr lang="en-GB" sz="4800" dirty="0" smtClean="0">
                <a:latin typeface="Calibri" panose="020F0502020204030204" pitchFamily="34" charset="0"/>
              </a:rPr>
              <a:t> – Self Theories </a:t>
            </a:r>
            <a:endParaRPr lang="en-GB" sz="4800" dirty="0">
              <a:latin typeface="Calibri" panose="020F0502020204030204" pitchFamily="34" charset="0"/>
            </a:endParaRPr>
          </a:p>
        </p:txBody>
      </p:sp>
      <p:sp>
        <p:nvSpPr>
          <p:cNvPr id="4" name="TextBox 3"/>
          <p:cNvSpPr txBox="1"/>
          <p:nvPr/>
        </p:nvSpPr>
        <p:spPr>
          <a:xfrm>
            <a:off x="107504" y="5301208"/>
            <a:ext cx="2376264" cy="369332"/>
          </a:xfrm>
          <a:prstGeom prst="rect">
            <a:avLst/>
          </a:prstGeom>
          <a:noFill/>
        </p:spPr>
        <p:txBody>
          <a:bodyPr wrap="square" rtlCol="0">
            <a:spAutoFit/>
          </a:bodyPr>
          <a:lstStyle/>
          <a:p>
            <a:r>
              <a:rPr lang="en-GB" b="1" dirty="0" smtClean="0">
                <a:solidFill>
                  <a:srgbClr val="FF0000"/>
                </a:solidFill>
                <a:latin typeface="Calibri" panose="020F0502020204030204" pitchFamily="34" charset="0"/>
              </a:rPr>
              <a:t>Incremental Learner</a:t>
            </a:r>
            <a:endParaRPr lang="en-GB" b="1" dirty="0">
              <a:solidFill>
                <a:srgbClr val="FF0000"/>
              </a:solidFill>
              <a:latin typeface="Calibri" panose="020F0502020204030204" pitchFamily="34" charset="0"/>
            </a:endParaRPr>
          </a:p>
        </p:txBody>
      </p:sp>
      <p:sp>
        <p:nvSpPr>
          <p:cNvPr id="6" name="TextBox 5"/>
          <p:cNvSpPr txBox="1"/>
          <p:nvPr/>
        </p:nvSpPr>
        <p:spPr>
          <a:xfrm>
            <a:off x="4831036" y="6021288"/>
            <a:ext cx="2376264" cy="369332"/>
          </a:xfrm>
          <a:prstGeom prst="rect">
            <a:avLst/>
          </a:prstGeom>
          <a:noFill/>
        </p:spPr>
        <p:txBody>
          <a:bodyPr wrap="square" rtlCol="0">
            <a:spAutoFit/>
          </a:bodyPr>
          <a:lstStyle/>
          <a:p>
            <a:r>
              <a:rPr lang="en-GB" b="1" dirty="0" smtClean="0">
                <a:solidFill>
                  <a:srgbClr val="FF0000"/>
                </a:solidFill>
                <a:latin typeface="Calibri" panose="020F0502020204030204" pitchFamily="34" charset="0"/>
              </a:rPr>
              <a:t>Entity Learner</a:t>
            </a:r>
            <a:endParaRPr lang="en-GB" b="1" dirty="0">
              <a:solidFill>
                <a:srgbClr val="FF0000"/>
              </a:solidFill>
              <a:latin typeface="Calibri" panose="020F0502020204030204" pitchFamily="34" charset="0"/>
            </a:endParaRPr>
          </a:p>
        </p:txBody>
      </p:sp>
    </p:spTree>
    <p:extLst>
      <p:ext uri="{BB962C8B-B14F-4D97-AF65-F5344CB8AC3E}">
        <p14:creationId xmlns:p14="http://schemas.microsoft.com/office/powerpoint/2010/main" val="40466682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a:t>
            </a:r>
            <a:r>
              <a:rPr lang="en-GB" sz="3600" b="1" dirty="0" err="1" smtClean="0">
                <a:solidFill>
                  <a:srgbClr val="FF0000"/>
                </a:solidFill>
                <a:latin typeface="Calibri" panose="020F0502020204030204" pitchFamily="34" charset="0"/>
              </a:rPr>
              <a:t>Mindset</a:t>
            </a:r>
            <a:r>
              <a:rPr lang="en-GB" sz="3600" b="1" dirty="0" smtClean="0">
                <a:solidFill>
                  <a:srgbClr val="FF0000"/>
                </a:solidFill>
                <a:latin typeface="Calibri" panose="020F0502020204030204" pitchFamily="34" charset="0"/>
              </a:rPr>
              <a:t>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4" name="TextBox 3"/>
          <p:cNvSpPr txBox="1"/>
          <p:nvPr/>
        </p:nvSpPr>
        <p:spPr>
          <a:xfrm>
            <a:off x="179512" y="1268760"/>
            <a:ext cx="8424936" cy="236988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Carol </a:t>
            </a:r>
            <a:r>
              <a:rPr lang="en-GB" sz="2400" dirty="0" err="1" smtClean="0">
                <a:latin typeface="Calibri" panose="020F0502020204030204" pitchFamily="34" charset="0"/>
              </a:rPr>
              <a:t>Dweck’s</a:t>
            </a:r>
            <a:r>
              <a:rPr lang="en-GB" sz="2400" dirty="0" smtClean="0">
                <a:latin typeface="Calibri" panose="020F0502020204030204" pitchFamily="34" charset="0"/>
              </a:rPr>
              <a:t> theories of motivation, ability and intelligence </a:t>
            </a:r>
          </a:p>
          <a:p>
            <a:pPr marL="342900" indent="-342900">
              <a:buFont typeface="Arial" panose="020B0604020202020204" pitchFamily="34" charset="0"/>
              <a:buChar char="•"/>
            </a:pPr>
            <a:r>
              <a:rPr lang="en-GB" sz="2400" b="1" dirty="0" smtClean="0">
                <a:latin typeface="Calibri" panose="020F0502020204030204" pitchFamily="34" charset="0"/>
              </a:rPr>
              <a:t>Fixed</a:t>
            </a:r>
            <a:r>
              <a:rPr lang="en-GB" sz="2400" dirty="0" smtClean="0">
                <a:latin typeface="Calibri" panose="020F0502020204030204" pitchFamily="34" charset="0"/>
              </a:rPr>
              <a:t> (Entity) </a:t>
            </a:r>
            <a:r>
              <a:rPr lang="en-GB" sz="2400" dirty="0" err="1" smtClean="0">
                <a:latin typeface="Calibri" panose="020F0502020204030204" pitchFamily="34" charset="0"/>
              </a:rPr>
              <a:t>Mindset</a:t>
            </a:r>
            <a:r>
              <a:rPr lang="en-GB" sz="2400" dirty="0" smtClean="0">
                <a:latin typeface="Calibri" panose="020F0502020204030204" pitchFamily="34" charset="0"/>
              </a:rPr>
              <a:t> – ability, not effort, is the way to overcome challenges and setbacks</a:t>
            </a:r>
          </a:p>
          <a:p>
            <a:pPr marL="342900" indent="-342900">
              <a:buFont typeface="Arial" panose="020B0604020202020204" pitchFamily="34" charset="0"/>
              <a:buChar char="•"/>
            </a:pPr>
            <a:r>
              <a:rPr lang="en-GB" sz="2400" b="1" dirty="0" smtClean="0">
                <a:latin typeface="Calibri" panose="020F0502020204030204" pitchFamily="34" charset="0"/>
              </a:rPr>
              <a:t>Growth </a:t>
            </a:r>
            <a:r>
              <a:rPr lang="en-GB" sz="2400" dirty="0" smtClean="0">
                <a:latin typeface="Calibri" panose="020F0502020204030204" pitchFamily="34" charset="0"/>
              </a:rPr>
              <a:t>(</a:t>
            </a:r>
            <a:r>
              <a:rPr lang="en-GB" sz="2400" dirty="0" err="1" smtClean="0">
                <a:latin typeface="Calibri" panose="020F0502020204030204" pitchFamily="34" charset="0"/>
              </a:rPr>
              <a:t>Incermental</a:t>
            </a:r>
            <a:r>
              <a:rPr lang="en-GB" sz="2400" dirty="0" smtClean="0">
                <a:latin typeface="Calibri" panose="020F0502020204030204" pitchFamily="34" charset="0"/>
              </a:rPr>
              <a:t>) </a:t>
            </a:r>
            <a:r>
              <a:rPr lang="en-GB" sz="2400" dirty="0" err="1" smtClean="0">
                <a:latin typeface="Calibri" panose="020F0502020204030204" pitchFamily="34" charset="0"/>
              </a:rPr>
              <a:t>Mindset</a:t>
            </a:r>
            <a:r>
              <a:rPr lang="en-GB" sz="2400" dirty="0" smtClean="0">
                <a:latin typeface="Calibri" panose="020F0502020204030204" pitchFamily="34" charset="0"/>
              </a:rPr>
              <a:t> – having ability to respond well to challenges, believing effort can lead to success</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179512" y="3212976"/>
            <a:ext cx="8712968" cy="1477328"/>
          </a:xfrm>
          <a:prstGeom prst="rect">
            <a:avLst/>
          </a:prstGeom>
          <a:noFill/>
        </p:spPr>
        <p:txBody>
          <a:bodyPr wrap="square" rtlCol="0">
            <a:spAutoFit/>
          </a:bodyPr>
          <a:lstStyle/>
          <a:p>
            <a:pPr algn="ctr"/>
            <a:r>
              <a:rPr lang="en-GB" sz="3600" b="1" dirty="0" smtClean="0">
                <a:solidFill>
                  <a:srgbClr val="FF0000"/>
                </a:solidFill>
                <a:latin typeface="Calibri" panose="020F0502020204030204" pitchFamily="34" charset="0"/>
              </a:rPr>
              <a:t>Practical applications</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6" name="TextBox 5"/>
          <p:cNvSpPr txBox="1"/>
          <p:nvPr/>
        </p:nvSpPr>
        <p:spPr>
          <a:xfrm>
            <a:off x="323366" y="4027627"/>
            <a:ext cx="8424936" cy="2000548"/>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Create classroom culture to support risk-taking</a:t>
            </a:r>
          </a:p>
          <a:p>
            <a:pPr marL="342900" indent="-342900">
              <a:buFont typeface="Arial" panose="020B0604020202020204" pitchFamily="34" charset="0"/>
              <a:buChar char="•"/>
            </a:pPr>
            <a:r>
              <a:rPr lang="en-GB" sz="2400" dirty="0" smtClean="0">
                <a:latin typeface="Calibri" panose="020F0502020204030204" pitchFamily="34" charset="0"/>
              </a:rPr>
              <a:t>Create tasks that are challenging for all abilities</a:t>
            </a:r>
          </a:p>
          <a:p>
            <a:pPr marL="342900" indent="-342900">
              <a:buFont typeface="Arial" panose="020B0604020202020204" pitchFamily="34" charset="0"/>
              <a:buChar char="•"/>
            </a:pPr>
            <a:r>
              <a:rPr lang="en-GB" sz="2400" dirty="0" smtClean="0">
                <a:latin typeface="Calibri" panose="020F0502020204030204" pitchFamily="34" charset="0"/>
              </a:rPr>
              <a:t>Ensure success criteria, questioning and feedback used to advance and support learning </a:t>
            </a: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196018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404664"/>
            <a:ext cx="3600400" cy="2736304"/>
          </a:xfrm>
          <a:prstGeom prst="rect">
            <a:avLst/>
          </a:prstGeom>
        </p:spPr>
      </p:pic>
      <p:sp>
        <p:nvSpPr>
          <p:cNvPr id="3" name="TextBox 2"/>
          <p:cNvSpPr txBox="1"/>
          <p:nvPr/>
        </p:nvSpPr>
        <p:spPr>
          <a:xfrm>
            <a:off x="611560" y="3284984"/>
            <a:ext cx="8280920" cy="2554545"/>
          </a:xfrm>
          <a:prstGeom prst="rect">
            <a:avLst/>
          </a:prstGeom>
          <a:noFill/>
        </p:spPr>
        <p:txBody>
          <a:bodyPr wrap="square" rtlCol="0">
            <a:spAutoFit/>
          </a:bodyPr>
          <a:lstStyle/>
          <a:p>
            <a:r>
              <a:rPr lang="en-GB" sz="3200" dirty="0" smtClean="0">
                <a:latin typeface="Calibri" panose="020F0502020204030204" pitchFamily="34" charset="0"/>
              </a:rPr>
              <a:t>How do you view yourself – an incremental or entity learner? </a:t>
            </a:r>
          </a:p>
          <a:p>
            <a:endParaRPr lang="en-GB" sz="3200" dirty="0" smtClean="0">
              <a:latin typeface="Calibri" panose="020F0502020204030204" pitchFamily="34" charset="0"/>
            </a:endParaRPr>
          </a:p>
          <a:p>
            <a:r>
              <a:rPr lang="en-GB" sz="3200" dirty="0" smtClean="0">
                <a:latin typeface="Calibri" panose="020F0502020204030204" pitchFamily="34" charset="0"/>
              </a:rPr>
              <a:t>Has your self-theory changed or stayed the same since your school days?</a:t>
            </a:r>
            <a:endParaRPr lang="en-GB" sz="3200" dirty="0">
              <a:latin typeface="Calibri" panose="020F0502020204030204" pitchFamily="34" charset="0"/>
            </a:endParaRPr>
          </a:p>
        </p:txBody>
      </p:sp>
    </p:spTree>
    <p:extLst>
      <p:ext uri="{BB962C8B-B14F-4D97-AF65-F5344CB8AC3E}">
        <p14:creationId xmlns:p14="http://schemas.microsoft.com/office/powerpoint/2010/main" val="19411765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Effective Questioning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4" name="TextBox 3"/>
          <p:cNvSpPr txBox="1"/>
          <p:nvPr/>
        </p:nvSpPr>
        <p:spPr>
          <a:xfrm>
            <a:off x="179512" y="1268760"/>
            <a:ext cx="8424936" cy="12618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Extend participation in whole class and group questioning</a:t>
            </a:r>
          </a:p>
          <a:p>
            <a:pPr marL="342900" indent="-342900">
              <a:buFont typeface="Arial" panose="020B0604020202020204" pitchFamily="34" charset="0"/>
              <a:buChar char="•"/>
            </a:pPr>
            <a:r>
              <a:rPr lang="en-GB" sz="2400" dirty="0" smtClean="0">
                <a:latin typeface="Calibri" panose="020F0502020204030204" pitchFamily="34" charset="0"/>
              </a:rPr>
              <a:t>Develop questioning strategies that deepen pupils’ learning</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172520" y="2708920"/>
            <a:ext cx="8712968" cy="1477328"/>
          </a:xfrm>
          <a:prstGeom prst="rect">
            <a:avLst/>
          </a:prstGeom>
          <a:noFill/>
        </p:spPr>
        <p:txBody>
          <a:bodyPr wrap="square" rtlCol="0">
            <a:spAutoFit/>
          </a:bodyPr>
          <a:lstStyle/>
          <a:p>
            <a:pPr algn="ctr"/>
            <a:r>
              <a:rPr lang="en-GB" sz="3600" b="1" dirty="0" smtClean="0">
                <a:solidFill>
                  <a:srgbClr val="FF0000"/>
                </a:solidFill>
                <a:latin typeface="Calibri" panose="020F0502020204030204" pitchFamily="34" charset="0"/>
              </a:rPr>
              <a:t>Practical applications</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6" name="TextBox 5"/>
          <p:cNvSpPr txBox="1"/>
          <p:nvPr/>
        </p:nvSpPr>
        <p:spPr>
          <a:xfrm>
            <a:off x="288787" y="3676113"/>
            <a:ext cx="8424936" cy="2739211"/>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Make questioning more focused – ask fewer questions!</a:t>
            </a:r>
          </a:p>
          <a:p>
            <a:pPr marL="342900" indent="-342900">
              <a:buFont typeface="Arial" panose="020B0604020202020204" pitchFamily="34" charset="0"/>
              <a:buChar char="•"/>
            </a:pPr>
            <a:r>
              <a:rPr lang="en-GB" sz="2400" dirty="0" smtClean="0">
                <a:latin typeface="Calibri" panose="020F0502020204030204" pitchFamily="34" charset="0"/>
              </a:rPr>
              <a:t>Raise the quality of questioning – closed/open questions</a:t>
            </a:r>
          </a:p>
          <a:p>
            <a:pPr marL="342900" indent="-342900">
              <a:buFont typeface="Arial" panose="020B0604020202020204" pitchFamily="34" charset="0"/>
              <a:buChar char="•"/>
            </a:pPr>
            <a:r>
              <a:rPr lang="en-GB" sz="2400" dirty="0" smtClean="0">
                <a:latin typeface="Calibri" panose="020F0502020204030204" pitchFamily="34" charset="0"/>
              </a:rPr>
              <a:t>Give pupils </a:t>
            </a:r>
            <a:r>
              <a:rPr lang="en-GB" sz="2400" i="1" dirty="0" smtClean="0">
                <a:latin typeface="Calibri" panose="020F0502020204030204" pitchFamily="34" charset="0"/>
              </a:rPr>
              <a:t>thinking time </a:t>
            </a:r>
          </a:p>
          <a:p>
            <a:pPr marL="342900" indent="-342900">
              <a:buFont typeface="Arial" panose="020B0604020202020204" pitchFamily="34" charset="0"/>
              <a:buChar char="•"/>
            </a:pPr>
            <a:r>
              <a:rPr lang="en-GB" sz="2400" dirty="0" smtClean="0">
                <a:latin typeface="Calibri" panose="020F0502020204030204" pitchFamily="34" charset="0"/>
              </a:rPr>
              <a:t>Use</a:t>
            </a:r>
            <a:r>
              <a:rPr lang="en-GB" sz="2400" i="1" dirty="0" smtClean="0">
                <a:latin typeface="Calibri" panose="020F0502020204030204" pitchFamily="34" charset="0"/>
              </a:rPr>
              <a:t> no hands up </a:t>
            </a:r>
          </a:p>
          <a:p>
            <a:pPr marL="342900" indent="-342900">
              <a:buFont typeface="Arial" panose="020B0604020202020204" pitchFamily="34" charset="0"/>
              <a:buChar char="•"/>
            </a:pPr>
            <a:r>
              <a:rPr lang="en-GB" sz="2400" dirty="0" smtClean="0">
                <a:latin typeface="Calibri" panose="020F0502020204030204" pitchFamily="34" charset="0"/>
              </a:rPr>
              <a:t>Encourage pupil questioning </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333619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456" t="5943" r="4180" b="7894"/>
          <a:stretch/>
        </p:blipFill>
        <p:spPr>
          <a:xfrm>
            <a:off x="395536" y="404664"/>
            <a:ext cx="5904657" cy="4176464"/>
          </a:xfrm>
          <a:prstGeom prst="rect">
            <a:avLst/>
          </a:prstGeom>
        </p:spPr>
      </p:pic>
      <p:pic>
        <p:nvPicPr>
          <p:cNvPr id="3" name="Picture 2"/>
          <p:cNvPicPr>
            <a:picLocks noChangeAspect="1"/>
          </p:cNvPicPr>
          <p:nvPr/>
        </p:nvPicPr>
        <p:blipFill>
          <a:blip r:embed="rId3"/>
          <a:stretch>
            <a:fillRect/>
          </a:stretch>
        </p:blipFill>
        <p:spPr>
          <a:xfrm>
            <a:off x="5220072" y="4005064"/>
            <a:ext cx="3816424" cy="2576950"/>
          </a:xfrm>
          <a:prstGeom prst="rect">
            <a:avLst/>
          </a:prstGeom>
        </p:spPr>
      </p:pic>
    </p:spTree>
    <p:extLst>
      <p:ext uri="{BB962C8B-B14F-4D97-AF65-F5344CB8AC3E}">
        <p14:creationId xmlns:p14="http://schemas.microsoft.com/office/powerpoint/2010/main" val="21854272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71600" y="328582"/>
            <a:ext cx="7128792" cy="6168017"/>
          </a:xfrm>
          <a:prstGeom prst="rect">
            <a:avLst/>
          </a:prstGeom>
        </p:spPr>
      </p:pic>
    </p:spTree>
    <p:extLst>
      <p:ext uri="{BB962C8B-B14F-4D97-AF65-F5344CB8AC3E}">
        <p14:creationId xmlns:p14="http://schemas.microsoft.com/office/powerpoint/2010/main" val="31006690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Feedback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4" name="TextBox 3"/>
          <p:cNvSpPr txBox="1"/>
          <p:nvPr/>
        </p:nvSpPr>
        <p:spPr>
          <a:xfrm>
            <a:off x="179512" y="1268760"/>
            <a:ext cx="8424936" cy="1569660"/>
          </a:xfrm>
          <a:prstGeom prst="rect">
            <a:avLst/>
          </a:prstGeom>
          <a:noFill/>
        </p:spPr>
        <p:txBody>
          <a:bodyPr wrap="square" rtlCol="0">
            <a:spAutoFit/>
          </a:bodyPr>
          <a:lstStyle/>
          <a:p>
            <a:r>
              <a:rPr lang="en-GB" sz="2400" dirty="0" smtClean="0">
                <a:latin typeface="Calibri" panose="020F0502020204030204" pitchFamily="34" charset="0"/>
              </a:rPr>
              <a:t>For feedback to improve learning, pupils need to know:</a:t>
            </a:r>
          </a:p>
          <a:p>
            <a:pPr marL="457200" indent="-457200">
              <a:buFont typeface="Arial" panose="020B0604020202020204" pitchFamily="34" charset="0"/>
              <a:buChar char="•"/>
            </a:pPr>
            <a:r>
              <a:rPr lang="en-GB" sz="2400" dirty="0" smtClean="0">
                <a:latin typeface="Calibri" panose="020F0502020204030204" pitchFamily="34" charset="0"/>
              </a:rPr>
              <a:t>Where they are in their learning</a:t>
            </a:r>
          </a:p>
          <a:p>
            <a:pPr marL="457200" indent="-457200">
              <a:buFont typeface="Arial" panose="020B0604020202020204" pitchFamily="34" charset="0"/>
              <a:buChar char="•"/>
            </a:pPr>
            <a:r>
              <a:rPr lang="en-GB" sz="2400" dirty="0" smtClean="0">
                <a:latin typeface="Calibri" panose="020F0502020204030204" pitchFamily="34" charset="0"/>
              </a:rPr>
              <a:t>Where they need to go (next steps)</a:t>
            </a:r>
          </a:p>
          <a:p>
            <a:pPr marL="457200" indent="-457200">
              <a:buFont typeface="Arial" panose="020B0604020202020204" pitchFamily="34" charset="0"/>
              <a:buChar char="•"/>
            </a:pPr>
            <a:r>
              <a:rPr lang="en-GB" sz="2400" dirty="0" smtClean="0">
                <a:latin typeface="Calibri" panose="020F0502020204030204" pitchFamily="34" charset="0"/>
              </a:rPr>
              <a:t>How to get there (improvements they can make)</a:t>
            </a:r>
            <a:endParaRPr lang="en-GB" sz="2400" dirty="0">
              <a:latin typeface="Calibri" panose="020F0502020204030204" pitchFamily="34" charset="0"/>
            </a:endParaRPr>
          </a:p>
        </p:txBody>
      </p:sp>
      <p:sp>
        <p:nvSpPr>
          <p:cNvPr id="5" name="TextBox 4"/>
          <p:cNvSpPr txBox="1"/>
          <p:nvPr/>
        </p:nvSpPr>
        <p:spPr>
          <a:xfrm>
            <a:off x="193254" y="2978368"/>
            <a:ext cx="8712968" cy="1477328"/>
          </a:xfrm>
          <a:prstGeom prst="rect">
            <a:avLst/>
          </a:prstGeom>
          <a:noFill/>
        </p:spPr>
        <p:txBody>
          <a:bodyPr wrap="square" rtlCol="0">
            <a:spAutoFit/>
          </a:bodyPr>
          <a:lstStyle/>
          <a:p>
            <a:pPr algn="ctr"/>
            <a:r>
              <a:rPr lang="en-GB" sz="3600" b="1" dirty="0" smtClean="0">
                <a:solidFill>
                  <a:srgbClr val="FF0000"/>
                </a:solidFill>
                <a:latin typeface="Calibri" panose="020F0502020204030204" pitchFamily="34" charset="0"/>
              </a:rPr>
              <a:t>Practical applications</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6" name="TextBox 5"/>
          <p:cNvSpPr txBox="1"/>
          <p:nvPr/>
        </p:nvSpPr>
        <p:spPr>
          <a:xfrm>
            <a:off x="179512" y="3501008"/>
            <a:ext cx="8424936" cy="347787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Calibri" panose="020F0502020204030204" pitchFamily="34" charset="0"/>
              </a:rPr>
              <a:t>Ensure pupils know criteria for feedback</a:t>
            </a:r>
          </a:p>
          <a:p>
            <a:pPr marL="342900" indent="-342900">
              <a:buFont typeface="Arial" panose="020B0604020202020204" pitchFamily="34" charset="0"/>
              <a:buChar char="•"/>
            </a:pPr>
            <a:r>
              <a:rPr lang="en-GB" sz="2400" dirty="0" smtClean="0">
                <a:latin typeface="Calibri" panose="020F0502020204030204" pitchFamily="34" charset="0"/>
              </a:rPr>
              <a:t>Accurate and realistic, focusing on learning intentions and success criteria</a:t>
            </a:r>
          </a:p>
          <a:p>
            <a:pPr marL="342900" indent="-342900">
              <a:buFont typeface="Arial" panose="020B0604020202020204" pitchFamily="34" charset="0"/>
              <a:buChar char="•"/>
            </a:pPr>
            <a:r>
              <a:rPr lang="en-GB" sz="2400" dirty="0" smtClean="0">
                <a:latin typeface="Calibri" panose="020F0502020204030204" pitchFamily="34" charset="0"/>
              </a:rPr>
              <a:t>Highlight success</a:t>
            </a:r>
          </a:p>
          <a:p>
            <a:pPr marL="342900" indent="-342900">
              <a:buFont typeface="Arial" panose="020B0604020202020204" pitchFamily="34" charset="0"/>
              <a:buChar char="•"/>
            </a:pPr>
            <a:r>
              <a:rPr lang="en-GB" sz="2400" dirty="0" smtClean="0">
                <a:latin typeface="Calibri" panose="020F0502020204030204" pitchFamily="34" charset="0"/>
              </a:rPr>
              <a:t>Identify area for improvement</a:t>
            </a:r>
          </a:p>
          <a:p>
            <a:pPr marL="342900" indent="-342900">
              <a:buFont typeface="Arial" panose="020B0604020202020204" pitchFamily="34" charset="0"/>
              <a:buChar char="•"/>
            </a:pPr>
            <a:r>
              <a:rPr lang="en-GB" sz="2400" dirty="0" smtClean="0">
                <a:latin typeface="Calibri" panose="020F0502020204030204" pitchFamily="34" charset="0"/>
              </a:rPr>
              <a:t>Give improvement suggestion</a:t>
            </a:r>
          </a:p>
          <a:p>
            <a:pPr marL="342900" indent="-342900">
              <a:buFont typeface="Arial" panose="020B0604020202020204" pitchFamily="34" charset="0"/>
              <a:buChar char="•"/>
            </a:pPr>
            <a:r>
              <a:rPr lang="en-GB" sz="2400" dirty="0" smtClean="0">
                <a:latin typeface="Calibri" panose="020F0502020204030204" pitchFamily="34" charset="0"/>
              </a:rPr>
              <a:t>Give time for pupil to process and make changes</a:t>
            </a:r>
          </a:p>
          <a:p>
            <a:pPr marL="342900" indent="-342900">
              <a:buFont typeface="Arial" panose="020B0604020202020204" pitchFamily="34" charset="0"/>
              <a:buChar char="•"/>
            </a:pPr>
            <a:r>
              <a:rPr lang="en-GB" sz="2400" dirty="0" smtClean="0">
                <a:latin typeface="Calibri" panose="020F0502020204030204" pitchFamily="34" charset="0"/>
              </a:rPr>
              <a:t>Avoid </a:t>
            </a:r>
            <a:r>
              <a:rPr lang="en-GB" sz="2400" i="1" dirty="0" smtClean="0">
                <a:latin typeface="Calibri" panose="020F0502020204030204" pitchFamily="34" charset="0"/>
              </a:rPr>
              <a:t>grade only </a:t>
            </a:r>
            <a:r>
              <a:rPr lang="en-GB" sz="2400" dirty="0" smtClean="0">
                <a:latin typeface="Calibri" panose="020F0502020204030204" pitchFamily="34" charset="0"/>
              </a:rPr>
              <a:t>feedback </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7" name="TextBox 6"/>
          <p:cNvSpPr txBox="1"/>
          <p:nvPr/>
        </p:nvSpPr>
        <p:spPr>
          <a:xfrm>
            <a:off x="7092280" y="6093296"/>
            <a:ext cx="1728192" cy="369332"/>
          </a:xfrm>
          <a:prstGeom prst="rect">
            <a:avLst/>
          </a:prstGeom>
          <a:noFill/>
        </p:spPr>
        <p:txBody>
          <a:bodyPr wrap="square" rtlCol="0">
            <a:spAutoFit/>
          </a:bodyPr>
          <a:lstStyle/>
          <a:p>
            <a:r>
              <a:rPr lang="en-GB" dirty="0" smtClean="0">
                <a:hlinkClick r:id="rId3"/>
              </a:rPr>
              <a:t>Dylan </a:t>
            </a:r>
            <a:r>
              <a:rPr lang="en-GB" dirty="0" err="1" smtClean="0">
                <a:hlinkClick r:id="rId3"/>
              </a:rPr>
              <a:t>Wiliam</a:t>
            </a:r>
            <a:endParaRPr lang="en-GB" dirty="0"/>
          </a:p>
        </p:txBody>
      </p:sp>
    </p:spTree>
    <p:extLst>
      <p:ext uri="{BB962C8B-B14F-4D97-AF65-F5344CB8AC3E}">
        <p14:creationId xmlns:p14="http://schemas.microsoft.com/office/powerpoint/2010/main" val="412216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5726" r="974" b="48104"/>
          <a:stretch/>
        </p:blipFill>
        <p:spPr>
          <a:xfrm>
            <a:off x="0" y="764704"/>
            <a:ext cx="9116839" cy="1872208"/>
          </a:xfrm>
          <a:prstGeom prst="rect">
            <a:avLst/>
          </a:prstGeom>
        </p:spPr>
      </p:pic>
      <p:pic>
        <p:nvPicPr>
          <p:cNvPr id="3" name="Picture 2"/>
          <p:cNvPicPr>
            <a:picLocks noChangeAspect="1"/>
          </p:cNvPicPr>
          <p:nvPr/>
        </p:nvPicPr>
        <p:blipFill rotWithShape="1">
          <a:blip r:embed="rId4"/>
          <a:srcRect l="3437" t="21598" r="3704" b="24316"/>
          <a:stretch/>
        </p:blipFill>
        <p:spPr>
          <a:xfrm>
            <a:off x="91870" y="2924944"/>
            <a:ext cx="8987420" cy="2943161"/>
          </a:xfrm>
          <a:prstGeom prst="rect">
            <a:avLst/>
          </a:prstGeom>
        </p:spPr>
      </p:pic>
    </p:spTree>
    <p:extLst>
      <p:ext uri="{BB962C8B-B14F-4D97-AF65-F5344CB8AC3E}">
        <p14:creationId xmlns:p14="http://schemas.microsoft.com/office/powerpoint/2010/main" val="39889337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519896" cy="707886"/>
          </a:xfrm>
          <a:prstGeom prst="rect">
            <a:avLst/>
          </a:prstGeom>
          <a:noFill/>
        </p:spPr>
        <p:txBody>
          <a:bodyPr wrap="none" lIns="91440" tIns="45720" rIns="91440" bIns="45720">
            <a:spAutoFit/>
          </a:bodyPr>
          <a:lstStyle/>
          <a:p>
            <a:pPr algn="ctr"/>
            <a:r>
              <a:rPr lang="en-US" sz="4000" dirty="0" smtClean="0">
                <a:ln w="0"/>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Promote the wide range of techniques…</a:t>
            </a:r>
            <a:endParaRPr lang="en-US" sz="40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rotWithShape="1">
          <a:blip r:embed="rId3"/>
          <a:srcRect l="35399" t="17988" r="36281" b="17250"/>
          <a:stretch/>
        </p:blipFill>
        <p:spPr>
          <a:xfrm>
            <a:off x="323528" y="1844824"/>
            <a:ext cx="2304256" cy="2962615"/>
          </a:xfrm>
          <a:prstGeom prst="rect">
            <a:avLst/>
          </a:prstGeom>
          <a:ln>
            <a:noFill/>
          </a:ln>
          <a:effectLst>
            <a:outerShdw blurRad="292100" dist="139700" dir="2700000" algn="tl" rotWithShape="0">
              <a:srgbClr val="333333">
                <a:alpha val="65000"/>
              </a:srgbClr>
            </a:outerShdw>
          </a:effectLst>
        </p:spPr>
      </p:pic>
      <p:sp>
        <p:nvSpPr>
          <p:cNvPr id="4" name="TextBox 3"/>
          <p:cNvSpPr txBox="1"/>
          <p:nvPr/>
        </p:nvSpPr>
        <p:spPr>
          <a:xfrm>
            <a:off x="2843808" y="1196752"/>
            <a:ext cx="5999616" cy="5016758"/>
          </a:xfrm>
          <a:prstGeom prst="rect">
            <a:avLst/>
          </a:prstGeom>
          <a:noFill/>
        </p:spPr>
        <p:txBody>
          <a:bodyPr wrap="square" rtlCol="0">
            <a:spAutoFit/>
          </a:bodyPr>
          <a:lstStyle/>
          <a:p>
            <a:r>
              <a:rPr lang="en-GB" sz="3200" dirty="0" smtClean="0">
                <a:latin typeface="Calibri" panose="020F0502020204030204" pitchFamily="34" charset="0"/>
                <a:cs typeface="Calibri" panose="020F0502020204030204" pitchFamily="34" charset="0"/>
              </a:rPr>
              <a:t>Much of what is required for assessment can be gathered using familiar techniques and approaches: probing, open oral and written questioning that is designed to test understanding and to guide the next steps in learning; well-judged individual and group tasks, assignments, quizzes, tests, essays, projects, etc. </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846980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519896" cy="707886"/>
          </a:xfrm>
          <a:prstGeom prst="rect">
            <a:avLst/>
          </a:prstGeom>
          <a:noFill/>
        </p:spPr>
        <p:txBody>
          <a:bodyPr wrap="none" lIns="91440" tIns="45720" rIns="91440" bIns="45720">
            <a:spAutoFit/>
          </a:bodyPr>
          <a:lstStyle/>
          <a:p>
            <a:pPr algn="ctr"/>
            <a:r>
              <a:rPr lang="en-US" sz="4000" dirty="0" smtClean="0">
                <a:ln w="0"/>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Promote the wide range of techniques…</a:t>
            </a:r>
            <a:endParaRPr lang="en-US" sz="4000" b="0" cap="none" spc="0" dirty="0">
              <a:ln w="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3" name="Picture 2"/>
          <p:cNvPicPr>
            <a:picLocks noChangeAspect="1"/>
          </p:cNvPicPr>
          <p:nvPr/>
        </p:nvPicPr>
        <p:blipFill rotWithShape="1">
          <a:blip r:embed="rId3"/>
          <a:srcRect l="35399" t="17988" r="36281" b="17250"/>
          <a:stretch/>
        </p:blipFill>
        <p:spPr>
          <a:xfrm>
            <a:off x="323528" y="1844824"/>
            <a:ext cx="2304256" cy="2962615"/>
          </a:xfrm>
          <a:prstGeom prst="rect">
            <a:avLst/>
          </a:prstGeom>
          <a:ln>
            <a:noFill/>
          </a:ln>
          <a:effectLst>
            <a:outerShdw blurRad="292100" dist="139700" dir="2700000" algn="tl" rotWithShape="0">
              <a:srgbClr val="333333">
                <a:alpha val="65000"/>
              </a:srgbClr>
            </a:outerShdw>
          </a:effectLst>
        </p:spPr>
      </p:pic>
      <p:sp>
        <p:nvSpPr>
          <p:cNvPr id="4" name="TextBox 3"/>
          <p:cNvSpPr txBox="1"/>
          <p:nvPr/>
        </p:nvSpPr>
        <p:spPr>
          <a:xfrm>
            <a:off x="2843808" y="1196752"/>
            <a:ext cx="5999616" cy="4031873"/>
          </a:xfrm>
          <a:prstGeom prst="rect">
            <a:avLst/>
          </a:prstGeom>
          <a:noFill/>
        </p:spPr>
        <p:txBody>
          <a:bodyPr wrap="square" rtlCol="0">
            <a:spAutoFit/>
          </a:bodyPr>
          <a:lstStyle/>
          <a:p>
            <a:r>
              <a:rPr lang="en-GB" sz="3200" dirty="0" smtClean="0">
                <a:latin typeface="Calibri" panose="020F0502020204030204" pitchFamily="34" charset="0"/>
                <a:cs typeface="Calibri" panose="020F0502020204030204" pitchFamily="34" charset="0"/>
              </a:rPr>
              <a:t>More imaginative approaches include performance-related assessments involving, for example, role play, practical experiments, presentations, portfolios, etc.  The scope to use digital recording more widely… 				                Page 78</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4528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a:t>
            </a:r>
            <a:r>
              <a:rPr lang="en-GB" sz="3600" b="1" dirty="0" err="1" smtClean="0">
                <a:solidFill>
                  <a:srgbClr val="FF0000"/>
                </a:solidFill>
                <a:latin typeface="Calibri" panose="020F0502020204030204" pitchFamily="34" charset="0"/>
              </a:rPr>
              <a:t>AfL</a:t>
            </a:r>
            <a:r>
              <a:rPr lang="en-GB" sz="3600" b="1" dirty="0" smtClean="0">
                <a:solidFill>
                  <a:srgbClr val="FF0000"/>
                </a:solidFill>
                <a:latin typeface="Calibri" panose="020F0502020204030204" pitchFamily="34" charset="0"/>
              </a:rPr>
              <a:t> Strategies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pic>
        <p:nvPicPr>
          <p:cNvPr id="7" name="Picture 6"/>
          <p:cNvPicPr>
            <a:picLocks noChangeAspect="1"/>
          </p:cNvPicPr>
          <p:nvPr/>
        </p:nvPicPr>
        <p:blipFill>
          <a:blip r:embed="rId3"/>
          <a:stretch>
            <a:fillRect/>
          </a:stretch>
        </p:blipFill>
        <p:spPr>
          <a:xfrm>
            <a:off x="467544" y="1700808"/>
            <a:ext cx="2142238" cy="3672408"/>
          </a:xfrm>
          <a:prstGeom prst="rect">
            <a:avLst/>
          </a:prstGeom>
        </p:spPr>
      </p:pic>
      <p:sp>
        <p:nvSpPr>
          <p:cNvPr id="8" name="TextBox 7"/>
          <p:cNvSpPr txBox="1"/>
          <p:nvPr/>
        </p:nvSpPr>
        <p:spPr>
          <a:xfrm>
            <a:off x="2918273" y="1828852"/>
            <a:ext cx="5544616" cy="3046988"/>
          </a:xfrm>
          <a:prstGeom prst="rect">
            <a:avLst/>
          </a:prstGeom>
          <a:noFill/>
        </p:spPr>
        <p:txBody>
          <a:bodyPr wrap="square" rtlCol="0">
            <a:spAutoFit/>
          </a:bodyPr>
          <a:lstStyle/>
          <a:p>
            <a:r>
              <a:rPr lang="en-GB" sz="2400" dirty="0" smtClean="0">
                <a:latin typeface="Calibri" panose="020F0502020204030204" pitchFamily="34" charset="0"/>
              </a:rPr>
              <a:t>“I don’t understand this”</a:t>
            </a:r>
          </a:p>
          <a:p>
            <a:endParaRPr lang="en-GB" sz="2400" dirty="0">
              <a:latin typeface="Calibri" panose="020F0502020204030204" pitchFamily="34" charset="0"/>
            </a:endParaRPr>
          </a:p>
          <a:p>
            <a:endParaRPr lang="en-GB" sz="2400" dirty="0" smtClean="0">
              <a:latin typeface="Calibri" panose="020F0502020204030204" pitchFamily="34" charset="0"/>
            </a:endParaRPr>
          </a:p>
          <a:p>
            <a:r>
              <a:rPr lang="en-GB" sz="2400" dirty="0" smtClean="0">
                <a:latin typeface="Calibri" panose="020F0502020204030204" pitchFamily="34" charset="0"/>
              </a:rPr>
              <a:t>“I think I understand this, but I’d have difficulty in explaining it to someone else”</a:t>
            </a:r>
          </a:p>
          <a:p>
            <a:endParaRPr lang="en-GB" sz="2400" dirty="0" smtClean="0">
              <a:latin typeface="Calibri" panose="020F0502020204030204" pitchFamily="34" charset="0"/>
            </a:endParaRPr>
          </a:p>
          <a:p>
            <a:endParaRPr lang="en-GB" sz="2400" dirty="0">
              <a:latin typeface="Calibri" panose="020F0502020204030204" pitchFamily="34" charset="0"/>
            </a:endParaRPr>
          </a:p>
          <a:p>
            <a:r>
              <a:rPr lang="en-GB" sz="2400" dirty="0" smtClean="0">
                <a:latin typeface="Calibri" panose="020F0502020204030204" pitchFamily="34" charset="0"/>
              </a:rPr>
              <a:t>“I can explain this to someone else” </a:t>
            </a:r>
            <a:endParaRPr lang="en-GB" sz="2400" dirty="0">
              <a:latin typeface="Calibri" panose="020F0502020204030204" pitchFamily="34" charset="0"/>
            </a:endParaRPr>
          </a:p>
        </p:txBody>
      </p:sp>
    </p:spTree>
    <p:extLst>
      <p:ext uri="{BB962C8B-B14F-4D97-AF65-F5344CB8AC3E}">
        <p14:creationId xmlns:p14="http://schemas.microsoft.com/office/powerpoint/2010/main" val="292077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6" end="6"/>
                                            </p:txEl>
                                          </p:spTgt>
                                        </p:tgtEl>
                                        <p:attrNameLst>
                                          <p:attrName>style.visibility</p:attrName>
                                        </p:attrNameLst>
                                      </p:cBhvr>
                                      <p:to>
                                        <p:strVal val="visible"/>
                                      </p:to>
                                    </p:set>
                                    <p:animEffect transition="in" filter="fade">
                                      <p:cBhvr>
                                        <p:cTn id="7" dur="1000"/>
                                        <p:tgtEl>
                                          <p:spTgt spid="8">
                                            <p:txEl>
                                              <p:pRg st="6" end="6"/>
                                            </p:txEl>
                                          </p:spTgt>
                                        </p:tgtEl>
                                      </p:cBhvr>
                                    </p:animEffect>
                                    <p:anim calcmode="lin" valueType="num">
                                      <p:cBhvr>
                                        <p:cTn id="8"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fade">
                                      <p:cBhvr>
                                        <p:cTn id="14" dur="1000"/>
                                        <p:tgtEl>
                                          <p:spTgt spid="8">
                                            <p:txEl>
                                              <p:pRg st="3" end="3"/>
                                            </p:txEl>
                                          </p:spTgt>
                                        </p:tgtEl>
                                      </p:cBhvr>
                                    </p:animEffect>
                                    <p:anim calcmode="lin" valueType="num">
                                      <p:cBhvr>
                                        <p:cTn id="1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1000"/>
                                        <p:tgtEl>
                                          <p:spTgt spid="8">
                                            <p:txEl>
                                              <p:pRg st="0" end="0"/>
                                            </p:txEl>
                                          </p:spTgt>
                                        </p:tgtEl>
                                      </p:cBhvr>
                                    </p:animEffect>
                                    <p:anim calcmode="lin" valueType="num">
                                      <p:cBhvr>
                                        <p:cTn id="2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smtClean="0">
                <a:latin typeface="Calibri" panose="020F0502020204030204" pitchFamily="34" charset="0"/>
              </a:rPr>
              <a:t>Formative assessment</a:t>
            </a:r>
          </a:p>
          <a:p>
            <a:pPr algn="ctr"/>
            <a:r>
              <a:rPr lang="en-GB" sz="3600" b="1" dirty="0" smtClean="0">
                <a:solidFill>
                  <a:srgbClr val="FF0000"/>
                </a:solidFill>
                <a:latin typeface="Calibri" panose="020F0502020204030204" pitchFamily="34" charset="0"/>
              </a:rPr>
              <a:t>… and </a:t>
            </a:r>
            <a:r>
              <a:rPr lang="en-GB" sz="3600" b="1" dirty="0" err="1" smtClean="0">
                <a:solidFill>
                  <a:srgbClr val="FF0000"/>
                </a:solidFill>
                <a:latin typeface="Calibri" panose="020F0502020204030204" pitchFamily="34" charset="0"/>
              </a:rPr>
              <a:t>AfL</a:t>
            </a:r>
            <a:r>
              <a:rPr lang="en-GB" sz="3600" b="1" dirty="0" smtClean="0">
                <a:solidFill>
                  <a:srgbClr val="FF0000"/>
                </a:solidFill>
                <a:latin typeface="Calibri" panose="020F0502020204030204" pitchFamily="34" charset="0"/>
              </a:rPr>
              <a:t> Strategies </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8" name="TextBox 7"/>
          <p:cNvSpPr txBox="1"/>
          <p:nvPr/>
        </p:nvSpPr>
        <p:spPr>
          <a:xfrm>
            <a:off x="323528" y="1828852"/>
            <a:ext cx="8139361" cy="4524315"/>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latin typeface="Calibri" panose="020F0502020204030204" pitchFamily="34" charset="0"/>
              </a:rPr>
              <a:t>No hands up</a:t>
            </a:r>
          </a:p>
          <a:p>
            <a:pPr marL="342900" indent="-342900">
              <a:buFont typeface="Arial" panose="020B0604020202020204" pitchFamily="34" charset="0"/>
              <a:buChar char="•"/>
            </a:pPr>
            <a:r>
              <a:rPr lang="en-GB" sz="3200" dirty="0" smtClean="0">
                <a:latin typeface="Calibri" panose="020F0502020204030204" pitchFamily="34" charset="0"/>
              </a:rPr>
              <a:t>Pupils compose own questions and success criteria</a:t>
            </a:r>
          </a:p>
          <a:p>
            <a:pPr marL="342900" indent="-342900">
              <a:buFont typeface="Arial" panose="020B0604020202020204" pitchFamily="34" charset="0"/>
              <a:buChar char="•"/>
            </a:pPr>
            <a:r>
              <a:rPr lang="en-GB" sz="3200" dirty="0" smtClean="0">
                <a:latin typeface="Calibri" panose="020F0502020204030204" pitchFamily="34" charset="0"/>
              </a:rPr>
              <a:t>Comment only feedback</a:t>
            </a:r>
          </a:p>
          <a:p>
            <a:pPr marL="342900" indent="-342900">
              <a:buFont typeface="Arial" panose="020B0604020202020204" pitchFamily="34" charset="0"/>
              <a:buChar char="•"/>
            </a:pPr>
            <a:r>
              <a:rPr lang="en-GB" sz="3200" dirty="0" smtClean="0">
                <a:latin typeface="Calibri" panose="020F0502020204030204" pitchFamily="34" charset="0"/>
              </a:rPr>
              <a:t>Mini white boards</a:t>
            </a:r>
          </a:p>
          <a:p>
            <a:pPr marL="342900" indent="-342900">
              <a:buFont typeface="Arial" panose="020B0604020202020204" pitchFamily="34" charset="0"/>
              <a:buChar char="•"/>
            </a:pPr>
            <a:r>
              <a:rPr lang="en-GB" sz="3200" dirty="0" smtClean="0">
                <a:latin typeface="Calibri" panose="020F0502020204030204" pitchFamily="34" charset="0"/>
              </a:rPr>
              <a:t>2 stars and a wish</a:t>
            </a:r>
          </a:p>
          <a:p>
            <a:pPr marL="342900" indent="-342900">
              <a:buFont typeface="Arial" panose="020B0604020202020204" pitchFamily="34" charset="0"/>
              <a:buChar char="•"/>
            </a:pPr>
            <a:r>
              <a:rPr lang="en-GB" sz="3200" dirty="0" smtClean="0">
                <a:latin typeface="Calibri" panose="020F0502020204030204" pitchFamily="34" charset="0"/>
              </a:rPr>
              <a:t>Even better if…</a:t>
            </a:r>
          </a:p>
          <a:p>
            <a:pPr marL="342900" indent="-342900">
              <a:buFont typeface="Arial" panose="020B0604020202020204" pitchFamily="34" charset="0"/>
              <a:buChar char="•"/>
            </a:pPr>
            <a:r>
              <a:rPr lang="en-GB" sz="3200" dirty="0" smtClean="0">
                <a:latin typeface="Calibri" panose="020F0502020204030204" pitchFamily="34" charset="0"/>
              </a:rPr>
              <a:t>Peer assessment</a:t>
            </a:r>
          </a:p>
          <a:p>
            <a:pPr marL="342900" indent="-342900">
              <a:buFont typeface="Arial" panose="020B0604020202020204" pitchFamily="34" charset="0"/>
              <a:buChar char="•"/>
            </a:pPr>
            <a:r>
              <a:rPr lang="en-GB" sz="3200" dirty="0" smtClean="0">
                <a:latin typeface="Calibri" panose="020F0502020204030204" pitchFamily="34" charset="0"/>
              </a:rPr>
              <a:t>Self-assessment</a:t>
            </a:r>
            <a:endParaRPr lang="en-GB" sz="3200" dirty="0">
              <a:latin typeface="Calibri" panose="020F0502020204030204" pitchFamily="34" charset="0"/>
            </a:endParaRPr>
          </a:p>
        </p:txBody>
      </p:sp>
    </p:spTree>
    <p:extLst>
      <p:ext uri="{BB962C8B-B14F-4D97-AF65-F5344CB8AC3E}">
        <p14:creationId xmlns:p14="http://schemas.microsoft.com/office/powerpoint/2010/main" val="391234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1000"/>
                                        <p:tgtEl>
                                          <p:spTgt spid="8">
                                            <p:txEl>
                                              <p:pRg st="5" end="5"/>
                                            </p:txEl>
                                          </p:spTgt>
                                        </p:tgtEl>
                                      </p:cBhvr>
                                    </p:animEffect>
                                    <p:anim calcmode="lin" valueType="num">
                                      <p:cBhvr>
                                        <p:cTn id="43"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Effect transition="in" filter="fade">
                                      <p:cBhvr>
                                        <p:cTn id="49" dur="1000"/>
                                        <p:tgtEl>
                                          <p:spTgt spid="8">
                                            <p:txEl>
                                              <p:pRg st="6" end="6"/>
                                            </p:txEl>
                                          </p:spTgt>
                                        </p:tgtEl>
                                      </p:cBhvr>
                                    </p:animEffect>
                                    <p:anim calcmode="lin" valueType="num">
                                      <p:cBhvr>
                                        <p:cTn id="50"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7" end="7"/>
                                            </p:txEl>
                                          </p:spTgt>
                                        </p:tgtEl>
                                        <p:attrNameLst>
                                          <p:attrName>style.visibility</p:attrName>
                                        </p:attrNameLst>
                                      </p:cBhvr>
                                      <p:to>
                                        <p:strVal val="visible"/>
                                      </p:to>
                                    </p:set>
                                    <p:animEffect transition="in" filter="fade">
                                      <p:cBhvr>
                                        <p:cTn id="56" dur="1000"/>
                                        <p:tgtEl>
                                          <p:spTgt spid="8">
                                            <p:txEl>
                                              <p:pRg st="7" end="7"/>
                                            </p:txEl>
                                          </p:spTgt>
                                        </p:tgtEl>
                                      </p:cBhvr>
                                    </p:animEffect>
                                    <p:anim calcmode="lin" valueType="num">
                                      <p:cBhvr>
                                        <p:cTn id="57"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8519" y="1224628"/>
            <a:ext cx="8712968" cy="5262979"/>
          </a:xfrm>
          <a:prstGeom prst="rect">
            <a:avLst/>
          </a:prstGeom>
          <a:noFill/>
        </p:spPr>
        <p:txBody>
          <a:bodyPr wrap="square" rtlCol="0">
            <a:spAutoFit/>
          </a:bodyPr>
          <a:lstStyle/>
          <a:p>
            <a:r>
              <a:rPr lang="en-GB" sz="2400" b="1" dirty="0" smtClean="0">
                <a:latin typeface="Calibri" panose="020F0502020204030204" pitchFamily="34" charset="0"/>
              </a:rPr>
              <a:t>S3.2.1 </a:t>
            </a:r>
            <a:r>
              <a:rPr lang="en-GB" sz="2400" dirty="0" smtClean="0">
                <a:latin typeface="Calibri" panose="020F0502020204030204" pitchFamily="34" charset="0"/>
              </a:rPr>
              <a:t>They make appropriate use of a range of </a:t>
            </a:r>
            <a:r>
              <a:rPr lang="en-GB" sz="2400" dirty="0" smtClean="0">
                <a:solidFill>
                  <a:srgbClr val="FF0000"/>
                </a:solidFill>
                <a:latin typeface="Calibri" panose="020F0502020204030204" pitchFamily="34" charset="0"/>
              </a:rPr>
              <a:t>monitoring and assessment strategies</a:t>
            </a:r>
            <a:r>
              <a:rPr lang="en-GB" sz="2400" dirty="0" smtClean="0">
                <a:latin typeface="Calibri" panose="020F0502020204030204" pitchFamily="34" charset="0"/>
              </a:rPr>
              <a:t> to </a:t>
            </a:r>
            <a:r>
              <a:rPr lang="en-GB" sz="2400" dirty="0" smtClean="0">
                <a:solidFill>
                  <a:srgbClr val="FF0000"/>
                </a:solidFill>
                <a:latin typeface="Calibri" panose="020F0502020204030204" pitchFamily="34" charset="0"/>
              </a:rPr>
              <a:t>evaluate pupils’ progress</a:t>
            </a:r>
            <a:r>
              <a:rPr lang="en-GB" sz="2400" dirty="0" smtClean="0">
                <a:latin typeface="Calibri" panose="020F0502020204030204" pitchFamily="34" charset="0"/>
              </a:rPr>
              <a:t> towards planned </a:t>
            </a:r>
            <a:r>
              <a:rPr lang="en-GB" sz="2400" dirty="0" smtClean="0">
                <a:solidFill>
                  <a:srgbClr val="FF0000"/>
                </a:solidFill>
                <a:latin typeface="Calibri" panose="020F0502020204030204" pitchFamily="34" charset="0"/>
              </a:rPr>
              <a:t>learning objectives</a:t>
            </a:r>
            <a:r>
              <a:rPr lang="en-GB" sz="2400" dirty="0" smtClean="0">
                <a:latin typeface="Calibri" panose="020F0502020204030204" pitchFamily="34" charset="0"/>
              </a:rPr>
              <a:t>, and use this information to improve their own planning and teaching.</a:t>
            </a:r>
          </a:p>
          <a:p>
            <a:r>
              <a:rPr lang="en-GB" sz="2400" b="1" dirty="0" smtClean="0">
                <a:latin typeface="Calibri" panose="020F0502020204030204" pitchFamily="34" charset="0"/>
              </a:rPr>
              <a:t>S3.2.2  </a:t>
            </a:r>
            <a:r>
              <a:rPr lang="en-GB" sz="2400" dirty="0" smtClean="0">
                <a:latin typeface="Calibri" panose="020F0502020204030204" pitchFamily="34" charset="0"/>
              </a:rPr>
              <a:t>They </a:t>
            </a:r>
            <a:r>
              <a:rPr lang="en-GB" sz="2400" dirty="0" smtClean="0">
                <a:solidFill>
                  <a:srgbClr val="FF0000"/>
                </a:solidFill>
                <a:latin typeface="Calibri" panose="020F0502020204030204" pitchFamily="34" charset="0"/>
              </a:rPr>
              <a:t>monitor and assess as they teach</a:t>
            </a:r>
            <a:r>
              <a:rPr lang="en-GB" sz="2400" dirty="0" smtClean="0">
                <a:latin typeface="Calibri" panose="020F0502020204030204" pitchFamily="34" charset="0"/>
              </a:rPr>
              <a:t>, giving </a:t>
            </a:r>
            <a:r>
              <a:rPr lang="en-GB" sz="2400" dirty="0" smtClean="0">
                <a:solidFill>
                  <a:srgbClr val="FF0000"/>
                </a:solidFill>
                <a:latin typeface="Calibri" panose="020F0502020204030204" pitchFamily="34" charset="0"/>
              </a:rPr>
              <a:t>immediate and constructive feedback to support pupils </a:t>
            </a:r>
            <a:r>
              <a:rPr lang="en-GB" sz="2400" dirty="0" smtClean="0">
                <a:latin typeface="Calibri" panose="020F0502020204030204" pitchFamily="34" charset="0"/>
              </a:rPr>
              <a:t>as they learn.  They involve pupils in </a:t>
            </a:r>
            <a:r>
              <a:rPr lang="en-GB" sz="2400" dirty="0" smtClean="0">
                <a:solidFill>
                  <a:srgbClr val="FF0000"/>
                </a:solidFill>
                <a:latin typeface="Calibri" panose="020F0502020204030204" pitchFamily="34" charset="0"/>
              </a:rPr>
              <a:t>reflecting on, evaluating and improving their own performance.</a:t>
            </a:r>
          </a:p>
          <a:p>
            <a:r>
              <a:rPr lang="en-GB" sz="2400" b="1" dirty="0" smtClean="0">
                <a:latin typeface="Calibri" panose="020F0502020204030204" pitchFamily="34" charset="0"/>
              </a:rPr>
              <a:t>S3.2.3  </a:t>
            </a:r>
            <a:r>
              <a:rPr lang="en-GB" sz="2400" dirty="0" smtClean="0">
                <a:latin typeface="Calibri" panose="020F0502020204030204" pitchFamily="34" charset="0"/>
              </a:rPr>
              <a:t>They are able to </a:t>
            </a:r>
            <a:r>
              <a:rPr lang="en-GB" sz="2400" dirty="0" smtClean="0">
                <a:solidFill>
                  <a:srgbClr val="FF0000"/>
                </a:solidFill>
                <a:latin typeface="Calibri" panose="020F0502020204030204" pitchFamily="34" charset="0"/>
              </a:rPr>
              <a:t>assess learners’ progress accurately</a:t>
            </a:r>
            <a:r>
              <a:rPr lang="en-GB" sz="2400" dirty="0" smtClean="0">
                <a:latin typeface="Calibri" panose="020F0502020204030204" pitchFamily="34" charset="0"/>
              </a:rPr>
              <a:t> using… National Curriculum level descriptors, criteria from national qualifications…</a:t>
            </a:r>
          </a:p>
          <a:p>
            <a:r>
              <a:rPr lang="en-GB" sz="2400" b="1" dirty="0" smtClean="0">
                <a:latin typeface="Calibri" panose="020F0502020204030204" pitchFamily="34" charset="0"/>
              </a:rPr>
              <a:t>S3.2.7  </a:t>
            </a:r>
            <a:r>
              <a:rPr lang="en-GB" sz="2400" dirty="0" smtClean="0">
                <a:latin typeface="Calibri" panose="020F0502020204030204" pitchFamily="34" charset="0"/>
              </a:rPr>
              <a:t>They are able to </a:t>
            </a:r>
            <a:r>
              <a:rPr lang="en-GB" sz="2400" dirty="0" smtClean="0">
                <a:solidFill>
                  <a:srgbClr val="FF0000"/>
                </a:solidFill>
                <a:latin typeface="Calibri" panose="020F0502020204030204" pitchFamily="34" charset="0"/>
              </a:rPr>
              <a:t>use records as a basis for reporting on pupils’ attainment</a:t>
            </a:r>
            <a:r>
              <a:rPr lang="en-GB" sz="2400" dirty="0" smtClean="0">
                <a:latin typeface="Calibri" panose="020F0502020204030204" pitchFamily="34" charset="0"/>
              </a:rPr>
              <a:t> … for parents, carers, other professionals and pupils. </a:t>
            </a:r>
            <a:endParaRPr lang="en-GB" sz="2400" b="1" dirty="0">
              <a:latin typeface="Calibri" panose="020F0502020204030204" pitchFamily="34" charset="0"/>
            </a:endParaRPr>
          </a:p>
        </p:txBody>
      </p:sp>
      <p:sp>
        <p:nvSpPr>
          <p:cNvPr id="4" name="TextBox 3"/>
          <p:cNvSpPr txBox="1"/>
          <p:nvPr/>
        </p:nvSpPr>
        <p:spPr>
          <a:xfrm>
            <a:off x="191020" y="116632"/>
            <a:ext cx="8712968" cy="1107996"/>
          </a:xfrm>
          <a:prstGeom prst="rect">
            <a:avLst/>
          </a:prstGeom>
          <a:noFill/>
        </p:spPr>
        <p:txBody>
          <a:bodyPr wrap="square" rtlCol="0">
            <a:spAutoFit/>
          </a:bodyPr>
          <a:lstStyle/>
          <a:p>
            <a:pPr algn="ctr"/>
            <a:r>
              <a:rPr lang="en-GB" sz="6600" b="1" dirty="0" smtClean="0">
                <a:latin typeface="Calibri" panose="020F0502020204030204" pitchFamily="34" charset="0"/>
              </a:rPr>
              <a:t>Standards for QTS </a:t>
            </a:r>
            <a:endParaRPr lang="en-GB" sz="6600" b="1" dirty="0">
              <a:latin typeface="Calibri" panose="020F0502020204030204" pitchFamily="34" charset="0"/>
            </a:endParaRPr>
          </a:p>
        </p:txBody>
      </p:sp>
    </p:spTree>
    <p:extLst>
      <p:ext uri="{BB962C8B-B14F-4D97-AF65-F5344CB8AC3E}">
        <p14:creationId xmlns:p14="http://schemas.microsoft.com/office/powerpoint/2010/main" val="30353673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020" y="116632"/>
            <a:ext cx="8712968" cy="1107996"/>
          </a:xfrm>
          <a:prstGeom prst="rect">
            <a:avLst/>
          </a:prstGeom>
          <a:noFill/>
        </p:spPr>
        <p:txBody>
          <a:bodyPr wrap="square" rtlCol="0">
            <a:spAutoFit/>
          </a:bodyPr>
          <a:lstStyle/>
          <a:p>
            <a:pPr algn="ctr"/>
            <a:r>
              <a:rPr lang="en-GB" sz="6600" b="1" dirty="0" smtClean="0">
                <a:latin typeface="Calibri" panose="020F0502020204030204" pitchFamily="34" charset="0"/>
              </a:rPr>
              <a:t>Some final thoughts…</a:t>
            </a:r>
            <a:endParaRPr lang="en-GB" sz="6600" b="1" dirty="0">
              <a:latin typeface="Calibri" panose="020F0502020204030204" pitchFamily="34" charset="0"/>
            </a:endParaRPr>
          </a:p>
        </p:txBody>
      </p:sp>
      <p:sp>
        <p:nvSpPr>
          <p:cNvPr id="3" name="TextBox 2"/>
          <p:cNvSpPr txBox="1"/>
          <p:nvPr/>
        </p:nvSpPr>
        <p:spPr>
          <a:xfrm>
            <a:off x="323528" y="1412776"/>
            <a:ext cx="8580460" cy="4647426"/>
          </a:xfrm>
          <a:prstGeom prst="rect">
            <a:avLst/>
          </a:prstGeom>
          <a:noFill/>
        </p:spPr>
        <p:txBody>
          <a:bodyPr wrap="square" rtlCol="0">
            <a:spAutoFit/>
          </a:bodyPr>
          <a:lstStyle/>
          <a:p>
            <a:r>
              <a:rPr lang="en-GB" sz="3200" dirty="0" smtClean="0">
                <a:latin typeface="Calibri" panose="020F0502020204030204" pitchFamily="34" charset="0"/>
              </a:rPr>
              <a:t>“If I had to reduce all the research on feedback into one simple overarching idea, at least for academic subjects in school, it would be this: </a:t>
            </a:r>
            <a:r>
              <a:rPr lang="en-GB" sz="3200" b="1" dirty="0" smtClean="0">
                <a:latin typeface="Calibri" panose="020F0502020204030204" pitchFamily="34" charset="0"/>
              </a:rPr>
              <a:t>feedback should cause thinking</a:t>
            </a:r>
            <a:r>
              <a:rPr lang="en-GB" sz="3200" dirty="0" smtClean="0">
                <a:latin typeface="Calibri" panose="020F0502020204030204" pitchFamily="34" charset="0"/>
              </a:rPr>
              <a:t>”</a:t>
            </a:r>
          </a:p>
          <a:p>
            <a:pPr algn="r"/>
            <a:endParaRPr lang="en-GB" sz="3200" dirty="0" smtClean="0">
              <a:latin typeface="Calibri" panose="020F0502020204030204" pitchFamily="34" charset="0"/>
            </a:endParaRPr>
          </a:p>
          <a:p>
            <a:r>
              <a:rPr lang="en-GB" sz="3200" dirty="0" smtClean="0">
                <a:latin typeface="Calibri" panose="020F0502020204030204" pitchFamily="34" charset="0"/>
              </a:rPr>
              <a:t>“Feedback should be </a:t>
            </a:r>
            <a:r>
              <a:rPr lang="en-GB" sz="3200" b="1" dirty="0" smtClean="0">
                <a:latin typeface="Calibri" panose="020F0502020204030204" pitchFamily="34" charset="0"/>
              </a:rPr>
              <a:t>more work for the recipient than the donor</a:t>
            </a:r>
            <a:r>
              <a:rPr lang="en-GB" sz="3200" dirty="0" smtClean="0">
                <a:latin typeface="Calibri" panose="020F0502020204030204" pitchFamily="34" charset="0"/>
              </a:rPr>
              <a:t>”</a:t>
            </a:r>
          </a:p>
          <a:p>
            <a:endParaRPr lang="en-GB" sz="2400" dirty="0">
              <a:latin typeface="Calibri" panose="020F0502020204030204" pitchFamily="34" charset="0"/>
            </a:endParaRPr>
          </a:p>
          <a:p>
            <a:pPr algn="r"/>
            <a:r>
              <a:rPr lang="en-GB" sz="2400" dirty="0" smtClean="0">
                <a:latin typeface="Calibri" panose="020F0502020204030204" pitchFamily="34" charset="0"/>
              </a:rPr>
              <a:t>D </a:t>
            </a:r>
            <a:r>
              <a:rPr lang="en-GB" sz="2400" dirty="0" err="1" smtClean="0">
                <a:latin typeface="Calibri" panose="020F0502020204030204" pitchFamily="34" charset="0"/>
              </a:rPr>
              <a:t>Wiliam</a:t>
            </a:r>
            <a:r>
              <a:rPr lang="en-GB" sz="2400" dirty="0" smtClean="0">
                <a:latin typeface="Calibri" panose="020F0502020204030204" pitchFamily="34" charset="0"/>
              </a:rPr>
              <a:t>  </a:t>
            </a:r>
            <a:endParaRPr lang="en-GB" sz="2400" dirty="0">
              <a:latin typeface="Calibri" panose="020F0502020204030204" pitchFamily="34" charset="0"/>
            </a:endParaRPr>
          </a:p>
          <a:p>
            <a:endParaRPr lang="en-GB" sz="2400" dirty="0">
              <a:latin typeface="Calibri" panose="020F0502020204030204" pitchFamily="34" charset="0"/>
            </a:endParaRPr>
          </a:p>
        </p:txBody>
      </p:sp>
    </p:spTree>
    <p:extLst>
      <p:ext uri="{BB962C8B-B14F-4D97-AF65-F5344CB8AC3E}">
        <p14:creationId xmlns:p14="http://schemas.microsoft.com/office/powerpoint/2010/main" val="13767308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196752"/>
            <a:ext cx="8568952" cy="4708981"/>
          </a:xfrm>
          <a:prstGeom prst="rect">
            <a:avLst/>
          </a:prstGeom>
          <a:noFill/>
        </p:spPr>
        <p:txBody>
          <a:bodyPr wrap="square" rtlCol="0">
            <a:spAutoFit/>
          </a:bodyPr>
          <a:lstStyle/>
          <a:p>
            <a:r>
              <a:rPr lang="en-GB" sz="2000" dirty="0" smtClean="0">
                <a:latin typeface="Calibri" panose="020F0502020204030204" pitchFamily="34" charset="0"/>
              </a:rPr>
              <a:t>Clarke, S (2008) </a:t>
            </a:r>
            <a:r>
              <a:rPr lang="en-GB" sz="2000" i="1" dirty="0" smtClean="0">
                <a:latin typeface="Calibri" panose="020F0502020204030204" pitchFamily="34" charset="0"/>
              </a:rPr>
              <a:t>Active Learning Through Formative Assessment.  </a:t>
            </a:r>
            <a:r>
              <a:rPr lang="en-GB" sz="2000" dirty="0" smtClean="0">
                <a:latin typeface="Calibri" panose="020F0502020204030204" pitchFamily="34" charset="0"/>
              </a:rPr>
              <a:t>London: Hodder Education </a:t>
            </a:r>
          </a:p>
          <a:p>
            <a:r>
              <a:rPr lang="en-GB" sz="2000" dirty="0" err="1" smtClean="0">
                <a:latin typeface="Calibri" panose="020F0502020204030204" pitchFamily="34" charset="0"/>
              </a:rPr>
              <a:t>Denby</a:t>
            </a:r>
            <a:r>
              <a:rPr lang="en-GB" sz="2000" dirty="0" smtClean="0">
                <a:latin typeface="Calibri" panose="020F0502020204030204" pitchFamily="34" charset="0"/>
              </a:rPr>
              <a:t>, N (Ed) (2015) </a:t>
            </a:r>
            <a:r>
              <a:rPr lang="en-GB" sz="2000" i="1" dirty="0" smtClean="0">
                <a:latin typeface="Calibri" panose="020F0502020204030204" pitchFamily="34" charset="0"/>
              </a:rPr>
              <a:t>Training to teach.  A guide for students.  </a:t>
            </a:r>
            <a:r>
              <a:rPr lang="en-GB" sz="2000" dirty="0" smtClean="0">
                <a:latin typeface="Calibri" panose="020F0502020204030204" pitchFamily="34" charset="0"/>
              </a:rPr>
              <a:t>London: Sage Publications Ltd</a:t>
            </a:r>
          </a:p>
          <a:p>
            <a:r>
              <a:rPr lang="en-GB" sz="2000" dirty="0" err="1" smtClean="0">
                <a:latin typeface="Calibri" panose="020F0502020204030204" pitchFamily="34" charset="0"/>
              </a:rPr>
              <a:t>Dweck</a:t>
            </a:r>
            <a:r>
              <a:rPr lang="en-GB" sz="2000" dirty="0" smtClean="0">
                <a:latin typeface="Calibri" panose="020F0502020204030204" pitchFamily="34" charset="0"/>
              </a:rPr>
              <a:t>, C (2000) </a:t>
            </a:r>
            <a:r>
              <a:rPr lang="en-GB" sz="2000" i="1" dirty="0" smtClean="0">
                <a:latin typeface="Calibri" panose="020F0502020204030204" pitchFamily="34" charset="0"/>
              </a:rPr>
              <a:t>Self-theories: Their role in motivation, personality and development. </a:t>
            </a:r>
            <a:r>
              <a:rPr lang="en-GB" sz="2000" dirty="0" smtClean="0">
                <a:latin typeface="Calibri" panose="020F0502020204030204" pitchFamily="34" charset="0"/>
              </a:rPr>
              <a:t>Philadelphia: Psychology Press</a:t>
            </a:r>
          </a:p>
          <a:p>
            <a:r>
              <a:rPr lang="en-GB" sz="2000" dirty="0" err="1" smtClean="0">
                <a:latin typeface="Calibri" panose="020F0502020204030204" pitchFamily="34" charset="0"/>
              </a:rPr>
              <a:t>Dweck</a:t>
            </a:r>
            <a:r>
              <a:rPr lang="en-GB" sz="2000" dirty="0" smtClean="0">
                <a:latin typeface="Calibri" panose="020F0502020204030204" pitchFamily="34" charset="0"/>
              </a:rPr>
              <a:t>, C (2006) </a:t>
            </a:r>
            <a:r>
              <a:rPr lang="en-GB" sz="2000" i="1" dirty="0" err="1" smtClean="0">
                <a:latin typeface="Calibri" panose="020F0502020204030204" pitchFamily="34" charset="0"/>
              </a:rPr>
              <a:t>Mindset</a:t>
            </a:r>
            <a:r>
              <a:rPr lang="en-GB" sz="2000" i="1" dirty="0" smtClean="0">
                <a:latin typeface="Calibri" panose="020F0502020204030204" pitchFamily="34" charset="0"/>
              </a:rPr>
              <a:t>: The New Psychology of Success.  </a:t>
            </a:r>
            <a:r>
              <a:rPr lang="en-GB" sz="2000" dirty="0" smtClean="0">
                <a:latin typeface="Calibri" panose="020F0502020204030204" pitchFamily="34" charset="0"/>
              </a:rPr>
              <a:t>New York: Random House</a:t>
            </a:r>
          </a:p>
          <a:p>
            <a:r>
              <a:rPr lang="en-GB" sz="2000" dirty="0" smtClean="0">
                <a:latin typeface="Calibri" panose="020F0502020204030204" pitchFamily="34" charset="0"/>
              </a:rPr>
              <a:t>Estyn (2016) Moderation of teacher assessments at KS2 and KS3: A review of accuracy and consistency </a:t>
            </a:r>
          </a:p>
          <a:p>
            <a:r>
              <a:rPr lang="en-GB" sz="2000" dirty="0" smtClean="0">
                <a:latin typeface="Calibri" panose="020F0502020204030204" pitchFamily="34" charset="0"/>
              </a:rPr>
              <a:t>Hattie, J (2012) </a:t>
            </a:r>
            <a:r>
              <a:rPr lang="en-GB" sz="2000" i="1" dirty="0" smtClean="0">
                <a:latin typeface="Calibri" panose="020F0502020204030204" pitchFamily="34" charset="0"/>
              </a:rPr>
              <a:t>Visible learning for teachers – Maximizing impact on learning. </a:t>
            </a:r>
            <a:r>
              <a:rPr lang="en-GB" sz="2000" dirty="0" smtClean="0">
                <a:latin typeface="Calibri" panose="020F0502020204030204" pitchFamily="34" charset="0"/>
              </a:rPr>
              <a:t>Oxon: Routledge</a:t>
            </a:r>
          </a:p>
          <a:p>
            <a:r>
              <a:rPr lang="en-GB" sz="2000" dirty="0" err="1" smtClean="0">
                <a:latin typeface="Calibri" panose="020F0502020204030204" pitchFamily="34" charset="0"/>
              </a:rPr>
              <a:t>Wiliam</a:t>
            </a:r>
            <a:r>
              <a:rPr lang="en-GB" sz="2000" dirty="0" smtClean="0">
                <a:latin typeface="Calibri" panose="020F0502020204030204" pitchFamily="34" charset="0"/>
              </a:rPr>
              <a:t>, D and Leahy, S (2015) </a:t>
            </a:r>
            <a:r>
              <a:rPr lang="en-GB" sz="2000" i="1" dirty="0" smtClean="0">
                <a:latin typeface="Calibri" panose="020F0502020204030204" pitchFamily="34" charset="0"/>
              </a:rPr>
              <a:t>Embedding formative assessment.  Practical techniques for K-12 classrooms.  </a:t>
            </a:r>
            <a:r>
              <a:rPr lang="en-GB" sz="2000" dirty="0" smtClean="0">
                <a:latin typeface="Calibri" panose="020F0502020204030204" pitchFamily="34" charset="0"/>
              </a:rPr>
              <a:t>Florida: Learning Sciences International </a:t>
            </a:r>
          </a:p>
          <a:p>
            <a:endParaRPr lang="en-GB" sz="2000" dirty="0">
              <a:latin typeface="Calibri" panose="020F0502020204030204" pitchFamily="34" charset="0"/>
            </a:endParaRPr>
          </a:p>
        </p:txBody>
      </p:sp>
      <p:sp>
        <p:nvSpPr>
          <p:cNvPr id="4" name="TextBox 3"/>
          <p:cNvSpPr txBox="1"/>
          <p:nvPr/>
        </p:nvSpPr>
        <p:spPr>
          <a:xfrm>
            <a:off x="191020" y="116632"/>
            <a:ext cx="8712968" cy="1107996"/>
          </a:xfrm>
          <a:prstGeom prst="rect">
            <a:avLst/>
          </a:prstGeom>
          <a:noFill/>
        </p:spPr>
        <p:txBody>
          <a:bodyPr wrap="square" rtlCol="0">
            <a:spAutoFit/>
          </a:bodyPr>
          <a:lstStyle/>
          <a:p>
            <a:pPr algn="ctr"/>
            <a:r>
              <a:rPr lang="en-GB" sz="6600" b="1" dirty="0" smtClean="0">
                <a:latin typeface="Calibri" panose="020F0502020204030204" pitchFamily="34" charset="0"/>
              </a:rPr>
              <a:t>References</a:t>
            </a:r>
            <a:endParaRPr lang="en-GB" sz="6600" b="1" dirty="0">
              <a:latin typeface="Calibri" panose="020F0502020204030204" pitchFamily="34" charset="0"/>
            </a:endParaRPr>
          </a:p>
        </p:txBody>
      </p:sp>
    </p:spTree>
    <p:extLst>
      <p:ext uri="{BB962C8B-B14F-4D97-AF65-F5344CB8AC3E}">
        <p14:creationId xmlns:p14="http://schemas.microsoft.com/office/powerpoint/2010/main" val="33752177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1010</TotalTime>
  <Words>2013</Words>
  <Application>Microsoft Office PowerPoint</Application>
  <PresentationFormat>On-screen Show (4:3)</PresentationFormat>
  <Paragraphs>267</Paragraphs>
  <Slides>39</Slides>
  <Notes>36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Arial</vt:lpstr>
      <vt:lpstr>Bradley Hand ITC</vt:lpstr>
      <vt:lpstr>Calibri</vt:lpstr>
      <vt:lpstr>Franklin Gothic Book</vt:lpstr>
      <vt:lpstr>Perpetua</vt:lpstr>
      <vt:lpstr>Symbol</vt:lpstr>
      <vt:lpstr>Times New Roman</vt:lpstr>
      <vt:lpstr>Wingdings 2</vt:lpstr>
      <vt:lpstr>Equity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(Edu)</dc:creator>
  <cp:lastModifiedBy>Alison Evans</cp:lastModifiedBy>
  <cp:revision>144</cp:revision>
  <cp:lastPrinted>2017-09-25T11:21:50Z</cp:lastPrinted>
  <dcterms:created xsi:type="dcterms:W3CDTF">2015-09-18T07:57:34Z</dcterms:created>
  <dcterms:modified xsi:type="dcterms:W3CDTF">2018-09-15T15:58:44Z</dcterms:modified>
</cp:coreProperties>
</file>