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50" d="100"/>
          <a:sy n="50" d="100"/>
        </p:scale>
        <p:origin x="653" y="-12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8/14/2020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8/14/2020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8/14/2020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8/14/2020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8/14/2020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8/14/2020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8/14/2020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8/14/2020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8/14/2020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8/14/2020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8/14/2020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8/14/2020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598663" y="1945042"/>
            <a:ext cx="17539818"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US" altLang="en-US" sz="4800" b="1"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US" altLang="en-US" sz="4800" b="1" dirty="0">
                <a:solidFill>
                  <a:srgbClr val="002060"/>
                </a:solidFill>
                <a:latin typeface="Calibri" charset="0"/>
                <a:ea typeface="Calibri" charset="0"/>
                <a:cs typeface="Calibri" charset="0"/>
              </a:rPr>
              <a:t>The Development of Multi Axis Filament Winding for the Extreme </a:t>
            </a:r>
          </a:p>
          <a:p>
            <a:pPr eaLnBrk="1" hangingPunct="1">
              <a:lnSpc>
                <a:spcPct val="110000"/>
              </a:lnSpc>
              <a:spcBef>
                <a:spcPct val="0"/>
              </a:spcBef>
              <a:buFontTx/>
              <a:buNone/>
            </a:pPr>
            <a:r>
              <a:rPr lang="en-US" altLang="en-US" sz="4800" b="1" dirty="0">
                <a:solidFill>
                  <a:srgbClr val="002060"/>
                </a:solidFill>
                <a:latin typeface="Calibri" charset="0"/>
                <a:ea typeface="Calibri" charset="0"/>
                <a:cs typeface="Calibri" charset="0"/>
              </a:rPr>
              <a:t>Sports Industry</a:t>
            </a:r>
            <a:endParaRPr lang="en-GB" altLang="en-US" sz="4800" b="1"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Raoul Chappell</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Supervisor: Kelvin Lake</a:t>
            </a: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Extreme Sports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228176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indent="108000">
              <a:spcBef>
                <a:spcPct val="50000"/>
              </a:spcBef>
            </a:pPr>
            <a:r>
              <a:rPr lang="en-US" altLang="en-US" sz="2800" dirty="0"/>
              <a:t>As extreme sports </a:t>
            </a:r>
            <a:r>
              <a:rPr lang="en-US" altLang="en-US" sz="2800"/>
              <a:t>become more </a:t>
            </a:r>
            <a:r>
              <a:rPr lang="en-US" altLang="en-US" sz="2800" dirty="0"/>
              <a:t>mainstream and the top athletes push the boundaries ever further the requirement for better, stronger, safer equipment becomes more prevalent.</a:t>
            </a:r>
          </a:p>
          <a:p>
            <a:pPr indent="108000">
              <a:spcBef>
                <a:spcPct val="50000"/>
              </a:spcBef>
            </a:pPr>
            <a:r>
              <a:rPr lang="en-US" altLang="en-US" sz="2800" dirty="0"/>
              <a:t>This project aimed to develop a multi-axis filament winding solution that could be made available to small manufacturing enterprises in the extreme sports industry enabling them to create the improved equipment.</a:t>
            </a:r>
          </a:p>
          <a:p>
            <a:pPr indent="108000">
              <a:spcBef>
                <a:spcPct val="50000"/>
              </a:spcBef>
            </a:pPr>
            <a:r>
              <a:rPr lang="en-US" altLang="en-US" sz="2800" dirty="0"/>
              <a:t>This project used whitewater kayak paddles as the piece of equipment improved during the project.</a:t>
            </a:r>
          </a:p>
          <a:p>
            <a:r>
              <a:rPr lang="en-US" sz="3600" b="1" dirty="0">
                <a:latin typeface="Arial" panose="020B0604020202020204" pitchFamily="34" charset="0"/>
                <a:cs typeface="Arial" panose="020B0604020202020204" pitchFamily="34" charset="0"/>
              </a:rPr>
              <a:t>Project Goals</a:t>
            </a:r>
          </a:p>
          <a:p>
            <a:pPr marL="457200" indent="-457200">
              <a:buFont typeface="Arial" panose="020B0604020202020204" pitchFamily="34" charset="0"/>
              <a:buChar char="•"/>
            </a:pPr>
            <a:r>
              <a:rPr lang="en-GB" sz="2800" dirty="0">
                <a:latin typeface="Arial" panose="020B0604020202020204" pitchFamily="34" charset="0"/>
                <a:ea typeface="Calibri" panose="020F0502020204030204" pitchFamily="34" charset="0"/>
                <a:cs typeface="Arial" panose="020B0604020202020204" pitchFamily="34" charset="0"/>
              </a:rPr>
              <a:t>D</a:t>
            </a:r>
            <a:r>
              <a:rPr lang="en-GB" sz="2800" dirty="0">
                <a:effectLst/>
                <a:latin typeface="Arial" panose="020B0604020202020204" pitchFamily="34" charset="0"/>
                <a:ea typeface="Calibri" panose="020F0502020204030204" pitchFamily="34" charset="0"/>
                <a:cs typeface="Arial" panose="020B0604020202020204" pitchFamily="34" charset="0"/>
              </a:rPr>
              <a:t>esign and build a filament winding process capable of maintaining a set wind angle on multiple Axes</a:t>
            </a: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Use that process to produce a fully filament wound white-water kayak paddle</a:t>
            </a:r>
            <a:endParaRPr lang="en-GB" sz="2800" dirty="0">
              <a:latin typeface="Arial" panose="020B0604020202020204" pitchFamily="34" charset="0"/>
              <a:cs typeface="Arial" panose="020B0604020202020204" pitchFamily="34" charset="0"/>
            </a:endParaRPr>
          </a:p>
          <a:p>
            <a:pPr>
              <a:spcBef>
                <a:spcPct val="20000"/>
              </a:spcBef>
            </a:pPr>
            <a:r>
              <a:rPr lang="en-AU" altLang="en-US" sz="3600" b="1" dirty="0"/>
              <a:t>Background Research</a:t>
            </a:r>
          </a:p>
          <a:p>
            <a:pPr indent="108000">
              <a:spcBef>
                <a:spcPct val="40000"/>
              </a:spcBef>
            </a:pPr>
            <a:r>
              <a:rPr lang="en-AU" altLang="en-US" sz="2800" dirty="0"/>
              <a:t>A survey conducted in 2018 showed that over </a:t>
            </a:r>
            <a:r>
              <a:rPr lang="en-AU" altLang="en-US" sz="2800" b="1" dirty="0"/>
              <a:t>42% </a:t>
            </a:r>
            <a:r>
              <a:rPr lang="en-AU" altLang="en-US" sz="2800" dirty="0"/>
              <a:t>of people were </a:t>
            </a:r>
            <a:r>
              <a:rPr lang="en-AU" altLang="en-US" sz="2800" b="1" dirty="0"/>
              <a:t>not </a:t>
            </a:r>
            <a:r>
              <a:rPr lang="en-AU" altLang="en-US" sz="2800" dirty="0"/>
              <a:t>happy with how long their paddles lasted before they broke (Chappell, 2018). This is unacceptable; therefore, a solution was required to enable the production of stronger paddles that would last longer.</a:t>
            </a:r>
          </a:p>
          <a:p>
            <a:pPr>
              <a:spcBef>
                <a:spcPct val="40000"/>
              </a:spcBef>
            </a:pPr>
            <a:r>
              <a:rPr lang="en-AU" altLang="en-US" sz="3600" b="1" dirty="0"/>
              <a:t>The solution</a:t>
            </a:r>
          </a:p>
          <a:p>
            <a:pPr indent="108000">
              <a:spcBef>
                <a:spcPct val="40000"/>
              </a:spcBef>
            </a:pPr>
            <a:r>
              <a:rPr lang="en-AU" altLang="en-US" sz="2800" dirty="0"/>
              <a:t>A solution that fulfilled this requirement was the use of a filament winding technique to construct the paddle. This would reduce the number of stress concentration areas within the  product while also enabling the manufacturer to alter the wind angle, which would in turn, alter the stiffness of the paddle, to suit the intended use for the product or customer request </a:t>
            </a:r>
          </a:p>
          <a:p>
            <a:pPr>
              <a:spcBef>
                <a:spcPct val="50000"/>
              </a:spcBef>
            </a:pPr>
            <a:endParaRPr lang="en-US" altLang="en-US" sz="2800" dirty="0"/>
          </a:p>
        </p:txBody>
      </p:sp>
      <p:grpSp>
        <p:nvGrpSpPr>
          <p:cNvPr id="55" name="Group 54">
            <a:extLst>
              <a:ext uri="{FF2B5EF4-FFF2-40B4-BE49-F238E27FC236}">
                <a16:creationId xmlns:a16="http://schemas.microsoft.com/office/drawing/2014/main" id="{9498DCE1-F288-420E-B258-63EB809D8880}"/>
              </a:ext>
            </a:extLst>
          </p:cNvPr>
          <p:cNvGrpSpPr/>
          <p:nvPr/>
        </p:nvGrpSpPr>
        <p:grpSpPr>
          <a:xfrm>
            <a:off x="7720995" y="14516252"/>
            <a:ext cx="6389943" cy="3558861"/>
            <a:chOff x="7720995" y="14516252"/>
            <a:chExt cx="6389943" cy="3558861"/>
          </a:xfrm>
        </p:grpSpPr>
        <p:pic>
          <p:nvPicPr>
            <p:cNvPr id="48" name="Picture 47">
              <a:extLst>
                <a:ext uri="{FF2B5EF4-FFF2-40B4-BE49-F238E27FC236}">
                  <a16:creationId xmlns:a16="http://schemas.microsoft.com/office/drawing/2014/main" id="{1AD1625E-F570-42B6-91BF-AC140CC9B31B}"/>
                </a:ext>
              </a:extLst>
            </p:cNvPr>
            <p:cNvPicPr>
              <a:picLocks noChangeAspect="1"/>
            </p:cNvPicPr>
            <p:nvPr/>
          </p:nvPicPr>
          <p:blipFill>
            <a:blip r:embed="rId4"/>
            <a:stretch>
              <a:fillRect/>
            </a:stretch>
          </p:blipFill>
          <p:spPr>
            <a:xfrm>
              <a:off x="7731063" y="14516252"/>
              <a:ext cx="6379875" cy="3148267"/>
            </a:xfrm>
            <a:prstGeom prst="rect">
              <a:avLst/>
            </a:prstGeom>
          </p:spPr>
        </p:pic>
        <p:sp>
          <p:nvSpPr>
            <p:cNvPr id="18" name="Text Box 27"/>
            <p:cNvSpPr txBox="1">
              <a:spLocks noChangeArrowheads="1"/>
            </p:cNvSpPr>
            <p:nvPr/>
          </p:nvSpPr>
          <p:spPr bwMode="auto">
            <a:xfrm>
              <a:off x="7720995" y="17500007"/>
              <a:ext cx="6112162"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000" dirty="0">
                  <a:latin typeface="Times New Roman" panose="02020603050405020304" pitchFamily="18" charset="0"/>
                  <a:cs typeface="Times New Roman" panose="02020603050405020304" pitchFamily="18" charset="0"/>
                </a:rPr>
                <a:t>Figure 3 </a:t>
              </a:r>
              <a:r>
                <a:rPr lang="en-AU" altLang="en-US" sz="2000" i="1" dirty="0">
                  <a:latin typeface="Times New Roman" charset="0"/>
                </a:rPr>
                <a:t>FEA Validation run</a:t>
              </a:r>
            </a:p>
          </p:txBody>
        </p:sp>
      </p:grpSp>
      <p:sp>
        <p:nvSpPr>
          <p:cNvPr id="26" name="Text Box 28"/>
          <p:cNvSpPr txBox="1">
            <a:spLocks noChangeArrowheads="1"/>
          </p:cNvSpPr>
          <p:nvPr/>
        </p:nvSpPr>
        <p:spPr bwMode="auto">
          <a:xfrm>
            <a:off x="14793675" y="6582709"/>
            <a:ext cx="6410325" cy="228176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4400" b="1" dirty="0"/>
              <a:t>Process design</a:t>
            </a:r>
          </a:p>
          <a:p>
            <a:pPr indent="108000">
              <a:spcBef>
                <a:spcPct val="50000"/>
              </a:spcBef>
            </a:pPr>
            <a:r>
              <a:rPr lang="en-GB" sz="2800" dirty="0">
                <a:effectLst/>
                <a:latin typeface="Arial" panose="020B0604020202020204" pitchFamily="34" charset="0"/>
                <a:ea typeface="Calibri" panose="020F0502020204030204" pitchFamily="34" charset="0"/>
                <a:cs typeface="Arial" panose="020B0604020202020204" pitchFamily="34" charset="0"/>
              </a:rPr>
              <a:t>For the final design, it was decided that the mandrel could be rotated on an external axis as it would during traditional filament winding. The UR10 would then become the filament feeder that would maintain the wind angle along the mandrel. </a:t>
            </a:r>
            <a:endParaRPr lang="en-AU" altLang="en-US" sz="2800" dirty="0">
              <a:latin typeface="Arial" panose="020B0604020202020204" pitchFamily="34" charset="0"/>
              <a:cs typeface="Arial" panose="020B0604020202020204" pitchFamily="34" charset="0"/>
            </a:endParaRPr>
          </a:p>
          <a:p>
            <a:pPr>
              <a:spcBef>
                <a:spcPct val="50000"/>
              </a:spcBef>
            </a:pPr>
            <a:r>
              <a:rPr lang="en-AU" altLang="en-US" sz="3600" b="1" dirty="0"/>
              <a:t>Materials Selection</a:t>
            </a:r>
          </a:p>
          <a:p>
            <a:pPr indent="108000">
              <a:spcBef>
                <a:spcPct val="50000"/>
              </a:spcBef>
            </a:pPr>
            <a:r>
              <a:rPr lang="en-AU" altLang="en-US" sz="2800" dirty="0"/>
              <a:t>To implement filament winding a mandrel was required. This prototype displayed in figure 2 needed to be stiff enough to withstand the forces expected during the manufacturing process.</a:t>
            </a:r>
          </a:p>
          <a:p>
            <a:pPr indent="108000">
              <a:spcBef>
                <a:spcPct val="50000"/>
              </a:spcBef>
            </a:pPr>
            <a:r>
              <a:rPr lang="en-AU" altLang="en-US" sz="2800" dirty="0"/>
              <a:t>To test the materials, Finite Element Analysis (FEA) was conducted on the considered materials to determine which would be best suited to the application.</a:t>
            </a:r>
          </a:p>
          <a:p>
            <a:pPr indent="108000">
              <a:spcBef>
                <a:spcPct val="50000"/>
              </a:spcBef>
            </a:pPr>
            <a:r>
              <a:rPr lang="en-AU" altLang="en-US" sz="2800" dirty="0"/>
              <a:t>The results of the FEA show that the PVA part would be much stiffer. This material is much more expensive; however, it is also soluble in water which offsets the higher price by not requiring expensive solvents to dissolve.</a:t>
            </a:r>
          </a:p>
          <a:p>
            <a:pPr>
              <a:spcBef>
                <a:spcPct val="50000"/>
              </a:spcBef>
            </a:pPr>
            <a:r>
              <a:rPr lang="en-AU" altLang="en-US" sz="3600" b="1" dirty="0"/>
              <a:t>Acknowledgements</a:t>
            </a:r>
          </a:p>
          <a:p>
            <a:pPr indent="108000">
              <a:spcBef>
                <a:spcPct val="50000"/>
              </a:spcBef>
            </a:pPr>
            <a:r>
              <a:rPr lang="en-US" altLang="en-US" sz="2800" dirty="0"/>
              <a:t>I would like to thank my project supervisor Kelvin Lake for his guidance throughout this project, I would also like to thank Andrew </a:t>
            </a:r>
            <a:r>
              <a:rPr lang="en-US" altLang="en-US" sz="2800" dirty="0" err="1"/>
              <a:t>Tibott</a:t>
            </a:r>
            <a:r>
              <a:rPr lang="en-US" altLang="en-US" sz="2800" dirty="0"/>
              <a:t> and Dave Cooper for all their insight and assistance, and I would like to thank Richard Morgan for obtaining the required software for the project. Finally I would like to thank my family and friends for all their encouragement and support without which this project would not have been possible.</a:t>
            </a:r>
          </a:p>
          <a:p>
            <a:pPr marL="0" marR="0" lvl="0" indent="0" algn="l" defTabSz="2771345" rtl="0" eaLnBrk="1" fontAlgn="auto" latinLnBrk="0" hangingPunct="1">
              <a:lnSpc>
                <a:spcPct val="100000"/>
              </a:lnSpc>
              <a:spcBef>
                <a:spcPct val="50000"/>
              </a:spcBef>
              <a:spcAft>
                <a:spcPts val="0"/>
              </a:spcAft>
              <a:buClrTx/>
              <a:buSzTx/>
              <a:buFontTx/>
              <a:buNone/>
              <a:tabLst/>
              <a:defRPr/>
            </a:pPr>
            <a:r>
              <a:rPr kumimoji="0" lang="en-AU" altLang="en-US" sz="3600" b="1" i="0" u="none" strike="noStrike" kern="1200" cap="none" spc="0" normalizeH="0" baseline="0" noProof="0" dirty="0">
                <a:ln>
                  <a:noFill/>
                </a:ln>
                <a:solidFill>
                  <a:prstClr val="black"/>
                </a:solidFill>
                <a:effectLst/>
                <a:uLnTx/>
                <a:uFillTx/>
                <a:latin typeface="Calibri" panose="020F0502020204030204"/>
                <a:ea typeface="Arial" charset="0"/>
                <a:cs typeface="Arial" charset="0"/>
              </a:rPr>
              <a:t>References</a:t>
            </a:r>
          </a:p>
          <a:p>
            <a:pPr marL="0" marR="0" lvl="0" indent="0" algn="l" defTabSz="2771345" rtl="0" eaLnBrk="1" fontAlgn="auto" latinLnBrk="0" hangingPunct="1">
              <a:lnSpc>
                <a:spcPct val="100000"/>
              </a:lnSpc>
              <a:spcBef>
                <a:spcPct val="50000"/>
              </a:spcBef>
              <a:spcAft>
                <a:spcPts val="0"/>
              </a:spcAft>
              <a:buClrTx/>
              <a:buSzTx/>
              <a:buFontTx/>
              <a:buNone/>
              <a:tabLst/>
              <a:defRPr/>
            </a:pP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Arial" charset="0"/>
                <a:cs typeface="Arial" charset="0"/>
              </a:rPr>
              <a:t>Chappell, R., 2018. damage in kayak paddles survey. Swansea: Google Forms.</a:t>
            </a:r>
            <a:endParaRPr kumimoji="0" lang="en-AU" altLang="en-US" sz="1800" b="0" i="0" u="none" strike="noStrike" kern="1200" cap="none" spc="0" normalizeH="0" baseline="0" noProof="0" dirty="0">
              <a:ln>
                <a:noFill/>
              </a:ln>
              <a:solidFill>
                <a:prstClr val="black"/>
              </a:solidFill>
              <a:effectLst/>
              <a:uLnTx/>
              <a:uFillTx/>
              <a:latin typeface="Calibri" panose="020F0502020204030204"/>
              <a:ea typeface="Arial" charset="0"/>
              <a:cs typeface="Arial" charset="0"/>
            </a:endParaRPr>
          </a:p>
          <a:p>
            <a:pPr marL="0" marR="0" lvl="0" indent="0" algn="l" defTabSz="2771345" rtl="0" eaLnBrk="1" fontAlgn="auto" latinLnBrk="0" hangingPunct="1">
              <a:lnSpc>
                <a:spcPct val="100000"/>
              </a:lnSpc>
              <a:spcBef>
                <a:spcPct val="50000"/>
              </a:spcBef>
              <a:spcAft>
                <a:spcPts val="0"/>
              </a:spcAft>
              <a:buClrTx/>
              <a:buSzTx/>
              <a:buFontTx/>
              <a:buNone/>
              <a:tabLst/>
              <a:defRPr/>
            </a:pP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Arial" charset="0"/>
                <a:cs typeface="Arial" charset="0"/>
              </a:rPr>
              <a:t>Rousseaua, J., </a:t>
            </a:r>
            <a:r>
              <a:rPr kumimoji="0" lang="en-US" altLang="en-US" sz="1800" b="0" i="0" u="none" strike="noStrike" kern="1200" cap="none" spc="0" normalizeH="0" baseline="0" noProof="0" dirty="0" err="1">
                <a:ln>
                  <a:noFill/>
                </a:ln>
                <a:solidFill>
                  <a:prstClr val="black"/>
                </a:solidFill>
                <a:effectLst/>
                <a:uLnTx/>
                <a:uFillTx/>
                <a:latin typeface="Calibri" panose="020F0502020204030204"/>
                <a:ea typeface="Arial" charset="0"/>
                <a:cs typeface="Arial" charset="0"/>
              </a:rPr>
              <a:t>Perreux</a:t>
            </a: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Arial" charset="0"/>
                <a:cs typeface="Arial" charset="0"/>
              </a:rPr>
              <a:t>, D. &amp; </a:t>
            </a:r>
            <a:r>
              <a:rPr kumimoji="0" lang="en-US" altLang="en-US" sz="1800" b="0" i="0" u="none" strike="noStrike" kern="1200" cap="none" spc="0" normalizeH="0" baseline="0" noProof="0" dirty="0" err="1">
                <a:ln>
                  <a:noFill/>
                </a:ln>
                <a:solidFill>
                  <a:prstClr val="black"/>
                </a:solidFill>
                <a:effectLst/>
                <a:uLnTx/>
                <a:uFillTx/>
                <a:latin typeface="Calibri" panose="020F0502020204030204"/>
                <a:ea typeface="Arial" charset="0"/>
                <a:cs typeface="Arial" charset="0"/>
              </a:rPr>
              <a:t>Verdiere</a:t>
            </a: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Arial" charset="0"/>
                <a:cs typeface="Arial" charset="0"/>
              </a:rPr>
              <a:t>, N., 1999. The influence of winding patterns on the damage behavior of filament-wound pipes, Besancon: Elsevier</a:t>
            </a:r>
            <a:endParaRPr lang="en-AU" altLang="en-US" sz="2800" dirty="0"/>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58506" y="27064374"/>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grpSp>
        <p:nvGrpSpPr>
          <p:cNvPr id="58" name="Group 57">
            <a:extLst>
              <a:ext uri="{FF2B5EF4-FFF2-40B4-BE49-F238E27FC236}">
                <a16:creationId xmlns:a16="http://schemas.microsoft.com/office/drawing/2014/main" id="{8321CF46-A5A1-49DE-8095-418DD4F3058A}"/>
              </a:ext>
            </a:extLst>
          </p:cNvPr>
          <p:cNvGrpSpPr/>
          <p:nvPr/>
        </p:nvGrpSpPr>
        <p:grpSpPr>
          <a:xfrm>
            <a:off x="7730521" y="6554256"/>
            <a:ext cx="6107399" cy="4730190"/>
            <a:chOff x="7730521" y="6554256"/>
            <a:chExt cx="6107399" cy="4730190"/>
          </a:xfrm>
        </p:grpSpPr>
        <p:pic>
          <p:nvPicPr>
            <p:cNvPr id="37" name="Picture 36">
              <a:extLst>
                <a:ext uri="{FF2B5EF4-FFF2-40B4-BE49-F238E27FC236}">
                  <a16:creationId xmlns:a16="http://schemas.microsoft.com/office/drawing/2014/main" id="{EDD388DC-7F2D-441C-B24F-07C01076D8A2}"/>
                </a:ext>
              </a:extLst>
            </p:cNvPr>
            <p:cNvPicPr>
              <a:picLocks noChangeAspect="1"/>
            </p:cNvPicPr>
            <p:nvPr/>
          </p:nvPicPr>
          <p:blipFill>
            <a:blip r:embed="rId5"/>
            <a:stretch>
              <a:fillRect/>
            </a:stretch>
          </p:blipFill>
          <p:spPr>
            <a:xfrm>
              <a:off x="7730521" y="6554256"/>
              <a:ext cx="6107399" cy="3867556"/>
            </a:xfrm>
            <a:prstGeom prst="rect">
              <a:avLst/>
            </a:prstGeom>
          </p:spPr>
        </p:pic>
        <p:sp>
          <p:nvSpPr>
            <p:cNvPr id="39" name="TextBox 38">
              <a:extLst>
                <a:ext uri="{FF2B5EF4-FFF2-40B4-BE49-F238E27FC236}">
                  <a16:creationId xmlns:a16="http://schemas.microsoft.com/office/drawing/2014/main" id="{B56FF19B-95C5-46C8-ACB1-FFE75C114BC0}"/>
                </a:ext>
              </a:extLst>
            </p:cNvPr>
            <p:cNvSpPr txBox="1"/>
            <p:nvPr/>
          </p:nvSpPr>
          <p:spPr>
            <a:xfrm>
              <a:off x="7730521" y="10576560"/>
              <a:ext cx="5867400" cy="707886"/>
            </a:xfrm>
            <a:prstGeom prst="rect">
              <a:avLst/>
            </a:prstGeom>
            <a:noFill/>
          </p:spPr>
          <p:txBody>
            <a:bodyPr wrap="square" rtlCol="0">
              <a:spAutoFit/>
            </a:bodyPr>
            <a:lstStyle/>
            <a:p>
              <a:r>
                <a:rPr lang="en-US" sz="2000" dirty="0">
                  <a:latin typeface="Times New Roman" panose="02020603050405020304" pitchFamily="18" charset="0"/>
                  <a:cs typeface="Times New Roman" panose="02020603050405020304" pitchFamily="18" charset="0"/>
                </a:rPr>
                <a:t>Figure 1 An illustration of how filament winding is used to build full fibre layers. (Rousseaua, et al., 1999)</a:t>
              </a:r>
              <a:endParaRPr lang="en-GB" sz="2000" dirty="0">
                <a:latin typeface="Times New Roman" panose="02020603050405020304" pitchFamily="18" charset="0"/>
                <a:cs typeface="Times New Roman" panose="02020603050405020304" pitchFamily="18" charset="0"/>
              </a:endParaRPr>
            </a:p>
          </p:txBody>
        </p:sp>
      </p:grpSp>
      <p:grpSp>
        <p:nvGrpSpPr>
          <p:cNvPr id="57" name="Group 56">
            <a:extLst>
              <a:ext uri="{FF2B5EF4-FFF2-40B4-BE49-F238E27FC236}">
                <a16:creationId xmlns:a16="http://schemas.microsoft.com/office/drawing/2014/main" id="{5CB81333-B107-4931-8FA0-1A93EB26FA4F}"/>
              </a:ext>
            </a:extLst>
          </p:cNvPr>
          <p:cNvGrpSpPr/>
          <p:nvPr/>
        </p:nvGrpSpPr>
        <p:grpSpPr>
          <a:xfrm>
            <a:off x="7725758" y="11321376"/>
            <a:ext cx="6112162" cy="3231413"/>
            <a:chOff x="7725758" y="11321376"/>
            <a:chExt cx="6112162" cy="3231413"/>
          </a:xfrm>
        </p:grpSpPr>
        <p:pic>
          <p:nvPicPr>
            <p:cNvPr id="44" name="Picture 43">
              <a:extLst>
                <a:ext uri="{FF2B5EF4-FFF2-40B4-BE49-F238E27FC236}">
                  <a16:creationId xmlns:a16="http://schemas.microsoft.com/office/drawing/2014/main" id="{28A7C31D-FA1B-4E04-BA7B-40C28D7D11EC}"/>
                </a:ext>
              </a:extLst>
            </p:cNvPr>
            <p:cNvPicPr>
              <a:picLocks noChangeAspect="1"/>
            </p:cNvPicPr>
            <p:nvPr/>
          </p:nvPicPr>
          <p:blipFill>
            <a:blip r:embed="rId6"/>
            <a:stretch>
              <a:fillRect/>
            </a:stretch>
          </p:blipFill>
          <p:spPr>
            <a:xfrm>
              <a:off x="7730521" y="11321376"/>
              <a:ext cx="6107399" cy="2652039"/>
            </a:xfrm>
            <a:prstGeom prst="rect">
              <a:avLst/>
            </a:prstGeom>
          </p:spPr>
        </p:pic>
        <p:sp>
          <p:nvSpPr>
            <p:cNvPr id="16" name="Text Box 16"/>
            <p:cNvSpPr txBox="1">
              <a:spLocks noChangeArrowheads="1"/>
            </p:cNvSpPr>
            <p:nvPr/>
          </p:nvSpPr>
          <p:spPr bwMode="auto">
            <a:xfrm>
              <a:off x="7725758" y="13977683"/>
              <a:ext cx="6107399"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000" dirty="0">
                  <a:latin typeface="Times New Roman" panose="02020603050405020304" pitchFamily="18" charset="0"/>
                  <a:cs typeface="Times New Roman" panose="02020603050405020304" pitchFamily="18" charset="0"/>
                </a:rPr>
                <a:t>Figure 2 Isometric view of the mandrel design</a:t>
              </a:r>
              <a:endParaRPr lang="en-AU" altLang="en-US" sz="1800" i="1" dirty="0">
                <a:latin typeface="Times New Roman" panose="02020603050405020304" pitchFamily="18" charset="0"/>
                <a:cs typeface="Times New Roman" panose="02020603050405020304" pitchFamily="18" charset="0"/>
              </a:endParaRPr>
            </a:p>
          </p:txBody>
        </p:sp>
      </p:grpSp>
      <p:grpSp>
        <p:nvGrpSpPr>
          <p:cNvPr id="56" name="Group 55">
            <a:extLst>
              <a:ext uri="{FF2B5EF4-FFF2-40B4-BE49-F238E27FC236}">
                <a16:creationId xmlns:a16="http://schemas.microsoft.com/office/drawing/2014/main" id="{5A432C13-C8D7-4764-8A2A-8E5F06D5349F}"/>
              </a:ext>
            </a:extLst>
          </p:cNvPr>
          <p:cNvGrpSpPr/>
          <p:nvPr/>
        </p:nvGrpSpPr>
        <p:grpSpPr>
          <a:xfrm>
            <a:off x="7513321" y="17989925"/>
            <a:ext cx="6597618" cy="5328112"/>
            <a:chOff x="7513321" y="17989925"/>
            <a:chExt cx="6597618" cy="5328112"/>
          </a:xfrm>
        </p:grpSpPr>
        <p:sp>
          <p:nvSpPr>
            <p:cNvPr id="14" name="Text Box 19"/>
            <p:cNvSpPr txBox="1">
              <a:spLocks noChangeArrowheads="1"/>
            </p:cNvSpPr>
            <p:nvPr/>
          </p:nvSpPr>
          <p:spPr bwMode="auto">
            <a:xfrm>
              <a:off x="7513321" y="22167825"/>
              <a:ext cx="6597618"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sz="2000" dirty="0">
                  <a:latin typeface="Times New Roman" panose="02020603050405020304" pitchFamily="18" charset="0"/>
                  <a:cs typeface="Times New Roman" panose="02020603050405020304" pitchFamily="18" charset="0"/>
                </a:rPr>
                <a:t>Figure 4 </a:t>
              </a:r>
              <a:r>
                <a:rPr lang="en-AU" altLang="en-US" sz="2000" i="1" dirty="0">
                  <a:latin typeface="Times New Roman" charset="0"/>
                </a:rPr>
                <a:t>A graph showing the maximum deflection seen in each of the materials caused by an applied force</a:t>
              </a:r>
            </a:p>
          </p:txBody>
        </p:sp>
        <p:pic>
          <p:nvPicPr>
            <p:cNvPr id="50" name="Picture 49">
              <a:extLst>
                <a:ext uri="{FF2B5EF4-FFF2-40B4-BE49-F238E27FC236}">
                  <a16:creationId xmlns:a16="http://schemas.microsoft.com/office/drawing/2014/main" id="{E7791EF8-E7B8-45D5-AF05-A336FFA9170E}"/>
                </a:ext>
              </a:extLst>
            </p:cNvPr>
            <p:cNvPicPr>
              <a:picLocks noChangeAspect="1"/>
            </p:cNvPicPr>
            <p:nvPr/>
          </p:nvPicPr>
          <p:blipFill>
            <a:blip r:embed="rId7"/>
            <a:stretch>
              <a:fillRect/>
            </a:stretch>
          </p:blipFill>
          <p:spPr>
            <a:xfrm>
              <a:off x="7731063" y="17989925"/>
              <a:ext cx="6379875" cy="4349941"/>
            </a:xfrm>
            <a:prstGeom prst="rect">
              <a:avLst/>
            </a:prstGeom>
          </p:spPr>
        </p:pic>
      </p:grpSp>
      <p:pic>
        <p:nvPicPr>
          <p:cNvPr id="59" name="Picture 58">
            <a:extLst>
              <a:ext uri="{FF2B5EF4-FFF2-40B4-BE49-F238E27FC236}">
                <a16:creationId xmlns:a16="http://schemas.microsoft.com/office/drawing/2014/main" id="{42D6CA46-3E92-4C53-9F24-6799649D254D}"/>
              </a:ext>
            </a:extLst>
          </p:cNvPr>
          <p:cNvPicPr>
            <a:picLocks noChangeAspect="1"/>
          </p:cNvPicPr>
          <p:nvPr/>
        </p:nvPicPr>
        <p:blipFill>
          <a:blip r:embed="rId8"/>
          <a:stretch>
            <a:fillRect/>
          </a:stretch>
        </p:blipFill>
        <p:spPr>
          <a:xfrm>
            <a:off x="7720995" y="23173063"/>
            <a:ext cx="6379875" cy="4457053"/>
          </a:xfrm>
          <a:prstGeom prst="rect">
            <a:avLst/>
          </a:prstGeom>
        </p:spPr>
      </p:pic>
      <p:sp>
        <p:nvSpPr>
          <p:cNvPr id="60" name="TextBox 59">
            <a:extLst>
              <a:ext uri="{FF2B5EF4-FFF2-40B4-BE49-F238E27FC236}">
                <a16:creationId xmlns:a16="http://schemas.microsoft.com/office/drawing/2014/main" id="{9C8F3B4D-D2F2-49CB-B2F4-2C255F79A423}"/>
              </a:ext>
            </a:extLst>
          </p:cNvPr>
          <p:cNvSpPr txBox="1"/>
          <p:nvPr/>
        </p:nvSpPr>
        <p:spPr>
          <a:xfrm>
            <a:off x="7731063" y="27645697"/>
            <a:ext cx="6379876" cy="707886"/>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Figure 5 An example of the process design </a:t>
            </a:r>
            <a:r>
              <a:rPr lang="en-GB" sz="2000">
                <a:latin typeface="Times New Roman" panose="02020603050405020304" pitchFamily="18" charset="0"/>
                <a:cs typeface="Times New Roman" panose="02020603050405020304" pitchFamily="18" charset="0"/>
              </a:rPr>
              <a:t>simulation filament </a:t>
            </a:r>
            <a:r>
              <a:rPr lang="en-GB" sz="2000" dirty="0">
                <a:latin typeface="Times New Roman" panose="02020603050405020304" pitchFamily="18" charset="0"/>
                <a:cs typeface="Times New Roman" panose="02020603050405020304" pitchFamily="18" charset="0"/>
              </a:rPr>
              <a:t>winding on a straight shaft</a:t>
            </a:r>
          </a:p>
        </p:txBody>
      </p:sp>
      <p:pic>
        <p:nvPicPr>
          <p:cNvPr id="66" name="Picture 65">
            <a:extLst>
              <a:ext uri="{FF2B5EF4-FFF2-40B4-BE49-F238E27FC236}">
                <a16:creationId xmlns:a16="http://schemas.microsoft.com/office/drawing/2014/main" id="{C16CECBB-FDF3-4C90-B7B7-494EEA83AFBB}"/>
              </a:ext>
            </a:extLst>
          </p:cNvPr>
          <p:cNvPicPr>
            <a:picLocks noChangeAspect="1"/>
          </p:cNvPicPr>
          <p:nvPr/>
        </p:nvPicPr>
        <p:blipFill rotWithShape="1">
          <a:blip r:embed="rId9"/>
          <a:srcRect l="7581" t="20240" r="4100" b="47657"/>
          <a:stretch/>
        </p:blipFill>
        <p:spPr>
          <a:xfrm>
            <a:off x="75539" y="29035304"/>
            <a:ext cx="4206240" cy="1183596"/>
          </a:xfrm>
          <a:prstGeom prst="rect">
            <a:avLst/>
          </a:prstGeom>
        </p:spPr>
      </p:pic>
      <p:pic>
        <p:nvPicPr>
          <p:cNvPr id="68" name="Picture 67">
            <a:extLst>
              <a:ext uri="{FF2B5EF4-FFF2-40B4-BE49-F238E27FC236}">
                <a16:creationId xmlns:a16="http://schemas.microsoft.com/office/drawing/2014/main" id="{D7666B83-2E64-40D0-903A-0BD0E6521D04}"/>
              </a:ext>
            </a:extLst>
          </p:cNvPr>
          <p:cNvPicPr>
            <a:picLocks noChangeAspect="1"/>
          </p:cNvPicPr>
          <p:nvPr/>
        </p:nvPicPr>
        <p:blipFill rotWithShape="1">
          <a:blip r:embed="rId10"/>
          <a:srcRect t="36774" b="35288"/>
          <a:stretch/>
        </p:blipFill>
        <p:spPr>
          <a:xfrm>
            <a:off x="4281779" y="29031782"/>
            <a:ext cx="4115737" cy="1149867"/>
          </a:xfrm>
          <a:prstGeom prst="rect">
            <a:avLst/>
          </a:prstGeom>
        </p:spPr>
      </p:pic>
      <p:pic>
        <p:nvPicPr>
          <p:cNvPr id="3" name="Picture 2">
            <a:extLst>
              <a:ext uri="{FF2B5EF4-FFF2-40B4-BE49-F238E27FC236}">
                <a16:creationId xmlns:a16="http://schemas.microsoft.com/office/drawing/2014/main" id="{129EC4AB-54E1-44B1-B9BF-DB2F6A4EFD47}"/>
              </a:ext>
            </a:extLst>
          </p:cNvPr>
          <p:cNvPicPr>
            <a:picLocks noChangeAspect="1"/>
          </p:cNvPicPr>
          <p:nvPr/>
        </p:nvPicPr>
        <p:blipFill>
          <a:blip r:embed="rId11"/>
          <a:stretch>
            <a:fillRect/>
          </a:stretch>
        </p:blipFill>
        <p:spPr>
          <a:xfrm>
            <a:off x="440292" y="1928818"/>
            <a:ext cx="3230881" cy="4185757"/>
          </a:xfrm>
          <a:prstGeom prst="rect">
            <a:avLst/>
          </a:prstGeom>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6160</TotalTime>
  <Words>607</Words>
  <Application>Microsoft Office PowerPoint</Application>
  <PresentationFormat>Custom</PresentationFormat>
  <Paragraphs>35</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Raoul Chappell</cp:lastModifiedBy>
  <cp:revision>47</cp:revision>
  <dcterms:created xsi:type="dcterms:W3CDTF">2016-02-25T08:27:32Z</dcterms:created>
  <dcterms:modified xsi:type="dcterms:W3CDTF">2020-08-14T12:46:40Z</dcterms:modified>
</cp:coreProperties>
</file>