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handoutMasterIdLst>
    <p:handoutMasterId r:id="rId11"/>
  </p:handoutMasterIdLst>
  <p:sldIdLst>
    <p:sldId id="257" r:id="rId2"/>
    <p:sldId id="258" r:id="rId3"/>
    <p:sldId id="260" r:id="rId4"/>
    <p:sldId id="270" r:id="rId5"/>
    <p:sldId id="274" r:id="rId6"/>
    <p:sldId id="272" r:id="rId7"/>
    <p:sldId id="271" r:id="rId8"/>
    <p:sldId id="273" r:id="rId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352" autoAdjust="0"/>
    <p:restoredTop sz="89911" autoAdjust="0"/>
  </p:normalViewPr>
  <p:slideViewPr>
    <p:cSldViewPr snapToGrid="0">
      <p:cViewPr varScale="1">
        <p:scale>
          <a:sx n="99" d="100"/>
          <a:sy n="99" d="100"/>
        </p:scale>
        <p:origin x="1356" y="90"/>
      </p:cViewPr>
      <p:guideLst>
        <p:guide orient="horz" pos="2160"/>
        <p:guide pos="3840"/>
        <p:guide pos="7296"/>
        <p:guide orient="horz" pos="412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21/03/2025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indent="0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67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4413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2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824705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460465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US" noProof="0"/>
              <a:t>Click icon to add picture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 dirty="0"/>
              <a:t>Click to edit Master text styles</a:t>
            </a:r>
          </a:p>
          <a:p>
            <a:pPr lvl="1" rtl="0" eaLnBrk="1" latinLnBrk="0" hangingPunct="1"/>
            <a:r>
              <a:rPr lang="en-GB" noProof="0" dirty="0"/>
              <a:t>Second level</a:t>
            </a:r>
          </a:p>
          <a:p>
            <a:pPr lvl="2" rtl="0" eaLnBrk="1" latinLnBrk="0" hangingPunct="1"/>
            <a:r>
              <a:rPr lang="en-GB" noProof="0" dirty="0"/>
              <a:t>Third level</a:t>
            </a:r>
          </a:p>
          <a:p>
            <a:pPr lvl="3" rtl="0" eaLnBrk="1" latinLnBrk="0" hangingPunct="1"/>
            <a:r>
              <a:rPr lang="en-GB" noProof="0" dirty="0"/>
              <a:t>Fourth level</a:t>
            </a:r>
          </a:p>
          <a:p>
            <a:pPr lvl="4" rtl="0" eaLnBrk="1" latinLnBrk="0" hangingPunct="1"/>
            <a:r>
              <a:rPr lang="en-GB" noProof="0" dirty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21/03/2025</a:t>
            </a:fld>
            <a:endParaRPr lang="en-GB" noProof="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ernmentevents.co.uk/ge-insights/the-importance-of-police-community-relationships-strategies/#:~:text=Crime%20Prevention%20and%20Reduction:%20Positive,between%20police%20and%20the%20community" TargetMode="External"/><Relationship Id="rId3" Type="http://schemas.openxmlformats.org/officeDocument/2006/relationships/hyperlink" Target="https://www.bbc.co.uk/news/uk-wales-41127674" TargetMode="External"/><Relationship Id="rId7" Type="http://schemas.openxmlformats.org/officeDocument/2006/relationships/hyperlink" Target="https://www.governmentevents.co.uk/ge-insights/the-importance-of-police-community-relationships-strategies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thnicity-facts-figures.service.gov.uk/crime-justice-and-the-law/policing/stop-and-search/latest/" TargetMode="External"/><Relationship Id="rId5" Type="http://schemas.openxmlformats.org/officeDocument/2006/relationships/hyperlink" Target="https://www.college.police.uk/article/our-response-governments-neighbourhood-policing-guarantee" TargetMode="External"/><Relationship Id="rId4" Type="http://schemas.openxmlformats.org/officeDocument/2006/relationships/hyperlink" Target="https://www.college.police.uk/guidance/neighbourhood-policing/engaging-communities#:~:text=community%20engagement%20in%20neighbourhoods%20should:%20Provide%20an,dialogue%20between%20the%20police%20and%20the%20public.&amp;text=This%20guideline%20is%20underpinned%20by%20Section%2034,and%20policing%20and%20hold%20regular%20public%20meetings" TargetMode="External"/><Relationship Id="rId9" Type="http://schemas.openxmlformats.org/officeDocument/2006/relationships/hyperlink" Target="https://irr.org.uk/article/over-policed-and-under-protected-why-does-nothing-change/#:~:text=However%2C%20change%20remains%20elusive.,they%20were%20two%20decades%20ago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dependent.co.uk/news/uk/home-news/brixton-riots-1981-anniversary-racism-b1829439.html" TargetMode="External"/><Relationship Id="rId3" Type="http://schemas.openxmlformats.org/officeDocument/2006/relationships/hyperlink" Target="https://doi.org/10.5153/sro.241" TargetMode="External"/><Relationship Id="rId7" Type="http://schemas.openxmlformats.org/officeDocument/2006/relationships/hyperlink" Target="https://www.police-foundation.org.uk/wp-content/uploads/2017/08/Social_media_briefing_FINAL.pd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0032258X221128404" TargetMode="External"/><Relationship Id="rId5" Type="http://schemas.openxmlformats.org/officeDocument/2006/relationships/hyperlink" Target="https://pds.police.uk/new-app-rolled-out-to-help-frontline-officers-deal-with-foreign-national-cases/" TargetMode="External"/><Relationship Id="rId4" Type="http://schemas.openxmlformats.org/officeDocument/2006/relationships/hyperlink" Target="https://www.local.gov.uk/sites/default/files/documents/neighbourhood-policing-an-52e.pdf" TargetMode="External"/><Relationship Id="rId9" Type="http://schemas.openxmlformats.org/officeDocument/2006/relationships/hyperlink" Target="https://www.flickr.com/photos/westmidlandspolice/6147241957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vert="horz" rtlCol="0" anchor="ctr">
            <a:normAutofit/>
          </a:bodyPr>
          <a:lstStyle/>
          <a:p>
            <a:r>
              <a:rPr lang="en-GB" dirty="0"/>
              <a:t>Evidence based approaches to community policing</a:t>
            </a:r>
          </a:p>
        </p:txBody>
      </p:sp>
      <p:pic>
        <p:nvPicPr>
          <p:cNvPr id="7" name="Picture 3" descr="New app rolled out to help frontline officers deal with foreign national  cases – Police Digital Service">
            <a:extLst>
              <a:ext uri="{FF2B5EF4-FFF2-40B4-BE49-F238E27FC236}">
                <a16:creationId xmlns:a16="http://schemas.microsoft.com/office/drawing/2014/main" id="{99E777B3-7EA4-3577-B6E9-96C13CF4FA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1200" y="2443289"/>
            <a:ext cx="5384800" cy="3082798"/>
          </a:xfrm>
          <a:prstGeom prst="rect">
            <a:avLst/>
          </a:prstGeom>
          <a:noFill/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661EFA7B-40EF-1F11-1708-2DEACFC9BC91}"/>
              </a:ext>
            </a:extLst>
          </p:cNvPr>
          <p:cNvSpPr txBox="1">
            <a:spLocks/>
          </p:cNvSpPr>
          <p:nvPr/>
        </p:nvSpPr>
        <p:spPr>
          <a:xfrm>
            <a:off x="6640363" y="3352160"/>
            <a:ext cx="5384800" cy="2592082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>
                  <a:lumMod val="75000"/>
                </a:schemeClr>
              </a:buClr>
              <a:buFont typeface="Georgia"/>
              <a:buChar char="•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>
                  <a:lumMod val="75000"/>
                </a:schemeClr>
              </a:buClr>
              <a:buFont typeface="Georgia"/>
              <a:buChar char="▫"/>
              <a:defRPr kumimoji="0" sz="2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5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728" indent="0">
              <a:buNone/>
            </a:pPr>
            <a:r>
              <a:rPr lang="en-US" sz="2400" dirty="0"/>
              <a:t>Sean Ramsey (2003476)</a:t>
            </a:r>
          </a:p>
          <a:p>
            <a:pPr marL="109728" indent="0">
              <a:buNone/>
            </a:pPr>
            <a:r>
              <a:rPr lang="en-US" sz="2400" dirty="0"/>
              <a:t>University of Wales Trinity Saint David</a:t>
            </a:r>
          </a:p>
          <a:p>
            <a:pPr marL="109728" indent="0">
              <a:buNone/>
            </a:pPr>
            <a:r>
              <a:rPr lang="en-US" sz="2400" dirty="0"/>
              <a:t>Professional Policing (BMPL4016)</a:t>
            </a:r>
          </a:p>
          <a:p>
            <a:pPr marL="109728" indent="0">
              <a:buNone/>
            </a:pPr>
            <a:r>
              <a:rPr lang="en-US" sz="2400" dirty="0"/>
              <a:t>March 2025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2A05E7-9C93-3C92-973B-A1650DB4780B}"/>
              </a:ext>
            </a:extLst>
          </p:cNvPr>
          <p:cNvSpPr txBox="1"/>
          <p:nvPr/>
        </p:nvSpPr>
        <p:spPr>
          <a:xfrm>
            <a:off x="1508759" y="5702968"/>
            <a:ext cx="6097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(Police Digital Service, 2021)</a:t>
            </a:r>
          </a:p>
        </p:txBody>
      </p:sp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6282" y="2682561"/>
            <a:ext cx="6445718" cy="4325112"/>
          </a:xfrm>
        </p:spPr>
        <p:txBody>
          <a:bodyPr rtlCol="0"/>
          <a:lstStyle/>
          <a:p>
            <a:pPr rtl="0"/>
            <a:r>
              <a:rPr lang="en-GB" sz="2400" dirty="0"/>
              <a:t>How community engagement strategies can be used to improve trust and legitimacy when policing the public </a:t>
            </a:r>
            <a:endParaRPr lang="en-GB" sz="2400" dirty="0">
              <a:cs typeface="Times New Roman" panose="02020603050405020304" pitchFamily="18" charset="0"/>
            </a:endParaRPr>
          </a:p>
          <a:p>
            <a:pPr rtl="0"/>
            <a:endParaRPr lang="en-GB" sz="24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rtl="0"/>
            <a:r>
              <a:rPr lang="en-GB" sz="2400" dirty="0"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GB" sz="2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he challenges that come with implementing it within the community.</a:t>
            </a:r>
            <a:endParaRPr lang="en-GB" sz="2400" dirty="0"/>
          </a:p>
          <a:p>
            <a:pPr rtl="0"/>
            <a:endParaRPr lang="en-GB" sz="2400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C6DB2643-C9A5-05C7-9786-C8F459421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450" y="2603482"/>
            <a:ext cx="5535830" cy="3111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CF9459-119E-4AA1-7BD5-45B529310BC7}"/>
              </a:ext>
            </a:extLst>
          </p:cNvPr>
          <p:cNvSpPr txBox="1"/>
          <p:nvPr/>
        </p:nvSpPr>
        <p:spPr>
          <a:xfrm>
            <a:off x="950493" y="5755240"/>
            <a:ext cx="6097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(West Midlands Police, 2011)</a:t>
            </a:r>
          </a:p>
        </p:txBody>
      </p:sp>
    </p:spTree>
    <p:extLst>
      <p:ext uri="{BB962C8B-B14F-4D97-AF65-F5344CB8AC3E}">
        <p14:creationId xmlns:p14="http://schemas.microsoft.com/office/powerpoint/2010/main" val="185189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130" y="757940"/>
            <a:ext cx="11636943" cy="106680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The effectiveness of current strategies in improving public confidence and trust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73794" y="2167128"/>
            <a:ext cx="10972800" cy="4325112"/>
          </a:xfrm>
        </p:spPr>
        <p:txBody>
          <a:bodyPr rtlCol="0"/>
          <a:lstStyle/>
          <a:p>
            <a:pPr rtl="0"/>
            <a:r>
              <a:rPr lang="en-GB" dirty="0"/>
              <a:t>Policing by consent</a:t>
            </a:r>
          </a:p>
          <a:p>
            <a:pPr rtl="0"/>
            <a:r>
              <a:rPr lang="en-GB" dirty="0"/>
              <a:t>Neighbourhood Policing</a:t>
            </a:r>
          </a:p>
          <a:p>
            <a:pPr rtl="0"/>
            <a:r>
              <a:rPr lang="en-GB" dirty="0"/>
              <a:t>Tottenham Riots 2011</a:t>
            </a:r>
          </a:p>
          <a:p>
            <a:pPr rtl="0"/>
            <a:r>
              <a:rPr lang="en-GB" dirty="0"/>
              <a:t>Technology and Social Media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06866F-325D-FBED-CA95-83C5B28E2FF3}"/>
              </a:ext>
            </a:extLst>
          </p:cNvPr>
          <p:cNvSpPr txBox="1"/>
          <p:nvPr/>
        </p:nvSpPr>
        <p:spPr>
          <a:xfrm>
            <a:off x="202130" y="4560690"/>
            <a:ext cx="7427495" cy="28469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dirty="0">
                <a:solidFill>
                  <a:schemeClr val="tx1"/>
                </a:solidFill>
              </a:rPr>
              <a:t>(Woods et al. P </a:t>
            </a:r>
            <a:r>
              <a:rPr lang="en-US" altLang="en-US" dirty="0"/>
              <a:t>28-29</a:t>
            </a:r>
            <a:r>
              <a:rPr lang="en-US" altLang="en-US" dirty="0">
                <a:solidFill>
                  <a:schemeClr val="tx1"/>
                </a:solidFill>
              </a:rPr>
              <a:t>, 2024)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dirty="0"/>
              <a:t>(College of Policing, 2021)</a:t>
            </a:r>
            <a:endParaRPr lang="en-US" altLang="en-US" dirty="0">
              <a:solidFill>
                <a:schemeClr val="tx1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dirty="0"/>
              <a:t>(Local Government Association)</a:t>
            </a:r>
            <a:endParaRPr lang="en-US" altLang="en-US" sz="1800" dirty="0">
              <a:solidFill>
                <a:schemeClr val="tx1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1800" dirty="0">
                <a:solidFill>
                  <a:schemeClr val="tx1"/>
                </a:solidFill>
              </a:rPr>
              <a:t>(Government Events, 2024)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dirty="0"/>
              <a:t>(The Police Foundation, 2014)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800" dirty="0">
              <a:solidFill>
                <a:schemeClr val="tx1"/>
              </a:solidFill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lang="en-US" altLang="en-US" dirty="0">
              <a:solidFill>
                <a:schemeClr val="tx1"/>
              </a:solidFill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lang="en-US" altLang="en-US" dirty="0">
              <a:solidFill>
                <a:schemeClr val="tx1"/>
              </a:solidFill>
            </a:endParaRPr>
          </a:p>
        </p:txBody>
      </p:sp>
      <p:pic>
        <p:nvPicPr>
          <p:cNvPr id="1026" name="Picture 2" descr="Our response to the Government's neighbourhood policing guarantee | College  of Policing">
            <a:extLst>
              <a:ext uri="{FF2B5EF4-FFF2-40B4-BE49-F238E27FC236}">
                <a16:creationId xmlns:a16="http://schemas.microsoft.com/office/drawing/2014/main" id="{B84935BA-9159-CF87-D15F-C976CDC021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755" y="1482291"/>
            <a:ext cx="4389298" cy="247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olice forces 'struggling' to grasp social media - BBC News">
            <a:extLst>
              <a:ext uri="{FF2B5EF4-FFF2-40B4-BE49-F238E27FC236}">
                <a16:creationId xmlns:a16="http://schemas.microsoft.com/office/drawing/2014/main" id="{2E74D87D-B5F1-AE4F-AA29-AF062DF013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756" y="4302492"/>
            <a:ext cx="4087879" cy="227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B193B5-6FA7-F649-6589-E2D42258372F}"/>
              </a:ext>
            </a:extLst>
          </p:cNvPr>
          <p:cNvSpPr txBox="1"/>
          <p:nvPr/>
        </p:nvSpPr>
        <p:spPr>
          <a:xfrm>
            <a:off x="7629625" y="3977526"/>
            <a:ext cx="613610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600" dirty="0">
                <a:solidFill>
                  <a:schemeClr val="tx1"/>
                </a:solidFill>
              </a:rPr>
              <a:t>(College of Policing, 2024)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CA5DC7-BFD8-FB08-17BF-D43DF98389D6}"/>
              </a:ext>
            </a:extLst>
          </p:cNvPr>
          <p:cNvSpPr txBox="1"/>
          <p:nvPr/>
        </p:nvSpPr>
        <p:spPr>
          <a:xfrm>
            <a:off x="8168640" y="6578866"/>
            <a:ext cx="613610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600" dirty="0">
                <a:solidFill>
                  <a:schemeClr val="tx1"/>
                </a:solidFill>
              </a:rPr>
              <a:t>(BBC, 2017)</a:t>
            </a:r>
          </a:p>
        </p:txBody>
      </p:sp>
    </p:spTree>
    <p:extLst>
      <p:ext uri="{BB962C8B-B14F-4D97-AF65-F5344CB8AC3E}">
        <p14:creationId xmlns:p14="http://schemas.microsoft.com/office/powerpoint/2010/main" val="38488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" y="880858"/>
            <a:ext cx="12009120" cy="1066800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The challenges of implementing Evidence Based Policing within community policing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155" y="2450430"/>
            <a:ext cx="10972800" cy="4325112"/>
          </a:xfrm>
        </p:spPr>
        <p:txBody>
          <a:bodyPr rtlCol="0"/>
          <a:lstStyle/>
          <a:p>
            <a:pPr rtl="0"/>
            <a:r>
              <a:rPr lang="en-GB" dirty="0"/>
              <a:t>Over policing</a:t>
            </a:r>
          </a:p>
          <a:p>
            <a:pPr rtl="0"/>
            <a:r>
              <a:rPr lang="en-GB" dirty="0"/>
              <a:t>Lack of resources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495E3E-3730-7884-3C55-AC782C5E728E}"/>
              </a:ext>
            </a:extLst>
          </p:cNvPr>
          <p:cNvSpPr txBox="1"/>
          <p:nvPr/>
        </p:nvSpPr>
        <p:spPr>
          <a:xfrm>
            <a:off x="743045" y="4282552"/>
            <a:ext cx="6150542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dirty="0"/>
              <a:t>(GOV.UK, 2024)</a:t>
            </a:r>
            <a:endParaRPr lang="en-US" altLang="en-US" dirty="0">
              <a:solidFill>
                <a:schemeClr val="tx1"/>
              </a:solidFill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dirty="0">
                <a:solidFill>
                  <a:schemeClr val="tx1"/>
                </a:solidFill>
              </a:rPr>
              <a:t>(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Institute of Race Relations, 2023</a:t>
            </a:r>
            <a:r>
              <a:rPr lang="en-US" altLang="en-US" dirty="0">
                <a:solidFill>
                  <a:schemeClr val="tx1"/>
                </a:solidFill>
              </a:rPr>
              <a:t>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dirty="0">
                <a:solidFill>
                  <a:schemeClr val="tx1"/>
                </a:solidFill>
              </a:rPr>
              <a:t>(Kushnick, 1999)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dirty="0"/>
              <a:t>(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Selby-Fell</a:t>
            </a: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&amp; Newton, 2022)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Bullock &amp; Tilley,  2009)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GB" altLang="en-US" dirty="0">
                <a:solidFill>
                  <a:schemeClr val="tx1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(Klose, 2024)</a:t>
            </a:r>
            <a:endParaRPr lang="en-US" altLang="en-US" dirty="0">
              <a:solidFill>
                <a:schemeClr val="tx1"/>
              </a:solidFill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lang="en-US" altLang="en-US" dirty="0">
              <a:solidFill>
                <a:schemeClr val="tx1"/>
              </a:solidFill>
            </a:endParaRPr>
          </a:p>
        </p:txBody>
      </p:sp>
      <p:pic>
        <p:nvPicPr>
          <p:cNvPr id="2050" name="Picture 2" descr="Brixton riots 40 years on: From policing to inequality, residents ask what  has changed | The Independent">
            <a:extLst>
              <a:ext uri="{FF2B5EF4-FFF2-40B4-BE49-F238E27FC236}">
                <a16:creationId xmlns:a16="http://schemas.microsoft.com/office/drawing/2014/main" id="{76D7CC47-20C7-61FD-CE96-4A1F4F15FA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555" y="1989542"/>
            <a:ext cx="5397156" cy="3732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955E6F-6565-ED39-930E-32A65ACF0C82}"/>
              </a:ext>
            </a:extLst>
          </p:cNvPr>
          <p:cNvSpPr txBox="1"/>
          <p:nvPr/>
        </p:nvSpPr>
        <p:spPr>
          <a:xfrm>
            <a:off x="7545913" y="5823253"/>
            <a:ext cx="613610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600" dirty="0">
                <a:solidFill>
                  <a:schemeClr val="tx1"/>
                </a:solidFill>
              </a:rPr>
              <a:t>(The Independent, 2021)</a:t>
            </a:r>
          </a:p>
        </p:txBody>
      </p:sp>
    </p:spTree>
    <p:extLst>
      <p:ext uri="{BB962C8B-B14F-4D97-AF65-F5344CB8AC3E}">
        <p14:creationId xmlns:p14="http://schemas.microsoft.com/office/powerpoint/2010/main" val="687654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B0213-F4FD-E357-B5F5-34914B120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27496"/>
            <a:ext cx="10972800" cy="1066800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EB0CD-26DE-79AD-7568-01EFA2ADF7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838" y="2411930"/>
            <a:ext cx="11858324" cy="4325112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 studies and data show EBP strategies </a:t>
            </a:r>
            <a:r>
              <a:rPr lang="en-GB" sz="2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are effective and </a:t>
            </a:r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improve trust when policing the community</a:t>
            </a:r>
          </a:p>
          <a:p>
            <a:endParaRPr lang="en-GB" sz="24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 be problems with strategies and not always possible to implement</a:t>
            </a:r>
          </a:p>
          <a:p>
            <a:endParaRPr lang="en-GB" sz="2400" dirty="0">
              <a:latin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753364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1C3C02A7-9B42-1BC8-B8BA-0166845BD06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699" y="693738"/>
            <a:ext cx="3444240" cy="6096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36953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938F0-E17A-168A-BEFC-1236B3EB6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693" y="376984"/>
            <a:ext cx="10972800" cy="1066800"/>
          </a:xfrm>
        </p:spPr>
        <p:txBody>
          <a:bodyPr>
            <a:normAutofit/>
          </a:bodyPr>
          <a:lstStyle/>
          <a:p>
            <a:r>
              <a:rPr lang="en-GB" sz="3200" u="sng" dirty="0">
                <a:solidFill>
                  <a:schemeClr val="tx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3287C-3EFA-A5F0-AEA7-4BFF4FD65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81236"/>
            <a:ext cx="12114998" cy="540619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1600" i="0" dirty="0">
              <a:effectLst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i="0" dirty="0">
              <a:effectLst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i="0" dirty="0">
              <a:effectLst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i="0" dirty="0">
              <a:effectLst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i="0" dirty="0">
              <a:effectLst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i="0" dirty="0">
              <a:effectLst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i="0" dirty="0">
              <a:effectLst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160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26460F-12D4-B1DB-0828-A58FAC5310B5}"/>
              </a:ext>
            </a:extLst>
          </p:cNvPr>
          <p:cNvSpPr txBox="1"/>
          <p:nvPr/>
        </p:nvSpPr>
        <p:spPr>
          <a:xfrm>
            <a:off x="77002" y="1241655"/>
            <a:ext cx="12114998" cy="5847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BBC. (4 September 2017). Image of Officers and social media. Available at: </a:t>
            </a:r>
            <a:r>
              <a:rPr lang="en-GB" sz="1600" dirty="0">
                <a:solidFill>
                  <a:schemeClr val="tx1"/>
                </a:solidFill>
                <a:hlinkClick r:id="rId3"/>
              </a:rPr>
              <a:t>https://www.bbc.co.uk/news/uk-wales-41127674</a:t>
            </a:r>
            <a:r>
              <a:rPr lang="en-GB" sz="1600" dirty="0">
                <a:solidFill>
                  <a:schemeClr val="tx1"/>
                </a:solidFill>
              </a:rPr>
              <a:t> (Accessed 21 March 2025)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Bullock, K., &amp; Tilley, N. Evidence-Based Policing and Crime Reduction, Policing: A Journal of Policy and Practice, Volume 3, Issue 4, 2009, Pages 381–387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i="0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  College of Policing. (11 January 2021). Neighbourhood policing, Engaging communities. </a:t>
            </a:r>
          </a:p>
          <a:p>
            <a:pPr marL="109728" indent="0">
              <a:buNone/>
            </a:pPr>
            <a:r>
              <a:rPr lang="en-GB" sz="1600" i="0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college.police.uk/guidance/neighbourhood-policing/engaging-communities#:~:text=community%20engagement%20in%20neighbourhoods%20should:%20Provide%20an,dialogue%20between%20the%20police%20and%20the%20public.&amp;text=This%20guideline%20is%20underpinned%20by%20Section%2034,and%20policing%20and%20hold%20regular%20public%20meetings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GB" sz="1600" i="0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 (Accessed 20 March 2025)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College of Policing. (5 December 2024). Image of Community Officers. Available at: </a:t>
            </a:r>
            <a:r>
              <a:rPr lang="en-GB" sz="1600" dirty="0">
                <a:solidFill>
                  <a:schemeClr val="tx1"/>
                </a:solidFill>
                <a:hlinkClick r:id="rId5"/>
              </a:rPr>
              <a:t>https://www.college.police.uk/article/our-response-governments-neighbourhood-policing-guarantee</a:t>
            </a:r>
            <a:r>
              <a:rPr lang="en-GB" sz="1600" dirty="0">
                <a:solidFill>
                  <a:schemeClr val="tx1"/>
                </a:solidFill>
              </a:rPr>
              <a:t> (Accessed 21 March 2025)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600" dirty="0">
                <a:solidFill>
                  <a:schemeClr val="tx1"/>
                </a:solidFill>
              </a:rPr>
              <a:t>GOV.UK. (3 July 2024). Ethnicity facts and figures, Stop and search. Available at: </a:t>
            </a:r>
            <a:r>
              <a:rPr lang="en-GB" altLang="en-US" sz="1600" dirty="0">
                <a:hlinkClick r:id="rId6"/>
              </a:rPr>
              <a:t>https://www.ethnicity-facts-figures.service.gov.uk/crime-justice-and-the-law/policing/stop-and-search/latest/</a:t>
            </a:r>
            <a:r>
              <a:rPr lang="en-GB" altLang="en-US" sz="1600" dirty="0"/>
              <a:t> </a:t>
            </a:r>
            <a:r>
              <a:rPr lang="en-GB" altLang="en-US" sz="1600" dirty="0">
                <a:solidFill>
                  <a:schemeClr val="tx1"/>
                </a:solidFill>
              </a:rPr>
              <a:t>(Accessed 21 March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kern="100" dirty="0">
                <a:solidFill>
                  <a:schemeClr val="tx1"/>
                </a:solidFill>
                <a:ea typeface="Aptos" panose="020B0004020202020204" pitchFamily="34" charset="0"/>
                <a:cs typeface="Arial" panose="020B0604020202020204" pitchFamily="34" charset="0"/>
              </a:rPr>
              <a:t>  Government Events. (June 2024). Police-Community Relationships: Importance &amp; Strategies. </a:t>
            </a:r>
          </a:p>
          <a:p>
            <a:pPr marL="109728" indent="0">
              <a:buNone/>
            </a:pPr>
            <a:r>
              <a:rPr lang="en-GB" sz="1600" kern="100" dirty="0">
                <a:solidFill>
                  <a:schemeClr val="tx1"/>
                </a:solidFill>
                <a:ea typeface="Aptos" panose="020B00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16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 </a:t>
            </a:r>
            <a:r>
              <a:rPr lang="en-GB" sz="16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https://www.governmentevents.co.uk/ge-insights/the-importance-of-police-community-relationships-strategies/#:~:text=Crime%20Prevention%20and%20Reduction:%20Positive,between%20police%20and%20the%20community</a:t>
            </a:r>
            <a:r>
              <a:rPr lang="en-GB" sz="1600" u="sng" kern="100" dirty="0">
                <a:solidFill>
                  <a:srgbClr val="467886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00" dirty="0">
                <a:solidFill>
                  <a:schemeClr val="tx1"/>
                </a:solidFill>
                <a:ea typeface="Aptos" panose="020B0004020202020204" pitchFamily="34" charset="0"/>
                <a:cs typeface="Arial" panose="020B0604020202020204" pitchFamily="34" charset="0"/>
              </a:rPr>
              <a:t>(Accessed 20 March 2025)</a:t>
            </a:r>
          </a:p>
          <a:p>
            <a:pPr marL="395478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Institute of Race Relations. (26 April 2023). Over-policed and under-protected: why does nothing change? Available at: </a:t>
            </a:r>
            <a:r>
              <a:rPr lang="en-GB" sz="1600" dirty="0"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https://irr.org.uk/article/over-policed-and-under-protected-why-does-nothing-change/#:~:text=However%2C%20change%20remains%20elusive.,they%20were%20two%20decades%20ago</a:t>
            </a:r>
            <a:r>
              <a:rPr lang="en-GB" sz="16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6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(Accessed 21 March 2025)</a:t>
            </a:r>
          </a:p>
          <a:p>
            <a:pPr marL="109728" indent="0">
              <a:buNone/>
            </a:pPr>
            <a:endParaRPr lang="en-GB" sz="1800" kern="100" dirty="0">
              <a:solidFill>
                <a:schemeClr val="tx1"/>
              </a:solidFill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1800" kern="100" dirty="0">
              <a:solidFill>
                <a:schemeClr val="tx1"/>
              </a:solidFill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sz="1800" kern="100" dirty="0">
              <a:solidFill>
                <a:schemeClr val="tx1"/>
              </a:solidFill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80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A3DC8-CD58-A894-493D-9C2C1D487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213" y="930762"/>
            <a:ext cx="11874366" cy="583579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Klose, S. Re-defining evidence-based policing, Policing: A Journal of Policy and Practice, Volume 18, 2024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Kushnick, L. (1999). ‘Over Policed and under Protected’: Stephen Lawrence, Institutional and Police Practices. Sociological Research Online, 4(1), 156-166. </a:t>
            </a:r>
            <a:r>
              <a:rPr lang="en-GB" sz="1600" dirty="0"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https://doi.org/10.5153/sro.241</a:t>
            </a:r>
            <a:endParaRPr lang="en-GB" sz="16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i="0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Local Government Association. Neighbourhood Policing and Partnerships. 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https://www.local.gov.uk/sites/default/files/documents/neighbourhood-policing-an-52e.pdf</a:t>
            </a:r>
            <a:r>
              <a:rPr lang="en-GB" sz="1600" u="sng" kern="100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kern="100" dirty="0">
                <a:solidFill>
                  <a:schemeClr val="tx1"/>
                </a:solidFill>
                <a:ea typeface="Aptos" panose="020B0004020202020204" pitchFamily="34" charset="0"/>
                <a:cs typeface="Arial" panose="020B0604020202020204" pitchFamily="34" charset="0"/>
              </a:rPr>
              <a:t>(Accessed 20 March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i="0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Police Digital Service. (15 February 2021). Image of radio and phone. </a:t>
            </a:r>
            <a:r>
              <a:rPr lang="en-GB" sz="1600" dirty="0">
                <a:solidFill>
                  <a:schemeClr val="tx1"/>
                </a:solidFill>
                <a:cs typeface="Arial" panose="020B0604020202020204" pitchFamily="34" charset="0"/>
              </a:rPr>
              <a:t>Available at: </a:t>
            </a:r>
            <a:r>
              <a:rPr lang="en-GB" sz="16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https://pds.police.uk/new-app-rolled-out-to-help-frontline-officers-deal-with-foreign-national-cases/</a:t>
            </a:r>
            <a:r>
              <a:rPr lang="en-GB" sz="1600" dirty="0">
                <a:solidFill>
                  <a:schemeClr val="tx1"/>
                </a:solidFill>
                <a:cs typeface="Arial" panose="020B0604020202020204" pitchFamily="34" charset="0"/>
              </a:rPr>
              <a:t> </a:t>
            </a:r>
            <a:r>
              <a:rPr lang="en-GB" sz="1600" i="0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(Accessed 19 March 2025)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Selby-Fell, H., &amp; Newton, A. (2022). Embedding Evidence-Based Policing (EBP): A UK case study exploring organisational challenges. The Police Journal, 97(1), 73-91. </a:t>
            </a:r>
            <a:r>
              <a:rPr lang="en-GB" sz="1600" dirty="0"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https://doi.org/10.1177/0032258X221128404</a:t>
            </a:r>
            <a:endParaRPr lang="en-GB" sz="16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>
                <a:solidFill>
                  <a:schemeClr val="tx1"/>
                </a:solidFill>
              </a:rPr>
              <a:t>The Police Foundation.  (June 2014). The briefing, Police use of social media. Available at: </a:t>
            </a:r>
            <a:r>
              <a:rPr lang="en-US" altLang="en-US" sz="1600" dirty="0">
                <a:hlinkClick r:id="rId7"/>
              </a:rPr>
              <a:t>https://www.police-foundation.org.uk/wp-content/uploads/2017/08/Social_media_briefing_FINAL.pdf</a:t>
            </a:r>
            <a:r>
              <a:rPr lang="en-GB" altLang="en-US" sz="1600" dirty="0"/>
              <a:t> </a:t>
            </a:r>
            <a:r>
              <a:rPr lang="en-GB" altLang="en-US" sz="1600" dirty="0">
                <a:solidFill>
                  <a:schemeClr val="tx1"/>
                </a:solidFill>
              </a:rPr>
              <a:t>(Accessed 20 March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The Independent. (11 April 2021). Image of Brixton Riots. Available at: </a:t>
            </a:r>
            <a:r>
              <a:rPr lang="en-GB" sz="1600" dirty="0">
                <a:solidFill>
                  <a:schemeClr val="tx1"/>
                </a:solidFill>
                <a:hlinkClick r:id="rId8"/>
              </a:rPr>
              <a:t>https://www.independent.co.uk/news/uk/home-news/brixton-riots-1981-anniversary-racism-b1829439.html</a:t>
            </a:r>
            <a:r>
              <a:rPr lang="en-GB" sz="1600" dirty="0">
                <a:solidFill>
                  <a:schemeClr val="tx1"/>
                </a:solidFill>
              </a:rPr>
              <a:t> (Accessed 21 March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i="0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West Midlands Police. (14 September 2011). Northfield Neighbourhood Policing Team officers on patrol in the town centre. Available at </a:t>
            </a: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600" u="sng" kern="100" dirty="0">
                <a:solidFill>
                  <a:srgbClr val="467886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https://www.flickr.com/photos/westmidlandspolice/6147241957/</a:t>
            </a:r>
            <a:r>
              <a:rPr lang="en-GB" sz="1600" u="sng" kern="100" dirty="0"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i="0" dirty="0">
                <a:solidFill>
                  <a:schemeClr val="tx1"/>
                </a:solidFill>
                <a:effectLst/>
                <a:cs typeface="Arial" panose="020B0604020202020204" pitchFamily="34" charset="0"/>
              </a:rPr>
              <a:t>(Accessed 20 March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i="0" dirty="0">
                <a:solidFill>
                  <a:schemeClr val="tx1"/>
                </a:solidFill>
                <a:effectLst/>
              </a:rPr>
              <a:t>Wood, D. Dickens, T. Davis, C. Bradshaw, S. Parker-McLeod, J. (eds.) (2024) Blackstone’s Handbook for Policing Students 2024 Edition: 18. Pages 28-29. Oxford University Press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GB" sz="1800" i="0" dirty="0"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tx1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0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55153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{9C78891D-7E40-4155-BED1-339BD46C56C8}tf03460604_win32</Template>
  <TotalTime>599</TotalTime>
  <Words>961</Words>
  <Application>Microsoft Office PowerPoint</Application>
  <PresentationFormat>Widescreen</PresentationFormat>
  <Paragraphs>76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Arial</vt:lpstr>
      <vt:lpstr>Calibri</vt:lpstr>
      <vt:lpstr>Georgia</vt:lpstr>
      <vt:lpstr>Times New Roman</vt:lpstr>
      <vt:lpstr>Wingdings 2</vt:lpstr>
      <vt:lpstr>Training presentation</vt:lpstr>
      <vt:lpstr>Evidence based approaches to community policing</vt:lpstr>
      <vt:lpstr>Introduction</vt:lpstr>
      <vt:lpstr>The effectiveness of current strategies in improving public confidence and trust</vt:lpstr>
      <vt:lpstr>The challenges of implementing Evidence Based Policing within community policing</vt:lpstr>
      <vt:lpstr>Conclusion</vt:lpstr>
      <vt:lpstr>PowerPoint Presentation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Sean Ramsey</dc:creator>
  <cp:lastModifiedBy>Sean Ramsey</cp:lastModifiedBy>
  <cp:revision>19</cp:revision>
  <dcterms:created xsi:type="dcterms:W3CDTF">2025-03-19T17:26:35Z</dcterms:created>
  <dcterms:modified xsi:type="dcterms:W3CDTF">2025-03-21T17:46:51Z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