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786" r:id="rId1"/>
  </p:sldMasterIdLst>
  <p:notesMasterIdLst>
    <p:notesMasterId r:id="rId24"/>
  </p:notesMasterIdLst>
  <p:sldIdLst>
    <p:sldId id="256" r:id="rId2"/>
    <p:sldId id="258" r:id="rId3"/>
    <p:sldId id="277" r:id="rId4"/>
    <p:sldId id="278" r:id="rId5"/>
    <p:sldId id="260" r:id="rId6"/>
    <p:sldId id="261" r:id="rId7"/>
    <p:sldId id="279" r:id="rId8"/>
    <p:sldId id="262" r:id="rId9"/>
    <p:sldId id="263" r:id="rId10"/>
    <p:sldId id="264" r:id="rId11"/>
    <p:sldId id="265" r:id="rId12"/>
    <p:sldId id="266" r:id="rId13"/>
    <p:sldId id="267" r:id="rId14"/>
    <p:sldId id="268" r:id="rId15"/>
    <p:sldId id="269" r:id="rId16"/>
    <p:sldId id="276" r:id="rId17"/>
    <p:sldId id="270" r:id="rId18"/>
    <p:sldId id="271" r:id="rId19"/>
    <p:sldId id="272" r:id="rId20"/>
    <p:sldId id="273" r:id="rId21"/>
    <p:sldId id="275" r:id="rId22"/>
    <p:sldId id="274" r:id="rId23"/>
  </p:sldIdLst>
  <p:sldSz cx="9144000" cy="5143500" type="screen16x9"/>
  <p:notesSz cx="5143500" cy="9144000"/>
  <p:embeddedFontLst>
    <p:embeddedFont>
      <p:font typeface="Trebuchet MS" panose="020B0603020202020204" pitchFamily="34" charset="0"/>
      <p:regular r:id="rId25"/>
      <p:bold r:id="rId26"/>
      <p:italic r:id="rId27"/>
      <p:boldItalic r:id="rId28"/>
    </p:embeddedFont>
    <p:embeddedFont>
      <p:font typeface="Wingdings 3" panose="05040102010807070707" pitchFamily="18" charset="2"/>
      <p:regular r:id="rId29"/>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A9A5303F-5638-4100-A69F-59E0A07E2C7F}">
          <p14:sldIdLst>
            <p14:sldId id="256"/>
            <p14:sldId id="258"/>
            <p14:sldId id="277"/>
            <p14:sldId id="278"/>
            <p14:sldId id="260"/>
            <p14:sldId id="261"/>
            <p14:sldId id="279"/>
            <p14:sldId id="262"/>
            <p14:sldId id="263"/>
            <p14:sldId id="264"/>
            <p14:sldId id="265"/>
            <p14:sldId id="266"/>
            <p14:sldId id="267"/>
            <p14:sldId id="268"/>
            <p14:sldId id="269"/>
            <p14:sldId id="276"/>
            <p14:sldId id="270"/>
            <p14:sldId id="271"/>
            <p14:sldId id="272"/>
            <p14:sldId id="273"/>
            <p14:sldId id="275"/>
            <p14:sldId id="27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EF3300-7222-DF5A-B8EC-536914105F82}" v="199" dt="2026-07-12T23:19:30.9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8192" autoAdjust="0"/>
  </p:normalViewPr>
  <p:slideViewPr>
    <p:cSldViewPr snapToGrid="0" snapToObjects="1">
      <p:cViewPr varScale="1">
        <p:scale>
          <a:sx n="81" d="100"/>
          <a:sy n="81" d="100"/>
        </p:scale>
        <p:origin x="108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3648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8991944-6C07-435A-8F19-86CC4B4345D6}" type="datetimeFigureOut">
              <a:rPr lang="en-IN" smtClean="0"/>
              <a:t>12-07-2026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F040F2F-0689-4105-A825-95AC5CDBFB8E}" type="slidenum">
              <a:rPr lang="en-IN" smtClean="0"/>
              <a:t>‹#›</a:t>
            </a:fld>
            <a:endParaRPr lang="en-IN"/>
          </a:p>
        </p:txBody>
      </p:sp>
    </p:spTree>
    <p:extLst>
      <p:ext uri="{BB962C8B-B14F-4D97-AF65-F5344CB8AC3E}">
        <p14:creationId xmlns:p14="http://schemas.microsoft.com/office/powerpoint/2010/main" val="93797154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125FF8-D4DA-4074-938A-1DDE79A92CAB}" type="datetimeFigureOut">
              <a:rPr lang="en-IN" smtClean="0"/>
              <a:t>12-07-2026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800262B-7CD1-4BCE-8643-E6DCD2CDFFDC}" type="slidenum">
              <a:rPr lang="en-IN" smtClean="0"/>
              <a:t>‹#›</a:t>
            </a:fld>
            <a:endParaRPr lang="en-IN"/>
          </a:p>
        </p:txBody>
      </p:sp>
    </p:spTree>
    <p:extLst>
      <p:ext uri="{BB962C8B-B14F-4D97-AF65-F5344CB8AC3E}">
        <p14:creationId xmlns:p14="http://schemas.microsoft.com/office/powerpoint/2010/main" val="4045816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991944-6C07-435A-8F19-86CC4B4345D6}" type="datetimeFigureOut">
              <a:rPr lang="en-IN" smtClean="0"/>
              <a:t>12-07-2026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F040F2F-0689-4105-A825-95AC5CDBFB8E}" type="slidenum">
              <a:rPr lang="en-IN" smtClean="0"/>
              <a:t>‹#›</a:t>
            </a:fld>
            <a:endParaRPr lang="en-IN"/>
          </a:p>
        </p:txBody>
      </p:sp>
    </p:spTree>
    <p:extLst>
      <p:ext uri="{BB962C8B-B14F-4D97-AF65-F5344CB8AC3E}">
        <p14:creationId xmlns:p14="http://schemas.microsoft.com/office/powerpoint/2010/main" val="38384793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8991944-6C07-435A-8F19-86CC4B4345D6}" type="datetimeFigureOut">
              <a:rPr lang="en-IN" smtClean="0"/>
              <a:t>12-07-2026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F040F2F-0689-4105-A825-95AC5CDBFB8E}" type="slidenum">
              <a:rPr lang="en-IN" smtClean="0"/>
              <a:t>‹#›</a:t>
            </a:fld>
            <a:endParaRPr lang="en-IN"/>
          </a:p>
        </p:txBody>
      </p:sp>
    </p:spTree>
    <p:extLst>
      <p:ext uri="{BB962C8B-B14F-4D97-AF65-F5344CB8AC3E}">
        <p14:creationId xmlns:p14="http://schemas.microsoft.com/office/powerpoint/2010/main" val="399962006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991944-6C07-435A-8F19-86CC4B4345D6}" type="datetimeFigureOut">
              <a:rPr lang="en-IN" smtClean="0"/>
              <a:t>12-07-2026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F040F2F-0689-4105-A825-95AC5CDBFB8E}" type="slidenum">
              <a:rPr lang="en-IN" smtClean="0"/>
              <a:t>‹#›</a:t>
            </a:fld>
            <a:endParaRPr lang="en-IN"/>
          </a:p>
        </p:txBody>
      </p:sp>
    </p:spTree>
    <p:extLst>
      <p:ext uri="{BB962C8B-B14F-4D97-AF65-F5344CB8AC3E}">
        <p14:creationId xmlns:p14="http://schemas.microsoft.com/office/powerpoint/2010/main" val="311227674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8991944-6C07-435A-8F19-86CC4B4345D6}" type="datetimeFigureOut">
              <a:rPr lang="en-IN" smtClean="0"/>
              <a:t>12-07-2026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F040F2F-0689-4105-A825-95AC5CDBFB8E}" type="slidenum">
              <a:rPr lang="en-IN" smtClean="0"/>
              <a:t>‹#›</a:t>
            </a:fld>
            <a:endParaRPr lang="en-IN"/>
          </a:p>
        </p:txBody>
      </p:sp>
    </p:spTree>
    <p:extLst>
      <p:ext uri="{BB962C8B-B14F-4D97-AF65-F5344CB8AC3E}">
        <p14:creationId xmlns:p14="http://schemas.microsoft.com/office/powerpoint/2010/main" val="327438255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991944-6C07-435A-8F19-86CC4B4345D6}" type="datetimeFigureOut">
              <a:rPr lang="en-IN" smtClean="0"/>
              <a:t>12-07-2026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F040F2F-0689-4105-A825-95AC5CDBFB8E}" type="slidenum">
              <a:rPr lang="en-IN" smtClean="0"/>
              <a:t>‹#›</a:t>
            </a:fld>
            <a:endParaRPr lang="en-IN"/>
          </a:p>
        </p:txBody>
      </p:sp>
    </p:spTree>
    <p:extLst>
      <p:ext uri="{BB962C8B-B14F-4D97-AF65-F5344CB8AC3E}">
        <p14:creationId xmlns:p14="http://schemas.microsoft.com/office/powerpoint/2010/main" val="32383707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68991944-6C07-435A-8F19-86CC4B4345D6}" type="datetimeFigureOut">
              <a:rPr lang="en-IN" smtClean="0"/>
              <a:t>12-07-2026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F040F2F-0689-4105-A825-95AC5CDBFB8E}" type="slidenum">
              <a:rPr lang="en-IN" smtClean="0"/>
              <a:t>‹#›</a:t>
            </a:fld>
            <a:endParaRPr lang="en-IN"/>
          </a:p>
        </p:txBody>
      </p:sp>
    </p:spTree>
    <p:extLst>
      <p:ext uri="{BB962C8B-B14F-4D97-AF65-F5344CB8AC3E}">
        <p14:creationId xmlns:p14="http://schemas.microsoft.com/office/powerpoint/2010/main" val="200517404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8991944-6C07-435A-8F19-86CC4B4345D6}" type="datetimeFigureOut">
              <a:rPr lang="en-IN" smtClean="0"/>
              <a:t>12-07-2026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F040F2F-0689-4105-A825-95AC5CDBFB8E}" type="slidenum">
              <a:rPr lang="en-IN" smtClean="0"/>
              <a:t>‹#›</a:t>
            </a:fld>
            <a:endParaRPr lang="en-IN"/>
          </a:p>
        </p:txBody>
      </p:sp>
    </p:spTree>
    <p:extLst>
      <p:ext uri="{BB962C8B-B14F-4D97-AF65-F5344CB8AC3E}">
        <p14:creationId xmlns:p14="http://schemas.microsoft.com/office/powerpoint/2010/main" val="413067294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991944-6C07-435A-8F19-86CC4B4345D6}" type="datetimeFigureOut">
              <a:rPr lang="en-IN" smtClean="0"/>
              <a:t>12-07-2026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F040F2F-0689-4105-A825-95AC5CDBFB8E}" type="slidenum">
              <a:rPr lang="en-IN" smtClean="0"/>
              <a:t>‹#›</a:t>
            </a:fld>
            <a:endParaRPr lang="en-IN"/>
          </a:p>
        </p:txBody>
      </p:sp>
    </p:spTree>
    <p:extLst>
      <p:ext uri="{BB962C8B-B14F-4D97-AF65-F5344CB8AC3E}">
        <p14:creationId xmlns:p14="http://schemas.microsoft.com/office/powerpoint/2010/main" val="137079687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991944-6C07-435A-8F19-86CC4B4345D6}" type="datetimeFigureOut">
              <a:rPr lang="en-IN" smtClean="0"/>
              <a:t>12-07-2026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F040F2F-0689-4105-A825-95AC5CDBFB8E}" type="slidenum">
              <a:rPr lang="en-IN" smtClean="0"/>
              <a:t>‹#›</a:t>
            </a:fld>
            <a:endParaRPr lang="en-IN"/>
          </a:p>
        </p:txBody>
      </p:sp>
      <p:sp>
        <p:nvSpPr>
          <p:cNvPr id="20" name="TextBox 19"/>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350" dirty="0">
              <a:solidFill>
                <a:schemeClr val="accent1">
                  <a:lumMod val="60000"/>
                  <a:lumOff val="40000"/>
                </a:schemeClr>
              </a:solidFill>
              <a:latin typeface="Arial"/>
            </a:endParaRPr>
          </a:p>
        </p:txBody>
      </p:sp>
    </p:spTree>
    <p:extLst>
      <p:ext uri="{BB962C8B-B14F-4D97-AF65-F5344CB8AC3E}">
        <p14:creationId xmlns:p14="http://schemas.microsoft.com/office/powerpoint/2010/main" val="73763862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991944-6C07-435A-8F19-86CC4B4345D6}" type="datetimeFigureOut">
              <a:rPr lang="en-IN" smtClean="0"/>
              <a:t>12-07-2026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F040F2F-0689-4105-A825-95AC5CDBFB8E}" type="slidenum">
              <a:rPr lang="en-IN" smtClean="0"/>
              <a:t>‹#›</a:t>
            </a:fld>
            <a:endParaRPr lang="en-IN"/>
          </a:p>
        </p:txBody>
      </p:sp>
    </p:spTree>
    <p:extLst>
      <p:ext uri="{BB962C8B-B14F-4D97-AF65-F5344CB8AC3E}">
        <p14:creationId xmlns:p14="http://schemas.microsoft.com/office/powerpoint/2010/main" val="113665856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991944-6C07-435A-8F19-86CC4B4345D6}" type="datetimeFigureOut">
              <a:rPr lang="en-IN" smtClean="0"/>
              <a:t>12-07-2026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F040F2F-0689-4105-A825-95AC5CDBFB8E}" type="slidenum">
              <a:rPr lang="en-IN" smtClean="0"/>
              <a:t>‹#›</a:t>
            </a:fld>
            <a:endParaRPr lang="en-IN"/>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2553319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991944-6C07-435A-8F19-86CC4B4345D6}" type="datetimeFigureOut">
              <a:rPr lang="en-IN" smtClean="0"/>
              <a:t>12-07-2026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F040F2F-0689-4105-A825-95AC5CDBFB8E}" type="slidenum">
              <a:rPr lang="en-IN" smtClean="0"/>
              <a:t>‹#›</a:t>
            </a:fld>
            <a:endParaRPr lang="en-IN"/>
          </a:p>
        </p:txBody>
      </p:sp>
    </p:spTree>
    <p:extLst>
      <p:ext uri="{BB962C8B-B14F-4D97-AF65-F5344CB8AC3E}">
        <p14:creationId xmlns:p14="http://schemas.microsoft.com/office/powerpoint/2010/main" val="73086633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991944-6C07-435A-8F19-86CC4B4345D6}" type="datetimeFigureOut">
              <a:rPr lang="en-IN" smtClean="0"/>
              <a:t>12-07-2026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F040F2F-0689-4105-A825-95AC5CDBFB8E}" type="slidenum">
              <a:rPr lang="en-IN" smtClean="0"/>
              <a:t>‹#›</a:t>
            </a:fld>
            <a:endParaRPr lang="en-IN"/>
          </a:p>
        </p:txBody>
      </p:sp>
    </p:spTree>
    <p:extLst>
      <p:ext uri="{BB962C8B-B14F-4D97-AF65-F5344CB8AC3E}">
        <p14:creationId xmlns:p14="http://schemas.microsoft.com/office/powerpoint/2010/main" val="406765464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991944-6C07-435A-8F19-86CC4B4345D6}" type="datetimeFigureOut">
              <a:rPr lang="en-IN" smtClean="0"/>
              <a:t>12-07-2026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F040F2F-0689-4105-A825-95AC5CDBFB8E}" type="slidenum">
              <a:rPr lang="en-IN" smtClean="0"/>
              <a:t>‹#›</a:t>
            </a:fld>
            <a:endParaRPr lang="en-IN"/>
          </a:p>
        </p:txBody>
      </p:sp>
    </p:spTree>
    <p:extLst>
      <p:ext uri="{BB962C8B-B14F-4D97-AF65-F5344CB8AC3E}">
        <p14:creationId xmlns:p14="http://schemas.microsoft.com/office/powerpoint/2010/main" val="63272010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master 1">
    <p:spTree>
      <p:nvGrpSpPr>
        <p:cNvPr id="1" name=""/>
        <p:cNvGrpSpPr/>
        <p:nvPr/>
      </p:nvGrpSpPr>
      <p:grpSpPr>
        <a:xfrm>
          <a:off x="0" y="0"/>
          <a:ext cx="0" cy="0"/>
          <a:chOff x="0" y="0"/>
          <a:chExt cx="0" cy="0"/>
        </a:xfrm>
      </p:grpSpPr>
    </p:spTree>
    <p:extLst>
      <p:ext uri="{BB962C8B-B14F-4D97-AF65-F5344CB8AC3E}">
        <p14:creationId xmlns:p14="http://schemas.microsoft.com/office/powerpoint/2010/main" val="6182862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05533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68991944-6C07-435A-8F19-86CC4B4345D6}" type="datetimeFigureOut">
              <a:rPr lang="en-IN" smtClean="0"/>
              <a:t>12-07-2026</a:t>
            </a:fld>
            <a:endParaRPr lang="en-IN"/>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fld id="{5F040F2F-0689-4105-A825-95AC5CDBFB8E}" type="slidenum">
              <a:rPr lang="en-IN" smtClean="0"/>
              <a:t>‹#›</a:t>
            </a:fld>
            <a:endParaRPr lang="en-IN"/>
          </a:p>
        </p:txBody>
      </p:sp>
    </p:spTree>
    <p:extLst>
      <p:ext uri="{BB962C8B-B14F-4D97-AF65-F5344CB8AC3E}">
        <p14:creationId xmlns:p14="http://schemas.microsoft.com/office/powerpoint/2010/main" val="856552086"/>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 id="2147483804" r:id="rId18"/>
  </p:sldLayoutIdLst>
  <p:hf sldNum="0" hdr="0" ftr="0" dt="0"/>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3.xml"/><Relationship Id="rId1" Type="http://schemas.openxmlformats.org/officeDocument/2006/relationships/slideLayout" Target="../slideLayouts/slideLayout17.xml"/><Relationship Id="rId4" Type="http://schemas.openxmlformats.org/officeDocument/2006/relationships/image" Target="../media/image3.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7.xml"/><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9.xml"/><Relationship Id="rId1" Type="http://schemas.openxmlformats.org/officeDocument/2006/relationships/slideLayout" Target="../slideLayouts/slideLayout17.xml"/><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11.xml"/><Relationship Id="rId1" Type="http://schemas.openxmlformats.org/officeDocument/2006/relationships/slideLayout" Target="../slideLayouts/slideLayout17.xml"/><Relationship Id="rId4" Type="http://schemas.openxmlformats.org/officeDocument/2006/relationships/image" Target="../media/image16.svg"/></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12.xml"/><Relationship Id="rId1" Type="http://schemas.openxmlformats.org/officeDocument/2006/relationships/slideLayout" Target="../slideLayouts/slideLayout17.xml"/><Relationship Id="rId4" Type="http://schemas.openxmlformats.org/officeDocument/2006/relationships/image" Target="../media/image2.svg"/></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notesSlide" Target="../notesSlides/notesSlide14.xml"/><Relationship Id="rId1" Type="http://schemas.openxmlformats.org/officeDocument/2006/relationships/slideLayout" Target="../slideLayouts/slideLayout17.xml"/><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1186/s12872-023-03527-x" TargetMode="External"/><Relationship Id="rId13" Type="http://schemas.openxmlformats.org/officeDocument/2006/relationships/hyperlink" Target="https://www.who.int/news-room/fact-sheets/detail/cardiovascular-diseases-%28cvds%29?utm" TargetMode="External"/><Relationship Id="rId3" Type="http://schemas.openxmlformats.org/officeDocument/2006/relationships/hyperlink" Target="https://www.cureus.com/articles/236353-early-diagnosis-of-cardiovascular-diseases-in-the-era-of-artificial-intelligence-an-in-depth-review.pdf" TargetMode="External"/><Relationship Id="rId7" Type="http://schemas.openxmlformats.org/officeDocument/2006/relationships/hyperlink" Target="https://doi.org/10.1161/CIR.0000000000001150" TargetMode="External"/><Relationship Id="rId12" Type="http://schemas.openxmlformats.org/officeDocument/2006/relationships/hyperlink" Target="https://doi.org/10.3389/frhs.2025.1573813" TargetMode="External"/><Relationship Id="rId2" Type="http://schemas.openxmlformats.org/officeDocument/2006/relationships/notesSlide" Target="../notesSlides/notesSlide15.xml"/><Relationship Id="rId1" Type="http://schemas.openxmlformats.org/officeDocument/2006/relationships/slideLayout" Target="../slideLayouts/slideLayout17.xml"/><Relationship Id="rId6" Type="http://schemas.openxmlformats.org/officeDocument/2006/relationships/hyperlink" Target="https://doi.org/10.3399/bjgp16x684745" TargetMode="External"/><Relationship Id="rId11" Type="http://schemas.openxmlformats.org/officeDocument/2006/relationships/hyperlink" Target="https://gh.bmj.com/content/bmjgh/10/2/e015043.full.pdf" TargetMode="External"/><Relationship Id="rId5" Type="http://schemas.openxmlformats.org/officeDocument/2006/relationships/hyperlink" Target="https://www.bhf.org.uk/-/media/files/for-professionals/research/heart-statistics/bhf-cvd-statistics-uk-factsheet-jan26.pdf?rev=26534e1487094dbd806277891baef112&amp;hash=836271B8610F86FF345146CAD695D6CA" TargetMode="External"/><Relationship Id="rId10" Type="http://schemas.openxmlformats.org/officeDocument/2006/relationships/hyperlink" Target="https://www.nice.org.uk/guidance/ng238" TargetMode="External"/><Relationship Id="rId4" Type="http://schemas.openxmlformats.org/officeDocument/2006/relationships/hyperlink" Target="https://doi.org/10.62754/joe.v3i7.4665" TargetMode="External"/><Relationship Id="rId9" Type="http://schemas.openxmlformats.org/officeDocument/2006/relationships/hyperlink" Target="https://doi.org/10.1016/S2213-2600(25)00054-2" TargetMode="External"/><Relationship Id="rId14" Type="http://schemas.openxmlformats.org/officeDocument/2006/relationships/hyperlink" Target="https://doi.org/10.1002/14651858.CD014936.pub2"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doi.org/10.1200/JCO.22.00687" TargetMode="External"/><Relationship Id="rId13" Type="http://schemas.openxmlformats.org/officeDocument/2006/relationships/hyperlink" Target="https://doi.org/10.1177/13558196251349388" TargetMode="External"/><Relationship Id="rId3" Type="http://schemas.openxmlformats.org/officeDocument/2006/relationships/hyperlink" Target="https://doi.org/10.1136/bmj-2023-078523" TargetMode="External"/><Relationship Id="rId7" Type="http://schemas.openxmlformats.org/officeDocument/2006/relationships/hyperlink" Target="https://bmjopenquality.bmj.com/content/bmjqir/12/3/e002324.full.pdf" TargetMode="External"/><Relationship Id="rId12" Type="http://schemas.openxmlformats.org/officeDocument/2006/relationships/hyperlink" Target="https://doi.org/10.1186/s40001-024-02044-7" TargetMode="External"/><Relationship Id="rId2" Type="http://schemas.openxmlformats.org/officeDocument/2006/relationships/hyperlink" Target="https://doi.org/10.54660/.IJMRGE.2024.5.6.1584-1600" TargetMode="External"/><Relationship Id="rId1" Type="http://schemas.openxmlformats.org/officeDocument/2006/relationships/slideLayout" Target="../slideLayouts/slideLayout17.xml"/><Relationship Id="rId6" Type="http://schemas.openxmlformats.org/officeDocument/2006/relationships/hyperlink" Target="https://doi.org/10.15420/cfr.2023.15" TargetMode="External"/><Relationship Id="rId11" Type="http://schemas.openxmlformats.org/officeDocument/2006/relationships/hyperlink" Target="https://doi.org/10.1002/nop2.1261" TargetMode="External"/><Relationship Id="rId5" Type="http://schemas.openxmlformats.org/officeDocument/2006/relationships/hyperlink" Target="https://doi.org/10.3390/ijerph192114229" TargetMode="External"/><Relationship Id="rId10" Type="http://schemas.openxmlformats.org/officeDocument/2006/relationships/hyperlink" Target="https://doi.org/10.18632/aging.206157" TargetMode="External"/><Relationship Id="rId4" Type="http://schemas.openxmlformats.org/officeDocument/2006/relationships/hyperlink" Target="https://doi.org/10.1161/CIRCULATIONAHA.122.063399" TargetMode="External"/><Relationship Id="rId9" Type="http://schemas.openxmlformats.org/officeDocument/2006/relationships/hyperlink" Target="https://www.academia.edu/download/107938105/58828.pdf" TargetMode="External"/><Relationship Id="rId14" Type="http://schemas.openxmlformats.org/officeDocument/2006/relationships/hyperlink" Target="https://doi.org/10.1007/s10661-022-10503-z"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429000" cy="5143500"/>
          </a:xfrm>
          <a:prstGeom prst="rect">
            <a:avLst/>
          </a:prstGeom>
        </p:spPr>
      </p:pic>
      <p:sp>
        <p:nvSpPr>
          <p:cNvPr id="3" name="Text 0"/>
          <p:cNvSpPr/>
          <p:nvPr/>
        </p:nvSpPr>
        <p:spPr>
          <a:xfrm>
            <a:off x="3820437" y="667595"/>
            <a:ext cx="4722763" cy="1550194"/>
          </a:xfrm>
          <a:prstGeom prst="rect">
            <a:avLst/>
          </a:prstGeom>
          <a:noFill/>
          <a:ln/>
        </p:spPr>
        <p:txBody>
          <a:bodyPr wrap="square" lIns="0" tIns="0" rIns="0" bIns="0" rtlCol="0" anchor="t">
            <a:normAutofit/>
          </a:bodyPr>
          <a:lstStyle/>
          <a:p>
            <a:pPr marL="0" indent="0" algn="l">
              <a:lnSpc>
                <a:spcPct val="104000"/>
              </a:lnSpc>
              <a:buNone/>
            </a:pPr>
            <a:r>
              <a:rPr lang="en-US" sz="2400" dirty="0">
                <a:latin typeface="Arial"/>
                <a:ea typeface="Noto Serif Medium"/>
                <a:cs typeface="Arial"/>
              </a:rPr>
              <a:t>Heart Disease: A Critical Evaluation of Diagnosis, Management and Prevention in the United Kingdom</a:t>
            </a:r>
          </a:p>
        </p:txBody>
      </p:sp>
      <p:sp>
        <p:nvSpPr>
          <p:cNvPr id="4" name="TextBox 3">
            <a:extLst>
              <a:ext uri="{FF2B5EF4-FFF2-40B4-BE49-F238E27FC236}">
                <a16:creationId xmlns:a16="http://schemas.microsoft.com/office/drawing/2014/main" id="{8F02BC27-CA2F-9717-D0C7-149D15A9C9BD}"/>
              </a:ext>
            </a:extLst>
          </p:cNvPr>
          <p:cNvSpPr txBox="1"/>
          <p:nvPr/>
        </p:nvSpPr>
        <p:spPr>
          <a:xfrm>
            <a:off x="4146338" y="2165092"/>
            <a:ext cx="4070960" cy="2462213"/>
          </a:xfrm>
          <a:prstGeom prst="rect">
            <a:avLst/>
          </a:prstGeom>
          <a:noFill/>
        </p:spPr>
        <p:txBody>
          <a:bodyPr wrap="square" rtlCol="0">
            <a:spAutoFit/>
          </a:bodyPr>
          <a:lstStyle/>
          <a:p>
            <a:pPr algn="ctr"/>
            <a:r>
              <a:rPr lang="en-US" sz="1400" dirty="0">
                <a:latin typeface="Arial" panose="020B0604020202020204" pitchFamily="34" charset="0"/>
                <a:ea typeface="Noto Serif" panose="02020600060500020200" pitchFamily="18" charset="0"/>
                <a:cs typeface="Arial" panose="020B0604020202020204" pitchFamily="34" charset="0"/>
              </a:rPr>
              <a:t>Programmer: MSc Public Health and Social Care in Practice</a:t>
            </a:r>
          </a:p>
          <a:p>
            <a:pPr algn="ctr"/>
            <a:r>
              <a:rPr lang="en-US" sz="1400" dirty="0">
                <a:latin typeface="Arial" panose="020B0604020202020204" pitchFamily="34" charset="0"/>
                <a:ea typeface="Noto Serif" panose="02020600060500020200" pitchFamily="18" charset="0"/>
                <a:cs typeface="Arial" panose="020B0604020202020204" pitchFamily="34" charset="0"/>
              </a:rPr>
              <a:t>Student Name: Krupakumari Bharatbhai Rathod  </a:t>
            </a:r>
          </a:p>
          <a:p>
            <a:pPr algn="ctr"/>
            <a:r>
              <a:rPr lang="en-US" sz="1400" dirty="0">
                <a:latin typeface="Arial" panose="020B0604020202020204" pitchFamily="34" charset="0"/>
                <a:ea typeface="Noto Serif" panose="02020600060500020200" pitchFamily="18" charset="0"/>
                <a:cs typeface="Arial" panose="020B0604020202020204" pitchFamily="34" charset="0"/>
              </a:rPr>
              <a:t>Student ID:2537419</a:t>
            </a:r>
          </a:p>
          <a:p>
            <a:pPr algn="ctr"/>
            <a:r>
              <a:rPr lang="en-US" sz="1400" dirty="0">
                <a:latin typeface="Arial" panose="020B0604020202020204" pitchFamily="34" charset="0"/>
                <a:ea typeface="Noto Serif" panose="02020600060500020200" pitchFamily="18" charset="0"/>
                <a:cs typeface="Arial" panose="020B0604020202020204" pitchFamily="34" charset="0"/>
              </a:rPr>
              <a:t>Module Code and Title: LCHS7003 Community Care and Management of Longer-term Conditions </a:t>
            </a:r>
          </a:p>
          <a:p>
            <a:pPr algn="ctr"/>
            <a:r>
              <a:rPr lang="en-US" sz="1400" dirty="0">
                <a:latin typeface="Arial" panose="020B0604020202020204" pitchFamily="34" charset="0"/>
                <a:ea typeface="Noto Serif" panose="02020600060500020200" pitchFamily="18" charset="0"/>
                <a:cs typeface="Arial" panose="020B0604020202020204" pitchFamily="34" charset="0"/>
              </a:rPr>
              <a:t>Assignment Title: Component 2 Individual Presentation</a:t>
            </a:r>
          </a:p>
          <a:p>
            <a:pPr algn="ctr"/>
            <a:r>
              <a:rPr lang="en-US" sz="1400" dirty="0">
                <a:latin typeface="Arial" panose="020B0604020202020204" pitchFamily="34" charset="0"/>
                <a:ea typeface="Noto Serif" panose="02020600060500020200" pitchFamily="18" charset="0"/>
                <a:cs typeface="Arial" panose="020B0604020202020204" pitchFamily="34" charset="0"/>
              </a:rPr>
              <a:t>Lecturer Name: Dr Aishat Bakre </a:t>
            </a:r>
            <a:br>
              <a:rPr lang="en-US" sz="1400" dirty="0">
                <a:latin typeface="Arial" panose="020B0604020202020204" pitchFamily="34" charset="0"/>
                <a:ea typeface="Noto Serif" panose="02020600060500020200" pitchFamily="18" charset="0"/>
                <a:cs typeface="Arial" panose="020B0604020202020204" pitchFamily="34" charset="0"/>
              </a:rPr>
            </a:br>
            <a:r>
              <a:rPr lang="en-US" sz="1400" dirty="0">
                <a:latin typeface="Arial" panose="020B0604020202020204" pitchFamily="34" charset="0"/>
                <a:ea typeface="Noto Serif" panose="02020600060500020200" pitchFamily="18" charset="0"/>
                <a:cs typeface="Arial" panose="020B0604020202020204" pitchFamily="34" charset="0"/>
              </a:rPr>
              <a:t>Date: 13 July 2026</a:t>
            </a:r>
            <a:endParaRPr lang="en-GB" sz="1400" dirty="0">
              <a:latin typeface="Arial" panose="020B0604020202020204" pitchFamily="34" charset="0"/>
              <a:ea typeface="Noto Serif" panose="02020600060500020200" pitchFamily="18"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4D223-E36F-96C9-EBA2-9D39E00AE0B1}"/>
              </a:ext>
            </a:extLst>
          </p:cNvPr>
          <p:cNvSpPr>
            <a:spLocks noGrp="1"/>
          </p:cNvSpPr>
          <p:nvPr>
            <p:ph type="title"/>
          </p:nvPr>
        </p:nvSpPr>
        <p:spPr>
          <a:xfrm>
            <a:off x="3307327" y="2"/>
            <a:ext cx="1559642" cy="530942"/>
          </a:xfrm>
        </p:spPr>
        <p:txBody>
          <a:bodyPr>
            <a:normAutofit/>
          </a:bodyPr>
          <a:lstStyle/>
          <a:p>
            <a:r>
              <a:rPr lang="en-US" sz="1800" b="1" dirty="0">
                <a:latin typeface="Arial"/>
                <a:cs typeface="Arial"/>
              </a:rPr>
              <a:t>Definition</a:t>
            </a:r>
            <a:endParaRPr lang="en-IN" sz="1800" b="1">
              <a:latin typeface="Arial"/>
              <a:cs typeface="Arial"/>
            </a:endParaRPr>
          </a:p>
        </p:txBody>
      </p:sp>
      <p:sp>
        <p:nvSpPr>
          <p:cNvPr id="3" name="Content Placeholder 2">
            <a:extLst>
              <a:ext uri="{FF2B5EF4-FFF2-40B4-BE49-F238E27FC236}">
                <a16:creationId xmlns:a16="http://schemas.microsoft.com/office/drawing/2014/main" id="{66940779-8767-4063-6EF7-1822D0A661B4}"/>
              </a:ext>
            </a:extLst>
          </p:cNvPr>
          <p:cNvSpPr>
            <a:spLocks noGrp="1"/>
          </p:cNvSpPr>
          <p:nvPr>
            <p:ph idx="1"/>
          </p:nvPr>
        </p:nvSpPr>
        <p:spPr>
          <a:xfrm>
            <a:off x="1" y="391886"/>
            <a:ext cx="9144000" cy="4751613"/>
          </a:xfrm>
        </p:spPr>
        <p:txBody>
          <a:bodyPr vert="horz" lIns="91440" tIns="45720" rIns="91440" bIns="45720" rtlCol="0" anchor="t">
            <a:normAutofit/>
          </a:bodyPr>
          <a:lstStyle/>
          <a:p>
            <a:pPr marL="0" indent="0">
              <a:buNone/>
            </a:pPr>
            <a:r>
              <a:rPr lang="en-US" sz="1400" dirty="0">
                <a:latin typeface="Arial"/>
                <a:cs typeface="Arial"/>
              </a:rPr>
              <a:t>Heart disease is a general term used to describe that affects the </a:t>
            </a:r>
            <a:r>
              <a:rPr lang="en-US" sz="1400">
                <a:latin typeface="Arial"/>
                <a:cs typeface="Arial"/>
              </a:rPr>
              <a:t>heart</a:t>
            </a:r>
            <a:r>
              <a:rPr lang="en-US" sz="1400" dirty="0">
                <a:latin typeface="Arial"/>
                <a:cs typeface="Arial"/>
              </a:rPr>
              <a:t> and blood vessels. It can reduce the heart’s ability to pump blood effectively., leading to serious  conditions us health problems. Heart disease develop due to factors such as high bold pressure, high cholesterol, smoking, diabetes, obesity, physical inactivity, and family history. It is one of the leading  causing of illness and death worldwide (WHO, 2023).</a:t>
            </a:r>
          </a:p>
          <a:p>
            <a:pPr marL="0" indent="0">
              <a:buNone/>
            </a:pPr>
            <a:endParaRPr lang="en-US" sz="1350" dirty="0">
              <a:latin typeface="Arial" panose="020B0604020202020204" pitchFamily="34" charset="0"/>
              <a:cs typeface="Arial" panose="020B0604020202020204" pitchFamily="34" charset="0"/>
            </a:endParaRPr>
          </a:p>
          <a:p>
            <a:pPr marL="0" indent="0">
              <a:buNone/>
            </a:pPr>
            <a:endParaRPr lang="en-US" sz="1350" dirty="0">
              <a:latin typeface="Arial" panose="020B0604020202020204" pitchFamily="34" charset="0"/>
              <a:cs typeface="Arial" panose="020B0604020202020204" pitchFamily="34" charset="0"/>
            </a:endParaRPr>
          </a:p>
          <a:p>
            <a:pPr marL="0" indent="0">
              <a:buNone/>
            </a:pPr>
            <a:r>
              <a:rPr lang="en-US" sz="1800" b="1" dirty="0">
                <a:latin typeface="Arial" panose="020B0604020202020204" pitchFamily="34" charset="0"/>
                <a:cs typeface="Arial" panose="020B0604020202020204" pitchFamily="34" charset="0"/>
              </a:rPr>
              <a:t>Common Heart diseases</a:t>
            </a:r>
          </a:p>
          <a:p>
            <a:pPr marL="0" indent="0">
              <a:buNone/>
            </a:pPr>
            <a:r>
              <a:rPr lang="en-US" sz="1400" dirty="0">
                <a:latin typeface="Arial"/>
                <a:cs typeface="Arial"/>
              </a:rPr>
              <a:t>There are several common types of heart disease. Coronary artery disease (CAD) is the most common and occurs when the arteries supplying bold to the heart become narrowed by fatty deposit. Other common heart disease include heart failure, where the heart cannot pump blood efficiently arrhythmias, which are abnormal heart rhythms and heart valve disease where one or more heart valves do not work properly. These conditions can reduce heart function and affect a person’s quality of life (British Heart Foundation (BHF), 2024).</a:t>
            </a:r>
          </a:p>
          <a:p>
            <a:pPr marL="0" indent="0">
              <a:buNone/>
            </a:pPr>
            <a:r>
              <a:rPr lang="en-US" sz="1400" dirty="0">
                <a:latin typeface="Arial"/>
                <a:cs typeface="Arial"/>
              </a:rPr>
              <a:t>Early diagnosis and treatment of heart disease can help prevent serious complication such as heart attack and stroke. Adopting a healthy lifestyle, including regular physical activity, a balanced diet, avoiding smoking and managing blood pressure and cholesterol can significantly reduce the risk of developing heart disease. Regular health check-ups- also play an important role in early detection and management (NHS,2024) </a:t>
            </a:r>
          </a:p>
          <a:p>
            <a:pPr marL="0" indent="0">
              <a:buNone/>
            </a:pPr>
            <a:r>
              <a:rPr lang="en-US" sz="1350" dirty="0">
                <a:latin typeface="Arial" panose="020B0604020202020204" pitchFamily="34" charset="0"/>
                <a:cs typeface="Arial" panose="020B0604020202020204" pitchFamily="34" charset="0"/>
              </a:rPr>
              <a:t> </a:t>
            </a:r>
            <a:endParaRPr lang="en-IN" sz="13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91504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43A358-9AAF-AE3B-8DB4-BAF81CF996EE}"/>
              </a:ext>
            </a:extLst>
          </p:cNvPr>
          <p:cNvSpPr txBox="1"/>
          <p:nvPr/>
        </p:nvSpPr>
        <p:spPr>
          <a:xfrm>
            <a:off x="0" y="-106648"/>
            <a:ext cx="9144000" cy="3631763"/>
          </a:xfrm>
          <a:prstGeom prst="rect">
            <a:avLst/>
          </a:prstGeom>
          <a:noFill/>
        </p:spPr>
        <p:txBody>
          <a:bodyPr wrap="square" lIns="91440" tIns="45720" rIns="91440" bIns="45720" anchor="t">
            <a:spAutoFit/>
          </a:bodyPr>
          <a:lstStyle/>
          <a:p>
            <a:pPr marL="0" indent="0">
              <a:buNone/>
            </a:pPr>
            <a:endParaRPr lang="en-US" sz="1800"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r>
              <a:rPr lang="en-US" b="1" dirty="0">
                <a:latin typeface="Arial" panose="020B0604020202020204" pitchFamily="34" charset="0"/>
                <a:cs typeface="Arial" panose="020B0604020202020204" pitchFamily="34" charset="0"/>
              </a:rPr>
              <a:t>Symptoms</a:t>
            </a:r>
          </a:p>
          <a:p>
            <a:pPr marL="0" indent="0">
              <a:buNone/>
            </a:pPr>
            <a:endParaRPr lang="en-US" sz="1400" dirty="0">
              <a:latin typeface="Arial" panose="020B0604020202020204" pitchFamily="34" charset="0"/>
              <a:cs typeface="Arial" panose="020B0604020202020204" pitchFamily="34" charset="0"/>
            </a:endParaRPr>
          </a:p>
          <a:p>
            <a:pPr marL="0" indent="0">
              <a:buNone/>
            </a:pPr>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The symptoms of heart disease can be different for each person. Common symptoms include cheat pain, shortness of breath, feeling very tried, dizziness and a fast r irregular heartbeat. Some people may also feel pain in the arms, shoulders, neck, jaw, or back especially when exercising  or feeling stressed (NHS, 2024).</a:t>
            </a:r>
          </a:p>
          <a:p>
            <a:pPr marL="0" indent="0">
              <a:buNone/>
            </a:pPr>
            <a:endParaRPr lang="en-US" sz="1400" dirty="0">
              <a:latin typeface="Arial" panose="020B0604020202020204" pitchFamily="34" charset="0"/>
              <a:cs typeface="Arial" panose="020B0604020202020204" pitchFamily="34" charset="0"/>
            </a:endParaRPr>
          </a:p>
          <a:p>
            <a:pPr marL="0" indent="0">
              <a:buNone/>
            </a:pPr>
            <a:r>
              <a:rPr lang="en-US" sz="1400" dirty="0">
                <a:latin typeface="Arial"/>
                <a:cs typeface="Arial"/>
              </a:rPr>
              <a:t>In severe cases, heart disease can cause swelling in the legs, ankles, or feet because of fluid build-up. Some people may also faint, feel tried all the time, or have sudden chest pain which can be a sign of a heart attack. Recognizing </a:t>
            </a:r>
            <a:r>
              <a:rPr lang="en-US" sz="1400">
                <a:latin typeface="Arial"/>
                <a:cs typeface="Arial"/>
              </a:rPr>
              <a:t>these</a:t>
            </a:r>
            <a:r>
              <a:rPr lang="en-US" sz="1400" dirty="0">
                <a:latin typeface="Arial"/>
                <a:cs typeface="Arial"/>
              </a:rPr>
              <a:t> symptoms early and getting medical help quickly can prevent serious problems and improve recovery (WHO,2023).  </a:t>
            </a:r>
          </a:p>
        </p:txBody>
      </p:sp>
    </p:spTree>
    <p:extLst>
      <p:ext uri="{BB962C8B-B14F-4D97-AF65-F5344CB8AC3E}">
        <p14:creationId xmlns:p14="http://schemas.microsoft.com/office/powerpoint/2010/main" val="2148083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F32DBD-E0C0-9EBD-132B-F0C45B302A9E}"/>
              </a:ext>
            </a:extLst>
          </p:cNvPr>
          <p:cNvSpPr txBox="1"/>
          <p:nvPr/>
        </p:nvSpPr>
        <p:spPr>
          <a:xfrm>
            <a:off x="129639" y="225366"/>
            <a:ext cx="8882743" cy="3693319"/>
          </a:xfrm>
          <a:prstGeom prst="rect">
            <a:avLst/>
          </a:prstGeom>
          <a:noFill/>
        </p:spPr>
        <p:txBody>
          <a:bodyPr wrap="square" lIns="91440" tIns="45720" rIns="91440" bIns="45720" anchor="t">
            <a:spAutoFit/>
          </a:bodyPr>
          <a:lstStyle/>
          <a:p>
            <a:pPr marL="0" indent="0">
              <a:buNone/>
            </a:pPr>
            <a:endParaRPr lang="en-US" sz="1800"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a:p>
            <a:pPr marL="0" indent="0">
              <a:buNone/>
            </a:pPr>
            <a:r>
              <a:rPr lang="en-US" b="1" dirty="0">
                <a:latin typeface="Arial" panose="020B0604020202020204" pitchFamily="34" charset="0"/>
                <a:cs typeface="Arial" panose="020B0604020202020204" pitchFamily="34" charset="0"/>
              </a:rPr>
              <a:t>Causes</a:t>
            </a:r>
          </a:p>
          <a:p>
            <a:pPr marL="0" indent="0">
              <a:buNone/>
            </a:pPr>
            <a:endParaRPr lang="en-US" b="1"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Heart disease develops when the structure or function of heart becomes damaged. One of them main cause is the gradual build-up of fatty deposit inside the coronary arteries, a process called atherosclerosis. Over time, these deposits make the arteries narrow and hard, reducing the flow of oxygen rich blood to the heart muscle. This can damage the heart and affect how well it works(NICE, 2023).</a:t>
            </a:r>
          </a:p>
          <a:p>
            <a:pPr marL="0" indent="0">
              <a:buNone/>
            </a:pPr>
            <a:endParaRPr lang="en-US" sz="1400" dirty="0">
              <a:latin typeface="Arial" panose="020B0604020202020204" pitchFamily="34" charset="0"/>
              <a:cs typeface="Arial" panose="020B0604020202020204" pitchFamily="34" charset="0"/>
            </a:endParaRPr>
          </a:p>
          <a:p>
            <a:pPr marL="0" indent="0">
              <a:buNone/>
            </a:pPr>
            <a:endParaRPr lang="en-US" sz="1400" dirty="0">
              <a:latin typeface="Arial" panose="020B0604020202020204" pitchFamily="34" charset="0"/>
              <a:cs typeface="Arial" panose="020B0604020202020204" pitchFamily="34" charset="0"/>
            </a:endParaRPr>
          </a:p>
          <a:p>
            <a:pPr marL="0" indent="0">
              <a:buNone/>
            </a:pPr>
            <a:r>
              <a:rPr lang="en-US" sz="1400" dirty="0">
                <a:latin typeface="Arial"/>
                <a:cs typeface="Arial"/>
              </a:rPr>
              <a:t>In addition to this heart disease can also occur due to damage in other parts of the cardiovascular system. Problems with the heart valves, heart muscle  that controls the heartbeat can affects to pimp blood efficacity. These changes may gradually  weaken the heart and interfere with normal circulation contributing to the develop of different types of diseases (WHO,2024).</a:t>
            </a:r>
            <a:r>
              <a:rPr lang="en-US" sz="1800" dirty="0">
                <a:latin typeface="Arial"/>
                <a:cs typeface="Arial"/>
              </a:rPr>
              <a:t> </a:t>
            </a:r>
            <a:endParaRPr lang="en-IN" sz="1800" dirty="0">
              <a:latin typeface="Arial"/>
              <a:cs typeface="Arial"/>
            </a:endParaRPr>
          </a:p>
        </p:txBody>
      </p:sp>
    </p:spTree>
    <p:extLst>
      <p:ext uri="{BB962C8B-B14F-4D97-AF65-F5344CB8AC3E}">
        <p14:creationId xmlns:p14="http://schemas.microsoft.com/office/powerpoint/2010/main" val="2508082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3" name="Text 0"/>
          <p:cNvSpPr/>
          <p:nvPr/>
        </p:nvSpPr>
        <p:spPr>
          <a:xfrm>
            <a:off x="496119" y="477143"/>
            <a:ext cx="4722763" cy="775097"/>
          </a:xfrm>
          <a:prstGeom prst="rect">
            <a:avLst/>
          </a:prstGeom>
          <a:noFill/>
          <a:ln/>
        </p:spPr>
        <p:txBody>
          <a:bodyPr wrap="square" lIns="0" tIns="0" rIns="0" bIns="0" rtlCol="0" anchor="t">
            <a:noAutofit/>
          </a:bodyPr>
          <a:lstStyle/>
          <a:p>
            <a:pPr marL="0" indent="0" algn="l">
              <a:lnSpc>
                <a:spcPct val="104000"/>
              </a:lnSpc>
              <a:buNone/>
            </a:pPr>
            <a:r>
              <a:rPr lang="en-US" dirty="0">
                <a:latin typeface="Arial" panose="020B0604020202020204" pitchFamily="34" charset="0"/>
                <a:ea typeface="Noto Serif Medium" pitchFamily="34" charset="-122"/>
                <a:cs typeface="Arial" panose="020B0604020202020204" pitchFamily="34" charset="0"/>
              </a:rPr>
              <a:t>Prevalence of Heart Disease in the UK and Worldwide</a:t>
            </a:r>
            <a:endParaRPr lang="en-US" dirty="0">
              <a:latin typeface="Arial" panose="020B0604020202020204" pitchFamily="34" charset="0"/>
              <a:cs typeface="Arial" panose="020B0604020202020204" pitchFamily="34" charset="0"/>
            </a:endParaRPr>
          </a:p>
        </p:txBody>
      </p:sp>
      <p:sp>
        <p:nvSpPr>
          <p:cNvPr id="4" name="Text 1"/>
          <p:cNvSpPr/>
          <p:nvPr/>
        </p:nvSpPr>
        <p:spPr>
          <a:xfrm>
            <a:off x="496119" y="1500262"/>
            <a:ext cx="2283842" cy="409352"/>
          </a:xfrm>
          <a:prstGeom prst="rect">
            <a:avLst/>
          </a:prstGeom>
          <a:noFill/>
          <a:ln/>
        </p:spPr>
        <p:txBody>
          <a:bodyPr wrap="none" lIns="0" tIns="0" rIns="0" bIns="0" rtlCol="0" anchor="t"/>
          <a:lstStyle/>
          <a:p>
            <a:pPr marL="0" indent="0" algn="ctr">
              <a:lnSpc>
                <a:spcPct val="83000"/>
              </a:lnSpc>
              <a:buNone/>
            </a:pPr>
            <a:r>
              <a:rPr lang="en-US" sz="3600" dirty="0">
                <a:latin typeface="Times New Roman" panose="02020603050405020304" pitchFamily="18" charset="0"/>
                <a:ea typeface="Noto Serif Medium" pitchFamily="34" charset="-122"/>
                <a:cs typeface="Times New Roman" panose="02020603050405020304" pitchFamily="18" charset="0"/>
              </a:rPr>
              <a:t>8M+</a:t>
            </a:r>
            <a:endParaRPr lang="en-US" sz="3600" dirty="0">
              <a:latin typeface="Times New Roman" panose="02020603050405020304" pitchFamily="18" charset="0"/>
              <a:cs typeface="Times New Roman" panose="02020603050405020304" pitchFamily="18" charset="0"/>
            </a:endParaRPr>
          </a:p>
        </p:txBody>
      </p:sp>
      <p:sp>
        <p:nvSpPr>
          <p:cNvPr id="5" name="Text 2"/>
          <p:cNvSpPr/>
          <p:nvPr/>
        </p:nvSpPr>
        <p:spPr>
          <a:xfrm>
            <a:off x="862757" y="2064618"/>
            <a:ext cx="1550566" cy="193849"/>
          </a:xfrm>
          <a:prstGeom prst="rect">
            <a:avLst/>
          </a:prstGeom>
          <a:noFill/>
          <a:ln/>
        </p:spPr>
        <p:txBody>
          <a:bodyPr wrap="none" lIns="0" tIns="0" rIns="0" bIns="0" rtlCol="0" anchor="t"/>
          <a:lstStyle/>
          <a:p>
            <a:pPr marL="0" indent="0" algn="ctr">
              <a:lnSpc>
                <a:spcPct val="104000"/>
              </a:lnSpc>
              <a:buNone/>
            </a:pPr>
            <a:r>
              <a:rPr lang="en-US" sz="1400" dirty="0">
                <a:latin typeface="Arial"/>
                <a:ea typeface="Noto Serif Medium" pitchFamily="34" charset="-122"/>
                <a:cs typeface="Arial"/>
              </a:rPr>
              <a:t>People in the UK</a:t>
            </a:r>
            <a:endParaRPr lang="en-US" sz="1400">
              <a:latin typeface="Arial"/>
              <a:cs typeface="Arial"/>
            </a:endParaRPr>
          </a:p>
        </p:txBody>
      </p:sp>
      <p:sp>
        <p:nvSpPr>
          <p:cNvPr id="6" name="Text 3"/>
          <p:cNvSpPr/>
          <p:nvPr/>
        </p:nvSpPr>
        <p:spPr>
          <a:xfrm>
            <a:off x="130629" y="2332881"/>
            <a:ext cx="2282694" cy="793849"/>
          </a:xfrm>
          <a:prstGeom prst="rect">
            <a:avLst/>
          </a:prstGeom>
          <a:noFill/>
          <a:ln/>
        </p:spPr>
        <p:txBody>
          <a:bodyPr wrap="square" lIns="0" tIns="0" rIns="0" bIns="0" rtlCol="0" anchor="t">
            <a:noAutofit/>
          </a:bodyPr>
          <a:lstStyle/>
          <a:p>
            <a:pPr marL="0" indent="0" algn="ctr">
              <a:lnSpc>
                <a:spcPct val="133000"/>
              </a:lnSpc>
              <a:buNone/>
            </a:pPr>
            <a:r>
              <a:rPr lang="en-US" sz="1400" dirty="0">
                <a:latin typeface="Arial"/>
                <a:ea typeface="Noto Serif"/>
                <a:cs typeface="Arial"/>
              </a:rPr>
              <a:t>Cardiovascular diseases (CVD) are diagnosed among over 8 million people in the UK (BHF Health Analytics Team, 2026)</a:t>
            </a:r>
            <a:endParaRPr lang="en-US" sz="1400">
              <a:latin typeface="Arial"/>
              <a:ea typeface="Noto Serif"/>
              <a:cs typeface="Arial"/>
            </a:endParaRPr>
          </a:p>
        </p:txBody>
      </p:sp>
      <p:sp>
        <p:nvSpPr>
          <p:cNvPr id="7" name="Text 4"/>
          <p:cNvSpPr/>
          <p:nvPr/>
        </p:nvSpPr>
        <p:spPr>
          <a:xfrm>
            <a:off x="2934965" y="1500262"/>
            <a:ext cx="2283916" cy="409352"/>
          </a:xfrm>
          <a:prstGeom prst="rect">
            <a:avLst/>
          </a:prstGeom>
          <a:noFill/>
          <a:ln/>
        </p:spPr>
        <p:txBody>
          <a:bodyPr wrap="none" lIns="0" tIns="0" rIns="0" bIns="0" rtlCol="0" anchor="t"/>
          <a:lstStyle/>
          <a:p>
            <a:pPr marL="0" indent="0" algn="ctr">
              <a:lnSpc>
                <a:spcPct val="83000"/>
              </a:lnSpc>
              <a:buNone/>
            </a:pPr>
            <a:r>
              <a:rPr lang="en-US" sz="3600" dirty="0">
                <a:latin typeface="Times New Roman" panose="02020603050405020304" pitchFamily="18" charset="0"/>
                <a:ea typeface="Noto Serif Medium" pitchFamily="34" charset="-122"/>
                <a:cs typeface="Times New Roman" panose="02020603050405020304" pitchFamily="18" charset="0"/>
              </a:rPr>
              <a:t>18M</a:t>
            </a:r>
            <a:endParaRPr lang="en-US" sz="3600" dirty="0">
              <a:latin typeface="Times New Roman" panose="02020603050405020304" pitchFamily="18" charset="0"/>
              <a:cs typeface="Times New Roman" panose="02020603050405020304" pitchFamily="18" charset="0"/>
            </a:endParaRPr>
          </a:p>
        </p:txBody>
      </p:sp>
      <p:sp>
        <p:nvSpPr>
          <p:cNvPr id="8" name="Text 5"/>
          <p:cNvSpPr/>
          <p:nvPr/>
        </p:nvSpPr>
        <p:spPr>
          <a:xfrm>
            <a:off x="3246419" y="2064618"/>
            <a:ext cx="1637184" cy="193849"/>
          </a:xfrm>
          <a:prstGeom prst="rect">
            <a:avLst/>
          </a:prstGeom>
          <a:noFill/>
          <a:ln/>
        </p:spPr>
        <p:txBody>
          <a:bodyPr wrap="none" lIns="0" tIns="0" rIns="0" bIns="0" rtlCol="0" anchor="t"/>
          <a:lstStyle/>
          <a:p>
            <a:pPr marL="0" indent="0" algn="ctr">
              <a:lnSpc>
                <a:spcPct val="104000"/>
              </a:lnSpc>
              <a:buNone/>
            </a:pPr>
            <a:r>
              <a:rPr lang="en-US" sz="1400" dirty="0">
                <a:latin typeface="Arial"/>
                <a:ea typeface="Noto Serif Medium" pitchFamily="34" charset="-122"/>
                <a:cs typeface="Arial"/>
              </a:rPr>
              <a:t>Global Deaths</a:t>
            </a:r>
            <a:endParaRPr lang="en-US" sz="1400">
              <a:latin typeface="Arial"/>
              <a:cs typeface="Arial"/>
            </a:endParaRPr>
          </a:p>
        </p:txBody>
      </p:sp>
      <p:sp>
        <p:nvSpPr>
          <p:cNvPr id="9" name="Text 6"/>
          <p:cNvSpPr/>
          <p:nvPr/>
        </p:nvSpPr>
        <p:spPr>
          <a:xfrm>
            <a:off x="2413323" y="2332881"/>
            <a:ext cx="2282694" cy="680591"/>
          </a:xfrm>
          <a:prstGeom prst="rect">
            <a:avLst/>
          </a:prstGeom>
          <a:noFill/>
          <a:ln/>
        </p:spPr>
        <p:txBody>
          <a:bodyPr wrap="square" lIns="0" tIns="0" rIns="0" bIns="0" rtlCol="0" anchor="t">
            <a:noAutofit/>
          </a:bodyPr>
          <a:lstStyle/>
          <a:p>
            <a:pPr algn="ctr">
              <a:lnSpc>
                <a:spcPct val="133000"/>
              </a:lnSpc>
            </a:pPr>
            <a:r>
              <a:rPr lang="en-US" sz="1400" dirty="0">
                <a:latin typeface="Arial"/>
                <a:ea typeface="Noto Serif"/>
                <a:cs typeface="Arial"/>
              </a:rPr>
              <a:t>Globally, CVD kill almost 18 million people annually (WHO 2025).</a:t>
            </a:r>
            <a:endParaRPr lang="en-US" sz="1400">
              <a:latin typeface="Arial"/>
              <a:ea typeface="Noto Serif"/>
              <a:cs typeface="Arial"/>
            </a:endParaRPr>
          </a:p>
        </p:txBody>
      </p:sp>
      <p:sp>
        <p:nvSpPr>
          <p:cNvPr id="10" name="Text 7"/>
          <p:cNvSpPr/>
          <p:nvPr/>
        </p:nvSpPr>
        <p:spPr>
          <a:xfrm>
            <a:off x="1715542" y="3436739"/>
            <a:ext cx="2283842" cy="409352"/>
          </a:xfrm>
          <a:prstGeom prst="rect">
            <a:avLst/>
          </a:prstGeom>
          <a:noFill/>
          <a:ln/>
        </p:spPr>
        <p:txBody>
          <a:bodyPr wrap="none" lIns="0" tIns="0" rIns="0" bIns="0" rtlCol="0" anchor="t"/>
          <a:lstStyle/>
          <a:p>
            <a:pPr marL="0" indent="0" algn="ctr">
              <a:lnSpc>
                <a:spcPct val="83000"/>
              </a:lnSpc>
              <a:buNone/>
            </a:pPr>
            <a:r>
              <a:rPr lang="en-US" sz="3600" dirty="0">
                <a:latin typeface="Times New Roman" panose="02020603050405020304" pitchFamily="18" charset="0"/>
                <a:ea typeface="Noto Serif Medium" pitchFamily="34" charset="-122"/>
                <a:cs typeface="Times New Roman" panose="02020603050405020304" pitchFamily="18" charset="0"/>
              </a:rPr>
              <a:t>32%</a:t>
            </a:r>
            <a:endParaRPr lang="en-US" sz="3600" dirty="0">
              <a:latin typeface="Times New Roman" panose="02020603050405020304" pitchFamily="18" charset="0"/>
              <a:cs typeface="Times New Roman" panose="02020603050405020304" pitchFamily="18" charset="0"/>
            </a:endParaRPr>
          </a:p>
        </p:txBody>
      </p:sp>
      <p:sp>
        <p:nvSpPr>
          <p:cNvPr id="11" name="Text 8"/>
          <p:cNvSpPr/>
          <p:nvPr/>
        </p:nvSpPr>
        <p:spPr>
          <a:xfrm>
            <a:off x="2159682" y="3952704"/>
            <a:ext cx="1550566" cy="193849"/>
          </a:xfrm>
          <a:prstGeom prst="rect">
            <a:avLst/>
          </a:prstGeom>
          <a:noFill/>
          <a:ln/>
        </p:spPr>
        <p:txBody>
          <a:bodyPr wrap="none" lIns="0" tIns="0" rIns="0" bIns="0" rtlCol="0" anchor="t"/>
          <a:lstStyle/>
          <a:p>
            <a:pPr marL="0" indent="0" algn="ctr">
              <a:lnSpc>
                <a:spcPct val="104000"/>
              </a:lnSpc>
              <a:buNone/>
            </a:pPr>
            <a:r>
              <a:rPr lang="en-US" sz="1400" dirty="0">
                <a:latin typeface="Arial" panose="020B0604020202020204" pitchFamily="34" charset="0"/>
                <a:ea typeface="Noto Serif Medium" pitchFamily="34" charset="-122"/>
                <a:cs typeface="Arial" panose="020B0604020202020204" pitchFamily="34" charset="0"/>
              </a:rPr>
              <a:t>Global Mortality</a:t>
            </a:r>
            <a:endParaRPr lang="en-US" sz="1400" dirty="0">
              <a:latin typeface="Arial" panose="020B0604020202020204" pitchFamily="34" charset="0"/>
              <a:cs typeface="Arial" panose="020B0604020202020204" pitchFamily="34" charset="0"/>
            </a:endParaRPr>
          </a:p>
        </p:txBody>
      </p:sp>
      <p:sp>
        <p:nvSpPr>
          <p:cNvPr id="12" name="Text 9"/>
          <p:cNvSpPr/>
          <p:nvPr/>
        </p:nvSpPr>
        <p:spPr>
          <a:xfrm>
            <a:off x="1715542" y="4269358"/>
            <a:ext cx="2283842" cy="396925"/>
          </a:xfrm>
          <a:prstGeom prst="rect">
            <a:avLst/>
          </a:prstGeom>
          <a:noFill/>
          <a:ln/>
        </p:spPr>
        <p:txBody>
          <a:bodyPr wrap="square" lIns="0" tIns="0" rIns="0" bIns="0" rtlCol="0" anchor="t">
            <a:noAutofit/>
          </a:bodyPr>
          <a:lstStyle/>
          <a:p>
            <a:pPr marL="0" indent="0" algn="ctr">
              <a:lnSpc>
                <a:spcPct val="133000"/>
              </a:lnSpc>
              <a:buNone/>
            </a:pPr>
            <a:r>
              <a:rPr lang="en-US" sz="1400" dirty="0">
                <a:latin typeface="Arial"/>
                <a:ea typeface="Noto Serif"/>
                <a:cs typeface="Arial"/>
              </a:rPr>
              <a:t>CVD are responsible for 32% of all global mortality cases (WHO, 2025)</a:t>
            </a:r>
          </a:p>
        </p:txBody>
      </p:sp>
      <p:sp>
        <p:nvSpPr>
          <p:cNvPr id="13" name="TextBox 12">
            <a:extLst>
              <a:ext uri="{FF2B5EF4-FFF2-40B4-BE49-F238E27FC236}">
                <a16:creationId xmlns:a16="http://schemas.microsoft.com/office/drawing/2014/main" id="{E0C25DFC-98C0-E2F8-AB7A-897463E457D1}"/>
              </a:ext>
            </a:extLst>
          </p:cNvPr>
          <p:cNvSpPr txBox="1"/>
          <p:nvPr/>
        </p:nvSpPr>
        <p:spPr>
          <a:xfrm>
            <a:off x="4701460" y="1660098"/>
            <a:ext cx="4447984" cy="1815882"/>
          </a:xfrm>
          <a:prstGeom prst="rect">
            <a:avLst/>
          </a:prstGeom>
          <a:noFill/>
        </p:spPr>
        <p:txBody>
          <a:bodyPr wrap="square">
            <a:spAutoFit/>
          </a:bodyPr>
          <a:lstStyle/>
          <a:p>
            <a:pPr marL="0" indent="0">
              <a:buNone/>
            </a:pPr>
            <a:r>
              <a:rPr lang="en-US" sz="1400" dirty="0">
                <a:latin typeface="Arial" panose="020B0604020202020204" pitchFamily="34" charset="0"/>
                <a:cs typeface="Arial" panose="020B0604020202020204" pitchFamily="34" charset="0"/>
              </a:rPr>
              <a:t>Heart Diseases affects over 8 million people in the UK and remains the leading cause of death worldwide. Each year, approximately 20.5 million people die from CVD accounting for around 32% of all global deaths.  Any  cases are preventable through healthy lifestyle choices, early diagnosis, and effective management of risk factors such as smoking, alcohol and high blood pressure(CVDs, 2024). </a:t>
            </a:r>
            <a:endParaRPr lang="en-IN" sz="14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496119" y="1617762"/>
            <a:ext cx="7283128" cy="387548"/>
          </a:xfrm>
          <a:prstGeom prst="rect">
            <a:avLst/>
          </a:prstGeom>
          <a:noFill/>
          <a:ln/>
        </p:spPr>
        <p:txBody>
          <a:bodyPr wrap="none" lIns="0" tIns="0" rIns="0" bIns="0" rtlCol="0" anchor="t"/>
          <a:lstStyle/>
          <a:p>
            <a:pPr marL="0" indent="0" algn="l">
              <a:lnSpc>
                <a:spcPct val="104000"/>
              </a:lnSpc>
              <a:buNone/>
            </a:pPr>
            <a:r>
              <a:rPr lang="en-US" sz="2800" dirty="0">
                <a:latin typeface="Arial"/>
                <a:ea typeface="Noto Serif Medium" pitchFamily="34" charset="-122"/>
                <a:cs typeface="Arial"/>
              </a:rPr>
              <a:t>Economic and Social Burden of Heart Disease</a:t>
            </a:r>
            <a:endParaRPr lang="en-US" sz="2800" dirty="0">
              <a:latin typeface="Arial"/>
              <a:cs typeface="Arial"/>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2253332"/>
            <a:ext cx="4013895" cy="673447"/>
          </a:xfrm>
          <a:prstGeom prst="rect">
            <a:avLst/>
          </a:prstGeom>
        </p:spPr>
      </p:pic>
      <p:sp>
        <p:nvSpPr>
          <p:cNvPr id="4" name="Text 1"/>
          <p:cNvSpPr/>
          <p:nvPr/>
        </p:nvSpPr>
        <p:spPr>
          <a:xfrm>
            <a:off x="691530" y="2391594"/>
            <a:ext cx="3680222" cy="396925"/>
          </a:xfrm>
          <a:prstGeom prst="rect">
            <a:avLst/>
          </a:prstGeom>
          <a:noFill/>
          <a:ln/>
        </p:spPr>
        <p:txBody>
          <a:bodyPr wrap="square" lIns="0" tIns="0" rIns="0" bIns="0" rtlCol="0" anchor="t">
            <a:normAutofit fontScale="77500" lnSpcReduction="20000"/>
          </a:bodyPr>
          <a:lstStyle/>
          <a:p>
            <a:pPr marL="0" indent="0" algn="l">
              <a:lnSpc>
                <a:spcPct val="133000"/>
              </a:lnSpc>
              <a:buNone/>
            </a:pPr>
            <a:r>
              <a:rPr lang="en-US" sz="1600" dirty="0">
                <a:latin typeface="Arial"/>
                <a:ea typeface="Noto Serif"/>
                <a:cs typeface="Arial"/>
              </a:rPr>
              <a:t>Economic and social burden to healthcare systems due to heart diseases (</a:t>
            </a:r>
            <a:r>
              <a:rPr lang="en-US" sz="1600" dirty="0" err="1">
                <a:latin typeface="Arial"/>
                <a:ea typeface="Noto Serif"/>
                <a:cs typeface="Arial"/>
              </a:rPr>
              <a:t>Rittiphairoj</a:t>
            </a:r>
            <a:r>
              <a:rPr lang="en-US" sz="1600" dirty="0">
                <a:latin typeface="Arial"/>
                <a:ea typeface="Noto Serif"/>
                <a:cs typeface="Arial"/>
              </a:rPr>
              <a:t> et al., 2025</a:t>
            </a:r>
            <a:r>
              <a:rPr lang="en-US" sz="1000" dirty="0">
                <a:latin typeface="Times New Roman"/>
                <a:ea typeface="Noto Serif"/>
                <a:cs typeface="Times New Roman"/>
              </a:rPr>
              <a:t>)</a:t>
            </a:r>
          </a:p>
        </p:txBody>
      </p:sp>
      <p:pic>
        <p:nvPicPr>
          <p:cNvPr id="5"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633987" y="2253332"/>
            <a:ext cx="4013895" cy="673447"/>
          </a:xfrm>
          <a:prstGeom prst="rect">
            <a:avLst/>
          </a:prstGeom>
        </p:spPr>
      </p:pic>
      <p:sp>
        <p:nvSpPr>
          <p:cNvPr id="6" name="Text 2"/>
          <p:cNvSpPr/>
          <p:nvPr/>
        </p:nvSpPr>
        <p:spPr>
          <a:xfrm>
            <a:off x="4829398" y="2391594"/>
            <a:ext cx="3680222" cy="198462"/>
          </a:xfrm>
          <a:prstGeom prst="rect">
            <a:avLst/>
          </a:prstGeom>
          <a:noFill/>
          <a:ln/>
        </p:spPr>
        <p:txBody>
          <a:bodyPr wrap="none" lIns="0" tIns="0" rIns="0" bIns="0" rtlCol="0" anchor="t"/>
          <a:lstStyle/>
          <a:p>
            <a:pPr>
              <a:lnSpc>
                <a:spcPct val="133000"/>
              </a:lnSpc>
            </a:pPr>
            <a:r>
              <a:rPr lang="en-US" sz="1200">
                <a:latin typeface="Arial"/>
                <a:ea typeface="Noto Serif"/>
                <a:cs typeface="Arial"/>
              </a:rPr>
              <a:t>Hospitalization</a:t>
            </a:r>
            <a:r>
              <a:rPr lang="en-US" sz="1200" dirty="0">
                <a:latin typeface="Arial"/>
                <a:ea typeface="Noto Serif"/>
                <a:cs typeface="Arial"/>
              </a:rPr>
              <a:t> and long-term treatment are costly</a:t>
            </a:r>
            <a:br>
              <a:rPr lang="en-US" sz="1200" dirty="0">
                <a:latin typeface="Arial"/>
                <a:ea typeface="Noto Serif" pitchFamily="34" charset="-122"/>
                <a:cs typeface="Arial"/>
              </a:rPr>
            </a:br>
            <a:r>
              <a:rPr lang="en-US" sz="1200" dirty="0">
                <a:latin typeface="Arial"/>
                <a:ea typeface="Noto Serif"/>
                <a:cs typeface="Arial"/>
              </a:rPr>
              <a:t> (</a:t>
            </a:r>
            <a:r>
              <a:rPr lang="en-GB" sz="1200" dirty="0">
                <a:latin typeface="Arial"/>
                <a:ea typeface="Noto Serif"/>
                <a:cs typeface="Arial"/>
              </a:rPr>
              <a:t>Cheema et al., 2022)</a:t>
            </a:r>
            <a:r>
              <a:rPr lang="en-US" sz="1200" dirty="0">
                <a:latin typeface="Arial"/>
                <a:ea typeface="Noto Serif"/>
                <a:cs typeface="Arial"/>
              </a:rPr>
              <a:t>.</a:t>
            </a:r>
          </a:p>
        </p:txBody>
      </p:sp>
      <p:pic>
        <p:nvPicPr>
          <p:cNvPr id="7"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96119" y="3050753"/>
            <a:ext cx="4013895" cy="474985"/>
          </a:xfrm>
          <a:prstGeom prst="rect">
            <a:avLst/>
          </a:prstGeom>
        </p:spPr>
      </p:pic>
      <p:sp>
        <p:nvSpPr>
          <p:cNvPr id="8" name="Text 3"/>
          <p:cNvSpPr/>
          <p:nvPr/>
        </p:nvSpPr>
        <p:spPr>
          <a:xfrm>
            <a:off x="691530" y="3276100"/>
            <a:ext cx="3658451" cy="111377"/>
          </a:xfrm>
          <a:prstGeom prst="rect">
            <a:avLst/>
          </a:prstGeom>
          <a:noFill/>
          <a:ln/>
        </p:spPr>
        <p:txBody>
          <a:bodyPr wrap="none" lIns="0" tIns="0" rIns="0" bIns="0" rtlCol="0" anchor="t"/>
          <a:lstStyle/>
          <a:p>
            <a:pPr>
              <a:lnSpc>
                <a:spcPct val="133000"/>
              </a:lnSpc>
            </a:pPr>
            <a:r>
              <a:rPr lang="en-US" sz="1200" dirty="0">
                <a:latin typeface="Arial"/>
                <a:ea typeface="Noto Serif"/>
                <a:cs typeface="Arial"/>
              </a:rPr>
              <a:t>The quality of life of patients is affected (</a:t>
            </a:r>
            <a:r>
              <a:rPr lang="en-US" sz="1200">
                <a:latin typeface="Arial"/>
                <a:ea typeface="Noto Serif"/>
                <a:cs typeface="Arial"/>
              </a:rPr>
              <a:t>Rittiphairoj</a:t>
            </a:r>
            <a:r>
              <a:rPr lang="en-US" sz="1200" dirty="0">
                <a:latin typeface="Arial"/>
                <a:ea typeface="Noto Serif"/>
                <a:cs typeface="Arial"/>
              </a:rPr>
              <a:t> e</a:t>
            </a:r>
            <a:r>
              <a:rPr lang="en-US" sz="1400" dirty="0">
                <a:latin typeface="Arial"/>
                <a:ea typeface="Noto Serif"/>
                <a:cs typeface="Arial"/>
              </a:rPr>
              <a:t>t al., 2025).</a:t>
            </a:r>
          </a:p>
        </p:txBody>
      </p:sp>
      <p:pic>
        <p:nvPicPr>
          <p:cNvPr id="9"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28545" y="3050753"/>
            <a:ext cx="4019337" cy="474985"/>
          </a:xfrm>
          <a:prstGeom prst="rect">
            <a:avLst/>
          </a:prstGeom>
        </p:spPr>
      </p:pic>
      <p:sp>
        <p:nvSpPr>
          <p:cNvPr id="10" name="Text 4"/>
          <p:cNvSpPr/>
          <p:nvPr/>
        </p:nvSpPr>
        <p:spPr>
          <a:xfrm>
            <a:off x="4829398" y="3050753"/>
            <a:ext cx="3680222" cy="198462"/>
          </a:xfrm>
          <a:prstGeom prst="rect">
            <a:avLst/>
          </a:prstGeom>
          <a:noFill/>
          <a:ln/>
        </p:spPr>
        <p:txBody>
          <a:bodyPr wrap="none" lIns="0" tIns="0" rIns="0" bIns="0" rtlCol="0" anchor="t"/>
          <a:lstStyle/>
          <a:p>
            <a:pPr>
              <a:lnSpc>
                <a:spcPct val="133000"/>
              </a:lnSpc>
            </a:pPr>
            <a:r>
              <a:rPr lang="en-US" sz="1200" dirty="0">
                <a:latin typeface="Arial"/>
                <a:ea typeface="Noto Serif"/>
                <a:cs typeface="Arial"/>
              </a:rPr>
              <a:t>Patients face psychological, social and financial difficulties </a:t>
            </a:r>
            <a:br>
              <a:rPr lang="en-US" sz="1200" dirty="0">
                <a:latin typeface="Arial"/>
                <a:ea typeface="Noto Serif" pitchFamily="34" charset="-122"/>
                <a:cs typeface="Arial"/>
              </a:rPr>
            </a:br>
            <a:r>
              <a:rPr lang="en-US" sz="1200" dirty="0">
                <a:latin typeface="Arial"/>
                <a:ea typeface="Noto Serif"/>
                <a:cs typeface="Arial"/>
              </a:rPr>
              <a:t>(</a:t>
            </a:r>
            <a:r>
              <a:rPr lang="en-GB" sz="1200" dirty="0">
                <a:latin typeface="Arial"/>
                <a:ea typeface="Noto Serif"/>
                <a:cs typeface="Arial"/>
              </a:rPr>
              <a:t>Cheema et al., 2022)</a:t>
            </a:r>
            <a:r>
              <a:rPr lang="en-US" sz="1200" dirty="0">
                <a:latin typeface="Arial"/>
                <a:ea typeface="Noto Serif"/>
                <a:cs typeface="Arial"/>
              </a:rPr>
              <a: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0CD9E5-8C21-F31D-281E-D34D8A0B902B}"/>
              </a:ext>
            </a:extLst>
          </p:cNvPr>
          <p:cNvSpPr txBox="1"/>
          <p:nvPr/>
        </p:nvSpPr>
        <p:spPr>
          <a:xfrm>
            <a:off x="0" y="0"/>
            <a:ext cx="9144000" cy="3877985"/>
          </a:xfrm>
          <a:prstGeom prst="rect">
            <a:avLst/>
          </a:prstGeom>
          <a:noFill/>
        </p:spPr>
        <p:txBody>
          <a:bodyPr wrap="square" lIns="91440" tIns="45720" rIns="91440" bIns="45720" anchor="t">
            <a:spAutoFit/>
          </a:bodyPr>
          <a:lstStyle/>
          <a:p>
            <a:pPr marL="0" indent="0">
              <a:buNone/>
            </a:pPr>
            <a:endParaRPr lang="en-US" sz="1400" dirty="0">
              <a:latin typeface="Arial" panose="020B0604020202020204" pitchFamily="34" charset="0"/>
              <a:cs typeface="Arial" panose="020B0604020202020204" pitchFamily="34" charset="0"/>
            </a:endParaRPr>
          </a:p>
          <a:p>
            <a:pPr marL="0" indent="0">
              <a:buNone/>
            </a:pPr>
            <a:endParaRPr lang="en-US" sz="1400" dirty="0">
              <a:latin typeface="Arial" panose="020B0604020202020204" pitchFamily="34" charset="0"/>
              <a:cs typeface="Arial" panose="020B0604020202020204" pitchFamily="34" charset="0"/>
            </a:endParaRPr>
          </a:p>
          <a:p>
            <a:pPr marL="0" indent="0">
              <a:buNone/>
            </a:pPr>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 </a:t>
            </a:r>
            <a:r>
              <a:rPr lang="en-US" sz="1600" b="1" dirty="0">
                <a:latin typeface="Arial" panose="020B0604020202020204" pitchFamily="34" charset="0"/>
                <a:cs typeface="Arial" panose="020B0604020202020204" pitchFamily="34" charset="0"/>
              </a:rPr>
              <a:t>Social Burden</a:t>
            </a:r>
          </a:p>
          <a:p>
            <a:pPr marL="0" indent="0">
              <a:buNone/>
            </a:pPr>
            <a:endParaRPr lang="en-US" sz="1600" b="1" dirty="0">
              <a:latin typeface="Arial" panose="020B0604020202020204" pitchFamily="34" charset="0"/>
              <a:cs typeface="Arial" panose="020B0604020202020204" pitchFamily="34" charset="0"/>
            </a:endParaRPr>
          </a:p>
          <a:p>
            <a:pPr marL="0" indent="0">
              <a:buNone/>
            </a:pPr>
            <a:r>
              <a:rPr lang="en-US" sz="1600" b="1"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Heart disease has a major social impact because it can reduce quality of life and limit a person's ability to perform daily activities. Individuals living with heart disease may experiences physical limitations fatigue, anxiety and reduce independence which can affect their relationship, employment opportunities   and social impacts. Many patients also require support from family members creating and addition caregiver responsibility (WHO,2024)</a:t>
            </a:r>
          </a:p>
          <a:p>
            <a:pPr marL="0" indent="0">
              <a:buNone/>
            </a:pPr>
            <a:endParaRPr lang="en-US" sz="1400" dirty="0">
              <a:latin typeface="Arial" panose="020B0604020202020204" pitchFamily="34" charset="0"/>
              <a:cs typeface="Arial" panose="020B0604020202020204" pitchFamily="34" charset="0"/>
            </a:endParaRPr>
          </a:p>
          <a:p>
            <a:pPr marL="0" indent="0">
              <a:buNone/>
            </a:pPr>
            <a:r>
              <a:rPr lang="en-US" sz="1600" b="1" dirty="0">
                <a:latin typeface="Arial" panose="020B0604020202020204" pitchFamily="34" charset="0"/>
                <a:cs typeface="Arial" panose="020B0604020202020204" pitchFamily="34" charset="0"/>
              </a:rPr>
              <a:t>Economic Burden</a:t>
            </a:r>
          </a:p>
          <a:p>
            <a:pPr marL="0" indent="0">
              <a:buNone/>
            </a:pPr>
            <a:r>
              <a:rPr lang="en-US" sz="1400" dirty="0">
                <a:latin typeface="Arial"/>
                <a:cs typeface="Arial"/>
              </a:rPr>
              <a:t>Heart diseases creates a significant economic burden because patients often require expensive healthcare admissions , diagnostic  tests, long term conditions and procedures such as angioplasty. These costs can places financial pressure on family , especially when continues treatment and care are need. If a person becomes unable to work due to poor health the loss of income combined with increasing medical expense can affects the family ability to manage daily costs, education, housing and other essential needs( Luengo-</a:t>
            </a:r>
            <a:r>
              <a:rPr lang="en-US" sz="1400" dirty="0" err="1">
                <a:latin typeface="Arial"/>
                <a:cs typeface="Arial"/>
              </a:rPr>
              <a:t>fernaadez</a:t>
            </a:r>
            <a:r>
              <a:rPr lang="en-US" sz="1400" dirty="0">
                <a:latin typeface="Arial"/>
                <a:cs typeface="Arial"/>
              </a:rPr>
              <a:t> et al, 2023). </a:t>
            </a:r>
          </a:p>
          <a:p>
            <a:pPr marL="0" indent="0">
              <a:buNone/>
            </a:pPr>
            <a:endParaRPr lang="en-IN"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16470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715000" y="0"/>
            <a:ext cx="3429000" cy="5143500"/>
          </a:xfrm>
          <a:prstGeom prst="rect">
            <a:avLst/>
          </a:prstGeom>
        </p:spPr>
      </p:pic>
      <p:sp>
        <p:nvSpPr>
          <p:cNvPr id="3" name="Text 0"/>
          <p:cNvSpPr/>
          <p:nvPr/>
        </p:nvSpPr>
        <p:spPr>
          <a:xfrm>
            <a:off x="289290" y="1039320"/>
            <a:ext cx="4722763" cy="775097"/>
          </a:xfrm>
          <a:prstGeom prst="rect">
            <a:avLst/>
          </a:prstGeom>
          <a:noFill/>
          <a:ln/>
        </p:spPr>
        <p:txBody>
          <a:bodyPr wrap="square" lIns="0" tIns="0" rIns="0" bIns="0" rtlCol="0" anchor="t">
            <a:normAutofit fontScale="92500" lnSpcReduction="10000"/>
          </a:bodyPr>
          <a:lstStyle/>
          <a:p>
            <a:pPr marL="0" indent="0" algn="l">
              <a:lnSpc>
                <a:spcPct val="104000"/>
              </a:lnSpc>
              <a:buNone/>
            </a:pPr>
            <a:r>
              <a:rPr lang="en-US" sz="2800" dirty="0">
                <a:latin typeface="Arial"/>
                <a:ea typeface="Noto Serif Medium" pitchFamily="34" charset="-122"/>
                <a:cs typeface="Arial"/>
              </a:rPr>
              <a:t>Diagnosis and Initial Assessmen</a:t>
            </a:r>
            <a:r>
              <a:rPr lang="en-US" sz="2800" dirty="0">
                <a:latin typeface="Times New Roman"/>
                <a:ea typeface="Noto Serif Medium"/>
                <a:cs typeface="Times New Roman"/>
              </a:rPr>
              <a:t>t</a:t>
            </a:r>
          </a:p>
        </p:txBody>
      </p:sp>
      <p:sp>
        <p:nvSpPr>
          <p:cNvPr id="4" name="Text 1"/>
          <p:cNvSpPr/>
          <p:nvPr/>
        </p:nvSpPr>
        <p:spPr>
          <a:xfrm>
            <a:off x="496119" y="2125638"/>
            <a:ext cx="248022" cy="155004"/>
          </a:xfrm>
          <a:prstGeom prst="rect">
            <a:avLst/>
          </a:prstGeom>
          <a:noFill/>
          <a:ln/>
        </p:spPr>
        <p:txBody>
          <a:bodyPr wrap="none" lIns="0" tIns="0" rIns="0" bIns="0" rtlCol="0" anchor="ctr"/>
          <a:lstStyle/>
          <a:p>
            <a:pPr marL="0" indent="0" algn="l">
              <a:lnSpc>
                <a:spcPct val="100000"/>
              </a:lnSpc>
              <a:buNone/>
            </a:pPr>
            <a:r>
              <a:rPr lang="en-US" sz="1000" dirty="0">
                <a:latin typeface="Times New Roman" panose="02020603050405020304" pitchFamily="18" charset="0"/>
                <a:ea typeface="Noto Serif Light" pitchFamily="34" charset="-122"/>
                <a:cs typeface="Times New Roman" panose="02020603050405020304" pitchFamily="18" charset="0"/>
              </a:rPr>
              <a:t>01</a:t>
            </a:r>
            <a:endParaRPr lang="en-US" sz="1000" dirty="0">
              <a:latin typeface="Times New Roman" panose="02020603050405020304" pitchFamily="18" charset="0"/>
              <a:cs typeface="Times New Roman" panose="02020603050405020304" pitchFamily="18" charset="0"/>
            </a:endParaRPr>
          </a:p>
        </p:txBody>
      </p:sp>
      <p:sp>
        <p:nvSpPr>
          <p:cNvPr id="5" name="Shape 2"/>
          <p:cNvSpPr/>
          <p:nvPr/>
        </p:nvSpPr>
        <p:spPr>
          <a:xfrm>
            <a:off x="496119" y="2322091"/>
            <a:ext cx="2299395" cy="14288"/>
          </a:xfrm>
          <a:prstGeom prst="rect">
            <a:avLst/>
          </a:prstGeom>
          <a:solidFill>
            <a:srgbClr val="E6DED2"/>
          </a:solidFill>
          <a:ln/>
        </p:spPr>
        <p:txBody>
          <a:bodyPr/>
          <a:lstStyle/>
          <a:p>
            <a:endParaRPr lang="en-GB" sz="2000">
              <a:latin typeface="Times New Roman" panose="02020603050405020304" pitchFamily="18" charset="0"/>
              <a:cs typeface="Times New Roman" panose="02020603050405020304" pitchFamily="18" charset="0"/>
            </a:endParaRPr>
          </a:p>
        </p:txBody>
      </p:sp>
      <p:sp>
        <p:nvSpPr>
          <p:cNvPr id="6" name="Text 3"/>
          <p:cNvSpPr/>
          <p:nvPr/>
        </p:nvSpPr>
        <p:spPr>
          <a:xfrm>
            <a:off x="621305" y="2412653"/>
            <a:ext cx="2299395" cy="387697"/>
          </a:xfrm>
          <a:prstGeom prst="rect">
            <a:avLst/>
          </a:prstGeom>
          <a:noFill/>
          <a:ln/>
        </p:spPr>
        <p:txBody>
          <a:bodyPr wrap="square" lIns="0" tIns="0" rIns="0" bIns="0" rtlCol="0" anchor="t">
            <a:noAutofit/>
          </a:bodyPr>
          <a:lstStyle/>
          <a:p>
            <a:pPr>
              <a:lnSpc>
                <a:spcPct val="104000"/>
              </a:lnSpc>
            </a:pPr>
            <a:r>
              <a:rPr lang="en-US" sz="1400" dirty="0">
                <a:latin typeface="Arial"/>
                <a:ea typeface="Noto Serif Medium" pitchFamily="34" charset="-122"/>
                <a:cs typeface="Arial"/>
              </a:rPr>
              <a:t>Review the history of the patient (</a:t>
            </a:r>
            <a:r>
              <a:rPr lang="en-GB" sz="1400" dirty="0">
                <a:latin typeface="Arial"/>
                <a:ea typeface="Noto Serif Medium" pitchFamily="34" charset="-122"/>
                <a:cs typeface="Arial"/>
              </a:rPr>
              <a:t>Sadr et al., 2024)</a:t>
            </a:r>
            <a:endParaRPr lang="en-US" sz="1400" dirty="0">
              <a:latin typeface="Arial"/>
              <a:ea typeface="Noto Serif Medium" pitchFamily="34" charset="-122"/>
              <a:cs typeface="Arial"/>
            </a:endParaRPr>
          </a:p>
        </p:txBody>
      </p:sp>
      <p:sp>
        <p:nvSpPr>
          <p:cNvPr id="7" name="Text 4"/>
          <p:cNvSpPr/>
          <p:nvPr/>
        </p:nvSpPr>
        <p:spPr>
          <a:xfrm>
            <a:off x="2919487" y="2125638"/>
            <a:ext cx="248022" cy="155004"/>
          </a:xfrm>
          <a:prstGeom prst="rect">
            <a:avLst/>
          </a:prstGeom>
          <a:noFill/>
          <a:ln/>
        </p:spPr>
        <p:txBody>
          <a:bodyPr wrap="none" lIns="0" tIns="0" rIns="0" bIns="0" rtlCol="0" anchor="ctr"/>
          <a:lstStyle/>
          <a:p>
            <a:pPr marL="0" indent="0" algn="l">
              <a:lnSpc>
                <a:spcPct val="100000"/>
              </a:lnSpc>
              <a:buNone/>
            </a:pPr>
            <a:r>
              <a:rPr lang="en-US" sz="1000" dirty="0">
                <a:latin typeface="Times New Roman" panose="02020603050405020304" pitchFamily="18" charset="0"/>
                <a:ea typeface="Noto Serif Light" pitchFamily="34" charset="-122"/>
                <a:cs typeface="Times New Roman" panose="02020603050405020304" pitchFamily="18" charset="0"/>
              </a:rPr>
              <a:t>02</a:t>
            </a:r>
            <a:endParaRPr lang="en-US" sz="1000" dirty="0">
              <a:latin typeface="Times New Roman" panose="02020603050405020304" pitchFamily="18" charset="0"/>
              <a:cs typeface="Times New Roman" panose="02020603050405020304" pitchFamily="18" charset="0"/>
            </a:endParaRPr>
          </a:p>
        </p:txBody>
      </p:sp>
      <p:sp>
        <p:nvSpPr>
          <p:cNvPr id="8" name="Shape 5"/>
          <p:cNvSpPr/>
          <p:nvPr/>
        </p:nvSpPr>
        <p:spPr>
          <a:xfrm>
            <a:off x="2919487" y="2322091"/>
            <a:ext cx="2299395" cy="14288"/>
          </a:xfrm>
          <a:prstGeom prst="rect">
            <a:avLst/>
          </a:prstGeom>
          <a:solidFill>
            <a:srgbClr val="E6DED2"/>
          </a:solidFill>
          <a:ln/>
        </p:spPr>
        <p:txBody>
          <a:bodyPr/>
          <a:lstStyle/>
          <a:p>
            <a:endParaRPr lang="en-GB" sz="2000">
              <a:latin typeface="Times New Roman" panose="02020603050405020304" pitchFamily="18" charset="0"/>
              <a:cs typeface="Times New Roman" panose="02020603050405020304" pitchFamily="18" charset="0"/>
            </a:endParaRPr>
          </a:p>
        </p:txBody>
      </p:sp>
      <p:sp>
        <p:nvSpPr>
          <p:cNvPr id="9" name="Text 6"/>
          <p:cNvSpPr/>
          <p:nvPr/>
        </p:nvSpPr>
        <p:spPr>
          <a:xfrm>
            <a:off x="2919487" y="2412653"/>
            <a:ext cx="2299395" cy="581546"/>
          </a:xfrm>
          <a:prstGeom prst="rect">
            <a:avLst/>
          </a:prstGeom>
          <a:noFill/>
          <a:ln/>
        </p:spPr>
        <p:txBody>
          <a:bodyPr wrap="square" lIns="0" tIns="0" rIns="0" bIns="0" rtlCol="0" anchor="t">
            <a:noAutofit/>
          </a:bodyPr>
          <a:lstStyle/>
          <a:p>
            <a:pPr marL="0" indent="0" algn="l">
              <a:lnSpc>
                <a:spcPct val="104000"/>
              </a:lnSpc>
              <a:buNone/>
            </a:pPr>
            <a:r>
              <a:rPr lang="en-US" sz="1400" dirty="0">
                <a:latin typeface="Arial"/>
                <a:ea typeface="Noto Serif Medium" pitchFamily="34" charset="-122"/>
                <a:cs typeface="Arial"/>
              </a:rPr>
              <a:t>Conduct ECG, blood tests and echocardiography (</a:t>
            </a:r>
            <a:r>
              <a:rPr lang="en-US" sz="1400" dirty="0" err="1">
                <a:latin typeface="Arial"/>
                <a:ea typeface="Noto Serif Medium" pitchFamily="34" charset="-122"/>
                <a:cs typeface="Arial"/>
              </a:rPr>
              <a:t>Almansouri</a:t>
            </a:r>
            <a:r>
              <a:rPr lang="en-US" sz="1400" dirty="0">
                <a:latin typeface="Arial"/>
                <a:ea typeface="Noto Serif Medium" pitchFamily="34" charset="-122"/>
                <a:cs typeface="Arial"/>
              </a:rPr>
              <a:t> et al., 2024).</a:t>
            </a:r>
            <a:endParaRPr lang="en-US" sz="1400" dirty="0">
              <a:latin typeface="Arial"/>
              <a:cs typeface="Arial"/>
            </a:endParaRPr>
          </a:p>
        </p:txBody>
      </p:sp>
      <p:sp>
        <p:nvSpPr>
          <p:cNvPr id="10" name="Text 7"/>
          <p:cNvSpPr/>
          <p:nvPr/>
        </p:nvSpPr>
        <p:spPr>
          <a:xfrm>
            <a:off x="496119" y="3211190"/>
            <a:ext cx="248022" cy="155004"/>
          </a:xfrm>
          <a:prstGeom prst="rect">
            <a:avLst/>
          </a:prstGeom>
          <a:noFill/>
          <a:ln/>
        </p:spPr>
        <p:txBody>
          <a:bodyPr wrap="none" lIns="0" tIns="0" rIns="0" bIns="0" rtlCol="0" anchor="ctr"/>
          <a:lstStyle/>
          <a:p>
            <a:pPr marL="0" indent="0" algn="l">
              <a:lnSpc>
                <a:spcPct val="100000"/>
              </a:lnSpc>
              <a:buNone/>
            </a:pPr>
            <a:r>
              <a:rPr lang="en-US" sz="1000" dirty="0">
                <a:latin typeface="Times New Roman" panose="02020603050405020304" pitchFamily="18" charset="0"/>
                <a:ea typeface="Noto Serif Light" pitchFamily="34" charset="-122"/>
                <a:cs typeface="Times New Roman" panose="02020603050405020304" pitchFamily="18" charset="0"/>
              </a:rPr>
              <a:t>03</a:t>
            </a:r>
            <a:endParaRPr lang="en-US" sz="1000" dirty="0">
              <a:latin typeface="Times New Roman" panose="02020603050405020304" pitchFamily="18" charset="0"/>
              <a:cs typeface="Times New Roman" panose="02020603050405020304" pitchFamily="18" charset="0"/>
            </a:endParaRPr>
          </a:p>
        </p:txBody>
      </p:sp>
      <p:sp>
        <p:nvSpPr>
          <p:cNvPr id="11" name="Shape 8"/>
          <p:cNvSpPr/>
          <p:nvPr/>
        </p:nvSpPr>
        <p:spPr>
          <a:xfrm>
            <a:off x="496119" y="3407643"/>
            <a:ext cx="4722763" cy="14288"/>
          </a:xfrm>
          <a:prstGeom prst="rect">
            <a:avLst/>
          </a:prstGeom>
          <a:solidFill>
            <a:srgbClr val="E6DED2"/>
          </a:solidFill>
          <a:ln/>
        </p:spPr>
        <p:txBody>
          <a:bodyPr/>
          <a:lstStyle/>
          <a:p>
            <a:endParaRPr lang="en-GB" sz="2000">
              <a:latin typeface="Times New Roman" panose="02020603050405020304" pitchFamily="18" charset="0"/>
              <a:cs typeface="Times New Roman" panose="02020603050405020304" pitchFamily="18" charset="0"/>
            </a:endParaRPr>
          </a:p>
        </p:txBody>
      </p:sp>
      <p:sp>
        <p:nvSpPr>
          <p:cNvPr id="12" name="Text 9"/>
          <p:cNvSpPr/>
          <p:nvPr/>
        </p:nvSpPr>
        <p:spPr>
          <a:xfrm>
            <a:off x="496119" y="3498205"/>
            <a:ext cx="4722763" cy="387697"/>
          </a:xfrm>
          <a:prstGeom prst="rect">
            <a:avLst/>
          </a:prstGeom>
          <a:noFill/>
          <a:ln/>
        </p:spPr>
        <p:txBody>
          <a:bodyPr wrap="square" lIns="0" tIns="0" rIns="0" bIns="0" rtlCol="0" anchor="t">
            <a:noAutofit/>
          </a:bodyPr>
          <a:lstStyle/>
          <a:p>
            <a:pPr>
              <a:lnSpc>
                <a:spcPct val="104000"/>
              </a:lnSpc>
            </a:pPr>
            <a:r>
              <a:rPr lang="en-US" sz="1400" dirty="0">
                <a:latin typeface="Arial"/>
                <a:ea typeface="Noto Serif Medium"/>
                <a:cs typeface="Arial"/>
              </a:rPr>
              <a:t>Analyses the patient's history of cardiovascular risks in order to diagnose and create an appropriate treatment plan (</a:t>
            </a:r>
            <a:r>
              <a:rPr lang="en-US" sz="1400" dirty="0" err="1">
                <a:latin typeface="Arial"/>
                <a:ea typeface="Noto Serif Medium"/>
                <a:cs typeface="Arial"/>
              </a:rPr>
              <a:t>Almansouri</a:t>
            </a:r>
            <a:r>
              <a:rPr lang="en-US" sz="1400" dirty="0">
                <a:latin typeface="Arial"/>
                <a:ea typeface="Noto Serif Medium"/>
                <a:cs typeface="Arial"/>
              </a:rPr>
              <a:t> et al., 2024)..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96119" y="1157064"/>
            <a:ext cx="8151763" cy="775097"/>
          </a:xfrm>
          <a:prstGeom prst="rect">
            <a:avLst/>
          </a:prstGeom>
          <a:noFill/>
          <a:ln/>
        </p:spPr>
        <p:txBody>
          <a:bodyPr wrap="square" lIns="0" tIns="0" rIns="0" bIns="0" rtlCol="0" anchor="t">
            <a:normAutofit fontScale="92500" lnSpcReduction="10000"/>
          </a:bodyPr>
          <a:lstStyle/>
          <a:p>
            <a:pPr marL="0" indent="0" algn="l">
              <a:lnSpc>
                <a:spcPct val="104000"/>
              </a:lnSpc>
              <a:buNone/>
            </a:pPr>
            <a:r>
              <a:rPr lang="en-US" sz="2800" dirty="0">
                <a:latin typeface="Arial"/>
                <a:ea typeface="Noto Serif Medium" pitchFamily="34" charset="-122"/>
                <a:cs typeface="Arial"/>
              </a:rPr>
              <a:t>NICE Guidelines and UK Management of Heart Disease</a:t>
            </a:r>
            <a:endParaRPr lang="en-US" sz="2800" dirty="0">
              <a:latin typeface="Arial"/>
              <a:cs typeface="Arial"/>
            </a:endParaRPr>
          </a:p>
        </p:txBody>
      </p:sp>
      <p:pic>
        <p:nvPicPr>
          <p:cNvPr id="3" name="Image 0" descr="preencoded.png"/>
          <p:cNvPicPr>
            <a:picLocks noChangeAspect="1"/>
          </p:cNvPicPr>
          <p:nvPr/>
        </p:nvPicPr>
        <p:blipFill>
          <a:blip r:embed="rId3"/>
          <a:stretch>
            <a:fillRect/>
          </a:stretch>
        </p:blipFill>
        <p:spPr>
          <a:xfrm>
            <a:off x="496119" y="2180183"/>
            <a:ext cx="2717229" cy="496119"/>
          </a:xfrm>
          <a:prstGeom prst="rect">
            <a:avLst/>
          </a:prstGeom>
        </p:spPr>
      </p:pic>
      <p:sp>
        <p:nvSpPr>
          <p:cNvPr id="4" name="Text 1"/>
          <p:cNvSpPr/>
          <p:nvPr/>
        </p:nvSpPr>
        <p:spPr>
          <a:xfrm>
            <a:off x="620092" y="2800276"/>
            <a:ext cx="1550566" cy="193849"/>
          </a:xfrm>
          <a:prstGeom prst="rect">
            <a:avLst/>
          </a:prstGeom>
          <a:noFill/>
          <a:ln/>
        </p:spPr>
        <p:txBody>
          <a:bodyPr wrap="none" lIns="0" tIns="0" rIns="0" bIns="0" rtlCol="0" anchor="t"/>
          <a:lstStyle/>
          <a:p>
            <a:pPr marL="0" indent="0" algn="l">
              <a:lnSpc>
                <a:spcPct val="104000"/>
              </a:lnSpc>
              <a:buNone/>
            </a:pPr>
            <a:r>
              <a:rPr lang="en-US" sz="1400" dirty="0">
                <a:latin typeface="Arial"/>
                <a:ea typeface="Noto Serif Medium" pitchFamily="34" charset="-122"/>
                <a:cs typeface="Arial"/>
              </a:rPr>
              <a:t>Lifestyle Changes</a:t>
            </a:r>
            <a:endParaRPr lang="en-US" sz="1400" dirty="0">
              <a:latin typeface="Arial"/>
              <a:cs typeface="Arial"/>
            </a:endParaRPr>
          </a:p>
        </p:txBody>
      </p:sp>
      <p:sp>
        <p:nvSpPr>
          <p:cNvPr id="5" name="Text 2"/>
          <p:cNvSpPr/>
          <p:nvPr/>
        </p:nvSpPr>
        <p:spPr>
          <a:xfrm>
            <a:off x="620092" y="3068538"/>
            <a:ext cx="2469282" cy="396925"/>
          </a:xfrm>
          <a:prstGeom prst="rect">
            <a:avLst/>
          </a:prstGeom>
          <a:noFill/>
          <a:ln/>
        </p:spPr>
        <p:txBody>
          <a:bodyPr wrap="square" lIns="0" tIns="0" rIns="0" bIns="0" rtlCol="0" anchor="t">
            <a:normAutofit fontScale="85000" lnSpcReduction="20000"/>
          </a:bodyPr>
          <a:lstStyle/>
          <a:p>
            <a:pPr marL="0" indent="0" algn="l">
              <a:lnSpc>
                <a:spcPct val="133000"/>
              </a:lnSpc>
              <a:buNone/>
            </a:pPr>
            <a:r>
              <a:rPr lang="en-US" sz="1400" dirty="0">
                <a:latin typeface="Arial"/>
                <a:ea typeface="Noto Serif"/>
                <a:cs typeface="Arial"/>
              </a:rPr>
              <a:t>NICE recommends lifestyle changes (NICE, 2023a)</a:t>
            </a:r>
            <a:r>
              <a:rPr lang="en-US" sz="1000" dirty="0">
                <a:latin typeface="Times New Roman"/>
                <a:ea typeface="Noto Serif"/>
                <a:cs typeface="Times New Roman"/>
              </a:rPr>
              <a:t>.</a:t>
            </a:r>
          </a:p>
        </p:txBody>
      </p:sp>
      <p:pic>
        <p:nvPicPr>
          <p:cNvPr id="6" name="Image 1" descr="preencoded.png"/>
          <p:cNvPicPr>
            <a:picLocks noChangeAspect="1"/>
          </p:cNvPicPr>
          <p:nvPr/>
        </p:nvPicPr>
        <p:blipFill>
          <a:blip r:embed="rId4"/>
          <a:stretch>
            <a:fillRect/>
          </a:stretch>
        </p:blipFill>
        <p:spPr>
          <a:xfrm>
            <a:off x="3213348" y="2180183"/>
            <a:ext cx="2717229" cy="496119"/>
          </a:xfrm>
          <a:prstGeom prst="rect">
            <a:avLst/>
          </a:prstGeom>
        </p:spPr>
      </p:pic>
      <p:sp>
        <p:nvSpPr>
          <p:cNvPr id="7" name="Text 3"/>
          <p:cNvSpPr/>
          <p:nvPr/>
        </p:nvSpPr>
        <p:spPr>
          <a:xfrm>
            <a:off x="3337322" y="2800276"/>
            <a:ext cx="2078608" cy="193849"/>
          </a:xfrm>
          <a:prstGeom prst="rect">
            <a:avLst/>
          </a:prstGeom>
          <a:noFill/>
          <a:ln/>
        </p:spPr>
        <p:txBody>
          <a:bodyPr wrap="none" lIns="0" tIns="0" rIns="0" bIns="0" rtlCol="0" anchor="t"/>
          <a:lstStyle/>
          <a:p>
            <a:pPr marL="0" indent="0" algn="l">
              <a:lnSpc>
                <a:spcPct val="104000"/>
              </a:lnSpc>
              <a:buNone/>
            </a:pPr>
            <a:r>
              <a:rPr lang="en-US" sz="1400" dirty="0">
                <a:latin typeface="Arial"/>
                <a:ea typeface="Noto Serif Medium" pitchFamily="34" charset="-122"/>
                <a:cs typeface="Arial"/>
              </a:rPr>
              <a:t>Evidence-Based Prescribing</a:t>
            </a:r>
            <a:endParaRPr lang="en-US" sz="1400" dirty="0">
              <a:latin typeface="Arial"/>
              <a:cs typeface="Arial"/>
            </a:endParaRPr>
          </a:p>
        </p:txBody>
      </p:sp>
      <p:sp>
        <p:nvSpPr>
          <p:cNvPr id="8" name="Text 4"/>
          <p:cNvSpPr/>
          <p:nvPr/>
        </p:nvSpPr>
        <p:spPr>
          <a:xfrm>
            <a:off x="3337322" y="3068538"/>
            <a:ext cx="2469282" cy="396925"/>
          </a:xfrm>
          <a:prstGeom prst="rect">
            <a:avLst/>
          </a:prstGeom>
          <a:noFill/>
          <a:ln/>
        </p:spPr>
        <p:txBody>
          <a:bodyPr wrap="square" lIns="0" tIns="0" rIns="0" bIns="0" rtlCol="0" anchor="t">
            <a:noAutofit/>
          </a:bodyPr>
          <a:lstStyle/>
          <a:p>
            <a:pPr>
              <a:lnSpc>
                <a:spcPct val="133000"/>
              </a:lnSpc>
            </a:pPr>
            <a:r>
              <a:rPr lang="en-US" sz="1400" dirty="0">
                <a:latin typeface="Arial"/>
                <a:ea typeface="Noto Serif"/>
                <a:cs typeface="Arial"/>
              </a:rPr>
              <a:t>Prescribing drugs based on the available evidence changes (NICE, 2023a)..</a:t>
            </a:r>
          </a:p>
        </p:txBody>
      </p:sp>
      <p:pic>
        <p:nvPicPr>
          <p:cNvPr id="9" name="Image 2" descr="preencoded.png"/>
          <p:cNvPicPr>
            <a:picLocks noChangeAspect="1"/>
          </p:cNvPicPr>
          <p:nvPr/>
        </p:nvPicPr>
        <p:blipFill>
          <a:blip r:embed="rId5"/>
          <a:stretch>
            <a:fillRect/>
          </a:stretch>
        </p:blipFill>
        <p:spPr>
          <a:xfrm>
            <a:off x="5930578" y="2180183"/>
            <a:ext cx="2717229" cy="496119"/>
          </a:xfrm>
          <a:prstGeom prst="rect">
            <a:avLst/>
          </a:prstGeom>
        </p:spPr>
      </p:pic>
      <p:sp>
        <p:nvSpPr>
          <p:cNvPr id="10" name="Text 5"/>
          <p:cNvSpPr/>
          <p:nvPr/>
        </p:nvSpPr>
        <p:spPr>
          <a:xfrm>
            <a:off x="6054551" y="2800276"/>
            <a:ext cx="2028230" cy="193849"/>
          </a:xfrm>
          <a:prstGeom prst="rect">
            <a:avLst/>
          </a:prstGeom>
          <a:noFill/>
          <a:ln/>
        </p:spPr>
        <p:txBody>
          <a:bodyPr wrap="none" lIns="0" tIns="0" rIns="0" bIns="0" rtlCol="0" anchor="t"/>
          <a:lstStyle/>
          <a:p>
            <a:pPr marL="0" indent="0" algn="l">
              <a:lnSpc>
                <a:spcPct val="104000"/>
              </a:lnSpc>
              <a:buNone/>
            </a:pPr>
            <a:r>
              <a:rPr lang="en-US" sz="1400" dirty="0">
                <a:latin typeface="Arial"/>
                <a:ea typeface="Noto Serif Medium" pitchFamily="34" charset="-122"/>
                <a:cs typeface="Arial"/>
              </a:rPr>
              <a:t>Rehabilitation &amp; Follow-Up</a:t>
            </a:r>
            <a:endParaRPr lang="en-US" sz="1400" dirty="0">
              <a:latin typeface="Arial"/>
              <a:cs typeface="Arial"/>
            </a:endParaRPr>
          </a:p>
        </p:txBody>
      </p:sp>
      <p:sp>
        <p:nvSpPr>
          <p:cNvPr id="11" name="Text 6"/>
          <p:cNvSpPr/>
          <p:nvPr/>
        </p:nvSpPr>
        <p:spPr>
          <a:xfrm>
            <a:off x="6054551" y="3068538"/>
            <a:ext cx="2469282" cy="793849"/>
          </a:xfrm>
          <a:prstGeom prst="rect">
            <a:avLst/>
          </a:prstGeom>
          <a:noFill/>
          <a:ln/>
        </p:spPr>
        <p:txBody>
          <a:bodyPr wrap="square" lIns="0" tIns="0" rIns="0" bIns="0" rtlCol="0" anchor="t">
            <a:noAutofit/>
          </a:bodyPr>
          <a:lstStyle/>
          <a:p>
            <a:pPr>
              <a:lnSpc>
                <a:spcPct val="133000"/>
              </a:lnSpc>
            </a:pPr>
            <a:r>
              <a:rPr lang="en-US" sz="1400" dirty="0">
                <a:latin typeface="Arial"/>
                <a:ea typeface="Noto Serif"/>
                <a:cs typeface="Arial"/>
              </a:rPr>
              <a:t>Provide cardiac rehabilitation and follow up in order to minimize complications and maintain optimal cardiovascular health changes (NICE, 2023a)..</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441593" y="484984"/>
            <a:ext cx="8151763" cy="775097"/>
          </a:xfrm>
          <a:prstGeom prst="rect">
            <a:avLst/>
          </a:prstGeom>
          <a:noFill/>
          <a:ln/>
        </p:spPr>
        <p:txBody>
          <a:bodyPr wrap="square" lIns="0" tIns="0" rIns="0" bIns="0" rtlCol="0" anchor="t">
            <a:normAutofit fontScale="92500"/>
          </a:bodyPr>
          <a:lstStyle/>
          <a:p>
            <a:pPr marL="0" indent="0" algn="l">
              <a:lnSpc>
                <a:spcPct val="104000"/>
              </a:lnSpc>
              <a:buNone/>
            </a:pPr>
            <a:r>
              <a:rPr lang="en-US" sz="2800" dirty="0">
                <a:latin typeface="Arial"/>
                <a:ea typeface="Noto Serif Medium" pitchFamily="34" charset="-122"/>
                <a:cs typeface="Arial"/>
              </a:rPr>
              <a:t>Models and Frameworks to Improve Patient Outcomes</a:t>
            </a:r>
            <a:endParaRPr lang="en-US" sz="2800" dirty="0">
              <a:latin typeface="Arial"/>
              <a:cs typeface="Arial"/>
            </a:endParaRPr>
          </a:p>
        </p:txBody>
      </p:sp>
      <p:sp>
        <p:nvSpPr>
          <p:cNvPr id="3" name="Shape 1"/>
          <p:cNvSpPr/>
          <p:nvPr/>
        </p:nvSpPr>
        <p:spPr>
          <a:xfrm>
            <a:off x="316407" y="986000"/>
            <a:ext cx="2634555" cy="1121122"/>
          </a:xfrm>
          <a:prstGeom prst="roundRect">
            <a:avLst>
              <a:gd name="adj" fmla="val 4647"/>
            </a:avLst>
          </a:prstGeom>
          <a:solidFill>
            <a:srgbClr val="E6DED2">
              <a:alpha val="50000"/>
            </a:srgbClr>
          </a:solidFill>
          <a:ln w="4763">
            <a:solidFill>
              <a:srgbClr val="CCC4B8"/>
            </a:solidFill>
            <a:prstDash val="solid"/>
          </a:ln>
          <a:effectLst>
            <a:outerShdw blurRad="101600" dist="15240" dir="2700000" algn="bl" rotWithShape="0">
              <a:srgbClr val="CCC4B8">
                <a:alpha val="100000"/>
              </a:srgbClr>
            </a:outerShdw>
          </a:effectLst>
        </p:spPr>
        <p:txBody>
          <a:bodyPr/>
          <a:lstStyle/>
          <a:p>
            <a:endParaRPr lang="en-GB" sz="2000">
              <a:latin typeface="Times New Roman" panose="02020603050405020304" pitchFamily="18" charset="0"/>
              <a:cs typeface="Times New Roman" panose="02020603050405020304" pitchFamily="18" charset="0"/>
            </a:endParaRPr>
          </a:p>
        </p:txBody>
      </p:sp>
      <p:sp>
        <p:nvSpPr>
          <p:cNvPr id="4" name="Text 2"/>
          <p:cNvSpPr/>
          <p:nvPr/>
        </p:nvSpPr>
        <p:spPr>
          <a:xfrm>
            <a:off x="624855" y="1233455"/>
            <a:ext cx="1550566" cy="193849"/>
          </a:xfrm>
          <a:prstGeom prst="rect">
            <a:avLst/>
          </a:prstGeom>
          <a:noFill/>
          <a:ln/>
        </p:spPr>
        <p:txBody>
          <a:bodyPr wrap="none" lIns="0" tIns="0" rIns="0" bIns="0" rtlCol="0" anchor="t"/>
          <a:lstStyle/>
          <a:p>
            <a:pPr marL="0" indent="0" algn="l">
              <a:lnSpc>
                <a:spcPct val="104000"/>
              </a:lnSpc>
              <a:buNone/>
            </a:pPr>
            <a:r>
              <a:rPr lang="en-US" sz="1400" dirty="0">
                <a:latin typeface="Times New Roman"/>
                <a:ea typeface="Noto Serif Medium"/>
                <a:cs typeface="Times New Roman"/>
              </a:rPr>
              <a:t>P</a:t>
            </a:r>
            <a:r>
              <a:rPr lang="en-US" sz="1400" dirty="0">
                <a:latin typeface="Arial"/>
                <a:ea typeface="Noto Serif Medium"/>
                <a:cs typeface="Arial"/>
              </a:rPr>
              <a:t>erson </a:t>
            </a:r>
            <a:r>
              <a:rPr lang="en-US" sz="1400">
                <a:latin typeface="Arial"/>
                <a:ea typeface="Noto Serif Medium"/>
                <a:cs typeface="Arial"/>
              </a:rPr>
              <a:t>Centered</a:t>
            </a:r>
            <a:r>
              <a:rPr lang="en-US" sz="1400" dirty="0">
                <a:latin typeface="Arial"/>
                <a:ea typeface="Noto Serif Medium"/>
                <a:cs typeface="Arial"/>
              </a:rPr>
              <a:t> Care</a:t>
            </a:r>
          </a:p>
        </p:txBody>
      </p:sp>
      <p:sp>
        <p:nvSpPr>
          <p:cNvPr id="5" name="Text 3"/>
          <p:cNvSpPr/>
          <p:nvPr/>
        </p:nvSpPr>
        <p:spPr>
          <a:xfrm>
            <a:off x="570328" y="1548441"/>
            <a:ext cx="2377083" cy="595387"/>
          </a:xfrm>
          <a:prstGeom prst="rect">
            <a:avLst/>
          </a:prstGeom>
          <a:noFill/>
          <a:ln/>
        </p:spPr>
        <p:txBody>
          <a:bodyPr wrap="square" lIns="0" tIns="0" rIns="0" bIns="0" rtlCol="0" anchor="t">
            <a:noAutofit/>
          </a:bodyPr>
          <a:lstStyle/>
          <a:p>
            <a:pPr marL="0" indent="0" algn="l">
              <a:lnSpc>
                <a:spcPct val="133000"/>
              </a:lnSpc>
              <a:buNone/>
            </a:pPr>
            <a:r>
              <a:rPr lang="en-US" sz="1400" dirty="0">
                <a:latin typeface="Arial"/>
                <a:ea typeface="Noto Serif"/>
                <a:cs typeface="Arial"/>
              </a:rPr>
              <a:t>Person </a:t>
            </a:r>
            <a:r>
              <a:rPr lang="en-US" sz="1400">
                <a:latin typeface="Arial"/>
                <a:ea typeface="Noto Serif"/>
                <a:cs typeface="Arial"/>
              </a:rPr>
              <a:t>Centered</a:t>
            </a:r>
            <a:r>
              <a:rPr lang="en-US" sz="1400" dirty="0">
                <a:latin typeface="Arial"/>
                <a:ea typeface="Noto Serif"/>
                <a:cs typeface="Arial"/>
              </a:rPr>
              <a:t> Care is encouraged with the House of Care Model (Coulter et al, 2016).</a:t>
            </a:r>
          </a:p>
        </p:txBody>
      </p:sp>
      <p:sp>
        <p:nvSpPr>
          <p:cNvPr id="6" name="Shape 4"/>
          <p:cNvSpPr/>
          <p:nvPr/>
        </p:nvSpPr>
        <p:spPr>
          <a:xfrm>
            <a:off x="3254648" y="2274689"/>
            <a:ext cx="2634630" cy="1121122"/>
          </a:xfrm>
          <a:prstGeom prst="roundRect">
            <a:avLst>
              <a:gd name="adj" fmla="val 4647"/>
            </a:avLst>
          </a:prstGeom>
          <a:solidFill>
            <a:srgbClr val="E6DED2">
              <a:alpha val="50000"/>
            </a:srgbClr>
          </a:solidFill>
          <a:ln w="4763">
            <a:solidFill>
              <a:srgbClr val="CCC4B8"/>
            </a:solidFill>
            <a:prstDash val="solid"/>
          </a:ln>
          <a:effectLst>
            <a:outerShdw blurRad="101600" dist="15240" dir="2700000" algn="bl" rotWithShape="0">
              <a:srgbClr val="CCC4B8">
                <a:alpha val="100000"/>
              </a:srgbClr>
            </a:outerShdw>
          </a:effectLst>
        </p:spPr>
        <p:txBody>
          <a:bodyPr/>
          <a:lstStyle/>
          <a:p>
            <a:endParaRPr lang="en-GB" sz="2000">
              <a:latin typeface="Times New Roman" panose="02020603050405020304" pitchFamily="18" charset="0"/>
              <a:cs typeface="Times New Roman" panose="02020603050405020304" pitchFamily="18" charset="0"/>
            </a:endParaRPr>
          </a:p>
        </p:txBody>
      </p:sp>
      <p:sp>
        <p:nvSpPr>
          <p:cNvPr id="7" name="Text 5"/>
          <p:cNvSpPr/>
          <p:nvPr/>
        </p:nvSpPr>
        <p:spPr>
          <a:xfrm>
            <a:off x="3383384" y="2471968"/>
            <a:ext cx="1550566" cy="193849"/>
          </a:xfrm>
          <a:prstGeom prst="rect">
            <a:avLst/>
          </a:prstGeom>
          <a:noFill/>
          <a:ln/>
        </p:spPr>
        <p:txBody>
          <a:bodyPr wrap="none" lIns="0" tIns="0" rIns="0" bIns="0" rtlCol="0" anchor="t"/>
          <a:lstStyle/>
          <a:p>
            <a:pPr marL="0" indent="0" algn="l">
              <a:lnSpc>
                <a:spcPct val="104000"/>
              </a:lnSpc>
              <a:buNone/>
            </a:pPr>
            <a:r>
              <a:rPr lang="en-US" sz="1400" dirty="0">
                <a:latin typeface="Arial"/>
                <a:ea typeface="Noto Serif Medium" pitchFamily="34" charset="-122"/>
                <a:cs typeface="Arial"/>
              </a:rPr>
              <a:t>Holistic Treatment</a:t>
            </a:r>
            <a:endParaRPr lang="en-US" sz="1400" dirty="0">
              <a:latin typeface="Arial"/>
              <a:cs typeface="Arial"/>
            </a:endParaRPr>
          </a:p>
        </p:txBody>
      </p:sp>
      <p:sp>
        <p:nvSpPr>
          <p:cNvPr id="8" name="Text 6"/>
          <p:cNvSpPr/>
          <p:nvPr/>
        </p:nvSpPr>
        <p:spPr>
          <a:xfrm>
            <a:off x="3383384" y="2748371"/>
            <a:ext cx="2377157" cy="396925"/>
          </a:xfrm>
          <a:prstGeom prst="rect">
            <a:avLst/>
          </a:prstGeom>
          <a:noFill/>
          <a:ln/>
        </p:spPr>
        <p:txBody>
          <a:bodyPr wrap="square" lIns="0" tIns="0" rIns="0" bIns="0" rtlCol="0" anchor="t">
            <a:normAutofit fontScale="70000" lnSpcReduction="20000"/>
          </a:bodyPr>
          <a:lstStyle/>
          <a:p>
            <a:pPr>
              <a:lnSpc>
                <a:spcPct val="133000"/>
              </a:lnSpc>
            </a:pPr>
            <a:r>
              <a:rPr lang="en-US" sz="1400" dirty="0">
                <a:latin typeface="Arial"/>
                <a:ea typeface="Noto Serif"/>
                <a:cs typeface="Arial"/>
              </a:rPr>
              <a:t>Holistic Treatment by Multi-disciplinary Teams (</a:t>
            </a:r>
            <a:r>
              <a:rPr lang="en-US" sz="1400" dirty="0" err="1">
                <a:latin typeface="Arial"/>
                <a:ea typeface="Noto Serif"/>
                <a:cs typeface="Arial"/>
              </a:rPr>
              <a:t>Alsubaie</a:t>
            </a:r>
            <a:r>
              <a:rPr lang="en-US" sz="1400" dirty="0">
                <a:latin typeface="Arial"/>
                <a:ea typeface="Noto Serif"/>
                <a:cs typeface="Arial"/>
              </a:rPr>
              <a:t> et al., 2024)</a:t>
            </a:r>
            <a:r>
              <a:rPr lang="en-US" sz="1400" dirty="0">
                <a:latin typeface="Times New Roman"/>
                <a:ea typeface="Noto Serif"/>
                <a:cs typeface="Times New Roman"/>
              </a:rPr>
              <a:t>.</a:t>
            </a:r>
            <a:endParaRPr lang="en-US">
              <a:latin typeface="Trebuchet MS"/>
              <a:ea typeface="Noto Serif"/>
              <a:cs typeface="Times New Roman"/>
            </a:endParaRPr>
          </a:p>
        </p:txBody>
      </p:sp>
      <p:sp>
        <p:nvSpPr>
          <p:cNvPr id="9" name="Shape 7"/>
          <p:cNvSpPr/>
          <p:nvPr/>
        </p:nvSpPr>
        <p:spPr>
          <a:xfrm>
            <a:off x="6018090" y="3537394"/>
            <a:ext cx="2634555" cy="1121122"/>
          </a:xfrm>
          <a:prstGeom prst="roundRect">
            <a:avLst>
              <a:gd name="adj" fmla="val 4647"/>
            </a:avLst>
          </a:prstGeom>
          <a:solidFill>
            <a:srgbClr val="E6DED2">
              <a:alpha val="50000"/>
            </a:srgbClr>
          </a:solidFill>
          <a:ln w="4763">
            <a:solidFill>
              <a:srgbClr val="CCC4B8"/>
            </a:solidFill>
            <a:prstDash val="solid"/>
          </a:ln>
          <a:effectLst>
            <a:outerShdw blurRad="101600" dist="15240" dir="2700000" algn="bl" rotWithShape="0">
              <a:srgbClr val="CCC4B8">
                <a:alpha val="100000"/>
              </a:srgbClr>
            </a:outerShdw>
          </a:effectLst>
        </p:spPr>
        <p:txBody>
          <a:bodyPr/>
          <a:lstStyle/>
          <a:p>
            <a:endParaRPr lang="en-GB" sz="2000">
              <a:latin typeface="Times New Roman" panose="02020603050405020304" pitchFamily="18" charset="0"/>
              <a:cs typeface="Times New Roman" panose="02020603050405020304" pitchFamily="18" charset="0"/>
            </a:endParaRPr>
          </a:p>
        </p:txBody>
      </p:sp>
      <p:sp>
        <p:nvSpPr>
          <p:cNvPr id="10" name="Text 8"/>
          <p:cNvSpPr/>
          <p:nvPr/>
        </p:nvSpPr>
        <p:spPr>
          <a:xfrm>
            <a:off x="6216273" y="3643639"/>
            <a:ext cx="1824930" cy="193849"/>
          </a:xfrm>
          <a:prstGeom prst="rect">
            <a:avLst/>
          </a:prstGeom>
          <a:noFill/>
          <a:ln/>
        </p:spPr>
        <p:txBody>
          <a:bodyPr wrap="none" lIns="0" tIns="0" rIns="0" bIns="0" rtlCol="0" anchor="t"/>
          <a:lstStyle/>
          <a:p>
            <a:pPr marL="0" indent="0" algn="l">
              <a:lnSpc>
                <a:spcPct val="104000"/>
              </a:lnSpc>
              <a:buNone/>
            </a:pPr>
            <a:r>
              <a:rPr lang="en-US" sz="1400" dirty="0">
                <a:latin typeface="Times New Roman" panose="02020603050405020304" pitchFamily="18" charset="0"/>
                <a:ea typeface="Noto Serif Medium" pitchFamily="34" charset="-122"/>
                <a:cs typeface="Times New Roman" panose="02020603050405020304" pitchFamily="18" charset="0"/>
              </a:rPr>
              <a:t>Shared Decision-Making</a:t>
            </a:r>
            <a:endParaRPr lang="en-US" sz="1400" dirty="0">
              <a:latin typeface="Times New Roman" panose="02020603050405020304" pitchFamily="18" charset="0"/>
              <a:cs typeface="Times New Roman" panose="02020603050405020304" pitchFamily="18" charset="0"/>
            </a:endParaRPr>
          </a:p>
        </p:txBody>
      </p:sp>
      <p:sp>
        <p:nvSpPr>
          <p:cNvPr id="11" name="Text 9"/>
          <p:cNvSpPr/>
          <p:nvPr/>
        </p:nvSpPr>
        <p:spPr>
          <a:xfrm>
            <a:off x="6216273" y="3913292"/>
            <a:ext cx="2377083" cy="595387"/>
          </a:xfrm>
          <a:prstGeom prst="rect">
            <a:avLst/>
          </a:prstGeom>
          <a:noFill/>
          <a:ln/>
        </p:spPr>
        <p:txBody>
          <a:bodyPr wrap="square" lIns="0" tIns="0" rIns="0" bIns="0" rtlCol="0" anchor="t">
            <a:noAutofit/>
          </a:bodyPr>
          <a:lstStyle/>
          <a:p>
            <a:pPr>
              <a:lnSpc>
                <a:spcPct val="133000"/>
              </a:lnSpc>
            </a:pPr>
            <a:r>
              <a:rPr lang="en-US" sz="1400" dirty="0">
                <a:latin typeface="Arial"/>
                <a:ea typeface="Noto Serif"/>
                <a:cs typeface="Arial"/>
              </a:rPr>
              <a:t>Shared decision-making leads to self-management and positive outcomes for patients (</a:t>
            </a:r>
            <a:r>
              <a:rPr lang="en-GB" sz="1400" dirty="0">
                <a:latin typeface="Arial"/>
                <a:ea typeface="Noto Serif"/>
                <a:cs typeface="Arial"/>
              </a:rPr>
              <a:t>Petersson et al., 2022)</a:t>
            </a:r>
            <a:r>
              <a:rPr lang="en-US" sz="1400" dirty="0">
                <a:latin typeface="Arial"/>
                <a:ea typeface="Noto Serif"/>
                <a:cs typeface="Arial"/>
              </a:rPr>
              <a:t>.</a:t>
            </a:r>
          </a:p>
        </p:txBody>
      </p:sp>
      <p:sp>
        <p:nvSpPr>
          <p:cNvPr id="13" name="TextBox 12">
            <a:extLst>
              <a:ext uri="{FF2B5EF4-FFF2-40B4-BE49-F238E27FC236}">
                <a16:creationId xmlns:a16="http://schemas.microsoft.com/office/drawing/2014/main" id="{6F3AFF5A-3383-5B3A-5117-D349267270FD}"/>
              </a:ext>
            </a:extLst>
          </p:cNvPr>
          <p:cNvSpPr txBox="1"/>
          <p:nvPr/>
        </p:nvSpPr>
        <p:spPr>
          <a:xfrm>
            <a:off x="789140" y="4763176"/>
            <a:ext cx="2041742" cy="246221"/>
          </a:xfrm>
          <a:prstGeom prst="rect">
            <a:avLst/>
          </a:prstGeom>
          <a:noFill/>
        </p:spPr>
        <p:txBody>
          <a:bodyPr wrap="square" rtlCol="0">
            <a:spAutoFit/>
          </a:bodyPr>
          <a:lstStyle/>
          <a:p>
            <a:pPr algn="ctr"/>
            <a:r>
              <a:rPr lang="en-US" sz="1000" dirty="0">
                <a:latin typeface="Times New Roman" panose="02020603050405020304" pitchFamily="18" charset="0"/>
                <a:ea typeface="Noto Serif" pitchFamily="34" charset="-122"/>
                <a:cs typeface="Times New Roman" panose="02020603050405020304" pitchFamily="18" charset="0"/>
              </a:rPr>
              <a:t>House of Care Model</a:t>
            </a:r>
            <a:endParaRPr lang="en-GB" sz="1000" dirty="0">
              <a:latin typeface="Times New Roman" panose="02020603050405020304" pitchFamily="18" charset="0"/>
              <a:ea typeface="Noto Serif" pitchFamily="34" charset="-122"/>
              <a:cs typeface="Times New Roman" panose="02020603050405020304" pitchFamily="18" charset="0"/>
            </a:endParaRPr>
          </a:p>
        </p:txBody>
      </p:sp>
      <p:pic>
        <p:nvPicPr>
          <p:cNvPr id="17" name="Picture 16" descr="House of Care Evaluation: Final Report">
            <a:extLst>
              <a:ext uri="{FF2B5EF4-FFF2-40B4-BE49-F238E27FC236}">
                <a16:creationId xmlns:a16="http://schemas.microsoft.com/office/drawing/2014/main" id="{9E64799D-94CB-09BB-0807-2A89F3CFEC7A}"/>
              </a:ext>
            </a:extLst>
          </p:cNvPr>
          <p:cNvPicPr>
            <a:picLocks noChangeAspect="1"/>
          </p:cNvPicPr>
          <p:nvPr/>
        </p:nvPicPr>
        <p:blipFill>
          <a:blip r:embed="rId3"/>
          <a:stretch>
            <a:fillRect/>
          </a:stretch>
        </p:blipFill>
        <p:spPr>
          <a:xfrm>
            <a:off x="273133" y="2143829"/>
            <a:ext cx="2852778" cy="2547234"/>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10886" y="0"/>
            <a:ext cx="3429000" cy="5143500"/>
          </a:xfrm>
          <a:prstGeom prst="rect">
            <a:avLst/>
          </a:prstGeom>
        </p:spPr>
      </p:pic>
      <p:sp>
        <p:nvSpPr>
          <p:cNvPr id="3" name="Text 0"/>
          <p:cNvSpPr/>
          <p:nvPr/>
        </p:nvSpPr>
        <p:spPr>
          <a:xfrm>
            <a:off x="3925119" y="988219"/>
            <a:ext cx="4722763" cy="775097"/>
          </a:xfrm>
          <a:prstGeom prst="rect">
            <a:avLst/>
          </a:prstGeom>
          <a:noFill/>
          <a:ln/>
        </p:spPr>
        <p:txBody>
          <a:bodyPr wrap="square" lIns="0" tIns="0" rIns="0" bIns="0" rtlCol="0" anchor="t">
            <a:noAutofit/>
          </a:bodyPr>
          <a:lstStyle/>
          <a:p>
            <a:pPr marL="0" indent="0" algn="l">
              <a:lnSpc>
                <a:spcPct val="104000"/>
              </a:lnSpc>
              <a:buNone/>
            </a:pPr>
            <a:r>
              <a:rPr lang="en-US" sz="2800" dirty="0">
                <a:latin typeface="Arial"/>
                <a:ea typeface="Noto Serif Medium" pitchFamily="34" charset="-122"/>
                <a:cs typeface="Arial"/>
              </a:rPr>
              <a:t>Treatment Options Available in the UK</a:t>
            </a:r>
            <a:endParaRPr lang="en-US" sz="2800" dirty="0">
              <a:latin typeface="Arial"/>
              <a:cs typeface="Arial"/>
            </a:endParaRPr>
          </a:p>
        </p:txBody>
      </p:sp>
      <p:sp>
        <p:nvSpPr>
          <p:cNvPr id="4" name="Shape 1"/>
          <p:cNvSpPr/>
          <p:nvPr/>
        </p:nvSpPr>
        <p:spPr>
          <a:xfrm>
            <a:off x="3925119" y="1949351"/>
            <a:ext cx="2299395" cy="1140172"/>
          </a:xfrm>
          <a:prstGeom prst="roundRect">
            <a:avLst>
              <a:gd name="adj" fmla="val 4569"/>
            </a:avLst>
          </a:prstGeom>
          <a:solidFill>
            <a:srgbClr val="FDFBF7"/>
          </a:solidFill>
          <a:ln w="14288">
            <a:solidFill>
              <a:srgbClr val="E6DED2"/>
            </a:solidFill>
            <a:prstDash val="solid"/>
          </a:ln>
          <a:effectLst>
            <a:outerShdw blurRad="101600" dist="15240" dir="2700000" algn="bl" rotWithShape="0">
              <a:srgbClr val="E6DED2">
                <a:alpha val="100000"/>
              </a:srgbClr>
            </a:outerShdw>
          </a:effectLst>
        </p:spPr>
        <p:txBody>
          <a:bodyPr/>
          <a:lstStyle/>
          <a:p>
            <a:endParaRPr lang="en-GB" sz="2000">
              <a:latin typeface="Times New Roman" panose="02020603050405020304" pitchFamily="18" charset="0"/>
              <a:cs typeface="Times New Roman" panose="02020603050405020304" pitchFamily="18" charset="0"/>
            </a:endParaRPr>
          </a:p>
        </p:txBody>
      </p:sp>
      <p:sp>
        <p:nvSpPr>
          <p:cNvPr id="5" name="Text 2"/>
          <p:cNvSpPr/>
          <p:nvPr/>
        </p:nvSpPr>
        <p:spPr>
          <a:xfrm>
            <a:off x="4063380" y="2087612"/>
            <a:ext cx="1644328" cy="193849"/>
          </a:xfrm>
          <a:prstGeom prst="rect">
            <a:avLst/>
          </a:prstGeom>
          <a:noFill/>
          <a:ln/>
        </p:spPr>
        <p:txBody>
          <a:bodyPr wrap="none" lIns="0" tIns="0" rIns="0" bIns="0" rtlCol="0" anchor="t"/>
          <a:lstStyle/>
          <a:p>
            <a:pPr marL="0" indent="0" algn="l">
              <a:lnSpc>
                <a:spcPct val="104000"/>
              </a:lnSpc>
              <a:buNone/>
            </a:pPr>
            <a:r>
              <a:rPr lang="en-US" sz="1400" dirty="0">
                <a:latin typeface="Arial"/>
                <a:ea typeface="Noto Serif Medium" pitchFamily="34" charset="-122"/>
                <a:cs typeface="Arial"/>
              </a:rPr>
              <a:t>Lifestyle Modification</a:t>
            </a:r>
            <a:endParaRPr lang="en-US" sz="1400" dirty="0">
              <a:latin typeface="Arial"/>
              <a:cs typeface="Arial"/>
            </a:endParaRPr>
          </a:p>
        </p:txBody>
      </p:sp>
      <p:sp>
        <p:nvSpPr>
          <p:cNvPr id="6" name="Text 3"/>
          <p:cNvSpPr/>
          <p:nvPr/>
        </p:nvSpPr>
        <p:spPr>
          <a:xfrm>
            <a:off x="4063380" y="2355875"/>
            <a:ext cx="2022872" cy="396925"/>
          </a:xfrm>
          <a:prstGeom prst="rect">
            <a:avLst/>
          </a:prstGeom>
          <a:noFill/>
          <a:ln/>
        </p:spPr>
        <p:txBody>
          <a:bodyPr wrap="square" lIns="0" tIns="0" rIns="0" bIns="0" rtlCol="0" anchor="t">
            <a:normAutofit fontScale="70000" lnSpcReduction="20000"/>
          </a:bodyPr>
          <a:lstStyle/>
          <a:p>
            <a:pPr marL="0" indent="0" algn="l">
              <a:lnSpc>
                <a:spcPct val="133000"/>
              </a:lnSpc>
              <a:buNone/>
            </a:pPr>
            <a:r>
              <a:rPr lang="en-US" sz="1400" dirty="0">
                <a:latin typeface="Arial"/>
                <a:ea typeface="Noto Serif"/>
                <a:cs typeface="Arial"/>
              </a:rPr>
              <a:t>Lifestyle modification reduces cardiovascular risk (NICE, 2023a)</a:t>
            </a:r>
            <a:r>
              <a:rPr lang="en-US" sz="1400" dirty="0">
                <a:latin typeface="Times New Roman"/>
                <a:ea typeface="Noto Serif"/>
                <a:cs typeface="Times New Roman"/>
              </a:rPr>
              <a:t>.</a:t>
            </a:r>
          </a:p>
        </p:txBody>
      </p:sp>
      <p:sp>
        <p:nvSpPr>
          <p:cNvPr id="7" name="Shape 4"/>
          <p:cNvSpPr/>
          <p:nvPr/>
        </p:nvSpPr>
        <p:spPr>
          <a:xfrm>
            <a:off x="6348487" y="1949351"/>
            <a:ext cx="2299395" cy="1140172"/>
          </a:xfrm>
          <a:prstGeom prst="roundRect">
            <a:avLst>
              <a:gd name="adj" fmla="val 4569"/>
            </a:avLst>
          </a:prstGeom>
          <a:solidFill>
            <a:srgbClr val="FDFBF7"/>
          </a:solidFill>
          <a:ln w="14288">
            <a:solidFill>
              <a:srgbClr val="E6DED2"/>
            </a:solidFill>
            <a:prstDash val="solid"/>
          </a:ln>
          <a:effectLst>
            <a:outerShdw blurRad="101600" dist="15240" dir="2700000" algn="bl" rotWithShape="0">
              <a:srgbClr val="E6DED2">
                <a:alpha val="100000"/>
              </a:srgbClr>
            </a:outerShdw>
          </a:effectLst>
        </p:spPr>
        <p:txBody>
          <a:bodyPr/>
          <a:lstStyle/>
          <a:p>
            <a:endParaRPr lang="en-GB" sz="2000">
              <a:latin typeface="Times New Roman" panose="02020603050405020304" pitchFamily="18" charset="0"/>
              <a:cs typeface="Times New Roman" panose="02020603050405020304" pitchFamily="18" charset="0"/>
            </a:endParaRPr>
          </a:p>
        </p:txBody>
      </p:sp>
      <p:sp>
        <p:nvSpPr>
          <p:cNvPr id="8" name="Text 5"/>
          <p:cNvSpPr/>
          <p:nvPr/>
        </p:nvSpPr>
        <p:spPr>
          <a:xfrm>
            <a:off x="6486748" y="2087612"/>
            <a:ext cx="1550566" cy="193849"/>
          </a:xfrm>
          <a:prstGeom prst="rect">
            <a:avLst/>
          </a:prstGeom>
          <a:noFill/>
          <a:ln/>
        </p:spPr>
        <p:txBody>
          <a:bodyPr wrap="none" lIns="0" tIns="0" rIns="0" bIns="0" rtlCol="0" anchor="t"/>
          <a:lstStyle/>
          <a:p>
            <a:pPr marL="0" indent="0" algn="l">
              <a:lnSpc>
                <a:spcPct val="104000"/>
              </a:lnSpc>
              <a:buNone/>
            </a:pPr>
            <a:r>
              <a:rPr lang="en-US" sz="1400" dirty="0">
                <a:latin typeface="Arial"/>
                <a:ea typeface="Noto Serif Medium" pitchFamily="34" charset="-122"/>
                <a:cs typeface="Arial"/>
              </a:rPr>
              <a:t>Medicines</a:t>
            </a:r>
            <a:endParaRPr lang="en-US" sz="1400" dirty="0">
              <a:latin typeface="Arial"/>
              <a:cs typeface="Arial"/>
            </a:endParaRPr>
          </a:p>
        </p:txBody>
      </p:sp>
      <p:sp>
        <p:nvSpPr>
          <p:cNvPr id="9" name="Text 6"/>
          <p:cNvSpPr/>
          <p:nvPr/>
        </p:nvSpPr>
        <p:spPr>
          <a:xfrm>
            <a:off x="6486748" y="2225246"/>
            <a:ext cx="2022872" cy="595387"/>
          </a:xfrm>
          <a:prstGeom prst="rect">
            <a:avLst/>
          </a:prstGeom>
          <a:noFill/>
          <a:ln/>
        </p:spPr>
        <p:txBody>
          <a:bodyPr wrap="square" lIns="0" tIns="0" rIns="0" bIns="0" rtlCol="0" anchor="t">
            <a:noAutofit/>
          </a:bodyPr>
          <a:lstStyle/>
          <a:p>
            <a:pPr marL="0" indent="0" algn="l">
              <a:lnSpc>
                <a:spcPct val="133000"/>
              </a:lnSpc>
              <a:buNone/>
            </a:pPr>
            <a:r>
              <a:rPr lang="en-US" sz="1400" dirty="0">
                <a:latin typeface="Arial"/>
                <a:ea typeface="Noto Serif"/>
                <a:cs typeface="Arial"/>
              </a:rPr>
              <a:t>Medicines help you control your symptoms and the function of your heart.</a:t>
            </a:r>
          </a:p>
        </p:txBody>
      </p:sp>
      <p:sp>
        <p:nvSpPr>
          <p:cNvPr id="10" name="Shape 7"/>
          <p:cNvSpPr/>
          <p:nvPr/>
        </p:nvSpPr>
        <p:spPr>
          <a:xfrm>
            <a:off x="3865248" y="3349568"/>
            <a:ext cx="4722763" cy="941710"/>
          </a:xfrm>
          <a:prstGeom prst="roundRect">
            <a:avLst>
              <a:gd name="adj" fmla="val 5532"/>
            </a:avLst>
          </a:prstGeom>
          <a:solidFill>
            <a:srgbClr val="FDFBF7"/>
          </a:solidFill>
          <a:ln w="14288">
            <a:solidFill>
              <a:srgbClr val="E6DED2"/>
            </a:solidFill>
            <a:prstDash val="solid"/>
          </a:ln>
          <a:effectLst>
            <a:outerShdw blurRad="101600" dist="15240" dir="2700000" algn="bl" rotWithShape="0">
              <a:srgbClr val="E6DED2">
                <a:alpha val="100000"/>
              </a:srgbClr>
            </a:outerShdw>
          </a:effectLst>
        </p:spPr>
        <p:txBody>
          <a:bodyPr/>
          <a:lstStyle/>
          <a:p>
            <a:endParaRPr lang="en-GB" sz="2000">
              <a:latin typeface="Times New Roman" panose="02020603050405020304" pitchFamily="18" charset="0"/>
              <a:cs typeface="Times New Roman" panose="02020603050405020304" pitchFamily="18" charset="0"/>
            </a:endParaRPr>
          </a:p>
        </p:txBody>
      </p:sp>
      <p:sp>
        <p:nvSpPr>
          <p:cNvPr id="11" name="Text 8"/>
          <p:cNvSpPr/>
          <p:nvPr/>
        </p:nvSpPr>
        <p:spPr>
          <a:xfrm>
            <a:off x="4063380" y="3351758"/>
            <a:ext cx="1882229" cy="193849"/>
          </a:xfrm>
          <a:prstGeom prst="rect">
            <a:avLst/>
          </a:prstGeom>
          <a:noFill/>
          <a:ln/>
        </p:spPr>
        <p:txBody>
          <a:bodyPr wrap="none" lIns="0" tIns="0" rIns="0" bIns="0" rtlCol="0" anchor="t"/>
          <a:lstStyle/>
          <a:p>
            <a:pPr marL="0" indent="0" algn="l">
              <a:lnSpc>
                <a:spcPct val="104000"/>
              </a:lnSpc>
              <a:buNone/>
            </a:pPr>
            <a:r>
              <a:rPr lang="en-US" sz="1400" dirty="0">
                <a:latin typeface="Times New Roman" panose="02020603050405020304" pitchFamily="18" charset="0"/>
                <a:ea typeface="Noto Serif Medium" pitchFamily="34" charset="-122"/>
                <a:cs typeface="Times New Roman" panose="02020603050405020304" pitchFamily="18" charset="0"/>
              </a:rPr>
              <a:t>Surgical &amp; Rehabilitation</a:t>
            </a:r>
            <a:endParaRPr lang="en-US" sz="1400" dirty="0">
              <a:latin typeface="Times New Roman" panose="02020603050405020304" pitchFamily="18" charset="0"/>
              <a:cs typeface="Times New Roman" panose="02020603050405020304" pitchFamily="18" charset="0"/>
            </a:endParaRPr>
          </a:p>
        </p:txBody>
      </p:sp>
      <p:sp>
        <p:nvSpPr>
          <p:cNvPr id="12" name="Text 9"/>
          <p:cNvSpPr/>
          <p:nvPr/>
        </p:nvSpPr>
        <p:spPr>
          <a:xfrm>
            <a:off x="4063380" y="3620021"/>
            <a:ext cx="4446240" cy="396925"/>
          </a:xfrm>
          <a:prstGeom prst="rect">
            <a:avLst/>
          </a:prstGeom>
          <a:noFill/>
          <a:ln/>
        </p:spPr>
        <p:txBody>
          <a:bodyPr wrap="square" lIns="0" tIns="0" rIns="0" bIns="0" rtlCol="0" anchor="t">
            <a:noAutofit/>
          </a:bodyPr>
          <a:lstStyle/>
          <a:p>
            <a:pPr>
              <a:lnSpc>
                <a:spcPct val="133000"/>
              </a:lnSpc>
            </a:pPr>
            <a:r>
              <a:rPr lang="en-US" sz="1400" dirty="0">
                <a:latin typeface="Arial"/>
                <a:ea typeface="Noto Serif"/>
                <a:cs typeface="Arial"/>
              </a:rPr>
              <a:t>Recovery is enhanced by angioplasty, bypass surgery and cardiac rehabilitation, to prevent future events (</a:t>
            </a:r>
            <a:r>
              <a:rPr lang="en-GB" sz="1400" dirty="0">
                <a:latin typeface="Arial"/>
                <a:ea typeface="Noto Serif"/>
                <a:cs typeface="Arial"/>
              </a:rPr>
              <a:t>Petersson et al., 2022)</a:t>
            </a:r>
            <a:r>
              <a:rPr lang="en-US" sz="1400" dirty="0">
                <a:latin typeface="Arial"/>
                <a:ea typeface="Noto Serif"/>
                <a:cs typeface="Arial"/>
              </a:rPr>
              <a: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496119" y="1818010"/>
            <a:ext cx="7177087" cy="387548"/>
          </a:xfrm>
          <a:prstGeom prst="rect">
            <a:avLst/>
          </a:prstGeom>
          <a:noFill/>
          <a:ln/>
        </p:spPr>
        <p:txBody>
          <a:bodyPr wrap="none" lIns="0" tIns="0" rIns="0" bIns="0" rtlCol="0" anchor="t"/>
          <a:lstStyle/>
          <a:p>
            <a:pPr marL="0" indent="0" algn="l">
              <a:lnSpc>
                <a:spcPct val="104000"/>
              </a:lnSpc>
              <a:buNone/>
            </a:pPr>
            <a:r>
              <a:rPr lang="en-US" sz="2800" dirty="0">
                <a:latin typeface="Arial"/>
                <a:ea typeface="Noto Serif Medium" pitchFamily="34" charset="-122"/>
                <a:cs typeface="Arial"/>
              </a:rPr>
              <a:t>Comorbidities Associated with Heart Disease</a:t>
            </a:r>
            <a:endParaRPr lang="en-US" sz="2800" dirty="0">
              <a:latin typeface="Arial"/>
              <a:cs typeface="Arial"/>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2453580"/>
            <a:ext cx="2634555" cy="871910"/>
          </a:xfrm>
          <a:prstGeom prst="rect">
            <a:avLst/>
          </a:prstGeom>
        </p:spPr>
      </p:pic>
      <p:sp>
        <p:nvSpPr>
          <p:cNvPr id="4" name="Text 1"/>
          <p:cNvSpPr/>
          <p:nvPr/>
        </p:nvSpPr>
        <p:spPr>
          <a:xfrm>
            <a:off x="664316" y="2493871"/>
            <a:ext cx="2300883" cy="595387"/>
          </a:xfrm>
          <a:prstGeom prst="rect">
            <a:avLst/>
          </a:prstGeom>
          <a:noFill/>
          <a:ln/>
        </p:spPr>
        <p:txBody>
          <a:bodyPr wrap="square" lIns="0" tIns="0" rIns="0" bIns="0" rtlCol="0" anchor="t">
            <a:noAutofit/>
          </a:bodyPr>
          <a:lstStyle/>
          <a:p>
            <a:pPr marL="0" indent="0" algn="l">
              <a:lnSpc>
                <a:spcPct val="133000"/>
              </a:lnSpc>
              <a:buNone/>
            </a:pPr>
            <a:r>
              <a:rPr lang="en-US" sz="1400" dirty="0">
                <a:latin typeface="Arial"/>
                <a:ea typeface="Noto Serif"/>
                <a:cs typeface="Arial"/>
              </a:rPr>
              <a:t>Hypertension, diabetes, obesity and chronic kidney disease are common comorbidities (Lee et al., 2023).</a:t>
            </a:r>
          </a:p>
        </p:txBody>
      </p:sp>
      <p:pic>
        <p:nvPicPr>
          <p:cNvPr id="5"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01919" y="2453580"/>
            <a:ext cx="2634630" cy="871910"/>
          </a:xfrm>
          <a:prstGeom prst="rect">
            <a:avLst/>
          </a:prstGeom>
        </p:spPr>
      </p:pic>
      <p:sp>
        <p:nvSpPr>
          <p:cNvPr id="6" name="Text 2"/>
          <p:cNvSpPr/>
          <p:nvPr/>
        </p:nvSpPr>
        <p:spPr>
          <a:xfrm>
            <a:off x="3368416" y="2493871"/>
            <a:ext cx="2300957" cy="396925"/>
          </a:xfrm>
          <a:prstGeom prst="rect">
            <a:avLst/>
          </a:prstGeom>
          <a:noFill/>
          <a:ln/>
        </p:spPr>
        <p:txBody>
          <a:bodyPr wrap="square" lIns="0" tIns="0" rIns="0" bIns="0" rtlCol="0" anchor="t">
            <a:noAutofit/>
          </a:bodyPr>
          <a:lstStyle/>
          <a:p>
            <a:pPr>
              <a:lnSpc>
                <a:spcPct val="133000"/>
              </a:lnSpc>
            </a:pPr>
            <a:r>
              <a:rPr lang="en-US" sz="1400" dirty="0">
                <a:latin typeface="Arial"/>
                <a:ea typeface="Noto Serif"/>
                <a:cs typeface="Arial"/>
              </a:rPr>
              <a:t>Depression and anxiety can also be common among CVDs (</a:t>
            </a:r>
            <a:r>
              <a:rPr lang="en-GB" sz="1400" dirty="0">
                <a:latin typeface="Arial"/>
                <a:ea typeface="Noto Serif"/>
                <a:cs typeface="Arial"/>
              </a:rPr>
              <a:t>Mukherjee et al., 2024)</a:t>
            </a:r>
            <a:r>
              <a:rPr lang="en-US" sz="1400" dirty="0">
                <a:latin typeface="Arial"/>
                <a:ea typeface="Noto Serif"/>
                <a:cs typeface="Arial"/>
              </a:rPr>
              <a:t>.</a:t>
            </a:r>
          </a:p>
        </p:txBody>
      </p:sp>
      <p:pic>
        <p:nvPicPr>
          <p:cNvPr id="7"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013252" y="2453580"/>
            <a:ext cx="2634555" cy="871910"/>
          </a:xfrm>
          <a:prstGeom prst="rect">
            <a:avLst/>
          </a:prstGeom>
        </p:spPr>
      </p:pic>
      <p:sp>
        <p:nvSpPr>
          <p:cNvPr id="8" name="Text 3"/>
          <p:cNvSpPr/>
          <p:nvPr/>
        </p:nvSpPr>
        <p:spPr>
          <a:xfrm>
            <a:off x="6105249" y="2493871"/>
            <a:ext cx="2300883" cy="595387"/>
          </a:xfrm>
          <a:prstGeom prst="rect">
            <a:avLst/>
          </a:prstGeom>
          <a:noFill/>
          <a:ln/>
        </p:spPr>
        <p:txBody>
          <a:bodyPr wrap="square" lIns="0" tIns="0" rIns="0" bIns="0" rtlCol="0" anchor="t">
            <a:noAutofit/>
          </a:bodyPr>
          <a:lstStyle/>
          <a:p>
            <a:pPr marL="0" indent="0" algn="l">
              <a:lnSpc>
                <a:spcPct val="133000"/>
              </a:lnSpc>
              <a:buNone/>
            </a:pPr>
            <a:r>
              <a:rPr lang="en-US" sz="1400" dirty="0">
                <a:latin typeface="Arial"/>
                <a:ea typeface="Noto Serif"/>
                <a:cs typeface="Arial"/>
              </a:rPr>
              <a:t>Multiple conditions increase treatment complexity and worsen patient outcomes (Hill et al., 2024).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3" name="Text 0"/>
          <p:cNvSpPr/>
          <p:nvPr/>
        </p:nvSpPr>
        <p:spPr>
          <a:xfrm>
            <a:off x="3925119" y="1176338"/>
            <a:ext cx="4651102" cy="387548"/>
          </a:xfrm>
          <a:prstGeom prst="rect">
            <a:avLst/>
          </a:prstGeom>
          <a:noFill/>
          <a:ln/>
        </p:spPr>
        <p:txBody>
          <a:bodyPr wrap="none" lIns="0" tIns="0" rIns="0" bIns="0" rtlCol="0" anchor="t"/>
          <a:lstStyle/>
          <a:p>
            <a:pPr marL="0" indent="0" algn="l">
              <a:lnSpc>
                <a:spcPct val="104000"/>
              </a:lnSpc>
              <a:buNone/>
            </a:pPr>
            <a:r>
              <a:rPr lang="en-US" sz="2800" dirty="0">
                <a:latin typeface="Arial"/>
                <a:ea typeface="Noto Serif Medium" pitchFamily="34" charset="-122"/>
                <a:cs typeface="Arial"/>
              </a:rPr>
              <a:t>Prevention of Heart Disease</a:t>
            </a:r>
            <a:endParaRPr lang="en-US" sz="2800" dirty="0">
              <a:latin typeface="Arial"/>
              <a:cs typeface="Arial"/>
            </a:endParaRPr>
          </a:p>
        </p:txBody>
      </p:sp>
      <p:pic>
        <p:nvPicPr>
          <p:cNvPr id="4"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925119" y="1749921"/>
            <a:ext cx="310083" cy="310083"/>
          </a:xfrm>
          <a:prstGeom prst="rect">
            <a:avLst/>
          </a:prstGeom>
        </p:spPr>
      </p:pic>
      <p:sp>
        <p:nvSpPr>
          <p:cNvPr id="5" name="Text 1"/>
          <p:cNvSpPr/>
          <p:nvPr/>
        </p:nvSpPr>
        <p:spPr>
          <a:xfrm>
            <a:off x="4384764" y="1749921"/>
            <a:ext cx="4096206" cy="193849"/>
          </a:xfrm>
          <a:prstGeom prst="rect">
            <a:avLst/>
          </a:prstGeom>
          <a:noFill/>
          <a:ln/>
        </p:spPr>
        <p:txBody>
          <a:bodyPr wrap="none" lIns="0" tIns="0" rIns="0" bIns="0" rtlCol="0" anchor="t"/>
          <a:lstStyle/>
          <a:p>
            <a:pPr marL="0" indent="0" algn="l">
              <a:lnSpc>
                <a:spcPct val="104000"/>
              </a:lnSpc>
              <a:buNone/>
            </a:pPr>
            <a:r>
              <a:rPr lang="en-US" sz="1400" dirty="0">
                <a:latin typeface="Arial"/>
                <a:ea typeface="Noto Serif Medium" pitchFamily="34" charset="-122"/>
                <a:cs typeface="Arial"/>
              </a:rPr>
              <a:t>Stop smoking and have a healthy diet (Wu et al., 2022).</a:t>
            </a:r>
            <a:endParaRPr lang="en-US" sz="1400" dirty="0">
              <a:latin typeface="Arial"/>
              <a:cs typeface="Arial"/>
            </a:endParaRPr>
          </a:p>
        </p:txBody>
      </p:sp>
      <p:pic>
        <p:nvPicPr>
          <p:cNvPr id="6"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925119" y="2308027"/>
            <a:ext cx="310083" cy="310083"/>
          </a:xfrm>
          <a:prstGeom prst="rect">
            <a:avLst/>
          </a:prstGeom>
        </p:spPr>
      </p:pic>
      <p:sp>
        <p:nvSpPr>
          <p:cNvPr id="7" name="Text 2"/>
          <p:cNvSpPr/>
          <p:nvPr/>
        </p:nvSpPr>
        <p:spPr>
          <a:xfrm>
            <a:off x="4390206" y="2308027"/>
            <a:ext cx="4257675" cy="387697"/>
          </a:xfrm>
          <a:prstGeom prst="rect">
            <a:avLst/>
          </a:prstGeom>
          <a:noFill/>
          <a:ln/>
        </p:spPr>
        <p:txBody>
          <a:bodyPr wrap="square" lIns="0" tIns="0" rIns="0" bIns="0" rtlCol="0" anchor="t">
            <a:noAutofit/>
          </a:bodyPr>
          <a:lstStyle/>
          <a:p>
            <a:pPr>
              <a:lnSpc>
                <a:spcPct val="104000"/>
              </a:lnSpc>
            </a:pPr>
            <a:r>
              <a:rPr lang="en-US" sz="1400" dirty="0">
                <a:latin typeface="Arial"/>
                <a:ea typeface="Noto Serif Medium" pitchFamily="34" charset="-122"/>
                <a:cs typeface="Arial"/>
              </a:rPr>
              <a:t>Exercise regularly and keep your weight within healthy limits (</a:t>
            </a:r>
            <a:r>
              <a:rPr lang="en-GB" sz="1400" dirty="0" err="1">
                <a:latin typeface="Arial"/>
                <a:ea typeface="Noto Serif Medium" pitchFamily="34" charset="-122"/>
                <a:cs typeface="Arial"/>
              </a:rPr>
              <a:t>Ligibel</a:t>
            </a:r>
            <a:r>
              <a:rPr lang="en-GB" sz="1400" dirty="0">
                <a:latin typeface="Arial"/>
                <a:ea typeface="Noto Serif Medium" pitchFamily="34" charset="-122"/>
                <a:cs typeface="Arial"/>
              </a:rPr>
              <a:t> et al., 2022)</a:t>
            </a:r>
            <a:r>
              <a:rPr lang="en-US" sz="1400" dirty="0">
                <a:latin typeface="Arial"/>
                <a:ea typeface="Noto Serif Medium" pitchFamily="34" charset="-122"/>
                <a:cs typeface="Arial"/>
              </a:rPr>
              <a:t>.</a:t>
            </a:r>
          </a:p>
        </p:txBody>
      </p:sp>
      <p:pic>
        <p:nvPicPr>
          <p:cNvPr id="8" name="Image 3"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925119" y="2943746"/>
            <a:ext cx="310083" cy="310083"/>
          </a:xfrm>
          <a:prstGeom prst="rect">
            <a:avLst/>
          </a:prstGeom>
        </p:spPr>
      </p:pic>
      <p:sp>
        <p:nvSpPr>
          <p:cNvPr id="9" name="Text 3"/>
          <p:cNvSpPr/>
          <p:nvPr/>
        </p:nvSpPr>
        <p:spPr>
          <a:xfrm>
            <a:off x="4390206" y="2943746"/>
            <a:ext cx="4257675" cy="387697"/>
          </a:xfrm>
          <a:prstGeom prst="rect">
            <a:avLst/>
          </a:prstGeom>
          <a:noFill/>
          <a:ln/>
        </p:spPr>
        <p:txBody>
          <a:bodyPr wrap="square" lIns="0" tIns="0" rIns="0" bIns="0" rtlCol="0" anchor="t">
            <a:noAutofit/>
          </a:bodyPr>
          <a:lstStyle/>
          <a:p>
            <a:pPr>
              <a:lnSpc>
                <a:spcPct val="104000"/>
              </a:lnSpc>
            </a:pPr>
            <a:r>
              <a:rPr lang="en-US" sz="1400" dirty="0">
                <a:latin typeface="Arial"/>
                <a:ea typeface="Noto Serif Medium" pitchFamily="34" charset="-122"/>
                <a:cs typeface="Arial"/>
              </a:rPr>
              <a:t>Control your blood pressure, cholesterol level and diabetes (</a:t>
            </a:r>
            <a:r>
              <a:rPr lang="en-GB" sz="1400" dirty="0" err="1">
                <a:latin typeface="Arial"/>
                <a:ea typeface="Noto Serif Medium" pitchFamily="34" charset="-122"/>
                <a:cs typeface="Arial"/>
              </a:rPr>
              <a:t>Ligibel</a:t>
            </a:r>
            <a:r>
              <a:rPr lang="en-GB" sz="1400" dirty="0">
                <a:latin typeface="Arial"/>
                <a:ea typeface="Noto Serif Medium" pitchFamily="34" charset="-122"/>
                <a:cs typeface="Arial"/>
              </a:rPr>
              <a:t> et al., 2022)</a:t>
            </a:r>
            <a:r>
              <a:rPr lang="en-US" sz="1400" dirty="0">
                <a:latin typeface="Arial"/>
                <a:ea typeface="Noto Serif Medium" pitchFamily="34" charset="-122"/>
                <a:cs typeface="Arial"/>
              </a:rPr>
              <a:t>.</a:t>
            </a:r>
            <a:endParaRPr lang="en-US" sz="1400" dirty="0">
              <a:latin typeface="Arial"/>
              <a:cs typeface="Arial"/>
            </a:endParaRPr>
          </a:p>
        </p:txBody>
      </p:sp>
      <p:pic>
        <p:nvPicPr>
          <p:cNvPr id="10" name="Image 4"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925119" y="3579465"/>
            <a:ext cx="310083" cy="310083"/>
          </a:xfrm>
          <a:prstGeom prst="rect">
            <a:avLst/>
          </a:prstGeom>
        </p:spPr>
      </p:pic>
      <p:sp>
        <p:nvSpPr>
          <p:cNvPr id="11" name="Text 4"/>
          <p:cNvSpPr/>
          <p:nvPr/>
        </p:nvSpPr>
        <p:spPr>
          <a:xfrm>
            <a:off x="4390206" y="3579465"/>
            <a:ext cx="4257675" cy="387697"/>
          </a:xfrm>
          <a:prstGeom prst="rect">
            <a:avLst/>
          </a:prstGeom>
          <a:noFill/>
          <a:ln/>
        </p:spPr>
        <p:txBody>
          <a:bodyPr wrap="square" lIns="0" tIns="0" rIns="0" bIns="0" rtlCol="0" anchor="t">
            <a:normAutofit fontScale="92500" lnSpcReduction="10000"/>
          </a:bodyPr>
          <a:lstStyle/>
          <a:p>
            <a:pPr marL="0" indent="0" algn="l">
              <a:lnSpc>
                <a:spcPct val="104000"/>
              </a:lnSpc>
              <a:buNone/>
            </a:pPr>
            <a:r>
              <a:rPr lang="en-US" sz="1400" dirty="0">
                <a:latin typeface="Arial"/>
                <a:ea typeface="Noto Serif Medium" pitchFamily="34" charset="-122"/>
                <a:cs typeface="Arial"/>
              </a:rPr>
              <a:t>Studies have proven that health screening assists in early diagnosis (Wu et al., 2022).</a:t>
            </a:r>
            <a:endParaRPr lang="en-US" sz="1400" dirty="0">
              <a:latin typeface="Arial"/>
              <a:cs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496119" y="1596479"/>
            <a:ext cx="8343900" cy="387548"/>
          </a:xfrm>
          <a:prstGeom prst="rect">
            <a:avLst/>
          </a:prstGeom>
          <a:noFill/>
          <a:ln/>
        </p:spPr>
        <p:txBody>
          <a:bodyPr wrap="none" lIns="0" tIns="0" rIns="0" bIns="0" rtlCol="0" anchor="t"/>
          <a:lstStyle/>
          <a:p>
            <a:pPr marL="0" indent="0" algn="l">
              <a:lnSpc>
                <a:spcPct val="104000"/>
              </a:lnSpc>
              <a:buNone/>
            </a:pPr>
            <a:r>
              <a:rPr lang="en-US" sz="2800" dirty="0">
                <a:latin typeface="Arial"/>
                <a:ea typeface="Noto Serif Medium"/>
                <a:cs typeface="Arial"/>
              </a:rPr>
              <a:t>Skills, Values and </a:t>
            </a:r>
            <a:r>
              <a:rPr lang="en-US" sz="2800">
                <a:latin typeface="Arial"/>
                <a:ea typeface="Noto Serif Medium"/>
                <a:cs typeface="Arial"/>
              </a:rPr>
              <a:t>Behaviors</a:t>
            </a:r>
            <a:r>
              <a:rPr lang="en-US" sz="2800" dirty="0">
                <a:latin typeface="Arial"/>
                <a:ea typeface="Noto Serif Medium"/>
                <a:cs typeface="Arial"/>
              </a:rPr>
              <a:t> for Co-productive Care</a:t>
            </a:r>
          </a:p>
        </p:txBody>
      </p:sp>
      <p:sp>
        <p:nvSpPr>
          <p:cNvPr id="3" name="Shape 1"/>
          <p:cNvSpPr/>
          <p:nvPr/>
        </p:nvSpPr>
        <p:spPr>
          <a:xfrm>
            <a:off x="496119" y="2232050"/>
            <a:ext cx="2634555" cy="1314971"/>
          </a:xfrm>
          <a:prstGeom prst="roundRect">
            <a:avLst>
              <a:gd name="adj" fmla="val 3962"/>
            </a:avLst>
          </a:prstGeom>
          <a:solidFill>
            <a:srgbClr val="E6DED2">
              <a:alpha val="50000"/>
            </a:srgbClr>
          </a:solidFill>
          <a:ln w="4763">
            <a:solidFill>
              <a:srgbClr val="CCC4B8"/>
            </a:solidFill>
            <a:prstDash val="solid"/>
          </a:ln>
          <a:effectLst>
            <a:outerShdw blurRad="101600" dist="15240" dir="2700000" algn="bl" rotWithShape="0">
              <a:srgbClr val="CCC4B8">
                <a:alpha val="100000"/>
              </a:srgbClr>
            </a:outerShdw>
          </a:effectLst>
        </p:spPr>
        <p:txBody>
          <a:bodyPr/>
          <a:lstStyle/>
          <a:p>
            <a:endParaRPr lang="en-GB" sz="2000">
              <a:latin typeface="Times New Roman" panose="02020603050405020304" pitchFamily="18" charset="0"/>
              <a:cs typeface="Times New Roman" panose="02020603050405020304" pitchFamily="18" charset="0"/>
            </a:endParaRPr>
          </a:p>
        </p:txBody>
      </p:sp>
      <p:sp>
        <p:nvSpPr>
          <p:cNvPr id="4" name="Text 2"/>
          <p:cNvSpPr/>
          <p:nvPr/>
        </p:nvSpPr>
        <p:spPr>
          <a:xfrm>
            <a:off x="624855" y="2360786"/>
            <a:ext cx="1817117" cy="193849"/>
          </a:xfrm>
          <a:prstGeom prst="rect">
            <a:avLst/>
          </a:prstGeom>
          <a:noFill/>
          <a:ln/>
        </p:spPr>
        <p:txBody>
          <a:bodyPr wrap="none" lIns="0" tIns="0" rIns="0" bIns="0" rtlCol="0" anchor="t"/>
          <a:lstStyle/>
          <a:p>
            <a:pPr marL="0" indent="0" algn="l">
              <a:lnSpc>
                <a:spcPct val="104000"/>
              </a:lnSpc>
              <a:buNone/>
            </a:pPr>
            <a:r>
              <a:rPr lang="en-US" sz="1400" dirty="0">
                <a:latin typeface="Arial"/>
                <a:ea typeface="Noto Serif Medium" pitchFamily="34" charset="-122"/>
                <a:cs typeface="Arial"/>
              </a:rPr>
              <a:t>Shared Decision Making</a:t>
            </a:r>
            <a:endParaRPr lang="en-US" sz="1400" dirty="0">
              <a:latin typeface="Arial"/>
              <a:cs typeface="Arial"/>
            </a:endParaRPr>
          </a:p>
        </p:txBody>
      </p:sp>
      <p:sp>
        <p:nvSpPr>
          <p:cNvPr id="5" name="Text 3"/>
          <p:cNvSpPr/>
          <p:nvPr/>
        </p:nvSpPr>
        <p:spPr>
          <a:xfrm>
            <a:off x="624855" y="2629049"/>
            <a:ext cx="2377083" cy="396925"/>
          </a:xfrm>
          <a:prstGeom prst="rect">
            <a:avLst/>
          </a:prstGeom>
          <a:noFill/>
          <a:ln/>
        </p:spPr>
        <p:txBody>
          <a:bodyPr wrap="square" lIns="0" tIns="0" rIns="0" bIns="0" rtlCol="0" anchor="t">
            <a:noAutofit/>
          </a:bodyPr>
          <a:lstStyle/>
          <a:p>
            <a:pPr>
              <a:lnSpc>
                <a:spcPct val="133000"/>
              </a:lnSpc>
            </a:pPr>
            <a:r>
              <a:rPr lang="en-US" sz="1400" dirty="0">
                <a:latin typeface="Arial"/>
                <a:ea typeface="Noto Serif"/>
                <a:cs typeface="Arial"/>
              </a:rPr>
              <a:t>Shared decision making encourages patient engagement (Galletta et al., 2022).</a:t>
            </a:r>
            <a:endParaRPr lang="en-US" sz="1000" dirty="0">
              <a:latin typeface="Arial"/>
              <a:ea typeface="Noto Serif"/>
              <a:cs typeface="Arial"/>
            </a:endParaRPr>
          </a:p>
        </p:txBody>
      </p:sp>
      <p:sp>
        <p:nvSpPr>
          <p:cNvPr id="6" name="Shape 4"/>
          <p:cNvSpPr/>
          <p:nvPr/>
        </p:nvSpPr>
        <p:spPr>
          <a:xfrm>
            <a:off x="3254648" y="2232050"/>
            <a:ext cx="2634630" cy="1314971"/>
          </a:xfrm>
          <a:prstGeom prst="roundRect">
            <a:avLst>
              <a:gd name="adj" fmla="val 3962"/>
            </a:avLst>
          </a:prstGeom>
          <a:solidFill>
            <a:srgbClr val="E6DED2">
              <a:alpha val="50000"/>
            </a:srgbClr>
          </a:solidFill>
          <a:ln w="4763">
            <a:solidFill>
              <a:srgbClr val="CCC4B8"/>
            </a:solidFill>
            <a:prstDash val="solid"/>
          </a:ln>
          <a:effectLst>
            <a:outerShdw blurRad="101600" dist="15240" dir="2700000" algn="bl" rotWithShape="0">
              <a:srgbClr val="CCC4B8">
                <a:alpha val="100000"/>
              </a:srgbClr>
            </a:outerShdw>
          </a:effectLst>
        </p:spPr>
        <p:txBody>
          <a:bodyPr/>
          <a:lstStyle/>
          <a:p>
            <a:endParaRPr lang="en-GB" sz="2000">
              <a:latin typeface="Times New Roman" panose="02020603050405020304" pitchFamily="18" charset="0"/>
              <a:cs typeface="Times New Roman" panose="02020603050405020304" pitchFamily="18" charset="0"/>
            </a:endParaRPr>
          </a:p>
        </p:txBody>
      </p:sp>
      <p:sp>
        <p:nvSpPr>
          <p:cNvPr id="7" name="Text 5"/>
          <p:cNvSpPr/>
          <p:nvPr/>
        </p:nvSpPr>
        <p:spPr>
          <a:xfrm>
            <a:off x="3383384" y="2360786"/>
            <a:ext cx="2377157" cy="387697"/>
          </a:xfrm>
          <a:prstGeom prst="rect">
            <a:avLst/>
          </a:prstGeom>
          <a:noFill/>
          <a:ln/>
        </p:spPr>
        <p:txBody>
          <a:bodyPr wrap="square" lIns="0" tIns="0" rIns="0" bIns="0" rtlCol="0" anchor="t">
            <a:noAutofit/>
          </a:bodyPr>
          <a:lstStyle/>
          <a:p>
            <a:pPr marL="0" indent="0" algn="l">
              <a:lnSpc>
                <a:spcPct val="104000"/>
              </a:lnSpc>
              <a:buNone/>
            </a:pPr>
            <a:r>
              <a:rPr lang="en-US" sz="1400" dirty="0">
                <a:latin typeface="Arial"/>
                <a:ea typeface="Noto Serif Medium" pitchFamily="34" charset="-122"/>
                <a:cs typeface="Arial"/>
              </a:rPr>
              <a:t>Empathy, Respect and Cultural Competence</a:t>
            </a:r>
            <a:endParaRPr lang="en-US" sz="1400" dirty="0">
              <a:latin typeface="Arial"/>
              <a:cs typeface="Arial"/>
            </a:endParaRPr>
          </a:p>
        </p:txBody>
      </p:sp>
      <p:sp>
        <p:nvSpPr>
          <p:cNvPr id="8" name="Text 6"/>
          <p:cNvSpPr/>
          <p:nvPr/>
        </p:nvSpPr>
        <p:spPr>
          <a:xfrm>
            <a:off x="3383384" y="2822897"/>
            <a:ext cx="2377157" cy="595387"/>
          </a:xfrm>
          <a:prstGeom prst="rect">
            <a:avLst/>
          </a:prstGeom>
          <a:noFill/>
          <a:ln/>
        </p:spPr>
        <p:txBody>
          <a:bodyPr wrap="square" lIns="0" tIns="0" rIns="0" bIns="0" rtlCol="0" anchor="t">
            <a:noAutofit/>
          </a:bodyPr>
          <a:lstStyle/>
          <a:p>
            <a:pPr marL="0" indent="0" algn="l">
              <a:lnSpc>
                <a:spcPct val="133000"/>
              </a:lnSpc>
              <a:buNone/>
            </a:pPr>
            <a:r>
              <a:rPr lang="en-US" sz="1400" dirty="0">
                <a:latin typeface="Arial"/>
                <a:ea typeface="Noto Serif"/>
                <a:cs typeface="Arial"/>
              </a:rPr>
              <a:t>Empathy, respect and cultural competence are key components of person-</a:t>
            </a:r>
            <a:r>
              <a:rPr lang="en-US" sz="1400">
                <a:latin typeface="Arial"/>
                <a:ea typeface="Noto Serif"/>
                <a:cs typeface="Arial"/>
              </a:rPr>
              <a:t>centered</a:t>
            </a:r>
            <a:r>
              <a:rPr lang="en-US" sz="1400" dirty="0">
                <a:latin typeface="Arial"/>
                <a:ea typeface="Noto Serif"/>
                <a:cs typeface="Arial"/>
              </a:rPr>
              <a:t> care (Son et al, 2025).</a:t>
            </a:r>
          </a:p>
        </p:txBody>
      </p:sp>
      <p:sp>
        <p:nvSpPr>
          <p:cNvPr id="9" name="Shape 7"/>
          <p:cNvSpPr/>
          <p:nvPr/>
        </p:nvSpPr>
        <p:spPr>
          <a:xfrm>
            <a:off x="6013252" y="2232050"/>
            <a:ext cx="2634555" cy="1314971"/>
          </a:xfrm>
          <a:prstGeom prst="roundRect">
            <a:avLst>
              <a:gd name="adj" fmla="val 3962"/>
            </a:avLst>
          </a:prstGeom>
          <a:solidFill>
            <a:srgbClr val="E6DED2">
              <a:alpha val="50000"/>
            </a:srgbClr>
          </a:solidFill>
          <a:ln w="4763">
            <a:solidFill>
              <a:srgbClr val="CCC4B8"/>
            </a:solidFill>
            <a:prstDash val="solid"/>
          </a:ln>
          <a:effectLst>
            <a:outerShdw blurRad="101600" dist="15240" dir="2700000" algn="bl" rotWithShape="0">
              <a:srgbClr val="CCC4B8">
                <a:alpha val="100000"/>
              </a:srgbClr>
            </a:outerShdw>
          </a:effectLst>
        </p:spPr>
        <p:txBody>
          <a:bodyPr/>
          <a:lstStyle/>
          <a:p>
            <a:endParaRPr lang="en-GB" sz="2000">
              <a:latin typeface="Times New Roman" panose="02020603050405020304" pitchFamily="18" charset="0"/>
              <a:cs typeface="Times New Roman" panose="02020603050405020304" pitchFamily="18" charset="0"/>
            </a:endParaRPr>
          </a:p>
        </p:txBody>
      </p:sp>
      <p:sp>
        <p:nvSpPr>
          <p:cNvPr id="10" name="Text 8"/>
          <p:cNvSpPr/>
          <p:nvPr/>
        </p:nvSpPr>
        <p:spPr>
          <a:xfrm>
            <a:off x="6141988" y="2360786"/>
            <a:ext cx="1550566" cy="193849"/>
          </a:xfrm>
          <a:prstGeom prst="rect">
            <a:avLst/>
          </a:prstGeom>
          <a:noFill/>
          <a:ln/>
        </p:spPr>
        <p:txBody>
          <a:bodyPr wrap="none" lIns="0" tIns="0" rIns="0" bIns="0" rtlCol="0" anchor="t"/>
          <a:lstStyle/>
          <a:p>
            <a:pPr marL="0" indent="0" algn="l">
              <a:lnSpc>
                <a:spcPct val="104000"/>
              </a:lnSpc>
              <a:buNone/>
            </a:pPr>
            <a:r>
              <a:rPr lang="en-US" sz="1400" dirty="0">
                <a:latin typeface="Times New Roman" panose="02020603050405020304" pitchFamily="18" charset="0"/>
                <a:ea typeface="Noto Serif Medium" pitchFamily="34" charset="-122"/>
                <a:cs typeface="Times New Roman" panose="02020603050405020304" pitchFamily="18" charset="0"/>
              </a:rPr>
              <a:t>Self-Care</a:t>
            </a:r>
            <a:endParaRPr lang="en-US" sz="1400" dirty="0">
              <a:latin typeface="Times New Roman" panose="02020603050405020304" pitchFamily="18" charset="0"/>
              <a:cs typeface="Times New Roman" panose="02020603050405020304" pitchFamily="18" charset="0"/>
            </a:endParaRPr>
          </a:p>
        </p:txBody>
      </p:sp>
      <p:sp>
        <p:nvSpPr>
          <p:cNvPr id="11" name="Text 9"/>
          <p:cNvSpPr/>
          <p:nvPr/>
        </p:nvSpPr>
        <p:spPr>
          <a:xfrm>
            <a:off x="6141988" y="2629049"/>
            <a:ext cx="2377083" cy="396925"/>
          </a:xfrm>
          <a:prstGeom prst="rect">
            <a:avLst/>
          </a:prstGeom>
          <a:noFill/>
          <a:ln/>
        </p:spPr>
        <p:txBody>
          <a:bodyPr wrap="square" lIns="0" tIns="0" rIns="0" bIns="0" rtlCol="0" anchor="t">
            <a:noAutofit/>
          </a:bodyPr>
          <a:lstStyle/>
          <a:p>
            <a:pPr marL="0" indent="0" algn="l">
              <a:lnSpc>
                <a:spcPct val="133000"/>
              </a:lnSpc>
              <a:buNone/>
            </a:pPr>
            <a:r>
              <a:rPr lang="en-US" sz="1400" dirty="0">
                <a:latin typeface="Arial"/>
                <a:ea typeface="Noto Serif"/>
                <a:cs typeface="Arial"/>
              </a:rPr>
              <a:t>Encourage self-care practices and decision-making (Galletta et al., 2022).</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1851390" y="209363"/>
            <a:ext cx="5441219" cy="775097"/>
          </a:xfrm>
          <a:prstGeom prst="rect">
            <a:avLst/>
          </a:prstGeom>
          <a:noFill/>
          <a:ln/>
        </p:spPr>
        <p:txBody>
          <a:bodyPr wrap="square" lIns="0" tIns="0" rIns="0" bIns="0" rtlCol="0" anchor="t">
            <a:noAutofit/>
          </a:bodyPr>
          <a:lstStyle/>
          <a:p>
            <a:pPr marL="0" indent="0" algn="ctr">
              <a:lnSpc>
                <a:spcPct val="104000"/>
              </a:lnSpc>
              <a:buNone/>
            </a:pPr>
            <a:r>
              <a:rPr lang="en-US" sz="2800" dirty="0">
                <a:latin typeface="Arial"/>
                <a:ea typeface="Noto Serif Medium"/>
                <a:cs typeface="Arial"/>
              </a:rPr>
              <a:t>Comprehensive Model of </a:t>
            </a:r>
            <a:r>
              <a:rPr lang="en-US" sz="2800">
                <a:latin typeface="Arial"/>
                <a:ea typeface="Noto Serif Medium"/>
                <a:cs typeface="Arial"/>
              </a:rPr>
              <a:t>Personalized</a:t>
            </a:r>
            <a:r>
              <a:rPr lang="en-US" sz="2800" dirty="0">
                <a:latin typeface="Arial"/>
                <a:ea typeface="Noto Serif Medium"/>
                <a:cs typeface="Arial"/>
              </a:rPr>
              <a:t> Care (Six Evidence-Based Components)</a:t>
            </a: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1620069"/>
            <a:ext cx="4013895" cy="828229"/>
          </a:xfrm>
          <a:prstGeom prst="rect">
            <a:avLst/>
          </a:prstGeom>
        </p:spPr>
      </p:pic>
      <p:sp>
        <p:nvSpPr>
          <p:cNvPr id="4" name="Text 1"/>
          <p:cNvSpPr/>
          <p:nvPr/>
        </p:nvSpPr>
        <p:spPr>
          <a:xfrm>
            <a:off x="2428652" y="1713086"/>
            <a:ext cx="148828" cy="186035"/>
          </a:xfrm>
          <a:prstGeom prst="rect">
            <a:avLst/>
          </a:prstGeom>
          <a:noFill/>
          <a:ln/>
        </p:spPr>
        <p:txBody>
          <a:bodyPr wrap="none" lIns="0" tIns="0" rIns="0" bIns="0" rtlCol="0" anchor="ctr"/>
          <a:lstStyle/>
          <a:p>
            <a:pPr marL="0" indent="0" algn="ctr">
              <a:lnSpc>
                <a:spcPct val="100000"/>
              </a:lnSpc>
              <a:buNone/>
            </a:pPr>
            <a:r>
              <a:rPr lang="en-US" sz="1200" dirty="0">
                <a:latin typeface="Times New Roman" panose="02020603050405020304" pitchFamily="18" charset="0"/>
                <a:ea typeface="Noto Serif Medium" pitchFamily="34" charset="-122"/>
                <a:cs typeface="Times New Roman" panose="02020603050405020304" pitchFamily="18" charset="0"/>
              </a:rPr>
              <a:t>1</a:t>
            </a:r>
            <a:endParaRPr lang="en-US" sz="1200" dirty="0">
              <a:latin typeface="Times New Roman" panose="02020603050405020304" pitchFamily="18" charset="0"/>
              <a:cs typeface="Times New Roman" panose="02020603050405020304" pitchFamily="18" charset="0"/>
            </a:endParaRPr>
          </a:p>
        </p:txBody>
      </p:sp>
      <p:sp>
        <p:nvSpPr>
          <p:cNvPr id="5" name="Text 2"/>
          <p:cNvSpPr/>
          <p:nvPr/>
        </p:nvSpPr>
        <p:spPr>
          <a:xfrm>
            <a:off x="634380" y="2116187"/>
            <a:ext cx="3429670" cy="193849"/>
          </a:xfrm>
          <a:prstGeom prst="rect">
            <a:avLst/>
          </a:prstGeom>
          <a:noFill/>
          <a:ln/>
        </p:spPr>
        <p:txBody>
          <a:bodyPr wrap="none" lIns="0" tIns="0" rIns="0" bIns="0" rtlCol="0" anchor="t"/>
          <a:lstStyle/>
          <a:p>
            <a:pPr marL="0" indent="0" algn="l">
              <a:lnSpc>
                <a:spcPct val="104000"/>
              </a:lnSpc>
              <a:buNone/>
            </a:pPr>
            <a:r>
              <a:rPr lang="en-US" sz="1400" dirty="0">
                <a:latin typeface="Arial"/>
                <a:ea typeface="Noto Serif Medium" pitchFamily="34" charset="-122"/>
                <a:cs typeface="Arial"/>
              </a:rPr>
              <a:t>Shared decision-making (Munroe et al., 2025).</a:t>
            </a:r>
            <a:endParaRPr lang="en-US" sz="1400" dirty="0">
              <a:latin typeface="Arial"/>
              <a:cs typeface="Arial"/>
            </a:endParaRPr>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633987" y="1645985"/>
            <a:ext cx="4013895" cy="828229"/>
          </a:xfrm>
          <a:prstGeom prst="rect">
            <a:avLst/>
          </a:prstGeom>
        </p:spPr>
      </p:pic>
      <p:sp>
        <p:nvSpPr>
          <p:cNvPr id="7" name="Text 3"/>
          <p:cNvSpPr/>
          <p:nvPr/>
        </p:nvSpPr>
        <p:spPr>
          <a:xfrm>
            <a:off x="6566520" y="1713086"/>
            <a:ext cx="148828" cy="186035"/>
          </a:xfrm>
          <a:prstGeom prst="rect">
            <a:avLst/>
          </a:prstGeom>
          <a:noFill/>
          <a:ln/>
        </p:spPr>
        <p:txBody>
          <a:bodyPr wrap="none" lIns="0" tIns="0" rIns="0" bIns="0" rtlCol="0" anchor="ctr"/>
          <a:lstStyle/>
          <a:p>
            <a:pPr marL="0" indent="0" algn="ctr">
              <a:lnSpc>
                <a:spcPct val="100000"/>
              </a:lnSpc>
              <a:buNone/>
            </a:pPr>
            <a:r>
              <a:rPr lang="en-US" sz="1200" dirty="0">
                <a:latin typeface="Times New Roman" panose="02020603050405020304" pitchFamily="18" charset="0"/>
                <a:ea typeface="Noto Serif Medium" pitchFamily="34" charset="-122"/>
                <a:cs typeface="Times New Roman" panose="02020603050405020304" pitchFamily="18" charset="0"/>
              </a:rPr>
              <a:t>2</a:t>
            </a:r>
            <a:endParaRPr lang="en-US" sz="1200" dirty="0">
              <a:latin typeface="Times New Roman" panose="02020603050405020304" pitchFamily="18" charset="0"/>
              <a:cs typeface="Times New Roman" panose="02020603050405020304" pitchFamily="18" charset="0"/>
            </a:endParaRPr>
          </a:p>
        </p:txBody>
      </p:sp>
      <p:sp>
        <p:nvSpPr>
          <p:cNvPr id="8" name="Text 4"/>
          <p:cNvSpPr/>
          <p:nvPr/>
        </p:nvSpPr>
        <p:spPr>
          <a:xfrm>
            <a:off x="4772248" y="2019186"/>
            <a:ext cx="3737372" cy="507840"/>
          </a:xfrm>
          <a:prstGeom prst="rect">
            <a:avLst/>
          </a:prstGeom>
          <a:noFill/>
          <a:ln/>
        </p:spPr>
        <p:txBody>
          <a:bodyPr wrap="none" lIns="0" tIns="0" rIns="0" bIns="0" rtlCol="0" anchor="t"/>
          <a:lstStyle/>
          <a:p>
            <a:pPr>
              <a:lnSpc>
                <a:spcPct val="104000"/>
              </a:lnSpc>
            </a:pPr>
            <a:r>
              <a:rPr lang="en-US" sz="1400">
                <a:latin typeface="Arial"/>
                <a:ea typeface="Noto Serif Medium"/>
                <a:cs typeface="Arial"/>
              </a:rPr>
              <a:t>Personalized</a:t>
            </a:r>
            <a:r>
              <a:rPr lang="en-US" sz="1400" dirty="0">
                <a:latin typeface="Arial"/>
                <a:ea typeface="Noto Serif Medium"/>
                <a:cs typeface="Arial"/>
              </a:rPr>
              <a:t> care planning (</a:t>
            </a:r>
            <a:r>
              <a:rPr lang="en-GB" sz="1400" dirty="0">
                <a:latin typeface="Arial"/>
                <a:ea typeface="Noto Serif Medium"/>
                <a:cs typeface="Arial"/>
              </a:rPr>
              <a:t>Son et al., 2025)</a:t>
            </a:r>
            <a:r>
              <a:rPr lang="en-US" sz="1400" dirty="0">
                <a:latin typeface="Arial"/>
                <a:ea typeface="Noto Serif Medium"/>
                <a:cs typeface="Arial"/>
              </a:rPr>
              <a:t>.</a:t>
            </a:r>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2572271"/>
            <a:ext cx="4013895" cy="828229"/>
          </a:xfrm>
          <a:prstGeom prst="rect">
            <a:avLst/>
          </a:prstGeom>
        </p:spPr>
      </p:pic>
      <p:sp>
        <p:nvSpPr>
          <p:cNvPr id="10" name="Text 5"/>
          <p:cNvSpPr/>
          <p:nvPr/>
        </p:nvSpPr>
        <p:spPr>
          <a:xfrm>
            <a:off x="2428652" y="2665288"/>
            <a:ext cx="148828" cy="186035"/>
          </a:xfrm>
          <a:prstGeom prst="rect">
            <a:avLst/>
          </a:prstGeom>
          <a:noFill/>
          <a:ln/>
        </p:spPr>
        <p:txBody>
          <a:bodyPr wrap="none" lIns="0" tIns="0" rIns="0" bIns="0" rtlCol="0" anchor="ctr"/>
          <a:lstStyle/>
          <a:p>
            <a:pPr marL="0" indent="0" algn="ctr">
              <a:lnSpc>
                <a:spcPct val="100000"/>
              </a:lnSpc>
              <a:buNone/>
            </a:pPr>
            <a:r>
              <a:rPr lang="en-US" sz="1200" dirty="0">
                <a:latin typeface="Times New Roman" panose="02020603050405020304" pitchFamily="18" charset="0"/>
                <a:ea typeface="Noto Serif Medium" pitchFamily="34" charset="-122"/>
                <a:cs typeface="Times New Roman" panose="02020603050405020304" pitchFamily="18" charset="0"/>
              </a:rPr>
              <a:t>3</a:t>
            </a:r>
            <a:endParaRPr lang="en-US" sz="1200" dirty="0">
              <a:latin typeface="Times New Roman" panose="02020603050405020304" pitchFamily="18" charset="0"/>
              <a:cs typeface="Times New Roman" panose="02020603050405020304" pitchFamily="18" charset="0"/>
            </a:endParaRPr>
          </a:p>
        </p:txBody>
      </p:sp>
      <p:sp>
        <p:nvSpPr>
          <p:cNvPr id="11" name="Text 6"/>
          <p:cNvSpPr/>
          <p:nvPr/>
        </p:nvSpPr>
        <p:spPr>
          <a:xfrm>
            <a:off x="634380" y="3062947"/>
            <a:ext cx="2336644" cy="199291"/>
          </a:xfrm>
          <a:prstGeom prst="rect">
            <a:avLst/>
          </a:prstGeom>
          <a:noFill/>
          <a:ln/>
        </p:spPr>
        <p:txBody>
          <a:bodyPr wrap="none" lIns="0" tIns="0" rIns="0" bIns="0" rtlCol="0" anchor="t"/>
          <a:lstStyle/>
          <a:p>
            <a:pPr marL="0" indent="0" algn="l">
              <a:lnSpc>
                <a:spcPct val="104000"/>
              </a:lnSpc>
              <a:buNone/>
            </a:pPr>
            <a:r>
              <a:rPr lang="en-US" sz="1400" dirty="0">
                <a:latin typeface="Arial"/>
                <a:ea typeface="Noto Serif Medium"/>
                <a:cs typeface="Arial"/>
              </a:rPr>
              <a:t>Supported self-management (J</a:t>
            </a:r>
            <a:r>
              <a:rPr lang="en-US" sz="1400" dirty="0">
                <a:latin typeface="Times New Roman"/>
                <a:ea typeface="Noto Serif Medium"/>
                <a:cs typeface="Times New Roman"/>
              </a:rPr>
              <a:t>ohnson et al., 2023).</a:t>
            </a:r>
          </a:p>
        </p:txBody>
      </p:sp>
      <p:pic>
        <p:nvPicPr>
          <p:cNvPr id="12"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633987" y="2572271"/>
            <a:ext cx="4013895" cy="828229"/>
          </a:xfrm>
          <a:prstGeom prst="rect">
            <a:avLst/>
          </a:prstGeom>
        </p:spPr>
      </p:pic>
      <p:sp>
        <p:nvSpPr>
          <p:cNvPr id="13" name="Text 7"/>
          <p:cNvSpPr/>
          <p:nvPr/>
        </p:nvSpPr>
        <p:spPr>
          <a:xfrm>
            <a:off x="6566520" y="2665288"/>
            <a:ext cx="148828" cy="186035"/>
          </a:xfrm>
          <a:prstGeom prst="rect">
            <a:avLst/>
          </a:prstGeom>
          <a:noFill/>
          <a:ln/>
        </p:spPr>
        <p:txBody>
          <a:bodyPr wrap="none" lIns="0" tIns="0" rIns="0" bIns="0" rtlCol="0" anchor="ctr"/>
          <a:lstStyle/>
          <a:p>
            <a:pPr marL="0" indent="0" algn="ctr">
              <a:lnSpc>
                <a:spcPct val="100000"/>
              </a:lnSpc>
              <a:buNone/>
            </a:pPr>
            <a:r>
              <a:rPr lang="en-US" sz="1200" dirty="0">
                <a:latin typeface="Times New Roman" panose="02020603050405020304" pitchFamily="18" charset="0"/>
                <a:ea typeface="Noto Serif Medium" pitchFamily="34" charset="-122"/>
                <a:cs typeface="Times New Roman" panose="02020603050405020304" pitchFamily="18" charset="0"/>
              </a:rPr>
              <a:t>4</a:t>
            </a:r>
            <a:endParaRPr lang="en-US" sz="1200" dirty="0">
              <a:latin typeface="Times New Roman" panose="02020603050405020304" pitchFamily="18" charset="0"/>
              <a:cs typeface="Times New Roman" panose="02020603050405020304" pitchFamily="18" charset="0"/>
            </a:endParaRPr>
          </a:p>
        </p:txBody>
      </p:sp>
      <p:sp>
        <p:nvSpPr>
          <p:cNvPr id="14" name="Text 8"/>
          <p:cNvSpPr/>
          <p:nvPr/>
        </p:nvSpPr>
        <p:spPr>
          <a:xfrm>
            <a:off x="4772248" y="3068389"/>
            <a:ext cx="1550566" cy="193849"/>
          </a:xfrm>
          <a:prstGeom prst="rect">
            <a:avLst/>
          </a:prstGeom>
          <a:noFill/>
          <a:ln/>
        </p:spPr>
        <p:txBody>
          <a:bodyPr wrap="none" lIns="0" tIns="0" rIns="0" bIns="0" rtlCol="0" anchor="t"/>
          <a:lstStyle/>
          <a:p>
            <a:pPr>
              <a:lnSpc>
                <a:spcPct val="104000"/>
              </a:lnSpc>
            </a:pPr>
            <a:r>
              <a:rPr lang="en-US" sz="1400" dirty="0">
                <a:latin typeface="Arial"/>
                <a:ea typeface="Noto Serif Medium" pitchFamily="34" charset="-122"/>
                <a:cs typeface="Arial"/>
              </a:rPr>
              <a:t>Social prescribing</a:t>
            </a:r>
            <a:r>
              <a:rPr lang="en-US" sz="1400" dirty="0">
                <a:latin typeface="Times New Roman"/>
                <a:ea typeface="Noto Serif Medium"/>
                <a:cs typeface="Times New Roman"/>
              </a:rPr>
              <a:t> (</a:t>
            </a:r>
            <a:r>
              <a:rPr lang="en-GB" sz="1400">
                <a:latin typeface="Times New Roman"/>
                <a:ea typeface="Noto Serif Medium"/>
                <a:cs typeface="Times New Roman"/>
              </a:rPr>
              <a:t>Zahmatkesh</a:t>
            </a:r>
            <a:r>
              <a:rPr lang="en-GB" sz="1400" dirty="0">
                <a:latin typeface="Times New Roman"/>
                <a:ea typeface="Noto Serif Medium"/>
                <a:cs typeface="Times New Roman"/>
              </a:rPr>
              <a:t> et al., 2022)</a:t>
            </a:r>
            <a:r>
              <a:rPr lang="en-US" sz="1400" dirty="0">
                <a:latin typeface="Times New Roman"/>
                <a:ea typeface="Noto Serif Medium"/>
                <a:cs typeface="Times New Roman"/>
              </a:rPr>
              <a:t>.</a:t>
            </a:r>
          </a:p>
        </p:txBody>
      </p:sp>
      <p:pic>
        <p:nvPicPr>
          <p:cNvPr id="15" name="Image 4"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96119" y="3524473"/>
            <a:ext cx="4013895" cy="1022077"/>
          </a:xfrm>
          <a:prstGeom prst="rect">
            <a:avLst/>
          </a:prstGeom>
        </p:spPr>
      </p:pic>
      <p:sp>
        <p:nvSpPr>
          <p:cNvPr id="16" name="Text 9"/>
          <p:cNvSpPr/>
          <p:nvPr/>
        </p:nvSpPr>
        <p:spPr>
          <a:xfrm>
            <a:off x="2428652" y="3617491"/>
            <a:ext cx="148828" cy="186035"/>
          </a:xfrm>
          <a:prstGeom prst="rect">
            <a:avLst/>
          </a:prstGeom>
          <a:noFill/>
          <a:ln/>
        </p:spPr>
        <p:txBody>
          <a:bodyPr wrap="none" lIns="0" tIns="0" rIns="0" bIns="0" rtlCol="0" anchor="ctr"/>
          <a:lstStyle/>
          <a:p>
            <a:pPr marL="0" indent="0" algn="ctr">
              <a:lnSpc>
                <a:spcPct val="100000"/>
              </a:lnSpc>
              <a:buNone/>
            </a:pPr>
            <a:r>
              <a:rPr lang="en-US" sz="1200" dirty="0">
                <a:latin typeface="Times New Roman" panose="02020603050405020304" pitchFamily="18" charset="0"/>
                <a:ea typeface="Noto Serif Medium" pitchFamily="34" charset="-122"/>
                <a:cs typeface="Times New Roman" panose="02020603050405020304" pitchFamily="18" charset="0"/>
              </a:rPr>
              <a:t>5</a:t>
            </a:r>
            <a:endParaRPr lang="en-US" sz="1200" dirty="0">
              <a:latin typeface="Times New Roman" panose="02020603050405020304" pitchFamily="18" charset="0"/>
              <a:cs typeface="Times New Roman" panose="02020603050405020304" pitchFamily="18" charset="0"/>
            </a:endParaRPr>
          </a:p>
        </p:txBody>
      </p:sp>
      <p:sp>
        <p:nvSpPr>
          <p:cNvPr id="17" name="Text 10"/>
          <p:cNvSpPr/>
          <p:nvPr/>
        </p:nvSpPr>
        <p:spPr>
          <a:xfrm>
            <a:off x="634380" y="4020592"/>
            <a:ext cx="1847552" cy="193849"/>
          </a:xfrm>
          <a:prstGeom prst="rect">
            <a:avLst/>
          </a:prstGeom>
          <a:noFill/>
          <a:ln/>
        </p:spPr>
        <p:txBody>
          <a:bodyPr wrap="none" lIns="0" tIns="0" rIns="0" bIns="0" rtlCol="0" anchor="t"/>
          <a:lstStyle/>
          <a:p>
            <a:pPr marL="0" indent="0" algn="l">
              <a:lnSpc>
                <a:spcPct val="104000"/>
              </a:lnSpc>
              <a:buNone/>
            </a:pPr>
            <a:r>
              <a:rPr lang="en-US" sz="1400" dirty="0">
                <a:latin typeface="Arial"/>
                <a:ea typeface="Noto Serif Medium" pitchFamily="34" charset="-122"/>
                <a:cs typeface="Arial"/>
              </a:rPr>
              <a:t>Personal health budgets</a:t>
            </a:r>
            <a:r>
              <a:rPr lang="en-US" sz="1400" dirty="0">
                <a:latin typeface="Times New Roman"/>
                <a:ea typeface="Noto Serif Medium"/>
                <a:cs typeface="Times New Roman"/>
              </a:rPr>
              <a:t> (Johnson et al., 2023).</a:t>
            </a:r>
          </a:p>
        </p:txBody>
      </p:sp>
      <p:pic>
        <p:nvPicPr>
          <p:cNvPr id="18" name="Image 5"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33987" y="3524473"/>
            <a:ext cx="4013895" cy="1022077"/>
          </a:xfrm>
          <a:prstGeom prst="rect">
            <a:avLst/>
          </a:prstGeom>
        </p:spPr>
      </p:pic>
      <p:sp>
        <p:nvSpPr>
          <p:cNvPr id="19" name="Text 11"/>
          <p:cNvSpPr/>
          <p:nvPr/>
        </p:nvSpPr>
        <p:spPr>
          <a:xfrm>
            <a:off x="6566520" y="3617491"/>
            <a:ext cx="148828" cy="186035"/>
          </a:xfrm>
          <a:prstGeom prst="rect">
            <a:avLst/>
          </a:prstGeom>
          <a:noFill/>
          <a:ln/>
        </p:spPr>
        <p:txBody>
          <a:bodyPr wrap="none" lIns="0" tIns="0" rIns="0" bIns="0" rtlCol="0" anchor="ctr"/>
          <a:lstStyle/>
          <a:p>
            <a:pPr marL="0" indent="0" algn="ctr">
              <a:lnSpc>
                <a:spcPct val="100000"/>
              </a:lnSpc>
              <a:buNone/>
            </a:pPr>
            <a:r>
              <a:rPr lang="en-US" sz="1200" dirty="0">
                <a:latin typeface="Times New Roman" panose="02020603050405020304" pitchFamily="18" charset="0"/>
                <a:ea typeface="Noto Serif Medium" pitchFamily="34" charset="-122"/>
                <a:cs typeface="Times New Roman" panose="02020603050405020304" pitchFamily="18" charset="0"/>
              </a:rPr>
              <a:t>6</a:t>
            </a:r>
            <a:endParaRPr lang="en-US" sz="1200" dirty="0">
              <a:latin typeface="Times New Roman" panose="02020603050405020304" pitchFamily="18" charset="0"/>
              <a:cs typeface="Times New Roman" panose="02020603050405020304" pitchFamily="18" charset="0"/>
            </a:endParaRPr>
          </a:p>
        </p:txBody>
      </p:sp>
      <p:sp>
        <p:nvSpPr>
          <p:cNvPr id="20" name="Text 12"/>
          <p:cNvSpPr/>
          <p:nvPr/>
        </p:nvSpPr>
        <p:spPr>
          <a:xfrm>
            <a:off x="4772248" y="4020592"/>
            <a:ext cx="3737372" cy="387697"/>
          </a:xfrm>
          <a:prstGeom prst="rect">
            <a:avLst/>
          </a:prstGeom>
          <a:noFill/>
          <a:ln/>
        </p:spPr>
        <p:txBody>
          <a:bodyPr wrap="square" lIns="0" tIns="0" rIns="0" bIns="0" rtlCol="0" anchor="t">
            <a:normAutofit fontScale="92500"/>
          </a:bodyPr>
          <a:lstStyle/>
          <a:p>
            <a:pPr marL="0" indent="0" algn="l">
              <a:lnSpc>
                <a:spcPct val="104000"/>
              </a:lnSpc>
              <a:buNone/>
            </a:pPr>
            <a:r>
              <a:rPr lang="en-US" sz="1400" dirty="0">
                <a:latin typeface="Arial"/>
                <a:ea typeface="Noto Serif Medium" pitchFamily="34" charset="-122"/>
                <a:cs typeface="Arial"/>
              </a:rPr>
              <a:t>Choice and control over care</a:t>
            </a:r>
            <a:r>
              <a:rPr lang="en-US" sz="1400" dirty="0">
                <a:latin typeface="Times New Roman"/>
                <a:ea typeface="Noto Serif Medium"/>
                <a:cs typeface="Times New Roman"/>
              </a:rPr>
              <a:t> (Munroe et al., 2025).</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636C2A-2589-85CD-6D47-64593D1ED5F0}"/>
              </a:ext>
            </a:extLst>
          </p:cNvPr>
          <p:cNvSpPr txBox="1"/>
          <p:nvPr/>
        </p:nvSpPr>
        <p:spPr>
          <a:xfrm>
            <a:off x="1332455" y="130285"/>
            <a:ext cx="6479087" cy="719877"/>
          </a:xfrm>
          <a:prstGeom prst="rect">
            <a:avLst/>
          </a:prstGeom>
          <a:noFill/>
        </p:spPr>
        <p:txBody>
          <a:bodyPr wrap="square" lIns="91440" tIns="45720" rIns="91440" bIns="45720" anchor="t">
            <a:spAutoFit/>
          </a:bodyPr>
          <a:lstStyle/>
          <a:p>
            <a:pPr algn="ctr">
              <a:lnSpc>
                <a:spcPct val="104000"/>
              </a:lnSpc>
            </a:pPr>
            <a:r>
              <a:rPr lang="en-US" sz="2000" dirty="0">
                <a:solidFill>
                  <a:srgbClr val="3A3A3A"/>
                </a:solidFill>
                <a:latin typeface="Arial"/>
                <a:ea typeface="Noto Serif Medium" pitchFamily="34" charset="-122"/>
                <a:cs typeface="Arial"/>
              </a:rPr>
              <a:t>Comprehensive Model of Personalized Care (Six Evidence-Based Components)</a:t>
            </a:r>
            <a:endParaRPr lang="en-US"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222241DB-EF53-F3E0-A17F-479B79892792}"/>
              </a:ext>
            </a:extLst>
          </p:cNvPr>
          <p:cNvPicPr>
            <a:picLocks noChangeAspect="1"/>
          </p:cNvPicPr>
          <p:nvPr/>
        </p:nvPicPr>
        <p:blipFill>
          <a:blip r:embed="rId2"/>
          <a:stretch>
            <a:fillRect/>
          </a:stretch>
        </p:blipFill>
        <p:spPr>
          <a:xfrm>
            <a:off x="1468774" y="856795"/>
            <a:ext cx="6206450" cy="4137634"/>
          </a:xfrm>
          <a:prstGeom prst="rect">
            <a:avLst/>
          </a:prstGeom>
        </p:spPr>
      </p:pic>
    </p:spTree>
    <p:extLst>
      <p:ext uri="{BB962C8B-B14F-4D97-AF65-F5344CB8AC3E}">
        <p14:creationId xmlns:p14="http://schemas.microsoft.com/office/powerpoint/2010/main" val="18271404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496119" y="1423988"/>
            <a:ext cx="8151763" cy="775097"/>
          </a:xfrm>
          <a:prstGeom prst="rect">
            <a:avLst/>
          </a:prstGeom>
          <a:noFill/>
          <a:ln/>
        </p:spPr>
        <p:txBody>
          <a:bodyPr wrap="square" lIns="0" tIns="0" rIns="0" bIns="0" rtlCol="0" anchor="t">
            <a:noAutofit/>
          </a:bodyPr>
          <a:lstStyle/>
          <a:p>
            <a:pPr marL="0" indent="0" algn="l">
              <a:lnSpc>
                <a:spcPct val="104000"/>
              </a:lnSpc>
              <a:buNone/>
            </a:pPr>
            <a:r>
              <a:rPr lang="en-US" sz="2800" dirty="0">
                <a:latin typeface="Arial"/>
                <a:ea typeface="Noto Serif Medium" pitchFamily="34" charset="-122"/>
                <a:cs typeface="Arial"/>
              </a:rPr>
              <a:t>Critical Evaluation of Current Heart Disease Management</a:t>
            </a:r>
            <a:endParaRPr lang="en-US" sz="2800" dirty="0">
              <a:latin typeface="Arial"/>
              <a:cs typeface="Arial"/>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2267492"/>
            <a:ext cx="4041109" cy="654599"/>
          </a:xfrm>
          <a:prstGeom prst="rect">
            <a:avLst/>
          </a:prstGeom>
        </p:spPr>
      </p:pic>
      <p:sp>
        <p:nvSpPr>
          <p:cNvPr id="4" name="Text 1"/>
          <p:cNvSpPr/>
          <p:nvPr/>
        </p:nvSpPr>
        <p:spPr>
          <a:xfrm>
            <a:off x="691530" y="2191357"/>
            <a:ext cx="3985022" cy="503262"/>
          </a:xfrm>
          <a:prstGeom prst="rect">
            <a:avLst/>
          </a:prstGeom>
          <a:noFill/>
          <a:ln/>
        </p:spPr>
        <p:txBody>
          <a:bodyPr wrap="none" lIns="0" tIns="0" rIns="0" bIns="0" rtlCol="0" anchor="t"/>
          <a:lstStyle/>
          <a:p>
            <a:pPr>
              <a:lnSpc>
                <a:spcPct val="133000"/>
              </a:lnSpc>
            </a:pPr>
            <a:r>
              <a:rPr lang="en-US" sz="1400" dirty="0">
                <a:latin typeface="Arial"/>
                <a:ea typeface="Noto Serif"/>
                <a:cs typeface="Arial"/>
              </a:rPr>
              <a:t>NICE guidance ensures good evidence-based practice </a:t>
            </a:r>
            <a:br>
              <a:rPr lang="en-US" sz="1400" dirty="0">
                <a:latin typeface="Arial"/>
                <a:ea typeface="Noto Serif" pitchFamily="34" charset="-122"/>
                <a:cs typeface="Arial"/>
              </a:rPr>
            </a:br>
            <a:r>
              <a:rPr lang="en-US" sz="1400" dirty="0">
                <a:latin typeface="Arial"/>
                <a:ea typeface="Noto Serif"/>
                <a:cs typeface="Arial"/>
              </a:rPr>
              <a:t>(</a:t>
            </a:r>
            <a:r>
              <a:rPr lang="en-GB" sz="1400" dirty="0">
                <a:latin typeface="Arial"/>
                <a:ea typeface="Noto Serif"/>
                <a:cs typeface="Arial"/>
              </a:rPr>
              <a:t>Lee et al., 2023)</a:t>
            </a:r>
            <a:r>
              <a:rPr lang="en-US" sz="1400" dirty="0">
                <a:latin typeface="Arial"/>
                <a:ea typeface="Noto Serif"/>
                <a:cs typeface="Arial"/>
              </a:rPr>
              <a:t>.</a:t>
            </a:r>
          </a:p>
        </p:txBody>
      </p:sp>
      <p:pic>
        <p:nvPicPr>
          <p:cNvPr id="5"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633987" y="2447106"/>
            <a:ext cx="4013895" cy="474985"/>
          </a:xfrm>
          <a:prstGeom prst="rect">
            <a:avLst/>
          </a:prstGeom>
        </p:spPr>
      </p:pic>
      <p:sp>
        <p:nvSpPr>
          <p:cNvPr id="6" name="Text 2"/>
          <p:cNvSpPr/>
          <p:nvPr/>
        </p:nvSpPr>
        <p:spPr>
          <a:xfrm>
            <a:off x="4829398" y="2585368"/>
            <a:ext cx="3680222" cy="198462"/>
          </a:xfrm>
          <a:prstGeom prst="rect">
            <a:avLst/>
          </a:prstGeom>
          <a:noFill/>
          <a:ln/>
        </p:spPr>
        <p:txBody>
          <a:bodyPr wrap="none" lIns="0" tIns="0" rIns="0" bIns="0" rtlCol="0" anchor="t"/>
          <a:lstStyle/>
          <a:p>
            <a:pPr>
              <a:lnSpc>
                <a:spcPct val="133000"/>
              </a:lnSpc>
            </a:pPr>
            <a:r>
              <a:rPr lang="en-US" sz="1400" dirty="0">
                <a:latin typeface="Arial"/>
                <a:ea typeface="Noto Serif"/>
                <a:cs typeface="Arial"/>
              </a:rPr>
              <a:t>Personalized care enhances outcomes (</a:t>
            </a:r>
            <a:r>
              <a:rPr lang="en-GB" sz="1400" dirty="0" err="1">
                <a:latin typeface="Arial"/>
                <a:ea typeface="Noto Serif"/>
                <a:cs typeface="Arial"/>
              </a:rPr>
              <a:t>Alsubaie</a:t>
            </a:r>
            <a:r>
              <a:rPr lang="en-GB" sz="1400" dirty="0">
                <a:latin typeface="Arial"/>
                <a:ea typeface="Noto Serif"/>
                <a:cs typeface="Arial"/>
              </a:rPr>
              <a:t> et al., 2024) </a:t>
            </a:r>
            <a:r>
              <a:rPr lang="en-US" sz="1400" dirty="0">
                <a:latin typeface="Arial"/>
                <a:ea typeface="Noto Serif"/>
                <a:cs typeface="Arial"/>
              </a:rPr>
              <a:t>.</a:t>
            </a:r>
          </a:p>
        </p:txBody>
      </p:sp>
      <p:pic>
        <p:nvPicPr>
          <p:cNvPr id="7"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96119" y="3046065"/>
            <a:ext cx="4013895" cy="673447"/>
          </a:xfrm>
          <a:prstGeom prst="rect">
            <a:avLst/>
          </a:prstGeom>
        </p:spPr>
      </p:pic>
      <p:sp>
        <p:nvSpPr>
          <p:cNvPr id="8" name="Text 3"/>
          <p:cNvSpPr/>
          <p:nvPr/>
        </p:nvSpPr>
        <p:spPr>
          <a:xfrm>
            <a:off x="691530" y="3184327"/>
            <a:ext cx="3680222" cy="396925"/>
          </a:xfrm>
          <a:prstGeom prst="rect">
            <a:avLst/>
          </a:prstGeom>
          <a:noFill/>
          <a:ln/>
        </p:spPr>
        <p:txBody>
          <a:bodyPr wrap="square" lIns="0" tIns="0" rIns="0" bIns="0" rtlCol="0" anchor="t">
            <a:noAutofit/>
          </a:bodyPr>
          <a:lstStyle/>
          <a:p>
            <a:pPr marL="0" indent="0" algn="l">
              <a:lnSpc>
                <a:spcPct val="133000"/>
              </a:lnSpc>
              <a:buNone/>
            </a:pPr>
            <a:r>
              <a:rPr lang="en-US" sz="1400" dirty="0">
                <a:latin typeface="Arial"/>
                <a:ea typeface="Noto Serif"/>
                <a:cs typeface="Arial"/>
              </a:rPr>
              <a:t>Shortage of </a:t>
            </a:r>
            <a:r>
              <a:rPr lang="en-US" sz="1400">
                <a:latin typeface="Arial"/>
                <a:ea typeface="Noto Serif"/>
                <a:cs typeface="Arial"/>
              </a:rPr>
              <a:t>laborers</a:t>
            </a:r>
            <a:r>
              <a:rPr lang="en-US" sz="1400" dirty="0">
                <a:latin typeface="Arial"/>
                <a:ea typeface="Noto Serif"/>
                <a:cs typeface="Arial"/>
              </a:rPr>
              <a:t> and health inequalities have remained as serious issues.</a:t>
            </a:r>
          </a:p>
        </p:txBody>
      </p:sp>
      <p:pic>
        <p:nvPicPr>
          <p:cNvPr id="9"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33987" y="3046065"/>
            <a:ext cx="4013895" cy="673447"/>
          </a:xfrm>
          <a:prstGeom prst="rect">
            <a:avLst/>
          </a:prstGeom>
        </p:spPr>
      </p:pic>
      <p:sp>
        <p:nvSpPr>
          <p:cNvPr id="10" name="Text 4"/>
          <p:cNvSpPr/>
          <p:nvPr/>
        </p:nvSpPr>
        <p:spPr>
          <a:xfrm>
            <a:off x="4829398" y="3184327"/>
            <a:ext cx="3680222" cy="198462"/>
          </a:xfrm>
          <a:prstGeom prst="rect">
            <a:avLst/>
          </a:prstGeom>
          <a:noFill/>
          <a:ln/>
        </p:spPr>
        <p:txBody>
          <a:bodyPr wrap="none" lIns="0" tIns="0" rIns="0" bIns="0" rtlCol="0" anchor="t"/>
          <a:lstStyle/>
          <a:p>
            <a:pPr marL="0" indent="0" algn="l">
              <a:lnSpc>
                <a:spcPct val="133000"/>
              </a:lnSpc>
              <a:buNone/>
            </a:pPr>
            <a:r>
              <a:rPr lang="en-US" sz="1400" dirty="0">
                <a:latin typeface="Arial"/>
                <a:ea typeface="Noto Serif"/>
                <a:cs typeface="Arial"/>
              </a:rPr>
              <a:t>Earlier prevention strategies should receive greater priority </a:t>
            </a:r>
            <a:br>
              <a:rPr lang="en-US" sz="1400" dirty="0">
                <a:latin typeface="Arial"/>
                <a:ea typeface="Noto Serif" pitchFamily="34" charset="-122"/>
                <a:cs typeface="Arial"/>
              </a:rPr>
            </a:br>
            <a:r>
              <a:rPr lang="en-US" sz="1400" dirty="0">
                <a:latin typeface="Arial"/>
                <a:ea typeface="Noto Serif"/>
                <a:cs typeface="Arial"/>
              </a:rPr>
              <a:t>(Lee et al., 2023).</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429000" cy="5143500"/>
          </a:xfrm>
          <a:prstGeom prst="rect">
            <a:avLst/>
          </a:prstGeom>
        </p:spPr>
      </p:pic>
      <p:sp>
        <p:nvSpPr>
          <p:cNvPr id="3" name="Text 0"/>
          <p:cNvSpPr/>
          <p:nvPr/>
        </p:nvSpPr>
        <p:spPr>
          <a:xfrm>
            <a:off x="3925119" y="1469306"/>
            <a:ext cx="3558332" cy="387548"/>
          </a:xfrm>
          <a:prstGeom prst="rect">
            <a:avLst/>
          </a:prstGeom>
          <a:noFill/>
          <a:ln/>
        </p:spPr>
        <p:txBody>
          <a:bodyPr wrap="none" lIns="0" tIns="0" rIns="0" bIns="0" rtlCol="0" anchor="t"/>
          <a:lstStyle/>
          <a:p>
            <a:pPr marL="0" indent="0" algn="l">
              <a:lnSpc>
                <a:spcPct val="104000"/>
              </a:lnSpc>
              <a:buNone/>
            </a:pPr>
            <a:r>
              <a:rPr lang="en-GB" sz="3200" noProof="0" dirty="0">
                <a:latin typeface="Arial"/>
                <a:ea typeface="Noto Serif Medium" pitchFamily="34" charset="-122"/>
                <a:cs typeface="Arial"/>
              </a:rPr>
              <a:t>Conclusion</a:t>
            </a:r>
            <a:endParaRPr lang="en-GB" sz="3200" noProof="0" dirty="0">
              <a:latin typeface="Arial"/>
              <a:cs typeface="Arial"/>
            </a:endParaRPr>
          </a:p>
        </p:txBody>
      </p:sp>
      <p:sp>
        <p:nvSpPr>
          <p:cNvPr id="4" name="Shape 1"/>
          <p:cNvSpPr/>
          <p:nvPr/>
        </p:nvSpPr>
        <p:spPr>
          <a:xfrm>
            <a:off x="3925119" y="2042889"/>
            <a:ext cx="2299395" cy="852860"/>
          </a:xfrm>
          <a:prstGeom prst="roundRect">
            <a:avLst>
              <a:gd name="adj" fmla="val 6109"/>
            </a:avLst>
          </a:prstGeom>
          <a:solidFill>
            <a:srgbClr val="E6DED2">
              <a:alpha val="50000"/>
            </a:srgbClr>
          </a:solidFill>
          <a:ln w="4763">
            <a:solidFill>
              <a:srgbClr val="CCC4B8"/>
            </a:solidFill>
            <a:prstDash val="solid"/>
          </a:ln>
          <a:effectLst>
            <a:outerShdw blurRad="101600" dist="15240" dir="2700000" algn="bl" rotWithShape="0">
              <a:srgbClr val="CCC4B8">
                <a:alpha val="100000"/>
              </a:srgbClr>
            </a:outerShdw>
          </a:effectLst>
        </p:spPr>
        <p:txBody>
          <a:bodyPr/>
          <a:lstStyle/>
          <a:p>
            <a:endParaRPr lang="en-GB" sz="2400" noProof="0" dirty="0">
              <a:latin typeface="Times New Roman" panose="02020603050405020304" pitchFamily="18" charset="0"/>
              <a:cs typeface="Times New Roman" panose="02020603050405020304" pitchFamily="18" charset="0"/>
            </a:endParaRPr>
          </a:p>
        </p:txBody>
      </p:sp>
      <p:sp>
        <p:nvSpPr>
          <p:cNvPr id="5" name="Text 2"/>
          <p:cNvSpPr/>
          <p:nvPr/>
        </p:nvSpPr>
        <p:spPr>
          <a:xfrm>
            <a:off x="4053855" y="2171626"/>
            <a:ext cx="2041922" cy="396925"/>
          </a:xfrm>
          <a:prstGeom prst="rect">
            <a:avLst/>
          </a:prstGeom>
          <a:noFill/>
          <a:ln/>
        </p:spPr>
        <p:txBody>
          <a:bodyPr wrap="square" lIns="0" tIns="0" rIns="0" bIns="0" rtlCol="0" anchor="t">
            <a:noAutofit/>
          </a:bodyPr>
          <a:lstStyle/>
          <a:p>
            <a:pPr marL="0" indent="0" algn="l">
              <a:lnSpc>
                <a:spcPct val="133000"/>
              </a:lnSpc>
              <a:buNone/>
            </a:pPr>
            <a:r>
              <a:rPr lang="en-GB" sz="1400" noProof="0" dirty="0">
                <a:latin typeface="Arial"/>
                <a:ea typeface="Noto Serif"/>
                <a:cs typeface="Arial"/>
              </a:rPr>
              <a:t>Heart disease remains an important public health issue.</a:t>
            </a:r>
          </a:p>
        </p:txBody>
      </p:sp>
      <p:sp>
        <p:nvSpPr>
          <p:cNvPr id="6" name="Shape 3"/>
          <p:cNvSpPr/>
          <p:nvPr/>
        </p:nvSpPr>
        <p:spPr>
          <a:xfrm>
            <a:off x="6348487" y="2042889"/>
            <a:ext cx="2299395" cy="852860"/>
          </a:xfrm>
          <a:prstGeom prst="roundRect">
            <a:avLst>
              <a:gd name="adj" fmla="val 6109"/>
            </a:avLst>
          </a:prstGeom>
          <a:solidFill>
            <a:srgbClr val="E6DED2">
              <a:alpha val="50000"/>
            </a:srgbClr>
          </a:solidFill>
          <a:ln w="4763">
            <a:solidFill>
              <a:srgbClr val="CCC4B8"/>
            </a:solidFill>
            <a:prstDash val="solid"/>
          </a:ln>
          <a:effectLst>
            <a:outerShdw blurRad="101600" dist="15240" dir="2700000" algn="bl" rotWithShape="0">
              <a:srgbClr val="CCC4B8">
                <a:alpha val="100000"/>
              </a:srgbClr>
            </a:outerShdw>
          </a:effectLst>
        </p:spPr>
        <p:txBody>
          <a:bodyPr/>
          <a:lstStyle/>
          <a:p>
            <a:endParaRPr lang="en-GB" sz="2400" noProof="0" dirty="0">
              <a:latin typeface="Times New Roman" panose="02020603050405020304" pitchFamily="18" charset="0"/>
              <a:cs typeface="Times New Roman" panose="02020603050405020304" pitchFamily="18" charset="0"/>
            </a:endParaRPr>
          </a:p>
        </p:txBody>
      </p:sp>
      <p:sp>
        <p:nvSpPr>
          <p:cNvPr id="7" name="Text 4"/>
          <p:cNvSpPr/>
          <p:nvPr/>
        </p:nvSpPr>
        <p:spPr>
          <a:xfrm>
            <a:off x="6477223" y="2171626"/>
            <a:ext cx="2041922" cy="595387"/>
          </a:xfrm>
          <a:prstGeom prst="rect">
            <a:avLst/>
          </a:prstGeom>
          <a:noFill/>
          <a:ln/>
        </p:spPr>
        <p:txBody>
          <a:bodyPr wrap="square" lIns="0" tIns="0" rIns="0" bIns="0" rtlCol="0" anchor="t">
            <a:noAutofit/>
          </a:bodyPr>
          <a:lstStyle/>
          <a:p>
            <a:pPr marL="0" indent="0" algn="l">
              <a:lnSpc>
                <a:spcPct val="133000"/>
              </a:lnSpc>
              <a:buNone/>
            </a:pPr>
            <a:r>
              <a:rPr lang="en-GB" sz="1400" noProof="0" dirty="0">
                <a:latin typeface="Times New Roman"/>
                <a:ea typeface="Noto Serif"/>
                <a:cs typeface="Times New Roman"/>
              </a:rPr>
              <a:t>Early diagnosis and evidence-based management improve outcomes.</a:t>
            </a:r>
          </a:p>
        </p:txBody>
      </p:sp>
      <p:sp>
        <p:nvSpPr>
          <p:cNvPr id="8" name="Shape 5"/>
          <p:cNvSpPr/>
          <p:nvPr/>
        </p:nvSpPr>
        <p:spPr>
          <a:xfrm>
            <a:off x="3925119" y="3019723"/>
            <a:ext cx="4722763" cy="654397"/>
          </a:xfrm>
          <a:prstGeom prst="roundRect">
            <a:avLst>
              <a:gd name="adj" fmla="val 7961"/>
            </a:avLst>
          </a:prstGeom>
          <a:solidFill>
            <a:srgbClr val="E6DED2">
              <a:alpha val="50000"/>
            </a:srgbClr>
          </a:solidFill>
          <a:ln w="4763">
            <a:solidFill>
              <a:srgbClr val="CCC4B8"/>
            </a:solidFill>
            <a:prstDash val="solid"/>
          </a:ln>
          <a:effectLst>
            <a:outerShdw blurRad="101600" dist="15240" dir="2700000" algn="bl" rotWithShape="0">
              <a:srgbClr val="CCC4B8">
                <a:alpha val="100000"/>
              </a:srgbClr>
            </a:outerShdw>
          </a:effectLst>
        </p:spPr>
        <p:txBody>
          <a:bodyPr/>
          <a:lstStyle/>
          <a:p>
            <a:endParaRPr lang="en-GB" sz="2400" noProof="0" dirty="0">
              <a:latin typeface="Times New Roman" panose="02020603050405020304" pitchFamily="18" charset="0"/>
              <a:cs typeface="Times New Roman" panose="02020603050405020304" pitchFamily="18" charset="0"/>
            </a:endParaRPr>
          </a:p>
        </p:txBody>
      </p:sp>
      <p:sp>
        <p:nvSpPr>
          <p:cNvPr id="9" name="Text 6"/>
          <p:cNvSpPr/>
          <p:nvPr/>
        </p:nvSpPr>
        <p:spPr>
          <a:xfrm>
            <a:off x="4053855" y="3148459"/>
            <a:ext cx="4465290" cy="396925"/>
          </a:xfrm>
          <a:prstGeom prst="rect">
            <a:avLst/>
          </a:prstGeom>
          <a:noFill/>
          <a:ln/>
        </p:spPr>
        <p:txBody>
          <a:bodyPr wrap="square" lIns="0" tIns="0" rIns="0" bIns="0" rtlCol="0" anchor="t">
            <a:normAutofit fontScale="85000" lnSpcReduction="20000"/>
          </a:bodyPr>
          <a:lstStyle/>
          <a:p>
            <a:pPr marL="0" indent="0" algn="l">
              <a:lnSpc>
                <a:spcPct val="133000"/>
              </a:lnSpc>
              <a:buNone/>
            </a:pPr>
            <a:r>
              <a:rPr lang="en-GB" sz="1400" noProof="0" dirty="0">
                <a:latin typeface="Arial"/>
                <a:ea typeface="Noto Serif"/>
                <a:cs typeface="Arial"/>
              </a:rPr>
              <a:t>Prevention and </a:t>
            </a:r>
            <a:r>
              <a:rPr lang="en-GB" sz="1400" dirty="0">
                <a:latin typeface="Arial"/>
                <a:ea typeface="Noto Serif"/>
                <a:cs typeface="Arial"/>
              </a:rPr>
              <a:t>person-</a:t>
            </a:r>
            <a:r>
              <a:rPr lang="en-GB" sz="1400">
                <a:latin typeface="Arial"/>
                <a:ea typeface="Noto Serif"/>
                <a:cs typeface="Arial"/>
              </a:rPr>
              <a:t>cantered</a:t>
            </a:r>
            <a:r>
              <a:rPr lang="en-GB" sz="1400" noProof="0" dirty="0">
                <a:latin typeface="Arial"/>
                <a:ea typeface="Noto Serif"/>
                <a:cs typeface="Arial"/>
              </a:rPr>
              <a:t> care are crucial for reducing the burden of the disease.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496119" y="1781026"/>
            <a:ext cx="3558332" cy="387548"/>
          </a:xfrm>
          <a:prstGeom prst="rect">
            <a:avLst/>
          </a:prstGeom>
          <a:noFill/>
          <a:ln/>
        </p:spPr>
        <p:txBody>
          <a:bodyPr wrap="none" lIns="0" tIns="0" rIns="0" bIns="0" rtlCol="0" anchor="t"/>
          <a:lstStyle/>
          <a:p>
            <a:pPr marL="0" indent="0" algn="l">
              <a:lnSpc>
                <a:spcPct val="104000"/>
              </a:lnSpc>
              <a:buNone/>
            </a:pPr>
            <a:r>
              <a:rPr lang="en-US" sz="2800" dirty="0">
                <a:latin typeface="Arial"/>
                <a:ea typeface="Noto Serif Medium" pitchFamily="34" charset="-122"/>
                <a:cs typeface="Arial"/>
              </a:rPr>
              <a:t>Recommendations</a:t>
            </a:r>
            <a:endParaRPr lang="en-US" sz="2800" dirty="0">
              <a:latin typeface="Arial"/>
              <a:cs typeface="Arial"/>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2416597"/>
            <a:ext cx="310083" cy="310083"/>
          </a:xfrm>
          <a:prstGeom prst="rect">
            <a:avLst/>
          </a:prstGeom>
        </p:spPr>
      </p:pic>
      <p:sp>
        <p:nvSpPr>
          <p:cNvPr id="4" name="Text 1"/>
          <p:cNvSpPr/>
          <p:nvPr/>
        </p:nvSpPr>
        <p:spPr>
          <a:xfrm>
            <a:off x="961206" y="2416597"/>
            <a:ext cx="3115239" cy="324477"/>
          </a:xfrm>
          <a:prstGeom prst="rect">
            <a:avLst/>
          </a:prstGeom>
          <a:noFill/>
          <a:ln/>
        </p:spPr>
        <p:txBody>
          <a:bodyPr wrap="none" lIns="0" tIns="0" rIns="0" bIns="0" rtlCol="0" anchor="t"/>
          <a:lstStyle/>
          <a:p>
            <a:pPr marL="0" indent="0" algn="l">
              <a:lnSpc>
                <a:spcPct val="104000"/>
              </a:lnSpc>
              <a:buNone/>
            </a:pPr>
            <a:r>
              <a:rPr lang="en-US" sz="1400" dirty="0">
                <a:latin typeface="Arial"/>
                <a:ea typeface="Noto Serif Medium" pitchFamily="34" charset="-122"/>
                <a:cs typeface="Arial"/>
              </a:rPr>
              <a:t>Enhance community screening programs</a:t>
            </a:r>
            <a:br>
              <a:rPr lang="en-US" sz="1400" dirty="0">
                <a:latin typeface="Times New Roman" panose="02020603050405020304" pitchFamily="18" charset="0"/>
                <a:ea typeface="Noto Serif Medium" pitchFamily="34" charset="-122"/>
                <a:cs typeface="Times New Roman" panose="02020603050405020304" pitchFamily="18" charset="0"/>
              </a:rPr>
            </a:br>
            <a:r>
              <a:rPr lang="en-US" sz="1400" dirty="0">
                <a:latin typeface="Times New Roman"/>
                <a:ea typeface="Noto Serif Medium"/>
                <a:cs typeface="Times New Roman"/>
              </a:rPr>
              <a:t> (</a:t>
            </a:r>
            <a:r>
              <a:rPr lang="en-US" sz="1400">
                <a:latin typeface="Times New Roman"/>
                <a:ea typeface="Noto Serif Medium"/>
                <a:cs typeface="Times New Roman"/>
              </a:rPr>
              <a:t>Golbus</a:t>
            </a:r>
            <a:r>
              <a:rPr lang="en-US" sz="1400" dirty="0">
                <a:latin typeface="Times New Roman"/>
                <a:ea typeface="Noto Serif Medium"/>
                <a:cs typeface="Times New Roman"/>
              </a:rPr>
              <a:t> et al., 2023).</a:t>
            </a:r>
          </a:p>
        </p:txBody>
      </p:sp>
      <p:pic>
        <p:nvPicPr>
          <p:cNvPr id="5"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49465" y="2416597"/>
            <a:ext cx="310083" cy="310083"/>
          </a:xfrm>
          <a:prstGeom prst="rect">
            <a:avLst/>
          </a:prstGeom>
        </p:spPr>
      </p:pic>
      <p:sp>
        <p:nvSpPr>
          <p:cNvPr id="6" name="Text 2"/>
          <p:cNvSpPr/>
          <p:nvPr/>
        </p:nvSpPr>
        <p:spPr>
          <a:xfrm>
            <a:off x="5114553" y="2416597"/>
            <a:ext cx="2971279" cy="193849"/>
          </a:xfrm>
          <a:prstGeom prst="rect">
            <a:avLst/>
          </a:prstGeom>
          <a:noFill/>
          <a:ln/>
        </p:spPr>
        <p:txBody>
          <a:bodyPr wrap="none" lIns="0" tIns="0" rIns="0" bIns="0" rtlCol="0" anchor="t"/>
          <a:lstStyle/>
          <a:p>
            <a:pPr marL="0" indent="0" algn="l">
              <a:lnSpc>
                <a:spcPct val="104000"/>
              </a:lnSpc>
              <a:buNone/>
            </a:pPr>
            <a:r>
              <a:rPr lang="en-US" sz="1400" dirty="0">
                <a:latin typeface="Arial"/>
                <a:ea typeface="Noto Serif Medium" pitchFamily="34" charset="-122"/>
                <a:cs typeface="Arial"/>
              </a:rPr>
              <a:t>Educate people about healthy lifestyles</a:t>
            </a:r>
            <a:r>
              <a:rPr lang="en-US" sz="1400" dirty="0">
                <a:latin typeface="Times New Roman"/>
                <a:ea typeface="Noto Serif Medium"/>
                <a:cs typeface="Times New Roman"/>
              </a:rPr>
              <a:t> </a:t>
            </a:r>
            <a:br>
              <a:rPr lang="en-US" sz="1400" dirty="0">
                <a:latin typeface="Times New Roman" panose="02020603050405020304" pitchFamily="18" charset="0"/>
                <a:ea typeface="Noto Serif Medium" pitchFamily="34" charset="-122"/>
                <a:cs typeface="Times New Roman" panose="02020603050405020304" pitchFamily="18" charset="0"/>
              </a:rPr>
            </a:br>
            <a:r>
              <a:rPr lang="en-US" sz="1400" dirty="0">
                <a:latin typeface="Times New Roman"/>
                <a:ea typeface="Noto Serif Medium"/>
                <a:cs typeface="Times New Roman"/>
              </a:rPr>
              <a:t>(Thana et al., 2025).</a:t>
            </a:r>
          </a:p>
        </p:txBody>
      </p:sp>
      <p:pic>
        <p:nvPicPr>
          <p:cNvPr id="7"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96119" y="2974702"/>
            <a:ext cx="310083" cy="310083"/>
          </a:xfrm>
          <a:prstGeom prst="rect">
            <a:avLst/>
          </a:prstGeom>
        </p:spPr>
      </p:pic>
      <p:sp>
        <p:nvSpPr>
          <p:cNvPr id="8" name="Text 3"/>
          <p:cNvSpPr/>
          <p:nvPr/>
        </p:nvSpPr>
        <p:spPr>
          <a:xfrm>
            <a:off x="961206" y="2974702"/>
            <a:ext cx="3533254" cy="387697"/>
          </a:xfrm>
          <a:prstGeom prst="rect">
            <a:avLst/>
          </a:prstGeom>
          <a:noFill/>
          <a:ln/>
        </p:spPr>
        <p:txBody>
          <a:bodyPr wrap="square" lIns="0" tIns="0" rIns="0" bIns="0" rtlCol="0" anchor="t">
            <a:noAutofit/>
          </a:bodyPr>
          <a:lstStyle/>
          <a:p>
            <a:pPr marL="0" indent="0" algn="l">
              <a:lnSpc>
                <a:spcPct val="104000"/>
              </a:lnSpc>
              <a:buNone/>
            </a:pPr>
            <a:r>
              <a:rPr lang="en-US" sz="1400" dirty="0">
                <a:latin typeface="Arial"/>
                <a:ea typeface="Noto Serif Medium" pitchFamily="34" charset="-122"/>
                <a:cs typeface="Arial"/>
              </a:rPr>
              <a:t>Develop multi-disciplinary service provision and personalized care</a:t>
            </a:r>
            <a:r>
              <a:rPr lang="en-US" sz="1400" dirty="0">
                <a:latin typeface="Times New Roman"/>
                <a:ea typeface="Noto Serif Medium"/>
                <a:cs typeface="Times New Roman"/>
              </a:rPr>
              <a:t> (Thana et al., 2025).</a:t>
            </a:r>
          </a:p>
        </p:txBody>
      </p:sp>
      <p:pic>
        <p:nvPicPr>
          <p:cNvPr id="9"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49465" y="2974702"/>
            <a:ext cx="310083" cy="310083"/>
          </a:xfrm>
          <a:prstGeom prst="rect">
            <a:avLst/>
          </a:prstGeom>
        </p:spPr>
      </p:pic>
      <p:sp>
        <p:nvSpPr>
          <p:cNvPr id="10" name="Text 4"/>
          <p:cNvSpPr/>
          <p:nvPr/>
        </p:nvSpPr>
        <p:spPr>
          <a:xfrm>
            <a:off x="5114553" y="2974702"/>
            <a:ext cx="3533329" cy="387697"/>
          </a:xfrm>
          <a:prstGeom prst="rect">
            <a:avLst/>
          </a:prstGeom>
          <a:noFill/>
          <a:ln/>
        </p:spPr>
        <p:txBody>
          <a:bodyPr wrap="square" lIns="0" tIns="0" rIns="0" bIns="0" rtlCol="0" anchor="t">
            <a:normAutofit fontScale="92500" lnSpcReduction="10000"/>
          </a:bodyPr>
          <a:lstStyle/>
          <a:p>
            <a:pPr marL="0" indent="0" algn="l">
              <a:lnSpc>
                <a:spcPct val="104000"/>
              </a:lnSpc>
              <a:buNone/>
            </a:pPr>
            <a:r>
              <a:rPr lang="en-US" sz="1400" dirty="0">
                <a:latin typeface="Times New Roman"/>
                <a:ea typeface="Noto Serif Medium"/>
                <a:cs typeface="Times New Roman"/>
              </a:rPr>
              <a:t>I</a:t>
            </a:r>
            <a:r>
              <a:rPr lang="en-US" sz="1400" dirty="0">
                <a:latin typeface="Arial"/>
                <a:ea typeface="Noto Serif Medium"/>
                <a:cs typeface="Arial"/>
              </a:rPr>
              <a:t>mprove access to digital monitoring and cardiac rehab </a:t>
            </a:r>
            <a:r>
              <a:rPr lang="en-US" sz="1400" dirty="0">
                <a:latin typeface="Times New Roman"/>
                <a:ea typeface="Noto Serif Medium"/>
                <a:cs typeface="Times New Roman"/>
              </a:rPr>
              <a:t>(Golbus et al., 2023).</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496119" y="0"/>
            <a:ext cx="2686124" cy="378916"/>
          </a:xfrm>
          <a:prstGeom prst="rect">
            <a:avLst/>
          </a:prstGeom>
          <a:noFill/>
          <a:ln/>
        </p:spPr>
        <p:txBody>
          <a:bodyPr wrap="none" lIns="0" tIns="0" rIns="0" bIns="0" rtlCol="0" anchor="t"/>
          <a:lstStyle/>
          <a:p>
            <a:pPr marL="0" indent="0" algn="l">
              <a:lnSpc>
                <a:spcPct val="104000"/>
              </a:lnSpc>
              <a:buNone/>
            </a:pPr>
            <a:r>
              <a:rPr lang="en-US" dirty="0">
                <a:latin typeface="Arial"/>
                <a:ea typeface="Noto Serif Medium" pitchFamily="34" charset="-122"/>
                <a:cs typeface="Arial"/>
              </a:rPr>
              <a:t>References</a:t>
            </a:r>
            <a:endParaRPr lang="en-US" dirty="0">
              <a:latin typeface="Arial"/>
              <a:cs typeface="Arial"/>
            </a:endParaRPr>
          </a:p>
        </p:txBody>
      </p:sp>
      <p:sp>
        <p:nvSpPr>
          <p:cNvPr id="3" name="Text 1"/>
          <p:cNvSpPr/>
          <p:nvPr/>
        </p:nvSpPr>
        <p:spPr>
          <a:xfrm>
            <a:off x="201881" y="378916"/>
            <a:ext cx="8446002" cy="4385668"/>
          </a:xfrm>
          <a:prstGeom prst="rect">
            <a:avLst/>
          </a:prstGeom>
          <a:noFill/>
          <a:ln/>
        </p:spPr>
        <p:txBody>
          <a:bodyPr wrap="square" lIns="0" tIns="0" rIns="0" bIns="0" rtlCol="0" anchor="t">
            <a:noAutofit/>
          </a:bodyPr>
          <a:lstStyle/>
          <a:p>
            <a:pPr marL="0" indent="0" algn="just">
              <a:lnSpc>
                <a:spcPct val="115000"/>
              </a:lnSpc>
              <a:buNone/>
            </a:pPr>
            <a:r>
              <a:rPr lang="en-US" sz="1000" dirty="0">
                <a:latin typeface="Times New Roman" panose="02020603050405020304" pitchFamily="18" charset="0"/>
                <a:ea typeface="Noto Serif" pitchFamily="34" charset="-122"/>
                <a:cs typeface="Times New Roman" panose="02020603050405020304" pitchFamily="18" charset="0"/>
              </a:rPr>
              <a:t>Almansouri, N.E., Awe, M., Rajavelu, S., Jahnavi, K., Shastry, R., Hasan, A., Hasan, H., Lakkimsetti, M., AlAbbasi, R.K., Gutiérrez, B.C. and Haider, A., 2024. Early diagnosis of cardiovascular diseases in the era of artificial intelligence: An in-depth review. </a:t>
            </a:r>
            <a:r>
              <a:rPr lang="en-US" sz="1000" i="1" dirty="0">
                <a:latin typeface="Times New Roman" panose="02020603050405020304" pitchFamily="18" charset="0"/>
                <a:ea typeface="Noto Serif" pitchFamily="34" charset="-122"/>
                <a:cs typeface="Times New Roman" panose="02020603050405020304" pitchFamily="18" charset="0"/>
              </a:rPr>
              <a:t>Cureus</a:t>
            </a:r>
            <a:r>
              <a:rPr lang="en-US" sz="1000" dirty="0">
                <a:latin typeface="Times New Roman" panose="02020603050405020304" pitchFamily="18" charset="0"/>
                <a:ea typeface="Noto Serif" pitchFamily="34" charset="-122"/>
                <a:cs typeface="Times New Roman" panose="02020603050405020304" pitchFamily="18" charset="0"/>
              </a:rPr>
              <a:t>, 16(3). </a:t>
            </a:r>
            <a:r>
              <a:rPr lang="en-US" sz="1000" b="1" u="sng" dirty="0">
                <a:latin typeface="Times New Roman" panose="02020603050405020304" pitchFamily="18" charset="0"/>
                <a:ea typeface="Noto Serif Bold" pitchFamily="34" charset="-122"/>
                <a:cs typeface="Times New Roman" panose="02020603050405020304" pitchFamily="18" charset="0"/>
                <a:hlinkClick r:id="rId3">
                  <a:extLst>
                    <a:ext uri="{A12FA001-AC4F-418D-AE19-62706E023703}">
                      <ahyp:hlinkClr xmlns:ahyp="http://schemas.microsoft.com/office/drawing/2018/hyperlinkcolor" val="tx"/>
                    </a:ext>
                  </a:extLst>
                </a:hlinkClick>
              </a:rPr>
              <a:t>https://www.cureus.com/articles/236353-early-diagnosis-of-cardiovascular-diseases-in-the-era-of-artificial-intelligence-an-in-depth-review.pdf</a:t>
            </a:r>
            <a:endParaRPr lang="en-US" sz="1000" dirty="0">
              <a:latin typeface="Times New Roman" panose="02020603050405020304" pitchFamily="18" charset="0"/>
              <a:cs typeface="Times New Roman" panose="02020603050405020304" pitchFamily="18" charset="0"/>
            </a:endParaRPr>
          </a:p>
          <a:p>
            <a:pPr marL="0" indent="0" algn="just">
              <a:lnSpc>
                <a:spcPct val="115000"/>
              </a:lnSpc>
              <a:buNone/>
            </a:pPr>
            <a:r>
              <a:rPr lang="en-US" sz="1000" dirty="0">
                <a:latin typeface="Times New Roman" panose="02020603050405020304" pitchFamily="18" charset="0"/>
                <a:ea typeface="Noto Serif" pitchFamily="34" charset="-122"/>
                <a:cs typeface="Times New Roman" panose="02020603050405020304" pitchFamily="18" charset="0"/>
              </a:rPr>
              <a:t>Alsubaie, S.S., Bukhamseen, Z.F.A., Alyami, F.S.A., Alotaibi, M.F., Alkahtani, F.A., Alkhamsan, M.S., Alaseel, A.J., Albahri, M.A.S., Bahrani, J.I.A.A. and Khamees, Z.H.A., 2024. Multidisciplinary approaches in general medical practice: enhancing collaboration for better patient care. </a:t>
            </a:r>
            <a:r>
              <a:rPr lang="en-US" sz="1000" i="1" dirty="0">
                <a:latin typeface="Times New Roman" panose="02020603050405020304" pitchFamily="18" charset="0"/>
                <a:ea typeface="Noto Serif" pitchFamily="34" charset="-122"/>
                <a:cs typeface="Times New Roman" panose="02020603050405020304" pitchFamily="18" charset="0"/>
              </a:rPr>
              <a:t>J Ecohumanism</a:t>
            </a:r>
            <a:r>
              <a:rPr lang="en-US" sz="1000" dirty="0">
                <a:latin typeface="Times New Roman" panose="02020603050405020304" pitchFamily="18" charset="0"/>
                <a:ea typeface="Noto Serif" pitchFamily="34" charset="-122"/>
                <a:cs typeface="Times New Roman" panose="02020603050405020304" pitchFamily="18" charset="0"/>
              </a:rPr>
              <a:t>, 3(7), pp.2659-2669. </a:t>
            </a:r>
            <a:r>
              <a:rPr lang="en-US" sz="1000" b="1" u="sng" dirty="0">
                <a:latin typeface="Times New Roman" panose="02020603050405020304" pitchFamily="18" charset="0"/>
                <a:ea typeface="Noto Serif Bold" pitchFamily="34" charset="-122"/>
                <a:cs typeface="Times New Roman" panose="02020603050405020304" pitchFamily="18" charset="0"/>
                <a:hlinkClick r:id="rId4">
                  <a:extLst>
                    <a:ext uri="{A12FA001-AC4F-418D-AE19-62706E023703}">
                      <ahyp:hlinkClr xmlns:ahyp="http://schemas.microsoft.com/office/drawing/2018/hyperlinkcolor" val="tx"/>
                    </a:ext>
                  </a:extLst>
                </a:hlinkClick>
              </a:rPr>
              <a:t>https://doi.org/10.62754/joe.v3i7.4665</a:t>
            </a:r>
            <a:endParaRPr lang="en-US" sz="1000" dirty="0">
              <a:latin typeface="Times New Roman" panose="02020603050405020304" pitchFamily="18" charset="0"/>
              <a:cs typeface="Times New Roman" panose="02020603050405020304" pitchFamily="18" charset="0"/>
            </a:endParaRPr>
          </a:p>
          <a:p>
            <a:pPr marL="0" indent="0" algn="just">
              <a:lnSpc>
                <a:spcPct val="115000"/>
              </a:lnSpc>
              <a:buNone/>
            </a:pPr>
            <a:r>
              <a:rPr lang="en-US" sz="1000" dirty="0">
                <a:latin typeface="Times New Roman" panose="02020603050405020304" pitchFamily="18" charset="0"/>
                <a:ea typeface="Noto Serif" pitchFamily="34" charset="-122"/>
                <a:cs typeface="Times New Roman" panose="02020603050405020304" pitchFamily="18" charset="0"/>
              </a:rPr>
              <a:t>BHF Health Analytics Team., 2026. UK cardiovascular Disease Factsheet. </a:t>
            </a:r>
            <a:r>
              <a:rPr lang="en-US" sz="1000" b="1" u="sng" dirty="0">
                <a:latin typeface="Times New Roman" panose="02020603050405020304" pitchFamily="18" charset="0"/>
                <a:ea typeface="Noto Serif Bold" pitchFamily="34" charset="-122"/>
                <a:cs typeface="Times New Roman" panose="02020603050405020304" pitchFamily="18" charset="0"/>
                <a:hlinkClick r:id="rId5">
                  <a:extLst>
                    <a:ext uri="{A12FA001-AC4F-418D-AE19-62706E023703}">
                      <ahyp:hlinkClr xmlns:ahyp="http://schemas.microsoft.com/office/drawing/2018/hyperlinkcolor" val="tx"/>
                    </a:ext>
                  </a:extLst>
                </a:hlinkClick>
              </a:rPr>
              <a:t>https://www.bhf.org.uk/-/media/files/for-professionals/research/heart-statistics/bhf-cvd-statistics-uk-factsheet-jan26.pdf</a:t>
            </a:r>
            <a:r>
              <a:rPr lang="en-US" sz="1000" dirty="0">
                <a:latin typeface="Times New Roman" panose="02020603050405020304" pitchFamily="18" charset="0"/>
                <a:ea typeface="Noto Serif" pitchFamily="34" charset="-122"/>
                <a:cs typeface="Times New Roman" panose="02020603050405020304" pitchFamily="18" charset="0"/>
              </a:rPr>
              <a:t> (Accessed on: 6th July, 2026)</a:t>
            </a:r>
            <a:endParaRPr lang="en-US" sz="1000" dirty="0">
              <a:latin typeface="Times New Roman" panose="02020603050405020304" pitchFamily="18" charset="0"/>
              <a:cs typeface="Times New Roman" panose="02020603050405020304" pitchFamily="18" charset="0"/>
            </a:endParaRPr>
          </a:p>
          <a:p>
            <a:pPr marL="0" indent="0" algn="just">
              <a:lnSpc>
                <a:spcPct val="115000"/>
              </a:lnSpc>
              <a:buNone/>
            </a:pPr>
            <a:r>
              <a:rPr lang="en-US" sz="1000" dirty="0">
                <a:latin typeface="Times New Roman" panose="02020603050405020304" pitchFamily="18" charset="0"/>
                <a:ea typeface="Noto Serif" pitchFamily="34" charset="-122"/>
                <a:cs typeface="Times New Roman" panose="02020603050405020304" pitchFamily="18" charset="0"/>
              </a:rPr>
              <a:t>Coulter, A. et al. 2016 'Building the House of Care for people with long-term conditions: the foundation of the House of Care framework,' </a:t>
            </a:r>
            <a:r>
              <a:rPr lang="en-US" sz="1000" i="1" dirty="0">
                <a:latin typeface="Times New Roman" panose="02020603050405020304" pitchFamily="18" charset="0"/>
                <a:ea typeface="Noto Serif" pitchFamily="34" charset="-122"/>
                <a:cs typeface="Times New Roman" panose="02020603050405020304" pitchFamily="18" charset="0"/>
              </a:rPr>
              <a:t>British Journal of General Practice</a:t>
            </a:r>
            <a:r>
              <a:rPr lang="en-US" sz="1000" dirty="0">
                <a:latin typeface="Times New Roman" panose="02020603050405020304" pitchFamily="18" charset="0"/>
                <a:ea typeface="Noto Serif" pitchFamily="34" charset="-122"/>
                <a:cs typeface="Times New Roman" panose="02020603050405020304" pitchFamily="18" charset="0"/>
              </a:rPr>
              <a:t>, 66(645), pp. e288–e290. </a:t>
            </a:r>
            <a:r>
              <a:rPr lang="en-US" sz="1000" b="1" u="sng" dirty="0">
                <a:latin typeface="Times New Roman" panose="02020603050405020304" pitchFamily="18" charset="0"/>
                <a:ea typeface="Noto Serif Bold" pitchFamily="34" charset="-122"/>
                <a:cs typeface="Times New Roman" panose="02020603050405020304" pitchFamily="18" charset="0"/>
                <a:hlinkClick r:id="rId6">
                  <a:extLst>
                    <a:ext uri="{A12FA001-AC4F-418D-AE19-62706E023703}">
                      <ahyp:hlinkClr xmlns:ahyp="http://schemas.microsoft.com/office/drawing/2018/hyperlinkcolor" val="tx"/>
                    </a:ext>
                  </a:extLst>
                </a:hlinkClick>
              </a:rPr>
              <a:t>https://doi.org/10.3399/bjgp16x684745</a:t>
            </a:r>
            <a:r>
              <a:rPr lang="en-US" sz="1000" dirty="0">
                <a:latin typeface="Times New Roman" panose="02020603050405020304" pitchFamily="18" charset="0"/>
                <a:ea typeface="Noto Serif" pitchFamily="34" charset="-122"/>
                <a:cs typeface="Times New Roman" panose="02020603050405020304" pitchFamily="18" charset="0"/>
              </a:rPr>
              <a:t>.</a:t>
            </a:r>
            <a:endParaRPr lang="en-US" sz="1000" dirty="0">
              <a:latin typeface="Times New Roman" panose="02020603050405020304" pitchFamily="18" charset="0"/>
              <a:cs typeface="Times New Roman" panose="02020603050405020304" pitchFamily="18" charset="0"/>
            </a:endParaRPr>
          </a:p>
          <a:p>
            <a:pPr marL="0" indent="0" algn="just">
              <a:lnSpc>
                <a:spcPct val="115000"/>
              </a:lnSpc>
              <a:buNone/>
            </a:pPr>
            <a:r>
              <a:rPr lang="en-US" sz="1000" dirty="0">
                <a:latin typeface="Times New Roman" panose="02020603050405020304" pitchFamily="18" charset="0"/>
                <a:ea typeface="Noto Serif" pitchFamily="34" charset="-122"/>
                <a:cs typeface="Times New Roman" panose="02020603050405020304" pitchFamily="18" charset="0"/>
              </a:rPr>
              <a:t>Golbus, J.R., Lopez-Jimenez, F., Barac, A., Cornwell III, W.K., Dunn, P., Forman, D.E., Martin, S.S., Schorr, E.N. and Supervia, M., 2023. Digital technologies in cardiac rehabilitation: a science advisory from the American Heart Association. </a:t>
            </a:r>
            <a:r>
              <a:rPr lang="en-US" sz="1000" i="1" dirty="0">
                <a:latin typeface="Times New Roman" panose="02020603050405020304" pitchFamily="18" charset="0"/>
                <a:ea typeface="Noto Serif" pitchFamily="34" charset="-122"/>
                <a:cs typeface="Times New Roman" panose="02020603050405020304" pitchFamily="18" charset="0"/>
              </a:rPr>
              <a:t>Circulation</a:t>
            </a:r>
            <a:r>
              <a:rPr lang="en-US" sz="1000" dirty="0">
                <a:latin typeface="Times New Roman" panose="02020603050405020304" pitchFamily="18" charset="0"/>
                <a:ea typeface="Noto Serif" pitchFamily="34" charset="-122"/>
                <a:cs typeface="Times New Roman" panose="02020603050405020304" pitchFamily="18" charset="0"/>
              </a:rPr>
              <a:t>, 148(1), pp.95-107. </a:t>
            </a:r>
            <a:r>
              <a:rPr lang="en-US" sz="1000" b="1" u="sng" dirty="0">
                <a:latin typeface="Times New Roman" panose="02020603050405020304" pitchFamily="18" charset="0"/>
                <a:ea typeface="Noto Serif Bold" pitchFamily="34" charset="-122"/>
                <a:cs typeface="Times New Roman" panose="02020603050405020304" pitchFamily="18" charset="0"/>
                <a:hlinkClick r:id="rId7">
                  <a:extLst>
                    <a:ext uri="{A12FA001-AC4F-418D-AE19-62706E023703}">
                      <ahyp:hlinkClr xmlns:ahyp="http://schemas.microsoft.com/office/drawing/2018/hyperlinkcolor" val="tx"/>
                    </a:ext>
                  </a:extLst>
                </a:hlinkClick>
              </a:rPr>
              <a:t>https://doi.org/10.1161/CIR.0000000000001150</a:t>
            </a:r>
            <a:endParaRPr lang="en-US" sz="1000" dirty="0">
              <a:latin typeface="Times New Roman" panose="02020603050405020304" pitchFamily="18" charset="0"/>
              <a:cs typeface="Times New Roman" panose="02020603050405020304" pitchFamily="18" charset="0"/>
            </a:endParaRPr>
          </a:p>
          <a:p>
            <a:pPr marL="0" indent="0" algn="just">
              <a:lnSpc>
                <a:spcPct val="115000"/>
              </a:lnSpc>
              <a:buNone/>
            </a:pPr>
            <a:r>
              <a:rPr lang="en-US" sz="1000" dirty="0">
                <a:latin typeface="Times New Roman" panose="02020603050405020304" pitchFamily="18" charset="0"/>
                <a:ea typeface="Noto Serif" pitchFamily="34" charset="-122"/>
                <a:cs typeface="Times New Roman" panose="02020603050405020304" pitchFamily="18" charset="0"/>
              </a:rPr>
              <a:t>Lee, K.S., Park, D.I., Lee, J., Oh, O., Kim, N. and Nam, G., 2023. Relationship between comorbidity and health outcomes in patients with heart failure: a systematic review and meta-analysis. </a:t>
            </a:r>
            <a:r>
              <a:rPr lang="en-US" sz="1000" i="1" dirty="0">
                <a:latin typeface="Times New Roman" panose="02020603050405020304" pitchFamily="18" charset="0"/>
                <a:ea typeface="Noto Serif" pitchFamily="34" charset="-122"/>
                <a:cs typeface="Times New Roman" panose="02020603050405020304" pitchFamily="18" charset="0"/>
              </a:rPr>
              <a:t>BMC cardiovascular disorders</a:t>
            </a:r>
            <a:r>
              <a:rPr lang="en-US" sz="1000" dirty="0">
                <a:latin typeface="Times New Roman" panose="02020603050405020304" pitchFamily="18" charset="0"/>
                <a:ea typeface="Noto Serif" pitchFamily="34" charset="-122"/>
                <a:cs typeface="Times New Roman" panose="02020603050405020304" pitchFamily="18" charset="0"/>
              </a:rPr>
              <a:t>, 23(1), p.498. </a:t>
            </a:r>
            <a:r>
              <a:rPr lang="en-US" sz="1000" b="1" u="sng" dirty="0">
                <a:latin typeface="Times New Roman" panose="02020603050405020304" pitchFamily="18" charset="0"/>
                <a:ea typeface="Noto Serif Bold" pitchFamily="34" charset="-122"/>
                <a:cs typeface="Times New Roman" panose="02020603050405020304" pitchFamily="18" charset="0"/>
                <a:hlinkClick r:id="rId8">
                  <a:extLst>
                    <a:ext uri="{A12FA001-AC4F-418D-AE19-62706E023703}">
                      <ahyp:hlinkClr xmlns:ahyp="http://schemas.microsoft.com/office/drawing/2018/hyperlinkcolor" val="tx"/>
                    </a:ext>
                  </a:extLst>
                </a:hlinkClick>
              </a:rPr>
              <a:t>https://doi.org/10.1186/s12872-023-03527-x</a:t>
            </a:r>
            <a:endParaRPr lang="en-US" sz="1000" dirty="0">
              <a:latin typeface="Times New Roman" panose="02020603050405020304" pitchFamily="18" charset="0"/>
              <a:cs typeface="Times New Roman" panose="02020603050405020304" pitchFamily="18" charset="0"/>
            </a:endParaRPr>
          </a:p>
          <a:p>
            <a:pPr marL="0" indent="0" algn="just">
              <a:lnSpc>
                <a:spcPct val="115000"/>
              </a:lnSpc>
              <a:buNone/>
            </a:pPr>
            <a:r>
              <a:rPr lang="en-US" sz="1000" dirty="0">
                <a:latin typeface="Times New Roman" panose="02020603050405020304" pitchFamily="18" charset="0"/>
                <a:ea typeface="Noto Serif" pitchFamily="34" charset="-122"/>
                <a:cs typeface="Times New Roman" panose="02020603050405020304" pitchFamily="18" charset="0"/>
              </a:rPr>
              <a:t>Munroe, E.S., Spicer, A., Castellvi-Font, A., Zalucky, A., Dianti, J., Linck, E.G., Talisa, V., Urner, M., Angus, D.C., Baedorf-Kassis, E. and Blette, B., 2025. Evidence-based personalised medicine in critical care: a framework for quantifying and applying individualised treatment effects in patients who are critically ill. </a:t>
            </a:r>
            <a:r>
              <a:rPr lang="en-US" sz="1000" i="1" dirty="0">
                <a:latin typeface="Times New Roman" panose="02020603050405020304" pitchFamily="18" charset="0"/>
                <a:ea typeface="Noto Serif" pitchFamily="34" charset="-122"/>
                <a:cs typeface="Times New Roman" panose="02020603050405020304" pitchFamily="18" charset="0"/>
              </a:rPr>
              <a:t>The Lancet Respiratory Medicine</a:t>
            </a:r>
            <a:r>
              <a:rPr lang="en-US" sz="1000" dirty="0">
                <a:latin typeface="Times New Roman" panose="02020603050405020304" pitchFamily="18" charset="0"/>
                <a:ea typeface="Noto Serif" pitchFamily="34" charset="-122"/>
                <a:cs typeface="Times New Roman" panose="02020603050405020304" pitchFamily="18" charset="0"/>
              </a:rPr>
              <a:t>, 13(6), pp.556-568. </a:t>
            </a:r>
            <a:r>
              <a:rPr lang="en-US" sz="1000" b="1" u="sng" dirty="0">
                <a:latin typeface="Times New Roman" panose="02020603050405020304" pitchFamily="18" charset="0"/>
                <a:ea typeface="Noto Serif Bold" pitchFamily="34" charset="-122"/>
                <a:cs typeface="Times New Roman" panose="02020603050405020304" pitchFamily="18" charset="0"/>
                <a:hlinkClick r:id="rId9">
                  <a:extLst>
                    <a:ext uri="{A12FA001-AC4F-418D-AE19-62706E023703}">
                      <ahyp:hlinkClr xmlns:ahyp="http://schemas.microsoft.com/office/drawing/2018/hyperlinkcolor" val="tx"/>
                    </a:ext>
                  </a:extLst>
                </a:hlinkClick>
              </a:rPr>
              <a:t>https://doi.org/10.1016/S2213-2600(25)00054-2</a:t>
            </a:r>
            <a:endParaRPr lang="en-US" sz="1000" dirty="0">
              <a:latin typeface="Times New Roman" panose="02020603050405020304" pitchFamily="18" charset="0"/>
              <a:cs typeface="Times New Roman" panose="02020603050405020304" pitchFamily="18" charset="0"/>
            </a:endParaRPr>
          </a:p>
          <a:p>
            <a:pPr marL="0" indent="0" algn="just">
              <a:lnSpc>
                <a:spcPct val="115000"/>
              </a:lnSpc>
              <a:buNone/>
            </a:pPr>
            <a:r>
              <a:rPr lang="en-US" sz="1000" dirty="0">
                <a:latin typeface="Times New Roman" panose="02020603050405020304" pitchFamily="18" charset="0"/>
                <a:ea typeface="Noto Serif" pitchFamily="34" charset="-122"/>
                <a:cs typeface="Times New Roman" panose="02020603050405020304" pitchFamily="18" charset="0"/>
              </a:rPr>
              <a:t>NICE., 2023a. Overview | Cardiovascular disease: risk assessment and reduction, including lipid modification | Guidance | NICE. </a:t>
            </a:r>
            <a:r>
              <a:rPr lang="en-US" sz="1000" b="1" u="sng" dirty="0">
                <a:latin typeface="Times New Roman" panose="02020603050405020304" pitchFamily="18" charset="0"/>
                <a:ea typeface="Noto Serif Bold" pitchFamily="34" charset="-122"/>
                <a:cs typeface="Times New Roman" panose="02020603050405020304" pitchFamily="18" charset="0"/>
                <a:hlinkClick r:id="rId10">
                  <a:extLst>
                    <a:ext uri="{A12FA001-AC4F-418D-AE19-62706E023703}">
                      <ahyp:hlinkClr xmlns:ahyp="http://schemas.microsoft.com/office/drawing/2018/hyperlinkcolor" val="tx"/>
                    </a:ext>
                  </a:extLst>
                </a:hlinkClick>
              </a:rPr>
              <a:t>https://www.nice.org.uk/guidance/ng238</a:t>
            </a:r>
            <a:r>
              <a:rPr lang="en-US" sz="1000" dirty="0">
                <a:latin typeface="Times New Roman" panose="02020603050405020304" pitchFamily="18" charset="0"/>
                <a:ea typeface="Noto Serif" pitchFamily="34" charset="-122"/>
                <a:cs typeface="Times New Roman" panose="02020603050405020304" pitchFamily="18" charset="0"/>
              </a:rPr>
              <a:t>. (Accessed on: 6th July, 2026)</a:t>
            </a:r>
            <a:endParaRPr lang="en-US" sz="1000" dirty="0">
              <a:latin typeface="Times New Roman" panose="02020603050405020304" pitchFamily="18" charset="0"/>
              <a:cs typeface="Times New Roman" panose="02020603050405020304" pitchFamily="18" charset="0"/>
            </a:endParaRPr>
          </a:p>
          <a:p>
            <a:pPr marL="0" indent="0" algn="just">
              <a:lnSpc>
                <a:spcPct val="115000"/>
              </a:lnSpc>
              <a:buNone/>
            </a:pPr>
            <a:r>
              <a:rPr lang="en-US" sz="1000" dirty="0">
                <a:latin typeface="Times New Roman" panose="02020603050405020304" pitchFamily="18" charset="0"/>
                <a:ea typeface="Noto Serif" pitchFamily="34" charset="-122"/>
                <a:cs typeface="Times New Roman" panose="02020603050405020304" pitchFamily="18" charset="0"/>
              </a:rPr>
              <a:t>Rittiphairoj, T., Bulstra, C., Ruampatana, C., Stavridou, M., Grewal, S., Reddy, C.L. and Atun, R., 2025. The economic burden of ischaemic heart diseases on health systems: a systematic review. </a:t>
            </a:r>
            <a:r>
              <a:rPr lang="en-US" sz="1000" i="1" dirty="0">
                <a:latin typeface="Times New Roman" panose="02020603050405020304" pitchFamily="18" charset="0"/>
                <a:ea typeface="Noto Serif" pitchFamily="34" charset="-122"/>
                <a:cs typeface="Times New Roman" panose="02020603050405020304" pitchFamily="18" charset="0"/>
              </a:rPr>
              <a:t>BMJ global health</a:t>
            </a:r>
            <a:r>
              <a:rPr lang="en-US" sz="1000" dirty="0">
                <a:latin typeface="Times New Roman" panose="02020603050405020304" pitchFamily="18" charset="0"/>
                <a:ea typeface="Noto Serif" pitchFamily="34" charset="-122"/>
                <a:cs typeface="Times New Roman" panose="02020603050405020304" pitchFamily="18" charset="0"/>
              </a:rPr>
              <a:t>, 10(2). </a:t>
            </a:r>
            <a:r>
              <a:rPr lang="en-US" sz="1000" b="1" u="sng" dirty="0">
                <a:latin typeface="Times New Roman" panose="02020603050405020304" pitchFamily="18" charset="0"/>
                <a:ea typeface="Noto Serif Bold" pitchFamily="34" charset="-122"/>
                <a:cs typeface="Times New Roman" panose="02020603050405020304" pitchFamily="18" charset="0"/>
                <a:hlinkClick r:id="rId11">
                  <a:extLst>
                    <a:ext uri="{A12FA001-AC4F-418D-AE19-62706E023703}">
                      <ahyp:hlinkClr xmlns:ahyp="http://schemas.microsoft.com/office/drawing/2018/hyperlinkcolor" val="tx"/>
                    </a:ext>
                  </a:extLst>
                </a:hlinkClick>
              </a:rPr>
              <a:t>https://gh.bmj.com/content/bmjgh/10/2/e015043.full.pdf</a:t>
            </a:r>
            <a:endParaRPr lang="en-US" sz="1000" dirty="0">
              <a:latin typeface="Times New Roman" panose="02020603050405020304" pitchFamily="18" charset="0"/>
              <a:cs typeface="Times New Roman" panose="02020603050405020304" pitchFamily="18" charset="0"/>
            </a:endParaRPr>
          </a:p>
          <a:p>
            <a:pPr marL="0" indent="0" algn="just">
              <a:lnSpc>
                <a:spcPct val="115000"/>
              </a:lnSpc>
              <a:buNone/>
            </a:pPr>
            <a:r>
              <a:rPr lang="en-US" sz="1000" dirty="0">
                <a:latin typeface="Times New Roman" panose="02020603050405020304" pitchFamily="18" charset="0"/>
                <a:ea typeface="Noto Serif" pitchFamily="34" charset="-122"/>
                <a:cs typeface="Times New Roman" panose="02020603050405020304" pitchFamily="18" charset="0"/>
              </a:rPr>
              <a:t>Son, C., Forsgren, E., Öhlén, J. and Sawatzky, R., 2025. Person-centred care for migrants: a narrative review of healthcare literature. </a:t>
            </a:r>
            <a:r>
              <a:rPr lang="en-US" sz="1000" i="1" dirty="0">
                <a:latin typeface="Times New Roman" panose="02020603050405020304" pitchFamily="18" charset="0"/>
                <a:ea typeface="Noto Serif" pitchFamily="34" charset="-122"/>
                <a:cs typeface="Times New Roman" panose="02020603050405020304" pitchFamily="18" charset="0"/>
              </a:rPr>
              <a:t>Frontiers in Health Services</a:t>
            </a:r>
            <a:r>
              <a:rPr lang="en-US" sz="1000" dirty="0">
                <a:latin typeface="Times New Roman" panose="02020603050405020304" pitchFamily="18" charset="0"/>
                <a:ea typeface="Noto Serif" pitchFamily="34" charset="-122"/>
                <a:cs typeface="Times New Roman" panose="02020603050405020304" pitchFamily="18" charset="0"/>
              </a:rPr>
              <a:t>, 5, p.1573813. </a:t>
            </a:r>
            <a:r>
              <a:rPr lang="en-US" sz="1000" b="1" u="sng" dirty="0">
                <a:latin typeface="Times New Roman" panose="02020603050405020304" pitchFamily="18" charset="0"/>
                <a:ea typeface="Noto Serif Bold" pitchFamily="34" charset="-122"/>
                <a:cs typeface="Times New Roman" panose="02020603050405020304" pitchFamily="18" charset="0"/>
                <a:hlinkClick r:id="rId12">
                  <a:extLst>
                    <a:ext uri="{A12FA001-AC4F-418D-AE19-62706E023703}">
                      <ahyp:hlinkClr xmlns:ahyp="http://schemas.microsoft.com/office/drawing/2018/hyperlinkcolor" val="tx"/>
                    </a:ext>
                  </a:extLst>
                </a:hlinkClick>
              </a:rPr>
              <a:t>https://doi.org/10.3389/frhs.2025.1573813</a:t>
            </a:r>
            <a:endParaRPr lang="en-US" sz="1000" dirty="0">
              <a:latin typeface="Times New Roman" panose="02020603050405020304" pitchFamily="18" charset="0"/>
              <a:cs typeface="Times New Roman" panose="02020603050405020304" pitchFamily="18" charset="0"/>
            </a:endParaRPr>
          </a:p>
          <a:p>
            <a:pPr marL="0" indent="0" algn="just">
              <a:lnSpc>
                <a:spcPct val="115000"/>
              </a:lnSpc>
              <a:buNone/>
            </a:pPr>
            <a:r>
              <a:rPr lang="en-US" sz="1000" dirty="0">
                <a:latin typeface="Times New Roman" panose="02020603050405020304" pitchFamily="18" charset="0"/>
                <a:ea typeface="Noto Serif" pitchFamily="34" charset="-122"/>
                <a:cs typeface="Times New Roman" panose="02020603050405020304" pitchFamily="18" charset="0"/>
              </a:rPr>
              <a:t>World Health Organization: WHO., 2025. Cardiovascular diseases (CVDs). </a:t>
            </a:r>
            <a:r>
              <a:rPr lang="en-US" sz="1000" b="1" u="sng" dirty="0">
                <a:latin typeface="Times New Roman" panose="02020603050405020304" pitchFamily="18" charset="0"/>
                <a:ea typeface="Noto Serif Bold" pitchFamily="34" charset="-122"/>
                <a:cs typeface="Times New Roman" panose="02020603050405020304" pitchFamily="18" charset="0"/>
                <a:hlinkClick r:id="rId13">
                  <a:extLst>
                    <a:ext uri="{A12FA001-AC4F-418D-AE19-62706E023703}">
                      <ahyp:hlinkClr xmlns:ahyp="http://schemas.microsoft.com/office/drawing/2018/hyperlinkcolor" val="tx"/>
                    </a:ext>
                  </a:extLst>
                </a:hlinkClick>
              </a:rPr>
              <a:t>https://www.who.int/news-room/fact-sheets/detail/cardiovascular-diseases-%28cvds%29?utm</a:t>
            </a:r>
            <a:r>
              <a:rPr lang="en-US" sz="1000" dirty="0">
                <a:latin typeface="Times New Roman" panose="02020603050405020304" pitchFamily="18" charset="0"/>
                <a:ea typeface="Noto Serif" pitchFamily="34" charset="-122"/>
                <a:cs typeface="Times New Roman" panose="02020603050405020304" pitchFamily="18" charset="0"/>
              </a:rPr>
              <a:t> (Accessed on: 6th July, 2026)</a:t>
            </a:r>
            <a:endParaRPr lang="en-US" sz="1000" dirty="0">
              <a:latin typeface="Times New Roman" panose="02020603050405020304" pitchFamily="18" charset="0"/>
              <a:cs typeface="Times New Roman" panose="02020603050405020304" pitchFamily="18" charset="0"/>
            </a:endParaRPr>
          </a:p>
          <a:p>
            <a:pPr marL="0" indent="0" algn="just">
              <a:lnSpc>
                <a:spcPct val="115000"/>
              </a:lnSpc>
              <a:buNone/>
            </a:pPr>
            <a:r>
              <a:rPr lang="en-US" sz="1000" dirty="0">
                <a:latin typeface="Times New Roman" panose="02020603050405020304" pitchFamily="18" charset="0"/>
                <a:ea typeface="Noto Serif" pitchFamily="34" charset="-122"/>
                <a:cs typeface="Times New Roman" panose="02020603050405020304" pitchFamily="18" charset="0"/>
              </a:rPr>
              <a:t>Wu, A.D., Lindson, N., Hartmann-Boyce, J., Wahedi, A., Hajizadeh, A., Theodoulou, A., Thomas, E.T., Lee, C. and Aveyard, P., 2022. Smoking cessation for secondary prevention of cardiovascular disease. </a:t>
            </a:r>
            <a:r>
              <a:rPr lang="en-US" sz="1000" i="1" dirty="0">
                <a:latin typeface="Times New Roman" panose="02020603050405020304" pitchFamily="18" charset="0"/>
                <a:ea typeface="Noto Serif" pitchFamily="34" charset="-122"/>
                <a:cs typeface="Times New Roman" panose="02020603050405020304" pitchFamily="18" charset="0"/>
              </a:rPr>
              <a:t>Cochrane Database of Systematic Reviews</a:t>
            </a:r>
            <a:r>
              <a:rPr lang="en-US" sz="1000" dirty="0">
                <a:latin typeface="Times New Roman" panose="02020603050405020304" pitchFamily="18" charset="0"/>
                <a:ea typeface="Noto Serif" pitchFamily="34" charset="-122"/>
                <a:cs typeface="Times New Roman" panose="02020603050405020304" pitchFamily="18" charset="0"/>
              </a:rPr>
              <a:t>, (8). </a:t>
            </a:r>
            <a:r>
              <a:rPr lang="en-US" sz="1000" b="1" u="sng" dirty="0">
                <a:latin typeface="Times New Roman" panose="02020603050405020304" pitchFamily="18" charset="0"/>
                <a:ea typeface="Noto Serif Bold" pitchFamily="34" charset="-122"/>
                <a:cs typeface="Times New Roman" panose="02020603050405020304" pitchFamily="18" charset="0"/>
                <a:hlinkClick r:id="rId14">
                  <a:extLst>
                    <a:ext uri="{A12FA001-AC4F-418D-AE19-62706E023703}">
                      <ahyp:hlinkClr xmlns:ahyp="http://schemas.microsoft.com/office/drawing/2018/hyperlinkcolor" val="tx"/>
                    </a:ext>
                  </a:extLst>
                </a:hlinkClick>
              </a:rPr>
              <a:t>https://doi.org/10.1002/14651858.CD014936.pub2</a:t>
            </a:r>
            <a:endParaRPr lang="en-US" sz="1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2ACB4F-9676-84FB-B53A-062D562C0C43}"/>
              </a:ext>
            </a:extLst>
          </p:cNvPr>
          <p:cNvSpPr txBox="1"/>
          <p:nvPr/>
        </p:nvSpPr>
        <p:spPr>
          <a:xfrm>
            <a:off x="1" y="119512"/>
            <a:ext cx="8592854" cy="5336846"/>
          </a:xfrm>
          <a:prstGeom prst="rect">
            <a:avLst/>
          </a:prstGeom>
          <a:noFill/>
        </p:spPr>
        <p:txBody>
          <a:bodyPr wrap="square" lIns="91440" tIns="45720" rIns="91440" bIns="45720" rtlCol="0" anchor="t">
            <a:spAutoFit/>
          </a:bodyPr>
          <a:lstStyle/>
          <a:p>
            <a:pPr>
              <a:lnSpc>
                <a:spcPct val="104000"/>
              </a:lnSpc>
            </a:pPr>
            <a:endParaRPr lang="en-GB" sz="2000">
              <a:latin typeface="Times New Roman"/>
              <a:cs typeface="Times New Roman"/>
            </a:endParaRPr>
          </a:p>
          <a:p>
            <a:pPr algn="just"/>
            <a:r>
              <a:rPr lang="en-GB" sz="1000" dirty="0">
                <a:latin typeface="Times New Roman" panose="02020603050405020304" pitchFamily="18" charset="0"/>
                <a:ea typeface="Noto Serif" panose="02020600060500020200" pitchFamily="18" charset="0"/>
                <a:cs typeface="Times New Roman" panose="02020603050405020304" pitchFamily="18" charset="0"/>
              </a:rPr>
              <a:t>Cheema, K.M., Dicks, E., Pearson, J. and Samani, N.J., 2022. Long-term trends in the epidemiology of cardiovascular diseases in the UK: insights from the British Heart Foundation statistical compendium. Cardiovascular research, 118(10), pp.2267-2280.  </a:t>
            </a:r>
            <a:r>
              <a:rPr lang="en-GB" sz="1000" u="sng" dirty="0">
                <a:latin typeface="Times New Roman" panose="02020603050405020304" pitchFamily="18" charset="0"/>
                <a:ea typeface="Noto Serif" panose="02020600060500020200"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https://doi.org/10.54660/.IJMRGE.2024.5.6.1584-1600</a:t>
            </a:r>
            <a:endParaRPr lang="en-GB" sz="1000" dirty="0">
              <a:latin typeface="Times New Roman" panose="02020603050405020304" pitchFamily="18" charset="0"/>
              <a:ea typeface="Noto Serif" panose="02020600060500020200" pitchFamily="18" charset="0"/>
              <a:cs typeface="Times New Roman" panose="02020603050405020304" pitchFamily="18" charset="0"/>
            </a:endParaRPr>
          </a:p>
          <a:p>
            <a:pPr algn="just"/>
            <a:r>
              <a:rPr lang="en-GB" sz="1000" dirty="0">
                <a:latin typeface="Times New Roman"/>
                <a:ea typeface="Noto Serif"/>
                <a:cs typeface="Times New Roman"/>
              </a:rPr>
              <a:t>Conrad, N., </a:t>
            </a:r>
            <a:r>
              <a:rPr lang="en-GB" sz="1000" dirty="0" err="1">
                <a:latin typeface="Times New Roman"/>
                <a:ea typeface="Noto Serif"/>
                <a:cs typeface="Times New Roman"/>
              </a:rPr>
              <a:t>Molenberghs</a:t>
            </a:r>
            <a:r>
              <a:rPr lang="en-GB" sz="1000" dirty="0">
                <a:latin typeface="Times New Roman"/>
                <a:ea typeface="Noto Serif"/>
                <a:cs typeface="Times New Roman"/>
              </a:rPr>
              <a:t>, G., Verbeke, G., Zaccardi, F., Lawson, C., Friday, J.M., Su, H., </a:t>
            </a:r>
            <a:r>
              <a:rPr lang="en-GB" sz="1000" dirty="0" err="1">
                <a:latin typeface="Times New Roman"/>
                <a:ea typeface="Noto Serif"/>
                <a:cs typeface="Times New Roman"/>
              </a:rPr>
              <a:t>Jhund</a:t>
            </a:r>
            <a:r>
              <a:rPr lang="en-GB" sz="1000" dirty="0">
                <a:latin typeface="Times New Roman"/>
                <a:ea typeface="Noto Serif"/>
                <a:cs typeface="Times New Roman"/>
              </a:rPr>
              <a:t>, P.S., Sattar, N., Rahimi, K. and Cleland, J.G., 2024. Trends in cardiovascular disease incidence among 22 million people in the UK over 20 years: population based study. </a:t>
            </a:r>
            <a:r>
              <a:rPr lang="en-GB" sz="1000" dirty="0" err="1">
                <a:latin typeface="Times New Roman"/>
                <a:ea typeface="Noto Serif"/>
                <a:cs typeface="Times New Roman"/>
              </a:rPr>
              <a:t>bmj</a:t>
            </a:r>
            <a:r>
              <a:rPr lang="en-GB" sz="1000" dirty="0">
                <a:latin typeface="Times New Roman"/>
                <a:ea typeface="Noto Serif"/>
                <a:cs typeface="Times New Roman"/>
              </a:rPr>
              <a:t>, 385. </a:t>
            </a:r>
            <a:r>
              <a:rPr lang="en-GB" sz="1000" u="sng" dirty="0">
                <a:latin typeface="Times New Roman"/>
                <a:ea typeface="Noto Serif"/>
                <a:cs typeface="Times New Roman"/>
                <a:hlinkClick r:id="rId3">
                  <a:extLst>
                    <a:ext uri="{A12FA001-AC4F-418D-AE19-62706E023703}">
                      <ahyp:hlinkClr xmlns:ahyp="http://schemas.microsoft.com/office/drawing/2018/hyperlinkcolor" val="tx"/>
                    </a:ext>
                  </a:extLst>
                </a:hlinkClick>
              </a:rPr>
              <a:t>https://doi.org/10.1136/bmj-2023-078523</a:t>
            </a:r>
            <a:r>
              <a:rPr lang="en-GB" sz="1000" dirty="0">
                <a:latin typeface="Times New Roman"/>
                <a:ea typeface="Noto Serif"/>
                <a:cs typeface="Times New Roman"/>
              </a:rPr>
              <a:t> </a:t>
            </a:r>
          </a:p>
          <a:p>
            <a:pPr algn="just"/>
            <a:r>
              <a:rPr lang="en-GB" sz="1000" dirty="0">
                <a:latin typeface="Times New Roman" panose="02020603050405020304" pitchFamily="18" charset="0"/>
                <a:ea typeface="Noto Serif" panose="02020600060500020200" pitchFamily="18" charset="0"/>
                <a:cs typeface="Times New Roman" panose="02020603050405020304" pitchFamily="18" charset="0"/>
              </a:rPr>
              <a:t>Gaba, P., O’Donoghue, M.L., Park, J.G., </a:t>
            </a:r>
            <a:r>
              <a:rPr lang="en-GB" sz="1000" dirty="0" err="1">
                <a:latin typeface="Times New Roman" panose="02020603050405020304" pitchFamily="18" charset="0"/>
                <a:ea typeface="Noto Serif" panose="02020600060500020200" pitchFamily="18" charset="0"/>
                <a:cs typeface="Times New Roman" panose="02020603050405020304" pitchFamily="18" charset="0"/>
              </a:rPr>
              <a:t>Wiviott</a:t>
            </a:r>
            <a:r>
              <a:rPr lang="en-GB" sz="1000" dirty="0">
                <a:latin typeface="Times New Roman" panose="02020603050405020304" pitchFamily="18" charset="0"/>
                <a:ea typeface="Noto Serif" panose="02020600060500020200" pitchFamily="18" charset="0"/>
                <a:cs typeface="Times New Roman" panose="02020603050405020304" pitchFamily="18" charset="0"/>
              </a:rPr>
              <a:t>, S.D., Atar, D., Kuder, J.F., </a:t>
            </a:r>
            <a:r>
              <a:rPr lang="en-GB" sz="1000" dirty="0" err="1">
                <a:latin typeface="Times New Roman" panose="02020603050405020304" pitchFamily="18" charset="0"/>
                <a:ea typeface="Noto Serif" panose="02020600060500020200" pitchFamily="18" charset="0"/>
                <a:cs typeface="Times New Roman" panose="02020603050405020304" pitchFamily="18" charset="0"/>
              </a:rPr>
              <a:t>Im</a:t>
            </a:r>
            <a:r>
              <a:rPr lang="en-GB" sz="1000" dirty="0">
                <a:latin typeface="Times New Roman" panose="02020603050405020304" pitchFamily="18" charset="0"/>
                <a:ea typeface="Noto Serif" panose="02020600060500020200" pitchFamily="18" charset="0"/>
                <a:cs typeface="Times New Roman" panose="02020603050405020304" pitchFamily="18" charset="0"/>
              </a:rPr>
              <a:t>, K., Murphy, S.A., De Ferrari, G.M., </a:t>
            </a:r>
            <a:r>
              <a:rPr lang="en-GB" sz="1000" dirty="0" err="1">
                <a:latin typeface="Times New Roman" panose="02020603050405020304" pitchFamily="18" charset="0"/>
                <a:ea typeface="Noto Serif" panose="02020600060500020200" pitchFamily="18" charset="0"/>
                <a:cs typeface="Times New Roman" panose="02020603050405020304" pitchFamily="18" charset="0"/>
              </a:rPr>
              <a:t>Gaciong</a:t>
            </a:r>
            <a:r>
              <a:rPr lang="en-GB" sz="1000" dirty="0">
                <a:latin typeface="Times New Roman" panose="02020603050405020304" pitchFamily="18" charset="0"/>
                <a:ea typeface="Noto Serif" panose="02020600060500020200" pitchFamily="18" charset="0"/>
                <a:cs typeface="Times New Roman" panose="02020603050405020304" pitchFamily="18" charset="0"/>
              </a:rPr>
              <a:t>, Z.A. and Toth, K., 2023. Association between achieved low-density lipoprotein cholesterol levels and long-term cardiovascular and safety outcomes: an analysis of FOURIER-OLE. Circulation, 147(16), pp.1192-1203. </a:t>
            </a:r>
            <a:r>
              <a:rPr lang="en-GB" sz="1000" u="sng" dirty="0">
                <a:latin typeface="Times New Roman" panose="02020603050405020304" pitchFamily="18" charset="0"/>
                <a:ea typeface="Noto Serif" panose="02020600060500020200"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https://doi.org/10.1161/CIRCULATIONAHA.122.063399</a:t>
            </a:r>
            <a:r>
              <a:rPr lang="en-GB" sz="1000" dirty="0">
                <a:latin typeface="Times New Roman" panose="02020603050405020304" pitchFamily="18" charset="0"/>
                <a:ea typeface="Noto Serif" panose="02020600060500020200" pitchFamily="18" charset="0"/>
                <a:cs typeface="Times New Roman" panose="02020603050405020304" pitchFamily="18" charset="0"/>
              </a:rPr>
              <a:t> </a:t>
            </a:r>
          </a:p>
          <a:p>
            <a:pPr algn="just"/>
            <a:r>
              <a:rPr lang="en-GB" sz="1000" dirty="0">
                <a:latin typeface="Times New Roman" panose="02020603050405020304" pitchFamily="18" charset="0"/>
                <a:ea typeface="Noto Serif" panose="02020600060500020200" pitchFamily="18" charset="0"/>
                <a:cs typeface="Times New Roman" panose="02020603050405020304" pitchFamily="18" charset="0"/>
              </a:rPr>
              <a:t>Galletta, M., Piazza, M.F., Meloni, S.L., Chessa, E., </a:t>
            </a:r>
            <a:r>
              <a:rPr lang="en-GB" sz="1000" dirty="0" err="1">
                <a:latin typeface="Times New Roman" panose="02020603050405020304" pitchFamily="18" charset="0"/>
                <a:ea typeface="Noto Serif" panose="02020600060500020200" pitchFamily="18" charset="0"/>
                <a:cs typeface="Times New Roman" panose="02020603050405020304" pitchFamily="18" charset="0"/>
              </a:rPr>
              <a:t>Piras</a:t>
            </a:r>
            <a:r>
              <a:rPr lang="en-GB" sz="1000" dirty="0">
                <a:latin typeface="Times New Roman" panose="02020603050405020304" pitchFamily="18" charset="0"/>
                <a:ea typeface="Noto Serif" panose="02020600060500020200" pitchFamily="18" charset="0"/>
                <a:cs typeface="Times New Roman" panose="02020603050405020304" pitchFamily="18" charset="0"/>
              </a:rPr>
              <a:t>, I., </a:t>
            </a:r>
            <a:r>
              <a:rPr lang="en-GB" sz="1000" dirty="0" err="1">
                <a:latin typeface="Times New Roman" panose="02020603050405020304" pitchFamily="18" charset="0"/>
                <a:ea typeface="Noto Serif" panose="02020600060500020200" pitchFamily="18" charset="0"/>
                <a:cs typeface="Times New Roman" panose="02020603050405020304" pitchFamily="18" charset="0"/>
              </a:rPr>
              <a:t>Arnetz</a:t>
            </a:r>
            <a:r>
              <a:rPr lang="en-GB" sz="1000" dirty="0">
                <a:latin typeface="Times New Roman" panose="02020603050405020304" pitchFamily="18" charset="0"/>
                <a:ea typeface="Noto Serif" panose="02020600060500020200" pitchFamily="18" charset="0"/>
                <a:cs typeface="Times New Roman" panose="02020603050405020304" pitchFamily="18" charset="0"/>
              </a:rPr>
              <a:t>, J.E. and </a:t>
            </a:r>
            <a:r>
              <a:rPr lang="en-GB" sz="1000" dirty="0" err="1">
                <a:latin typeface="Times New Roman" panose="02020603050405020304" pitchFamily="18" charset="0"/>
                <a:ea typeface="Noto Serif" panose="02020600060500020200" pitchFamily="18" charset="0"/>
                <a:cs typeface="Times New Roman" panose="02020603050405020304" pitchFamily="18" charset="0"/>
              </a:rPr>
              <a:t>D’Aloja</a:t>
            </a:r>
            <a:r>
              <a:rPr lang="en-GB" sz="1000" dirty="0">
                <a:latin typeface="Times New Roman" panose="02020603050405020304" pitchFamily="18" charset="0"/>
                <a:ea typeface="Noto Serif" panose="02020600060500020200" pitchFamily="18" charset="0"/>
                <a:cs typeface="Times New Roman" panose="02020603050405020304" pitchFamily="18" charset="0"/>
              </a:rPr>
              <a:t>, E., 2022. Patient involvement in shared decision-making: do patients rate physicians and nurses differently?. International journal of environmental research and public health, 19(21), p.14229. </a:t>
            </a:r>
            <a:r>
              <a:rPr lang="en-GB" sz="1000" u="sng" dirty="0">
                <a:latin typeface="Times New Roman" panose="02020603050405020304" pitchFamily="18" charset="0"/>
                <a:ea typeface="Noto Serif" panose="02020600060500020200"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https://doi.org/10.3390/ijerph192114229</a:t>
            </a:r>
            <a:r>
              <a:rPr lang="en-GB" sz="1000" dirty="0">
                <a:latin typeface="Times New Roman" panose="02020603050405020304" pitchFamily="18" charset="0"/>
                <a:ea typeface="Noto Serif" panose="02020600060500020200" pitchFamily="18" charset="0"/>
                <a:cs typeface="Times New Roman" panose="02020603050405020304" pitchFamily="18" charset="0"/>
              </a:rPr>
              <a:t> </a:t>
            </a:r>
          </a:p>
          <a:p>
            <a:pPr algn="just"/>
            <a:r>
              <a:rPr lang="en-GB" sz="1000" dirty="0">
                <a:latin typeface="Times New Roman"/>
                <a:ea typeface="Noto Serif"/>
                <a:cs typeface="Times New Roman"/>
              </a:rPr>
              <a:t>Hill, L., McNulty, A., McMahon, J., Mitchell, G., Farrell, C., </a:t>
            </a:r>
            <a:r>
              <a:rPr lang="en-GB" sz="1000">
                <a:latin typeface="Times New Roman"/>
                <a:ea typeface="Noto Serif"/>
                <a:cs typeface="Times New Roman"/>
              </a:rPr>
              <a:t>Uchmanowicz</a:t>
            </a:r>
            <a:r>
              <a:rPr lang="en-GB" sz="1000" dirty="0">
                <a:latin typeface="Times New Roman"/>
                <a:ea typeface="Noto Serif"/>
                <a:cs typeface="Times New Roman"/>
              </a:rPr>
              <a:t>, I. and Castiello, T., 2024. Heart failure nurses within the primary care setting. Cardiac failure review, 10, p.e01. </a:t>
            </a:r>
            <a:r>
              <a:rPr lang="en-GB" sz="1000" u="sng" dirty="0">
                <a:latin typeface="Times New Roman"/>
                <a:ea typeface="Noto Serif"/>
                <a:cs typeface="Times New Roman"/>
                <a:hlinkClick r:id="rId6">
                  <a:extLst>
                    <a:ext uri="{A12FA001-AC4F-418D-AE19-62706E023703}">
                      <ahyp:hlinkClr xmlns:ahyp="http://schemas.microsoft.com/office/drawing/2018/hyperlinkcolor" val="tx"/>
                    </a:ext>
                  </a:extLst>
                </a:hlinkClick>
              </a:rPr>
              <a:t>https://doi.org/10.15420/cfr.2023.15</a:t>
            </a:r>
            <a:r>
              <a:rPr lang="en-GB" sz="1000" dirty="0">
                <a:latin typeface="Times New Roman"/>
                <a:ea typeface="Noto Serif"/>
                <a:cs typeface="Times New Roman"/>
              </a:rPr>
              <a:t> </a:t>
            </a:r>
          </a:p>
          <a:p>
            <a:pPr algn="just"/>
            <a:r>
              <a:rPr lang="en-GB" sz="1000" dirty="0">
                <a:latin typeface="Times New Roman" panose="02020603050405020304" pitchFamily="18" charset="0"/>
                <a:ea typeface="Noto Serif" panose="02020600060500020200" pitchFamily="18" charset="0"/>
                <a:cs typeface="Times New Roman" panose="02020603050405020304" pitchFamily="18" charset="0"/>
              </a:rPr>
              <a:t>Johnson, L., Kirk, H., Clark, B., Heath, S., Royse, C., Adams, C. and Portillo, M.C., 2023. Improving personalised care, through the development of a service evaluation tool to assess, understand and monitor delivery. BMJ Open Quality, 12(3). </a:t>
            </a:r>
            <a:r>
              <a:rPr lang="en-GB" sz="1000" u="sng" dirty="0">
                <a:latin typeface="Times New Roman" panose="02020603050405020304" pitchFamily="18" charset="0"/>
                <a:ea typeface="Noto Serif" panose="02020600060500020200"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https://bmjopenquality.bmj.com/content/bmjqir/12/3/e002324.full.pdf</a:t>
            </a:r>
            <a:r>
              <a:rPr lang="en-GB" sz="1000" dirty="0">
                <a:latin typeface="Times New Roman" panose="02020603050405020304" pitchFamily="18" charset="0"/>
                <a:ea typeface="Noto Serif" panose="02020600060500020200" pitchFamily="18" charset="0"/>
                <a:cs typeface="Times New Roman" panose="02020603050405020304" pitchFamily="18" charset="0"/>
              </a:rPr>
              <a:t> </a:t>
            </a:r>
          </a:p>
          <a:p>
            <a:pPr algn="just"/>
            <a:r>
              <a:rPr lang="en-GB" sz="1000" dirty="0" err="1">
                <a:latin typeface="Times New Roman" panose="02020603050405020304" pitchFamily="18" charset="0"/>
                <a:ea typeface="Noto Serif" panose="02020600060500020200" pitchFamily="18" charset="0"/>
                <a:cs typeface="Times New Roman" panose="02020603050405020304" pitchFamily="18" charset="0"/>
              </a:rPr>
              <a:t>Ligibel</a:t>
            </a:r>
            <a:r>
              <a:rPr lang="en-GB" sz="1000" dirty="0">
                <a:latin typeface="Times New Roman" panose="02020603050405020304" pitchFamily="18" charset="0"/>
                <a:ea typeface="Noto Serif" panose="02020600060500020200" pitchFamily="18" charset="0"/>
                <a:cs typeface="Times New Roman" panose="02020603050405020304" pitchFamily="18" charset="0"/>
              </a:rPr>
              <a:t>, J.A., Bohlke, K., May, A.M., Clinton, S.K., Demark-</a:t>
            </a:r>
            <a:r>
              <a:rPr lang="en-GB" sz="1000" dirty="0" err="1">
                <a:latin typeface="Times New Roman" panose="02020603050405020304" pitchFamily="18" charset="0"/>
                <a:ea typeface="Noto Serif" panose="02020600060500020200" pitchFamily="18" charset="0"/>
                <a:cs typeface="Times New Roman" panose="02020603050405020304" pitchFamily="18" charset="0"/>
              </a:rPr>
              <a:t>Wahnefried</a:t>
            </a:r>
            <a:r>
              <a:rPr lang="en-GB" sz="1000" dirty="0">
                <a:latin typeface="Times New Roman" panose="02020603050405020304" pitchFamily="18" charset="0"/>
                <a:ea typeface="Noto Serif" panose="02020600060500020200" pitchFamily="18" charset="0"/>
                <a:cs typeface="Times New Roman" panose="02020603050405020304" pitchFamily="18" charset="0"/>
              </a:rPr>
              <a:t>, W., Gilchrist, S.C., Irwin, M.L., Late, M., Mansfield, S., Marshall, T.F. and </a:t>
            </a:r>
            <a:r>
              <a:rPr lang="en-GB" sz="1000" dirty="0" err="1">
                <a:latin typeface="Times New Roman" panose="02020603050405020304" pitchFamily="18" charset="0"/>
                <a:ea typeface="Noto Serif" panose="02020600060500020200" pitchFamily="18" charset="0"/>
                <a:cs typeface="Times New Roman" panose="02020603050405020304" pitchFamily="18" charset="0"/>
              </a:rPr>
              <a:t>Meyerhardt</a:t>
            </a:r>
            <a:r>
              <a:rPr lang="en-GB" sz="1000" dirty="0">
                <a:latin typeface="Times New Roman" panose="02020603050405020304" pitchFamily="18" charset="0"/>
                <a:ea typeface="Noto Serif" panose="02020600060500020200" pitchFamily="18" charset="0"/>
                <a:cs typeface="Times New Roman" panose="02020603050405020304" pitchFamily="18" charset="0"/>
              </a:rPr>
              <a:t>, J.A., 2022. Exercise, diet, and weight management during cancer treatment: ASCO guideline. Journal of Clinical Oncology, 40(22), pp.2491-2507. </a:t>
            </a:r>
            <a:r>
              <a:rPr lang="en-GB" sz="1000" u="sng" dirty="0">
                <a:latin typeface="Times New Roman" panose="02020603050405020304" pitchFamily="18" charset="0"/>
                <a:ea typeface="Noto Serif" panose="02020600060500020200"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https://doi.org/10.1200/JCO.22.00687</a:t>
            </a:r>
            <a:r>
              <a:rPr lang="en-GB" sz="1000" dirty="0">
                <a:latin typeface="Times New Roman" panose="02020603050405020304" pitchFamily="18" charset="0"/>
                <a:ea typeface="Noto Serif" panose="02020600060500020200" pitchFamily="18" charset="0"/>
                <a:cs typeface="Times New Roman" panose="02020603050405020304" pitchFamily="18" charset="0"/>
              </a:rPr>
              <a:t> </a:t>
            </a:r>
          </a:p>
          <a:p>
            <a:pPr algn="just"/>
            <a:r>
              <a:rPr lang="en-GB" sz="1000" dirty="0" err="1">
                <a:latin typeface="Times New Roman" panose="02020603050405020304" pitchFamily="18" charset="0"/>
                <a:ea typeface="Noto Serif" panose="02020600060500020200" pitchFamily="18" charset="0"/>
                <a:cs typeface="Times New Roman" panose="02020603050405020304" pitchFamily="18" charset="0"/>
              </a:rPr>
              <a:t>Mijwil</a:t>
            </a:r>
            <a:r>
              <a:rPr lang="en-GB" sz="1000" dirty="0">
                <a:latin typeface="Times New Roman" panose="02020603050405020304" pitchFamily="18" charset="0"/>
                <a:ea typeface="Noto Serif" panose="02020600060500020200" pitchFamily="18" charset="0"/>
                <a:cs typeface="Times New Roman" panose="02020603050405020304" pitchFamily="18" charset="0"/>
              </a:rPr>
              <a:t>, M.M., Shukur, B.S. and Mahmood, E.S., 2022. The most common heart diseases and their influence on human life: A Mini-review. Journal of Advances in Medicine and Medical Research, 34(15), pp.26-36. </a:t>
            </a:r>
            <a:r>
              <a:rPr lang="en-GB" sz="1000" u="sng" dirty="0">
                <a:latin typeface="Times New Roman" panose="02020603050405020304" pitchFamily="18" charset="0"/>
                <a:ea typeface="Noto Serif" panose="02020600060500020200"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https://www.academia.edu/download/107938105/58828.pdf</a:t>
            </a:r>
            <a:r>
              <a:rPr lang="en-GB" sz="1000" dirty="0">
                <a:latin typeface="Times New Roman" panose="02020603050405020304" pitchFamily="18" charset="0"/>
                <a:ea typeface="Noto Serif" panose="02020600060500020200" pitchFamily="18" charset="0"/>
                <a:cs typeface="Times New Roman" panose="02020603050405020304" pitchFamily="18" charset="0"/>
              </a:rPr>
              <a:t> </a:t>
            </a:r>
          </a:p>
          <a:p>
            <a:pPr algn="just"/>
            <a:r>
              <a:rPr lang="en-GB" sz="1000" dirty="0">
                <a:latin typeface="Times New Roman" panose="02020603050405020304" pitchFamily="18" charset="0"/>
                <a:ea typeface="Noto Serif" panose="02020600060500020200" pitchFamily="18" charset="0"/>
                <a:cs typeface="Times New Roman" panose="02020603050405020304" pitchFamily="18" charset="0"/>
              </a:rPr>
              <a:t>Mukherjee, U., Sehar, U., Brownell, M. and Reddy, P.H., 2024. Sleep deprivation in dementia comorbidities: Focus on cardiovascular disease, diabetes, anxiety/depression and thyroid disorders. Aging (Albany NY), 16(21), p.13409. </a:t>
            </a:r>
            <a:r>
              <a:rPr lang="en-GB" sz="1000" u="sng" dirty="0">
                <a:latin typeface="Times New Roman" panose="02020603050405020304" pitchFamily="18" charset="0"/>
                <a:ea typeface="Noto Serif" panose="02020600060500020200"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https://doi.org/10.18632/aging.206157</a:t>
            </a:r>
            <a:r>
              <a:rPr lang="en-GB" sz="1000" dirty="0">
                <a:latin typeface="Times New Roman" panose="02020603050405020304" pitchFamily="18" charset="0"/>
                <a:ea typeface="Noto Serif" panose="02020600060500020200" pitchFamily="18" charset="0"/>
                <a:cs typeface="Times New Roman" panose="02020603050405020304" pitchFamily="18" charset="0"/>
              </a:rPr>
              <a:t> </a:t>
            </a:r>
          </a:p>
          <a:p>
            <a:pPr algn="just"/>
            <a:r>
              <a:rPr lang="en-GB" sz="1000" dirty="0">
                <a:latin typeface="Times New Roman" panose="02020603050405020304" pitchFamily="18" charset="0"/>
                <a:ea typeface="Noto Serif" panose="02020600060500020200" pitchFamily="18" charset="0"/>
                <a:cs typeface="Times New Roman" panose="02020603050405020304" pitchFamily="18" charset="0"/>
              </a:rPr>
              <a:t>Petersson, C., </a:t>
            </a:r>
            <a:r>
              <a:rPr lang="en-GB" sz="1000" dirty="0" err="1">
                <a:latin typeface="Times New Roman" panose="02020603050405020304" pitchFamily="18" charset="0"/>
                <a:ea typeface="Noto Serif" panose="02020600060500020200" pitchFamily="18" charset="0"/>
                <a:cs typeface="Times New Roman" panose="02020603050405020304" pitchFamily="18" charset="0"/>
              </a:rPr>
              <a:t>Nygårdh</a:t>
            </a:r>
            <a:r>
              <a:rPr lang="en-GB" sz="1000" dirty="0">
                <a:latin typeface="Times New Roman" panose="02020603050405020304" pitchFamily="18" charset="0"/>
                <a:ea typeface="Noto Serif" panose="02020600060500020200" pitchFamily="18" charset="0"/>
                <a:cs typeface="Times New Roman" panose="02020603050405020304" pitchFamily="18" charset="0"/>
              </a:rPr>
              <a:t>, A. and Hedberg, B., 2022. To support self‐management for people with long‐term conditions–The effect on shared decision‐making, empowerment and coping after participating in group‐learning sessions. Nursing Open, 9(5), pp.2444-2453. </a:t>
            </a:r>
            <a:r>
              <a:rPr lang="en-GB" sz="1000" u="sng" dirty="0">
                <a:latin typeface="Times New Roman" panose="02020603050405020304" pitchFamily="18" charset="0"/>
                <a:ea typeface="Noto Serif" panose="02020600060500020200"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https://doi.org/10.1002/nop2.1261</a:t>
            </a:r>
            <a:r>
              <a:rPr lang="en-GB" sz="1000" dirty="0">
                <a:latin typeface="Times New Roman" panose="02020603050405020304" pitchFamily="18" charset="0"/>
                <a:ea typeface="Noto Serif" panose="02020600060500020200" pitchFamily="18" charset="0"/>
                <a:cs typeface="Times New Roman" panose="02020603050405020304" pitchFamily="18" charset="0"/>
              </a:rPr>
              <a:t>   </a:t>
            </a:r>
          </a:p>
          <a:p>
            <a:pPr algn="just"/>
            <a:r>
              <a:rPr lang="en-GB" sz="1000" dirty="0">
                <a:latin typeface="Times New Roman" panose="02020603050405020304" pitchFamily="18" charset="0"/>
                <a:ea typeface="Noto Serif" panose="02020600060500020200" pitchFamily="18" charset="0"/>
                <a:cs typeface="Times New Roman" panose="02020603050405020304" pitchFamily="18" charset="0"/>
              </a:rPr>
              <a:t>Sadr, H., Salari, A., </a:t>
            </a:r>
            <a:r>
              <a:rPr lang="en-GB" sz="1000" dirty="0" err="1">
                <a:latin typeface="Times New Roman" panose="02020603050405020304" pitchFamily="18" charset="0"/>
                <a:ea typeface="Noto Serif" panose="02020600060500020200" pitchFamily="18" charset="0"/>
                <a:cs typeface="Times New Roman" panose="02020603050405020304" pitchFamily="18" charset="0"/>
              </a:rPr>
              <a:t>Ashoobi</a:t>
            </a:r>
            <a:r>
              <a:rPr lang="en-GB" sz="1000" dirty="0">
                <a:latin typeface="Times New Roman" panose="02020603050405020304" pitchFamily="18" charset="0"/>
                <a:ea typeface="Noto Serif" panose="02020600060500020200" pitchFamily="18" charset="0"/>
                <a:cs typeface="Times New Roman" panose="02020603050405020304" pitchFamily="18" charset="0"/>
              </a:rPr>
              <a:t>, M.T. and Nazari, M., 2024. Cardiovascular disease diagnosis: a holistic approach using the integration of machine learning and deep learning models. European Journal of Medical Research, 29(1), p.455. </a:t>
            </a:r>
            <a:r>
              <a:rPr lang="en-GB" sz="1000" u="sng" dirty="0">
                <a:latin typeface="Times New Roman" panose="02020603050405020304" pitchFamily="18" charset="0"/>
                <a:ea typeface="Noto Serif" panose="02020600060500020200"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https://doi.org/10.1186/s40001-024-02044-7</a:t>
            </a:r>
            <a:r>
              <a:rPr lang="en-GB" sz="1000" dirty="0">
                <a:latin typeface="Times New Roman" panose="02020603050405020304" pitchFamily="18" charset="0"/>
                <a:ea typeface="Noto Serif" panose="02020600060500020200" pitchFamily="18" charset="0"/>
                <a:cs typeface="Times New Roman" panose="02020603050405020304" pitchFamily="18" charset="0"/>
              </a:rPr>
              <a:t>  </a:t>
            </a:r>
          </a:p>
          <a:p>
            <a:pPr algn="just"/>
            <a:r>
              <a:rPr lang="en-GB" sz="1000" dirty="0">
                <a:latin typeface="Times New Roman" panose="02020603050405020304" pitchFamily="18" charset="0"/>
                <a:ea typeface="Noto Serif" panose="02020600060500020200" pitchFamily="18" charset="0"/>
                <a:cs typeface="Times New Roman" panose="02020603050405020304" pitchFamily="18" charset="0"/>
              </a:rPr>
              <a:t>Thana, L., </a:t>
            </a:r>
            <a:r>
              <a:rPr lang="en-GB" sz="1000" dirty="0" err="1">
                <a:latin typeface="Times New Roman" panose="02020603050405020304" pitchFamily="18" charset="0"/>
                <a:ea typeface="Noto Serif" panose="02020600060500020200" pitchFamily="18" charset="0"/>
                <a:cs typeface="Times New Roman" panose="02020603050405020304" pitchFamily="18" charset="0"/>
              </a:rPr>
              <a:t>Wistow</a:t>
            </a:r>
            <a:r>
              <a:rPr lang="en-GB" sz="1000" dirty="0">
                <a:latin typeface="Times New Roman" panose="02020603050405020304" pitchFamily="18" charset="0"/>
                <a:ea typeface="Noto Serif" panose="02020600060500020200" pitchFamily="18" charset="0"/>
                <a:cs typeface="Times New Roman" panose="02020603050405020304" pitchFamily="18" charset="0"/>
              </a:rPr>
              <a:t>, G., Durand, M.A., Pacho, A., </a:t>
            </a:r>
            <a:r>
              <a:rPr lang="en-GB" sz="1000" dirty="0" err="1">
                <a:latin typeface="Times New Roman" panose="02020603050405020304" pitchFamily="18" charset="0"/>
                <a:ea typeface="Noto Serif" panose="02020600060500020200" pitchFamily="18" charset="0"/>
                <a:cs typeface="Times New Roman" panose="02020603050405020304" pitchFamily="18" charset="0"/>
              </a:rPr>
              <a:t>Rehackova</a:t>
            </a:r>
            <a:r>
              <a:rPr lang="en-GB" sz="1000" dirty="0">
                <a:latin typeface="Times New Roman" panose="02020603050405020304" pitchFamily="18" charset="0"/>
                <a:ea typeface="Noto Serif" panose="02020600060500020200" pitchFamily="18" charset="0"/>
                <a:cs typeface="Times New Roman" panose="02020603050405020304" pitchFamily="18" charset="0"/>
              </a:rPr>
              <a:t>, L., Douglas, N., Al-</a:t>
            </a:r>
            <a:r>
              <a:rPr lang="en-GB" sz="1000" dirty="0" err="1">
                <a:latin typeface="Times New Roman" panose="02020603050405020304" pitchFamily="18" charset="0"/>
                <a:ea typeface="Noto Serif" panose="02020600060500020200" pitchFamily="18" charset="0"/>
                <a:cs typeface="Times New Roman" panose="02020603050405020304" pitchFamily="18" charset="0"/>
              </a:rPr>
              <a:t>Haboubi</a:t>
            </a:r>
            <a:r>
              <a:rPr lang="en-GB" sz="1000" dirty="0">
                <a:latin typeface="Times New Roman" panose="02020603050405020304" pitchFamily="18" charset="0"/>
                <a:ea typeface="Noto Serif" panose="02020600060500020200" pitchFamily="18" charset="0"/>
                <a:cs typeface="Times New Roman" panose="02020603050405020304" pitchFamily="18" charset="0"/>
              </a:rPr>
              <a:t>, M. and Mays, N., 2025. Frontline staff perspectives on multi-disciplinary team working and the effectiveness of integrated service delivery: Findings from the evaluation of the Integrated Care and Support Pioneers in England. Journal of health services research &amp; policy, 30(1_suppl), pp.36-47. </a:t>
            </a:r>
            <a:r>
              <a:rPr lang="en-GB" sz="1000" u="sng" dirty="0">
                <a:latin typeface="Times New Roman" panose="02020603050405020304" pitchFamily="18" charset="0"/>
                <a:ea typeface="Noto Serif" panose="02020600060500020200"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https://doi.org/10.1177/13558196251349388</a:t>
            </a:r>
            <a:r>
              <a:rPr lang="en-GB" sz="1000" dirty="0">
                <a:latin typeface="Times New Roman" panose="02020603050405020304" pitchFamily="18" charset="0"/>
                <a:ea typeface="Noto Serif" panose="02020600060500020200" pitchFamily="18" charset="0"/>
                <a:cs typeface="Times New Roman" panose="02020603050405020304" pitchFamily="18" charset="0"/>
              </a:rPr>
              <a:t>  </a:t>
            </a:r>
          </a:p>
          <a:p>
            <a:pPr algn="just"/>
            <a:r>
              <a:rPr lang="en-GB" sz="1000" dirty="0" err="1">
                <a:latin typeface="Times New Roman"/>
                <a:ea typeface="Noto Serif"/>
                <a:cs typeface="Times New Roman"/>
              </a:rPr>
              <a:t>Zahmatkesh</a:t>
            </a:r>
            <a:r>
              <a:rPr lang="en-GB" sz="1000" dirty="0">
                <a:latin typeface="Times New Roman"/>
                <a:ea typeface="Noto Serif"/>
                <a:cs typeface="Times New Roman"/>
              </a:rPr>
              <a:t>, S., Bokhari, A., Karimian, M., Zahra, M.M.A., Sillanpää, M., Panchal, H., </a:t>
            </a:r>
            <a:r>
              <a:rPr lang="en-GB" sz="1000" dirty="0" err="1">
                <a:latin typeface="Times New Roman"/>
                <a:ea typeface="Noto Serif"/>
                <a:cs typeface="Times New Roman"/>
              </a:rPr>
              <a:t>Alrubaie</a:t>
            </a:r>
            <a:r>
              <a:rPr lang="en-GB" sz="1000" dirty="0">
                <a:latin typeface="Times New Roman"/>
                <a:ea typeface="Noto Serif"/>
                <a:cs typeface="Times New Roman"/>
              </a:rPr>
              <a:t>, A.J. and Rezakhani, Y., 2022. A comprehensive review of various approaches for treatment of tertiary wastewater with emerging contaminants: what do we know?. Environmental monitoring and assessment, 194(12), p.884. </a:t>
            </a:r>
            <a:r>
              <a:rPr lang="en-GB" sz="1000" u="sng" dirty="0">
                <a:latin typeface="Times New Roman"/>
                <a:ea typeface="Noto Serif"/>
                <a:cs typeface="Times New Roman"/>
                <a:hlinkClick r:id="rId14">
                  <a:extLst>
                    <a:ext uri="{A12FA001-AC4F-418D-AE19-62706E023703}">
                      <ahyp:hlinkClr xmlns:ahyp="http://schemas.microsoft.com/office/drawing/2018/hyperlinkcolor" val="tx"/>
                    </a:ext>
                  </a:extLst>
                </a:hlinkClick>
              </a:rPr>
              <a:t>https://doi.org/10.1007/s10661-022-10503-z</a:t>
            </a:r>
            <a:r>
              <a:rPr lang="en-GB" sz="1000" dirty="0">
                <a:latin typeface="Times New Roman"/>
                <a:ea typeface="Noto Serif"/>
                <a:cs typeface="Times New Roman"/>
              </a:rPr>
              <a:t>  </a:t>
            </a: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225649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pic>
        <p:nvPicPr>
          <p:cNvPr id="5" name="Picture 4" descr="Creative Thank You Presentation Slide">
            <a:extLst>
              <a:ext uri="{FF2B5EF4-FFF2-40B4-BE49-F238E27FC236}">
                <a16:creationId xmlns:a16="http://schemas.microsoft.com/office/drawing/2014/main" id="{47B67F1C-59F3-9E08-8155-21CD24771A53}"/>
              </a:ext>
            </a:extLst>
          </p:cNvPr>
          <p:cNvPicPr>
            <a:picLocks noChangeAspect="1"/>
          </p:cNvPicPr>
          <p:nvPr/>
        </p:nvPicPr>
        <p:blipFill>
          <a:blip r:embed="rId3"/>
          <a:stretch>
            <a:fillRect/>
          </a:stretch>
        </p:blipFill>
        <p:spPr>
          <a:xfrm>
            <a:off x="0" y="0"/>
            <a:ext cx="9143999" cy="5143499"/>
          </a:xfrm>
          <a:prstGeom prst="rect">
            <a:avLst/>
          </a:prstGeom>
        </p:spPr>
      </p:pic>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3466</Words>
  <Application>Microsoft Office PowerPoint</Application>
  <PresentationFormat>On-screen Show (16:9)</PresentationFormat>
  <Paragraphs>175</Paragraphs>
  <Slides>22</Slides>
  <Notes>16</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Facet</vt:lpstr>
      <vt:lpstr>PowerPoint Presentation</vt:lpstr>
      <vt:lpstr>Definition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187</cp:revision>
  <dcterms:created xsi:type="dcterms:W3CDTF">2026-07-10T09:59:29Z</dcterms:created>
  <dcterms:modified xsi:type="dcterms:W3CDTF">2026-07-12T23:19:35Z</dcterms:modified>
</cp:coreProperties>
</file>