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sldIdLst>
    <p:sldId id="256" r:id="rId2"/>
    <p:sldId id="257" r:id="rId3"/>
    <p:sldId id="258" r:id="rId4"/>
    <p:sldId id="259" r:id="rId5"/>
    <p:sldId id="272" r:id="rId6"/>
    <p:sldId id="260" r:id="rId7"/>
    <p:sldId id="261" r:id="rId8"/>
    <p:sldId id="268" r:id="rId9"/>
    <p:sldId id="263" r:id="rId10"/>
    <p:sldId id="265" r:id="rId11"/>
    <p:sldId id="267" r:id="rId12"/>
    <p:sldId id="273" r:id="rId13"/>
    <p:sldId id="270"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4" d="100"/>
          <a:sy n="84" d="100"/>
        </p:scale>
        <p:origin x="-91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5586B75A-687E-405C-8A0B-8D00578BA2C3}" type="datetimeFigureOut">
              <a:rPr lang="en-US" smtClean="0"/>
              <a:pPr/>
              <a:t>26/08/2017</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Communication</a:t>
            </a:r>
            <a:endParaRPr lang="en-GB" dirty="0"/>
          </a:p>
        </p:txBody>
      </p:sp>
    </p:spTree>
    <p:extLst>
      <p:ext uri="{BB962C8B-B14F-4D97-AF65-F5344CB8AC3E}">
        <p14:creationId xmlns:p14="http://schemas.microsoft.com/office/powerpoint/2010/main" val="2465243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a:t>Communication involves the imparting or interchanging thoughts, opinions, or information among people by speech, writing, or signs. People communicate in different ways. </a:t>
            </a:r>
            <a:endParaRPr lang="en-GB" sz="2800" dirty="0" smtClean="0"/>
          </a:p>
          <a:p>
            <a:r>
              <a:rPr lang="en-GB" sz="2800" dirty="0" smtClean="0"/>
              <a:t>How </a:t>
            </a:r>
            <a:r>
              <a:rPr lang="en-GB" sz="2800" dirty="0"/>
              <a:t>effective is your communication style? </a:t>
            </a:r>
            <a:r>
              <a:rPr lang="en-GB" sz="2800" dirty="0" smtClean="0"/>
              <a:t> </a:t>
            </a:r>
            <a:endParaRPr lang="en-GB" sz="2800" dirty="0"/>
          </a:p>
          <a:p>
            <a:pPr marL="0" indent="0">
              <a:buNone/>
            </a:pPr>
            <a:r>
              <a:rPr lang="en-GB" sz="2800" dirty="0"/>
              <a:t/>
            </a:r>
            <a:br>
              <a:rPr lang="en-GB" sz="2800" dirty="0"/>
            </a:br>
            <a:endParaRPr lang="en-GB" sz="2800" dirty="0"/>
          </a:p>
        </p:txBody>
      </p:sp>
      <p:sp>
        <p:nvSpPr>
          <p:cNvPr id="2" name="Title 1"/>
          <p:cNvSpPr>
            <a:spLocks noGrp="1"/>
          </p:cNvSpPr>
          <p:nvPr>
            <p:ph type="title"/>
          </p:nvPr>
        </p:nvSpPr>
        <p:spPr/>
        <p:txBody>
          <a:bodyPr>
            <a:normAutofit/>
          </a:bodyPr>
          <a:lstStyle/>
          <a:p>
            <a:r>
              <a:rPr lang="en-GB" sz="3200" dirty="0" smtClean="0"/>
              <a:t>Communication</a:t>
            </a:r>
            <a:endParaRPr lang="en-GB" sz="3200" dirty="0"/>
          </a:p>
        </p:txBody>
      </p:sp>
    </p:spTree>
    <p:extLst>
      <p:ext uri="{BB962C8B-B14F-4D97-AF65-F5344CB8AC3E}">
        <p14:creationId xmlns:p14="http://schemas.microsoft.com/office/powerpoint/2010/main" val="3030342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a:t>
            </a:r>
            <a:r>
              <a:rPr lang="en-GB" sz="3200" dirty="0" smtClean="0"/>
              <a:t>ommunication</a:t>
            </a:r>
            <a:endParaRPr lang="en-GB" sz="3200" dirty="0"/>
          </a:p>
        </p:txBody>
      </p:sp>
      <p:sp>
        <p:nvSpPr>
          <p:cNvPr id="6" name="Rectangle 5"/>
          <p:cNvSpPr/>
          <p:nvPr/>
        </p:nvSpPr>
        <p:spPr>
          <a:xfrm>
            <a:off x="1270039" y="2824263"/>
            <a:ext cx="9274393" cy="1569660"/>
          </a:xfrm>
          <a:prstGeom prst="rect">
            <a:avLst/>
          </a:prstGeom>
        </p:spPr>
        <p:txBody>
          <a:bodyPr wrap="square">
            <a:spAutoFit/>
          </a:bodyPr>
          <a:lstStyle/>
          <a:p>
            <a:r>
              <a:rPr lang="en-GB" sz="2400" dirty="0">
                <a:solidFill>
                  <a:srgbClr val="000000"/>
                </a:solidFill>
                <a:latin typeface="Arial" panose="020B0604020202020204" pitchFamily="34" charset="0"/>
              </a:rPr>
              <a:t>Verbal </a:t>
            </a:r>
            <a:r>
              <a:rPr lang="en-GB" sz="2400" dirty="0" smtClean="0">
                <a:solidFill>
                  <a:srgbClr val="000000"/>
                </a:solidFill>
                <a:latin typeface="Arial" panose="020B0604020202020204" pitchFamily="34" charset="0"/>
              </a:rPr>
              <a:t>and Nonverbal communication entail </a:t>
            </a:r>
            <a:r>
              <a:rPr lang="en-GB" sz="2400" dirty="0">
                <a:solidFill>
                  <a:srgbClr val="000000"/>
                </a:solidFill>
                <a:latin typeface="Arial" panose="020B0604020202020204" pitchFamily="34" charset="0"/>
              </a:rPr>
              <a:t>the use of words in delivering the intended message</a:t>
            </a:r>
            <a:r>
              <a:rPr lang="en-GB" sz="2400" dirty="0" smtClean="0">
                <a:solidFill>
                  <a:srgbClr val="000000"/>
                </a:solidFill>
                <a:latin typeface="Arial" panose="020B0604020202020204" pitchFamily="34" charset="0"/>
              </a:rPr>
              <a:t>.</a:t>
            </a:r>
          </a:p>
          <a:p>
            <a:endParaRPr lang="en-GB" sz="2400" dirty="0">
              <a:solidFill>
                <a:srgbClr val="000000"/>
              </a:solidFill>
              <a:latin typeface="Arial" panose="020B0604020202020204" pitchFamily="34" charset="0"/>
            </a:endParaRPr>
          </a:p>
          <a:p>
            <a:r>
              <a:rPr lang="en-GB" sz="2400" dirty="0" smtClean="0">
                <a:solidFill>
                  <a:srgbClr val="000000"/>
                </a:solidFill>
                <a:latin typeface="Arial" panose="020B0604020202020204" pitchFamily="34" charset="0"/>
              </a:rPr>
              <a:t>The </a:t>
            </a:r>
            <a:r>
              <a:rPr lang="en-GB" sz="2400" dirty="0">
                <a:solidFill>
                  <a:srgbClr val="000000"/>
                </a:solidFill>
                <a:latin typeface="Arial" panose="020B0604020202020204" pitchFamily="34" charset="0"/>
              </a:rPr>
              <a:t>two major forms </a:t>
            </a:r>
            <a:r>
              <a:rPr lang="en-GB" sz="2400" dirty="0" smtClean="0">
                <a:solidFill>
                  <a:srgbClr val="000000"/>
                </a:solidFill>
                <a:latin typeface="Arial" panose="020B0604020202020204" pitchFamily="34" charset="0"/>
              </a:rPr>
              <a:t>include </a:t>
            </a:r>
            <a:r>
              <a:rPr lang="en-GB" sz="2400" dirty="0">
                <a:solidFill>
                  <a:srgbClr val="000000"/>
                </a:solidFill>
                <a:latin typeface="Arial" panose="020B0604020202020204" pitchFamily="34" charset="0"/>
              </a:rPr>
              <a:t>written and oral communication.</a:t>
            </a:r>
            <a:endParaRPr lang="en-GB" sz="2400" dirty="0"/>
          </a:p>
        </p:txBody>
      </p:sp>
    </p:spTree>
    <p:extLst>
      <p:ext uri="{BB962C8B-B14F-4D97-AF65-F5344CB8AC3E}">
        <p14:creationId xmlns:p14="http://schemas.microsoft.com/office/powerpoint/2010/main" val="707768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b="1" dirty="0"/>
              <a:t>Written communication </a:t>
            </a:r>
            <a:r>
              <a:rPr lang="en-GB" sz="2800" dirty="0"/>
              <a:t>includes traditional pen and paper letters and documents, typed electronic documents, e-mails, text chats, SMS and anything else conveyed through written symbols such as language. This type of communication is indispensable for formal business communications and issuing legal instructions</a:t>
            </a:r>
            <a:r>
              <a:rPr lang="en-GB" sz="2800" dirty="0" smtClean="0"/>
              <a:t>.</a:t>
            </a:r>
            <a:endParaRPr lang="en-GB" sz="2800" dirty="0"/>
          </a:p>
        </p:txBody>
      </p:sp>
      <p:sp>
        <p:nvSpPr>
          <p:cNvPr id="2" name="Title 1"/>
          <p:cNvSpPr>
            <a:spLocks noGrp="1"/>
          </p:cNvSpPr>
          <p:nvPr>
            <p:ph type="title"/>
          </p:nvPr>
        </p:nvSpPr>
        <p:spPr/>
        <p:txBody>
          <a:bodyPr>
            <a:normAutofit/>
          </a:bodyPr>
          <a:lstStyle/>
          <a:p>
            <a:r>
              <a:rPr lang="en-GB" sz="2400" dirty="0" smtClean="0"/>
              <a:t>Written Communication</a:t>
            </a:r>
            <a:endParaRPr lang="en-GB" sz="2400" dirty="0"/>
          </a:p>
        </p:txBody>
      </p:sp>
    </p:spTree>
    <p:extLst>
      <p:ext uri="{BB962C8B-B14F-4D97-AF65-F5344CB8AC3E}">
        <p14:creationId xmlns:p14="http://schemas.microsoft.com/office/powerpoint/2010/main" val="3187671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3200" dirty="0"/>
              <a:t>Communication forms that predominantly use written communication include handbooks, brochures, contracts, memos, press releases, formal business proposals, and the like. The effectiveness of written communication depends on the writing style, grammar, vocabulary, and clarity</a:t>
            </a:r>
          </a:p>
          <a:p>
            <a:endParaRPr lang="en-GB" dirty="0"/>
          </a:p>
        </p:txBody>
      </p:sp>
      <p:sp>
        <p:nvSpPr>
          <p:cNvPr id="2" name="Title 1"/>
          <p:cNvSpPr>
            <a:spLocks noGrp="1"/>
          </p:cNvSpPr>
          <p:nvPr>
            <p:ph type="title"/>
          </p:nvPr>
        </p:nvSpPr>
        <p:spPr/>
        <p:txBody>
          <a:bodyPr>
            <a:normAutofit/>
          </a:bodyPr>
          <a:lstStyle/>
          <a:p>
            <a:r>
              <a:rPr lang="en-GB" sz="3200" dirty="0"/>
              <a:t>Written Communication</a:t>
            </a:r>
          </a:p>
        </p:txBody>
      </p:sp>
    </p:spTree>
    <p:extLst>
      <p:ext uri="{BB962C8B-B14F-4D97-AF65-F5344CB8AC3E}">
        <p14:creationId xmlns:p14="http://schemas.microsoft.com/office/powerpoint/2010/main" val="188003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Verbal communication </a:t>
            </a:r>
            <a:r>
              <a:rPr lang="en-GB" dirty="0"/>
              <a:t>is the spoken word, either face-to-face or through phone, voice chat, video conferencing or any other medium. </a:t>
            </a:r>
            <a:endParaRPr lang="en-GB" dirty="0" smtClean="0"/>
          </a:p>
          <a:p>
            <a:r>
              <a:rPr lang="en-GB" dirty="0" smtClean="0"/>
              <a:t>Various </a:t>
            </a:r>
            <a:r>
              <a:rPr lang="en-GB" dirty="0"/>
              <a:t>forms of informal communications such as the grapevine or informal </a:t>
            </a:r>
            <a:r>
              <a:rPr lang="en-GB" dirty="0" smtClean="0"/>
              <a:t>rumour </a:t>
            </a:r>
            <a:r>
              <a:rPr lang="en-GB" dirty="0"/>
              <a:t>mill, and formal communications such as lectures, conferences are forms of oral communication. Oral communication finds use in discussions and causal and informal conversations. </a:t>
            </a:r>
            <a:endParaRPr lang="en-GB" dirty="0" smtClean="0"/>
          </a:p>
          <a:p>
            <a:r>
              <a:rPr lang="en-GB" dirty="0" smtClean="0"/>
              <a:t>The </a:t>
            </a:r>
            <a:r>
              <a:rPr lang="en-GB" dirty="0"/>
              <a:t>effectiveness of oral conversations depends on the clarity of speech, voice modulation, pitch, volume, speed, and even non-verbal communications such as body language and visual cues.</a:t>
            </a:r>
          </a:p>
        </p:txBody>
      </p:sp>
      <p:sp>
        <p:nvSpPr>
          <p:cNvPr id="2" name="Title 1"/>
          <p:cNvSpPr>
            <a:spLocks noGrp="1"/>
          </p:cNvSpPr>
          <p:nvPr>
            <p:ph type="title"/>
          </p:nvPr>
        </p:nvSpPr>
        <p:spPr/>
        <p:txBody>
          <a:bodyPr>
            <a:normAutofit fontScale="90000"/>
          </a:bodyPr>
          <a:lstStyle/>
          <a:p>
            <a:r>
              <a:rPr lang="en-GB" sz="2800" dirty="0" smtClean="0"/>
              <a:t>Verbal communication: </a:t>
            </a:r>
            <a:br>
              <a:rPr lang="en-GB" sz="2800" dirty="0" smtClean="0"/>
            </a:br>
            <a:r>
              <a:rPr lang="en-GB" sz="2800" dirty="0"/>
              <a:t/>
            </a:r>
            <a:br>
              <a:rPr lang="en-GB" sz="2800" dirty="0"/>
            </a:br>
            <a:r>
              <a:rPr lang="en-GB" sz="2800" dirty="0" smtClean="0"/>
              <a:t>The spoken word</a:t>
            </a:r>
            <a:endParaRPr lang="en-GB" sz="2800" dirty="0"/>
          </a:p>
        </p:txBody>
      </p:sp>
    </p:spTree>
    <p:extLst>
      <p:ext uri="{BB962C8B-B14F-4D97-AF65-F5344CB8AC3E}">
        <p14:creationId xmlns:p14="http://schemas.microsoft.com/office/powerpoint/2010/main" val="1632715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Nonverbal </a:t>
            </a:r>
            <a:r>
              <a:rPr lang="en-GB" dirty="0"/>
              <a:t>communication entails communicating by sending and receiving wordless messages. </a:t>
            </a:r>
            <a:endParaRPr lang="en-GB" dirty="0" smtClean="0"/>
          </a:p>
          <a:p>
            <a:r>
              <a:rPr lang="en-GB" dirty="0" smtClean="0"/>
              <a:t>These </a:t>
            </a:r>
            <a:r>
              <a:rPr lang="en-GB" dirty="0"/>
              <a:t>messages usually reinforce verbal communication, but they can also convey thoughts and feelings on their own.</a:t>
            </a:r>
          </a:p>
          <a:p>
            <a:endParaRPr lang="en-GB" dirty="0"/>
          </a:p>
        </p:txBody>
      </p:sp>
      <p:sp>
        <p:nvSpPr>
          <p:cNvPr id="2" name="Title 1"/>
          <p:cNvSpPr>
            <a:spLocks noGrp="1"/>
          </p:cNvSpPr>
          <p:nvPr>
            <p:ph type="title"/>
          </p:nvPr>
        </p:nvSpPr>
        <p:spPr/>
        <p:txBody>
          <a:bodyPr>
            <a:normAutofit/>
          </a:bodyPr>
          <a:lstStyle/>
          <a:p>
            <a:r>
              <a:rPr lang="en-GB" sz="2800" dirty="0" smtClean="0"/>
              <a:t>Nonverbal communication</a:t>
            </a:r>
            <a:endParaRPr lang="en-GB" sz="2800" dirty="0"/>
          </a:p>
        </p:txBody>
      </p:sp>
    </p:spTree>
    <p:extLst>
      <p:ext uri="{BB962C8B-B14F-4D97-AF65-F5344CB8AC3E}">
        <p14:creationId xmlns:p14="http://schemas.microsoft.com/office/powerpoint/2010/main" val="338821031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solidFill>
                  <a:srgbClr val="000000"/>
                </a:solidFill>
                <a:latin typeface="inherit"/>
              </a:rPr>
              <a:t>Physical nonverbal communication,</a:t>
            </a:r>
            <a:r>
              <a:rPr lang="en-GB" dirty="0">
                <a:solidFill>
                  <a:srgbClr val="000000"/>
                </a:solidFill>
                <a:latin typeface="Arial" panose="020B0604020202020204" pitchFamily="34" charset="0"/>
              </a:rPr>
              <a:t> or body language, includes facial expressions, eye contact, body posture, gestures such as a wave, pointed finger and the like, overall body movements, tone of voice, touch, and others.</a:t>
            </a:r>
          </a:p>
          <a:p>
            <a:pPr marL="0" indent="0">
              <a:buNone/>
            </a:pPr>
            <a:endParaRPr lang="en-GB" dirty="0"/>
          </a:p>
        </p:txBody>
      </p:sp>
      <p:sp>
        <p:nvSpPr>
          <p:cNvPr id="2" name="Title 1"/>
          <p:cNvSpPr>
            <a:spLocks noGrp="1"/>
          </p:cNvSpPr>
          <p:nvPr>
            <p:ph type="title"/>
          </p:nvPr>
        </p:nvSpPr>
        <p:spPr/>
        <p:txBody>
          <a:bodyPr>
            <a:normAutofit/>
          </a:bodyPr>
          <a:lstStyle/>
          <a:p>
            <a:r>
              <a:rPr lang="en-GB" sz="3200" dirty="0" smtClean="0"/>
              <a:t>Physical nonverbal communication</a:t>
            </a:r>
            <a:endParaRPr lang="en-GB" sz="3200" dirty="0"/>
          </a:p>
        </p:txBody>
      </p:sp>
    </p:spTree>
    <p:extLst>
      <p:ext uri="{BB962C8B-B14F-4D97-AF65-F5344CB8AC3E}">
        <p14:creationId xmlns:p14="http://schemas.microsoft.com/office/powerpoint/2010/main" val="319952927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smtClean="0"/>
              <a:t>When meeting a person for the first time, or during the period of relationship building, our body language can reveal a lot about how we feel about a situation</a:t>
            </a:r>
            <a:endParaRPr lang="en-GB" sz="2800" dirty="0"/>
          </a:p>
        </p:txBody>
      </p:sp>
      <p:sp>
        <p:nvSpPr>
          <p:cNvPr id="2" name="Title 1"/>
          <p:cNvSpPr>
            <a:spLocks noGrp="1"/>
          </p:cNvSpPr>
          <p:nvPr>
            <p:ph type="title"/>
          </p:nvPr>
        </p:nvSpPr>
        <p:spPr/>
        <p:txBody>
          <a:bodyPr/>
          <a:lstStyle/>
          <a:p>
            <a:r>
              <a:rPr lang="en-GB" dirty="0" smtClean="0"/>
              <a:t>Body language</a:t>
            </a:r>
            <a:endParaRPr lang="en-GB" dirty="0"/>
          </a:p>
        </p:txBody>
      </p:sp>
    </p:spTree>
    <p:extLst>
      <p:ext uri="{BB962C8B-B14F-4D97-AF65-F5344CB8AC3E}">
        <p14:creationId xmlns:p14="http://schemas.microsoft.com/office/powerpoint/2010/main" val="93197355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It </a:t>
            </a:r>
            <a:r>
              <a:rPr lang="en-GB" dirty="0"/>
              <a:t>is now generally accepted that certain basic facial expressions of human emotion are recognized around the world - and that the use and recognition of these expressions is genetically inherited rather than socially conditioned or learned.</a:t>
            </a:r>
          </a:p>
          <a:p>
            <a:r>
              <a:rPr lang="en-GB" dirty="0"/>
              <a:t>While there have been found to be minor variations and differences among obscurely isolated tribes-people, the following basic human emotions are generally used, recognized, and part of humankind's genetic character:</a:t>
            </a:r>
          </a:p>
          <a:p>
            <a:endParaRPr lang="en-GB" dirty="0"/>
          </a:p>
        </p:txBody>
      </p:sp>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a:t>
            </a:r>
            <a:r>
              <a:rPr lang="en-GB" dirty="0" smtClean="0"/>
              <a:t>he </a:t>
            </a:r>
            <a:r>
              <a:rPr lang="en-GB" dirty="0"/>
              <a:t>six universal facial expressions - recognized around the world</a:t>
            </a:r>
            <a:br>
              <a:rPr lang="en-GB" dirty="0"/>
            </a:br>
            <a:endParaRPr lang="en-GB" dirty="0"/>
          </a:p>
        </p:txBody>
      </p:sp>
    </p:spTree>
    <p:extLst>
      <p:ext uri="{BB962C8B-B14F-4D97-AF65-F5344CB8AC3E}">
        <p14:creationId xmlns:p14="http://schemas.microsoft.com/office/powerpoint/2010/main" val="171932071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Happiness</a:t>
            </a:r>
            <a:endParaRPr lang="en-GB" dirty="0"/>
          </a:p>
          <a:p>
            <a:r>
              <a:rPr lang="en-GB" dirty="0"/>
              <a:t>Sadness</a:t>
            </a:r>
          </a:p>
          <a:p>
            <a:r>
              <a:rPr lang="en-GB" dirty="0"/>
              <a:t>Fear</a:t>
            </a:r>
          </a:p>
          <a:p>
            <a:r>
              <a:rPr lang="en-GB" dirty="0"/>
              <a:t>Disgust</a:t>
            </a:r>
          </a:p>
          <a:p>
            <a:r>
              <a:rPr lang="en-GB" dirty="0"/>
              <a:t>Surprise</a:t>
            </a:r>
          </a:p>
          <a:p>
            <a:r>
              <a:rPr lang="en-GB" dirty="0"/>
              <a:t>Anger</a:t>
            </a:r>
          </a:p>
          <a:p>
            <a:endParaRPr lang="en-GB" dirty="0"/>
          </a:p>
        </p:txBody>
      </p:sp>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These </a:t>
            </a:r>
            <a:r>
              <a:rPr lang="en-GB" dirty="0"/>
              <a:t>emotional face expressions are:</a:t>
            </a:r>
            <a:br>
              <a:rPr lang="en-GB" dirty="0"/>
            </a:br>
            <a:endParaRPr lang="en-GB" dirty="0"/>
          </a:p>
        </p:txBody>
      </p:sp>
    </p:spTree>
    <p:extLst>
      <p:ext uri="{BB962C8B-B14F-4D97-AF65-F5344CB8AC3E}">
        <p14:creationId xmlns:p14="http://schemas.microsoft.com/office/powerpoint/2010/main" val="33264265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solidFill>
                  <a:srgbClr val="000000"/>
                </a:solidFill>
                <a:latin typeface="Arial" panose="020B0604020202020204" pitchFamily="34" charset="0"/>
              </a:rPr>
              <a:t>Facial expressions are the most common among all nonverbal communication. </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For instance, a smile or a frown conveys distinct emotions hard to express through verbal communication. </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Research estimates that body language, including facial expressions, account for 55 percent of all communication.</a:t>
            </a:r>
          </a:p>
          <a:p>
            <a:endParaRPr lang="en-US" dirty="0"/>
          </a:p>
        </p:txBody>
      </p:sp>
      <p:sp>
        <p:nvSpPr>
          <p:cNvPr id="3" name="Title 2"/>
          <p:cNvSpPr>
            <a:spLocks noGrp="1"/>
          </p:cNvSpPr>
          <p:nvPr>
            <p:ph type="title"/>
          </p:nvPr>
        </p:nvSpPr>
        <p:spPr/>
        <p:txBody>
          <a:bodyPr/>
          <a:lstStyle/>
          <a:p>
            <a:r>
              <a:rPr lang="en-GB" dirty="0"/>
              <a:t>Facial expressions</a:t>
            </a:r>
            <a:endParaRPr lang="en-US" dirty="0"/>
          </a:p>
        </p:txBody>
      </p:sp>
    </p:spTree>
    <p:extLst>
      <p:ext uri="{BB962C8B-B14F-4D97-AF65-F5344CB8AC3E}">
        <p14:creationId xmlns:p14="http://schemas.microsoft.com/office/powerpoint/2010/main" val="1996889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a:t>
            </a:r>
            <a:r>
              <a:rPr lang="en-GB" dirty="0"/>
              <a:t>way something is said, rather than what is actually said, is an important component of </a:t>
            </a:r>
            <a:r>
              <a:rPr lang="en-GB" dirty="0" smtClean="0"/>
              <a:t>communication</a:t>
            </a:r>
            <a:r>
              <a:rPr lang="en-GB" dirty="0"/>
              <a:t>. </a:t>
            </a:r>
            <a:endParaRPr lang="en-GB" dirty="0" smtClean="0"/>
          </a:p>
          <a:p>
            <a:r>
              <a:rPr lang="en-GB" dirty="0" smtClean="0"/>
              <a:t>This </a:t>
            </a:r>
            <a:r>
              <a:rPr lang="en-GB" dirty="0"/>
              <a:t>includes voice quality, intonation, pitch, stress, emotion, tone, and style of speaking, and communicates approval, interest or the lack of it. </a:t>
            </a:r>
            <a:endParaRPr lang="en-GB" dirty="0" smtClean="0"/>
          </a:p>
          <a:p>
            <a:r>
              <a:rPr lang="en-GB" dirty="0" smtClean="0"/>
              <a:t>Research </a:t>
            </a:r>
            <a:r>
              <a:rPr lang="en-GB" dirty="0"/>
              <a:t>estimates that tone of the voice accounts for 38 percent of all communications.</a:t>
            </a:r>
          </a:p>
          <a:p>
            <a:endParaRPr lang="en-GB" dirty="0"/>
          </a:p>
        </p:txBody>
      </p:sp>
      <p:sp>
        <p:nvSpPr>
          <p:cNvPr id="2" name="Title 1"/>
          <p:cNvSpPr>
            <a:spLocks noGrp="1"/>
          </p:cNvSpPr>
          <p:nvPr>
            <p:ph type="title"/>
          </p:nvPr>
        </p:nvSpPr>
        <p:spPr/>
        <p:txBody>
          <a:bodyPr/>
          <a:lstStyle/>
          <a:p>
            <a:r>
              <a:rPr lang="en-GB" dirty="0" smtClean="0"/>
              <a:t>Paralanguage</a:t>
            </a:r>
            <a:endParaRPr lang="en-GB" dirty="0"/>
          </a:p>
        </p:txBody>
      </p:sp>
    </p:spTree>
    <p:extLst>
      <p:ext uri="{BB962C8B-B14F-4D97-AF65-F5344CB8AC3E}">
        <p14:creationId xmlns:p14="http://schemas.microsoft.com/office/powerpoint/2010/main" val="2151599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Text Placeholder 2"/>
          <p:cNvSpPr>
            <a:spLocks noGrp="1"/>
          </p:cNvSpPr>
          <p:nvPr>
            <p:ph type="body" idx="1"/>
          </p:nvPr>
        </p:nvSpPr>
        <p:spPr/>
        <p:txBody>
          <a:bodyPr/>
          <a:lstStyle/>
          <a:p>
            <a:r>
              <a:rPr lang="en-GB" dirty="0"/>
              <a:t>Create a table which</a:t>
            </a:r>
            <a:r>
              <a:rPr lang="en-GB" dirty="0" smtClean="0"/>
              <a:t>:</a:t>
            </a:r>
            <a:endParaRPr lang="en-GB" dirty="0"/>
          </a:p>
        </p:txBody>
      </p:sp>
      <p:sp>
        <p:nvSpPr>
          <p:cNvPr id="4" name="Content Placeholder 3"/>
          <p:cNvSpPr>
            <a:spLocks noGrp="1"/>
          </p:cNvSpPr>
          <p:nvPr>
            <p:ph sz="half" idx="2"/>
          </p:nvPr>
        </p:nvSpPr>
        <p:spPr/>
        <p:txBody>
          <a:bodyPr/>
          <a:lstStyle/>
          <a:p>
            <a:r>
              <a:rPr lang="en-GB" dirty="0"/>
              <a:t>Lists different communication methods</a:t>
            </a:r>
          </a:p>
          <a:p>
            <a:endParaRPr lang="en-US" dirty="0"/>
          </a:p>
        </p:txBody>
      </p:sp>
      <p:sp>
        <p:nvSpPr>
          <p:cNvPr id="5" name="Text Placeholder 4"/>
          <p:cNvSpPr>
            <a:spLocks noGrp="1"/>
          </p:cNvSpPr>
          <p:nvPr>
            <p:ph type="body" sz="quarter" idx="3"/>
          </p:nvPr>
        </p:nvSpPr>
        <p:spPr/>
        <p:txBody>
          <a:bodyPr/>
          <a:lstStyle/>
          <a:p>
            <a:r>
              <a:rPr lang="en-GB" dirty="0"/>
              <a:t>Include in the table</a:t>
            </a:r>
            <a:r>
              <a:rPr lang="en-GB" dirty="0" smtClean="0"/>
              <a:t>:</a:t>
            </a:r>
            <a:endParaRPr lang="en-GB" dirty="0"/>
          </a:p>
        </p:txBody>
      </p:sp>
      <p:sp>
        <p:nvSpPr>
          <p:cNvPr id="6" name="Content Placeholder 5"/>
          <p:cNvSpPr>
            <a:spLocks noGrp="1"/>
          </p:cNvSpPr>
          <p:nvPr>
            <p:ph sz="quarter" idx="4"/>
          </p:nvPr>
        </p:nvSpPr>
        <p:spPr/>
        <p:txBody>
          <a:bodyPr/>
          <a:lstStyle/>
          <a:p>
            <a:r>
              <a:rPr lang="en-GB" dirty="0"/>
              <a:t>The situations where these methods would be used</a:t>
            </a:r>
          </a:p>
          <a:p>
            <a:endParaRPr lang="en-US" dirty="0"/>
          </a:p>
        </p:txBody>
      </p:sp>
    </p:spTree>
    <p:extLst>
      <p:ext uri="{BB962C8B-B14F-4D97-AF65-F5344CB8AC3E}">
        <p14:creationId xmlns:p14="http://schemas.microsoft.com/office/powerpoint/2010/main" val="38257012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31</TotalTime>
  <Words>509</Words>
  <Application>Microsoft Macintosh PowerPoint</Application>
  <PresentationFormat>Custom</PresentationFormat>
  <Paragraphs>49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Hardcover</vt:lpstr>
      <vt:lpstr>Communication</vt:lpstr>
      <vt:lpstr>Communication</vt:lpstr>
      <vt:lpstr>Communication</vt:lpstr>
      <vt:lpstr>Written Communication</vt:lpstr>
      <vt:lpstr>Written Communication</vt:lpstr>
      <vt:lpstr>Verbal communication:   The spoken word</vt:lpstr>
      <vt:lpstr>Nonverbal communication</vt:lpstr>
      <vt:lpstr>Physical nonverbal communication</vt:lpstr>
      <vt:lpstr>Body language</vt:lpstr>
      <vt:lpstr> The six universal facial expressions - recognized around the world </vt:lpstr>
      <vt:lpstr> These emotional face expressions are: </vt:lpstr>
      <vt:lpstr>Facial expressions</vt:lpstr>
      <vt:lpstr>Paralanguage</vt:lpstr>
      <vt:lpstr>Activity</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Marie Pitson</dc:creator>
  <cp:lastModifiedBy>S P</cp:lastModifiedBy>
  <cp:revision>3</cp:revision>
  <dcterms:created xsi:type="dcterms:W3CDTF">2015-10-22T14:15:47Z</dcterms:created>
  <dcterms:modified xsi:type="dcterms:W3CDTF">2017-08-26T15:28:20Z</dcterms:modified>
</cp:coreProperties>
</file>