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8" r:id="rId11"/>
    <p:sldId id="265" r:id="rId12"/>
    <p:sldId id="266" r:id="rId13"/>
    <p:sldId id="267" r:id="rId14"/>
  </p:sldIdLst>
  <p:sldSz cx="18288000" cy="10287000"/>
  <p:notesSz cx="6858000" cy="9144000"/>
  <p:embeddedFontLst>
    <p:embeddedFont>
      <p:font typeface="Canva Sans" panose="020B0604020202020204" charset="0"/>
      <p:regular r:id="rId15"/>
    </p:embeddedFont>
    <p:embeddedFont>
      <p:font typeface="Canva Sans Bold" panose="020B0604020202020204" charset="0"/>
      <p:regular r:id="rId16"/>
    </p:embeddedFont>
    <p:embeddedFont>
      <p:font typeface="Roboto" panose="02000000000000000000" pitchFamily="2" charset="0"/>
      <p:regular r:id="rId17"/>
      <p:bold r:id="rId18"/>
      <p:italic r:id="rId19"/>
      <p:boldItalic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813A68-5FF5-4D1C-A950-944E0713BD3F}" v="44" dt="2025-05-17T16:39:07.2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32" d="100"/>
          <a:sy n="32" d="100"/>
        </p:scale>
        <p:origin x="1340" y="2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xana Poenaru" userId="10622b88f1f561cd" providerId="LiveId" clId="{6E813A68-5FF5-4D1C-A950-944E0713BD3F}"/>
    <pc:docChg chg="undo custSel addSld delSld modSld">
      <pc:chgData name="Roxana Poenaru" userId="10622b88f1f561cd" providerId="LiveId" clId="{6E813A68-5FF5-4D1C-A950-944E0713BD3F}" dt="2025-05-17T16:40:09.043" v="346" actId="255"/>
      <pc:docMkLst>
        <pc:docMk/>
      </pc:docMkLst>
      <pc:sldChg chg="addSp modSp mod">
        <pc:chgData name="Roxana Poenaru" userId="10622b88f1f561cd" providerId="LiveId" clId="{6E813A68-5FF5-4D1C-A950-944E0713BD3F}" dt="2025-05-17T16:40:09.043" v="346" actId="255"/>
        <pc:sldMkLst>
          <pc:docMk/>
          <pc:sldMk cId="0" sldId="256"/>
        </pc:sldMkLst>
        <pc:spChg chg="mod">
          <ac:chgData name="Roxana Poenaru" userId="10622b88f1f561cd" providerId="LiveId" clId="{6E813A68-5FF5-4D1C-A950-944E0713BD3F}" dt="2025-05-17T16:38:06.666" v="332" actId="1076"/>
          <ac:spMkLst>
            <pc:docMk/>
            <pc:sldMk cId="0" sldId="256"/>
            <ac:spMk id="5" creationId="{00000000-0000-0000-0000-000000000000}"/>
          </ac:spMkLst>
        </pc:spChg>
        <pc:spChg chg="mod">
          <ac:chgData name="Roxana Poenaru" userId="10622b88f1f561cd" providerId="LiveId" clId="{6E813A68-5FF5-4D1C-A950-944E0713BD3F}" dt="2025-05-17T16:38:12.099" v="333" actId="1076"/>
          <ac:spMkLst>
            <pc:docMk/>
            <pc:sldMk cId="0" sldId="256"/>
            <ac:spMk id="31" creationId="{00000000-0000-0000-0000-000000000000}"/>
          </ac:spMkLst>
        </pc:spChg>
        <pc:spChg chg="mod">
          <ac:chgData name="Roxana Poenaru" userId="10622b88f1f561cd" providerId="LiveId" clId="{6E813A68-5FF5-4D1C-A950-944E0713BD3F}" dt="2025-05-17T16:40:09.043" v="346" actId="255"/>
          <ac:spMkLst>
            <pc:docMk/>
            <pc:sldMk cId="0" sldId="256"/>
            <ac:spMk id="32" creationId="{00000000-0000-0000-0000-000000000000}"/>
          </ac:spMkLst>
        </pc:spChg>
        <pc:spChg chg="add mod">
          <ac:chgData name="Roxana Poenaru" userId="10622b88f1f561cd" providerId="LiveId" clId="{6E813A68-5FF5-4D1C-A950-944E0713BD3F}" dt="2025-05-17T16:39:51.452" v="345" actId="13822"/>
          <ac:spMkLst>
            <pc:docMk/>
            <pc:sldMk cId="0" sldId="256"/>
            <ac:spMk id="33" creationId="{A16577CF-B080-FCD1-6077-86E028EC55FB}"/>
          </ac:spMkLst>
        </pc:spChg>
      </pc:sldChg>
      <pc:sldChg chg="modSp mod">
        <pc:chgData name="Roxana Poenaru" userId="10622b88f1f561cd" providerId="LiveId" clId="{6E813A68-5FF5-4D1C-A950-944E0713BD3F}" dt="2025-05-12T11:14:11.480" v="27" actId="20577"/>
        <pc:sldMkLst>
          <pc:docMk/>
          <pc:sldMk cId="0" sldId="259"/>
        </pc:sldMkLst>
        <pc:spChg chg="mod">
          <ac:chgData name="Roxana Poenaru" userId="10622b88f1f561cd" providerId="LiveId" clId="{6E813A68-5FF5-4D1C-A950-944E0713BD3F}" dt="2025-05-12T11:14:11.480" v="27" actId="20577"/>
          <ac:spMkLst>
            <pc:docMk/>
            <pc:sldMk cId="0" sldId="259"/>
            <ac:spMk id="24" creationId="{00000000-0000-0000-0000-000000000000}"/>
          </ac:spMkLst>
        </pc:spChg>
      </pc:sldChg>
      <pc:sldChg chg="modSp mod">
        <pc:chgData name="Roxana Poenaru" userId="10622b88f1f561cd" providerId="LiveId" clId="{6E813A68-5FF5-4D1C-A950-944E0713BD3F}" dt="2025-05-12T16:18:06.797" v="128" actId="20577"/>
        <pc:sldMkLst>
          <pc:docMk/>
          <pc:sldMk cId="0" sldId="261"/>
        </pc:sldMkLst>
        <pc:spChg chg="mod">
          <ac:chgData name="Roxana Poenaru" userId="10622b88f1f561cd" providerId="LiveId" clId="{6E813A68-5FF5-4D1C-A950-944E0713BD3F}" dt="2025-05-12T16:18:06.797" v="128" actId="20577"/>
          <ac:spMkLst>
            <pc:docMk/>
            <pc:sldMk cId="0" sldId="261"/>
            <ac:spMk id="23" creationId="{00000000-0000-0000-0000-000000000000}"/>
          </ac:spMkLst>
        </pc:spChg>
      </pc:sldChg>
      <pc:sldChg chg="modSp mod">
        <pc:chgData name="Roxana Poenaru" userId="10622b88f1f561cd" providerId="LiveId" clId="{6E813A68-5FF5-4D1C-A950-944E0713BD3F}" dt="2025-05-12T12:08:30.024" v="53" actId="20577"/>
        <pc:sldMkLst>
          <pc:docMk/>
          <pc:sldMk cId="0" sldId="262"/>
        </pc:sldMkLst>
        <pc:spChg chg="mod">
          <ac:chgData name="Roxana Poenaru" userId="10622b88f1f561cd" providerId="LiveId" clId="{6E813A68-5FF5-4D1C-A950-944E0713BD3F}" dt="2025-05-12T12:08:30.024" v="53" actId="20577"/>
          <ac:spMkLst>
            <pc:docMk/>
            <pc:sldMk cId="0" sldId="262"/>
            <ac:spMk id="11" creationId="{00000000-0000-0000-0000-000000000000}"/>
          </ac:spMkLst>
        </pc:spChg>
      </pc:sldChg>
      <pc:sldChg chg="modSp mod">
        <pc:chgData name="Roxana Poenaru" userId="10622b88f1f561cd" providerId="LiveId" clId="{6E813A68-5FF5-4D1C-A950-944E0713BD3F}" dt="2025-05-12T12:27:00.823" v="90" actId="20577"/>
        <pc:sldMkLst>
          <pc:docMk/>
          <pc:sldMk cId="0" sldId="263"/>
        </pc:sldMkLst>
        <pc:spChg chg="mod">
          <ac:chgData name="Roxana Poenaru" userId="10622b88f1f561cd" providerId="LiveId" clId="{6E813A68-5FF5-4D1C-A950-944E0713BD3F}" dt="2025-05-12T12:27:00.823" v="90" actId="20577"/>
          <ac:spMkLst>
            <pc:docMk/>
            <pc:sldMk cId="0" sldId="263"/>
            <ac:spMk id="14" creationId="{738C800D-3E53-5CE6-BFB8-3B1BDFC739E8}"/>
          </ac:spMkLst>
        </pc:spChg>
      </pc:sldChg>
      <pc:sldChg chg="modSp mod">
        <pc:chgData name="Roxana Poenaru" userId="10622b88f1f561cd" providerId="LiveId" clId="{6E813A68-5FF5-4D1C-A950-944E0713BD3F}" dt="2025-05-12T12:24:13.569" v="76" actId="20577"/>
        <pc:sldMkLst>
          <pc:docMk/>
          <pc:sldMk cId="0" sldId="266"/>
        </pc:sldMkLst>
        <pc:spChg chg="mod">
          <ac:chgData name="Roxana Poenaru" userId="10622b88f1f561cd" providerId="LiveId" clId="{6E813A68-5FF5-4D1C-A950-944E0713BD3F}" dt="2025-05-12T12:24:13.569" v="76" actId="20577"/>
          <ac:spMkLst>
            <pc:docMk/>
            <pc:sldMk cId="0" sldId="266"/>
            <ac:spMk id="10" creationId="{00000000-0000-0000-0000-000000000000}"/>
          </ac:spMkLst>
        </pc:spChg>
      </pc:sldChg>
      <pc:sldChg chg="modSp mod">
        <pc:chgData name="Roxana Poenaru" userId="10622b88f1f561cd" providerId="LiveId" clId="{6E813A68-5FF5-4D1C-A950-944E0713BD3F}" dt="2025-05-17T16:37:27.580" v="327" actId="20577"/>
        <pc:sldMkLst>
          <pc:docMk/>
          <pc:sldMk cId="0" sldId="267"/>
        </pc:sldMkLst>
        <pc:spChg chg="mod">
          <ac:chgData name="Roxana Poenaru" userId="10622b88f1f561cd" providerId="LiveId" clId="{6E813A68-5FF5-4D1C-A950-944E0713BD3F}" dt="2025-05-17T16:37:27.580" v="327" actId="20577"/>
          <ac:spMkLst>
            <pc:docMk/>
            <pc:sldMk cId="0" sldId="267"/>
            <ac:spMk id="9" creationId="{00000000-0000-0000-0000-000000000000}"/>
          </ac:spMkLst>
        </pc:spChg>
      </pc:sldChg>
      <pc:sldChg chg="new del">
        <pc:chgData name="Roxana Poenaru" userId="10622b88f1f561cd" providerId="LiveId" clId="{6E813A68-5FF5-4D1C-A950-944E0713BD3F}" dt="2025-05-17T16:10:46.460" v="130" actId="680"/>
        <pc:sldMkLst>
          <pc:docMk/>
          <pc:sldMk cId="666633250" sldId="268"/>
        </pc:sldMkLst>
      </pc:sldChg>
      <pc:sldChg chg="addSp delSp modSp add mod">
        <pc:chgData name="Roxana Poenaru" userId="10622b88f1f561cd" providerId="LiveId" clId="{6E813A68-5FF5-4D1C-A950-944E0713BD3F}" dt="2025-05-17T16:36:46.922" v="319" actId="20577"/>
        <pc:sldMkLst>
          <pc:docMk/>
          <pc:sldMk cId="1767946555" sldId="268"/>
        </pc:sldMkLst>
        <pc:spChg chg="mod">
          <ac:chgData name="Roxana Poenaru" userId="10622b88f1f561cd" providerId="LiveId" clId="{6E813A68-5FF5-4D1C-A950-944E0713BD3F}" dt="2025-05-17T16:23:26.046" v="252" actId="1076"/>
          <ac:spMkLst>
            <pc:docMk/>
            <pc:sldMk cId="1767946555" sldId="268"/>
            <ac:spMk id="8" creationId="{C2692698-9534-C667-A425-4D2FC6B39AB7}"/>
          </ac:spMkLst>
        </pc:spChg>
        <pc:spChg chg="del">
          <ac:chgData name="Roxana Poenaru" userId="10622b88f1f561cd" providerId="LiveId" clId="{6E813A68-5FF5-4D1C-A950-944E0713BD3F}" dt="2025-05-17T16:17:20.189" v="220" actId="478"/>
          <ac:spMkLst>
            <pc:docMk/>
            <pc:sldMk cId="1767946555" sldId="268"/>
            <ac:spMk id="9" creationId="{6685E896-C92C-E580-8773-7A2AF7E42B51}"/>
          </ac:spMkLst>
        </pc:spChg>
        <pc:spChg chg="mod">
          <ac:chgData name="Roxana Poenaru" userId="10622b88f1f561cd" providerId="LiveId" clId="{6E813A68-5FF5-4D1C-A950-944E0713BD3F}" dt="2025-05-17T16:23:38.389" v="254" actId="1076"/>
          <ac:spMkLst>
            <pc:docMk/>
            <pc:sldMk cId="1767946555" sldId="268"/>
            <ac:spMk id="10" creationId="{6C741197-C9D4-C26E-0E56-FF1E937223C6}"/>
          </ac:spMkLst>
        </pc:spChg>
        <pc:spChg chg="del mod">
          <ac:chgData name="Roxana Poenaru" userId="10622b88f1f561cd" providerId="LiveId" clId="{6E813A68-5FF5-4D1C-A950-944E0713BD3F}" dt="2025-05-17T16:19:23.380" v="228" actId="26606"/>
          <ac:spMkLst>
            <pc:docMk/>
            <pc:sldMk cId="1767946555" sldId="268"/>
            <ac:spMk id="11" creationId="{7CDC5283-0AA7-9A51-DC15-438D52A9F6F0}"/>
          </ac:spMkLst>
        </pc:spChg>
        <pc:spChg chg="del">
          <ac:chgData name="Roxana Poenaru" userId="10622b88f1f561cd" providerId="LiveId" clId="{6E813A68-5FF5-4D1C-A950-944E0713BD3F}" dt="2025-05-17T16:15:30.699" v="208" actId="478"/>
          <ac:spMkLst>
            <pc:docMk/>
            <pc:sldMk cId="1767946555" sldId="268"/>
            <ac:spMk id="12" creationId="{73BD9C8F-5DE2-5406-3D05-F71DA2072B9C}"/>
          </ac:spMkLst>
        </pc:spChg>
        <pc:grpChg chg="mod">
          <ac:chgData name="Roxana Poenaru" userId="10622b88f1f561cd" providerId="LiveId" clId="{6E813A68-5FF5-4D1C-A950-944E0713BD3F}" dt="2025-05-17T16:23:33.084" v="253" actId="14100"/>
          <ac:grpSpMkLst>
            <pc:docMk/>
            <pc:sldMk cId="1767946555" sldId="268"/>
            <ac:grpSpMk id="2" creationId="{289C1043-C865-47AC-6CD0-0EBC1181940E}"/>
          </ac:grpSpMkLst>
        </pc:grpChg>
        <pc:grpChg chg="del">
          <ac:chgData name="Roxana Poenaru" userId="10622b88f1f561cd" providerId="LiveId" clId="{6E813A68-5FF5-4D1C-A950-944E0713BD3F}" dt="2025-05-17T16:15:26.150" v="207" actId="478"/>
          <ac:grpSpMkLst>
            <pc:docMk/>
            <pc:sldMk cId="1767946555" sldId="268"/>
            <ac:grpSpMk id="5" creationId="{E797164C-EFBE-11AD-B7AB-9B95FE56D8C0}"/>
          </ac:grpSpMkLst>
        </pc:grpChg>
        <pc:graphicFrameChg chg="add mod">
          <ac:chgData name="Roxana Poenaru" userId="10622b88f1f561cd" providerId="LiveId" clId="{6E813A68-5FF5-4D1C-A950-944E0713BD3F}" dt="2025-05-17T16:36:46.922" v="319" actId="20577"/>
          <ac:graphicFrameMkLst>
            <pc:docMk/>
            <pc:sldMk cId="1767946555" sldId="268"/>
            <ac:graphicFrameMk id="15" creationId="{26C0883E-6E6A-3424-4301-C66ACA7E7742}"/>
          </ac:graphicFrameMkLst>
        </pc:graphicFrameChg>
        <pc:picChg chg="add mod">
          <ac:chgData name="Roxana Poenaru" userId="10622b88f1f561cd" providerId="LiveId" clId="{6E813A68-5FF5-4D1C-A950-944E0713BD3F}" dt="2025-05-17T16:21:36.381" v="246" actId="14100"/>
          <ac:picMkLst>
            <pc:docMk/>
            <pc:sldMk cId="1767946555" sldId="268"/>
            <ac:picMk id="13" creationId="{278600CD-FC25-805E-E91A-7B2289F4A1BC}"/>
          </ac:picMkLst>
        </pc:picChg>
        <pc:picChg chg="add mod">
          <ac:chgData name="Roxana Poenaru" userId="10622b88f1f561cd" providerId="LiveId" clId="{6E813A68-5FF5-4D1C-A950-944E0713BD3F}" dt="2025-05-17T16:23:01.602" v="251" actId="207"/>
          <ac:picMkLst>
            <pc:docMk/>
            <pc:sldMk cId="1767946555" sldId="268"/>
            <ac:picMk id="16" creationId="{4F7105AD-CA8F-960C-D836-7A38C2715CD9}"/>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6356FE-9497-4BA8-B4E3-8E71E94E513D}"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B1F79421-F5BD-4DF2-B966-2A1CF6A44BE2}">
      <dgm:prSet custT="1"/>
      <dgm:spPr/>
      <dgm:t>
        <a:bodyPr/>
        <a:lstStyle/>
        <a:p>
          <a:r>
            <a:rPr lang="en-GB" sz="1800" b="1" dirty="0"/>
            <a:t>Health &amp; Safety:</a:t>
          </a:r>
          <a:endParaRPr lang="en-US" sz="1800" dirty="0"/>
        </a:p>
      </dgm:t>
    </dgm:pt>
    <dgm:pt modelId="{44A24DAB-60C9-42A1-93D4-009515A7BAA0}" type="parTrans" cxnId="{F9852A61-E21A-476C-87B2-90F7BCAA9253}">
      <dgm:prSet/>
      <dgm:spPr/>
      <dgm:t>
        <a:bodyPr/>
        <a:lstStyle/>
        <a:p>
          <a:endParaRPr lang="en-US"/>
        </a:p>
      </dgm:t>
    </dgm:pt>
    <dgm:pt modelId="{ACBD27C1-E288-44BF-9FC4-196865E720B6}" type="sibTrans" cxnId="{F9852A61-E21A-476C-87B2-90F7BCAA9253}">
      <dgm:prSet/>
      <dgm:spPr/>
      <dgm:t>
        <a:bodyPr/>
        <a:lstStyle/>
        <a:p>
          <a:endParaRPr lang="en-US"/>
        </a:p>
      </dgm:t>
    </dgm:pt>
    <dgm:pt modelId="{1396B2C4-5DEE-45BB-B88F-CD9A47E807D5}">
      <dgm:prSet custT="1"/>
      <dgm:spPr/>
      <dgm:t>
        <a:bodyPr/>
        <a:lstStyle/>
        <a:p>
          <a:r>
            <a:rPr lang="en-GB" sz="1800" dirty="0"/>
            <a:t>Full risk assessment for outdoor activities (e.g., Snowdonia hikes)</a:t>
          </a:r>
          <a:endParaRPr lang="en-US" sz="1800" dirty="0"/>
        </a:p>
      </dgm:t>
    </dgm:pt>
    <dgm:pt modelId="{FE664F57-AC59-4539-87B5-30873B23A950}" type="parTrans" cxnId="{8D856DA1-9B79-4A00-A9EF-0C06DBE507EE}">
      <dgm:prSet/>
      <dgm:spPr/>
      <dgm:t>
        <a:bodyPr/>
        <a:lstStyle/>
        <a:p>
          <a:endParaRPr lang="en-US"/>
        </a:p>
      </dgm:t>
    </dgm:pt>
    <dgm:pt modelId="{6F49B4D7-B412-4CE0-98DC-808608C5D4DB}" type="sibTrans" cxnId="{8D856DA1-9B79-4A00-A9EF-0C06DBE507EE}">
      <dgm:prSet/>
      <dgm:spPr/>
      <dgm:t>
        <a:bodyPr/>
        <a:lstStyle/>
        <a:p>
          <a:endParaRPr lang="en-US"/>
        </a:p>
      </dgm:t>
    </dgm:pt>
    <dgm:pt modelId="{437C6046-2F24-4273-AFB4-A6CE2B3F087B}">
      <dgm:prSet custT="1"/>
      <dgm:spPr/>
      <dgm:t>
        <a:bodyPr/>
        <a:lstStyle/>
        <a:p>
          <a:r>
            <a:rPr lang="en-GB" sz="1800" dirty="0"/>
            <a:t>The site will have first aid facilities and an emergency response plan in place </a:t>
          </a:r>
          <a:r>
            <a:rPr lang="en-GB" sz="1800" b="0" i="0" dirty="0"/>
            <a:t>(Dickson and Gray, 2012).</a:t>
          </a:r>
          <a:endParaRPr lang="en-US" sz="1800" dirty="0"/>
        </a:p>
      </dgm:t>
    </dgm:pt>
    <dgm:pt modelId="{F7C08BE1-52B6-4976-BA4F-35C30A70FE6D}" type="parTrans" cxnId="{D1868F5B-B2AA-4DB0-8AE6-590B828436E4}">
      <dgm:prSet/>
      <dgm:spPr/>
      <dgm:t>
        <a:bodyPr/>
        <a:lstStyle/>
        <a:p>
          <a:endParaRPr lang="en-US"/>
        </a:p>
      </dgm:t>
    </dgm:pt>
    <dgm:pt modelId="{0B193F37-C88F-41F2-9DE2-2F8AB28F8954}" type="sibTrans" cxnId="{D1868F5B-B2AA-4DB0-8AE6-590B828436E4}">
      <dgm:prSet/>
      <dgm:spPr/>
      <dgm:t>
        <a:bodyPr/>
        <a:lstStyle/>
        <a:p>
          <a:endParaRPr lang="en-US"/>
        </a:p>
      </dgm:t>
    </dgm:pt>
    <dgm:pt modelId="{F6DE9EE8-311A-41DF-9FA2-EECC66396A26}">
      <dgm:prSet custT="1"/>
      <dgm:spPr/>
      <dgm:t>
        <a:bodyPr/>
        <a:lstStyle/>
        <a:p>
          <a:r>
            <a:rPr lang="en-GB" sz="1800" dirty="0"/>
            <a:t>Hybrid sessions will have  COVID-safe protocols and sanitisation stations.</a:t>
          </a:r>
          <a:endParaRPr lang="en-US" sz="1800" dirty="0"/>
        </a:p>
      </dgm:t>
    </dgm:pt>
    <dgm:pt modelId="{2ADF59FF-F9F1-4913-9BD1-C61D6302A1C8}" type="parTrans" cxnId="{5F0523CD-5B93-4C3E-A19A-83C3BEC64864}">
      <dgm:prSet/>
      <dgm:spPr/>
      <dgm:t>
        <a:bodyPr/>
        <a:lstStyle/>
        <a:p>
          <a:endParaRPr lang="en-US"/>
        </a:p>
      </dgm:t>
    </dgm:pt>
    <dgm:pt modelId="{EB3F5992-0FC3-492E-ADC2-CBF69AB0AEDC}" type="sibTrans" cxnId="{5F0523CD-5B93-4C3E-A19A-83C3BEC64864}">
      <dgm:prSet/>
      <dgm:spPr/>
      <dgm:t>
        <a:bodyPr/>
        <a:lstStyle/>
        <a:p>
          <a:endParaRPr lang="en-US"/>
        </a:p>
      </dgm:t>
    </dgm:pt>
    <dgm:pt modelId="{B7AC762E-67C2-402C-AB6B-A565B8C0B1BD}">
      <dgm:prSet custT="1"/>
      <dgm:spPr/>
      <dgm:t>
        <a:bodyPr/>
        <a:lstStyle/>
        <a:p>
          <a:r>
            <a:rPr lang="en-GB" sz="2000" b="1" dirty="0"/>
            <a:t>Legal Compliance:</a:t>
          </a:r>
          <a:endParaRPr lang="en-US" sz="2000" dirty="0"/>
        </a:p>
      </dgm:t>
    </dgm:pt>
    <dgm:pt modelId="{7DF1A056-3EED-486B-9095-2533753BFC54}" type="parTrans" cxnId="{82AFB922-F4BE-45AB-9A22-7BA1CEF56073}">
      <dgm:prSet/>
      <dgm:spPr/>
      <dgm:t>
        <a:bodyPr/>
        <a:lstStyle/>
        <a:p>
          <a:endParaRPr lang="en-US"/>
        </a:p>
      </dgm:t>
    </dgm:pt>
    <dgm:pt modelId="{98C9CEFE-CA29-4175-AC51-6F767853B3F0}" type="sibTrans" cxnId="{82AFB922-F4BE-45AB-9A22-7BA1CEF56073}">
      <dgm:prSet/>
      <dgm:spPr/>
      <dgm:t>
        <a:bodyPr/>
        <a:lstStyle/>
        <a:p>
          <a:endParaRPr lang="en-US"/>
        </a:p>
      </dgm:t>
    </dgm:pt>
    <dgm:pt modelId="{9BB3DF97-199B-411A-A01F-D75E8EFDD78A}">
      <dgm:prSet custT="1"/>
      <dgm:spPr/>
      <dgm:t>
        <a:bodyPr/>
        <a:lstStyle/>
        <a:p>
          <a:r>
            <a:rPr lang="en-GB" sz="2000" dirty="0"/>
            <a:t>Public liability insurance</a:t>
          </a:r>
          <a:endParaRPr lang="en-US" sz="2000" dirty="0"/>
        </a:p>
      </dgm:t>
    </dgm:pt>
    <dgm:pt modelId="{B4E8FEC7-ABA5-4D2A-B9F2-28D37BB958E2}" type="parTrans" cxnId="{47F4C187-8031-41B4-A6DC-075C2CC6ED1E}">
      <dgm:prSet/>
      <dgm:spPr/>
      <dgm:t>
        <a:bodyPr/>
        <a:lstStyle/>
        <a:p>
          <a:endParaRPr lang="en-US"/>
        </a:p>
      </dgm:t>
    </dgm:pt>
    <dgm:pt modelId="{8537AC00-493F-476B-B105-EC4455353F24}" type="sibTrans" cxnId="{47F4C187-8031-41B4-A6DC-075C2CC6ED1E}">
      <dgm:prSet/>
      <dgm:spPr/>
      <dgm:t>
        <a:bodyPr/>
        <a:lstStyle/>
        <a:p>
          <a:endParaRPr lang="en-US"/>
        </a:p>
      </dgm:t>
    </dgm:pt>
    <dgm:pt modelId="{145D4E2A-0196-4459-89C3-A507DD21C3D7}">
      <dgm:prSet custT="1"/>
      <dgm:spPr/>
      <dgm:t>
        <a:bodyPr/>
        <a:lstStyle/>
        <a:p>
          <a:r>
            <a:rPr lang="en-GB" sz="2000" dirty="0"/>
            <a:t>Venue and performance permits</a:t>
          </a:r>
          <a:endParaRPr lang="en-US" sz="2000" dirty="0"/>
        </a:p>
      </dgm:t>
    </dgm:pt>
    <dgm:pt modelId="{7BF5AC45-840C-4286-91EA-1058556D5423}" type="parTrans" cxnId="{82A73EA1-8FA6-4863-8D65-6BA9537B693C}">
      <dgm:prSet/>
      <dgm:spPr/>
      <dgm:t>
        <a:bodyPr/>
        <a:lstStyle/>
        <a:p>
          <a:endParaRPr lang="en-US"/>
        </a:p>
      </dgm:t>
    </dgm:pt>
    <dgm:pt modelId="{DC2A5830-9CB3-4B42-92C2-A91DB93D4FE2}" type="sibTrans" cxnId="{82A73EA1-8FA6-4863-8D65-6BA9537B693C}">
      <dgm:prSet/>
      <dgm:spPr/>
      <dgm:t>
        <a:bodyPr/>
        <a:lstStyle/>
        <a:p>
          <a:endParaRPr lang="en-US"/>
        </a:p>
      </dgm:t>
    </dgm:pt>
    <dgm:pt modelId="{348DAA8B-B3D1-4E58-BB6E-A2B083587BDE}">
      <dgm:prSet custT="1"/>
      <dgm:spPr/>
      <dgm:t>
        <a:bodyPr/>
        <a:lstStyle/>
        <a:p>
          <a:r>
            <a:rPr lang="en-GB" sz="2000" dirty="0"/>
            <a:t>The event app will handle delegate data in compliance with GDPR regulations (Smith, 2012)</a:t>
          </a:r>
          <a:r>
            <a:rPr lang="en-GB" sz="2000" b="1" dirty="0"/>
            <a:t>.</a:t>
          </a:r>
          <a:endParaRPr lang="en-US" sz="2000" dirty="0"/>
        </a:p>
      </dgm:t>
    </dgm:pt>
    <dgm:pt modelId="{CFF5C03B-85F5-4B4E-9F8B-1FCB554DDF30}" type="parTrans" cxnId="{32CEC020-1EC5-48A8-B2A7-0164BE5A1377}">
      <dgm:prSet/>
      <dgm:spPr/>
      <dgm:t>
        <a:bodyPr/>
        <a:lstStyle/>
        <a:p>
          <a:endParaRPr lang="en-US"/>
        </a:p>
      </dgm:t>
    </dgm:pt>
    <dgm:pt modelId="{2BEE9CB1-7FD5-461E-9632-876AF89AB517}" type="sibTrans" cxnId="{32CEC020-1EC5-48A8-B2A7-0164BE5A1377}">
      <dgm:prSet/>
      <dgm:spPr/>
      <dgm:t>
        <a:bodyPr/>
        <a:lstStyle/>
        <a:p>
          <a:endParaRPr lang="en-US"/>
        </a:p>
      </dgm:t>
    </dgm:pt>
    <dgm:pt modelId="{0B19905F-B057-436C-96BE-C6CCE15947BC}">
      <dgm:prSet custT="1"/>
      <dgm:spPr/>
      <dgm:t>
        <a:bodyPr/>
        <a:lstStyle/>
        <a:p>
          <a:r>
            <a:rPr lang="en-GB" sz="1800" b="1" dirty="0"/>
            <a:t>Sustainability Initiatives:</a:t>
          </a:r>
          <a:endParaRPr lang="en-US" sz="1800" dirty="0"/>
        </a:p>
      </dgm:t>
    </dgm:pt>
    <dgm:pt modelId="{DE441C7E-0220-4BE3-9E3A-E8C4160C0B6E}" type="parTrans" cxnId="{DD01F844-EFE4-4BB6-BD31-DA8A16BDA61E}">
      <dgm:prSet/>
      <dgm:spPr/>
      <dgm:t>
        <a:bodyPr/>
        <a:lstStyle/>
        <a:p>
          <a:endParaRPr lang="en-US"/>
        </a:p>
      </dgm:t>
    </dgm:pt>
    <dgm:pt modelId="{A72ED6CF-383D-44E8-979E-DEC8227A3D6C}" type="sibTrans" cxnId="{DD01F844-EFE4-4BB6-BD31-DA8A16BDA61E}">
      <dgm:prSet/>
      <dgm:spPr/>
      <dgm:t>
        <a:bodyPr/>
        <a:lstStyle/>
        <a:p>
          <a:endParaRPr lang="en-US"/>
        </a:p>
      </dgm:t>
    </dgm:pt>
    <dgm:pt modelId="{3D8CEABF-E4BC-4D52-8482-81D1C7AFB036}">
      <dgm:prSet custT="1"/>
      <dgm:spPr/>
      <dgm:t>
        <a:bodyPr/>
        <a:lstStyle/>
        <a:p>
          <a:r>
            <a:rPr lang="en-GB" sz="1800" dirty="0"/>
            <a:t>Zero  single-use plastics</a:t>
          </a:r>
          <a:endParaRPr lang="en-US" sz="1800" dirty="0"/>
        </a:p>
      </dgm:t>
    </dgm:pt>
    <dgm:pt modelId="{ECC7C62A-F50E-4C2B-912E-A06288BB17BC}" type="parTrans" cxnId="{3420E0EC-955A-4B6A-9E2D-422B443D0475}">
      <dgm:prSet/>
      <dgm:spPr/>
      <dgm:t>
        <a:bodyPr/>
        <a:lstStyle/>
        <a:p>
          <a:endParaRPr lang="en-US"/>
        </a:p>
      </dgm:t>
    </dgm:pt>
    <dgm:pt modelId="{773191F5-B13D-417C-8371-FB80F1257AB7}" type="sibTrans" cxnId="{3420E0EC-955A-4B6A-9E2D-422B443D0475}">
      <dgm:prSet/>
      <dgm:spPr/>
      <dgm:t>
        <a:bodyPr/>
        <a:lstStyle/>
        <a:p>
          <a:endParaRPr lang="en-US"/>
        </a:p>
      </dgm:t>
    </dgm:pt>
    <dgm:pt modelId="{0D897C1A-1A59-4C1C-98F3-2B2529D54594}">
      <dgm:prSet custT="1"/>
      <dgm:spPr/>
      <dgm:t>
        <a:bodyPr/>
        <a:lstStyle/>
        <a:p>
          <a:r>
            <a:rPr lang="en-GB" sz="1800"/>
            <a:t>Locally sourced catering and ethical vendors</a:t>
          </a:r>
          <a:endParaRPr lang="en-US" sz="1800"/>
        </a:p>
      </dgm:t>
    </dgm:pt>
    <dgm:pt modelId="{2ED7611D-238A-4850-A05C-EC8D202BCFAC}" type="parTrans" cxnId="{DA7FE874-B7F6-49D7-81BC-23B465C54F35}">
      <dgm:prSet/>
      <dgm:spPr/>
      <dgm:t>
        <a:bodyPr/>
        <a:lstStyle/>
        <a:p>
          <a:endParaRPr lang="en-US"/>
        </a:p>
      </dgm:t>
    </dgm:pt>
    <dgm:pt modelId="{80BD01F7-8459-4CD9-AE2A-1CEDEAFF0286}" type="sibTrans" cxnId="{DA7FE874-B7F6-49D7-81BC-23B465C54F35}">
      <dgm:prSet/>
      <dgm:spPr/>
      <dgm:t>
        <a:bodyPr/>
        <a:lstStyle/>
        <a:p>
          <a:endParaRPr lang="en-US"/>
        </a:p>
      </dgm:t>
    </dgm:pt>
    <dgm:pt modelId="{1BF0C9D6-59F4-4F3B-B946-DC633E26D047}">
      <dgm:prSet custT="1"/>
      <dgm:spPr/>
      <dgm:t>
        <a:bodyPr/>
        <a:lstStyle/>
        <a:p>
          <a:r>
            <a:rPr lang="en-GB" sz="1800"/>
            <a:t>Digital delegate packs to reduce printing</a:t>
          </a:r>
          <a:endParaRPr lang="en-US" sz="1800"/>
        </a:p>
      </dgm:t>
    </dgm:pt>
    <dgm:pt modelId="{389380AF-2FC8-438C-8BC5-BE5FB16603D1}" type="parTrans" cxnId="{513F15C6-D54C-40D9-A316-D597BCC2205B}">
      <dgm:prSet/>
      <dgm:spPr/>
      <dgm:t>
        <a:bodyPr/>
        <a:lstStyle/>
        <a:p>
          <a:endParaRPr lang="en-US"/>
        </a:p>
      </dgm:t>
    </dgm:pt>
    <dgm:pt modelId="{D6B493E1-4787-44A0-9889-E9BDFBC4788F}" type="sibTrans" cxnId="{513F15C6-D54C-40D9-A316-D597BCC2205B}">
      <dgm:prSet/>
      <dgm:spPr/>
      <dgm:t>
        <a:bodyPr/>
        <a:lstStyle/>
        <a:p>
          <a:endParaRPr lang="en-US"/>
        </a:p>
      </dgm:t>
    </dgm:pt>
    <dgm:pt modelId="{E366C772-A268-48F4-9121-65089D39870B}">
      <dgm:prSet custT="1"/>
      <dgm:spPr/>
      <dgm:t>
        <a:bodyPr/>
        <a:lstStyle/>
        <a:p>
          <a:r>
            <a:rPr lang="en-GB" sz="1800" dirty="0"/>
            <a:t>Offset programme  for travel-related carbon emissions (ISO, 2024)</a:t>
          </a:r>
          <a:endParaRPr lang="en-US" sz="1800" dirty="0"/>
        </a:p>
      </dgm:t>
    </dgm:pt>
    <dgm:pt modelId="{A9F387D0-768C-4071-9807-1CC4566A84B1}" type="parTrans" cxnId="{62F89792-0680-47FB-80FE-A627CD4931A5}">
      <dgm:prSet/>
      <dgm:spPr/>
      <dgm:t>
        <a:bodyPr/>
        <a:lstStyle/>
        <a:p>
          <a:endParaRPr lang="en-US"/>
        </a:p>
      </dgm:t>
    </dgm:pt>
    <dgm:pt modelId="{F4D7F381-CDBF-4644-AFF1-2E4EB2338A5A}" type="sibTrans" cxnId="{62F89792-0680-47FB-80FE-A627CD4931A5}">
      <dgm:prSet/>
      <dgm:spPr/>
      <dgm:t>
        <a:bodyPr/>
        <a:lstStyle/>
        <a:p>
          <a:endParaRPr lang="en-US"/>
        </a:p>
      </dgm:t>
    </dgm:pt>
    <dgm:pt modelId="{48096598-D1BE-4F97-BDD3-0B32EB850015}" type="pres">
      <dgm:prSet presAssocID="{3D6356FE-9497-4BA8-B4E3-8E71E94E513D}" presName="cycle" presStyleCnt="0">
        <dgm:presLayoutVars>
          <dgm:dir/>
          <dgm:resizeHandles val="exact"/>
        </dgm:presLayoutVars>
      </dgm:prSet>
      <dgm:spPr/>
    </dgm:pt>
    <dgm:pt modelId="{1C9ACE9C-20C1-49F5-9A33-13BBDD49EDC4}" type="pres">
      <dgm:prSet presAssocID="{B1F79421-F5BD-4DF2-B966-2A1CF6A44BE2}" presName="node" presStyleLbl="node1" presStyleIdx="0" presStyleCnt="3" custScaleX="121794">
        <dgm:presLayoutVars>
          <dgm:bulletEnabled val="1"/>
        </dgm:presLayoutVars>
      </dgm:prSet>
      <dgm:spPr/>
    </dgm:pt>
    <dgm:pt modelId="{DF0D012E-B394-4263-B6A7-EE1C6B01341A}" type="pres">
      <dgm:prSet presAssocID="{B1F79421-F5BD-4DF2-B966-2A1CF6A44BE2}" presName="spNode" presStyleCnt="0"/>
      <dgm:spPr/>
    </dgm:pt>
    <dgm:pt modelId="{B7858457-A41A-4543-90DB-2DEE846F374A}" type="pres">
      <dgm:prSet presAssocID="{ACBD27C1-E288-44BF-9FC4-196865E720B6}" presName="sibTrans" presStyleLbl="sibTrans1D1" presStyleIdx="0" presStyleCnt="3"/>
      <dgm:spPr/>
    </dgm:pt>
    <dgm:pt modelId="{21A16386-1952-4631-B8A1-EFD72F281C63}" type="pres">
      <dgm:prSet presAssocID="{B7AC762E-67C2-402C-AB6B-A565B8C0B1BD}" presName="node" presStyleLbl="node1" presStyleIdx="1" presStyleCnt="3" custScaleX="115823">
        <dgm:presLayoutVars>
          <dgm:bulletEnabled val="1"/>
        </dgm:presLayoutVars>
      </dgm:prSet>
      <dgm:spPr/>
    </dgm:pt>
    <dgm:pt modelId="{C3CDD04E-4A0A-42A4-8BEC-7823EAACFEBF}" type="pres">
      <dgm:prSet presAssocID="{B7AC762E-67C2-402C-AB6B-A565B8C0B1BD}" presName="spNode" presStyleCnt="0"/>
      <dgm:spPr/>
    </dgm:pt>
    <dgm:pt modelId="{8E725D1E-1276-4D0F-8956-8E4EA5D5E269}" type="pres">
      <dgm:prSet presAssocID="{98C9CEFE-CA29-4175-AC51-6F767853B3F0}" presName="sibTrans" presStyleLbl="sibTrans1D1" presStyleIdx="1" presStyleCnt="3"/>
      <dgm:spPr/>
    </dgm:pt>
    <dgm:pt modelId="{029A221D-01A6-4614-9F61-F2678750495B}" type="pres">
      <dgm:prSet presAssocID="{0B19905F-B057-436C-96BE-C6CCE15947BC}" presName="node" presStyleLbl="node1" presStyleIdx="2" presStyleCnt="3" custScaleX="115511">
        <dgm:presLayoutVars>
          <dgm:bulletEnabled val="1"/>
        </dgm:presLayoutVars>
      </dgm:prSet>
      <dgm:spPr/>
    </dgm:pt>
    <dgm:pt modelId="{481AF69A-9C0D-4C89-96FB-7DD9DC460742}" type="pres">
      <dgm:prSet presAssocID="{0B19905F-B057-436C-96BE-C6CCE15947BC}" presName="spNode" presStyleCnt="0"/>
      <dgm:spPr/>
    </dgm:pt>
    <dgm:pt modelId="{871FC431-F8CA-4A00-8381-C90C66CD2361}" type="pres">
      <dgm:prSet presAssocID="{A72ED6CF-383D-44E8-979E-DEC8227A3D6C}" presName="sibTrans" presStyleLbl="sibTrans1D1" presStyleIdx="2" presStyleCnt="3"/>
      <dgm:spPr/>
    </dgm:pt>
  </dgm:ptLst>
  <dgm:cxnLst>
    <dgm:cxn modelId="{87835A0E-8525-4231-9FC8-EBDBDD8F38A7}" type="presOf" srcId="{3D8CEABF-E4BC-4D52-8482-81D1C7AFB036}" destId="{029A221D-01A6-4614-9F61-F2678750495B}" srcOrd="0" destOrd="1" presId="urn:microsoft.com/office/officeart/2005/8/layout/cycle5"/>
    <dgm:cxn modelId="{32CEC020-1EC5-48A8-B2A7-0164BE5A1377}" srcId="{B7AC762E-67C2-402C-AB6B-A565B8C0B1BD}" destId="{348DAA8B-B3D1-4E58-BB6E-A2B083587BDE}" srcOrd="2" destOrd="0" parTransId="{CFF5C03B-85F5-4B4E-9F8B-1FCB554DDF30}" sibTransId="{2BEE9CB1-7FD5-461E-9632-876AF89AB517}"/>
    <dgm:cxn modelId="{82AFB922-F4BE-45AB-9A22-7BA1CEF56073}" srcId="{3D6356FE-9497-4BA8-B4E3-8E71E94E513D}" destId="{B7AC762E-67C2-402C-AB6B-A565B8C0B1BD}" srcOrd="1" destOrd="0" parTransId="{7DF1A056-3EED-486B-9095-2533753BFC54}" sibTransId="{98C9CEFE-CA29-4175-AC51-6F767853B3F0}"/>
    <dgm:cxn modelId="{E1C0A529-6499-47B5-A960-E3CC52FEA8DD}" type="presOf" srcId="{1396B2C4-5DEE-45BB-B88F-CD9A47E807D5}" destId="{1C9ACE9C-20C1-49F5-9A33-13BBDD49EDC4}" srcOrd="0" destOrd="1" presId="urn:microsoft.com/office/officeart/2005/8/layout/cycle5"/>
    <dgm:cxn modelId="{D1868F5B-B2AA-4DB0-8AE6-590B828436E4}" srcId="{B1F79421-F5BD-4DF2-B966-2A1CF6A44BE2}" destId="{437C6046-2F24-4273-AFB4-A6CE2B3F087B}" srcOrd="1" destOrd="0" parTransId="{F7C08BE1-52B6-4976-BA4F-35C30A70FE6D}" sibTransId="{0B193F37-C88F-41F2-9DE2-2F8AB28F8954}"/>
    <dgm:cxn modelId="{110E215D-F82D-494F-A6E1-F0B9FACFBC6B}" type="presOf" srcId="{0B19905F-B057-436C-96BE-C6CCE15947BC}" destId="{029A221D-01A6-4614-9F61-F2678750495B}" srcOrd="0" destOrd="0" presId="urn:microsoft.com/office/officeart/2005/8/layout/cycle5"/>
    <dgm:cxn modelId="{63A9CC5F-DCF4-4CFA-970F-B522B4B396B4}" type="presOf" srcId="{A72ED6CF-383D-44E8-979E-DEC8227A3D6C}" destId="{871FC431-F8CA-4A00-8381-C90C66CD2361}" srcOrd="0" destOrd="0" presId="urn:microsoft.com/office/officeart/2005/8/layout/cycle5"/>
    <dgm:cxn modelId="{F9852A61-E21A-476C-87B2-90F7BCAA9253}" srcId="{3D6356FE-9497-4BA8-B4E3-8E71E94E513D}" destId="{B1F79421-F5BD-4DF2-B966-2A1CF6A44BE2}" srcOrd="0" destOrd="0" parTransId="{44A24DAB-60C9-42A1-93D4-009515A7BAA0}" sibTransId="{ACBD27C1-E288-44BF-9FC4-196865E720B6}"/>
    <dgm:cxn modelId="{5A3BA663-E9AE-4649-B70E-735A76CD47F3}" type="presOf" srcId="{9BB3DF97-199B-411A-A01F-D75E8EFDD78A}" destId="{21A16386-1952-4631-B8A1-EFD72F281C63}" srcOrd="0" destOrd="1" presId="urn:microsoft.com/office/officeart/2005/8/layout/cycle5"/>
    <dgm:cxn modelId="{DD01F844-EFE4-4BB6-BD31-DA8A16BDA61E}" srcId="{3D6356FE-9497-4BA8-B4E3-8E71E94E513D}" destId="{0B19905F-B057-436C-96BE-C6CCE15947BC}" srcOrd="2" destOrd="0" parTransId="{DE441C7E-0220-4BE3-9E3A-E8C4160C0B6E}" sibTransId="{A72ED6CF-383D-44E8-979E-DEC8227A3D6C}"/>
    <dgm:cxn modelId="{0AD2E951-29C7-475F-8BFF-6E72102359AC}" type="presOf" srcId="{B7AC762E-67C2-402C-AB6B-A565B8C0B1BD}" destId="{21A16386-1952-4631-B8A1-EFD72F281C63}" srcOrd="0" destOrd="0" presId="urn:microsoft.com/office/officeart/2005/8/layout/cycle5"/>
    <dgm:cxn modelId="{DA7FE874-B7F6-49D7-81BC-23B465C54F35}" srcId="{0B19905F-B057-436C-96BE-C6CCE15947BC}" destId="{0D897C1A-1A59-4C1C-98F3-2B2529D54594}" srcOrd="1" destOrd="0" parTransId="{2ED7611D-238A-4850-A05C-EC8D202BCFAC}" sibTransId="{80BD01F7-8459-4CD9-AE2A-1CEDEAFF0286}"/>
    <dgm:cxn modelId="{42B7BE59-0BB8-4A0C-908D-209A13B192DA}" type="presOf" srcId="{437C6046-2F24-4273-AFB4-A6CE2B3F087B}" destId="{1C9ACE9C-20C1-49F5-9A33-13BBDD49EDC4}" srcOrd="0" destOrd="2" presId="urn:microsoft.com/office/officeart/2005/8/layout/cycle5"/>
    <dgm:cxn modelId="{FF8EFB7F-81FD-4BBA-86D5-0996A2342E96}" type="presOf" srcId="{E366C772-A268-48F4-9121-65089D39870B}" destId="{029A221D-01A6-4614-9F61-F2678750495B}" srcOrd="0" destOrd="4" presId="urn:microsoft.com/office/officeart/2005/8/layout/cycle5"/>
    <dgm:cxn modelId="{888EF186-DD89-4C95-AA96-2E6EBBC96FAE}" type="presOf" srcId="{1BF0C9D6-59F4-4F3B-B946-DC633E26D047}" destId="{029A221D-01A6-4614-9F61-F2678750495B}" srcOrd="0" destOrd="3" presId="urn:microsoft.com/office/officeart/2005/8/layout/cycle5"/>
    <dgm:cxn modelId="{47F4C187-8031-41B4-A6DC-075C2CC6ED1E}" srcId="{B7AC762E-67C2-402C-AB6B-A565B8C0B1BD}" destId="{9BB3DF97-199B-411A-A01F-D75E8EFDD78A}" srcOrd="0" destOrd="0" parTransId="{B4E8FEC7-ABA5-4D2A-B9F2-28D37BB958E2}" sibTransId="{8537AC00-493F-476B-B105-EC4455353F24}"/>
    <dgm:cxn modelId="{6FE8ED8A-A7A5-4F1A-B9AC-041129B8A735}" type="presOf" srcId="{98C9CEFE-CA29-4175-AC51-6F767853B3F0}" destId="{8E725D1E-1276-4D0F-8956-8E4EA5D5E269}" srcOrd="0" destOrd="0" presId="urn:microsoft.com/office/officeart/2005/8/layout/cycle5"/>
    <dgm:cxn modelId="{78134B8B-2314-4D3A-B254-FB1BF9612A37}" type="presOf" srcId="{348DAA8B-B3D1-4E58-BB6E-A2B083587BDE}" destId="{21A16386-1952-4631-B8A1-EFD72F281C63}" srcOrd="0" destOrd="3" presId="urn:microsoft.com/office/officeart/2005/8/layout/cycle5"/>
    <dgm:cxn modelId="{62F89792-0680-47FB-80FE-A627CD4931A5}" srcId="{0B19905F-B057-436C-96BE-C6CCE15947BC}" destId="{E366C772-A268-48F4-9121-65089D39870B}" srcOrd="3" destOrd="0" parTransId="{A9F387D0-768C-4071-9807-1CC4566A84B1}" sibTransId="{F4D7F381-CDBF-4644-AFF1-2E4EB2338A5A}"/>
    <dgm:cxn modelId="{82A73EA1-8FA6-4863-8D65-6BA9537B693C}" srcId="{B7AC762E-67C2-402C-AB6B-A565B8C0B1BD}" destId="{145D4E2A-0196-4459-89C3-A507DD21C3D7}" srcOrd="1" destOrd="0" parTransId="{7BF5AC45-840C-4286-91EA-1058556D5423}" sibTransId="{DC2A5830-9CB3-4B42-92C2-A91DB93D4FE2}"/>
    <dgm:cxn modelId="{8D856DA1-9B79-4A00-A9EF-0C06DBE507EE}" srcId="{B1F79421-F5BD-4DF2-B966-2A1CF6A44BE2}" destId="{1396B2C4-5DEE-45BB-B88F-CD9A47E807D5}" srcOrd="0" destOrd="0" parTransId="{FE664F57-AC59-4539-87B5-30873B23A950}" sibTransId="{6F49B4D7-B412-4CE0-98DC-808608C5D4DB}"/>
    <dgm:cxn modelId="{34A40EAE-05F5-4FFF-BDD1-00CCBF6D3814}" type="presOf" srcId="{3D6356FE-9497-4BA8-B4E3-8E71E94E513D}" destId="{48096598-D1BE-4F97-BDD3-0B32EB850015}" srcOrd="0" destOrd="0" presId="urn:microsoft.com/office/officeart/2005/8/layout/cycle5"/>
    <dgm:cxn modelId="{CF0A69B0-20A8-446C-875A-ADFFDD13ED2A}" type="presOf" srcId="{F6DE9EE8-311A-41DF-9FA2-EECC66396A26}" destId="{1C9ACE9C-20C1-49F5-9A33-13BBDD49EDC4}" srcOrd="0" destOrd="3" presId="urn:microsoft.com/office/officeart/2005/8/layout/cycle5"/>
    <dgm:cxn modelId="{513F15C6-D54C-40D9-A316-D597BCC2205B}" srcId="{0B19905F-B057-436C-96BE-C6CCE15947BC}" destId="{1BF0C9D6-59F4-4F3B-B946-DC633E26D047}" srcOrd="2" destOrd="0" parTransId="{389380AF-2FC8-438C-8BC5-BE5FB16603D1}" sibTransId="{D6B493E1-4787-44A0-9889-E9BDFBC4788F}"/>
    <dgm:cxn modelId="{DE4195CA-1923-4705-BF5D-6D3F2E198E0B}" type="presOf" srcId="{ACBD27C1-E288-44BF-9FC4-196865E720B6}" destId="{B7858457-A41A-4543-90DB-2DEE846F374A}" srcOrd="0" destOrd="0" presId="urn:microsoft.com/office/officeart/2005/8/layout/cycle5"/>
    <dgm:cxn modelId="{5F0523CD-5B93-4C3E-A19A-83C3BEC64864}" srcId="{B1F79421-F5BD-4DF2-B966-2A1CF6A44BE2}" destId="{F6DE9EE8-311A-41DF-9FA2-EECC66396A26}" srcOrd="2" destOrd="0" parTransId="{2ADF59FF-F9F1-4913-9BD1-C61D6302A1C8}" sibTransId="{EB3F5992-0FC3-492E-ADC2-CBF69AB0AEDC}"/>
    <dgm:cxn modelId="{6CA123DA-AEF5-42DA-8DCA-3ED3B9B63028}" type="presOf" srcId="{145D4E2A-0196-4459-89C3-A507DD21C3D7}" destId="{21A16386-1952-4631-B8A1-EFD72F281C63}" srcOrd="0" destOrd="2" presId="urn:microsoft.com/office/officeart/2005/8/layout/cycle5"/>
    <dgm:cxn modelId="{3420E0EC-955A-4B6A-9E2D-422B443D0475}" srcId="{0B19905F-B057-436C-96BE-C6CCE15947BC}" destId="{3D8CEABF-E4BC-4D52-8482-81D1C7AFB036}" srcOrd="0" destOrd="0" parTransId="{ECC7C62A-F50E-4C2B-912E-A06288BB17BC}" sibTransId="{773191F5-B13D-417C-8371-FB80F1257AB7}"/>
    <dgm:cxn modelId="{2F5058FD-FED4-497C-8287-08F22B7984A4}" type="presOf" srcId="{B1F79421-F5BD-4DF2-B966-2A1CF6A44BE2}" destId="{1C9ACE9C-20C1-49F5-9A33-13BBDD49EDC4}" srcOrd="0" destOrd="0" presId="urn:microsoft.com/office/officeart/2005/8/layout/cycle5"/>
    <dgm:cxn modelId="{A9C74DFE-9113-4525-985F-6B59A83EC4AD}" type="presOf" srcId="{0D897C1A-1A59-4C1C-98F3-2B2529D54594}" destId="{029A221D-01A6-4614-9F61-F2678750495B}" srcOrd="0" destOrd="2" presId="urn:microsoft.com/office/officeart/2005/8/layout/cycle5"/>
    <dgm:cxn modelId="{AD0BFAB1-7051-4C62-9B45-C55C85BE757B}" type="presParOf" srcId="{48096598-D1BE-4F97-BDD3-0B32EB850015}" destId="{1C9ACE9C-20C1-49F5-9A33-13BBDD49EDC4}" srcOrd="0" destOrd="0" presId="urn:microsoft.com/office/officeart/2005/8/layout/cycle5"/>
    <dgm:cxn modelId="{81BA4960-5EDA-43BA-9DF9-C0E1B75B97ED}" type="presParOf" srcId="{48096598-D1BE-4F97-BDD3-0B32EB850015}" destId="{DF0D012E-B394-4263-B6A7-EE1C6B01341A}" srcOrd="1" destOrd="0" presId="urn:microsoft.com/office/officeart/2005/8/layout/cycle5"/>
    <dgm:cxn modelId="{F7AA979F-F4E4-4AFE-B8AD-C6F0EECF2783}" type="presParOf" srcId="{48096598-D1BE-4F97-BDD3-0B32EB850015}" destId="{B7858457-A41A-4543-90DB-2DEE846F374A}" srcOrd="2" destOrd="0" presId="urn:microsoft.com/office/officeart/2005/8/layout/cycle5"/>
    <dgm:cxn modelId="{0AB3C6A5-AD9D-4C30-9C17-8F9307F36931}" type="presParOf" srcId="{48096598-D1BE-4F97-BDD3-0B32EB850015}" destId="{21A16386-1952-4631-B8A1-EFD72F281C63}" srcOrd="3" destOrd="0" presId="urn:microsoft.com/office/officeart/2005/8/layout/cycle5"/>
    <dgm:cxn modelId="{99F818A4-E673-422B-A4E1-ADB8E4030B31}" type="presParOf" srcId="{48096598-D1BE-4F97-BDD3-0B32EB850015}" destId="{C3CDD04E-4A0A-42A4-8BEC-7823EAACFEBF}" srcOrd="4" destOrd="0" presId="urn:microsoft.com/office/officeart/2005/8/layout/cycle5"/>
    <dgm:cxn modelId="{27945F93-7606-4112-8C1B-84DE5E3628BA}" type="presParOf" srcId="{48096598-D1BE-4F97-BDD3-0B32EB850015}" destId="{8E725D1E-1276-4D0F-8956-8E4EA5D5E269}" srcOrd="5" destOrd="0" presId="urn:microsoft.com/office/officeart/2005/8/layout/cycle5"/>
    <dgm:cxn modelId="{A10760F3-EE26-4FD5-9B51-BD6B1536F16C}" type="presParOf" srcId="{48096598-D1BE-4F97-BDD3-0B32EB850015}" destId="{029A221D-01A6-4614-9F61-F2678750495B}" srcOrd="6" destOrd="0" presId="urn:microsoft.com/office/officeart/2005/8/layout/cycle5"/>
    <dgm:cxn modelId="{E7702EDB-6462-4EF6-B812-493C318CCE49}" type="presParOf" srcId="{48096598-D1BE-4F97-BDD3-0B32EB850015}" destId="{481AF69A-9C0D-4C89-96FB-7DD9DC460742}" srcOrd="7" destOrd="0" presId="urn:microsoft.com/office/officeart/2005/8/layout/cycle5"/>
    <dgm:cxn modelId="{7BC28837-CF61-43DF-8641-EDD5009449C7}" type="presParOf" srcId="{48096598-D1BE-4F97-BDD3-0B32EB850015}" destId="{871FC431-F8CA-4A00-8381-C90C66CD2361}" srcOrd="8" destOrd="0" presId="urn:microsoft.com/office/officeart/2005/8/layout/cycle5"/>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9ACE9C-20C1-49F5-9A33-13BBDD49EDC4}">
      <dsp:nvSpPr>
        <dsp:cNvPr id="0" name=""/>
        <dsp:cNvSpPr/>
      </dsp:nvSpPr>
      <dsp:spPr>
        <a:xfrm>
          <a:off x="4355274" y="498"/>
          <a:ext cx="4638087" cy="247529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dirty="0"/>
            <a:t>Health &amp; Safety:</a:t>
          </a:r>
          <a:endParaRPr lang="en-US" sz="1800" kern="1200" dirty="0"/>
        </a:p>
        <a:p>
          <a:pPr marL="171450" lvl="1" indent="-171450" algn="l" defTabSz="800100">
            <a:lnSpc>
              <a:spcPct val="90000"/>
            </a:lnSpc>
            <a:spcBef>
              <a:spcPct val="0"/>
            </a:spcBef>
            <a:spcAft>
              <a:spcPct val="15000"/>
            </a:spcAft>
            <a:buChar char="•"/>
          </a:pPr>
          <a:r>
            <a:rPr lang="en-GB" sz="1800" kern="1200" dirty="0"/>
            <a:t>Full risk assessment for outdoor activities (e.g., Snowdonia hikes)</a:t>
          </a:r>
          <a:endParaRPr lang="en-US" sz="1800" kern="1200" dirty="0"/>
        </a:p>
        <a:p>
          <a:pPr marL="171450" lvl="1" indent="-171450" algn="l" defTabSz="800100">
            <a:lnSpc>
              <a:spcPct val="90000"/>
            </a:lnSpc>
            <a:spcBef>
              <a:spcPct val="0"/>
            </a:spcBef>
            <a:spcAft>
              <a:spcPct val="15000"/>
            </a:spcAft>
            <a:buChar char="•"/>
          </a:pPr>
          <a:r>
            <a:rPr lang="en-GB" sz="1800" kern="1200" dirty="0"/>
            <a:t>The site will have first aid facilities and an emergency response plan in place </a:t>
          </a:r>
          <a:r>
            <a:rPr lang="en-GB" sz="1800" b="0" i="0" kern="1200" dirty="0"/>
            <a:t>(Dickson and Gray, 2012).</a:t>
          </a:r>
          <a:endParaRPr lang="en-US" sz="1800" kern="1200" dirty="0"/>
        </a:p>
        <a:p>
          <a:pPr marL="171450" lvl="1" indent="-171450" algn="l" defTabSz="800100">
            <a:lnSpc>
              <a:spcPct val="90000"/>
            </a:lnSpc>
            <a:spcBef>
              <a:spcPct val="0"/>
            </a:spcBef>
            <a:spcAft>
              <a:spcPct val="15000"/>
            </a:spcAft>
            <a:buChar char="•"/>
          </a:pPr>
          <a:r>
            <a:rPr lang="en-GB" sz="1800" kern="1200" dirty="0"/>
            <a:t>Hybrid sessions will have  COVID-safe protocols and sanitisation stations.</a:t>
          </a:r>
          <a:endParaRPr lang="en-US" sz="1800" kern="1200" dirty="0"/>
        </a:p>
      </dsp:txBody>
      <dsp:txXfrm>
        <a:off x="4476108" y="121332"/>
        <a:ext cx="4396419" cy="2233623"/>
      </dsp:txXfrm>
    </dsp:sp>
    <dsp:sp modelId="{B7858457-A41A-4543-90DB-2DEE846F374A}">
      <dsp:nvSpPr>
        <dsp:cNvPr id="0" name=""/>
        <dsp:cNvSpPr/>
      </dsp:nvSpPr>
      <dsp:spPr>
        <a:xfrm>
          <a:off x="3375455" y="1238144"/>
          <a:ext cx="6597725" cy="6597725"/>
        </a:xfrm>
        <a:custGeom>
          <a:avLst/>
          <a:gdLst/>
          <a:ahLst/>
          <a:cxnLst/>
          <a:rect l="0" t="0" r="0" b="0"/>
          <a:pathLst>
            <a:path>
              <a:moveTo>
                <a:pt x="5994644" y="1397480"/>
              </a:moveTo>
              <a:arcTo wR="3298862" hR="3298862" stAng="19488241" swAng="1933770"/>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1A16386-1952-4631-B8A1-EFD72F281C63}">
      <dsp:nvSpPr>
        <dsp:cNvPr id="0" name=""/>
        <dsp:cNvSpPr/>
      </dsp:nvSpPr>
      <dsp:spPr>
        <a:xfrm>
          <a:off x="7325865" y="4948792"/>
          <a:ext cx="4410703" cy="247529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dirty="0"/>
            <a:t>Legal Compliance:</a:t>
          </a:r>
          <a:endParaRPr lang="en-US" sz="2000" kern="1200" dirty="0"/>
        </a:p>
        <a:p>
          <a:pPr marL="228600" lvl="1" indent="-228600" algn="l" defTabSz="889000">
            <a:lnSpc>
              <a:spcPct val="90000"/>
            </a:lnSpc>
            <a:spcBef>
              <a:spcPct val="0"/>
            </a:spcBef>
            <a:spcAft>
              <a:spcPct val="15000"/>
            </a:spcAft>
            <a:buChar char="•"/>
          </a:pPr>
          <a:r>
            <a:rPr lang="en-GB" sz="2000" kern="1200" dirty="0"/>
            <a:t>Public liability insurance</a:t>
          </a:r>
          <a:endParaRPr lang="en-US" sz="2000" kern="1200" dirty="0"/>
        </a:p>
        <a:p>
          <a:pPr marL="228600" lvl="1" indent="-228600" algn="l" defTabSz="889000">
            <a:lnSpc>
              <a:spcPct val="90000"/>
            </a:lnSpc>
            <a:spcBef>
              <a:spcPct val="0"/>
            </a:spcBef>
            <a:spcAft>
              <a:spcPct val="15000"/>
            </a:spcAft>
            <a:buChar char="•"/>
          </a:pPr>
          <a:r>
            <a:rPr lang="en-GB" sz="2000" kern="1200" dirty="0"/>
            <a:t>Venue and performance permits</a:t>
          </a:r>
          <a:endParaRPr lang="en-US" sz="2000" kern="1200" dirty="0"/>
        </a:p>
        <a:p>
          <a:pPr marL="228600" lvl="1" indent="-228600" algn="l" defTabSz="889000">
            <a:lnSpc>
              <a:spcPct val="90000"/>
            </a:lnSpc>
            <a:spcBef>
              <a:spcPct val="0"/>
            </a:spcBef>
            <a:spcAft>
              <a:spcPct val="15000"/>
            </a:spcAft>
            <a:buChar char="•"/>
          </a:pPr>
          <a:r>
            <a:rPr lang="en-GB" sz="2000" kern="1200" dirty="0"/>
            <a:t>The event app will handle delegate data in compliance with GDPR regulations (Smith, 2012)</a:t>
          </a:r>
          <a:r>
            <a:rPr lang="en-GB" sz="2000" b="1" kern="1200" dirty="0"/>
            <a:t>.</a:t>
          </a:r>
          <a:endParaRPr lang="en-US" sz="2000" kern="1200" dirty="0"/>
        </a:p>
      </dsp:txBody>
      <dsp:txXfrm>
        <a:off x="7446699" y="5069626"/>
        <a:ext cx="4169035" cy="2233623"/>
      </dsp:txXfrm>
    </dsp:sp>
    <dsp:sp modelId="{8E725D1E-1276-4D0F-8956-8E4EA5D5E269}">
      <dsp:nvSpPr>
        <dsp:cNvPr id="0" name=""/>
        <dsp:cNvSpPr/>
      </dsp:nvSpPr>
      <dsp:spPr>
        <a:xfrm>
          <a:off x="3375455" y="1238144"/>
          <a:ext cx="6597725" cy="6597725"/>
        </a:xfrm>
        <a:custGeom>
          <a:avLst/>
          <a:gdLst/>
          <a:ahLst/>
          <a:cxnLst/>
          <a:rect l="0" t="0" r="0" b="0"/>
          <a:pathLst>
            <a:path>
              <a:moveTo>
                <a:pt x="4309852" y="6438989"/>
              </a:moveTo>
              <a:arcTo wR="3298862" hR="3298862" stAng="4329216" swAng="2141567"/>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29A221D-01A6-4614-9F61-F2678750495B}">
      <dsp:nvSpPr>
        <dsp:cNvPr id="0" name=""/>
        <dsp:cNvSpPr/>
      </dsp:nvSpPr>
      <dsp:spPr>
        <a:xfrm>
          <a:off x="1618008" y="4948792"/>
          <a:ext cx="4398821" cy="247529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dirty="0"/>
            <a:t>Sustainability Initiatives:</a:t>
          </a:r>
          <a:endParaRPr lang="en-US" sz="1800" kern="1200" dirty="0"/>
        </a:p>
        <a:p>
          <a:pPr marL="171450" lvl="1" indent="-171450" algn="l" defTabSz="800100">
            <a:lnSpc>
              <a:spcPct val="90000"/>
            </a:lnSpc>
            <a:spcBef>
              <a:spcPct val="0"/>
            </a:spcBef>
            <a:spcAft>
              <a:spcPct val="15000"/>
            </a:spcAft>
            <a:buChar char="•"/>
          </a:pPr>
          <a:r>
            <a:rPr lang="en-GB" sz="1800" kern="1200" dirty="0"/>
            <a:t>Zero  single-use plastics</a:t>
          </a:r>
          <a:endParaRPr lang="en-US" sz="1800" kern="1200" dirty="0"/>
        </a:p>
        <a:p>
          <a:pPr marL="171450" lvl="1" indent="-171450" algn="l" defTabSz="800100">
            <a:lnSpc>
              <a:spcPct val="90000"/>
            </a:lnSpc>
            <a:spcBef>
              <a:spcPct val="0"/>
            </a:spcBef>
            <a:spcAft>
              <a:spcPct val="15000"/>
            </a:spcAft>
            <a:buChar char="•"/>
          </a:pPr>
          <a:r>
            <a:rPr lang="en-GB" sz="1800" kern="1200"/>
            <a:t>Locally sourced catering and ethical vendors</a:t>
          </a:r>
          <a:endParaRPr lang="en-US" sz="1800" kern="1200"/>
        </a:p>
        <a:p>
          <a:pPr marL="171450" lvl="1" indent="-171450" algn="l" defTabSz="800100">
            <a:lnSpc>
              <a:spcPct val="90000"/>
            </a:lnSpc>
            <a:spcBef>
              <a:spcPct val="0"/>
            </a:spcBef>
            <a:spcAft>
              <a:spcPct val="15000"/>
            </a:spcAft>
            <a:buChar char="•"/>
          </a:pPr>
          <a:r>
            <a:rPr lang="en-GB" sz="1800" kern="1200"/>
            <a:t>Digital delegate packs to reduce printing</a:t>
          </a:r>
          <a:endParaRPr lang="en-US" sz="1800" kern="1200"/>
        </a:p>
        <a:p>
          <a:pPr marL="171450" lvl="1" indent="-171450" algn="l" defTabSz="800100">
            <a:lnSpc>
              <a:spcPct val="90000"/>
            </a:lnSpc>
            <a:spcBef>
              <a:spcPct val="0"/>
            </a:spcBef>
            <a:spcAft>
              <a:spcPct val="15000"/>
            </a:spcAft>
            <a:buChar char="•"/>
          </a:pPr>
          <a:r>
            <a:rPr lang="en-GB" sz="1800" kern="1200" dirty="0"/>
            <a:t>Offset programme  for travel-related carbon emissions (ISO, 2024)</a:t>
          </a:r>
          <a:endParaRPr lang="en-US" sz="1800" kern="1200" dirty="0"/>
        </a:p>
      </dsp:txBody>
      <dsp:txXfrm>
        <a:off x="1738842" y="5069626"/>
        <a:ext cx="4157153" cy="2233623"/>
      </dsp:txXfrm>
    </dsp:sp>
    <dsp:sp modelId="{871FC431-F8CA-4A00-8381-C90C66CD2361}">
      <dsp:nvSpPr>
        <dsp:cNvPr id="0" name=""/>
        <dsp:cNvSpPr/>
      </dsp:nvSpPr>
      <dsp:spPr>
        <a:xfrm>
          <a:off x="3375455" y="1238144"/>
          <a:ext cx="6597725" cy="6597725"/>
        </a:xfrm>
        <a:custGeom>
          <a:avLst/>
          <a:gdLst/>
          <a:ahLst/>
          <a:cxnLst/>
          <a:rect l="0" t="0" r="0" b="0"/>
          <a:pathLst>
            <a:path>
              <a:moveTo>
                <a:pt x="4420" y="3128140"/>
              </a:moveTo>
              <a:arcTo wR="3298862" hR="3298862" stAng="10977989" swAng="1933770"/>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5/17/2025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 Id="rId9"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sv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svg"/><Relationship Id="rId4" Type="http://schemas.openxmlformats.org/officeDocument/2006/relationships/image" Target="../media/image17.png"/><Relationship Id="rId9" Type="http://schemas.openxmlformats.org/officeDocument/2006/relationships/image" Target="../media/image22.sv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3" Type="http://schemas.openxmlformats.org/officeDocument/2006/relationships/diagramLayout" Target="../diagrams/layout1.xml"/><Relationship Id="rId18" Type="http://schemas.openxmlformats.org/officeDocument/2006/relationships/image" Target="../media/image29.svg"/><Relationship Id="rId3" Type="http://schemas.openxmlformats.org/officeDocument/2006/relationships/image" Target="../media/image27.jpeg"/><Relationship Id="rId12" Type="http://schemas.openxmlformats.org/officeDocument/2006/relationships/diagramData" Target="../diagrams/data1.xml"/><Relationship Id="rId17" Type="http://schemas.openxmlformats.org/officeDocument/2006/relationships/image" Target="../media/image28.png"/><Relationship Id="rId2" Type="http://schemas.openxmlformats.org/officeDocument/2006/relationships/image" Target="../media/image3.jpeg"/><Relationship Id="rId16" Type="http://schemas.microsoft.com/office/2007/relationships/diagramDrawing" Target="../diagrams/drawing1.xml"/><Relationship Id="rId1" Type="http://schemas.openxmlformats.org/officeDocument/2006/relationships/slideLayout" Target="../slideLayouts/slideLayout7.xml"/><Relationship Id="rId11" Type="http://schemas.openxmlformats.org/officeDocument/2006/relationships/hyperlink" Target="https://thecityfix.com/blog/net-zero-emissions-mean-6-common-questions-answered-kelly-levin-chantal-davis/" TargetMode="External"/><Relationship Id="rId15" Type="http://schemas.openxmlformats.org/officeDocument/2006/relationships/diagramColors" Target="../diagrams/colors1.xml"/><Relationship Id="rId1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33.svg"/><Relationship Id="rId4"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hyperlink" Target="https://pure.aber.ac.uk/ws/portalfiles/portal/85169485/Phillips_Eleri.pdf" TargetMode="External"/><Relationship Id="rId3" Type="http://schemas.openxmlformats.org/officeDocument/2006/relationships/hyperlink" Target="https://www.globalwellnesssummit.com/about-us/" TargetMode="External"/><Relationship Id="rId7" Type="http://schemas.openxmlformats.org/officeDocument/2006/relationships/hyperlink" Target="https://publications.parliament.uk/pa/cm5803/cmselect/cmwelaf/220/report.html" TargetMode="External"/><Relationship Id="rId2" Type="http://schemas.openxmlformats.org/officeDocument/2006/relationships/hyperlink" Target="https://globalwellnessinstitute.org/industry-research/global-wellness-institute-2023-global-wellness-economy-monitor/" TargetMode="External"/><Relationship Id="rId1" Type="http://schemas.openxmlformats.org/officeDocument/2006/relationships/slideLayout" Target="../slideLayouts/slideLayout7.xml"/><Relationship Id="rId6" Type="http://schemas.openxmlformats.org/officeDocument/2006/relationships/hyperlink" Target="https://nordicwellness.se/om-oss/" TargetMode="External"/><Relationship Id="rId11" Type="http://schemas.openxmlformats.org/officeDocument/2006/relationships/hyperlink" Target="https://traveltrade.visitwales.com/" TargetMode="External"/><Relationship Id="rId5" Type="http://schemas.openxmlformats.org/officeDocument/2006/relationships/hyperlink" Target="https://www.iso.org/standard/86389.html" TargetMode="External"/><Relationship Id="rId10" Type="http://schemas.openxmlformats.org/officeDocument/2006/relationships/hyperlink" Target="https://books.google.co.uk/books?hl=ro&amp;lr=&amp;id=S-y-JCI3sCUC&amp;oi=fnd&amp;pg=PR7&amp;dq=event+management+incorporates+several+significant+aspects,+including+operation+logistics,+personnel+requirements,+marketing+strategies,+and+stakeholder+coordination.&amp;ots=9brRYHmhWE&amp;sig=67Fm2o5A2XxNAUDicBmgs0qF2Xo#v=onepage&amp;q&amp;f=false" TargetMode="External"/><Relationship Id="rId4" Type="http://schemas.openxmlformats.org/officeDocument/2006/relationships/hyperlink" Target="https://www.hubspot.com/resources/b2b-event-marketing-guide" TargetMode="External"/><Relationship Id="rId9" Type="http://schemas.openxmlformats.org/officeDocument/2006/relationships/hyperlink" Target="https://www.mckinsey.com/capabilities/growth-marketing-and-sales/our-insights/five-fundamental-truths-how-b2b-winners-keep-grow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7956739" y="2946265"/>
            <a:ext cx="331261" cy="7340735"/>
            <a:chOff x="0" y="0"/>
            <a:chExt cx="87246" cy="1933362"/>
          </a:xfrm>
        </p:grpSpPr>
        <p:sp>
          <p:nvSpPr>
            <p:cNvPr id="3" name="Freeform 3"/>
            <p:cNvSpPr/>
            <p:nvPr/>
          </p:nvSpPr>
          <p:spPr>
            <a:xfrm>
              <a:off x="0" y="0"/>
              <a:ext cx="87246" cy="1933362"/>
            </a:xfrm>
            <a:custGeom>
              <a:avLst/>
              <a:gdLst/>
              <a:ahLst/>
              <a:cxnLst/>
              <a:rect l="l" t="t" r="r" b="b"/>
              <a:pathLst>
                <a:path w="87246" h="1933362">
                  <a:moveTo>
                    <a:pt x="0" y="0"/>
                  </a:moveTo>
                  <a:lnTo>
                    <a:pt x="87246" y="0"/>
                  </a:lnTo>
                  <a:lnTo>
                    <a:pt x="87246" y="1933362"/>
                  </a:lnTo>
                  <a:lnTo>
                    <a:pt x="0" y="1933362"/>
                  </a:lnTo>
                  <a:close/>
                </a:path>
              </a:pathLst>
            </a:custGeom>
            <a:solidFill>
              <a:srgbClr val="A3FBE5"/>
            </a:solidFill>
          </p:spPr>
          <p:txBody>
            <a:bodyPr/>
            <a:lstStyle/>
            <a:p>
              <a:endParaRPr lang="en-GB"/>
            </a:p>
          </p:txBody>
        </p:sp>
        <p:sp>
          <p:nvSpPr>
            <p:cNvPr id="4" name="TextBox 4"/>
            <p:cNvSpPr txBox="1"/>
            <p:nvPr/>
          </p:nvSpPr>
          <p:spPr>
            <a:xfrm>
              <a:off x="0" y="-38100"/>
              <a:ext cx="87246" cy="1971462"/>
            </a:xfrm>
            <a:prstGeom prst="rect">
              <a:avLst/>
            </a:prstGeom>
          </p:spPr>
          <p:txBody>
            <a:bodyPr lIns="50800" tIns="50800" rIns="50800" bIns="50800" rtlCol="0" anchor="ctr"/>
            <a:lstStyle/>
            <a:p>
              <a:pPr algn="ctr">
                <a:lnSpc>
                  <a:spcPts val="2659"/>
                </a:lnSpc>
                <a:spcBef>
                  <a:spcPct val="0"/>
                </a:spcBef>
              </a:pPr>
              <a:endParaRPr/>
            </a:p>
          </p:txBody>
        </p:sp>
      </p:grpSp>
      <p:sp>
        <p:nvSpPr>
          <p:cNvPr id="5" name="TextBox 5"/>
          <p:cNvSpPr txBox="1"/>
          <p:nvPr/>
        </p:nvSpPr>
        <p:spPr>
          <a:xfrm>
            <a:off x="9258300" y="91529"/>
            <a:ext cx="8479833" cy="2523832"/>
          </a:xfrm>
          <a:prstGeom prst="rect">
            <a:avLst/>
          </a:prstGeom>
        </p:spPr>
        <p:txBody>
          <a:bodyPr wrap="square" lIns="0" tIns="0" rIns="0" bIns="0" rtlCol="0" anchor="t">
            <a:spAutoFit/>
          </a:bodyPr>
          <a:lstStyle/>
          <a:p>
            <a:pPr algn="r">
              <a:lnSpc>
                <a:spcPts val="5047"/>
              </a:lnSpc>
            </a:pPr>
            <a:endParaRPr lang="en-US" sz="3605" b="1" dirty="0">
              <a:solidFill>
                <a:srgbClr val="796292"/>
              </a:solidFill>
              <a:latin typeface="Canva Sans Bold"/>
              <a:ea typeface="Canva Sans Bold"/>
              <a:cs typeface="Canva Sans Bold"/>
              <a:sym typeface="Canva Sans Bold"/>
            </a:endParaRPr>
          </a:p>
          <a:p>
            <a:pPr algn="ctr">
              <a:lnSpc>
                <a:spcPts val="5047"/>
              </a:lnSpc>
            </a:pPr>
            <a:r>
              <a:rPr lang="en-US" sz="3605" b="1" dirty="0">
                <a:solidFill>
                  <a:srgbClr val="796292"/>
                </a:solidFill>
                <a:latin typeface="Canva Sans Bold"/>
                <a:ea typeface="Canva Sans Bold"/>
                <a:cs typeface="Canva Sans Bold"/>
                <a:sym typeface="Canva Sans Bold"/>
              </a:rPr>
              <a:t>BMIH6007</a:t>
            </a:r>
          </a:p>
          <a:p>
            <a:pPr algn="ctr">
              <a:lnSpc>
                <a:spcPts val="5047"/>
              </a:lnSpc>
            </a:pPr>
            <a:r>
              <a:rPr lang="en-US" sz="3605" b="1" dirty="0">
                <a:solidFill>
                  <a:srgbClr val="796292"/>
                </a:solidFill>
                <a:latin typeface="Canva Sans Bold"/>
                <a:ea typeface="Canva Sans Bold"/>
                <a:cs typeface="Canva Sans Bold"/>
                <a:sym typeface="Canva Sans Bold"/>
              </a:rPr>
              <a:t>International Meetings Management for the Hotel Industry </a:t>
            </a:r>
          </a:p>
        </p:txBody>
      </p:sp>
      <p:grpSp>
        <p:nvGrpSpPr>
          <p:cNvPr id="6" name="Group 6"/>
          <p:cNvGrpSpPr/>
          <p:nvPr/>
        </p:nvGrpSpPr>
        <p:grpSpPr>
          <a:xfrm rot="-5400000">
            <a:off x="5043934" y="-4722198"/>
            <a:ext cx="331261" cy="9775657"/>
            <a:chOff x="0" y="0"/>
            <a:chExt cx="87246" cy="2574659"/>
          </a:xfrm>
        </p:grpSpPr>
        <p:sp>
          <p:nvSpPr>
            <p:cNvPr id="7" name="Freeform 7"/>
            <p:cNvSpPr/>
            <p:nvPr/>
          </p:nvSpPr>
          <p:spPr>
            <a:xfrm>
              <a:off x="0" y="0"/>
              <a:ext cx="87246" cy="2574659"/>
            </a:xfrm>
            <a:custGeom>
              <a:avLst/>
              <a:gdLst/>
              <a:ahLst/>
              <a:cxnLst/>
              <a:rect l="l" t="t" r="r" b="b"/>
              <a:pathLst>
                <a:path w="87246" h="2574659">
                  <a:moveTo>
                    <a:pt x="0" y="0"/>
                  </a:moveTo>
                  <a:lnTo>
                    <a:pt x="87246" y="0"/>
                  </a:lnTo>
                  <a:lnTo>
                    <a:pt x="87246" y="2574659"/>
                  </a:lnTo>
                  <a:lnTo>
                    <a:pt x="0" y="2574659"/>
                  </a:lnTo>
                  <a:close/>
                </a:path>
              </a:pathLst>
            </a:custGeom>
            <a:solidFill>
              <a:srgbClr val="FFC2CA"/>
            </a:solidFill>
          </p:spPr>
          <p:txBody>
            <a:bodyPr/>
            <a:lstStyle/>
            <a:p>
              <a:endParaRPr lang="en-GB"/>
            </a:p>
          </p:txBody>
        </p:sp>
        <p:sp>
          <p:nvSpPr>
            <p:cNvPr id="8" name="TextBox 8"/>
            <p:cNvSpPr txBox="1"/>
            <p:nvPr/>
          </p:nvSpPr>
          <p:spPr>
            <a:xfrm>
              <a:off x="0" y="-38100"/>
              <a:ext cx="87246" cy="2612759"/>
            </a:xfrm>
            <a:prstGeom prst="rect">
              <a:avLst/>
            </a:prstGeom>
          </p:spPr>
          <p:txBody>
            <a:bodyPr lIns="50800" tIns="50800" rIns="50800" bIns="50800" rtlCol="0" anchor="ctr"/>
            <a:lstStyle/>
            <a:p>
              <a:pPr algn="ctr">
                <a:lnSpc>
                  <a:spcPts val="2659"/>
                </a:lnSpc>
                <a:spcBef>
                  <a:spcPct val="0"/>
                </a:spcBef>
              </a:pPr>
              <a:endParaRPr/>
            </a:p>
          </p:txBody>
        </p:sp>
      </p:grpSp>
      <p:grpSp>
        <p:nvGrpSpPr>
          <p:cNvPr id="9" name="Group 9"/>
          <p:cNvGrpSpPr/>
          <p:nvPr/>
        </p:nvGrpSpPr>
        <p:grpSpPr>
          <a:xfrm>
            <a:off x="0" y="0"/>
            <a:ext cx="331261" cy="4857241"/>
            <a:chOff x="0" y="0"/>
            <a:chExt cx="87246" cy="1279273"/>
          </a:xfrm>
        </p:grpSpPr>
        <p:sp>
          <p:nvSpPr>
            <p:cNvPr id="10" name="Freeform 10"/>
            <p:cNvSpPr/>
            <p:nvPr/>
          </p:nvSpPr>
          <p:spPr>
            <a:xfrm>
              <a:off x="0" y="0"/>
              <a:ext cx="87246" cy="1279273"/>
            </a:xfrm>
            <a:custGeom>
              <a:avLst/>
              <a:gdLst/>
              <a:ahLst/>
              <a:cxnLst/>
              <a:rect l="l" t="t" r="r" b="b"/>
              <a:pathLst>
                <a:path w="87246" h="1279273">
                  <a:moveTo>
                    <a:pt x="0" y="0"/>
                  </a:moveTo>
                  <a:lnTo>
                    <a:pt x="87246" y="0"/>
                  </a:lnTo>
                  <a:lnTo>
                    <a:pt x="87246" y="1279273"/>
                  </a:lnTo>
                  <a:lnTo>
                    <a:pt x="0" y="1279273"/>
                  </a:lnTo>
                  <a:close/>
                </a:path>
              </a:pathLst>
            </a:custGeom>
            <a:solidFill>
              <a:srgbClr val="FFC2CA"/>
            </a:solidFill>
          </p:spPr>
          <p:txBody>
            <a:bodyPr/>
            <a:lstStyle/>
            <a:p>
              <a:endParaRPr lang="en-GB"/>
            </a:p>
          </p:txBody>
        </p:sp>
        <p:sp>
          <p:nvSpPr>
            <p:cNvPr id="11" name="TextBox 11"/>
            <p:cNvSpPr txBox="1"/>
            <p:nvPr/>
          </p:nvSpPr>
          <p:spPr>
            <a:xfrm>
              <a:off x="0" y="-38100"/>
              <a:ext cx="87246" cy="1317373"/>
            </a:xfrm>
            <a:prstGeom prst="rect">
              <a:avLst/>
            </a:prstGeom>
          </p:spPr>
          <p:txBody>
            <a:bodyPr lIns="50800" tIns="50800" rIns="50800" bIns="50800" rtlCol="0" anchor="ctr"/>
            <a:lstStyle/>
            <a:p>
              <a:pPr algn="ctr">
                <a:lnSpc>
                  <a:spcPts val="2659"/>
                </a:lnSpc>
                <a:spcBef>
                  <a:spcPct val="0"/>
                </a:spcBef>
              </a:pPr>
              <a:endParaRPr/>
            </a:p>
          </p:txBody>
        </p:sp>
      </p:grpSp>
      <p:grpSp>
        <p:nvGrpSpPr>
          <p:cNvPr id="12" name="Group 12"/>
          <p:cNvGrpSpPr/>
          <p:nvPr/>
        </p:nvGrpSpPr>
        <p:grpSpPr>
          <a:xfrm>
            <a:off x="0" y="4786371"/>
            <a:ext cx="331261" cy="5524484"/>
            <a:chOff x="0" y="0"/>
            <a:chExt cx="87246" cy="1455008"/>
          </a:xfrm>
        </p:grpSpPr>
        <p:sp>
          <p:nvSpPr>
            <p:cNvPr id="13" name="Freeform 13"/>
            <p:cNvSpPr/>
            <p:nvPr/>
          </p:nvSpPr>
          <p:spPr>
            <a:xfrm>
              <a:off x="0" y="0"/>
              <a:ext cx="87246" cy="1455008"/>
            </a:xfrm>
            <a:custGeom>
              <a:avLst/>
              <a:gdLst/>
              <a:ahLst/>
              <a:cxnLst/>
              <a:rect l="l" t="t" r="r" b="b"/>
              <a:pathLst>
                <a:path w="87246" h="1455008">
                  <a:moveTo>
                    <a:pt x="0" y="0"/>
                  </a:moveTo>
                  <a:lnTo>
                    <a:pt x="87246" y="0"/>
                  </a:lnTo>
                  <a:lnTo>
                    <a:pt x="87246" y="1455008"/>
                  </a:lnTo>
                  <a:lnTo>
                    <a:pt x="0" y="1455008"/>
                  </a:lnTo>
                  <a:close/>
                </a:path>
              </a:pathLst>
            </a:custGeom>
            <a:solidFill>
              <a:srgbClr val="F9ECB8"/>
            </a:solidFill>
          </p:spPr>
          <p:txBody>
            <a:bodyPr/>
            <a:lstStyle/>
            <a:p>
              <a:endParaRPr lang="en-GB"/>
            </a:p>
          </p:txBody>
        </p:sp>
        <p:sp>
          <p:nvSpPr>
            <p:cNvPr id="14" name="TextBox 14"/>
            <p:cNvSpPr txBox="1"/>
            <p:nvPr/>
          </p:nvSpPr>
          <p:spPr>
            <a:xfrm>
              <a:off x="0" y="-38100"/>
              <a:ext cx="87246" cy="1493108"/>
            </a:xfrm>
            <a:prstGeom prst="rect">
              <a:avLst/>
            </a:prstGeom>
          </p:spPr>
          <p:txBody>
            <a:bodyPr lIns="50800" tIns="50800" rIns="50800" bIns="50800" rtlCol="0" anchor="ctr"/>
            <a:lstStyle/>
            <a:p>
              <a:pPr algn="ctr">
                <a:lnSpc>
                  <a:spcPts val="2659"/>
                </a:lnSpc>
                <a:spcBef>
                  <a:spcPct val="0"/>
                </a:spcBef>
              </a:pPr>
              <a:endParaRPr/>
            </a:p>
          </p:txBody>
        </p:sp>
      </p:grpSp>
      <p:grpSp>
        <p:nvGrpSpPr>
          <p:cNvPr id="15" name="Group 15"/>
          <p:cNvGrpSpPr/>
          <p:nvPr/>
        </p:nvGrpSpPr>
        <p:grpSpPr>
          <a:xfrm rot="-5400000">
            <a:off x="14027066" y="-3929673"/>
            <a:ext cx="331261" cy="8190607"/>
            <a:chOff x="0" y="0"/>
            <a:chExt cx="87246" cy="2157197"/>
          </a:xfrm>
        </p:grpSpPr>
        <p:sp>
          <p:nvSpPr>
            <p:cNvPr id="16" name="Freeform 16"/>
            <p:cNvSpPr/>
            <p:nvPr/>
          </p:nvSpPr>
          <p:spPr>
            <a:xfrm>
              <a:off x="0" y="0"/>
              <a:ext cx="87246" cy="2157197"/>
            </a:xfrm>
            <a:custGeom>
              <a:avLst/>
              <a:gdLst/>
              <a:ahLst/>
              <a:cxnLst/>
              <a:rect l="l" t="t" r="r" b="b"/>
              <a:pathLst>
                <a:path w="87246" h="2157197">
                  <a:moveTo>
                    <a:pt x="0" y="0"/>
                  </a:moveTo>
                  <a:lnTo>
                    <a:pt x="87246" y="0"/>
                  </a:lnTo>
                  <a:lnTo>
                    <a:pt x="87246" y="2157197"/>
                  </a:lnTo>
                  <a:lnTo>
                    <a:pt x="0" y="2157197"/>
                  </a:lnTo>
                  <a:close/>
                </a:path>
              </a:pathLst>
            </a:custGeom>
            <a:solidFill>
              <a:srgbClr val="BCAAD0"/>
            </a:solidFill>
          </p:spPr>
          <p:txBody>
            <a:bodyPr/>
            <a:lstStyle/>
            <a:p>
              <a:endParaRPr lang="en-GB"/>
            </a:p>
          </p:txBody>
        </p:sp>
        <p:sp>
          <p:nvSpPr>
            <p:cNvPr id="17" name="TextBox 17"/>
            <p:cNvSpPr txBox="1"/>
            <p:nvPr/>
          </p:nvSpPr>
          <p:spPr>
            <a:xfrm>
              <a:off x="0" y="-38100"/>
              <a:ext cx="87246" cy="2195297"/>
            </a:xfrm>
            <a:prstGeom prst="rect">
              <a:avLst/>
            </a:prstGeom>
          </p:spPr>
          <p:txBody>
            <a:bodyPr lIns="50800" tIns="50800" rIns="50800" bIns="50800" rtlCol="0" anchor="ctr"/>
            <a:lstStyle/>
            <a:p>
              <a:pPr algn="ctr">
                <a:lnSpc>
                  <a:spcPts val="2659"/>
                </a:lnSpc>
                <a:spcBef>
                  <a:spcPct val="0"/>
                </a:spcBef>
              </a:pPr>
              <a:endParaRPr/>
            </a:p>
          </p:txBody>
        </p:sp>
      </p:grpSp>
      <p:grpSp>
        <p:nvGrpSpPr>
          <p:cNvPr id="18" name="Group 18"/>
          <p:cNvGrpSpPr/>
          <p:nvPr/>
        </p:nvGrpSpPr>
        <p:grpSpPr>
          <a:xfrm>
            <a:off x="17956739" y="0"/>
            <a:ext cx="331261" cy="3012480"/>
            <a:chOff x="0" y="0"/>
            <a:chExt cx="87246" cy="793410"/>
          </a:xfrm>
        </p:grpSpPr>
        <p:sp>
          <p:nvSpPr>
            <p:cNvPr id="19" name="Freeform 19"/>
            <p:cNvSpPr/>
            <p:nvPr/>
          </p:nvSpPr>
          <p:spPr>
            <a:xfrm>
              <a:off x="0" y="0"/>
              <a:ext cx="87246" cy="793410"/>
            </a:xfrm>
            <a:custGeom>
              <a:avLst/>
              <a:gdLst/>
              <a:ahLst/>
              <a:cxnLst/>
              <a:rect l="l" t="t" r="r" b="b"/>
              <a:pathLst>
                <a:path w="87246" h="793410">
                  <a:moveTo>
                    <a:pt x="0" y="0"/>
                  </a:moveTo>
                  <a:lnTo>
                    <a:pt x="87246" y="0"/>
                  </a:lnTo>
                  <a:lnTo>
                    <a:pt x="87246" y="793410"/>
                  </a:lnTo>
                  <a:lnTo>
                    <a:pt x="0" y="793410"/>
                  </a:lnTo>
                  <a:close/>
                </a:path>
              </a:pathLst>
            </a:custGeom>
            <a:solidFill>
              <a:srgbClr val="BCAAD0"/>
            </a:solidFill>
          </p:spPr>
          <p:txBody>
            <a:bodyPr/>
            <a:lstStyle/>
            <a:p>
              <a:endParaRPr lang="en-GB"/>
            </a:p>
          </p:txBody>
        </p:sp>
        <p:sp>
          <p:nvSpPr>
            <p:cNvPr id="20" name="TextBox 20"/>
            <p:cNvSpPr txBox="1"/>
            <p:nvPr/>
          </p:nvSpPr>
          <p:spPr>
            <a:xfrm>
              <a:off x="0" y="-38100"/>
              <a:ext cx="87246" cy="831510"/>
            </a:xfrm>
            <a:prstGeom prst="rect">
              <a:avLst/>
            </a:prstGeom>
          </p:spPr>
          <p:txBody>
            <a:bodyPr lIns="50800" tIns="50800" rIns="50800" bIns="50800" rtlCol="0" anchor="ctr"/>
            <a:lstStyle/>
            <a:p>
              <a:pPr algn="ctr">
                <a:lnSpc>
                  <a:spcPts val="2659"/>
                </a:lnSpc>
                <a:spcBef>
                  <a:spcPct val="0"/>
                </a:spcBef>
              </a:pPr>
              <a:endParaRPr/>
            </a:p>
          </p:txBody>
        </p:sp>
      </p:grpSp>
      <p:grpSp>
        <p:nvGrpSpPr>
          <p:cNvPr id="21" name="Group 21"/>
          <p:cNvGrpSpPr/>
          <p:nvPr/>
        </p:nvGrpSpPr>
        <p:grpSpPr>
          <a:xfrm rot="-5400000">
            <a:off x="17610603" y="9775233"/>
            <a:ext cx="331261" cy="692272"/>
            <a:chOff x="0" y="0"/>
            <a:chExt cx="87246" cy="182327"/>
          </a:xfrm>
        </p:grpSpPr>
        <p:sp>
          <p:nvSpPr>
            <p:cNvPr id="22" name="Freeform 22"/>
            <p:cNvSpPr/>
            <p:nvPr/>
          </p:nvSpPr>
          <p:spPr>
            <a:xfrm>
              <a:off x="0" y="0"/>
              <a:ext cx="87246" cy="182327"/>
            </a:xfrm>
            <a:custGeom>
              <a:avLst/>
              <a:gdLst/>
              <a:ahLst/>
              <a:cxnLst/>
              <a:rect l="l" t="t" r="r" b="b"/>
              <a:pathLst>
                <a:path w="87246" h="182327">
                  <a:moveTo>
                    <a:pt x="0" y="0"/>
                  </a:moveTo>
                  <a:lnTo>
                    <a:pt x="87246" y="0"/>
                  </a:lnTo>
                  <a:lnTo>
                    <a:pt x="87246" y="182327"/>
                  </a:lnTo>
                  <a:lnTo>
                    <a:pt x="0" y="182327"/>
                  </a:lnTo>
                  <a:close/>
                </a:path>
              </a:pathLst>
            </a:custGeom>
            <a:solidFill>
              <a:srgbClr val="A3FBE5"/>
            </a:solidFill>
          </p:spPr>
          <p:txBody>
            <a:bodyPr/>
            <a:lstStyle/>
            <a:p>
              <a:endParaRPr lang="en-GB"/>
            </a:p>
          </p:txBody>
        </p:sp>
        <p:sp>
          <p:nvSpPr>
            <p:cNvPr id="23" name="TextBox 23"/>
            <p:cNvSpPr txBox="1"/>
            <p:nvPr/>
          </p:nvSpPr>
          <p:spPr>
            <a:xfrm>
              <a:off x="0" y="-38100"/>
              <a:ext cx="87246" cy="220427"/>
            </a:xfrm>
            <a:prstGeom prst="rect">
              <a:avLst/>
            </a:prstGeom>
          </p:spPr>
          <p:txBody>
            <a:bodyPr lIns="50800" tIns="50800" rIns="50800" bIns="50800" rtlCol="0" anchor="ctr"/>
            <a:lstStyle/>
            <a:p>
              <a:pPr algn="ctr">
                <a:lnSpc>
                  <a:spcPts val="2659"/>
                </a:lnSpc>
                <a:spcBef>
                  <a:spcPct val="0"/>
                </a:spcBef>
              </a:pPr>
              <a:endParaRPr/>
            </a:p>
          </p:txBody>
        </p:sp>
      </p:grpSp>
      <p:grpSp>
        <p:nvGrpSpPr>
          <p:cNvPr id="24" name="Group 24"/>
          <p:cNvGrpSpPr/>
          <p:nvPr/>
        </p:nvGrpSpPr>
        <p:grpSpPr>
          <a:xfrm rot="-5400000">
            <a:off x="1637154" y="8484216"/>
            <a:ext cx="331261" cy="3274307"/>
            <a:chOff x="0" y="0"/>
            <a:chExt cx="87246" cy="862369"/>
          </a:xfrm>
        </p:grpSpPr>
        <p:sp>
          <p:nvSpPr>
            <p:cNvPr id="25" name="Freeform 25"/>
            <p:cNvSpPr/>
            <p:nvPr/>
          </p:nvSpPr>
          <p:spPr>
            <a:xfrm>
              <a:off x="0" y="0"/>
              <a:ext cx="87246" cy="862369"/>
            </a:xfrm>
            <a:custGeom>
              <a:avLst/>
              <a:gdLst/>
              <a:ahLst/>
              <a:cxnLst/>
              <a:rect l="l" t="t" r="r" b="b"/>
              <a:pathLst>
                <a:path w="87246" h="862369">
                  <a:moveTo>
                    <a:pt x="0" y="0"/>
                  </a:moveTo>
                  <a:lnTo>
                    <a:pt x="87246" y="0"/>
                  </a:lnTo>
                  <a:lnTo>
                    <a:pt x="87246" y="862369"/>
                  </a:lnTo>
                  <a:lnTo>
                    <a:pt x="0" y="862369"/>
                  </a:lnTo>
                  <a:close/>
                </a:path>
              </a:pathLst>
            </a:custGeom>
            <a:solidFill>
              <a:srgbClr val="F9ECB8"/>
            </a:solidFill>
          </p:spPr>
          <p:txBody>
            <a:bodyPr/>
            <a:lstStyle/>
            <a:p>
              <a:endParaRPr lang="en-GB"/>
            </a:p>
          </p:txBody>
        </p:sp>
        <p:sp>
          <p:nvSpPr>
            <p:cNvPr id="26" name="TextBox 26"/>
            <p:cNvSpPr txBox="1"/>
            <p:nvPr/>
          </p:nvSpPr>
          <p:spPr>
            <a:xfrm>
              <a:off x="0" y="-38100"/>
              <a:ext cx="87246" cy="900469"/>
            </a:xfrm>
            <a:prstGeom prst="rect">
              <a:avLst/>
            </a:prstGeom>
          </p:spPr>
          <p:txBody>
            <a:bodyPr lIns="50800" tIns="50800" rIns="50800" bIns="50800" rtlCol="0" anchor="ctr"/>
            <a:lstStyle/>
            <a:p>
              <a:pPr algn="ctr">
                <a:lnSpc>
                  <a:spcPts val="2659"/>
                </a:lnSpc>
                <a:spcBef>
                  <a:spcPct val="0"/>
                </a:spcBef>
              </a:pPr>
              <a:endParaRPr/>
            </a:p>
          </p:txBody>
        </p:sp>
      </p:grpSp>
      <p:grpSp>
        <p:nvGrpSpPr>
          <p:cNvPr id="27" name="Group 27"/>
          <p:cNvGrpSpPr/>
          <p:nvPr/>
        </p:nvGrpSpPr>
        <p:grpSpPr>
          <a:xfrm rot="-5400000">
            <a:off x="10235886" y="3037756"/>
            <a:ext cx="331261" cy="14167228"/>
            <a:chOff x="0" y="0"/>
            <a:chExt cx="87246" cy="3731286"/>
          </a:xfrm>
        </p:grpSpPr>
        <p:sp>
          <p:nvSpPr>
            <p:cNvPr id="28" name="Freeform 28"/>
            <p:cNvSpPr/>
            <p:nvPr/>
          </p:nvSpPr>
          <p:spPr>
            <a:xfrm>
              <a:off x="0" y="0"/>
              <a:ext cx="87246" cy="3731286"/>
            </a:xfrm>
            <a:custGeom>
              <a:avLst/>
              <a:gdLst/>
              <a:ahLst/>
              <a:cxnLst/>
              <a:rect l="l" t="t" r="r" b="b"/>
              <a:pathLst>
                <a:path w="87246" h="3731286">
                  <a:moveTo>
                    <a:pt x="0" y="0"/>
                  </a:moveTo>
                  <a:lnTo>
                    <a:pt x="87246" y="0"/>
                  </a:lnTo>
                  <a:lnTo>
                    <a:pt x="87246" y="3731286"/>
                  </a:lnTo>
                  <a:lnTo>
                    <a:pt x="0" y="3731286"/>
                  </a:lnTo>
                  <a:close/>
                </a:path>
              </a:pathLst>
            </a:custGeom>
            <a:solidFill>
              <a:srgbClr val="BCAAD0"/>
            </a:solidFill>
          </p:spPr>
          <p:txBody>
            <a:bodyPr/>
            <a:lstStyle/>
            <a:p>
              <a:endParaRPr lang="en-GB"/>
            </a:p>
          </p:txBody>
        </p:sp>
        <p:sp>
          <p:nvSpPr>
            <p:cNvPr id="29" name="TextBox 29"/>
            <p:cNvSpPr txBox="1"/>
            <p:nvPr/>
          </p:nvSpPr>
          <p:spPr>
            <a:xfrm>
              <a:off x="0" y="-38100"/>
              <a:ext cx="87246" cy="3769386"/>
            </a:xfrm>
            <a:prstGeom prst="rect">
              <a:avLst/>
            </a:prstGeom>
          </p:spPr>
          <p:txBody>
            <a:bodyPr lIns="50800" tIns="50800" rIns="50800" bIns="50800" rtlCol="0" anchor="ctr"/>
            <a:lstStyle/>
            <a:p>
              <a:pPr algn="ctr">
                <a:lnSpc>
                  <a:spcPts val="2659"/>
                </a:lnSpc>
                <a:spcBef>
                  <a:spcPct val="0"/>
                </a:spcBef>
              </a:pPr>
              <a:endParaRPr/>
            </a:p>
          </p:txBody>
        </p:sp>
      </p:grpSp>
      <p:sp>
        <p:nvSpPr>
          <p:cNvPr id="30" name="Freeform 30"/>
          <p:cNvSpPr/>
          <p:nvPr/>
        </p:nvSpPr>
        <p:spPr>
          <a:xfrm>
            <a:off x="331261" y="331261"/>
            <a:ext cx="5603144" cy="2797729"/>
          </a:xfrm>
          <a:custGeom>
            <a:avLst/>
            <a:gdLst/>
            <a:ahLst/>
            <a:cxnLst/>
            <a:rect l="l" t="t" r="r" b="b"/>
            <a:pathLst>
              <a:path w="5603144" h="2797729">
                <a:moveTo>
                  <a:pt x="0" y="0"/>
                </a:moveTo>
                <a:lnTo>
                  <a:pt x="5603144" y="0"/>
                </a:lnTo>
                <a:lnTo>
                  <a:pt x="5603144" y="2797729"/>
                </a:lnTo>
                <a:lnTo>
                  <a:pt x="0" y="2797729"/>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31" name="TextBox 31"/>
          <p:cNvSpPr txBox="1"/>
          <p:nvPr/>
        </p:nvSpPr>
        <p:spPr>
          <a:xfrm>
            <a:off x="824381" y="3185046"/>
            <a:ext cx="16707482" cy="2263763"/>
          </a:xfrm>
          <a:prstGeom prst="rect">
            <a:avLst/>
          </a:prstGeom>
        </p:spPr>
        <p:txBody>
          <a:bodyPr lIns="0" tIns="0" rIns="0" bIns="0" rtlCol="0" anchor="t">
            <a:spAutoFit/>
          </a:bodyPr>
          <a:lstStyle/>
          <a:p>
            <a:pPr algn="ctr">
              <a:lnSpc>
                <a:spcPts val="9100"/>
              </a:lnSpc>
            </a:pPr>
            <a:r>
              <a:rPr lang="en-US" sz="6500" b="1" dirty="0" err="1">
                <a:solidFill>
                  <a:srgbClr val="2E2E2E"/>
                </a:solidFill>
                <a:latin typeface="Canva Sans Bold"/>
                <a:ea typeface="Canva Sans Bold"/>
                <a:cs typeface="Canva Sans Bold"/>
                <a:sym typeface="Canva Sans Bold"/>
              </a:rPr>
              <a:t>CroesoConnect</a:t>
            </a:r>
            <a:r>
              <a:rPr lang="en-US" sz="6500" b="1" dirty="0">
                <a:solidFill>
                  <a:srgbClr val="2E2E2E"/>
                </a:solidFill>
                <a:latin typeface="Canva Sans Bold"/>
                <a:ea typeface="Canva Sans Bold"/>
                <a:cs typeface="Canva Sans Bold"/>
                <a:sym typeface="Canva Sans Bold"/>
              </a:rPr>
              <a:t> 2025: A Celebration of Welsh Welcome &amp; Wellness</a:t>
            </a:r>
          </a:p>
        </p:txBody>
      </p:sp>
      <p:sp>
        <p:nvSpPr>
          <p:cNvPr id="32" name="TextBox 32"/>
          <p:cNvSpPr txBox="1"/>
          <p:nvPr/>
        </p:nvSpPr>
        <p:spPr>
          <a:xfrm>
            <a:off x="1309595" y="6963586"/>
            <a:ext cx="7571083" cy="2527804"/>
          </a:xfrm>
          <a:prstGeom prst="rect">
            <a:avLst/>
          </a:prstGeom>
        </p:spPr>
        <p:txBody>
          <a:bodyPr wrap="square" lIns="0" tIns="0" rIns="0" bIns="0" rtlCol="0" anchor="t">
            <a:spAutoFit/>
          </a:bodyPr>
          <a:lstStyle/>
          <a:p>
            <a:pPr algn="l">
              <a:lnSpc>
                <a:spcPts val="5047"/>
              </a:lnSpc>
            </a:pPr>
            <a:r>
              <a:rPr lang="en-US" sz="2800" b="1" dirty="0">
                <a:solidFill>
                  <a:srgbClr val="2E2E2E"/>
                </a:solidFill>
                <a:latin typeface="Canva Sans Bold"/>
                <a:ea typeface="Canva Sans Bold"/>
                <a:cs typeface="Canva Sans Bold"/>
                <a:sym typeface="Canva Sans Bold"/>
              </a:rPr>
              <a:t>Module Lead: Kathryn Flynn </a:t>
            </a:r>
          </a:p>
          <a:p>
            <a:pPr algn="l">
              <a:lnSpc>
                <a:spcPts val="5047"/>
              </a:lnSpc>
            </a:pPr>
            <a:r>
              <a:rPr lang="en-US" sz="2800" b="1" dirty="0">
                <a:solidFill>
                  <a:srgbClr val="2E2E2E"/>
                </a:solidFill>
                <a:latin typeface="Canva Sans Bold"/>
                <a:ea typeface="Canva Sans Bold"/>
                <a:cs typeface="Canva Sans Bold"/>
                <a:sym typeface="Canva Sans Bold"/>
              </a:rPr>
              <a:t>Student name: Ionica Costache</a:t>
            </a:r>
          </a:p>
          <a:p>
            <a:pPr algn="l">
              <a:lnSpc>
                <a:spcPts val="5047"/>
              </a:lnSpc>
            </a:pPr>
            <a:r>
              <a:rPr lang="en-US" sz="2800" b="1" dirty="0">
                <a:solidFill>
                  <a:srgbClr val="2E2E2E"/>
                </a:solidFill>
                <a:latin typeface="Canva Sans Bold"/>
                <a:ea typeface="Canva Sans Bold"/>
                <a:cs typeface="Canva Sans Bold"/>
                <a:sym typeface="Canva Sans Bold"/>
              </a:rPr>
              <a:t>Student ID: 2246358</a:t>
            </a:r>
          </a:p>
          <a:p>
            <a:pPr algn="l">
              <a:lnSpc>
                <a:spcPts val="5047"/>
              </a:lnSpc>
            </a:pPr>
            <a:endParaRPr lang="en-US" sz="3605" b="1" dirty="0">
              <a:solidFill>
                <a:srgbClr val="2E2E2E"/>
              </a:solidFill>
              <a:latin typeface="Canva Sans Bold"/>
              <a:ea typeface="Canva Sans Bold"/>
              <a:cs typeface="Canva Sans Bold"/>
              <a:sym typeface="Canva Sans Bold"/>
            </a:endParaRPr>
          </a:p>
        </p:txBody>
      </p:sp>
      <p:sp>
        <p:nvSpPr>
          <p:cNvPr id="33" name="TextBox 32">
            <a:extLst>
              <a:ext uri="{FF2B5EF4-FFF2-40B4-BE49-F238E27FC236}">
                <a16:creationId xmlns:a16="http://schemas.microsoft.com/office/drawing/2014/main" id="{A16577CF-B080-FCD1-6077-86E028EC55FB}"/>
              </a:ext>
            </a:extLst>
          </p:cNvPr>
          <p:cNvSpPr txBox="1"/>
          <p:nvPr/>
        </p:nvSpPr>
        <p:spPr>
          <a:xfrm>
            <a:off x="7543800" y="6631541"/>
            <a:ext cx="9149277" cy="248016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ct val="150000"/>
              </a:lnSpc>
              <a:buNone/>
            </a:pPr>
            <a:r>
              <a:rPr lang="en-GB" sz="1800" b="1" dirty="0">
                <a:solidFill>
                  <a:srgbClr val="000000"/>
                </a:solidFill>
                <a:effectLst/>
                <a:latin typeface="Times New Roman" panose="02020603050405020304" pitchFamily="18" charset="0"/>
                <a:ea typeface="Times New Roman" panose="02020603050405020304" pitchFamily="18" charset="0"/>
              </a:rPr>
              <a:t>Declaration </a:t>
            </a:r>
            <a:endParaRPr lang="en-GB" sz="1800" dirty="0">
              <a:effectLst/>
              <a:latin typeface="Times New Roman" panose="02020603050405020304" pitchFamily="18" charset="0"/>
              <a:ea typeface="Times New Roman" panose="02020603050405020304" pitchFamily="18" charset="0"/>
            </a:endParaRPr>
          </a:p>
          <a:p>
            <a:pPr>
              <a:lnSpc>
                <a:spcPct val="115000"/>
              </a:lnSpc>
              <a:spcAft>
                <a:spcPts val="800"/>
              </a:spcAft>
            </a:pPr>
            <a:r>
              <a:rPr lang="en-GB"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I have used Grammarly which is an AI tool to rectify any grammatical mistakes from this study.</a:t>
            </a: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 Other than this, I confirm that I have not used any AI too in the research and creation of this assignment. I confirm that I have not presented any AI generated materials as my own work. I also confirm I have copies of my draft, notes and other resources I used, which I may be asked to provide in evidence.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5400000">
            <a:off x="5835002" y="-5835002"/>
            <a:ext cx="6617996" cy="18288000"/>
            <a:chOff x="0" y="0"/>
            <a:chExt cx="1743011" cy="4816593"/>
          </a:xfrm>
        </p:grpSpPr>
        <p:sp>
          <p:nvSpPr>
            <p:cNvPr id="3" name="Freeform 3"/>
            <p:cNvSpPr/>
            <p:nvPr/>
          </p:nvSpPr>
          <p:spPr>
            <a:xfrm>
              <a:off x="0" y="0"/>
              <a:ext cx="1743011" cy="4816592"/>
            </a:xfrm>
            <a:custGeom>
              <a:avLst/>
              <a:gdLst/>
              <a:ahLst/>
              <a:cxnLst/>
              <a:rect l="l" t="t" r="r" b="b"/>
              <a:pathLst>
                <a:path w="1743011" h="4816592">
                  <a:moveTo>
                    <a:pt x="0" y="0"/>
                  </a:moveTo>
                  <a:lnTo>
                    <a:pt x="1743011" y="0"/>
                  </a:lnTo>
                  <a:lnTo>
                    <a:pt x="1743011" y="4816592"/>
                  </a:lnTo>
                  <a:lnTo>
                    <a:pt x="0" y="4816592"/>
                  </a:lnTo>
                  <a:close/>
                </a:path>
              </a:pathLst>
            </a:custGeom>
            <a:solidFill>
              <a:srgbClr val="FFC2CA"/>
            </a:solidFill>
          </p:spPr>
          <p:txBody>
            <a:bodyPr/>
            <a:lstStyle/>
            <a:p>
              <a:endParaRPr lang="en-GB"/>
            </a:p>
          </p:txBody>
        </p:sp>
        <p:sp>
          <p:nvSpPr>
            <p:cNvPr id="4" name="TextBox 4"/>
            <p:cNvSpPr txBox="1"/>
            <p:nvPr/>
          </p:nvSpPr>
          <p:spPr>
            <a:xfrm>
              <a:off x="0" y="-38100"/>
              <a:ext cx="1743011" cy="4854693"/>
            </a:xfrm>
            <a:prstGeom prst="rect">
              <a:avLst/>
            </a:prstGeom>
          </p:spPr>
          <p:txBody>
            <a:bodyPr lIns="50800" tIns="50800" rIns="50800" bIns="50800" rtlCol="0" anchor="ctr"/>
            <a:lstStyle/>
            <a:p>
              <a:pPr algn="ctr">
                <a:lnSpc>
                  <a:spcPts val="2659"/>
                </a:lnSpc>
                <a:spcBef>
                  <a:spcPct val="0"/>
                </a:spcBef>
              </a:pPr>
              <a:endParaRPr/>
            </a:p>
          </p:txBody>
        </p:sp>
      </p:grpSp>
      <p:sp>
        <p:nvSpPr>
          <p:cNvPr id="5" name="Freeform 5"/>
          <p:cNvSpPr/>
          <p:nvPr/>
        </p:nvSpPr>
        <p:spPr>
          <a:xfrm>
            <a:off x="1028700" y="3950781"/>
            <a:ext cx="9348270" cy="5334431"/>
          </a:xfrm>
          <a:custGeom>
            <a:avLst/>
            <a:gdLst/>
            <a:ahLst/>
            <a:cxnLst/>
            <a:rect l="l" t="t" r="r" b="b"/>
            <a:pathLst>
              <a:path w="9348270" h="5334431">
                <a:moveTo>
                  <a:pt x="0" y="0"/>
                </a:moveTo>
                <a:lnTo>
                  <a:pt x="9348270" y="0"/>
                </a:lnTo>
                <a:lnTo>
                  <a:pt x="9348270" y="5334430"/>
                </a:lnTo>
                <a:lnTo>
                  <a:pt x="0" y="5334430"/>
                </a:lnTo>
                <a:lnTo>
                  <a:pt x="0" y="0"/>
                </a:lnTo>
                <a:close/>
              </a:path>
            </a:pathLst>
          </a:custGeom>
          <a:blipFill>
            <a:blip r:embed="rId2" cstate="email">
              <a:extLst>
                <a:ext uri="{28A0092B-C50C-407E-A947-70E740481C1C}">
                  <a14:useLocalDpi xmlns:a14="http://schemas.microsoft.com/office/drawing/2010/main"/>
                </a:ext>
              </a:extLst>
            </a:blip>
            <a:stretch>
              <a:fillRect t="-5153" b="-3060"/>
            </a:stretch>
          </a:blipFill>
        </p:spPr>
        <p:txBody>
          <a:bodyPr/>
          <a:lstStyle/>
          <a:p>
            <a:endParaRPr lang="en-GB"/>
          </a:p>
        </p:txBody>
      </p:sp>
      <p:sp>
        <p:nvSpPr>
          <p:cNvPr id="6" name="TextBox 6"/>
          <p:cNvSpPr txBox="1"/>
          <p:nvPr/>
        </p:nvSpPr>
        <p:spPr>
          <a:xfrm>
            <a:off x="1028700" y="2049170"/>
            <a:ext cx="9828442" cy="1259829"/>
          </a:xfrm>
          <a:prstGeom prst="rect">
            <a:avLst/>
          </a:prstGeom>
        </p:spPr>
        <p:txBody>
          <a:bodyPr lIns="0" tIns="0" rIns="0" bIns="0" rtlCol="0" anchor="t">
            <a:spAutoFit/>
          </a:bodyPr>
          <a:lstStyle/>
          <a:p>
            <a:pPr algn="l">
              <a:lnSpc>
                <a:spcPts val="10360"/>
              </a:lnSpc>
            </a:pPr>
            <a:r>
              <a:rPr lang="en-US" sz="7400" b="1" u="sng">
                <a:solidFill>
                  <a:srgbClr val="2E2E2E"/>
                </a:solidFill>
                <a:latin typeface="Canva Sans Bold"/>
                <a:ea typeface="Canva Sans Bold"/>
                <a:cs typeface="Canva Sans Bold"/>
                <a:sym typeface="Canva Sans Bold"/>
              </a:rPr>
              <a:t>Event Overview</a:t>
            </a:r>
          </a:p>
        </p:txBody>
      </p:sp>
      <p:sp>
        <p:nvSpPr>
          <p:cNvPr id="7" name="TextBox 7"/>
          <p:cNvSpPr txBox="1"/>
          <p:nvPr/>
        </p:nvSpPr>
        <p:spPr>
          <a:xfrm>
            <a:off x="11193631" y="1645595"/>
            <a:ext cx="6065669" cy="7808804"/>
          </a:xfrm>
          <a:prstGeom prst="rect">
            <a:avLst/>
          </a:prstGeom>
        </p:spPr>
        <p:txBody>
          <a:bodyPr wrap="square" lIns="0" tIns="0" rIns="0" bIns="0" rtlCol="0" anchor="t">
            <a:spAutoFit/>
          </a:bodyPr>
          <a:lstStyle/>
          <a:p>
            <a:pPr algn="just">
              <a:lnSpc>
                <a:spcPts val="3359"/>
              </a:lnSpc>
            </a:pPr>
            <a:r>
              <a:rPr lang="en-US" sz="2099" b="1" dirty="0">
                <a:solidFill>
                  <a:srgbClr val="4D4D4D"/>
                </a:solidFill>
                <a:latin typeface="Canva Sans Bold"/>
                <a:ea typeface="Canva Sans Bold"/>
                <a:cs typeface="Canva Sans Bold"/>
                <a:sym typeface="Canva Sans Bold"/>
              </a:rPr>
              <a:t> </a:t>
            </a:r>
            <a:r>
              <a:rPr lang="en-US" sz="2400" b="1" dirty="0">
                <a:solidFill>
                  <a:srgbClr val="4D4D4D"/>
                </a:solidFill>
                <a:latin typeface="Times New Roman" panose="02020603050405020304" pitchFamily="18" charset="0"/>
                <a:ea typeface="Canva Sans Bold"/>
                <a:cs typeface="Times New Roman" panose="02020603050405020304" pitchFamily="18" charset="0"/>
                <a:sym typeface="Canva Sans Bold"/>
              </a:rPr>
              <a:t>The proposed </a:t>
            </a:r>
            <a:r>
              <a:rPr lang="en-US" sz="2400" b="1" dirty="0" err="1">
                <a:solidFill>
                  <a:srgbClr val="4D4D4D"/>
                </a:solidFill>
                <a:latin typeface="Times New Roman" panose="02020603050405020304" pitchFamily="18" charset="0"/>
                <a:ea typeface="Canva Sans Bold"/>
                <a:cs typeface="Times New Roman" panose="02020603050405020304" pitchFamily="18" charset="0"/>
                <a:sym typeface="Canva Sans Bold"/>
              </a:rPr>
              <a:t>CroesoConnect</a:t>
            </a:r>
            <a:r>
              <a:rPr lang="en-US" sz="2400" b="1" dirty="0">
                <a:solidFill>
                  <a:srgbClr val="4D4D4D"/>
                </a:solidFill>
                <a:latin typeface="Times New Roman" panose="02020603050405020304" pitchFamily="18" charset="0"/>
                <a:ea typeface="Canva Sans Bold"/>
                <a:cs typeface="Times New Roman" panose="02020603050405020304" pitchFamily="18" charset="0"/>
                <a:sym typeface="Canva Sans Bold"/>
              </a:rPr>
              <a:t> 2025 event will operate as a three-day hybrid MICE and  wellness-focused event located in North Wales during the Year of </a:t>
            </a:r>
            <a:r>
              <a:rPr lang="en-US" sz="2400" b="1" dirty="0" err="1">
                <a:solidFill>
                  <a:srgbClr val="4D4D4D"/>
                </a:solidFill>
                <a:latin typeface="Times New Roman" panose="02020603050405020304" pitchFamily="18" charset="0"/>
                <a:ea typeface="Canva Sans Bold"/>
                <a:cs typeface="Times New Roman" panose="02020603050405020304" pitchFamily="18" charset="0"/>
                <a:sym typeface="Canva Sans Bold"/>
              </a:rPr>
              <a:t>Croeso</a:t>
            </a:r>
            <a:r>
              <a:rPr lang="en-US" sz="2400" b="1" dirty="0">
                <a:solidFill>
                  <a:srgbClr val="4D4D4D"/>
                </a:solidFill>
                <a:latin typeface="Times New Roman" panose="02020603050405020304" pitchFamily="18" charset="0"/>
                <a:ea typeface="Canva Sans Bold"/>
                <a:cs typeface="Times New Roman" panose="02020603050405020304" pitchFamily="18" charset="0"/>
                <a:sym typeface="Canva Sans Bold"/>
              </a:rPr>
              <a:t>. The main goal of this event  is to position Wales as a destination that attracts both business conferences and cultural wellness tourism. The event  unites professional networking with wellness activities and local cultural immersion to showcase </a:t>
            </a:r>
            <a:r>
              <a:rPr lang="en-US" sz="2400" b="1" dirty="0" err="1">
                <a:solidFill>
                  <a:srgbClr val="4D4D4D"/>
                </a:solidFill>
                <a:latin typeface="Times New Roman" panose="02020603050405020304" pitchFamily="18" charset="0"/>
                <a:ea typeface="Canva Sans Bold"/>
                <a:cs typeface="Times New Roman" panose="02020603050405020304" pitchFamily="18" charset="0"/>
                <a:sym typeface="Canva Sans Bold"/>
              </a:rPr>
              <a:t>Wales'</a:t>
            </a:r>
            <a:r>
              <a:rPr lang="en-US" sz="2400" b="1" dirty="0">
                <a:solidFill>
                  <a:srgbClr val="4D4D4D"/>
                </a:solidFill>
                <a:latin typeface="Times New Roman" panose="02020603050405020304" pitchFamily="18" charset="0"/>
                <a:ea typeface="Canva Sans Bold"/>
                <a:cs typeface="Times New Roman" panose="02020603050405020304" pitchFamily="18" charset="0"/>
                <a:sym typeface="Canva Sans Bold"/>
              </a:rPr>
              <a:t> </a:t>
            </a:r>
            <a:r>
              <a:rPr lang="en-US" sz="2400" b="1" i="1" dirty="0">
                <a:solidFill>
                  <a:srgbClr val="4D4D4D"/>
                </a:solidFill>
                <a:latin typeface="Times New Roman" panose="02020603050405020304" pitchFamily="18" charset="0"/>
                <a:ea typeface="Canva Sans Bold Italics"/>
                <a:cs typeface="Times New Roman" panose="02020603050405020304" pitchFamily="18" charset="0"/>
                <a:sym typeface="Canva Sans Bold Italics"/>
              </a:rPr>
              <a:t>'</a:t>
            </a:r>
            <a:r>
              <a:rPr lang="en-US" sz="2400" b="1" i="1" dirty="0" err="1">
                <a:solidFill>
                  <a:srgbClr val="4D4D4D"/>
                </a:solidFill>
                <a:latin typeface="Times New Roman" panose="02020603050405020304" pitchFamily="18" charset="0"/>
                <a:ea typeface="Canva Sans Bold Italics"/>
                <a:cs typeface="Times New Roman" panose="02020603050405020304" pitchFamily="18" charset="0"/>
                <a:sym typeface="Canva Sans Bold Italics"/>
              </a:rPr>
              <a:t>croeso</a:t>
            </a:r>
            <a:r>
              <a:rPr lang="en-US" sz="2400" b="1" dirty="0">
                <a:solidFill>
                  <a:srgbClr val="4D4D4D"/>
                </a:solidFill>
                <a:latin typeface="Times New Roman" panose="02020603050405020304" pitchFamily="18" charset="0"/>
                <a:ea typeface="Canva Sans Bold"/>
                <a:cs typeface="Times New Roman" panose="02020603050405020304" pitchFamily="18" charset="0"/>
                <a:sym typeface="Canva Sans Bold"/>
              </a:rPr>
              <a:t>'  (welcome) and </a:t>
            </a:r>
            <a:r>
              <a:rPr lang="en-US" sz="2400" b="1" i="1" dirty="0">
                <a:solidFill>
                  <a:srgbClr val="4D4D4D"/>
                </a:solidFill>
                <a:latin typeface="Times New Roman" panose="02020603050405020304" pitchFamily="18" charset="0"/>
                <a:ea typeface="Canva Sans Bold Italics"/>
                <a:cs typeface="Times New Roman" panose="02020603050405020304" pitchFamily="18" charset="0"/>
                <a:sym typeface="Canva Sans Bold Italics"/>
              </a:rPr>
              <a:t>'hwyl</a:t>
            </a:r>
            <a:r>
              <a:rPr lang="en-US" sz="2400" b="1" dirty="0">
                <a:solidFill>
                  <a:srgbClr val="4D4D4D"/>
                </a:solidFill>
                <a:latin typeface="Times New Roman" panose="02020603050405020304" pitchFamily="18" charset="0"/>
                <a:ea typeface="Canva Sans Bold"/>
                <a:cs typeface="Times New Roman" panose="02020603050405020304" pitchFamily="18" charset="0"/>
                <a:sym typeface="Canva Sans Bold"/>
              </a:rPr>
              <a:t>' (joy) values (Visit Wales, 2024).</a:t>
            </a:r>
          </a:p>
          <a:p>
            <a:pPr algn="just">
              <a:lnSpc>
                <a:spcPts val="3359"/>
              </a:lnSpc>
            </a:pPr>
            <a:endParaRPr lang="en-US" sz="2400" b="1" dirty="0">
              <a:solidFill>
                <a:srgbClr val="4D4D4D"/>
              </a:solidFill>
              <a:latin typeface="Times New Roman" panose="02020603050405020304" pitchFamily="18" charset="0"/>
              <a:ea typeface="Canva Sans Bold"/>
              <a:cs typeface="Times New Roman" panose="02020603050405020304" pitchFamily="18" charset="0"/>
              <a:sym typeface="Canva Sans Bold"/>
            </a:endParaRPr>
          </a:p>
          <a:p>
            <a:pPr algn="just">
              <a:lnSpc>
                <a:spcPts val="3359"/>
              </a:lnSpc>
            </a:pPr>
            <a:r>
              <a:rPr lang="en-US" sz="2400" b="1" dirty="0">
                <a:solidFill>
                  <a:srgbClr val="4D4D4D"/>
                </a:solidFill>
                <a:latin typeface="Times New Roman" panose="02020603050405020304" pitchFamily="18" charset="0"/>
                <a:ea typeface="Canva Sans Bold"/>
                <a:cs typeface="Times New Roman" panose="02020603050405020304" pitchFamily="18" charset="0"/>
                <a:sym typeface="Canva Sans Bold"/>
              </a:rPr>
              <a:t>The event  will welcome international delegates from wellness tourism and MICE industries to experience cultural identity while generating sustained economic growth  for the region </a:t>
            </a:r>
            <a:r>
              <a:rPr lang="en-GB" sz="2400" b="1" i="0" dirty="0">
                <a:solidFill>
                  <a:srgbClr val="2C3E50"/>
                </a:solidFill>
                <a:effectLst/>
                <a:latin typeface="Times New Roman" panose="02020603050405020304" pitchFamily="18" charset="0"/>
                <a:cs typeface="Times New Roman" panose="02020603050405020304" pitchFamily="18" charset="0"/>
              </a:rPr>
              <a:t>(Rogers and Davidson, 2015)</a:t>
            </a:r>
            <a:r>
              <a:rPr lang="en-US" sz="2400" b="1" dirty="0">
                <a:solidFill>
                  <a:srgbClr val="4D4D4D"/>
                </a:solidFill>
                <a:latin typeface="Times New Roman" panose="02020603050405020304" pitchFamily="18" charset="0"/>
                <a:ea typeface="Canva Sans Bold"/>
                <a:cs typeface="Times New Roman" panose="02020603050405020304" pitchFamily="18" charset="0"/>
                <a:sym typeface="Canva Sans Bold"/>
              </a:rPr>
              <a:t>.</a:t>
            </a:r>
          </a:p>
          <a:p>
            <a:pPr algn="just">
              <a:lnSpc>
                <a:spcPts val="3359"/>
              </a:lnSpc>
            </a:pPr>
            <a:endParaRPr lang="en-US" sz="2099" b="1" dirty="0">
              <a:solidFill>
                <a:srgbClr val="4D4D4D"/>
              </a:solidFill>
              <a:latin typeface="Canva Sans Bold"/>
              <a:ea typeface="Canva Sans Bold"/>
              <a:cs typeface="Canva Sans Bold"/>
              <a:sym typeface="Canva Sans Bold"/>
            </a:endParaRPr>
          </a:p>
        </p:txBody>
      </p:sp>
      <p:sp>
        <p:nvSpPr>
          <p:cNvPr id="8" name="Freeform 8"/>
          <p:cNvSpPr/>
          <p:nvPr/>
        </p:nvSpPr>
        <p:spPr>
          <a:xfrm>
            <a:off x="331261" y="331261"/>
            <a:ext cx="2144578" cy="1070818"/>
          </a:xfrm>
          <a:custGeom>
            <a:avLst/>
            <a:gdLst/>
            <a:ahLst/>
            <a:cxnLst/>
            <a:rect l="l" t="t" r="r" b="b"/>
            <a:pathLst>
              <a:path w="2144578" h="1070818">
                <a:moveTo>
                  <a:pt x="0" y="0"/>
                </a:moveTo>
                <a:lnTo>
                  <a:pt x="2144578" y="0"/>
                </a:lnTo>
                <a:lnTo>
                  <a:pt x="2144578" y="1070818"/>
                </a:lnTo>
                <a:lnTo>
                  <a:pt x="0" y="1070818"/>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9" name="TextBox 9"/>
          <p:cNvSpPr txBox="1"/>
          <p:nvPr/>
        </p:nvSpPr>
        <p:spPr>
          <a:xfrm>
            <a:off x="1028700" y="9454399"/>
            <a:ext cx="4076700" cy="322589"/>
          </a:xfrm>
          <a:prstGeom prst="rect">
            <a:avLst/>
          </a:prstGeom>
        </p:spPr>
        <p:txBody>
          <a:bodyPr wrap="square" lIns="0" tIns="0" rIns="0" bIns="0" rtlCol="0" anchor="t">
            <a:spAutoFit/>
          </a:bodyPr>
          <a:lstStyle/>
          <a:p>
            <a:pPr algn="ctr">
              <a:lnSpc>
                <a:spcPts val="2659"/>
              </a:lnSpc>
              <a:spcBef>
                <a:spcPct val="0"/>
              </a:spcBef>
            </a:pPr>
            <a:r>
              <a:rPr lang="en-US" sz="1899" dirty="0">
                <a:solidFill>
                  <a:srgbClr val="000000"/>
                </a:solidFill>
                <a:latin typeface="Canva Sans"/>
                <a:ea typeface="Canva Sans"/>
                <a:cs typeface="Canva Sans"/>
                <a:sym typeface="Canva Sans"/>
              </a:rPr>
              <a:t>Source: Visit Wales, 2024.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210274" y="2850809"/>
            <a:ext cx="1397050" cy="6059040"/>
            <a:chOff x="0" y="0"/>
            <a:chExt cx="367947" cy="1595797"/>
          </a:xfrm>
        </p:grpSpPr>
        <p:sp>
          <p:nvSpPr>
            <p:cNvPr id="3" name="Freeform 3"/>
            <p:cNvSpPr/>
            <p:nvPr/>
          </p:nvSpPr>
          <p:spPr>
            <a:xfrm>
              <a:off x="0" y="0"/>
              <a:ext cx="367947" cy="1595797"/>
            </a:xfrm>
            <a:custGeom>
              <a:avLst/>
              <a:gdLst/>
              <a:ahLst/>
              <a:cxnLst/>
              <a:rect l="l" t="t" r="r" b="b"/>
              <a:pathLst>
                <a:path w="367947" h="1595797">
                  <a:moveTo>
                    <a:pt x="0" y="0"/>
                  </a:moveTo>
                  <a:lnTo>
                    <a:pt x="367947" y="0"/>
                  </a:lnTo>
                  <a:lnTo>
                    <a:pt x="367947" y="1595797"/>
                  </a:lnTo>
                  <a:lnTo>
                    <a:pt x="0" y="1595797"/>
                  </a:lnTo>
                  <a:close/>
                </a:path>
              </a:pathLst>
            </a:custGeom>
            <a:solidFill>
              <a:srgbClr val="FFC2CA"/>
            </a:solidFill>
          </p:spPr>
          <p:txBody>
            <a:bodyPr/>
            <a:lstStyle/>
            <a:p>
              <a:endParaRPr lang="en-GB"/>
            </a:p>
          </p:txBody>
        </p:sp>
        <p:sp>
          <p:nvSpPr>
            <p:cNvPr id="4" name="TextBox 4"/>
            <p:cNvSpPr txBox="1"/>
            <p:nvPr/>
          </p:nvSpPr>
          <p:spPr>
            <a:xfrm>
              <a:off x="0" y="-38100"/>
              <a:ext cx="367947" cy="1633897"/>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10805326" y="3693147"/>
            <a:ext cx="987464" cy="987464"/>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28575" cap="sq">
              <a:solidFill>
                <a:srgbClr val="C86974"/>
              </a:solidFill>
              <a:prstDash val="solid"/>
              <a:miter/>
            </a:ln>
          </p:spPr>
          <p:txBody>
            <a:bodyPr/>
            <a:lstStyle/>
            <a:p>
              <a:endParaRPr lang="en-GB"/>
            </a:p>
          </p:txBody>
        </p:sp>
        <p:sp>
          <p:nvSpPr>
            <p:cNvPr id="7" name="TextBox 7"/>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10805326" y="5386597"/>
            <a:ext cx="987464" cy="987464"/>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28575" cap="sq">
              <a:solidFill>
                <a:srgbClr val="BCAAD0"/>
              </a:solidFill>
              <a:prstDash val="solid"/>
              <a:miter/>
            </a:ln>
          </p:spPr>
          <p:txBody>
            <a:bodyPr/>
            <a:lstStyle/>
            <a:p>
              <a:endParaRPr lang="en-GB"/>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10805326" y="7126949"/>
            <a:ext cx="987464" cy="987464"/>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28575" cap="sq">
              <a:solidFill>
                <a:srgbClr val="555555"/>
              </a:solidFill>
              <a:prstDash val="solid"/>
              <a:miter/>
            </a:ln>
          </p:spPr>
          <p:txBody>
            <a:bodyPr/>
            <a:lstStyle/>
            <a:p>
              <a:endParaRPr lang="en-GB"/>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a:off x="10905616" y="3913491"/>
            <a:ext cx="786885" cy="610820"/>
          </a:xfrm>
          <a:custGeom>
            <a:avLst/>
            <a:gdLst/>
            <a:ahLst/>
            <a:cxnLst/>
            <a:rect l="l" t="t" r="r" b="b"/>
            <a:pathLst>
              <a:path w="786885" h="610820">
                <a:moveTo>
                  <a:pt x="0" y="0"/>
                </a:moveTo>
                <a:lnTo>
                  <a:pt x="786885" y="0"/>
                </a:lnTo>
                <a:lnTo>
                  <a:pt x="786885" y="610820"/>
                </a:lnTo>
                <a:lnTo>
                  <a:pt x="0" y="61082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5" name="Freeform 15"/>
          <p:cNvSpPr/>
          <p:nvPr/>
        </p:nvSpPr>
        <p:spPr>
          <a:xfrm>
            <a:off x="11048388" y="5472734"/>
            <a:ext cx="501342" cy="815190"/>
          </a:xfrm>
          <a:custGeom>
            <a:avLst/>
            <a:gdLst/>
            <a:ahLst/>
            <a:cxnLst/>
            <a:rect l="l" t="t" r="r" b="b"/>
            <a:pathLst>
              <a:path w="501342" h="815190">
                <a:moveTo>
                  <a:pt x="0" y="0"/>
                </a:moveTo>
                <a:lnTo>
                  <a:pt x="501342" y="0"/>
                </a:lnTo>
                <a:lnTo>
                  <a:pt x="501342" y="815190"/>
                </a:lnTo>
                <a:lnTo>
                  <a:pt x="0" y="81519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6" name="Freeform 16"/>
          <p:cNvSpPr/>
          <p:nvPr/>
        </p:nvSpPr>
        <p:spPr>
          <a:xfrm>
            <a:off x="10872658" y="7326561"/>
            <a:ext cx="852802" cy="610820"/>
          </a:xfrm>
          <a:custGeom>
            <a:avLst/>
            <a:gdLst/>
            <a:ahLst/>
            <a:cxnLst/>
            <a:rect l="l" t="t" r="r" b="b"/>
            <a:pathLst>
              <a:path w="852802" h="610820">
                <a:moveTo>
                  <a:pt x="0" y="0"/>
                </a:moveTo>
                <a:lnTo>
                  <a:pt x="852802" y="0"/>
                </a:lnTo>
                <a:lnTo>
                  <a:pt x="852802" y="610820"/>
                </a:lnTo>
                <a:lnTo>
                  <a:pt x="0" y="610820"/>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7" name="Freeform 17"/>
          <p:cNvSpPr/>
          <p:nvPr/>
        </p:nvSpPr>
        <p:spPr>
          <a:xfrm>
            <a:off x="1457157" y="4682967"/>
            <a:ext cx="6867292" cy="4575333"/>
          </a:xfrm>
          <a:custGeom>
            <a:avLst/>
            <a:gdLst/>
            <a:ahLst/>
            <a:cxnLst/>
            <a:rect l="l" t="t" r="r" b="b"/>
            <a:pathLst>
              <a:path w="6867292" h="4575333">
                <a:moveTo>
                  <a:pt x="0" y="0"/>
                </a:moveTo>
                <a:lnTo>
                  <a:pt x="6867292" y="0"/>
                </a:lnTo>
                <a:lnTo>
                  <a:pt x="6867292" y="4575333"/>
                </a:lnTo>
                <a:lnTo>
                  <a:pt x="0" y="4575333"/>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8" name="TextBox 18"/>
          <p:cNvSpPr txBox="1"/>
          <p:nvPr/>
        </p:nvSpPr>
        <p:spPr>
          <a:xfrm rot="-5400000">
            <a:off x="7200914" y="5429186"/>
            <a:ext cx="5349096" cy="580376"/>
          </a:xfrm>
          <a:prstGeom prst="rect">
            <a:avLst/>
          </a:prstGeom>
        </p:spPr>
        <p:txBody>
          <a:bodyPr lIns="0" tIns="0" rIns="0" bIns="0" rtlCol="0" anchor="t">
            <a:spAutoFit/>
          </a:bodyPr>
          <a:lstStyle/>
          <a:p>
            <a:pPr algn="ctr">
              <a:lnSpc>
                <a:spcPts val="4760"/>
              </a:lnSpc>
            </a:pPr>
            <a:r>
              <a:rPr lang="en-US" sz="3400" b="1" spc="666">
                <a:solidFill>
                  <a:srgbClr val="4D4D4D"/>
                </a:solidFill>
                <a:latin typeface="Canva Sans Bold"/>
                <a:ea typeface="Canva Sans Bold"/>
                <a:cs typeface="Canva Sans Bold"/>
                <a:sym typeface="Canva Sans Bold"/>
              </a:rPr>
              <a:t>Activities iclude:</a:t>
            </a:r>
          </a:p>
        </p:txBody>
      </p:sp>
      <p:sp>
        <p:nvSpPr>
          <p:cNvPr id="19" name="TextBox 19"/>
          <p:cNvSpPr txBox="1"/>
          <p:nvPr/>
        </p:nvSpPr>
        <p:spPr>
          <a:xfrm>
            <a:off x="12179790" y="3923016"/>
            <a:ext cx="4881768" cy="347272"/>
          </a:xfrm>
          <a:prstGeom prst="rect">
            <a:avLst/>
          </a:prstGeom>
        </p:spPr>
        <p:txBody>
          <a:bodyPr lIns="0" tIns="0" rIns="0" bIns="0" rtlCol="0" anchor="t">
            <a:spAutoFit/>
          </a:bodyPr>
          <a:lstStyle/>
          <a:p>
            <a:pPr algn="l">
              <a:lnSpc>
                <a:spcPts val="2909"/>
              </a:lnSpc>
            </a:pPr>
            <a:r>
              <a:rPr lang="en-US" sz="2077" b="1">
                <a:solidFill>
                  <a:srgbClr val="555555"/>
                </a:solidFill>
                <a:latin typeface="Canva Sans Bold"/>
                <a:ea typeface="Canva Sans Bold"/>
                <a:cs typeface="Canva Sans Bold"/>
                <a:sym typeface="Canva Sans Bold"/>
              </a:rPr>
              <a:t>Traditional food demonstrations</a:t>
            </a:r>
          </a:p>
        </p:txBody>
      </p:sp>
      <p:sp>
        <p:nvSpPr>
          <p:cNvPr id="20" name="TextBox 20"/>
          <p:cNvSpPr txBox="1"/>
          <p:nvPr/>
        </p:nvSpPr>
        <p:spPr>
          <a:xfrm>
            <a:off x="1457157" y="2200846"/>
            <a:ext cx="6867292" cy="2746329"/>
          </a:xfrm>
          <a:prstGeom prst="rect">
            <a:avLst/>
          </a:prstGeom>
        </p:spPr>
        <p:txBody>
          <a:bodyPr lIns="0" tIns="0" rIns="0" bIns="0" rtlCol="0" anchor="t">
            <a:spAutoFit/>
          </a:bodyPr>
          <a:lstStyle/>
          <a:p>
            <a:pPr algn="l">
              <a:lnSpc>
                <a:spcPts val="2659"/>
              </a:lnSpc>
            </a:pPr>
            <a:r>
              <a:rPr lang="en-US" sz="1899" b="1" dirty="0">
                <a:solidFill>
                  <a:srgbClr val="000000"/>
                </a:solidFill>
                <a:latin typeface="Canva Sans Bold"/>
                <a:ea typeface="Canva Sans Bold"/>
                <a:cs typeface="Canva Sans Bold"/>
                <a:sym typeface="Canva Sans Bold"/>
              </a:rPr>
              <a:t>The theme  is based on both the “sense of place” and the emotional experience of hospitality in Wales, which  is rooted in heritage and natural landscapes (Thomas, Thomas and Powell, 2017). </a:t>
            </a:r>
          </a:p>
          <a:p>
            <a:pPr algn="l">
              <a:lnSpc>
                <a:spcPts val="2659"/>
              </a:lnSpc>
            </a:pPr>
            <a:endParaRPr lang="en-US" sz="1899" b="1" dirty="0">
              <a:solidFill>
                <a:srgbClr val="000000"/>
              </a:solidFill>
              <a:latin typeface="Canva Sans Bold"/>
              <a:ea typeface="Canva Sans Bold"/>
              <a:cs typeface="Canva Sans Bold"/>
              <a:sym typeface="Canva Sans Bold"/>
            </a:endParaRPr>
          </a:p>
          <a:p>
            <a:pPr algn="l">
              <a:lnSpc>
                <a:spcPts val="2659"/>
              </a:lnSpc>
            </a:pPr>
            <a:r>
              <a:rPr lang="en-US" sz="1899" b="1" dirty="0">
                <a:solidFill>
                  <a:srgbClr val="000000"/>
                </a:solidFill>
                <a:latin typeface="Canva Sans Bold"/>
                <a:ea typeface="Canva Sans Bold"/>
                <a:cs typeface="Canva Sans Bold"/>
                <a:sym typeface="Canva Sans Bold"/>
              </a:rPr>
              <a:t>This event is original in  concept, with no direct equivalent currently in Wales.</a:t>
            </a:r>
          </a:p>
          <a:p>
            <a:pPr algn="l">
              <a:lnSpc>
                <a:spcPts val="2659"/>
              </a:lnSpc>
              <a:spcBef>
                <a:spcPct val="0"/>
              </a:spcBef>
            </a:pPr>
            <a:endParaRPr lang="en-US" sz="1899" b="1" dirty="0">
              <a:solidFill>
                <a:srgbClr val="000000"/>
              </a:solidFill>
              <a:latin typeface="Canva Sans Bold"/>
              <a:ea typeface="Canva Sans Bold"/>
              <a:cs typeface="Canva Sans Bold"/>
              <a:sym typeface="Canva Sans Bold"/>
            </a:endParaRPr>
          </a:p>
        </p:txBody>
      </p:sp>
      <p:sp>
        <p:nvSpPr>
          <p:cNvPr id="21" name="TextBox 21"/>
          <p:cNvSpPr txBox="1"/>
          <p:nvPr/>
        </p:nvSpPr>
        <p:spPr>
          <a:xfrm>
            <a:off x="12179790" y="5710287"/>
            <a:ext cx="4881768" cy="347272"/>
          </a:xfrm>
          <a:prstGeom prst="rect">
            <a:avLst/>
          </a:prstGeom>
        </p:spPr>
        <p:txBody>
          <a:bodyPr lIns="0" tIns="0" rIns="0" bIns="0" rtlCol="0" anchor="t">
            <a:spAutoFit/>
          </a:bodyPr>
          <a:lstStyle/>
          <a:p>
            <a:pPr algn="l">
              <a:lnSpc>
                <a:spcPts val="2909"/>
              </a:lnSpc>
            </a:pPr>
            <a:r>
              <a:rPr lang="en-US" sz="2077" b="1">
                <a:solidFill>
                  <a:srgbClr val="555555"/>
                </a:solidFill>
                <a:latin typeface="Canva Sans Bold"/>
                <a:ea typeface="Canva Sans Bold"/>
                <a:cs typeface="Canva Sans Bold"/>
                <a:sym typeface="Canva Sans Bold"/>
              </a:rPr>
              <a:t>Folk music and bilingual storytelling</a:t>
            </a:r>
          </a:p>
        </p:txBody>
      </p:sp>
      <p:sp>
        <p:nvSpPr>
          <p:cNvPr id="22" name="TextBox 22"/>
          <p:cNvSpPr txBox="1"/>
          <p:nvPr/>
        </p:nvSpPr>
        <p:spPr>
          <a:xfrm>
            <a:off x="12179790" y="7419080"/>
            <a:ext cx="4881768" cy="719556"/>
          </a:xfrm>
          <a:prstGeom prst="rect">
            <a:avLst/>
          </a:prstGeom>
        </p:spPr>
        <p:txBody>
          <a:bodyPr lIns="0" tIns="0" rIns="0" bIns="0" rtlCol="0" anchor="t">
            <a:spAutoFit/>
          </a:bodyPr>
          <a:lstStyle/>
          <a:p>
            <a:pPr algn="l">
              <a:lnSpc>
                <a:spcPts val="2909"/>
              </a:lnSpc>
            </a:pPr>
            <a:r>
              <a:rPr lang="en-US" sz="2077" b="1" dirty="0">
                <a:solidFill>
                  <a:srgbClr val="555555"/>
                </a:solidFill>
                <a:latin typeface="Canva Sans Bold"/>
                <a:ea typeface="Canva Sans Bold"/>
                <a:cs typeface="Canva Sans Bold"/>
                <a:sym typeface="Canva Sans Bold"/>
              </a:rPr>
              <a:t>Guided forest bathing and Snowdonia hikes (Phillips, 2024)</a:t>
            </a:r>
          </a:p>
        </p:txBody>
      </p:sp>
      <p:sp>
        <p:nvSpPr>
          <p:cNvPr id="23" name="TextBox 23"/>
          <p:cNvSpPr txBox="1"/>
          <p:nvPr/>
        </p:nvSpPr>
        <p:spPr>
          <a:xfrm>
            <a:off x="9210274" y="1324072"/>
            <a:ext cx="8016068" cy="940325"/>
          </a:xfrm>
          <a:prstGeom prst="rect">
            <a:avLst/>
          </a:prstGeom>
        </p:spPr>
        <p:txBody>
          <a:bodyPr lIns="0" tIns="0" rIns="0" bIns="0" rtlCol="0" anchor="t">
            <a:spAutoFit/>
          </a:bodyPr>
          <a:lstStyle/>
          <a:p>
            <a:pPr algn="l">
              <a:lnSpc>
                <a:spcPts val="3821"/>
              </a:lnSpc>
              <a:spcBef>
                <a:spcPct val="0"/>
              </a:spcBef>
            </a:pPr>
            <a:r>
              <a:rPr lang="en-US" sz="2729" b="1">
                <a:solidFill>
                  <a:srgbClr val="000000"/>
                </a:solidFill>
                <a:latin typeface="Canva Sans Bold"/>
                <a:ea typeface="Canva Sans Bold"/>
                <a:cs typeface="Canva Sans Bold"/>
                <a:sym typeface="Canva Sans Bold"/>
              </a:rPr>
              <a:t> The main concept is a wellness and networking retreat with Welsh culture. </a:t>
            </a:r>
          </a:p>
        </p:txBody>
      </p:sp>
      <p:sp>
        <p:nvSpPr>
          <p:cNvPr id="24" name="TextBox 24"/>
          <p:cNvSpPr txBox="1"/>
          <p:nvPr/>
        </p:nvSpPr>
        <p:spPr>
          <a:xfrm>
            <a:off x="1423869" y="1192889"/>
            <a:ext cx="6900580" cy="622606"/>
          </a:xfrm>
          <a:prstGeom prst="rect">
            <a:avLst/>
          </a:prstGeom>
        </p:spPr>
        <p:txBody>
          <a:bodyPr wrap="square" lIns="0" tIns="0" rIns="0" bIns="0" rtlCol="0" anchor="t">
            <a:spAutoFit/>
          </a:bodyPr>
          <a:lstStyle/>
          <a:p>
            <a:pPr algn="ctr">
              <a:lnSpc>
                <a:spcPts val="5179"/>
              </a:lnSpc>
              <a:spcBef>
                <a:spcPct val="0"/>
              </a:spcBef>
            </a:pPr>
            <a:r>
              <a:rPr lang="en-US" sz="3699" b="1" dirty="0">
                <a:solidFill>
                  <a:srgbClr val="000000"/>
                </a:solidFill>
                <a:latin typeface="Canva Sans Bold"/>
                <a:ea typeface="Canva Sans Bold"/>
                <a:cs typeface="Canva Sans Bold"/>
                <a:sym typeface="Canva Sans Bold"/>
              </a:rPr>
              <a:t>Event Concept and Theme</a:t>
            </a:r>
          </a:p>
        </p:txBody>
      </p:sp>
      <p:sp>
        <p:nvSpPr>
          <p:cNvPr id="25" name="Freeform 25"/>
          <p:cNvSpPr/>
          <p:nvPr/>
        </p:nvSpPr>
        <p:spPr>
          <a:xfrm>
            <a:off x="15544597" y="8909849"/>
            <a:ext cx="2144578" cy="1070818"/>
          </a:xfrm>
          <a:custGeom>
            <a:avLst/>
            <a:gdLst/>
            <a:ahLst/>
            <a:cxnLst/>
            <a:rect l="l" t="t" r="r" b="b"/>
            <a:pathLst>
              <a:path w="2144578" h="1070818">
                <a:moveTo>
                  <a:pt x="0" y="0"/>
                </a:moveTo>
                <a:lnTo>
                  <a:pt x="2144578" y="0"/>
                </a:lnTo>
                <a:lnTo>
                  <a:pt x="2144578" y="1070818"/>
                </a:lnTo>
                <a:lnTo>
                  <a:pt x="0" y="1070818"/>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210274" y="2850809"/>
            <a:ext cx="1397050" cy="6059040"/>
            <a:chOff x="0" y="0"/>
            <a:chExt cx="367947" cy="1595797"/>
          </a:xfrm>
        </p:grpSpPr>
        <p:sp>
          <p:nvSpPr>
            <p:cNvPr id="3" name="Freeform 3"/>
            <p:cNvSpPr/>
            <p:nvPr/>
          </p:nvSpPr>
          <p:spPr>
            <a:xfrm>
              <a:off x="0" y="0"/>
              <a:ext cx="367947" cy="1595797"/>
            </a:xfrm>
            <a:custGeom>
              <a:avLst/>
              <a:gdLst/>
              <a:ahLst/>
              <a:cxnLst/>
              <a:rect l="l" t="t" r="r" b="b"/>
              <a:pathLst>
                <a:path w="367947" h="1595797">
                  <a:moveTo>
                    <a:pt x="0" y="0"/>
                  </a:moveTo>
                  <a:lnTo>
                    <a:pt x="367947" y="0"/>
                  </a:lnTo>
                  <a:lnTo>
                    <a:pt x="367947" y="1595797"/>
                  </a:lnTo>
                  <a:lnTo>
                    <a:pt x="0" y="1595797"/>
                  </a:lnTo>
                  <a:close/>
                </a:path>
              </a:pathLst>
            </a:custGeom>
            <a:solidFill>
              <a:srgbClr val="FFC2CA"/>
            </a:solidFill>
          </p:spPr>
          <p:txBody>
            <a:bodyPr/>
            <a:lstStyle/>
            <a:p>
              <a:endParaRPr lang="en-GB"/>
            </a:p>
          </p:txBody>
        </p:sp>
        <p:sp>
          <p:nvSpPr>
            <p:cNvPr id="4" name="TextBox 4"/>
            <p:cNvSpPr txBox="1"/>
            <p:nvPr/>
          </p:nvSpPr>
          <p:spPr>
            <a:xfrm>
              <a:off x="0" y="-38100"/>
              <a:ext cx="367947" cy="1633897"/>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10805326" y="3693147"/>
            <a:ext cx="987464" cy="987464"/>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28575" cap="sq">
              <a:solidFill>
                <a:srgbClr val="C86974"/>
              </a:solidFill>
              <a:prstDash val="solid"/>
              <a:miter/>
            </a:ln>
          </p:spPr>
          <p:txBody>
            <a:bodyPr/>
            <a:lstStyle/>
            <a:p>
              <a:endParaRPr lang="en-GB"/>
            </a:p>
          </p:txBody>
        </p:sp>
        <p:sp>
          <p:nvSpPr>
            <p:cNvPr id="7" name="TextBox 7"/>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10805326" y="5386597"/>
            <a:ext cx="987464" cy="987464"/>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28575" cap="sq">
              <a:solidFill>
                <a:srgbClr val="BCAAD0"/>
              </a:solidFill>
              <a:prstDash val="solid"/>
              <a:miter/>
            </a:ln>
          </p:spPr>
          <p:txBody>
            <a:bodyPr/>
            <a:lstStyle/>
            <a:p>
              <a:endParaRPr lang="en-GB"/>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10805326" y="7126949"/>
            <a:ext cx="987464" cy="987464"/>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28575" cap="sq">
              <a:solidFill>
                <a:srgbClr val="555555"/>
              </a:solidFill>
              <a:prstDash val="solid"/>
              <a:miter/>
            </a:ln>
          </p:spPr>
          <p:txBody>
            <a:bodyPr/>
            <a:lstStyle/>
            <a:p>
              <a:endParaRPr lang="en-GB"/>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a:off x="10718739" y="3747136"/>
            <a:ext cx="1160640" cy="779080"/>
          </a:xfrm>
          <a:custGeom>
            <a:avLst/>
            <a:gdLst/>
            <a:ahLst/>
            <a:cxnLst/>
            <a:rect l="l" t="t" r="r" b="b"/>
            <a:pathLst>
              <a:path w="1160640" h="779080">
                <a:moveTo>
                  <a:pt x="0" y="0"/>
                </a:moveTo>
                <a:lnTo>
                  <a:pt x="1160640" y="0"/>
                </a:lnTo>
                <a:lnTo>
                  <a:pt x="1160640" y="779080"/>
                </a:lnTo>
                <a:lnTo>
                  <a:pt x="0" y="7790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5" name="Freeform 15"/>
          <p:cNvSpPr/>
          <p:nvPr/>
        </p:nvSpPr>
        <p:spPr>
          <a:xfrm>
            <a:off x="10968541" y="5573262"/>
            <a:ext cx="661036" cy="661036"/>
          </a:xfrm>
          <a:custGeom>
            <a:avLst/>
            <a:gdLst/>
            <a:ahLst/>
            <a:cxnLst/>
            <a:rect l="l" t="t" r="r" b="b"/>
            <a:pathLst>
              <a:path w="661036" h="661036">
                <a:moveTo>
                  <a:pt x="0" y="0"/>
                </a:moveTo>
                <a:lnTo>
                  <a:pt x="661036" y="0"/>
                </a:lnTo>
                <a:lnTo>
                  <a:pt x="661036" y="661037"/>
                </a:lnTo>
                <a:lnTo>
                  <a:pt x="0" y="66103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6" name="Freeform 16"/>
          <p:cNvSpPr/>
          <p:nvPr/>
        </p:nvSpPr>
        <p:spPr>
          <a:xfrm>
            <a:off x="10850207" y="7290164"/>
            <a:ext cx="897704" cy="661036"/>
          </a:xfrm>
          <a:custGeom>
            <a:avLst/>
            <a:gdLst/>
            <a:ahLst/>
            <a:cxnLst/>
            <a:rect l="l" t="t" r="r" b="b"/>
            <a:pathLst>
              <a:path w="897704" h="661036">
                <a:moveTo>
                  <a:pt x="0" y="0"/>
                </a:moveTo>
                <a:lnTo>
                  <a:pt x="897704" y="0"/>
                </a:lnTo>
                <a:lnTo>
                  <a:pt x="897704" y="661036"/>
                </a:lnTo>
                <a:lnTo>
                  <a:pt x="0" y="66103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7" name="Freeform 17"/>
          <p:cNvSpPr/>
          <p:nvPr/>
        </p:nvSpPr>
        <p:spPr>
          <a:xfrm>
            <a:off x="15805397" y="8909849"/>
            <a:ext cx="2144578" cy="1070818"/>
          </a:xfrm>
          <a:custGeom>
            <a:avLst/>
            <a:gdLst/>
            <a:ahLst/>
            <a:cxnLst/>
            <a:rect l="l" t="t" r="r" b="b"/>
            <a:pathLst>
              <a:path w="2144578" h="1070818">
                <a:moveTo>
                  <a:pt x="0" y="0"/>
                </a:moveTo>
                <a:lnTo>
                  <a:pt x="2144578" y="0"/>
                </a:lnTo>
                <a:lnTo>
                  <a:pt x="2144578" y="1070818"/>
                </a:lnTo>
                <a:lnTo>
                  <a:pt x="0" y="1070818"/>
                </a:lnTo>
                <a:lnTo>
                  <a:pt x="0" y="0"/>
                </a:lnTo>
                <a:close/>
              </a:path>
            </a:pathLst>
          </a:custGeom>
          <a:blipFill>
            <a:blip r:embed="rId8"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8" name="Freeform 18"/>
          <p:cNvSpPr/>
          <p:nvPr/>
        </p:nvSpPr>
        <p:spPr>
          <a:xfrm>
            <a:off x="1522157" y="4710478"/>
            <a:ext cx="6858000" cy="4383633"/>
          </a:xfrm>
          <a:custGeom>
            <a:avLst/>
            <a:gdLst/>
            <a:ahLst/>
            <a:cxnLst/>
            <a:rect l="l" t="t" r="r" b="b"/>
            <a:pathLst>
              <a:path w="6858000" h="4383633">
                <a:moveTo>
                  <a:pt x="0" y="0"/>
                </a:moveTo>
                <a:lnTo>
                  <a:pt x="6858000" y="0"/>
                </a:lnTo>
                <a:lnTo>
                  <a:pt x="6858000" y="4383633"/>
                </a:lnTo>
                <a:lnTo>
                  <a:pt x="0" y="4383633"/>
                </a:lnTo>
                <a:lnTo>
                  <a:pt x="0" y="0"/>
                </a:lnTo>
                <a:close/>
              </a:path>
            </a:pathLst>
          </a:custGeom>
          <a:blipFill>
            <a:blip r:embed="rId9" cstate="email">
              <a:extLst>
                <a:ext uri="{28A0092B-C50C-407E-A947-70E740481C1C}">
                  <a14:useLocalDpi xmlns:a14="http://schemas.microsoft.com/office/drawing/2010/main"/>
                </a:ext>
              </a:extLst>
            </a:blip>
            <a:stretch>
              <a:fillRect l="-463" r="-463" b="-5263"/>
            </a:stretch>
          </a:blipFill>
        </p:spPr>
        <p:txBody>
          <a:bodyPr/>
          <a:lstStyle/>
          <a:p>
            <a:endParaRPr lang="en-GB"/>
          </a:p>
        </p:txBody>
      </p:sp>
      <p:sp>
        <p:nvSpPr>
          <p:cNvPr id="19" name="TextBox 19"/>
          <p:cNvSpPr txBox="1"/>
          <p:nvPr/>
        </p:nvSpPr>
        <p:spPr>
          <a:xfrm rot="-5400000">
            <a:off x="7084587" y="5387112"/>
            <a:ext cx="5865023" cy="1180451"/>
          </a:xfrm>
          <a:prstGeom prst="rect">
            <a:avLst/>
          </a:prstGeom>
        </p:spPr>
        <p:txBody>
          <a:bodyPr lIns="0" tIns="0" rIns="0" bIns="0" rtlCol="0" anchor="t">
            <a:spAutoFit/>
          </a:bodyPr>
          <a:lstStyle/>
          <a:p>
            <a:pPr algn="ctr">
              <a:lnSpc>
                <a:spcPts val="4760"/>
              </a:lnSpc>
            </a:pPr>
            <a:r>
              <a:rPr lang="en-US" sz="3400" b="1" spc="666">
                <a:solidFill>
                  <a:srgbClr val="4D4D4D"/>
                </a:solidFill>
                <a:latin typeface="Canva Sans Bold"/>
                <a:ea typeface="Canva Sans Bold"/>
                <a:cs typeface="Canva Sans Bold"/>
                <a:sym typeface="Canva Sans Bold"/>
              </a:rPr>
              <a:t>Targeted audiences include:</a:t>
            </a:r>
          </a:p>
        </p:txBody>
      </p:sp>
      <p:sp>
        <p:nvSpPr>
          <p:cNvPr id="20" name="TextBox 20"/>
          <p:cNvSpPr txBox="1"/>
          <p:nvPr/>
        </p:nvSpPr>
        <p:spPr>
          <a:xfrm>
            <a:off x="12179790" y="3923016"/>
            <a:ext cx="4881768" cy="347272"/>
          </a:xfrm>
          <a:prstGeom prst="rect">
            <a:avLst/>
          </a:prstGeom>
        </p:spPr>
        <p:txBody>
          <a:bodyPr lIns="0" tIns="0" rIns="0" bIns="0" rtlCol="0" anchor="t">
            <a:spAutoFit/>
          </a:bodyPr>
          <a:lstStyle/>
          <a:p>
            <a:pPr algn="l">
              <a:lnSpc>
                <a:spcPts val="2909"/>
              </a:lnSpc>
            </a:pPr>
            <a:r>
              <a:rPr lang="en-US" sz="2077" b="1">
                <a:solidFill>
                  <a:srgbClr val="555555"/>
                </a:solidFill>
                <a:latin typeface="Canva Sans Bold"/>
                <a:ea typeface="Canva Sans Bold"/>
                <a:cs typeface="Canva Sans Bold"/>
                <a:sym typeface="Canva Sans Bold"/>
              </a:rPr>
              <a:t>Wellness travel planners</a:t>
            </a:r>
          </a:p>
        </p:txBody>
      </p:sp>
      <p:sp>
        <p:nvSpPr>
          <p:cNvPr id="21" name="TextBox 21"/>
          <p:cNvSpPr txBox="1"/>
          <p:nvPr/>
        </p:nvSpPr>
        <p:spPr>
          <a:xfrm>
            <a:off x="1457156" y="2200846"/>
            <a:ext cx="7153443" cy="2358659"/>
          </a:xfrm>
          <a:prstGeom prst="rect">
            <a:avLst/>
          </a:prstGeom>
        </p:spPr>
        <p:txBody>
          <a:bodyPr wrap="square" lIns="0" tIns="0" rIns="0" bIns="0" rtlCol="0" anchor="t">
            <a:spAutoFit/>
          </a:bodyPr>
          <a:lstStyle/>
          <a:p>
            <a:pPr algn="l">
              <a:lnSpc>
                <a:spcPts val="3079"/>
              </a:lnSpc>
            </a:pPr>
            <a:endParaRPr dirty="0"/>
          </a:p>
          <a:p>
            <a:pPr algn="l">
              <a:lnSpc>
                <a:spcPts val="3079"/>
              </a:lnSpc>
            </a:pPr>
            <a:r>
              <a:rPr lang="en-US" sz="2199" b="1" dirty="0">
                <a:solidFill>
                  <a:srgbClr val="000000"/>
                </a:solidFill>
                <a:latin typeface="Canva Sans Bold"/>
                <a:ea typeface="Canva Sans Bold"/>
                <a:cs typeface="Canva Sans Bold"/>
                <a:sym typeface="Canva Sans Bold"/>
              </a:rPr>
              <a:t>The global wellness tourism market will reach  $1.5 trillion by 2027 according to the Global Wellness Institute (2023) so  uniting wellness with business operations matches current market requirements.</a:t>
            </a:r>
          </a:p>
          <a:p>
            <a:pPr algn="l">
              <a:lnSpc>
                <a:spcPts val="3079"/>
              </a:lnSpc>
              <a:spcBef>
                <a:spcPct val="0"/>
              </a:spcBef>
            </a:pPr>
            <a:endParaRPr lang="en-US" sz="2199" b="1" dirty="0">
              <a:solidFill>
                <a:srgbClr val="000000"/>
              </a:solidFill>
              <a:latin typeface="Canva Sans Bold"/>
              <a:ea typeface="Canva Sans Bold"/>
              <a:cs typeface="Canva Sans Bold"/>
              <a:sym typeface="Canva Sans Bold"/>
            </a:endParaRPr>
          </a:p>
        </p:txBody>
      </p:sp>
      <p:sp>
        <p:nvSpPr>
          <p:cNvPr id="22" name="TextBox 22"/>
          <p:cNvSpPr txBox="1"/>
          <p:nvPr/>
        </p:nvSpPr>
        <p:spPr>
          <a:xfrm>
            <a:off x="12179790" y="5710287"/>
            <a:ext cx="4881768" cy="347272"/>
          </a:xfrm>
          <a:prstGeom prst="rect">
            <a:avLst/>
          </a:prstGeom>
        </p:spPr>
        <p:txBody>
          <a:bodyPr lIns="0" tIns="0" rIns="0" bIns="0" rtlCol="0" anchor="t">
            <a:spAutoFit/>
          </a:bodyPr>
          <a:lstStyle/>
          <a:p>
            <a:pPr algn="l">
              <a:lnSpc>
                <a:spcPts val="2909"/>
              </a:lnSpc>
            </a:pPr>
            <a:r>
              <a:rPr lang="en-US" sz="2077" b="1">
                <a:solidFill>
                  <a:srgbClr val="555555"/>
                </a:solidFill>
                <a:latin typeface="Canva Sans Bold"/>
                <a:ea typeface="Canva Sans Bold"/>
                <a:cs typeface="Canva Sans Bold"/>
                <a:sym typeface="Canva Sans Bold"/>
              </a:rPr>
              <a:t>Event Agencies</a:t>
            </a:r>
          </a:p>
        </p:txBody>
      </p:sp>
      <p:sp>
        <p:nvSpPr>
          <p:cNvPr id="23" name="TextBox 23"/>
          <p:cNvSpPr txBox="1"/>
          <p:nvPr/>
        </p:nvSpPr>
        <p:spPr>
          <a:xfrm>
            <a:off x="12179790" y="7419080"/>
            <a:ext cx="4881768" cy="347272"/>
          </a:xfrm>
          <a:prstGeom prst="rect">
            <a:avLst/>
          </a:prstGeom>
        </p:spPr>
        <p:txBody>
          <a:bodyPr lIns="0" tIns="0" rIns="0" bIns="0" rtlCol="0" anchor="t">
            <a:spAutoFit/>
          </a:bodyPr>
          <a:lstStyle/>
          <a:p>
            <a:pPr algn="l">
              <a:lnSpc>
                <a:spcPts val="2909"/>
              </a:lnSpc>
            </a:pPr>
            <a:r>
              <a:rPr lang="en-US" sz="2077" b="1">
                <a:solidFill>
                  <a:srgbClr val="555555"/>
                </a:solidFill>
                <a:latin typeface="Canva Sans Bold"/>
                <a:ea typeface="Canva Sans Bold"/>
                <a:cs typeface="Canva Sans Bold"/>
                <a:sym typeface="Canva Sans Bold"/>
              </a:rPr>
              <a:t>International MICE delegates</a:t>
            </a:r>
          </a:p>
        </p:txBody>
      </p:sp>
      <p:sp>
        <p:nvSpPr>
          <p:cNvPr id="24" name="TextBox 24"/>
          <p:cNvSpPr txBox="1"/>
          <p:nvPr/>
        </p:nvSpPr>
        <p:spPr>
          <a:xfrm>
            <a:off x="9426873" y="381130"/>
            <a:ext cx="8508690" cy="2815322"/>
          </a:xfrm>
          <a:prstGeom prst="rect">
            <a:avLst/>
          </a:prstGeom>
        </p:spPr>
        <p:txBody>
          <a:bodyPr lIns="0" tIns="0" rIns="0" bIns="0" rtlCol="0" anchor="t">
            <a:spAutoFit/>
          </a:bodyPr>
          <a:lstStyle/>
          <a:p>
            <a:pPr algn="l">
              <a:lnSpc>
                <a:spcPts val="3681"/>
              </a:lnSpc>
            </a:pPr>
            <a:endParaRPr dirty="0"/>
          </a:p>
          <a:p>
            <a:pPr algn="l">
              <a:lnSpc>
                <a:spcPts val="3681"/>
              </a:lnSpc>
              <a:spcBef>
                <a:spcPct val="0"/>
              </a:spcBef>
            </a:pPr>
            <a:r>
              <a:rPr lang="en-US" sz="2629" b="1" dirty="0">
                <a:solidFill>
                  <a:srgbClr val="000000"/>
                </a:solidFill>
                <a:latin typeface="Canva Sans Bold"/>
                <a:ea typeface="Canva Sans Bold"/>
                <a:cs typeface="Canva Sans Bold"/>
                <a:sym typeface="Canva Sans Bold"/>
              </a:rPr>
              <a:t>The target audience consists of professionals aged 30–60 from the UK, Germany, USA, Canada, and Japan who belong to mid- to high-income brackets (Parliament UK, 2023), (WK Information, 2025).</a:t>
            </a:r>
          </a:p>
          <a:p>
            <a:pPr algn="l">
              <a:lnSpc>
                <a:spcPts val="3681"/>
              </a:lnSpc>
              <a:spcBef>
                <a:spcPct val="0"/>
              </a:spcBef>
            </a:pPr>
            <a:endParaRPr lang="en-US" sz="2629" b="1" dirty="0">
              <a:solidFill>
                <a:srgbClr val="000000"/>
              </a:solidFill>
              <a:latin typeface="Canva Sans Bold"/>
              <a:ea typeface="Canva Sans Bold"/>
              <a:cs typeface="Canva Sans Bold"/>
              <a:sym typeface="Canva Sans Bold"/>
            </a:endParaRPr>
          </a:p>
        </p:txBody>
      </p:sp>
      <p:sp>
        <p:nvSpPr>
          <p:cNvPr id="25" name="TextBox 25"/>
          <p:cNvSpPr txBox="1"/>
          <p:nvPr/>
        </p:nvSpPr>
        <p:spPr>
          <a:xfrm>
            <a:off x="1812756" y="1192889"/>
            <a:ext cx="5186561" cy="629921"/>
          </a:xfrm>
          <a:prstGeom prst="rect">
            <a:avLst/>
          </a:prstGeom>
        </p:spPr>
        <p:txBody>
          <a:bodyPr lIns="0" tIns="0" rIns="0" bIns="0" rtlCol="0" anchor="t">
            <a:spAutoFit/>
          </a:bodyPr>
          <a:lstStyle/>
          <a:p>
            <a:pPr algn="ctr">
              <a:lnSpc>
                <a:spcPts val="5179"/>
              </a:lnSpc>
              <a:spcBef>
                <a:spcPct val="0"/>
              </a:spcBef>
            </a:pPr>
            <a:r>
              <a:rPr lang="en-US" sz="3699" b="1" dirty="0">
                <a:solidFill>
                  <a:srgbClr val="000000"/>
                </a:solidFill>
                <a:latin typeface="Canva Sans Bold"/>
                <a:ea typeface="Canva Sans Bold"/>
                <a:cs typeface="Canva Sans Bold"/>
                <a:sym typeface="Canva Sans Bold"/>
              </a:rPr>
              <a:t>Target Market Analysis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2337212" cy="3086100"/>
            <a:chOff x="0" y="0"/>
            <a:chExt cx="615562" cy="812800"/>
          </a:xfrm>
        </p:grpSpPr>
        <p:sp>
          <p:nvSpPr>
            <p:cNvPr id="3" name="Freeform 3"/>
            <p:cNvSpPr/>
            <p:nvPr/>
          </p:nvSpPr>
          <p:spPr>
            <a:xfrm>
              <a:off x="0" y="0"/>
              <a:ext cx="615562" cy="812800"/>
            </a:xfrm>
            <a:custGeom>
              <a:avLst/>
              <a:gdLst/>
              <a:ahLst/>
              <a:cxnLst/>
              <a:rect l="l" t="t" r="r" b="b"/>
              <a:pathLst>
                <a:path w="615562" h="812800">
                  <a:moveTo>
                    <a:pt x="0" y="0"/>
                  </a:moveTo>
                  <a:lnTo>
                    <a:pt x="615562" y="0"/>
                  </a:lnTo>
                  <a:lnTo>
                    <a:pt x="615562" y="812800"/>
                  </a:lnTo>
                  <a:lnTo>
                    <a:pt x="0" y="812800"/>
                  </a:lnTo>
                  <a:close/>
                </a:path>
              </a:pathLst>
            </a:custGeom>
            <a:solidFill>
              <a:srgbClr val="F9ECB8"/>
            </a:solidFill>
          </p:spPr>
          <p:txBody>
            <a:bodyPr/>
            <a:lstStyle/>
            <a:p>
              <a:endParaRPr lang="en-GB"/>
            </a:p>
          </p:txBody>
        </p:sp>
        <p:sp>
          <p:nvSpPr>
            <p:cNvPr id="4" name="TextBox 4"/>
            <p:cNvSpPr txBox="1"/>
            <p:nvPr/>
          </p:nvSpPr>
          <p:spPr>
            <a:xfrm>
              <a:off x="0" y="-38100"/>
              <a:ext cx="615562" cy="850900"/>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rot="5400000">
            <a:off x="8557928" y="515437"/>
            <a:ext cx="1172144" cy="16230600"/>
            <a:chOff x="0" y="0"/>
            <a:chExt cx="308713" cy="4274726"/>
          </a:xfrm>
        </p:grpSpPr>
        <p:sp>
          <p:nvSpPr>
            <p:cNvPr id="6" name="Freeform 6"/>
            <p:cNvSpPr/>
            <p:nvPr/>
          </p:nvSpPr>
          <p:spPr>
            <a:xfrm>
              <a:off x="0" y="0"/>
              <a:ext cx="308713" cy="4274726"/>
            </a:xfrm>
            <a:custGeom>
              <a:avLst/>
              <a:gdLst/>
              <a:ahLst/>
              <a:cxnLst/>
              <a:rect l="l" t="t" r="r" b="b"/>
              <a:pathLst>
                <a:path w="308713" h="4274726">
                  <a:moveTo>
                    <a:pt x="0" y="0"/>
                  </a:moveTo>
                  <a:lnTo>
                    <a:pt x="308713" y="0"/>
                  </a:lnTo>
                  <a:lnTo>
                    <a:pt x="308713" y="4274726"/>
                  </a:lnTo>
                  <a:lnTo>
                    <a:pt x="0" y="4274726"/>
                  </a:lnTo>
                  <a:close/>
                </a:path>
              </a:pathLst>
            </a:custGeom>
            <a:solidFill>
              <a:srgbClr val="FFC2CA"/>
            </a:solidFill>
          </p:spPr>
          <p:txBody>
            <a:bodyPr/>
            <a:lstStyle/>
            <a:p>
              <a:endParaRPr lang="en-GB"/>
            </a:p>
          </p:txBody>
        </p:sp>
        <p:sp>
          <p:nvSpPr>
            <p:cNvPr id="7" name="TextBox 7"/>
            <p:cNvSpPr txBox="1"/>
            <p:nvPr/>
          </p:nvSpPr>
          <p:spPr>
            <a:xfrm>
              <a:off x="0" y="-38100"/>
              <a:ext cx="308713" cy="4312826"/>
            </a:xfrm>
            <a:prstGeom prst="rect">
              <a:avLst/>
            </a:prstGeom>
          </p:spPr>
          <p:txBody>
            <a:bodyPr lIns="50800" tIns="50800" rIns="50800" bIns="50800" rtlCol="0" anchor="ctr"/>
            <a:lstStyle/>
            <a:p>
              <a:pPr algn="ctr">
                <a:lnSpc>
                  <a:spcPts val="2659"/>
                </a:lnSpc>
              </a:pPr>
              <a:endParaRPr/>
            </a:p>
          </p:txBody>
        </p:sp>
      </p:grpSp>
      <p:sp>
        <p:nvSpPr>
          <p:cNvPr id="8" name="AutoShape 8"/>
          <p:cNvSpPr/>
          <p:nvPr/>
        </p:nvSpPr>
        <p:spPr>
          <a:xfrm>
            <a:off x="6782643" y="4533900"/>
            <a:ext cx="8581560" cy="0"/>
          </a:xfrm>
          <a:prstGeom prst="line">
            <a:avLst/>
          </a:prstGeom>
          <a:ln w="9525" cap="flat">
            <a:solidFill>
              <a:srgbClr val="000000"/>
            </a:solidFill>
            <a:prstDash val="solid"/>
            <a:headEnd type="none" w="sm" len="sm"/>
            <a:tailEnd type="none" w="sm" len="sm"/>
          </a:ln>
        </p:spPr>
        <p:txBody>
          <a:bodyPr/>
          <a:lstStyle/>
          <a:p>
            <a:endParaRPr lang="en-GB"/>
          </a:p>
        </p:txBody>
      </p:sp>
      <p:sp>
        <p:nvSpPr>
          <p:cNvPr id="9" name="Freeform 9"/>
          <p:cNvSpPr/>
          <p:nvPr/>
        </p:nvSpPr>
        <p:spPr>
          <a:xfrm>
            <a:off x="16043567" y="103011"/>
            <a:ext cx="2144578" cy="1070818"/>
          </a:xfrm>
          <a:custGeom>
            <a:avLst/>
            <a:gdLst/>
            <a:ahLst/>
            <a:cxnLst/>
            <a:rect l="l" t="t" r="r" b="b"/>
            <a:pathLst>
              <a:path w="2144578" h="1070818">
                <a:moveTo>
                  <a:pt x="0" y="0"/>
                </a:moveTo>
                <a:lnTo>
                  <a:pt x="2144578" y="0"/>
                </a:lnTo>
                <a:lnTo>
                  <a:pt x="2144578" y="1070818"/>
                </a:lnTo>
                <a:lnTo>
                  <a:pt x="0" y="1070818"/>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0" name="Freeform 10"/>
          <p:cNvSpPr/>
          <p:nvPr/>
        </p:nvSpPr>
        <p:spPr>
          <a:xfrm>
            <a:off x="1168606" y="1790700"/>
            <a:ext cx="5043224" cy="5783922"/>
          </a:xfrm>
          <a:custGeom>
            <a:avLst/>
            <a:gdLst/>
            <a:ahLst/>
            <a:cxnLst/>
            <a:rect l="l" t="t" r="r" b="b"/>
            <a:pathLst>
              <a:path w="5043224" h="5783922">
                <a:moveTo>
                  <a:pt x="0" y="0"/>
                </a:moveTo>
                <a:lnTo>
                  <a:pt x="5043224" y="0"/>
                </a:lnTo>
                <a:lnTo>
                  <a:pt x="5043224" y="5783922"/>
                </a:lnTo>
                <a:lnTo>
                  <a:pt x="0" y="5783922"/>
                </a:lnTo>
                <a:lnTo>
                  <a:pt x="0" y="0"/>
                </a:lnTo>
                <a:close/>
              </a:path>
            </a:pathLst>
          </a:custGeom>
          <a:blipFill>
            <a:blip r:embed="rId3" cstate="email">
              <a:extLst>
                <a:ext uri="{28A0092B-C50C-407E-A947-70E740481C1C}">
                  <a14:useLocalDpi xmlns:a14="http://schemas.microsoft.com/office/drawing/2010/main"/>
                </a:ext>
              </a:extLst>
            </a:blip>
            <a:stretch>
              <a:fillRect l="-70993" r="-1144"/>
            </a:stretch>
          </a:blipFill>
        </p:spPr>
        <p:txBody>
          <a:bodyPr/>
          <a:lstStyle/>
          <a:p>
            <a:endParaRPr lang="en-GB"/>
          </a:p>
        </p:txBody>
      </p:sp>
      <p:sp>
        <p:nvSpPr>
          <p:cNvPr id="11" name="TextBox 11"/>
          <p:cNvSpPr txBox="1"/>
          <p:nvPr/>
        </p:nvSpPr>
        <p:spPr>
          <a:xfrm>
            <a:off x="6851089" y="1204115"/>
            <a:ext cx="5855580" cy="863587"/>
          </a:xfrm>
          <a:prstGeom prst="rect">
            <a:avLst/>
          </a:prstGeom>
        </p:spPr>
        <p:txBody>
          <a:bodyPr lIns="0" tIns="0" rIns="0" bIns="0" rtlCol="0" anchor="t">
            <a:spAutoFit/>
          </a:bodyPr>
          <a:lstStyle/>
          <a:p>
            <a:pPr algn="l">
              <a:lnSpc>
                <a:spcPts val="7000"/>
              </a:lnSpc>
            </a:pPr>
            <a:r>
              <a:rPr lang="en-US" sz="5000" b="1" spc="-100">
                <a:solidFill>
                  <a:srgbClr val="2E2E2E"/>
                </a:solidFill>
                <a:latin typeface="Canva Sans Bold"/>
                <a:ea typeface="Canva Sans Bold"/>
                <a:cs typeface="Canva Sans Bold"/>
                <a:sym typeface="Canva Sans Bold"/>
              </a:rPr>
              <a:t>Demand &amp; Supply</a:t>
            </a:r>
          </a:p>
        </p:txBody>
      </p:sp>
      <p:sp>
        <p:nvSpPr>
          <p:cNvPr id="12" name="TextBox 12"/>
          <p:cNvSpPr txBox="1"/>
          <p:nvPr/>
        </p:nvSpPr>
        <p:spPr>
          <a:xfrm>
            <a:off x="6851089" y="2295697"/>
            <a:ext cx="10552872" cy="1767279"/>
          </a:xfrm>
          <a:prstGeom prst="rect">
            <a:avLst/>
          </a:prstGeom>
        </p:spPr>
        <p:txBody>
          <a:bodyPr wrap="square" lIns="0" tIns="0" rIns="0" bIns="0" rtlCol="0" anchor="t">
            <a:spAutoFit/>
          </a:bodyPr>
          <a:lstStyle/>
          <a:p>
            <a:pPr algn="just">
              <a:lnSpc>
                <a:spcPts val="3519"/>
              </a:lnSpc>
            </a:pPr>
            <a:r>
              <a:rPr lang="en-US" sz="2800" dirty="0">
                <a:latin typeface="Times New Roman" panose="02020603050405020304" pitchFamily="18" charset="0"/>
                <a:ea typeface="Canva Sans Bold"/>
                <a:cs typeface="Times New Roman" panose="02020603050405020304" pitchFamily="18" charset="0"/>
                <a:sym typeface="Canva Sans Bold"/>
              </a:rPr>
              <a:t>Wales has a strong but underdeveloped portfolio of MICE-ready venues and outdoor attractions (Thomas, Thomas and Powell, 2017).  </a:t>
            </a:r>
          </a:p>
          <a:p>
            <a:pPr algn="just">
              <a:lnSpc>
                <a:spcPts val="3519"/>
              </a:lnSpc>
            </a:pPr>
            <a:r>
              <a:rPr lang="en-US" sz="2800" dirty="0" err="1">
                <a:latin typeface="Times New Roman" panose="02020603050405020304" pitchFamily="18" charset="0"/>
                <a:ea typeface="Canva Sans Bold"/>
                <a:cs typeface="Times New Roman" panose="02020603050405020304" pitchFamily="18" charset="0"/>
                <a:sym typeface="Canva Sans Bold"/>
              </a:rPr>
              <a:t>CroesoConnect</a:t>
            </a:r>
            <a:r>
              <a:rPr lang="en-US" sz="2800" dirty="0">
                <a:latin typeface="Times New Roman" panose="02020603050405020304" pitchFamily="18" charset="0"/>
                <a:ea typeface="Canva Sans Bold"/>
                <a:cs typeface="Times New Roman" panose="02020603050405020304" pitchFamily="18" charset="0"/>
                <a:sym typeface="Canva Sans Bold"/>
              </a:rPr>
              <a:t> fills a niche by combining experiential wellness with cultural authenticity.</a:t>
            </a:r>
          </a:p>
        </p:txBody>
      </p:sp>
      <p:sp>
        <p:nvSpPr>
          <p:cNvPr id="13" name="TextBox 13"/>
          <p:cNvSpPr txBox="1"/>
          <p:nvPr/>
        </p:nvSpPr>
        <p:spPr>
          <a:xfrm>
            <a:off x="6782643" y="4758440"/>
            <a:ext cx="8718452" cy="863587"/>
          </a:xfrm>
          <a:prstGeom prst="rect">
            <a:avLst/>
          </a:prstGeom>
        </p:spPr>
        <p:txBody>
          <a:bodyPr lIns="0" tIns="0" rIns="0" bIns="0" rtlCol="0" anchor="t">
            <a:spAutoFit/>
          </a:bodyPr>
          <a:lstStyle/>
          <a:p>
            <a:pPr algn="l">
              <a:lnSpc>
                <a:spcPts val="7000"/>
              </a:lnSpc>
            </a:pPr>
            <a:r>
              <a:rPr lang="en-US" sz="5000" b="1" spc="-100" dirty="0">
                <a:solidFill>
                  <a:srgbClr val="2E2E2E"/>
                </a:solidFill>
                <a:latin typeface="Canva Sans Bold"/>
                <a:ea typeface="Canva Sans Bold"/>
                <a:cs typeface="Canva Sans Bold"/>
                <a:sym typeface="Canva Sans Bold"/>
              </a:rPr>
              <a:t>Main Competitors Include:</a:t>
            </a:r>
          </a:p>
        </p:txBody>
      </p:sp>
      <p:sp>
        <p:nvSpPr>
          <p:cNvPr id="14" name="TextBox 14"/>
          <p:cNvSpPr txBox="1"/>
          <p:nvPr/>
        </p:nvSpPr>
        <p:spPr>
          <a:xfrm>
            <a:off x="6851089" y="5434553"/>
            <a:ext cx="8581560" cy="2576603"/>
          </a:xfrm>
          <a:prstGeom prst="rect">
            <a:avLst/>
          </a:prstGeom>
        </p:spPr>
        <p:txBody>
          <a:bodyPr lIns="0" tIns="0" rIns="0" bIns="0" rtlCol="0" anchor="t">
            <a:spAutoFit/>
          </a:bodyPr>
          <a:lstStyle/>
          <a:p>
            <a:pPr algn="just">
              <a:lnSpc>
                <a:spcPts val="3359"/>
              </a:lnSpc>
            </a:pPr>
            <a:endParaRPr sz="3200" dirty="0">
              <a:latin typeface="Times New Roman" panose="02020603050405020304" pitchFamily="18" charset="0"/>
              <a:cs typeface="Times New Roman" panose="02020603050405020304" pitchFamily="18" charset="0"/>
            </a:endParaRPr>
          </a:p>
          <a:p>
            <a:pPr marL="457200" indent="-457200" algn="just">
              <a:lnSpc>
                <a:spcPts val="3359"/>
              </a:lnSpc>
              <a:buFont typeface="Arial" panose="020B0604020202020204" pitchFamily="34" charset="0"/>
              <a:buChar char="•"/>
            </a:pPr>
            <a:r>
              <a:rPr lang="en-US" sz="3200" b="1" dirty="0">
                <a:latin typeface="Times New Roman" panose="02020603050405020304" pitchFamily="18" charset="0"/>
                <a:ea typeface="Canva Sans Bold"/>
                <a:cs typeface="Times New Roman" panose="02020603050405020304" pitchFamily="18" charset="0"/>
                <a:sym typeface="Canva Sans Bold"/>
              </a:rPr>
              <a:t>Global Wellness Summit (US-based) </a:t>
            </a:r>
            <a:r>
              <a:rPr lang="en-US" sz="3200" dirty="0">
                <a:latin typeface="Times New Roman" panose="02020603050405020304" pitchFamily="18" charset="0"/>
                <a:ea typeface="Canva Sans Bold"/>
                <a:cs typeface="Times New Roman" panose="02020603050405020304" pitchFamily="18" charset="0"/>
                <a:sym typeface="Canva Sans Bold"/>
              </a:rPr>
              <a:t>(Global Wellness Summit, 2025)</a:t>
            </a:r>
          </a:p>
          <a:p>
            <a:pPr marL="457200" indent="-457200" algn="just">
              <a:lnSpc>
                <a:spcPts val="3359"/>
              </a:lnSpc>
              <a:buFont typeface="Arial" panose="020B0604020202020204" pitchFamily="34" charset="0"/>
              <a:buChar char="•"/>
            </a:pPr>
            <a:r>
              <a:rPr lang="en-US" sz="3200" b="1" dirty="0">
                <a:latin typeface="Times New Roman" panose="02020603050405020304" pitchFamily="18" charset="0"/>
                <a:ea typeface="Canva Sans Bold"/>
                <a:cs typeface="Times New Roman" panose="02020603050405020304" pitchFamily="18" charset="0"/>
                <a:sym typeface="Canva Sans Bold"/>
              </a:rPr>
              <a:t>Nordic Wellness Expo (Sweden) </a:t>
            </a:r>
            <a:r>
              <a:rPr lang="en-US" sz="3200" dirty="0">
                <a:latin typeface="Times New Roman" panose="02020603050405020304" pitchFamily="18" charset="0"/>
                <a:ea typeface="Canva Sans Bold"/>
                <a:cs typeface="Times New Roman" panose="02020603050405020304" pitchFamily="18" charset="0"/>
                <a:sym typeface="Canva Sans Bold"/>
              </a:rPr>
              <a:t>(Nordic Wellness SE, 2025)</a:t>
            </a:r>
          </a:p>
          <a:p>
            <a:pPr algn="just">
              <a:lnSpc>
                <a:spcPts val="3359"/>
              </a:lnSpc>
            </a:pPr>
            <a:endParaRPr lang="en-US" sz="2099" b="1" dirty="0">
              <a:solidFill>
                <a:srgbClr val="4D4D4D"/>
              </a:solidFill>
              <a:latin typeface="Canva Sans Bold"/>
              <a:ea typeface="Canva Sans Bold"/>
              <a:cs typeface="Canva Sans Bold"/>
              <a:sym typeface="Canva Sans Bold"/>
            </a:endParaRPr>
          </a:p>
        </p:txBody>
      </p:sp>
      <p:sp>
        <p:nvSpPr>
          <p:cNvPr id="15" name="TextBox 15"/>
          <p:cNvSpPr txBox="1"/>
          <p:nvPr/>
        </p:nvSpPr>
        <p:spPr>
          <a:xfrm>
            <a:off x="1168606" y="8113846"/>
            <a:ext cx="15947250" cy="1000274"/>
          </a:xfrm>
          <a:prstGeom prst="rect">
            <a:avLst/>
          </a:prstGeom>
        </p:spPr>
        <p:txBody>
          <a:bodyPr lIns="0" tIns="0" rIns="0" bIns="0" rtlCol="0" anchor="t">
            <a:spAutoFit/>
          </a:bodyPr>
          <a:lstStyle/>
          <a:p>
            <a:pPr algn="l">
              <a:lnSpc>
                <a:spcPts val="3919"/>
              </a:lnSpc>
              <a:spcBef>
                <a:spcPct val="0"/>
              </a:spcBef>
            </a:pPr>
            <a:r>
              <a:rPr lang="en-US" sz="3600" dirty="0">
                <a:latin typeface="Times New Roman" panose="02020603050405020304" pitchFamily="18" charset="0"/>
                <a:ea typeface="Canva Sans"/>
                <a:cs typeface="Times New Roman" panose="02020603050405020304" pitchFamily="18" charset="0"/>
                <a:sym typeface="Canva Sans"/>
              </a:rPr>
              <a:t>However, </a:t>
            </a:r>
            <a:r>
              <a:rPr lang="en-US" sz="3600" dirty="0" err="1">
                <a:latin typeface="Times New Roman" panose="02020603050405020304" pitchFamily="18" charset="0"/>
                <a:ea typeface="Canva Sans"/>
                <a:cs typeface="Times New Roman" panose="02020603050405020304" pitchFamily="18" charset="0"/>
                <a:sym typeface="Canva Sans"/>
              </a:rPr>
              <a:t>CroesoConnect’s</a:t>
            </a:r>
            <a:r>
              <a:rPr lang="en-US" sz="3600" dirty="0">
                <a:latin typeface="Times New Roman" panose="02020603050405020304" pitchFamily="18" charset="0"/>
                <a:ea typeface="Canva Sans"/>
                <a:cs typeface="Times New Roman" panose="02020603050405020304" pitchFamily="18" charset="0"/>
                <a:sym typeface="Canva Sans"/>
              </a:rPr>
              <a:t> hybrid format, Welsh-language integration, and location offer a competitive advantage </a:t>
            </a:r>
            <a:r>
              <a:rPr lang="en-GB" sz="3600" b="0" i="0" dirty="0">
                <a:effectLst/>
                <a:latin typeface="Times New Roman" panose="02020603050405020304" pitchFamily="18" charset="0"/>
                <a:cs typeface="Times New Roman" panose="02020603050405020304" pitchFamily="18" charset="0"/>
              </a:rPr>
              <a:t>(Santos et al., 2023)</a:t>
            </a:r>
            <a:r>
              <a:rPr lang="en-US" sz="3600" dirty="0">
                <a:latin typeface="Times New Roman" panose="02020603050405020304" pitchFamily="18" charset="0"/>
                <a:ea typeface="Canva Sans"/>
                <a:cs typeface="Times New Roman" panose="02020603050405020304" pitchFamily="18" charset="0"/>
                <a:sym typeface="Canva Sans"/>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210274" y="2850809"/>
            <a:ext cx="1397050" cy="6059040"/>
            <a:chOff x="0" y="0"/>
            <a:chExt cx="367947" cy="1595797"/>
          </a:xfrm>
        </p:grpSpPr>
        <p:sp>
          <p:nvSpPr>
            <p:cNvPr id="3" name="Freeform 3"/>
            <p:cNvSpPr/>
            <p:nvPr/>
          </p:nvSpPr>
          <p:spPr>
            <a:xfrm>
              <a:off x="0" y="0"/>
              <a:ext cx="367947" cy="1595797"/>
            </a:xfrm>
            <a:custGeom>
              <a:avLst/>
              <a:gdLst/>
              <a:ahLst/>
              <a:cxnLst/>
              <a:rect l="l" t="t" r="r" b="b"/>
              <a:pathLst>
                <a:path w="367947" h="1595797">
                  <a:moveTo>
                    <a:pt x="0" y="0"/>
                  </a:moveTo>
                  <a:lnTo>
                    <a:pt x="367947" y="0"/>
                  </a:lnTo>
                  <a:lnTo>
                    <a:pt x="367947" y="1595797"/>
                  </a:lnTo>
                  <a:lnTo>
                    <a:pt x="0" y="1595797"/>
                  </a:lnTo>
                  <a:close/>
                </a:path>
              </a:pathLst>
            </a:custGeom>
            <a:solidFill>
              <a:srgbClr val="FFC2CA"/>
            </a:solidFill>
          </p:spPr>
          <p:txBody>
            <a:bodyPr/>
            <a:lstStyle/>
            <a:p>
              <a:endParaRPr lang="en-GB"/>
            </a:p>
          </p:txBody>
        </p:sp>
        <p:sp>
          <p:nvSpPr>
            <p:cNvPr id="4" name="TextBox 4"/>
            <p:cNvSpPr txBox="1"/>
            <p:nvPr/>
          </p:nvSpPr>
          <p:spPr>
            <a:xfrm>
              <a:off x="0" y="-38100"/>
              <a:ext cx="367947" cy="1633897"/>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10805326" y="3693147"/>
            <a:ext cx="987464" cy="987464"/>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28575" cap="sq">
              <a:solidFill>
                <a:srgbClr val="C86974"/>
              </a:solidFill>
              <a:prstDash val="solid"/>
              <a:miter/>
            </a:ln>
          </p:spPr>
          <p:txBody>
            <a:bodyPr/>
            <a:lstStyle/>
            <a:p>
              <a:endParaRPr lang="en-GB"/>
            </a:p>
          </p:txBody>
        </p:sp>
        <p:sp>
          <p:nvSpPr>
            <p:cNvPr id="7" name="TextBox 7"/>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10805326" y="5386597"/>
            <a:ext cx="987464" cy="987464"/>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28575" cap="sq">
              <a:solidFill>
                <a:srgbClr val="BCAAD0"/>
              </a:solidFill>
              <a:prstDash val="solid"/>
              <a:miter/>
            </a:ln>
          </p:spPr>
          <p:txBody>
            <a:bodyPr/>
            <a:lstStyle/>
            <a:p>
              <a:endParaRPr lang="en-GB"/>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10805326" y="7126949"/>
            <a:ext cx="987464" cy="987464"/>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28575" cap="sq">
              <a:solidFill>
                <a:srgbClr val="555555"/>
              </a:solidFill>
              <a:prstDash val="solid"/>
              <a:miter/>
            </a:ln>
          </p:spPr>
          <p:txBody>
            <a:bodyPr/>
            <a:lstStyle/>
            <a:p>
              <a:endParaRPr lang="en-GB"/>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a:off x="15989269" y="188746"/>
            <a:ext cx="2144578" cy="1070818"/>
          </a:xfrm>
          <a:custGeom>
            <a:avLst/>
            <a:gdLst/>
            <a:ahLst/>
            <a:cxnLst/>
            <a:rect l="l" t="t" r="r" b="b"/>
            <a:pathLst>
              <a:path w="2144578" h="1070818">
                <a:moveTo>
                  <a:pt x="0" y="0"/>
                </a:moveTo>
                <a:lnTo>
                  <a:pt x="2144578" y="0"/>
                </a:lnTo>
                <a:lnTo>
                  <a:pt x="2144578" y="1070818"/>
                </a:lnTo>
                <a:lnTo>
                  <a:pt x="0" y="1070818"/>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5" name="Freeform 15"/>
          <p:cNvSpPr/>
          <p:nvPr/>
        </p:nvSpPr>
        <p:spPr>
          <a:xfrm>
            <a:off x="1466850" y="4680612"/>
            <a:ext cx="6577488" cy="4587740"/>
          </a:xfrm>
          <a:custGeom>
            <a:avLst/>
            <a:gdLst/>
            <a:ahLst/>
            <a:cxnLst/>
            <a:rect l="l" t="t" r="r" b="b"/>
            <a:pathLst>
              <a:path w="6577488" h="4587740">
                <a:moveTo>
                  <a:pt x="0" y="0"/>
                </a:moveTo>
                <a:lnTo>
                  <a:pt x="6577488" y="0"/>
                </a:lnTo>
                <a:lnTo>
                  <a:pt x="6577488" y="4587740"/>
                </a:lnTo>
                <a:lnTo>
                  <a:pt x="0" y="4587740"/>
                </a:lnTo>
                <a:lnTo>
                  <a:pt x="0" y="0"/>
                </a:lnTo>
                <a:close/>
              </a:path>
            </a:pathLst>
          </a:custGeom>
          <a:blipFill>
            <a:blip r:embed="rId3" cstate="email">
              <a:extLst>
                <a:ext uri="{28A0092B-C50C-407E-A947-70E740481C1C}">
                  <a14:useLocalDpi xmlns:a14="http://schemas.microsoft.com/office/drawing/2010/main"/>
                </a:ext>
              </a:extLst>
            </a:blip>
            <a:stretch>
              <a:fillRect t="-3286" b="-3286"/>
            </a:stretch>
          </a:blipFill>
        </p:spPr>
        <p:txBody>
          <a:bodyPr/>
          <a:lstStyle/>
          <a:p>
            <a:endParaRPr lang="en-GB"/>
          </a:p>
        </p:txBody>
      </p:sp>
      <p:sp>
        <p:nvSpPr>
          <p:cNvPr id="16" name="Freeform 16"/>
          <p:cNvSpPr/>
          <p:nvPr/>
        </p:nvSpPr>
        <p:spPr>
          <a:xfrm>
            <a:off x="10607323" y="3850771"/>
            <a:ext cx="1308452" cy="672217"/>
          </a:xfrm>
          <a:custGeom>
            <a:avLst/>
            <a:gdLst/>
            <a:ahLst/>
            <a:cxnLst/>
            <a:rect l="l" t="t" r="r" b="b"/>
            <a:pathLst>
              <a:path w="1308452" h="672217">
                <a:moveTo>
                  <a:pt x="0" y="0"/>
                </a:moveTo>
                <a:lnTo>
                  <a:pt x="1308452" y="0"/>
                </a:lnTo>
                <a:lnTo>
                  <a:pt x="1308452" y="672217"/>
                </a:lnTo>
                <a:lnTo>
                  <a:pt x="0" y="67221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7" name="Freeform 17"/>
          <p:cNvSpPr/>
          <p:nvPr/>
        </p:nvSpPr>
        <p:spPr>
          <a:xfrm>
            <a:off x="10871960" y="5638414"/>
            <a:ext cx="920831" cy="530733"/>
          </a:xfrm>
          <a:custGeom>
            <a:avLst/>
            <a:gdLst/>
            <a:ahLst/>
            <a:cxnLst/>
            <a:rect l="l" t="t" r="r" b="b"/>
            <a:pathLst>
              <a:path w="920831" h="530733">
                <a:moveTo>
                  <a:pt x="0" y="0"/>
                </a:moveTo>
                <a:lnTo>
                  <a:pt x="920831" y="0"/>
                </a:lnTo>
                <a:lnTo>
                  <a:pt x="920831" y="530733"/>
                </a:lnTo>
                <a:lnTo>
                  <a:pt x="0" y="53073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8" name="Freeform 18"/>
          <p:cNvSpPr/>
          <p:nvPr/>
        </p:nvSpPr>
        <p:spPr>
          <a:xfrm>
            <a:off x="10879168" y="7078911"/>
            <a:ext cx="906415" cy="989266"/>
          </a:xfrm>
          <a:custGeom>
            <a:avLst/>
            <a:gdLst/>
            <a:ahLst/>
            <a:cxnLst/>
            <a:rect l="l" t="t" r="r" b="b"/>
            <a:pathLst>
              <a:path w="906415" h="989266">
                <a:moveTo>
                  <a:pt x="0" y="0"/>
                </a:moveTo>
                <a:lnTo>
                  <a:pt x="906415" y="0"/>
                </a:lnTo>
                <a:lnTo>
                  <a:pt x="906415" y="989267"/>
                </a:lnTo>
                <a:lnTo>
                  <a:pt x="0" y="98926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9" name="TextBox 19"/>
          <p:cNvSpPr txBox="1"/>
          <p:nvPr/>
        </p:nvSpPr>
        <p:spPr>
          <a:xfrm rot="-5400000">
            <a:off x="7200914" y="5429186"/>
            <a:ext cx="5349096" cy="580376"/>
          </a:xfrm>
          <a:prstGeom prst="rect">
            <a:avLst/>
          </a:prstGeom>
        </p:spPr>
        <p:txBody>
          <a:bodyPr lIns="0" tIns="0" rIns="0" bIns="0" rtlCol="0" anchor="t">
            <a:spAutoFit/>
          </a:bodyPr>
          <a:lstStyle/>
          <a:p>
            <a:pPr algn="ctr">
              <a:lnSpc>
                <a:spcPts val="4760"/>
              </a:lnSpc>
            </a:pPr>
            <a:r>
              <a:rPr lang="en-US" sz="3400" b="1" spc="666">
                <a:solidFill>
                  <a:srgbClr val="4D4D4D"/>
                </a:solidFill>
                <a:latin typeface="Canva Sans Bold"/>
                <a:ea typeface="Canva Sans Bold"/>
                <a:cs typeface="Canva Sans Bold"/>
                <a:sym typeface="Canva Sans Bold"/>
              </a:rPr>
              <a:t>Hotel Portmeirion </a:t>
            </a:r>
          </a:p>
        </p:txBody>
      </p:sp>
      <p:sp>
        <p:nvSpPr>
          <p:cNvPr id="20" name="TextBox 20"/>
          <p:cNvSpPr txBox="1"/>
          <p:nvPr/>
        </p:nvSpPr>
        <p:spPr>
          <a:xfrm>
            <a:off x="12179790" y="3923016"/>
            <a:ext cx="4881768" cy="709222"/>
          </a:xfrm>
          <a:prstGeom prst="rect">
            <a:avLst/>
          </a:prstGeom>
        </p:spPr>
        <p:txBody>
          <a:bodyPr lIns="0" tIns="0" rIns="0" bIns="0" rtlCol="0" anchor="t">
            <a:spAutoFit/>
          </a:bodyPr>
          <a:lstStyle/>
          <a:p>
            <a:pPr algn="l">
              <a:lnSpc>
                <a:spcPts val="2909"/>
              </a:lnSpc>
            </a:pPr>
            <a:r>
              <a:rPr lang="en-US" sz="2077" b="1">
                <a:solidFill>
                  <a:srgbClr val="555555"/>
                </a:solidFill>
                <a:latin typeface="Canva Sans Bold"/>
                <a:ea typeface="Canva Sans Bold"/>
                <a:cs typeface="Canva Sans Bold"/>
                <a:sym typeface="Canva Sans Bold"/>
              </a:rPr>
              <a:t>Unique architecture resembling an Italian village</a:t>
            </a:r>
          </a:p>
        </p:txBody>
      </p:sp>
      <p:sp>
        <p:nvSpPr>
          <p:cNvPr id="21" name="TextBox 21"/>
          <p:cNvSpPr txBox="1"/>
          <p:nvPr/>
        </p:nvSpPr>
        <p:spPr>
          <a:xfrm>
            <a:off x="1457157" y="2181796"/>
            <a:ext cx="6867292" cy="1893571"/>
          </a:xfrm>
          <a:prstGeom prst="rect">
            <a:avLst/>
          </a:prstGeom>
        </p:spPr>
        <p:txBody>
          <a:bodyPr lIns="0" tIns="0" rIns="0" bIns="0" rtlCol="0" anchor="t">
            <a:spAutoFit/>
          </a:bodyPr>
          <a:lstStyle/>
          <a:p>
            <a:pPr algn="l">
              <a:lnSpc>
                <a:spcPts val="3779"/>
              </a:lnSpc>
            </a:pPr>
            <a:r>
              <a:rPr lang="en-US" sz="2699" b="1">
                <a:solidFill>
                  <a:srgbClr val="000000"/>
                </a:solidFill>
                <a:latin typeface="Canva Sans Bold"/>
                <a:ea typeface="Canva Sans Bold"/>
                <a:cs typeface="Canva Sans Bold"/>
                <a:sym typeface="Canva Sans Bold"/>
              </a:rPr>
              <a:t>The venue is accessible from major UK cities via Bangor Station and nearby airports, suitable for overseas delegates (Visit Snowdonia, 2024).</a:t>
            </a:r>
          </a:p>
        </p:txBody>
      </p:sp>
      <p:sp>
        <p:nvSpPr>
          <p:cNvPr id="22" name="TextBox 22"/>
          <p:cNvSpPr txBox="1"/>
          <p:nvPr/>
        </p:nvSpPr>
        <p:spPr>
          <a:xfrm>
            <a:off x="12179790" y="5710287"/>
            <a:ext cx="4881768" cy="709222"/>
          </a:xfrm>
          <a:prstGeom prst="rect">
            <a:avLst/>
          </a:prstGeom>
        </p:spPr>
        <p:txBody>
          <a:bodyPr lIns="0" tIns="0" rIns="0" bIns="0" rtlCol="0" anchor="t">
            <a:spAutoFit/>
          </a:bodyPr>
          <a:lstStyle/>
          <a:p>
            <a:pPr algn="l">
              <a:lnSpc>
                <a:spcPts val="2909"/>
              </a:lnSpc>
            </a:pPr>
            <a:r>
              <a:rPr lang="en-US" sz="2077" b="1" dirty="0">
                <a:solidFill>
                  <a:srgbClr val="555555"/>
                </a:solidFill>
                <a:latin typeface="Canva Sans Bold"/>
                <a:ea typeface="Canva Sans Bold"/>
                <a:cs typeface="Canva Sans Bold"/>
                <a:sym typeface="Canva Sans Bold"/>
              </a:rPr>
              <a:t>Scenic location on the </a:t>
            </a:r>
            <a:r>
              <a:rPr lang="en-US" sz="2077" b="1" dirty="0" err="1">
                <a:solidFill>
                  <a:srgbClr val="555555"/>
                </a:solidFill>
                <a:latin typeface="Canva Sans Bold"/>
                <a:ea typeface="Canva Sans Bold"/>
                <a:cs typeface="Canva Sans Bold"/>
                <a:sym typeface="Canva Sans Bold"/>
              </a:rPr>
              <a:t>Dwyryd</a:t>
            </a:r>
            <a:r>
              <a:rPr lang="en-US" sz="2077" b="1" dirty="0">
                <a:solidFill>
                  <a:srgbClr val="555555"/>
                </a:solidFill>
                <a:latin typeface="Canva Sans Bold"/>
                <a:ea typeface="Canva Sans Bold"/>
                <a:cs typeface="Canva Sans Bold"/>
                <a:sym typeface="Canva Sans Bold"/>
              </a:rPr>
              <a:t> Estuary</a:t>
            </a:r>
          </a:p>
        </p:txBody>
      </p:sp>
      <p:sp>
        <p:nvSpPr>
          <p:cNvPr id="23" name="TextBox 23"/>
          <p:cNvSpPr txBox="1"/>
          <p:nvPr/>
        </p:nvSpPr>
        <p:spPr>
          <a:xfrm>
            <a:off x="12179790" y="7419080"/>
            <a:ext cx="4881768" cy="1091453"/>
          </a:xfrm>
          <a:prstGeom prst="rect">
            <a:avLst/>
          </a:prstGeom>
        </p:spPr>
        <p:txBody>
          <a:bodyPr lIns="0" tIns="0" rIns="0" bIns="0" rtlCol="0" anchor="t">
            <a:spAutoFit/>
          </a:bodyPr>
          <a:lstStyle/>
          <a:p>
            <a:pPr algn="l">
              <a:lnSpc>
                <a:spcPts val="2909"/>
              </a:lnSpc>
            </a:pPr>
            <a:r>
              <a:rPr lang="en-US" sz="2077" b="1" dirty="0">
                <a:solidFill>
                  <a:srgbClr val="555555"/>
                </a:solidFill>
                <a:latin typeface="Canva Sans Bold"/>
                <a:ea typeface="Canva Sans Bold"/>
                <a:cs typeface="Canva Sans Bold"/>
                <a:sym typeface="Canva Sans Bold"/>
              </a:rPr>
              <a:t>Onsite boutique accommodation, wellness gardens, and meeting rooms (Portmeirion Wales, 2025)</a:t>
            </a:r>
          </a:p>
        </p:txBody>
      </p:sp>
      <p:sp>
        <p:nvSpPr>
          <p:cNvPr id="24" name="TextBox 24"/>
          <p:cNvSpPr txBox="1"/>
          <p:nvPr/>
        </p:nvSpPr>
        <p:spPr>
          <a:xfrm>
            <a:off x="10905616" y="2057497"/>
            <a:ext cx="7030823" cy="464075"/>
          </a:xfrm>
          <a:prstGeom prst="rect">
            <a:avLst/>
          </a:prstGeom>
        </p:spPr>
        <p:txBody>
          <a:bodyPr lIns="0" tIns="0" rIns="0" bIns="0" rtlCol="0" anchor="t">
            <a:spAutoFit/>
          </a:bodyPr>
          <a:lstStyle/>
          <a:p>
            <a:pPr algn="l">
              <a:lnSpc>
                <a:spcPts val="3821"/>
              </a:lnSpc>
              <a:spcBef>
                <a:spcPct val="0"/>
              </a:spcBef>
            </a:pPr>
            <a:r>
              <a:rPr lang="en-US" sz="2729" b="1" dirty="0">
                <a:solidFill>
                  <a:srgbClr val="000000"/>
                </a:solidFill>
                <a:latin typeface="Canva Sans Bold"/>
                <a:ea typeface="Canva Sans Bold"/>
                <a:cs typeface="Canva Sans Bold"/>
                <a:sym typeface="Canva Sans Bold"/>
              </a:rPr>
              <a:t>Hotel Portmeirion is proposed due to:</a:t>
            </a:r>
          </a:p>
        </p:txBody>
      </p:sp>
      <p:sp>
        <p:nvSpPr>
          <p:cNvPr id="25" name="TextBox 25"/>
          <p:cNvSpPr txBox="1"/>
          <p:nvPr/>
        </p:nvSpPr>
        <p:spPr>
          <a:xfrm>
            <a:off x="1905000" y="866630"/>
            <a:ext cx="10532951" cy="666849"/>
          </a:xfrm>
          <a:prstGeom prst="rect">
            <a:avLst/>
          </a:prstGeom>
        </p:spPr>
        <p:txBody>
          <a:bodyPr wrap="square" lIns="0" tIns="0" rIns="0" bIns="0" rtlCol="0" anchor="t">
            <a:spAutoFit/>
          </a:bodyPr>
          <a:lstStyle/>
          <a:p>
            <a:pPr algn="ctr">
              <a:lnSpc>
                <a:spcPts val="5179"/>
              </a:lnSpc>
              <a:spcBef>
                <a:spcPct val="0"/>
              </a:spcBef>
            </a:pPr>
            <a:r>
              <a:rPr lang="en-US" sz="4800" b="1" dirty="0">
                <a:solidFill>
                  <a:srgbClr val="000000"/>
                </a:solidFill>
                <a:latin typeface="Canva Sans Bold"/>
                <a:ea typeface="Canva Sans Bold"/>
                <a:cs typeface="Canva Sans Bold"/>
                <a:sym typeface="Canva Sans Bold"/>
              </a:rPr>
              <a:t>Location and Venue Feasibility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2337212" cy="3086100"/>
            <a:chOff x="0" y="0"/>
            <a:chExt cx="615562" cy="812800"/>
          </a:xfrm>
        </p:grpSpPr>
        <p:sp>
          <p:nvSpPr>
            <p:cNvPr id="3" name="Freeform 3"/>
            <p:cNvSpPr/>
            <p:nvPr/>
          </p:nvSpPr>
          <p:spPr>
            <a:xfrm>
              <a:off x="0" y="0"/>
              <a:ext cx="615562" cy="812800"/>
            </a:xfrm>
            <a:custGeom>
              <a:avLst/>
              <a:gdLst/>
              <a:ahLst/>
              <a:cxnLst/>
              <a:rect l="l" t="t" r="r" b="b"/>
              <a:pathLst>
                <a:path w="615562" h="812800">
                  <a:moveTo>
                    <a:pt x="0" y="0"/>
                  </a:moveTo>
                  <a:lnTo>
                    <a:pt x="615562" y="0"/>
                  </a:lnTo>
                  <a:lnTo>
                    <a:pt x="615562" y="812800"/>
                  </a:lnTo>
                  <a:lnTo>
                    <a:pt x="0" y="812800"/>
                  </a:lnTo>
                  <a:close/>
                </a:path>
              </a:pathLst>
            </a:custGeom>
            <a:solidFill>
              <a:srgbClr val="F9ECB8"/>
            </a:solidFill>
          </p:spPr>
          <p:txBody>
            <a:bodyPr/>
            <a:lstStyle/>
            <a:p>
              <a:endParaRPr lang="en-GB"/>
            </a:p>
          </p:txBody>
        </p:sp>
        <p:sp>
          <p:nvSpPr>
            <p:cNvPr id="4" name="TextBox 4"/>
            <p:cNvSpPr txBox="1"/>
            <p:nvPr/>
          </p:nvSpPr>
          <p:spPr>
            <a:xfrm>
              <a:off x="0" y="-38100"/>
              <a:ext cx="615562" cy="850900"/>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rot="5400000">
            <a:off x="8557928" y="652178"/>
            <a:ext cx="1172144" cy="16230600"/>
            <a:chOff x="0" y="0"/>
            <a:chExt cx="308713" cy="4274726"/>
          </a:xfrm>
        </p:grpSpPr>
        <p:sp>
          <p:nvSpPr>
            <p:cNvPr id="6" name="Freeform 6"/>
            <p:cNvSpPr/>
            <p:nvPr/>
          </p:nvSpPr>
          <p:spPr>
            <a:xfrm>
              <a:off x="0" y="0"/>
              <a:ext cx="308713" cy="4274726"/>
            </a:xfrm>
            <a:custGeom>
              <a:avLst/>
              <a:gdLst/>
              <a:ahLst/>
              <a:cxnLst/>
              <a:rect l="l" t="t" r="r" b="b"/>
              <a:pathLst>
                <a:path w="308713" h="4274726">
                  <a:moveTo>
                    <a:pt x="0" y="0"/>
                  </a:moveTo>
                  <a:lnTo>
                    <a:pt x="308713" y="0"/>
                  </a:lnTo>
                  <a:lnTo>
                    <a:pt x="308713" y="4274726"/>
                  </a:lnTo>
                  <a:lnTo>
                    <a:pt x="0" y="4274726"/>
                  </a:lnTo>
                  <a:close/>
                </a:path>
              </a:pathLst>
            </a:custGeom>
            <a:solidFill>
              <a:srgbClr val="FFC2CA"/>
            </a:solidFill>
          </p:spPr>
          <p:txBody>
            <a:bodyPr/>
            <a:lstStyle/>
            <a:p>
              <a:endParaRPr lang="en-GB"/>
            </a:p>
          </p:txBody>
        </p:sp>
        <p:sp>
          <p:nvSpPr>
            <p:cNvPr id="7" name="TextBox 7"/>
            <p:cNvSpPr txBox="1"/>
            <p:nvPr/>
          </p:nvSpPr>
          <p:spPr>
            <a:xfrm>
              <a:off x="0" y="-38100"/>
              <a:ext cx="308713" cy="4312826"/>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a:off x="16043567" y="103011"/>
            <a:ext cx="2144578" cy="1070818"/>
          </a:xfrm>
          <a:custGeom>
            <a:avLst/>
            <a:gdLst/>
            <a:ahLst/>
            <a:cxnLst/>
            <a:rect l="l" t="t" r="r" b="b"/>
            <a:pathLst>
              <a:path w="2144578" h="1070818">
                <a:moveTo>
                  <a:pt x="0" y="0"/>
                </a:moveTo>
                <a:lnTo>
                  <a:pt x="2144578" y="0"/>
                </a:lnTo>
                <a:lnTo>
                  <a:pt x="2144578" y="1070818"/>
                </a:lnTo>
                <a:lnTo>
                  <a:pt x="0" y="1070818"/>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9" name="Freeform 9"/>
          <p:cNvSpPr/>
          <p:nvPr/>
        </p:nvSpPr>
        <p:spPr>
          <a:xfrm>
            <a:off x="1028700" y="1816087"/>
            <a:ext cx="5753943" cy="5853432"/>
          </a:xfrm>
          <a:custGeom>
            <a:avLst/>
            <a:gdLst/>
            <a:ahLst/>
            <a:cxnLst/>
            <a:rect l="l" t="t" r="r" b="b"/>
            <a:pathLst>
              <a:path w="5753943" h="5853432">
                <a:moveTo>
                  <a:pt x="0" y="0"/>
                </a:moveTo>
                <a:lnTo>
                  <a:pt x="5753943" y="0"/>
                </a:lnTo>
                <a:lnTo>
                  <a:pt x="5753943" y="5853432"/>
                </a:lnTo>
                <a:lnTo>
                  <a:pt x="0" y="5853432"/>
                </a:lnTo>
                <a:lnTo>
                  <a:pt x="0" y="0"/>
                </a:lnTo>
                <a:close/>
              </a:path>
            </a:pathLst>
          </a:custGeom>
          <a:blipFill>
            <a:blip r:embed="rId3" cstate="email">
              <a:extLst>
                <a:ext uri="{28A0092B-C50C-407E-A947-70E740481C1C}">
                  <a14:useLocalDpi xmlns:a14="http://schemas.microsoft.com/office/drawing/2010/main"/>
                </a:ext>
              </a:extLst>
            </a:blip>
            <a:stretch>
              <a:fillRect l="-22463" r="-17369"/>
            </a:stretch>
          </a:blipFill>
        </p:spPr>
        <p:txBody>
          <a:bodyPr/>
          <a:lstStyle/>
          <a:p>
            <a:endParaRPr lang="en-GB"/>
          </a:p>
        </p:txBody>
      </p:sp>
      <p:sp>
        <p:nvSpPr>
          <p:cNvPr id="10" name="TextBox 10"/>
          <p:cNvSpPr txBox="1"/>
          <p:nvPr/>
        </p:nvSpPr>
        <p:spPr>
          <a:xfrm>
            <a:off x="1047749" y="735748"/>
            <a:ext cx="8581560" cy="863587"/>
          </a:xfrm>
          <a:prstGeom prst="rect">
            <a:avLst/>
          </a:prstGeom>
        </p:spPr>
        <p:txBody>
          <a:bodyPr lIns="0" tIns="0" rIns="0" bIns="0" rtlCol="0" anchor="t">
            <a:spAutoFit/>
          </a:bodyPr>
          <a:lstStyle/>
          <a:p>
            <a:pPr algn="l">
              <a:lnSpc>
                <a:spcPts val="7000"/>
              </a:lnSpc>
            </a:pPr>
            <a:r>
              <a:rPr lang="en-US" sz="5000" b="1" spc="-100" dirty="0">
                <a:solidFill>
                  <a:srgbClr val="2E2E2E"/>
                </a:solidFill>
                <a:latin typeface="Canva Sans Bold"/>
                <a:ea typeface="Canva Sans Bold"/>
                <a:cs typeface="Canva Sans Bold"/>
                <a:sym typeface="Canva Sans Bold"/>
              </a:rPr>
              <a:t>Resources &amp; Staffing</a:t>
            </a:r>
          </a:p>
        </p:txBody>
      </p:sp>
      <p:sp>
        <p:nvSpPr>
          <p:cNvPr id="11" name="TextBox 11"/>
          <p:cNvSpPr txBox="1"/>
          <p:nvPr/>
        </p:nvSpPr>
        <p:spPr>
          <a:xfrm>
            <a:off x="7162800" y="1559422"/>
            <a:ext cx="10621318" cy="5847755"/>
          </a:xfrm>
          <a:prstGeom prst="rect">
            <a:avLst/>
          </a:prstGeom>
        </p:spPr>
        <p:txBody>
          <a:bodyPr wrap="square" lIns="0" tIns="0" rIns="0" bIns="0" rtlCol="0" anchor="t">
            <a:spAutoFit/>
          </a:bodyPr>
          <a:lstStyle/>
          <a:p>
            <a:pPr algn="just">
              <a:lnSpc>
                <a:spcPts val="4639"/>
              </a:lnSpc>
            </a:pPr>
            <a:r>
              <a:rPr lang="en-US" sz="2899" b="1" dirty="0">
                <a:solidFill>
                  <a:srgbClr val="4D4D4D"/>
                </a:solidFill>
                <a:latin typeface="Times New Roman" panose="02020603050405020304" pitchFamily="18" charset="0"/>
                <a:ea typeface="Canva Sans Bold"/>
                <a:cs typeface="Times New Roman" panose="02020603050405020304" pitchFamily="18" charset="0"/>
                <a:sym typeface="Canva Sans Bold"/>
              </a:rPr>
              <a:t>Key operational requirements:</a:t>
            </a:r>
          </a:p>
          <a:p>
            <a:pPr marL="626102" lvl="1" indent="-313051" algn="just">
              <a:lnSpc>
                <a:spcPts val="4639"/>
              </a:lnSpc>
              <a:buFont typeface="Arial"/>
              <a:buChar char="•"/>
            </a:pPr>
            <a:r>
              <a:rPr lang="en-US" sz="2899" b="1" dirty="0">
                <a:solidFill>
                  <a:srgbClr val="4D4D4D"/>
                </a:solidFill>
                <a:latin typeface="Times New Roman" panose="02020603050405020304" pitchFamily="18" charset="0"/>
                <a:ea typeface="Canva Sans Bold"/>
                <a:cs typeface="Times New Roman" panose="02020603050405020304" pitchFamily="18" charset="0"/>
                <a:sym typeface="Canva Sans Bold"/>
              </a:rPr>
              <a:t>Local bilingual guides and facilitators </a:t>
            </a:r>
          </a:p>
          <a:p>
            <a:pPr marL="626102" lvl="1" indent="-313051" algn="just">
              <a:lnSpc>
                <a:spcPts val="4639"/>
              </a:lnSpc>
              <a:buFont typeface="Arial"/>
              <a:buChar char="•"/>
            </a:pPr>
            <a:r>
              <a:rPr lang="en-US" sz="2899" b="1" dirty="0">
                <a:solidFill>
                  <a:srgbClr val="4D4D4D"/>
                </a:solidFill>
                <a:latin typeface="Times New Roman" panose="02020603050405020304" pitchFamily="18" charset="0"/>
                <a:ea typeface="Canva Sans Bold"/>
                <a:cs typeface="Times New Roman" panose="02020603050405020304" pitchFamily="18" charset="0"/>
                <a:sym typeface="Canva Sans Bold"/>
              </a:rPr>
              <a:t>Wellness instructors and cultural performers </a:t>
            </a:r>
            <a:r>
              <a:rPr lang="en-GB" sz="3200" b="0" i="0" dirty="0">
                <a:solidFill>
                  <a:srgbClr val="2C3E50"/>
                </a:solidFill>
                <a:effectLst/>
                <a:latin typeface="Times New Roman" panose="02020603050405020304" pitchFamily="18" charset="0"/>
                <a:cs typeface="Times New Roman" panose="02020603050405020304" pitchFamily="18" charset="0"/>
              </a:rPr>
              <a:t>(Silvers, 2012).</a:t>
            </a:r>
          </a:p>
          <a:p>
            <a:pPr marL="626102" lvl="1" indent="-313051" algn="just">
              <a:lnSpc>
                <a:spcPts val="4639"/>
              </a:lnSpc>
              <a:buFont typeface="Arial"/>
              <a:buChar char="•"/>
            </a:pPr>
            <a:r>
              <a:rPr lang="en-US" sz="2899" b="1" dirty="0">
                <a:solidFill>
                  <a:srgbClr val="4D4D4D"/>
                </a:solidFill>
                <a:latin typeface="Times New Roman" panose="02020603050405020304" pitchFamily="18" charset="0"/>
                <a:ea typeface="Canva Sans Bold"/>
                <a:cs typeface="Times New Roman" panose="02020603050405020304" pitchFamily="18" charset="0"/>
                <a:sym typeface="Canva Sans Bold"/>
              </a:rPr>
              <a:t>Audio and Video technicians for hybrid broadcast </a:t>
            </a:r>
            <a:r>
              <a:rPr lang="en-US" sz="2899" dirty="0">
                <a:solidFill>
                  <a:srgbClr val="4D4D4D"/>
                </a:solidFill>
                <a:latin typeface="Times New Roman" panose="02020603050405020304" pitchFamily="18" charset="0"/>
                <a:ea typeface="Canva Sans Bold"/>
                <a:cs typeface="Times New Roman" panose="02020603050405020304" pitchFamily="18" charset="0"/>
                <a:sym typeface="Canva Sans Bold"/>
              </a:rPr>
              <a:t>(Ahmed et. Al, 2014)</a:t>
            </a:r>
          </a:p>
          <a:p>
            <a:pPr algn="just">
              <a:lnSpc>
                <a:spcPts val="4639"/>
              </a:lnSpc>
            </a:pPr>
            <a:r>
              <a:rPr lang="en-US" sz="2899" b="1" dirty="0">
                <a:solidFill>
                  <a:srgbClr val="4D4D4D"/>
                </a:solidFill>
                <a:latin typeface="Times New Roman" panose="02020603050405020304" pitchFamily="18" charset="0"/>
                <a:ea typeface="Canva Sans Bold"/>
                <a:cs typeface="Times New Roman" panose="02020603050405020304" pitchFamily="18" charset="0"/>
                <a:sym typeface="Canva Sans Bold"/>
              </a:rPr>
              <a:t>Resources include:</a:t>
            </a:r>
          </a:p>
          <a:p>
            <a:pPr marL="626102" lvl="1" indent="-313051" algn="just">
              <a:lnSpc>
                <a:spcPts val="4639"/>
              </a:lnSpc>
              <a:buFont typeface="Arial"/>
              <a:buChar char="•"/>
            </a:pPr>
            <a:r>
              <a:rPr lang="en-US" sz="2899" b="1" dirty="0">
                <a:solidFill>
                  <a:srgbClr val="4D4D4D"/>
                </a:solidFill>
                <a:latin typeface="Times New Roman" panose="02020603050405020304" pitchFamily="18" charset="0"/>
                <a:ea typeface="Canva Sans Bold"/>
                <a:cs typeface="Times New Roman" panose="02020603050405020304" pitchFamily="18" charset="0"/>
                <a:sym typeface="Canva Sans Bold"/>
              </a:rPr>
              <a:t>Event app for delegate interaction </a:t>
            </a:r>
            <a:r>
              <a:rPr lang="en-US" sz="2899" dirty="0">
                <a:solidFill>
                  <a:srgbClr val="4D4D4D"/>
                </a:solidFill>
                <a:latin typeface="Times New Roman" panose="02020603050405020304" pitchFamily="18" charset="0"/>
                <a:ea typeface="Canva Sans Bold"/>
                <a:cs typeface="Times New Roman" panose="02020603050405020304" pitchFamily="18" charset="0"/>
                <a:sym typeface="Canva Sans Bold"/>
              </a:rPr>
              <a:t>(Ahmed et.al, 2014)</a:t>
            </a:r>
            <a:endParaRPr lang="en-US" sz="2899" b="1" dirty="0">
              <a:solidFill>
                <a:srgbClr val="4D4D4D"/>
              </a:solidFill>
              <a:latin typeface="Times New Roman" panose="02020603050405020304" pitchFamily="18" charset="0"/>
              <a:ea typeface="Canva Sans Bold"/>
              <a:cs typeface="Times New Roman" panose="02020603050405020304" pitchFamily="18" charset="0"/>
              <a:sym typeface="Canva Sans Bold"/>
            </a:endParaRPr>
          </a:p>
          <a:p>
            <a:pPr marL="626102" lvl="1" indent="-313051" algn="just">
              <a:lnSpc>
                <a:spcPts val="4639"/>
              </a:lnSpc>
              <a:buFont typeface="Arial"/>
              <a:buChar char="•"/>
            </a:pPr>
            <a:r>
              <a:rPr lang="en-US" sz="2899" b="1" dirty="0">
                <a:solidFill>
                  <a:srgbClr val="4D4D4D"/>
                </a:solidFill>
                <a:latin typeface="Times New Roman" panose="02020603050405020304" pitchFamily="18" charset="0"/>
                <a:ea typeface="Canva Sans Bold"/>
                <a:cs typeface="Times New Roman" panose="02020603050405020304" pitchFamily="18" charset="0"/>
                <a:sym typeface="Canva Sans Bold"/>
              </a:rPr>
              <a:t>Tented outdoor spaces</a:t>
            </a:r>
          </a:p>
          <a:p>
            <a:pPr marL="626102" lvl="1" indent="-313051" algn="just">
              <a:lnSpc>
                <a:spcPts val="4639"/>
              </a:lnSpc>
              <a:buFont typeface="Arial"/>
              <a:buChar char="•"/>
            </a:pPr>
            <a:r>
              <a:rPr lang="en-US" sz="2899" b="1" dirty="0">
                <a:solidFill>
                  <a:srgbClr val="4D4D4D"/>
                </a:solidFill>
                <a:latin typeface="Times New Roman" panose="02020603050405020304" pitchFamily="18" charset="0"/>
                <a:ea typeface="Canva Sans Bold"/>
                <a:cs typeface="Times New Roman" panose="02020603050405020304" pitchFamily="18" charset="0"/>
                <a:sym typeface="Canva Sans Bold"/>
              </a:rPr>
              <a:t>Transportation from regional hubs </a:t>
            </a:r>
            <a:r>
              <a:rPr lang="en-GB" sz="3200" b="0" i="0" dirty="0">
                <a:solidFill>
                  <a:srgbClr val="2C3E50"/>
                </a:solidFill>
                <a:effectLst/>
                <a:latin typeface="Times New Roman" panose="02020603050405020304" pitchFamily="18" charset="0"/>
                <a:cs typeface="Times New Roman" panose="02020603050405020304" pitchFamily="18" charset="0"/>
              </a:rPr>
              <a:t>(Allen, Harris and Jago, 2022)</a:t>
            </a:r>
            <a:endParaRPr lang="en-US" sz="2899" b="1" dirty="0">
              <a:solidFill>
                <a:srgbClr val="4D4D4D"/>
              </a:solidFill>
              <a:latin typeface="Times New Roman" panose="02020603050405020304" pitchFamily="18" charset="0"/>
              <a:ea typeface="Canva Sans Bold"/>
              <a:cs typeface="Times New Roman" panose="02020603050405020304" pitchFamily="18" charset="0"/>
              <a:sym typeface="Canva Sans Bold"/>
            </a:endParaRPr>
          </a:p>
        </p:txBody>
      </p:sp>
      <p:sp>
        <p:nvSpPr>
          <p:cNvPr id="12" name="TextBox 12"/>
          <p:cNvSpPr txBox="1"/>
          <p:nvPr/>
        </p:nvSpPr>
        <p:spPr>
          <a:xfrm>
            <a:off x="1487362" y="8382676"/>
            <a:ext cx="15947250" cy="481331"/>
          </a:xfrm>
          <a:prstGeom prst="rect">
            <a:avLst/>
          </a:prstGeom>
        </p:spPr>
        <p:txBody>
          <a:bodyPr lIns="0" tIns="0" rIns="0" bIns="0" rtlCol="0" anchor="t">
            <a:spAutoFit/>
          </a:bodyPr>
          <a:lstStyle/>
          <a:p>
            <a:pPr algn="l">
              <a:lnSpc>
                <a:spcPts val="3919"/>
              </a:lnSpc>
              <a:spcBef>
                <a:spcPct val="0"/>
              </a:spcBef>
            </a:pPr>
            <a:r>
              <a:rPr lang="en-US" sz="2799">
                <a:solidFill>
                  <a:srgbClr val="000000"/>
                </a:solidFill>
                <a:latin typeface="Canva Sans"/>
                <a:ea typeface="Canva Sans"/>
                <a:cs typeface="Canva Sans"/>
                <a:sym typeface="Canva Sans"/>
              </a:rPr>
              <a:t>Partnering with Welsh service providers supports the local economy (Allen et al., 2021).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960424" y="1129608"/>
            <a:ext cx="5102041" cy="7882262"/>
            <a:chOff x="0" y="0"/>
            <a:chExt cx="1343747" cy="2075987"/>
          </a:xfrm>
        </p:grpSpPr>
        <p:sp>
          <p:nvSpPr>
            <p:cNvPr id="3" name="Freeform 3"/>
            <p:cNvSpPr/>
            <p:nvPr/>
          </p:nvSpPr>
          <p:spPr>
            <a:xfrm>
              <a:off x="0" y="0"/>
              <a:ext cx="1343747" cy="2075987"/>
            </a:xfrm>
            <a:custGeom>
              <a:avLst/>
              <a:gdLst/>
              <a:ahLst/>
              <a:cxnLst/>
              <a:rect l="l" t="t" r="r" b="b"/>
              <a:pathLst>
                <a:path w="1343747" h="2075987">
                  <a:moveTo>
                    <a:pt x="0" y="0"/>
                  </a:moveTo>
                  <a:lnTo>
                    <a:pt x="1343747" y="0"/>
                  </a:lnTo>
                  <a:lnTo>
                    <a:pt x="1343747" y="2075987"/>
                  </a:lnTo>
                  <a:lnTo>
                    <a:pt x="0" y="2075987"/>
                  </a:lnTo>
                  <a:close/>
                </a:path>
              </a:pathLst>
            </a:custGeom>
            <a:solidFill>
              <a:srgbClr val="FFC2CA"/>
            </a:solidFill>
          </p:spPr>
          <p:txBody>
            <a:bodyPr/>
            <a:lstStyle/>
            <a:p>
              <a:endParaRPr lang="en-GB"/>
            </a:p>
          </p:txBody>
        </p:sp>
        <p:sp>
          <p:nvSpPr>
            <p:cNvPr id="4" name="TextBox 4"/>
            <p:cNvSpPr txBox="1"/>
            <p:nvPr/>
          </p:nvSpPr>
          <p:spPr>
            <a:xfrm>
              <a:off x="0" y="-38100"/>
              <a:ext cx="1343747" cy="2114087"/>
            </a:xfrm>
            <a:prstGeom prst="rect">
              <a:avLst/>
            </a:prstGeom>
          </p:spPr>
          <p:txBody>
            <a:bodyPr lIns="50800" tIns="50800" rIns="50800" bIns="50800" rtlCol="0" anchor="ctr"/>
            <a:lstStyle/>
            <a:p>
              <a:pPr algn="ctr">
                <a:lnSpc>
                  <a:spcPts val="2659"/>
                </a:lnSpc>
              </a:pPr>
              <a:endParaRPr dirty="0"/>
            </a:p>
          </p:txBody>
        </p:sp>
      </p:grpSp>
      <p:grpSp>
        <p:nvGrpSpPr>
          <p:cNvPr id="5" name="Group 5"/>
          <p:cNvGrpSpPr/>
          <p:nvPr/>
        </p:nvGrpSpPr>
        <p:grpSpPr>
          <a:xfrm>
            <a:off x="12094766" y="1129608"/>
            <a:ext cx="5164534" cy="7882262"/>
            <a:chOff x="0" y="0"/>
            <a:chExt cx="1360206" cy="2075987"/>
          </a:xfrm>
        </p:grpSpPr>
        <p:sp>
          <p:nvSpPr>
            <p:cNvPr id="6" name="Freeform 6"/>
            <p:cNvSpPr/>
            <p:nvPr/>
          </p:nvSpPr>
          <p:spPr>
            <a:xfrm>
              <a:off x="0" y="0"/>
              <a:ext cx="1360206" cy="2075987"/>
            </a:xfrm>
            <a:custGeom>
              <a:avLst/>
              <a:gdLst/>
              <a:ahLst/>
              <a:cxnLst/>
              <a:rect l="l" t="t" r="r" b="b"/>
              <a:pathLst>
                <a:path w="1360206" h="2075987">
                  <a:moveTo>
                    <a:pt x="0" y="0"/>
                  </a:moveTo>
                  <a:lnTo>
                    <a:pt x="1360206" y="0"/>
                  </a:lnTo>
                  <a:lnTo>
                    <a:pt x="1360206" y="2075987"/>
                  </a:lnTo>
                  <a:lnTo>
                    <a:pt x="0" y="2075987"/>
                  </a:lnTo>
                  <a:close/>
                </a:path>
              </a:pathLst>
            </a:custGeom>
            <a:solidFill>
              <a:srgbClr val="E9E9E3"/>
            </a:solidFill>
          </p:spPr>
          <p:txBody>
            <a:bodyPr/>
            <a:lstStyle/>
            <a:p>
              <a:endParaRPr lang="en-GB"/>
            </a:p>
          </p:txBody>
        </p:sp>
        <p:sp>
          <p:nvSpPr>
            <p:cNvPr id="7" name="TextBox 7"/>
            <p:cNvSpPr txBox="1"/>
            <p:nvPr/>
          </p:nvSpPr>
          <p:spPr>
            <a:xfrm>
              <a:off x="0" y="-38100"/>
              <a:ext cx="1360206" cy="2114087"/>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a:off x="1987885" y="2955144"/>
            <a:ext cx="2994414" cy="2580641"/>
          </a:xfrm>
          <a:custGeom>
            <a:avLst/>
            <a:gdLst/>
            <a:ahLst/>
            <a:cxnLst/>
            <a:rect l="l" t="t" r="r" b="b"/>
            <a:pathLst>
              <a:path w="2994414" h="2580641">
                <a:moveTo>
                  <a:pt x="0" y="0"/>
                </a:moveTo>
                <a:lnTo>
                  <a:pt x="2994415" y="0"/>
                </a:lnTo>
                <a:lnTo>
                  <a:pt x="2994415" y="2580641"/>
                </a:lnTo>
                <a:lnTo>
                  <a:pt x="0" y="25806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9" name="TextBox 9"/>
          <p:cNvSpPr txBox="1"/>
          <p:nvPr/>
        </p:nvSpPr>
        <p:spPr>
          <a:xfrm>
            <a:off x="1562903" y="923925"/>
            <a:ext cx="4513644" cy="1908162"/>
          </a:xfrm>
          <a:prstGeom prst="rect">
            <a:avLst/>
          </a:prstGeom>
        </p:spPr>
        <p:txBody>
          <a:bodyPr lIns="0" tIns="0" rIns="0" bIns="0" rtlCol="0" anchor="t">
            <a:spAutoFit/>
          </a:bodyPr>
          <a:lstStyle/>
          <a:p>
            <a:pPr algn="l">
              <a:lnSpc>
                <a:spcPts val="7700"/>
              </a:lnSpc>
            </a:pPr>
            <a:r>
              <a:rPr lang="en-US" sz="5500" b="1" spc="-110">
                <a:solidFill>
                  <a:srgbClr val="2E2E2E"/>
                </a:solidFill>
                <a:latin typeface="Canva Sans Bold"/>
                <a:ea typeface="Canva Sans Bold"/>
                <a:cs typeface="Canva Sans Bold"/>
                <a:sym typeface="Canva Sans Bold"/>
              </a:rPr>
              <a:t>Budget &amp; Funding Plan</a:t>
            </a:r>
          </a:p>
        </p:txBody>
      </p:sp>
      <p:sp>
        <p:nvSpPr>
          <p:cNvPr id="10" name="TextBox 10"/>
          <p:cNvSpPr txBox="1"/>
          <p:nvPr/>
        </p:nvSpPr>
        <p:spPr>
          <a:xfrm>
            <a:off x="8029478" y="1355089"/>
            <a:ext cx="3461385" cy="7436486"/>
          </a:xfrm>
          <a:prstGeom prst="rect">
            <a:avLst/>
          </a:prstGeom>
        </p:spPr>
        <p:txBody>
          <a:bodyPr lIns="0" tIns="0" rIns="0" bIns="0" rtlCol="0" anchor="t">
            <a:spAutoFit/>
          </a:bodyPr>
          <a:lstStyle/>
          <a:p>
            <a:pPr algn="just">
              <a:lnSpc>
                <a:spcPts val="3679"/>
              </a:lnSpc>
            </a:pPr>
            <a:r>
              <a:rPr lang="en-US" sz="2299" b="1" dirty="0" err="1">
                <a:solidFill>
                  <a:srgbClr val="4D4D4D"/>
                </a:solidFill>
                <a:latin typeface="Canva Sans Bold"/>
                <a:ea typeface="Canva Sans Bold"/>
                <a:cs typeface="Canva Sans Bold"/>
                <a:sym typeface="Canva Sans Bold"/>
              </a:rPr>
              <a:t>IncomeAmount</a:t>
            </a:r>
            <a:r>
              <a:rPr lang="en-US" sz="2299" b="1" dirty="0">
                <a:solidFill>
                  <a:srgbClr val="4D4D4D"/>
                </a:solidFill>
                <a:latin typeface="Canva Sans Bold"/>
                <a:ea typeface="Canva Sans Bold"/>
                <a:cs typeface="Canva Sans Bold"/>
                <a:sym typeface="Canva Sans Bold"/>
              </a:rPr>
              <a:t> (£)</a:t>
            </a:r>
          </a:p>
          <a:p>
            <a:pPr algn="just">
              <a:lnSpc>
                <a:spcPts val="3679"/>
              </a:lnSpc>
            </a:pPr>
            <a:endParaRPr lang="en-US" sz="2299" b="1" dirty="0">
              <a:solidFill>
                <a:srgbClr val="4D4D4D"/>
              </a:solidFill>
              <a:latin typeface="Canva Sans Bold"/>
              <a:ea typeface="Canva Sans Bold"/>
              <a:cs typeface="Canva Sans Bold"/>
              <a:sym typeface="Canva Sans Bold"/>
            </a:endParaRPr>
          </a:p>
          <a:p>
            <a:pPr algn="just">
              <a:lnSpc>
                <a:spcPts val="3679"/>
              </a:lnSpc>
            </a:pPr>
            <a:r>
              <a:rPr lang="en-US" sz="2299" b="1" dirty="0">
                <a:solidFill>
                  <a:srgbClr val="4D4D4D"/>
                </a:solidFill>
                <a:latin typeface="Canva Sans Bold"/>
                <a:ea typeface="Canva Sans Bold"/>
                <a:cs typeface="Canva Sans Bold"/>
                <a:sym typeface="Canva Sans Bold"/>
              </a:rPr>
              <a:t>Ticket Sales </a:t>
            </a:r>
          </a:p>
          <a:p>
            <a:pPr algn="just">
              <a:lnSpc>
                <a:spcPts val="3679"/>
              </a:lnSpc>
            </a:pPr>
            <a:r>
              <a:rPr lang="en-US" sz="2299" b="1" dirty="0">
                <a:solidFill>
                  <a:srgbClr val="4D4D4D"/>
                </a:solidFill>
                <a:latin typeface="Canva Sans Bold"/>
                <a:ea typeface="Canva Sans Bold"/>
                <a:cs typeface="Canva Sans Bold"/>
                <a:sym typeface="Canva Sans Bold"/>
              </a:rPr>
              <a:t>(200 x £350)</a:t>
            </a:r>
          </a:p>
          <a:p>
            <a:pPr algn="just">
              <a:lnSpc>
                <a:spcPts val="3679"/>
              </a:lnSpc>
            </a:pPr>
            <a:r>
              <a:rPr lang="en-US" sz="2299" b="1" dirty="0">
                <a:solidFill>
                  <a:srgbClr val="4D4D4D"/>
                </a:solidFill>
                <a:latin typeface="Canva Sans Bold"/>
                <a:ea typeface="Canva Sans Bold"/>
                <a:cs typeface="Canva Sans Bold"/>
                <a:sym typeface="Canva Sans Bold"/>
              </a:rPr>
              <a:t>= £70,000</a:t>
            </a:r>
          </a:p>
          <a:p>
            <a:pPr algn="just">
              <a:lnSpc>
                <a:spcPts val="3679"/>
              </a:lnSpc>
            </a:pPr>
            <a:r>
              <a:rPr lang="en-US" sz="2299" b="1" dirty="0">
                <a:solidFill>
                  <a:srgbClr val="4D4D4D"/>
                </a:solidFill>
                <a:latin typeface="Canva Sans Bold"/>
                <a:ea typeface="Canva Sans Bold"/>
                <a:cs typeface="Canva Sans Bold"/>
                <a:sym typeface="Canva Sans Bold"/>
              </a:rPr>
              <a:t>Sponsorship</a:t>
            </a:r>
          </a:p>
          <a:p>
            <a:pPr algn="just">
              <a:lnSpc>
                <a:spcPts val="3679"/>
              </a:lnSpc>
            </a:pPr>
            <a:r>
              <a:rPr lang="en-US" sz="2299" b="1" dirty="0">
                <a:solidFill>
                  <a:srgbClr val="4D4D4D"/>
                </a:solidFill>
                <a:latin typeface="Canva Sans Bold"/>
                <a:ea typeface="Canva Sans Bold"/>
                <a:cs typeface="Canva Sans Bold"/>
                <a:sym typeface="Canva Sans Bold"/>
              </a:rPr>
              <a:t>= £20,000</a:t>
            </a:r>
          </a:p>
          <a:p>
            <a:pPr algn="just">
              <a:lnSpc>
                <a:spcPts val="3679"/>
              </a:lnSpc>
            </a:pPr>
            <a:r>
              <a:rPr lang="en-US" sz="2299" b="1" dirty="0">
                <a:solidFill>
                  <a:srgbClr val="4D4D4D"/>
                </a:solidFill>
                <a:latin typeface="Canva Sans Bold"/>
                <a:ea typeface="Canva Sans Bold"/>
                <a:cs typeface="Canva Sans Bold"/>
                <a:sym typeface="Canva Sans Bold"/>
              </a:rPr>
              <a:t>Vendor Fees</a:t>
            </a:r>
          </a:p>
          <a:p>
            <a:pPr algn="just">
              <a:lnSpc>
                <a:spcPts val="3679"/>
              </a:lnSpc>
            </a:pPr>
            <a:r>
              <a:rPr lang="en-US" sz="2299" b="1" dirty="0">
                <a:solidFill>
                  <a:srgbClr val="4D4D4D"/>
                </a:solidFill>
                <a:latin typeface="Canva Sans Bold"/>
                <a:ea typeface="Canva Sans Bold"/>
                <a:cs typeface="Canva Sans Bold"/>
                <a:sym typeface="Canva Sans Bold"/>
              </a:rPr>
              <a:t>= £5,000</a:t>
            </a:r>
          </a:p>
          <a:p>
            <a:pPr algn="just">
              <a:lnSpc>
                <a:spcPts val="3679"/>
              </a:lnSpc>
            </a:pPr>
            <a:endParaRPr lang="en-US" sz="2299" b="1" dirty="0">
              <a:solidFill>
                <a:srgbClr val="4D4D4D"/>
              </a:solidFill>
              <a:latin typeface="Canva Sans Bold"/>
              <a:ea typeface="Canva Sans Bold"/>
              <a:cs typeface="Canva Sans Bold"/>
              <a:sym typeface="Canva Sans Bold"/>
            </a:endParaRPr>
          </a:p>
          <a:p>
            <a:pPr algn="just">
              <a:lnSpc>
                <a:spcPts val="3679"/>
              </a:lnSpc>
            </a:pPr>
            <a:endParaRPr lang="en-US" sz="2299" b="1" dirty="0">
              <a:solidFill>
                <a:srgbClr val="4D4D4D"/>
              </a:solidFill>
              <a:latin typeface="Canva Sans Bold"/>
              <a:ea typeface="Canva Sans Bold"/>
              <a:cs typeface="Canva Sans Bold"/>
              <a:sym typeface="Canva Sans Bold"/>
            </a:endParaRPr>
          </a:p>
          <a:p>
            <a:pPr algn="just">
              <a:lnSpc>
                <a:spcPts val="3679"/>
              </a:lnSpc>
            </a:pPr>
            <a:endParaRPr lang="en-US" sz="2299" b="1" dirty="0">
              <a:solidFill>
                <a:srgbClr val="4D4D4D"/>
              </a:solidFill>
              <a:latin typeface="Canva Sans Bold"/>
              <a:ea typeface="Canva Sans Bold"/>
              <a:cs typeface="Canva Sans Bold"/>
              <a:sym typeface="Canva Sans Bold"/>
            </a:endParaRPr>
          </a:p>
          <a:p>
            <a:pPr algn="just">
              <a:lnSpc>
                <a:spcPts val="3679"/>
              </a:lnSpc>
            </a:pPr>
            <a:endParaRPr lang="en-US" sz="2299" b="1" dirty="0">
              <a:solidFill>
                <a:srgbClr val="4D4D4D"/>
              </a:solidFill>
              <a:latin typeface="Canva Sans Bold"/>
              <a:ea typeface="Canva Sans Bold"/>
              <a:cs typeface="Canva Sans Bold"/>
              <a:sym typeface="Canva Sans Bold"/>
            </a:endParaRPr>
          </a:p>
          <a:p>
            <a:pPr algn="just">
              <a:lnSpc>
                <a:spcPts val="3679"/>
              </a:lnSpc>
            </a:pPr>
            <a:r>
              <a:rPr lang="en-US" sz="2299" b="1" dirty="0">
                <a:solidFill>
                  <a:srgbClr val="4D4D4D"/>
                </a:solidFill>
                <a:latin typeface="Canva Sans Bold"/>
                <a:ea typeface="Canva Sans Bold"/>
                <a:cs typeface="Canva Sans Bold"/>
                <a:sym typeface="Canva Sans Bold"/>
              </a:rPr>
              <a:t>Total Income</a:t>
            </a:r>
          </a:p>
          <a:p>
            <a:pPr algn="just">
              <a:lnSpc>
                <a:spcPts val="3679"/>
              </a:lnSpc>
            </a:pPr>
            <a:r>
              <a:rPr lang="en-US" sz="2299" b="1" dirty="0">
                <a:solidFill>
                  <a:srgbClr val="4D4D4D"/>
                </a:solidFill>
                <a:latin typeface="Canva Sans Bold"/>
                <a:ea typeface="Canva Sans Bold"/>
                <a:cs typeface="Canva Sans Bold"/>
                <a:sym typeface="Canva Sans Bold"/>
              </a:rPr>
              <a:t>= £95,000</a:t>
            </a:r>
          </a:p>
          <a:p>
            <a:pPr algn="just">
              <a:lnSpc>
                <a:spcPts val="3679"/>
              </a:lnSpc>
            </a:pPr>
            <a:endParaRPr lang="en-US" sz="2299" b="1" dirty="0">
              <a:solidFill>
                <a:srgbClr val="4D4D4D"/>
              </a:solidFill>
              <a:latin typeface="Canva Sans Bold"/>
              <a:ea typeface="Canva Sans Bold"/>
              <a:cs typeface="Canva Sans Bold"/>
              <a:sym typeface="Canva Sans Bold"/>
            </a:endParaRPr>
          </a:p>
        </p:txBody>
      </p:sp>
      <p:sp>
        <p:nvSpPr>
          <p:cNvPr id="11" name="TextBox 11"/>
          <p:cNvSpPr txBox="1"/>
          <p:nvPr/>
        </p:nvSpPr>
        <p:spPr>
          <a:xfrm>
            <a:off x="12946341" y="1355089"/>
            <a:ext cx="4312959" cy="7903211"/>
          </a:xfrm>
          <a:prstGeom prst="rect">
            <a:avLst/>
          </a:prstGeom>
        </p:spPr>
        <p:txBody>
          <a:bodyPr lIns="0" tIns="0" rIns="0" bIns="0" rtlCol="0" anchor="t">
            <a:spAutoFit/>
          </a:bodyPr>
          <a:lstStyle/>
          <a:p>
            <a:pPr algn="just">
              <a:lnSpc>
                <a:spcPts val="3679"/>
              </a:lnSpc>
            </a:pPr>
            <a:r>
              <a:rPr lang="en-US" sz="2299" b="1">
                <a:solidFill>
                  <a:srgbClr val="4D4D4D"/>
                </a:solidFill>
                <a:latin typeface="Canva Sans Bold"/>
                <a:ea typeface="Canva Sans Bold"/>
                <a:cs typeface="Canva Sans Bold"/>
                <a:sym typeface="Canva Sans Bold"/>
              </a:rPr>
              <a:t>Expenses Amount (£)</a:t>
            </a:r>
          </a:p>
          <a:p>
            <a:pPr algn="just">
              <a:lnSpc>
                <a:spcPts val="3679"/>
              </a:lnSpc>
            </a:pPr>
            <a:endParaRPr lang="en-US" sz="2299" b="1">
              <a:solidFill>
                <a:srgbClr val="4D4D4D"/>
              </a:solidFill>
              <a:latin typeface="Canva Sans Bold"/>
              <a:ea typeface="Canva Sans Bold"/>
              <a:cs typeface="Canva Sans Bold"/>
              <a:sym typeface="Canva Sans Bold"/>
            </a:endParaRPr>
          </a:p>
          <a:p>
            <a:pPr algn="just">
              <a:lnSpc>
                <a:spcPts val="3679"/>
              </a:lnSpc>
            </a:pPr>
            <a:r>
              <a:rPr lang="en-US" sz="2299" b="1">
                <a:solidFill>
                  <a:srgbClr val="4D4D4D"/>
                </a:solidFill>
                <a:latin typeface="Canva Sans Bold"/>
                <a:ea typeface="Canva Sans Bold"/>
                <a:cs typeface="Canva Sans Bold"/>
                <a:sym typeface="Canva Sans Bold"/>
              </a:rPr>
              <a:t>Venue hire</a:t>
            </a:r>
          </a:p>
          <a:p>
            <a:pPr algn="just">
              <a:lnSpc>
                <a:spcPts val="3679"/>
              </a:lnSpc>
            </a:pPr>
            <a:r>
              <a:rPr lang="en-US" sz="2299" b="1">
                <a:solidFill>
                  <a:srgbClr val="4D4D4D"/>
                </a:solidFill>
                <a:latin typeface="Canva Sans Bold"/>
                <a:ea typeface="Canva Sans Bold"/>
                <a:cs typeface="Canva Sans Bold"/>
                <a:sym typeface="Canva Sans Bold"/>
              </a:rPr>
              <a:t>= £15,000</a:t>
            </a:r>
          </a:p>
          <a:p>
            <a:pPr algn="just">
              <a:lnSpc>
                <a:spcPts val="3679"/>
              </a:lnSpc>
            </a:pPr>
            <a:r>
              <a:rPr lang="en-US" sz="2299" b="1">
                <a:solidFill>
                  <a:srgbClr val="4D4D4D"/>
                </a:solidFill>
                <a:latin typeface="Canva Sans Bold"/>
                <a:ea typeface="Canva Sans Bold"/>
                <a:cs typeface="Canva Sans Bold"/>
                <a:sym typeface="Canva Sans Bold"/>
              </a:rPr>
              <a:t>Catering &amp; drinks</a:t>
            </a:r>
          </a:p>
          <a:p>
            <a:pPr algn="just">
              <a:lnSpc>
                <a:spcPts val="3679"/>
              </a:lnSpc>
            </a:pPr>
            <a:r>
              <a:rPr lang="en-US" sz="2299" b="1">
                <a:solidFill>
                  <a:srgbClr val="4D4D4D"/>
                </a:solidFill>
                <a:latin typeface="Canva Sans Bold"/>
                <a:ea typeface="Canva Sans Bold"/>
                <a:cs typeface="Canva Sans Bold"/>
                <a:sym typeface="Canva Sans Bold"/>
              </a:rPr>
              <a:t>= £12,000</a:t>
            </a:r>
          </a:p>
          <a:p>
            <a:pPr algn="just">
              <a:lnSpc>
                <a:spcPts val="3679"/>
              </a:lnSpc>
            </a:pPr>
            <a:r>
              <a:rPr lang="en-US" sz="2299" b="1">
                <a:solidFill>
                  <a:srgbClr val="4D4D4D"/>
                </a:solidFill>
                <a:latin typeface="Canva Sans Bold"/>
                <a:ea typeface="Canva Sans Bold"/>
                <a:cs typeface="Canva Sans Bold"/>
                <a:sym typeface="Canva Sans Bold"/>
              </a:rPr>
              <a:t>Staffing &amp; performers</a:t>
            </a:r>
          </a:p>
          <a:p>
            <a:pPr algn="just">
              <a:lnSpc>
                <a:spcPts val="3679"/>
              </a:lnSpc>
            </a:pPr>
            <a:r>
              <a:rPr lang="en-US" sz="2299" b="1">
                <a:solidFill>
                  <a:srgbClr val="4D4D4D"/>
                </a:solidFill>
                <a:latin typeface="Canva Sans Bold"/>
                <a:ea typeface="Canva Sans Bold"/>
                <a:cs typeface="Canva Sans Bold"/>
                <a:sym typeface="Canva Sans Bold"/>
              </a:rPr>
              <a:t>= £10,000</a:t>
            </a:r>
          </a:p>
          <a:p>
            <a:pPr algn="just">
              <a:lnSpc>
                <a:spcPts val="3679"/>
              </a:lnSpc>
            </a:pPr>
            <a:r>
              <a:rPr lang="en-US" sz="2299" b="1">
                <a:solidFill>
                  <a:srgbClr val="4D4D4D"/>
                </a:solidFill>
                <a:latin typeface="Canva Sans Bold"/>
                <a:ea typeface="Canva Sans Bold"/>
                <a:cs typeface="Canva Sans Bold"/>
                <a:sym typeface="Canva Sans Bold"/>
              </a:rPr>
              <a:t>Equipment &amp; transport</a:t>
            </a:r>
          </a:p>
          <a:p>
            <a:pPr algn="just">
              <a:lnSpc>
                <a:spcPts val="3679"/>
              </a:lnSpc>
            </a:pPr>
            <a:r>
              <a:rPr lang="en-US" sz="2299" b="1">
                <a:solidFill>
                  <a:srgbClr val="4D4D4D"/>
                </a:solidFill>
                <a:latin typeface="Canva Sans Bold"/>
                <a:ea typeface="Canva Sans Bold"/>
                <a:cs typeface="Canva Sans Bold"/>
                <a:sym typeface="Canva Sans Bold"/>
              </a:rPr>
              <a:t>= £8,000</a:t>
            </a:r>
          </a:p>
          <a:p>
            <a:pPr algn="just">
              <a:lnSpc>
                <a:spcPts val="3679"/>
              </a:lnSpc>
            </a:pPr>
            <a:r>
              <a:rPr lang="en-US" sz="2299" b="1">
                <a:solidFill>
                  <a:srgbClr val="4D4D4D"/>
                </a:solidFill>
                <a:latin typeface="Canva Sans Bold"/>
                <a:ea typeface="Canva Sans Bold"/>
                <a:cs typeface="Canva Sans Bold"/>
                <a:sym typeface="Canva Sans Bold"/>
              </a:rPr>
              <a:t>Marketing &amp; PR</a:t>
            </a:r>
          </a:p>
          <a:p>
            <a:pPr algn="just">
              <a:lnSpc>
                <a:spcPts val="3679"/>
              </a:lnSpc>
            </a:pPr>
            <a:r>
              <a:rPr lang="en-US" sz="2299" b="1">
                <a:solidFill>
                  <a:srgbClr val="4D4D4D"/>
                </a:solidFill>
                <a:latin typeface="Canva Sans Bold"/>
                <a:ea typeface="Canva Sans Bold"/>
                <a:cs typeface="Canva Sans Bold"/>
                <a:sym typeface="Canva Sans Bold"/>
              </a:rPr>
              <a:t>= £6,000</a:t>
            </a:r>
          </a:p>
          <a:p>
            <a:pPr algn="just">
              <a:lnSpc>
                <a:spcPts val="3679"/>
              </a:lnSpc>
            </a:pPr>
            <a:endParaRPr lang="en-US" sz="2299" b="1">
              <a:solidFill>
                <a:srgbClr val="4D4D4D"/>
              </a:solidFill>
              <a:latin typeface="Canva Sans Bold"/>
              <a:ea typeface="Canva Sans Bold"/>
              <a:cs typeface="Canva Sans Bold"/>
              <a:sym typeface="Canva Sans Bold"/>
            </a:endParaRPr>
          </a:p>
          <a:p>
            <a:pPr algn="just">
              <a:lnSpc>
                <a:spcPts val="3679"/>
              </a:lnSpc>
            </a:pPr>
            <a:r>
              <a:rPr lang="en-US" sz="2299" b="1">
                <a:solidFill>
                  <a:srgbClr val="4D4D4D"/>
                </a:solidFill>
                <a:latin typeface="Canva Sans Bold"/>
                <a:ea typeface="Canva Sans Bold"/>
                <a:cs typeface="Canva Sans Bold"/>
                <a:sym typeface="Canva Sans Bold"/>
              </a:rPr>
              <a:t>Total Costs</a:t>
            </a:r>
          </a:p>
          <a:p>
            <a:pPr algn="just">
              <a:lnSpc>
                <a:spcPts val="3679"/>
              </a:lnSpc>
            </a:pPr>
            <a:r>
              <a:rPr lang="en-US" sz="2299" b="1">
                <a:solidFill>
                  <a:srgbClr val="4D4D4D"/>
                </a:solidFill>
                <a:latin typeface="Canva Sans Bold"/>
                <a:ea typeface="Canva Sans Bold"/>
                <a:cs typeface="Canva Sans Bold"/>
                <a:sym typeface="Canva Sans Bold"/>
              </a:rPr>
              <a:t>= £51,000</a:t>
            </a:r>
          </a:p>
          <a:p>
            <a:pPr algn="just">
              <a:lnSpc>
                <a:spcPts val="3679"/>
              </a:lnSpc>
            </a:pPr>
            <a:endParaRPr lang="en-US" sz="2299" b="1">
              <a:solidFill>
                <a:srgbClr val="4D4D4D"/>
              </a:solidFill>
              <a:latin typeface="Canva Sans Bold"/>
              <a:ea typeface="Canva Sans Bold"/>
              <a:cs typeface="Canva Sans Bold"/>
              <a:sym typeface="Canva Sans Bold"/>
            </a:endParaRPr>
          </a:p>
          <a:p>
            <a:pPr algn="just">
              <a:lnSpc>
                <a:spcPts val="3679"/>
              </a:lnSpc>
            </a:pPr>
            <a:endParaRPr lang="en-US" sz="2299" b="1">
              <a:solidFill>
                <a:srgbClr val="4D4D4D"/>
              </a:solidFill>
              <a:latin typeface="Canva Sans Bold"/>
              <a:ea typeface="Canva Sans Bold"/>
              <a:cs typeface="Canva Sans Bold"/>
              <a:sym typeface="Canva Sans Bold"/>
            </a:endParaRPr>
          </a:p>
        </p:txBody>
      </p:sp>
      <p:sp>
        <p:nvSpPr>
          <p:cNvPr id="12" name="TextBox 12"/>
          <p:cNvSpPr txBox="1"/>
          <p:nvPr/>
        </p:nvSpPr>
        <p:spPr>
          <a:xfrm>
            <a:off x="1195815" y="5942279"/>
            <a:ext cx="5164534" cy="3119252"/>
          </a:xfrm>
          <a:prstGeom prst="rect">
            <a:avLst/>
          </a:prstGeom>
        </p:spPr>
        <p:txBody>
          <a:bodyPr lIns="0" tIns="0" rIns="0" bIns="0" rtlCol="0" anchor="t">
            <a:spAutoFit/>
          </a:bodyPr>
          <a:lstStyle/>
          <a:p>
            <a:pPr algn="ctr">
              <a:lnSpc>
                <a:spcPts val="4059"/>
              </a:lnSpc>
              <a:spcBef>
                <a:spcPct val="0"/>
              </a:spcBef>
            </a:pPr>
            <a:r>
              <a:rPr lang="en-US" sz="2899" dirty="0">
                <a:solidFill>
                  <a:srgbClr val="000000"/>
                </a:solidFill>
                <a:latin typeface="Canva Sans"/>
                <a:ea typeface="Canva Sans"/>
                <a:cs typeface="Canva Sans"/>
                <a:sym typeface="Canva Sans"/>
              </a:rPr>
              <a:t>Projected surplus: £44,000. Revenue will be supplemented by ticketing, sponsorship, and vendor exhibition fees (Armstrong, 2025).</a:t>
            </a:r>
          </a:p>
        </p:txBody>
      </p:sp>
      <p:sp>
        <p:nvSpPr>
          <p:cNvPr id="13" name="Freeform 13"/>
          <p:cNvSpPr/>
          <p:nvPr/>
        </p:nvSpPr>
        <p:spPr>
          <a:xfrm>
            <a:off x="15782767" y="9011870"/>
            <a:ext cx="2144578" cy="1070818"/>
          </a:xfrm>
          <a:custGeom>
            <a:avLst/>
            <a:gdLst/>
            <a:ahLst/>
            <a:cxnLst/>
            <a:rect l="l" t="t" r="r" b="b"/>
            <a:pathLst>
              <a:path w="2144578" h="1070818">
                <a:moveTo>
                  <a:pt x="0" y="0"/>
                </a:moveTo>
                <a:lnTo>
                  <a:pt x="2144578" y="0"/>
                </a:lnTo>
                <a:lnTo>
                  <a:pt x="2144578" y="1070818"/>
                </a:lnTo>
                <a:lnTo>
                  <a:pt x="0" y="1070818"/>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4" name="TextBox 13">
            <a:extLst>
              <a:ext uri="{FF2B5EF4-FFF2-40B4-BE49-F238E27FC236}">
                <a16:creationId xmlns:a16="http://schemas.microsoft.com/office/drawing/2014/main" id="{738C800D-3E53-5CE6-BFB8-3B1BDFC739E8}"/>
              </a:ext>
            </a:extLst>
          </p:cNvPr>
          <p:cNvSpPr txBox="1"/>
          <p:nvPr/>
        </p:nvSpPr>
        <p:spPr>
          <a:xfrm>
            <a:off x="7189398" y="9218301"/>
            <a:ext cx="4333238" cy="369332"/>
          </a:xfrm>
          <a:prstGeom prst="rect">
            <a:avLst/>
          </a:prstGeom>
          <a:noFill/>
        </p:spPr>
        <p:txBody>
          <a:bodyPr wrap="none" rtlCol="0">
            <a:spAutoFit/>
          </a:bodyPr>
          <a:lstStyle/>
          <a:p>
            <a:r>
              <a:rPr lang="en-GB" b="0" i="0" dirty="0">
                <a:solidFill>
                  <a:srgbClr val="2C3E50"/>
                </a:solidFill>
                <a:effectLst/>
                <a:latin typeface="Times New Roman" panose="02020603050405020304" pitchFamily="18" charset="0"/>
                <a:cs typeface="Times New Roman" panose="02020603050405020304" pitchFamily="18" charset="0"/>
              </a:rPr>
              <a:t>Source: </a:t>
            </a:r>
            <a:r>
              <a:rPr lang="en-GB" b="0" i="0" dirty="0" err="1">
                <a:solidFill>
                  <a:srgbClr val="2C3E50"/>
                </a:solidFill>
                <a:effectLst/>
                <a:latin typeface="Times New Roman" panose="02020603050405020304" pitchFamily="18" charset="0"/>
                <a:cs typeface="Times New Roman" panose="02020603050405020304" pitchFamily="18" charset="0"/>
              </a:rPr>
              <a:t>Eventflare</a:t>
            </a:r>
            <a:r>
              <a:rPr lang="en-GB" b="0" i="0" dirty="0">
                <a:solidFill>
                  <a:srgbClr val="2C3E50"/>
                </a:solidFill>
                <a:effectLst/>
                <a:latin typeface="Times New Roman" panose="02020603050405020304" pitchFamily="18" charset="0"/>
                <a:cs typeface="Times New Roman" panose="02020603050405020304" pitchFamily="18" charset="0"/>
              </a:rPr>
              <a:t> (2025) and </a:t>
            </a:r>
            <a:r>
              <a:rPr lang="en-GB" dirty="0">
                <a:solidFill>
                  <a:srgbClr val="2C3E50"/>
                </a:solidFill>
                <a:latin typeface="Times New Roman" panose="02020603050405020304" pitchFamily="18" charset="0"/>
                <a:cs typeface="Times New Roman" panose="02020603050405020304" pitchFamily="18" charset="0"/>
              </a:rPr>
              <a:t>OECD</a:t>
            </a:r>
            <a:r>
              <a:rPr lang="en-GB" b="0" i="0" dirty="0">
                <a:solidFill>
                  <a:srgbClr val="2C3E50"/>
                </a:solidFill>
                <a:effectLst/>
                <a:latin typeface="Times New Roman" panose="02020603050405020304" pitchFamily="18" charset="0"/>
                <a:cs typeface="Times New Roman" panose="02020603050405020304" pitchFamily="18" charset="0"/>
              </a:rPr>
              <a:t> (2025)</a:t>
            </a:r>
            <a:endParaRPr lang="en-GB"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2337212" cy="3086100"/>
            <a:chOff x="0" y="0"/>
            <a:chExt cx="615562" cy="812800"/>
          </a:xfrm>
        </p:grpSpPr>
        <p:sp>
          <p:nvSpPr>
            <p:cNvPr id="3" name="Freeform 3"/>
            <p:cNvSpPr/>
            <p:nvPr/>
          </p:nvSpPr>
          <p:spPr>
            <a:xfrm>
              <a:off x="0" y="0"/>
              <a:ext cx="615562" cy="812800"/>
            </a:xfrm>
            <a:custGeom>
              <a:avLst/>
              <a:gdLst/>
              <a:ahLst/>
              <a:cxnLst/>
              <a:rect l="l" t="t" r="r" b="b"/>
              <a:pathLst>
                <a:path w="615562" h="812800">
                  <a:moveTo>
                    <a:pt x="0" y="0"/>
                  </a:moveTo>
                  <a:lnTo>
                    <a:pt x="615562" y="0"/>
                  </a:lnTo>
                  <a:lnTo>
                    <a:pt x="615562" y="812800"/>
                  </a:lnTo>
                  <a:lnTo>
                    <a:pt x="0" y="812800"/>
                  </a:lnTo>
                  <a:close/>
                </a:path>
              </a:pathLst>
            </a:custGeom>
            <a:solidFill>
              <a:srgbClr val="F9ECB8"/>
            </a:solidFill>
          </p:spPr>
          <p:txBody>
            <a:bodyPr/>
            <a:lstStyle/>
            <a:p>
              <a:endParaRPr lang="en-GB"/>
            </a:p>
          </p:txBody>
        </p:sp>
        <p:sp>
          <p:nvSpPr>
            <p:cNvPr id="4" name="TextBox 4"/>
            <p:cNvSpPr txBox="1"/>
            <p:nvPr/>
          </p:nvSpPr>
          <p:spPr>
            <a:xfrm>
              <a:off x="0" y="-38100"/>
              <a:ext cx="615562" cy="850900"/>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rot="5400000">
            <a:off x="8557928" y="1269332"/>
            <a:ext cx="1172144" cy="16230600"/>
            <a:chOff x="0" y="0"/>
            <a:chExt cx="308713" cy="4274726"/>
          </a:xfrm>
        </p:grpSpPr>
        <p:sp>
          <p:nvSpPr>
            <p:cNvPr id="6" name="Freeform 6"/>
            <p:cNvSpPr/>
            <p:nvPr/>
          </p:nvSpPr>
          <p:spPr>
            <a:xfrm>
              <a:off x="0" y="0"/>
              <a:ext cx="308713" cy="4274726"/>
            </a:xfrm>
            <a:custGeom>
              <a:avLst/>
              <a:gdLst/>
              <a:ahLst/>
              <a:cxnLst/>
              <a:rect l="l" t="t" r="r" b="b"/>
              <a:pathLst>
                <a:path w="308713" h="4274726">
                  <a:moveTo>
                    <a:pt x="0" y="0"/>
                  </a:moveTo>
                  <a:lnTo>
                    <a:pt x="308713" y="0"/>
                  </a:lnTo>
                  <a:lnTo>
                    <a:pt x="308713" y="4274726"/>
                  </a:lnTo>
                  <a:lnTo>
                    <a:pt x="0" y="4274726"/>
                  </a:lnTo>
                  <a:close/>
                </a:path>
              </a:pathLst>
            </a:custGeom>
            <a:solidFill>
              <a:srgbClr val="FFC2CA"/>
            </a:solidFill>
          </p:spPr>
          <p:txBody>
            <a:bodyPr/>
            <a:lstStyle/>
            <a:p>
              <a:endParaRPr lang="en-GB"/>
            </a:p>
          </p:txBody>
        </p:sp>
        <p:sp>
          <p:nvSpPr>
            <p:cNvPr id="7" name="TextBox 7"/>
            <p:cNvSpPr txBox="1"/>
            <p:nvPr/>
          </p:nvSpPr>
          <p:spPr>
            <a:xfrm>
              <a:off x="0" y="-38100"/>
              <a:ext cx="308713" cy="4312826"/>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a:off x="16043567" y="103011"/>
            <a:ext cx="2144578" cy="1070818"/>
          </a:xfrm>
          <a:custGeom>
            <a:avLst/>
            <a:gdLst/>
            <a:ahLst/>
            <a:cxnLst/>
            <a:rect l="l" t="t" r="r" b="b"/>
            <a:pathLst>
              <a:path w="2144578" h="1070818">
                <a:moveTo>
                  <a:pt x="0" y="0"/>
                </a:moveTo>
                <a:lnTo>
                  <a:pt x="2144578" y="0"/>
                </a:lnTo>
                <a:lnTo>
                  <a:pt x="2144578" y="1070818"/>
                </a:lnTo>
                <a:lnTo>
                  <a:pt x="0" y="1070818"/>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9" name="Freeform 9"/>
          <p:cNvSpPr/>
          <p:nvPr/>
        </p:nvSpPr>
        <p:spPr>
          <a:xfrm>
            <a:off x="1028700" y="2548802"/>
            <a:ext cx="5903173" cy="5596530"/>
          </a:xfrm>
          <a:custGeom>
            <a:avLst/>
            <a:gdLst/>
            <a:ahLst/>
            <a:cxnLst/>
            <a:rect l="l" t="t" r="r" b="b"/>
            <a:pathLst>
              <a:path w="5903173" h="5596530">
                <a:moveTo>
                  <a:pt x="0" y="0"/>
                </a:moveTo>
                <a:lnTo>
                  <a:pt x="5903173" y="0"/>
                </a:lnTo>
                <a:lnTo>
                  <a:pt x="5903173" y="5596530"/>
                </a:lnTo>
                <a:lnTo>
                  <a:pt x="0" y="5596530"/>
                </a:lnTo>
                <a:lnTo>
                  <a:pt x="0" y="0"/>
                </a:lnTo>
                <a:close/>
              </a:path>
            </a:pathLst>
          </a:custGeom>
          <a:blipFill>
            <a:blip r:embed="rId3" cstate="email">
              <a:extLst>
                <a:ext uri="{28A0092B-C50C-407E-A947-70E740481C1C}">
                  <a14:useLocalDpi xmlns:a14="http://schemas.microsoft.com/office/drawing/2010/main"/>
                </a:ext>
              </a:extLst>
            </a:blip>
            <a:stretch>
              <a:fillRect t="-900" r="-44860" b="-900"/>
            </a:stretch>
          </a:blipFill>
        </p:spPr>
        <p:txBody>
          <a:bodyPr/>
          <a:lstStyle/>
          <a:p>
            <a:endParaRPr lang="en-GB"/>
          </a:p>
        </p:txBody>
      </p:sp>
      <p:sp>
        <p:nvSpPr>
          <p:cNvPr id="10" name="TextBox 10"/>
          <p:cNvSpPr txBox="1"/>
          <p:nvPr/>
        </p:nvSpPr>
        <p:spPr>
          <a:xfrm>
            <a:off x="7288141" y="1069054"/>
            <a:ext cx="8581560" cy="863587"/>
          </a:xfrm>
          <a:prstGeom prst="rect">
            <a:avLst/>
          </a:prstGeom>
        </p:spPr>
        <p:txBody>
          <a:bodyPr lIns="0" tIns="0" rIns="0" bIns="0" rtlCol="0" anchor="t">
            <a:spAutoFit/>
          </a:bodyPr>
          <a:lstStyle/>
          <a:p>
            <a:pPr algn="l">
              <a:lnSpc>
                <a:spcPts val="7000"/>
              </a:lnSpc>
            </a:pPr>
            <a:r>
              <a:rPr lang="en-US" sz="5000" b="1" spc="-100">
                <a:solidFill>
                  <a:srgbClr val="2E2E2E"/>
                </a:solidFill>
                <a:latin typeface="Canva Sans Bold"/>
                <a:ea typeface="Canva Sans Bold"/>
                <a:cs typeface="Canva Sans Bold"/>
                <a:sym typeface="Canva Sans Bold"/>
              </a:rPr>
              <a:t>Multichannel Strategy</a:t>
            </a:r>
          </a:p>
        </p:txBody>
      </p:sp>
      <p:sp>
        <p:nvSpPr>
          <p:cNvPr id="11" name="TextBox 11"/>
          <p:cNvSpPr txBox="1"/>
          <p:nvPr/>
        </p:nvSpPr>
        <p:spPr>
          <a:xfrm>
            <a:off x="7085407" y="3053627"/>
            <a:ext cx="10030449" cy="5847563"/>
          </a:xfrm>
          <a:prstGeom prst="rect">
            <a:avLst/>
          </a:prstGeom>
        </p:spPr>
        <p:txBody>
          <a:bodyPr lIns="0" tIns="0" rIns="0" bIns="0" rtlCol="0" anchor="t">
            <a:spAutoFit/>
          </a:bodyPr>
          <a:lstStyle/>
          <a:p>
            <a:pPr marL="626102" lvl="1" indent="-313051" algn="just">
              <a:lnSpc>
                <a:spcPts val="4639"/>
              </a:lnSpc>
              <a:buFont typeface="Arial"/>
              <a:buChar char="•"/>
            </a:pPr>
            <a:r>
              <a:rPr lang="en-US" sz="2899" b="1" dirty="0">
                <a:solidFill>
                  <a:srgbClr val="4D4D4D"/>
                </a:solidFill>
                <a:latin typeface="Canva Sans Bold"/>
                <a:ea typeface="Canva Sans Bold"/>
                <a:cs typeface="Canva Sans Bold"/>
                <a:sym typeface="Canva Sans Bold"/>
              </a:rPr>
              <a:t>LinkedIn and Instagram promotion</a:t>
            </a:r>
          </a:p>
          <a:p>
            <a:pPr algn="just">
              <a:lnSpc>
                <a:spcPts val="4639"/>
              </a:lnSpc>
            </a:pPr>
            <a:endParaRPr lang="en-US" sz="2899" b="1" dirty="0">
              <a:solidFill>
                <a:srgbClr val="4D4D4D"/>
              </a:solidFill>
              <a:latin typeface="Canva Sans Bold"/>
              <a:ea typeface="Canva Sans Bold"/>
              <a:cs typeface="Canva Sans Bold"/>
              <a:sym typeface="Canva Sans Bold"/>
            </a:endParaRPr>
          </a:p>
          <a:p>
            <a:pPr marL="626102" lvl="1" indent="-313051" algn="just">
              <a:lnSpc>
                <a:spcPts val="4639"/>
              </a:lnSpc>
              <a:buFont typeface="Arial"/>
              <a:buChar char="•"/>
            </a:pPr>
            <a:r>
              <a:rPr lang="en-US" sz="2899" b="1" dirty="0">
                <a:solidFill>
                  <a:srgbClr val="4D4D4D"/>
                </a:solidFill>
                <a:latin typeface="Canva Sans Bold"/>
                <a:ea typeface="Canva Sans Bold"/>
                <a:cs typeface="Canva Sans Bold"/>
                <a:sym typeface="Canva Sans Bold"/>
              </a:rPr>
              <a:t>Email marketing via wellness and MICE mailing lists</a:t>
            </a:r>
          </a:p>
          <a:p>
            <a:pPr algn="just">
              <a:lnSpc>
                <a:spcPts val="4639"/>
              </a:lnSpc>
            </a:pPr>
            <a:endParaRPr lang="en-US" sz="2899" b="1" dirty="0">
              <a:solidFill>
                <a:srgbClr val="4D4D4D"/>
              </a:solidFill>
              <a:latin typeface="Canva Sans Bold"/>
              <a:ea typeface="Canva Sans Bold"/>
              <a:cs typeface="Canva Sans Bold"/>
              <a:sym typeface="Canva Sans Bold"/>
            </a:endParaRPr>
          </a:p>
          <a:p>
            <a:pPr marL="626102" lvl="1" indent="-313051" algn="just">
              <a:lnSpc>
                <a:spcPts val="4639"/>
              </a:lnSpc>
              <a:buFont typeface="Arial"/>
              <a:buChar char="•"/>
            </a:pPr>
            <a:r>
              <a:rPr lang="en-US" sz="2899" b="1" dirty="0">
                <a:solidFill>
                  <a:srgbClr val="4D4D4D"/>
                </a:solidFill>
                <a:latin typeface="Canva Sans Bold"/>
                <a:ea typeface="Canva Sans Bold"/>
                <a:cs typeface="Canva Sans Bold"/>
                <a:sym typeface="Canva Sans Bold"/>
              </a:rPr>
              <a:t>PR coverage in Event Industry News and Wellness </a:t>
            </a:r>
            <a:r>
              <a:rPr lang="en-US" sz="2899" b="1" dirty="0" err="1">
                <a:solidFill>
                  <a:srgbClr val="4D4D4D"/>
                </a:solidFill>
                <a:latin typeface="Canva Sans Bold"/>
                <a:ea typeface="Canva Sans Bold"/>
                <a:cs typeface="Canva Sans Bold"/>
                <a:sym typeface="Canva Sans Bold"/>
              </a:rPr>
              <a:t>Traveller</a:t>
            </a:r>
            <a:r>
              <a:rPr lang="en-US" sz="2899" b="1" dirty="0">
                <a:solidFill>
                  <a:srgbClr val="4D4D4D"/>
                </a:solidFill>
                <a:latin typeface="Canva Sans Bold"/>
                <a:ea typeface="Canva Sans Bold"/>
                <a:cs typeface="Canva Sans Bold"/>
                <a:sym typeface="Canva Sans Bold"/>
              </a:rPr>
              <a:t> </a:t>
            </a:r>
          </a:p>
          <a:p>
            <a:pPr algn="just">
              <a:lnSpc>
                <a:spcPts val="4639"/>
              </a:lnSpc>
            </a:pPr>
            <a:endParaRPr lang="en-US" sz="2899" b="1" dirty="0">
              <a:solidFill>
                <a:srgbClr val="4D4D4D"/>
              </a:solidFill>
              <a:latin typeface="Canva Sans Bold"/>
              <a:ea typeface="Canva Sans Bold"/>
              <a:cs typeface="Canva Sans Bold"/>
              <a:sym typeface="Canva Sans Bold"/>
            </a:endParaRPr>
          </a:p>
          <a:p>
            <a:pPr marL="626102" lvl="1" indent="-313051" algn="just">
              <a:lnSpc>
                <a:spcPts val="4639"/>
              </a:lnSpc>
              <a:buFont typeface="Arial"/>
              <a:buChar char="•"/>
            </a:pPr>
            <a:r>
              <a:rPr lang="en-US" sz="2899" b="1" dirty="0">
                <a:solidFill>
                  <a:srgbClr val="4D4D4D"/>
                </a:solidFill>
                <a:latin typeface="Canva Sans Bold"/>
                <a:ea typeface="Canva Sans Bold"/>
                <a:cs typeface="Canva Sans Bold"/>
                <a:sym typeface="Canva Sans Bold"/>
              </a:rPr>
              <a:t>Collaborations with Visit Wales and regional DMOs</a:t>
            </a:r>
          </a:p>
          <a:p>
            <a:pPr marL="313051" lvl="1" algn="just">
              <a:lnSpc>
                <a:spcPts val="4639"/>
              </a:lnSpc>
            </a:pPr>
            <a:r>
              <a:rPr lang="en-GB" sz="3200" b="0" i="0" dirty="0">
                <a:solidFill>
                  <a:srgbClr val="2C3E50"/>
                </a:solidFill>
                <a:effectLst/>
                <a:latin typeface="Roboto" panose="02000000000000000000" pitchFamily="2" charset="0"/>
              </a:rPr>
              <a:t>(Fifield, 2024)</a:t>
            </a:r>
            <a:endParaRPr lang="en-US" sz="2899" b="1" dirty="0">
              <a:solidFill>
                <a:srgbClr val="4D4D4D"/>
              </a:solidFill>
              <a:latin typeface="Canva Sans Bold"/>
              <a:ea typeface="Canva Sans Bold"/>
              <a:cs typeface="Canva Sans Bold"/>
              <a:sym typeface="Canva Sans Bold"/>
            </a:endParaRPr>
          </a:p>
          <a:p>
            <a:pPr algn="just">
              <a:lnSpc>
                <a:spcPts val="4639"/>
              </a:lnSpc>
            </a:pPr>
            <a:endParaRPr lang="en-US" sz="2899" b="1" dirty="0">
              <a:solidFill>
                <a:srgbClr val="4D4D4D"/>
              </a:solidFill>
              <a:latin typeface="Canva Sans Bold"/>
              <a:ea typeface="Canva Sans Bold"/>
              <a:cs typeface="Canva Sans Bold"/>
              <a:sym typeface="Canva Sans Bold"/>
            </a:endParaRPr>
          </a:p>
        </p:txBody>
      </p:sp>
      <p:sp>
        <p:nvSpPr>
          <p:cNvPr id="12" name="TextBox 12"/>
          <p:cNvSpPr txBox="1"/>
          <p:nvPr/>
        </p:nvSpPr>
        <p:spPr>
          <a:xfrm>
            <a:off x="1312050" y="8867741"/>
            <a:ext cx="15947250" cy="976631"/>
          </a:xfrm>
          <a:prstGeom prst="rect">
            <a:avLst/>
          </a:prstGeom>
        </p:spPr>
        <p:txBody>
          <a:bodyPr lIns="0" tIns="0" rIns="0" bIns="0" rtlCol="0" anchor="t">
            <a:spAutoFit/>
          </a:bodyPr>
          <a:lstStyle/>
          <a:p>
            <a:pPr algn="l">
              <a:lnSpc>
                <a:spcPts val="3919"/>
              </a:lnSpc>
              <a:spcBef>
                <a:spcPct val="0"/>
              </a:spcBef>
            </a:pPr>
            <a:r>
              <a:rPr lang="en-US" sz="2799" dirty="0">
                <a:latin typeface="Times New Roman" panose="02020603050405020304" pitchFamily="18" charset="0"/>
                <a:ea typeface="Canva Sans"/>
                <a:cs typeface="Times New Roman" panose="02020603050405020304" pitchFamily="18" charset="0"/>
                <a:sym typeface="Canva Sans"/>
              </a:rPr>
              <a:t>The integrated B2B and B2C approach aims to attract 200+ delegates and gain international exposure (</a:t>
            </a:r>
            <a:r>
              <a:rPr lang="en-GB" sz="2800" b="0" i="0" dirty="0">
                <a:effectLst/>
                <a:latin typeface="Times New Roman" panose="02020603050405020304" pitchFamily="18" charset="0"/>
                <a:cs typeface="Times New Roman" panose="02020603050405020304" pitchFamily="18" charset="0"/>
              </a:rPr>
              <a:t>Plotkin, Stanley and Harrison, 2024)</a:t>
            </a:r>
            <a:r>
              <a:rPr lang="en-US" sz="2799" dirty="0">
                <a:latin typeface="Times New Roman" panose="02020603050405020304" pitchFamily="18" charset="0"/>
                <a:ea typeface="Canva Sans"/>
                <a:cs typeface="Times New Roman" panose="02020603050405020304" pitchFamily="18" charset="0"/>
                <a:sym typeface="Canva Sans"/>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6DE4B1-D4B7-409A-4E02-2FAF3F51E15F}"/>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289C1043-C865-47AC-6CD0-0EBC1181940E}"/>
              </a:ext>
            </a:extLst>
          </p:cNvPr>
          <p:cNvGrpSpPr/>
          <p:nvPr/>
        </p:nvGrpSpPr>
        <p:grpSpPr>
          <a:xfrm>
            <a:off x="0" y="0"/>
            <a:ext cx="2337212" cy="2628900"/>
            <a:chOff x="0" y="0"/>
            <a:chExt cx="615562" cy="812800"/>
          </a:xfrm>
        </p:grpSpPr>
        <p:sp>
          <p:nvSpPr>
            <p:cNvPr id="3" name="Freeform 3">
              <a:extLst>
                <a:ext uri="{FF2B5EF4-FFF2-40B4-BE49-F238E27FC236}">
                  <a16:creationId xmlns:a16="http://schemas.microsoft.com/office/drawing/2014/main" id="{2569489B-C2EC-13DD-19F8-1C29D6BFF2B8}"/>
                </a:ext>
              </a:extLst>
            </p:cNvPr>
            <p:cNvSpPr/>
            <p:nvPr/>
          </p:nvSpPr>
          <p:spPr>
            <a:xfrm>
              <a:off x="0" y="0"/>
              <a:ext cx="615562" cy="812800"/>
            </a:xfrm>
            <a:custGeom>
              <a:avLst/>
              <a:gdLst/>
              <a:ahLst/>
              <a:cxnLst/>
              <a:rect l="l" t="t" r="r" b="b"/>
              <a:pathLst>
                <a:path w="615562" h="812800">
                  <a:moveTo>
                    <a:pt x="0" y="0"/>
                  </a:moveTo>
                  <a:lnTo>
                    <a:pt x="615562" y="0"/>
                  </a:lnTo>
                  <a:lnTo>
                    <a:pt x="615562" y="812800"/>
                  </a:lnTo>
                  <a:lnTo>
                    <a:pt x="0" y="812800"/>
                  </a:lnTo>
                  <a:close/>
                </a:path>
              </a:pathLst>
            </a:custGeom>
            <a:solidFill>
              <a:srgbClr val="F9ECB8"/>
            </a:solidFill>
          </p:spPr>
          <p:txBody>
            <a:bodyPr/>
            <a:lstStyle/>
            <a:p>
              <a:endParaRPr lang="en-GB"/>
            </a:p>
          </p:txBody>
        </p:sp>
        <p:sp>
          <p:nvSpPr>
            <p:cNvPr id="4" name="TextBox 4">
              <a:extLst>
                <a:ext uri="{FF2B5EF4-FFF2-40B4-BE49-F238E27FC236}">
                  <a16:creationId xmlns:a16="http://schemas.microsoft.com/office/drawing/2014/main" id="{12068D72-65B8-45BB-81FD-9C61698E681A}"/>
                </a:ext>
              </a:extLst>
            </p:cNvPr>
            <p:cNvSpPr txBox="1"/>
            <p:nvPr/>
          </p:nvSpPr>
          <p:spPr>
            <a:xfrm>
              <a:off x="0" y="-38100"/>
              <a:ext cx="615562" cy="850900"/>
            </a:xfrm>
            <a:prstGeom prst="rect">
              <a:avLst/>
            </a:prstGeom>
          </p:spPr>
          <p:txBody>
            <a:bodyPr lIns="50800" tIns="50800" rIns="50800" bIns="50800" rtlCol="0" anchor="ctr"/>
            <a:lstStyle/>
            <a:p>
              <a:pPr algn="ctr">
                <a:lnSpc>
                  <a:spcPts val="2659"/>
                </a:lnSpc>
              </a:pPr>
              <a:endParaRPr/>
            </a:p>
          </p:txBody>
        </p:sp>
      </p:grpSp>
      <p:sp>
        <p:nvSpPr>
          <p:cNvPr id="8" name="Freeform 8">
            <a:extLst>
              <a:ext uri="{FF2B5EF4-FFF2-40B4-BE49-F238E27FC236}">
                <a16:creationId xmlns:a16="http://schemas.microsoft.com/office/drawing/2014/main" id="{C2692698-9534-C667-A425-4D2FC6B39AB7}"/>
              </a:ext>
            </a:extLst>
          </p:cNvPr>
          <p:cNvSpPr/>
          <p:nvPr/>
        </p:nvSpPr>
        <p:spPr>
          <a:xfrm>
            <a:off x="457200" y="818005"/>
            <a:ext cx="2144578" cy="1070818"/>
          </a:xfrm>
          <a:custGeom>
            <a:avLst/>
            <a:gdLst/>
            <a:ahLst/>
            <a:cxnLst/>
            <a:rect l="l" t="t" r="r" b="b"/>
            <a:pathLst>
              <a:path w="2144578" h="1070818">
                <a:moveTo>
                  <a:pt x="0" y="0"/>
                </a:moveTo>
                <a:lnTo>
                  <a:pt x="2144578" y="0"/>
                </a:lnTo>
                <a:lnTo>
                  <a:pt x="2144578" y="1070818"/>
                </a:lnTo>
                <a:lnTo>
                  <a:pt x="0" y="1070818"/>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0" name="TextBox 10">
            <a:extLst>
              <a:ext uri="{FF2B5EF4-FFF2-40B4-BE49-F238E27FC236}">
                <a16:creationId xmlns:a16="http://schemas.microsoft.com/office/drawing/2014/main" id="{6C741197-C9D4-C26E-0E56-FF1E937223C6}"/>
              </a:ext>
            </a:extLst>
          </p:cNvPr>
          <p:cNvSpPr txBox="1"/>
          <p:nvPr/>
        </p:nvSpPr>
        <p:spPr>
          <a:xfrm>
            <a:off x="7086600" y="650985"/>
            <a:ext cx="8755426" cy="838819"/>
          </a:xfrm>
          <a:prstGeom prst="rect">
            <a:avLst/>
          </a:prstGeom>
        </p:spPr>
        <p:txBody>
          <a:bodyPr wrap="square" lIns="0" tIns="0" rIns="0" bIns="0" rtlCol="0" anchor="t">
            <a:spAutoFit/>
          </a:bodyPr>
          <a:lstStyle/>
          <a:p>
            <a:pPr algn="l">
              <a:lnSpc>
                <a:spcPts val="7000"/>
              </a:lnSpc>
            </a:pPr>
            <a:r>
              <a:rPr lang="en-US" sz="5000" b="1" spc="-100" dirty="0">
                <a:solidFill>
                  <a:srgbClr val="2E2E2E"/>
                </a:solidFill>
                <a:latin typeface="Canva Sans Bold"/>
                <a:ea typeface="Canva Sans Bold"/>
                <a:cs typeface="Canva Sans Bold"/>
                <a:sym typeface="Canva Sans Bold"/>
              </a:rPr>
              <a:t>Risk, Legal and Sustainability</a:t>
            </a:r>
          </a:p>
        </p:txBody>
      </p:sp>
      <p:pic>
        <p:nvPicPr>
          <p:cNvPr id="13" name="Picture 12" descr="What Does &quot;Net-Zero Emissions&quot; Mean? 6 Common Questions, Answered ...">
            <a:extLst>
              <a:ext uri="{FF2B5EF4-FFF2-40B4-BE49-F238E27FC236}">
                <a16:creationId xmlns:a16="http://schemas.microsoft.com/office/drawing/2014/main" id="{278600CD-FC25-805E-E91A-7B2289F4A1BC}"/>
              </a:ext>
            </a:extLst>
          </p:cNvPr>
          <p:cNvPicPr>
            <a:picLocks noChangeAspect="1"/>
          </p:cNvPicPr>
          <p:nvPr/>
        </p:nvPicPr>
        <p:blipFill>
          <a:blip r:embed="rId3">
            <a:extLst>
              <a:ext uri="">
                <a14:useLocalDpi xmlns:lc="http://schemas.openxmlformats.org/drawingml/2006/lockedCanvas" xmlns="" xmlns:w="http://schemas.openxmlformats.org/wordprocessingml/2006/main" xmlns:a14="http://schemas.microsoft.com/office/drawing/2010/main" xmlns:w10="urn:schemas-microsoft-com:office:word" xmlns:v="urn:schemas-microsoft-com:vml" xmlns:o="urn:schemas-microsoft-com:office:office"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sdtdh="http://schemas.microsoft.com/office/word/2020/wordml/sdtdatahash" xmlns:w16du="http://schemas.microsoft.com/office/word/2023/wordml/word16du" xmlns:w16="http://schemas.microsoft.com/office/word/2018/wordml" xmlns:w16cid="http://schemas.microsoft.com/office/word/2016/wordml/cid" xmlns:w16cex="http://schemas.microsoft.com/office/word/2018/wordml/c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oel="http://schemas.microsoft.com/office/2019/extlst"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val="0"/>
              </a:ext>
              <a:ext uri="">
                <a1611:picAttrSrcUrl xmlns:lc="http://schemas.openxmlformats.org/drawingml/2006/lockedCanvas" xmlns="" xmlns:w="http://schemas.openxmlformats.org/wordprocessingml/2006/main" xmlns:a1611="http://schemas.microsoft.com/office/drawing/2016/11/main" xmlns:w10="urn:schemas-microsoft-com:office:word" xmlns:v="urn:schemas-microsoft-com:vml" xmlns:o="urn:schemas-microsoft-com:office:office"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sdtdh="http://schemas.microsoft.com/office/word/2020/wordml/sdtdatahash" xmlns:w16du="http://schemas.microsoft.com/office/word/2023/wordml/word16du" xmlns:w16="http://schemas.microsoft.com/office/word/2018/wordml" xmlns:w16cid="http://schemas.microsoft.com/office/word/2016/wordml/cid" xmlns:w16cex="http://schemas.microsoft.com/office/word/2018/wordml/c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oel="http://schemas.microsoft.com/office/2019/extlst"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r:id="rId11"/>
              </a:ext>
            </a:extLst>
          </a:blip>
          <a:stretch>
            <a:fillRect/>
          </a:stretch>
        </p:blipFill>
        <p:spPr>
          <a:xfrm>
            <a:off x="10228902" y="2382187"/>
            <a:ext cx="7257943" cy="4971113"/>
          </a:xfrm>
          <a:prstGeom prst="rect">
            <a:avLst/>
          </a:prstGeom>
          <a:ln>
            <a:solidFill>
              <a:schemeClr val="accent1"/>
            </a:solidFill>
          </a:ln>
          <a:effectLst/>
        </p:spPr>
      </p:pic>
      <p:graphicFrame>
        <p:nvGraphicFramePr>
          <p:cNvPr id="15" name="TextBox 11">
            <a:extLst>
              <a:ext uri="{FF2B5EF4-FFF2-40B4-BE49-F238E27FC236}">
                <a16:creationId xmlns:a16="http://schemas.microsoft.com/office/drawing/2014/main" id="{26C0883E-6E6A-3424-4301-C66ACA7E7742}"/>
              </a:ext>
            </a:extLst>
          </p:cNvPr>
          <p:cNvGraphicFramePr/>
          <p:nvPr>
            <p:extLst>
              <p:ext uri="{D42A27DB-BD31-4B8C-83A1-F6EECF244321}">
                <p14:modId xmlns:p14="http://schemas.microsoft.com/office/powerpoint/2010/main" val="2393339014"/>
              </p:ext>
            </p:extLst>
          </p:nvPr>
        </p:nvGraphicFramePr>
        <p:xfrm>
          <a:off x="-1295400" y="2264018"/>
          <a:ext cx="13354577" cy="829334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16" name="Graphic 15" descr="Gavel with solid fill">
            <a:extLst>
              <a:ext uri="{FF2B5EF4-FFF2-40B4-BE49-F238E27FC236}">
                <a16:creationId xmlns:a16="http://schemas.microsoft.com/office/drawing/2014/main" id="{4F7105AD-CA8F-960C-D836-7A38C2715CD9}"/>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12059177" y="6771129"/>
            <a:ext cx="2971800" cy="2971800"/>
          </a:xfrm>
          <a:prstGeom prst="rect">
            <a:avLst/>
          </a:prstGeom>
        </p:spPr>
      </p:pic>
    </p:spTree>
    <p:extLst>
      <p:ext uri="{BB962C8B-B14F-4D97-AF65-F5344CB8AC3E}">
        <p14:creationId xmlns:p14="http://schemas.microsoft.com/office/powerpoint/2010/main" val="1767946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138076" y="2721037"/>
            <a:ext cx="2602071" cy="2602071"/>
            <a:chOff x="0" y="0"/>
            <a:chExt cx="812800" cy="812800"/>
          </a:xfrm>
        </p:grpSpPr>
        <p:sp>
          <p:nvSpPr>
            <p:cNvPr id="3" name="Freeform 3"/>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000000">
                <a:alpha val="0"/>
              </a:srgbClr>
            </a:solidFill>
            <a:ln w="38100" cap="sq">
              <a:solidFill>
                <a:srgbClr val="C86974"/>
              </a:solidFill>
              <a:prstDash val="solid"/>
              <a:miter/>
            </a:ln>
          </p:spPr>
          <p:txBody>
            <a:bodyPr/>
            <a:lstStyle/>
            <a:p>
              <a:endParaRPr lang="en-GB"/>
            </a:p>
          </p:txBody>
        </p:sp>
        <p:sp>
          <p:nvSpPr>
            <p:cNvPr id="4" name="TextBox 4"/>
            <p:cNvSpPr txBox="1"/>
            <p:nvPr/>
          </p:nvSpPr>
          <p:spPr>
            <a:xfrm>
              <a:off x="0" y="-38100"/>
              <a:ext cx="812800" cy="850900"/>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rot="7836710">
            <a:off x="9248386" y="-876680"/>
            <a:ext cx="7603115" cy="8275499"/>
          </a:xfrm>
          <a:custGeom>
            <a:avLst/>
            <a:gdLst/>
            <a:ahLst/>
            <a:cxnLst/>
            <a:rect l="l" t="t" r="r" b="b"/>
            <a:pathLst>
              <a:path w="7603115" h="8275499">
                <a:moveTo>
                  <a:pt x="0" y="0"/>
                </a:moveTo>
                <a:lnTo>
                  <a:pt x="7603115" y="0"/>
                </a:lnTo>
                <a:lnTo>
                  <a:pt x="7603115" y="8275499"/>
                </a:lnTo>
                <a:lnTo>
                  <a:pt x="0" y="8275499"/>
                </a:lnTo>
                <a:lnTo>
                  <a:pt x="0" y="0"/>
                </a:lnTo>
                <a:close/>
              </a:path>
            </a:pathLst>
          </a:custGeom>
          <a:blipFill>
            <a:blip r:embed="rId2">
              <a:alphaModFix amt="18000"/>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6" name="Group 6"/>
          <p:cNvGrpSpPr/>
          <p:nvPr/>
        </p:nvGrpSpPr>
        <p:grpSpPr>
          <a:xfrm>
            <a:off x="9744039" y="2721037"/>
            <a:ext cx="2602071" cy="2602071"/>
            <a:chOff x="0" y="0"/>
            <a:chExt cx="812800" cy="812800"/>
          </a:xfrm>
        </p:grpSpPr>
        <p:sp>
          <p:nvSpPr>
            <p:cNvPr id="7" name="Freeform 7"/>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000000">
                <a:alpha val="0"/>
              </a:srgbClr>
            </a:solidFill>
            <a:ln w="38100" cap="sq">
              <a:solidFill>
                <a:srgbClr val="999174"/>
              </a:solidFill>
              <a:prstDash val="solid"/>
              <a:miter/>
            </a:ln>
          </p:spPr>
          <p:txBody>
            <a:bodyPr/>
            <a:lstStyle/>
            <a:p>
              <a:endParaRPr lang="en-GB"/>
            </a:p>
          </p:txBody>
        </p:sp>
        <p:sp>
          <p:nvSpPr>
            <p:cNvPr id="8" name="TextBox 8"/>
            <p:cNvSpPr txBox="1"/>
            <p:nvPr/>
          </p:nvSpPr>
          <p:spPr>
            <a:xfrm>
              <a:off x="0" y="-38100"/>
              <a:ext cx="812800" cy="850900"/>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5940226" y="2721037"/>
            <a:ext cx="2602071" cy="2602071"/>
            <a:chOff x="0" y="0"/>
            <a:chExt cx="812800" cy="812800"/>
          </a:xfrm>
        </p:grpSpPr>
        <p:sp>
          <p:nvSpPr>
            <p:cNvPr id="10" name="Freeform 10"/>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000000">
                <a:alpha val="0"/>
              </a:srgbClr>
            </a:solidFill>
            <a:ln w="38100" cap="sq">
              <a:solidFill>
                <a:srgbClr val="A18CB8"/>
              </a:solidFill>
              <a:prstDash val="solid"/>
              <a:miter/>
            </a:ln>
          </p:spPr>
          <p:txBody>
            <a:bodyPr/>
            <a:lstStyle/>
            <a:p>
              <a:endParaRPr lang="en-GB"/>
            </a:p>
          </p:txBody>
        </p:sp>
        <p:sp>
          <p:nvSpPr>
            <p:cNvPr id="11" name="TextBox 11"/>
            <p:cNvSpPr txBox="1"/>
            <p:nvPr/>
          </p:nvSpPr>
          <p:spPr>
            <a:xfrm>
              <a:off x="0" y="-38100"/>
              <a:ext cx="812800" cy="850900"/>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a:off x="13547852" y="2721037"/>
            <a:ext cx="2602071" cy="2602071"/>
            <a:chOff x="0" y="0"/>
            <a:chExt cx="812800" cy="812800"/>
          </a:xfrm>
        </p:grpSpPr>
        <p:sp>
          <p:nvSpPr>
            <p:cNvPr id="13" name="Freeform 13"/>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000000">
                <a:alpha val="0"/>
              </a:srgbClr>
            </a:solidFill>
            <a:ln w="38100" cap="sq">
              <a:solidFill>
                <a:srgbClr val="4D4D4D"/>
              </a:solidFill>
              <a:prstDash val="solid"/>
              <a:miter/>
            </a:ln>
          </p:spPr>
          <p:txBody>
            <a:bodyPr/>
            <a:lstStyle/>
            <a:p>
              <a:endParaRPr lang="en-GB"/>
            </a:p>
          </p:txBody>
        </p:sp>
        <p:sp>
          <p:nvSpPr>
            <p:cNvPr id="14" name="TextBox 14"/>
            <p:cNvSpPr txBox="1"/>
            <p:nvPr/>
          </p:nvSpPr>
          <p:spPr>
            <a:xfrm>
              <a:off x="0" y="-38100"/>
              <a:ext cx="812800" cy="850900"/>
            </a:xfrm>
            <a:prstGeom prst="rect">
              <a:avLst/>
            </a:prstGeom>
          </p:spPr>
          <p:txBody>
            <a:bodyPr lIns="50800" tIns="50800" rIns="50800" bIns="50800" rtlCol="0" anchor="ctr"/>
            <a:lstStyle/>
            <a:p>
              <a:pPr algn="ctr">
                <a:lnSpc>
                  <a:spcPts val="2659"/>
                </a:lnSpc>
              </a:pPr>
              <a:endParaRPr/>
            </a:p>
          </p:txBody>
        </p:sp>
      </p:grpSp>
      <p:sp>
        <p:nvSpPr>
          <p:cNvPr id="15" name="Freeform 15"/>
          <p:cNvSpPr/>
          <p:nvPr/>
        </p:nvSpPr>
        <p:spPr>
          <a:xfrm rot="7836710">
            <a:off x="1892993" y="2433218"/>
            <a:ext cx="7084597" cy="7711126"/>
          </a:xfrm>
          <a:custGeom>
            <a:avLst/>
            <a:gdLst/>
            <a:ahLst/>
            <a:cxnLst/>
            <a:rect l="l" t="t" r="r" b="b"/>
            <a:pathLst>
              <a:path w="7084597" h="7711126">
                <a:moveTo>
                  <a:pt x="0" y="0"/>
                </a:moveTo>
                <a:lnTo>
                  <a:pt x="7084597" y="0"/>
                </a:lnTo>
                <a:lnTo>
                  <a:pt x="7084597" y="7711126"/>
                </a:lnTo>
                <a:lnTo>
                  <a:pt x="0" y="7711126"/>
                </a:lnTo>
                <a:lnTo>
                  <a:pt x="0" y="0"/>
                </a:lnTo>
                <a:close/>
              </a:path>
            </a:pathLst>
          </a:custGeom>
          <a:blipFill>
            <a:blip r:embed="rId4">
              <a:alphaModFix amt="8999"/>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6" name="TextBox 16"/>
          <p:cNvSpPr txBox="1"/>
          <p:nvPr/>
        </p:nvSpPr>
        <p:spPr>
          <a:xfrm>
            <a:off x="2138076" y="2786986"/>
            <a:ext cx="2601999" cy="2222523"/>
          </a:xfrm>
          <a:prstGeom prst="rect">
            <a:avLst/>
          </a:prstGeom>
        </p:spPr>
        <p:txBody>
          <a:bodyPr lIns="0" tIns="0" rIns="0" bIns="0" rtlCol="0" anchor="t">
            <a:spAutoFit/>
          </a:bodyPr>
          <a:lstStyle/>
          <a:p>
            <a:pPr algn="ctr">
              <a:lnSpc>
                <a:spcPts val="18198"/>
              </a:lnSpc>
            </a:pPr>
            <a:r>
              <a:rPr lang="en-US" sz="12999">
                <a:solidFill>
                  <a:srgbClr val="C86974"/>
                </a:solidFill>
                <a:latin typeface="Canva Sans"/>
                <a:ea typeface="Canva Sans"/>
                <a:cs typeface="Canva Sans"/>
                <a:sym typeface="Canva Sans"/>
              </a:rPr>
              <a:t>S</a:t>
            </a:r>
          </a:p>
        </p:txBody>
      </p:sp>
      <p:sp>
        <p:nvSpPr>
          <p:cNvPr id="17" name="TextBox 17"/>
          <p:cNvSpPr txBox="1"/>
          <p:nvPr/>
        </p:nvSpPr>
        <p:spPr>
          <a:xfrm>
            <a:off x="5940226" y="2786986"/>
            <a:ext cx="2602071" cy="2222523"/>
          </a:xfrm>
          <a:prstGeom prst="rect">
            <a:avLst/>
          </a:prstGeom>
        </p:spPr>
        <p:txBody>
          <a:bodyPr lIns="0" tIns="0" rIns="0" bIns="0" rtlCol="0" anchor="t">
            <a:spAutoFit/>
          </a:bodyPr>
          <a:lstStyle/>
          <a:p>
            <a:pPr algn="ctr">
              <a:lnSpc>
                <a:spcPts val="18198"/>
              </a:lnSpc>
            </a:pPr>
            <a:r>
              <a:rPr lang="en-US" sz="12999">
                <a:solidFill>
                  <a:srgbClr val="A18CB8"/>
                </a:solidFill>
                <a:latin typeface="Canva Sans"/>
                <a:ea typeface="Canva Sans"/>
                <a:cs typeface="Canva Sans"/>
                <a:sym typeface="Canva Sans"/>
              </a:rPr>
              <a:t>W</a:t>
            </a:r>
          </a:p>
        </p:txBody>
      </p:sp>
      <p:sp>
        <p:nvSpPr>
          <p:cNvPr id="18" name="TextBox 18"/>
          <p:cNvSpPr txBox="1"/>
          <p:nvPr/>
        </p:nvSpPr>
        <p:spPr>
          <a:xfrm>
            <a:off x="9744039" y="2786986"/>
            <a:ext cx="2602071" cy="2222523"/>
          </a:xfrm>
          <a:prstGeom prst="rect">
            <a:avLst/>
          </a:prstGeom>
        </p:spPr>
        <p:txBody>
          <a:bodyPr lIns="0" tIns="0" rIns="0" bIns="0" rtlCol="0" anchor="t">
            <a:spAutoFit/>
          </a:bodyPr>
          <a:lstStyle/>
          <a:p>
            <a:pPr algn="ctr">
              <a:lnSpc>
                <a:spcPts val="18198"/>
              </a:lnSpc>
            </a:pPr>
            <a:r>
              <a:rPr lang="en-US" sz="12999">
                <a:solidFill>
                  <a:srgbClr val="999174"/>
                </a:solidFill>
                <a:latin typeface="Canva Sans"/>
                <a:ea typeface="Canva Sans"/>
                <a:cs typeface="Canva Sans"/>
                <a:sym typeface="Canva Sans"/>
              </a:rPr>
              <a:t>O</a:t>
            </a:r>
          </a:p>
        </p:txBody>
      </p:sp>
      <p:sp>
        <p:nvSpPr>
          <p:cNvPr id="19" name="TextBox 19"/>
          <p:cNvSpPr txBox="1"/>
          <p:nvPr/>
        </p:nvSpPr>
        <p:spPr>
          <a:xfrm>
            <a:off x="13547852" y="2786986"/>
            <a:ext cx="2602071" cy="2222523"/>
          </a:xfrm>
          <a:prstGeom prst="rect">
            <a:avLst/>
          </a:prstGeom>
        </p:spPr>
        <p:txBody>
          <a:bodyPr lIns="0" tIns="0" rIns="0" bIns="0" rtlCol="0" anchor="t">
            <a:spAutoFit/>
          </a:bodyPr>
          <a:lstStyle/>
          <a:p>
            <a:pPr algn="ctr">
              <a:lnSpc>
                <a:spcPts val="18198"/>
              </a:lnSpc>
            </a:pPr>
            <a:r>
              <a:rPr lang="en-US" sz="12999">
                <a:solidFill>
                  <a:srgbClr val="2E2E2E"/>
                </a:solidFill>
                <a:latin typeface="Canva Sans"/>
                <a:ea typeface="Canva Sans"/>
                <a:cs typeface="Canva Sans"/>
                <a:sym typeface="Canva Sans"/>
              </a:rPr>
              <a:t>T</a:t>
            </a:r>
          </a:p>
        </p:txBody>
      </p:sp>
      <p:sp>
        <p:nvSpPr>
          <p:cNvPr id="20" name="TextBox 20"/>
          <p:cNvSpPr txBox="1"/>
          <p:nvPr/>
        </p:nvSpPr>
        <p:spPr>
          <a:xfrm>
            <a:off x="2138076" y="5696576"/>
            <a:ext cx="2032475" cy="464806"/>
          </a:xfrm>
          <a:prstGeom prst="rect">
            <a:avLst/>
          </a:prstGeom>
        </p:spPr>
        <p:txBody>
          <a:bodyPr lIns="0" tIns="0" rIns="0" bIns="0" rtlCol="0" anchor="t">
            <a:spAutoFit/>
          </a:bodyPr>
          <a:lstStyle/>
          <a:p>
            <a:pPr algn="l">
              <a:lnSpc>
                <a:spcPts val="3780"/>
              </a:lnSpc>
            </a:pPr>
            <a:r>
              <a:rPr lang="en-US" sz="2700" b="1">
                <a:solidFill>
                  <a:srgbClr val="C86974"/>
                </a:solidFill>
                <a:latin typeface="Canva Sans Bold"/>
                <a:ea typeface="Canva Sans Bold"/>
                <a:cs typeface="Canva Sans Bold"/>
                <a:sym typeface="Canva Sans Bold"/>
              </a:rPr>
              <a:t>Strengths</a:t>
            </a:r>
          </a:p>
        </p:txBody>
      </p:sp>
      <p:sp>
        <p:nvSpPr>
          <p:cNvPr id="21" name="TextBox 21"/>
          <p:cNvSpPr txBox="1"/>
          <p:nvPr/>
        </p:nvSpPr>
        <p:spPr>
          <a:xfrm>
            <a:off x="5940226" y="5696576"/>
            <a:ext cx="2032475" cy="464806"/>
          </a:xfrm>
          <a:prstGeom prst="rect">
            <a:avLst/>
          </a:prstGeom>
        </p:spPr>
        <p:txBody>
          <a:bodyPr lIns="0" tIns="0" rIns="0" bIns="0" rtlCol="0" anchor="t">
            <a:spAutoFit/>
          </a:bodyPr>
          <a:lstStyle/>
          <a:p>
            <a:pPr algn="l">
              <a:lnSpc>
                <a:spcPts val="3780"/>
              </a:lnSpc>
            </a:pPr>
            <a:r>
              <a:rPr lang="en-US" sz="2700" b="1">
                <a:solidFill>
                  <a:srgbClr val="A18CB8"/>
                </a:solidFill>
                <a:latin typeface="Canva Sans Bold"/>
                <a:ea typeface="Canva Sans Bold"/>
                <a:cs typeface="Canva Sans Bold"/>
                <a:sym typeface="Canva Sans Bold"/>
              </a:rPr>
              <a:t>Weaknesses</a:t>
            </a:r>
          </a:p>
        </p:txBody>
      </p:sp>
      <p:sp>
        <p:nvSpPr>
          <p:cNvPr id="22" name="TextBox 22"/>
          <p:cNvSpPr txBox="1"/>
          <p:nvPr/>
        </p:nvSpPr>
        <p:spPr>
          <a:xfrm>
            <a:off x="9744039" y="5696576"/>
            <a:ext cx="2602071" cy="464806"/>
          </a:xfrm>
          <a:prstGeom prst="rect">
            <a:avLst/>
          </a:prstGeom>
        </p:spPr>
        <p:txBody>
          <a:bodyPr lIns="0" tIns="0" rIns="0" bIns="0" rtlCol="0" anchor="t">
            <a:spAutoFit/>
          </a:bodyPr>
          <a:lstStyle/>
          <a:p>
            <a:pPr algn="l">
              <a:lnSpc>
                <a:spcPts val="3780"/>
              </a:lnSpc>
            </a:pPr>
            <a:r>
              <a:rPr lang="en-US" sz="2700" b="1">
                <a:solidFill>
                  <a:srgbClr val="999174"/>
                </a:solidFill>
                <a:latin typeface="Canva Sans Bold"/>
                <a:ea typeface="Canva Sans Bold"/>
                <a:cs typeface="Canva Sans Bold"/>
                <a:sym typeface="Canva Sans Bold"/>
              </a:rPr>
              <a:t>Opportunities</a:t>
            </a:r>
          </a:p>
        </p:txBody>
      </p:sp>
      <p:sp>
        <p:nvSpPr>
          <p:cNvPr id="23" name="TextBox 23"/>
          <p:cNvSpPr txBox="1"/>
          <p:nvPr/>
        </p:nvSpPr>
        <p:spPr>
          <a:xfrm>
            <a:off x="13547852" y="5696576"/>
            <a:ext cx="2602071" cy="464806"/>
          </a:xfrm>
          <a:prstGeom prst="rect">
            <a:avLst/>
          </a:prstGeom>
        </p:spPr>
        <p:txBody>
          <a:bodyPr lIns="0" tIns="0" rIns="0" bIns="0" rtlCol="0" anchor="t">
            <a:spAutoFit/>
          </a:bodyPr>
          <a:lstStyle/>
          <a:p>
            <a:pPr algn="l">
              <a:lnSpc>
                <a:spcPts val="3780"/>
              </a:lnSpc>
            </a:pPr>
            <a:r>
              <a:rPr lang="en-US" sz="2700" b="1" spc="-54">
                <a:solidFill>
                  <a:srgbClr val="2E2E2E"/>
                </a:solidFill>
                <a:latin typeface="Canva Sans Bold"/>
                <a:ea typeface="Canva Sans Bold"/>
                <a:cs typeface="Canva Sans Bold"/>
                <a:sym typeface="Canva Sans Bold"/>
              </a:rPr>
              <a:t>Threats</a:t>
            </a:r>
          </a:p>
        </p:txBody>
      </p:sp>
      <p:sp>
        <p:nvSpPr>
          <p:cNvPr id="24" name="TextBox 24"/>
          <p:cNvSpPr txBox="1"/>
          <p:nvPr/>
        </p:nvSpPr>
        <p:spPr>
          <a:xfrm>
            <a:off x="2052972" y="6692242"/>
            <a:ext cx="2772280" cy="1413510"/>
          </a:xfrm>
          <a:prstGeom prst="rect">
            <a:avLst/>
          </a:prstGeom>
        </p:spPr>
        <p:txBody>
          <a:bodyPr lIns="0" tIns="0" rIns="0" bIns="0" rtlCol="0" anchor="t">
            <a:spAutoFit/>
          </a:bodyPr>
          <a:lstStyle/>
          <a:p>
            <a:pPr algn="l">
              <a:lnSpc>
                <a:spcPts val="2879"/>
              </a:lnSpc>
            </a:pPr>
            <a:r>
              <a:rPr lang="en-US" sz="1799" b="1">
                <a:solidFill>
                  <a:srgbClr val="4D4D4D"/>
                </a:solidFill>
                <a:latin typeface="Canva Sans Bold"/>
                <a:ea typeface="Canva Sans Bold"/>
                <a:cs typeface="Canva Sans Bold"/>
                <a:sym typeface="Canva Sans Bold"/>
              </a:rPr>
              <a:t>Unique hybrid format</a:t>
            </a:r>
          </a:p>
          <a:p>
            <a:pPr algn="l">
              <a:lnSpc>
                <a:spcPts val="2879"/>
              </a:lnSpc>
            </a:pPr>
            <a:endParaRPr lang="en-US" sz="1799" b="1">
              <a:solidFill>
                <a:srgbClr val="4D4D4D"/>
              </a:solidFill>
              <a:latin typeface="Canva Sans Bold"/>
              <a:ea typeface="Canva Sans Bold"/>
              <a:cs typeface="Canva Sans Bold"/>
              <a:sym typeface="Canva Sans Bold"/>
            </a:endParaRPr>
          </a:p>
          <a:p>
            <a:pPr algn="l">
              <a:lnSpc>
                <a:spcPts val="2879"/>
              </a:lnSpc>
            </a:pPr>
            <a:r>
              <a:rPr lang="en-US" sz="1799" b="1">
                <a:solidFill>
                  <a:srgbClr val="4D4D4D"/>
                </a:solidFill>
                <a:latin typeface="Canva Sans Bold"/>
                <a:ea typeface="Canva Sans Bold"/>
                <a:cs typeface="Canva Sans Bold"/>
                <a:sym typeface="Canva Sans Bold"/>
              </a:rPr>
              <a:t>Cultural authenticity</a:t>
            </a:r>
          </a:p>
          <a:p>
            <a:pPr algn="l">
              <a:lnSpc>
                <a:spcPts val="2879"/>
              </a:lnSpc>
            </a:pPr>
            <a:endParaRPr lang="en-US" sz="1799" b="1">
              <a:solidFill>
                <a:srgbClr val="4D4D4D"/>
              </a:solidFill>
              <a:latin typeface="Canva Sans Bold"/>
              <a:ea typeface="Canva Sans Bold"/>
              <a:cs typeface="Canva Sans Bold"/>
              <a:sym typeface="Canva Sans Bold"/>
            </a:endParaRPr>
          </a:p>
        </p:txBody>
      </p:sp>
      <p:sp>
        <p:nvSpPr>
          <p:cNvPr id="25" name="TextBox 25"/>
          <p:cNvSpPr txBox="1"/>
          <p:nvPr/>
        </p:nvSpPr>
        <p:spPr>
          <a:xfrm>
            <a:off x="9744039" y="6692242"/>
            <a:ext cx="3205416" cy="1413510"/>
          </a:xfrm>
          <a:prstGeom prst="rect">
            <a:avLst/>
          </a:prstGeom>
        </p:spPr>
        <p:txBody>
          <a:bodyPr lIns="0" tIns="0" rIns="0" bIns="0" rtlCol="0" anchor="t">
            <a:spAutoFit/>
          </a:bodyPr>
          <a:lstStyle/>
          <a:p>
            <a:pPr algn="l">
              <a:lnSpc>
                <a:spcPts val="2879"/>
              </a:lnSpc>
            </a:pPr>
            <a:r>
              <a:rPr lang="en-US" sz="1799" b="1">
                <a:solidFill>
                  <a:srgbClr val="4D4D4D"/>
                </a:solidFill>
                <a:latin typeface="Canva Sans Bold"/>
                <a:ea typeface="Canva Sans Bold"/>
                <a:cs typeface="Canva Sans Bold"/>
                <a:sym typeface="Canva Sans Bold"/>
              </a:rPr>
              <a:t>Wellness tourism boom</a:t>
            </a:r>
          </a:p>
          <a:p>
            <a:pPr algn="l">
              <a:lnSpc>
                <a:spcPts val="2879"/>
              </a:lnSpc>
            </a:pPr>
            <a:endParaRPr lang="en-US" sz="1799" b="1">
              <a:solidFill>
                <a:srgbClr val="4D4D4D"/>
              </a:solidFill>
              <a:latin typeface="Canva Sans Bold"/>
              <a:ea typeface="Canva Sans Bold"/>
              <a:cs typeface="Canva Sans Bold"/>
              <a:sym typeface="Canva Sans Bold"/>
            </a:endParaRPr>
          </a:p>
          <a:p>
            <a:pPr algn="l">
              <a:lnSpc>
                <a:spcPts val="2879"/>
              </a:lnSpc>
            </a:pPr>
            <a:r>
              <a:rPr lang="en-US" sz="1799" b="1">
                <a:solidFill>
                  <a:srgbClr val="4D4D4D"/>
                </a:solidFill>
                <a:latin typeface="Canva Sans Bold"/>
                <a:ea typeface="Canva Sans Bold"/>
                <a:cs typeface="Canva Sans Bold"/>
                <a:sym typeface="Canva Sans Bold"/>
              </a:rPr>
              <a:t>Interest in hybrid events</a:t>
            </a:r>
          </a:p>
          <a:p>
            <a:pPr algn="l">
              <a:lnSpc>
                <a:spcPts val="2879"/>
              </a:lnSpc>
            </a:pPr>
            <a:endParaRPr lang="en-US" sz="1799" b="1">
              <a:solidFill>
                <a:srgbClr val="4D4D4D"/>
              </a:solidFill>
              <a:latin typeface="Canva Sans Bold"/>
              <a:ea typeface="Canva Sans Bold"/>
              <a:cs typeface="Canva Sans Bold"/>
              <a:sym typeface="Canva Sans Bold"/>
            </a:endParaRPr>
          </a:p>
        </p:txBody>
      </p:sp>
      <p:sp>
        <p:nvSpPr>
          <p:cNvPr id="26" name="TextBox 26"/>
          <p:cNvSpPr txBox="1"/>
          <p:nvPr/>
        </p:nvSpPr>
        <p:spPr>
          <a:xfrm>
            <a:off x="13547852" y="6692242"/>
            <a:ext cx="2753368" cy="1413510"/>
          </a:xfrm>
          <a:prstGeom prst="rect">
            <a:avLst/>
          </a:prstGeom>
        </p:spPr>
        <p:txBody>
          <a:bodyPr lIns="0" tIns="0" rIns="0" bIns="0" rtlCol="0" anchor="t">
            <a:spAutoFit/>
          </a:bodyPr>
          <a:lstStyle/>
          <a:p>
            <a:pPr algn="l">
              <a:lnSpc>
                <a:spcPts val="2879"/>
              </a:lnSpc>
            </a:pPr>
            <a:r>
              <a:rPr lang="en-US" sz="1799" b="1">
                <a:solidFill>
                  <a:srgbClr val="4D4D4D"/>
                </a:solidFill>
                <a:latin typeface="Canva Sans Bold"/>
                <a:ea typeface="Canva Sans Bold"/>
                <a:cs typeface="Canva Sans Bold"/>
                <a:sym typeface="Canva Sans Bold"/>
              </a:rPr>
              <a:t>Economic uncertainty</a:t>
            </a:r>
          </a:p>
          <a:p>
            <a:pPr algn="l">
              <a:lnSpc>
                <a:spcPts val="2879"/>
              </a:lnSpc>
            </a:pPr>
            <a:endParaRPr lang="en-US" sz="1799" b="1">
              <a:solidFill>
                <a:srgbClr val="4D4D4D"/>
              </a:solidFill>
              <a:latin typeface="Canva Sans Bold"/>
              <a:ea typeface="Canva Sans Bold"/>
              <a:cs typeface="Canva Sans Bold"/>
              <a:sym typeface="Canva Sans Bold"/>
            </a:endParaRPr>
          </a:p>
          <a:p>
            <a:pPr algn="l">
              <a:lnSpc>
                <a:spcPts val="2879"/>
              </a:lnSpc>
            </a:pPr>
            <a:r>
              <a:rPr lang="en-US" sz="1799" b="1">
                <a:solidFill>
                  <a:srgbClr val="4D4D4D"/>
                </a:solidFill>
                <a:latin typeface="Canva Sans Bold"/>
                <a:ea typeface="Canva Sans Bold"/>
                <a:cs typeface="Canva Sans Bold"/>
                <a:sym typeface="Canva Sans Bold"/>
              </a:rPr>
              <a:t>International travel risks</a:t>
            </a:r>
          </a:p>
          <a:p>
            <a:pPr algn="l">
              <a:lnSpc>
                <a:spcPts val="2879"/>
              </a:lnSpc>
            </a:pPr>
            <a:endParaRPr lang="en-US" sz="1799" b="1">
              <a:solidFill>
                <a:srgbClr val="4D4D4D"/>
              </a:solidFill>
              <a:latin typeface="Canva Sans Bold"/>
              <a:ea typeface="Canva Sans Bold"/>
              <a:cs typeface="Canva Sans Bold"/>
              <a:sym typeface="Canva Sans Bold"/>
            </a:endParaRPr>
          </a:p>
        </p:txBody>
      </p:sp>
      <p:sp>
        <p:nvSpPr>
          <p:cNvPr id="27" name="TextBox 27"/>
          <p:cNvSpPr txBox="1"/>
          <p:nvPr/>
        </p:nvSpPr>
        <p:spPr>
          <a:xfrm>
            <a:off x="5940226" y="6692242"/>
            <a:ext cx="2772280" cy="1413510"/>
          </a:xfrm>
          <a:prstGeom prst="rect">
            <a:avLst/>
          </a:prstGeom>
        </p:spPr>
        <p:txBody>
          <a:bodyPr lIns="0" tIns="0" rIns="0" bIns="0" rtlCol="0" anchor="t">
            <a:spAutoFit/>
          </a:bodyPr>
          <a:lstStyle/>
          <a:p>
            <a:pPr algn="l">
              <a:lnSpc>
                <a:spcPts val="2879"/>
              </a:lnSpc>
            </a:pPr>
            <a:r>
              <a:rPr lang="en-US" sz="1799" b="1">
                <a:solidFill>
                  <a:srgbClr val="4D4D4D"/>
                </a:solidFill>
                <a:latin typeface="Canva Sans Bold"/>
                <a:ea typeface="Canva Sans Bold"/>
                <a:cs typeface="Canva Sans Bold"/>
                <a:sym typeface="Canva Sans Bold"/>
              </a:rPr>
              <a:t>Limited venue capacity</a:t>
            </a:r>
          </a:p>
          <a:p>
            <a:pPr algn="l">
              <a:lnSpc>
                <a:spcPts val="2879"/>
              </a:lnSpc>
            </a:pPr>
            <a:endParaRPr lang="en-US" sz="1799" b="1">
              <a:solidFill>
                <a:srgbClr val="4D4D4D"/>
              </a:solidFill>
              <a:latin typeface="Canva Sans Bold"/>
              <a:ea typeface="Canva Sans Bold"/>
              <a:cs typeface="Canva Sans Bold"/>
              <a:sym typeface="Canva Sans Bold"/>
            </a:endParaRPr>
          </a:p>
          <a:p>
            <a:pPr algn="l">
              <a:lnSpc>
                <a:spcPts val="2879"/>
              </a:lnSpc>
            </a:pPr>
            <a:r>
              <a:rPr lang="en-US" sz="1799" b="1">
                <a:solidFill>
                  <a:srgbClr val="4D4D4D"/>
                </a:solidFill>
                <a:latin typeface="Canva Sans Bold"/>
                <a:ea typeface="Canva Sans Bold"/>
                <a:cs typeface="Canva Sans Bold"/>
                <a:sym typeface="Canva Sans Bold"/>
              </a:rPr>
              <a:t>Seasonal weather risk</a:t>
            </a:r>
          </a:p>
          <a:p>
            <a:pPr algn="l">
              <a:lnSpc>
                <a:spcPts val="2879"/>
              </a:lnSpc>
            </a:pPr>
            <a:endParaRPr lang="en-US" sz="1799" b="1">
              <a:solidFill>
                <a:srgbClr val="4D4D4D"/>
              </a:solidFill>
              <a:latin typeface="Canva Sans Bold"/>
              <a:ea typeface="Canva Sans Bold"/>
              <a:cs typeface="Canva Sans Bold"/>
              <a:sym typeface="Canva Sans Bold"/>
            </a:endParaRPr>
          </a:p>
        </p:txBody>
      </p:sp>
      <p:sp>
        <p:nvSpPr>
          <p:cNvPr id="28" name="Freeform 28"/>
          <p:cNvSpPr/>
          <p:nvPr/>
        </p:nvSpPr>
        <p:spPr>
          <a:xfrm>
            <a:off x="16043567" y="103011"/>
            <a:ext cx="2144578" cy="1070818"/>
          </a:xfrm>
          <a:custGeom>
            <a:avLst/>
            <a:gdLst/>
            <a:ahLst/>
            <a:cxnLst/>
            <a:rect l="l" t="t" r="r" b="b"/>
            <a:pathLst>
              <a:path w="2144578" h="1070818">
                <a:moveTo>
                  <a:pt x="0" y="0"/>
                </a:moveTo>
                <a:lnTo>
                  <a:pt x="2144578" y="0"/>
                </a:lnTo>
                <a:lnTo>
                  <a:pt x="2144578" y="1070818"/>
                </a:lnTo>
                <a:lnTo>
                  <a:pt x="0" y="1070818"/>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a:p>
        </p:txBody>
      </p:sp>
      <p:sp>
        <p:nvSpPr>
          <p:cNvPr id="29" name="TextBox 29"/>
          <p:cNvSpPr txBox="1"/>
          <p:nvPr/>
        </p:nvSpPr>
        <p:spPr>
          <a:xfrm>
            <a:off x="403027" y="8639152"/>
            <a:ext cx="17481947" cy="448311"/>
          </a:xfrm>
          <a:prstGeom prst="rect">
            <a:avLst/>
          </a:prstGeom>
        </p:spPr>
        <p:txBody>
          <a:bodyPr lIns="0" tIns="0" rIns="0" bIns="0" rtlCol="0" anchor="t">
            <a:spAutoFit/>
          </a:bodyPr>
          <a:lstStyle/>
          <a:p>
            <a:pPr algn="ctr">
              <a:lnSpc>
                <a:spcPts val="3639"/>
              </a:lnSpc>
              <a:spcBef>
                <a:spcPct val="0"/>
              </a:spcBef>
            </a:pPr>
            <a:r>
              <a:rPr lang="en-US" sz="2599" b="1">
                <a:solidFill>
                  <a:srgbClr val="000000"/>
                </a:solidFill>
                <a:latin typeface="Canva Sans Bold"/>
                <a:ea typeface="Canva Sans Bold"/>
                <a:cs typeface="Canva Sans Bold"/>
                <a:sym typeface="Canva Sans Bold"/>
              </a:rPr>
              <a:t>A flexible contingency plan, including indoor wellness zones, will mitigate weather threats (Allen et al., 2021).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2337212" cy="3086100"/>
            <a:chOff x="0" y="0"/>
            <a:chExt cx="615562" cy="812800"/>
          </a:xfrm>
        </p:grpSpPr>
        <p:sp>
          <p:nvSpPr>
            <p:cNvPr id="3" name="Freeform 3"/>
            <p:cNvSpPr/>
            <p:nvPr/>
          </p:nvSpPr>
          <p:spPr>
            <a:xfrm>
              <a:off x="0" y="0"/>
              <a:ext cx="615562" cy="812800"/>
            </a:xfrm>
            <a:custGeom>
              <a:avLst/>
              <a:gdLst/>
              <a:ahLst/>
              <a:cxnLst/>
              <a:rect l="l" t="t" r="r" b="b"/>
              <a:pathLst>
                <a:path w="615562" h="812800">
                  <a:moveTo>
                    <a:pt x="0" y="0"/>
                  </a:moveTo>
                  <a:lnTo>
                    <a:pt x="615562" y="0"/>
                  </a:lnTo>
                  <a:lnTo>
                    <a:pt x="615562" y="812800"/>
                  </a:lnTo>
                  <a:lnTo>
                    <a:pt x="0" y="812800"/>
                  </a:lnTo>
                  <a:close/>
                </a:path>
              </a:pathLst>
            </a:custGeom>
            <a:solidFill>
              <a:srgbClr val="F9ECB8"/>
            </a:solidFill>
          </p:spPr>
          <p:txBody>
            <a:bodyPr/>
            <a:lstStyle/>
            <a:p>
              <a:endParaRPr lang="en-GB"/>
            </a:p>
          </p:txBody>
        </p:sp>
        <p:sp>
          <p:nvSpPr>
            <p:cNvPr id="4" name="TextBox 4"/>
            <p:cNvSpPr txBox="1"/>
            <p:nvPr/>
          </p:nvSpPr>
          <p:spPr>
            <a:xfrm>
              <a:off x="0" y="-38100"/>
              <a:ext cx="615562" cy="850900"/>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rot="5400000">
            <a:off x="8557928" y="642340"/>
            <a:ext cx="1172144" cy="16230600"/>
            <a:chOff x="0" y="0"/>
            <a:chExt cx="308713" cy="4274726"/>
          </a:xfrm>
        </p:grpSpPr>
        <p:sp>
          <p:nvSpPr>
            <p:cNvPr id="6" name="Freeform 6"/>
            <p:cNvSpPr/>
            <p:nvPr/>
          </p:nvSpPr>
          <p:spPr>
            <a:xfrm>
              <a:off x="0" y="0"/>
              <a:ext cx="308713" cy="4274726"/>
            </a:xfrm>
            <a:custGeom>
              <a:avLst/>
              <a:gdLst/>
              <a:ahLst/>
              <a:cxnLst/>
              <a:rect l="l" t="t" r="r" b="b"/>
              <a:pathLst>
                <a:path w="308713" h="4274726">
                  <a:moveTo>
                    <a:pt x="0" y="0"/>
                  </a:moveTo>
                  <a:lnTo>
                    <a:pt x="308713" y="0"/>
                  </a:lnTo>
                  <a:lnTo>
                    <a:pt x="308713" y="4274726"/>
                  </a:lnTo>
                  <a:lnTo>
                    <a:pt x="0" y="4274726"/>
                  </a:lnTo>
                  <a:close/>
                </a:path>
              </a:pathLst>
            </a:custGeom>
            <a:solidFill>
              <a:srgbClr val="FFC2CA"/>
            </a:solidFill>
          </p:spPr>
          <p:txBody>
            <a:bodyPr/>
            <a:lstStyle/>
            <a:p>
              <a:endParaRPr lang="en-GB"/>
            </a:p>
          </p:txBody>
        </p:sp>
        <p:sp>
          <p:nvSpPr>
            <p:cNvPr id="7" name="TextBox 7"/>
            <p:cNvSpPr txBox="1"/>
            <p:nvPr/>
          </p:nvSpPr>
          <p:spPr>
            <a:xfrm>
              <a:off x="0" y="-38100"/>
              <a:ext cx="308713" cy="4312826"/>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a:off x="192634" y="218922"/>
            <a:ext cx="2144578" cy="1070818"/>
          </a:xfrm>
          <a:custGeom>
            <a:avLst/>
            <a:gdLst/>
            <a:ahLst/>
            <a:cxnLst/>
            <a:rect l="l" t="t" r="r" b="b"/>
            <a:pathLst>
              <a:path w="2144578" h="1070818">
                <a:moveTo>
                  <a:pt x="0" y="0"/>
                </a:moveTo>
                <a:lnTo>
                  <a:pt x="2144578" y="0"/>
                </a:lnTo>
                <a:lnTo>
                  <a:pt x="2144578" y="1070818"/>
                </a:lnTo>
                <a:lnTo>
                  <a:pt x="0" y="1070818"/>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9" name="Freeform 9"/>
          <p:cNvSpPr/>
          <p:nvPr/>
        </p:nvSpPr>
        <p:spPr>
          <a:xfrm>
            <a:off x="1028700" y="2908836"/>
            <a:ext cx="5843415" cy="4813005"/>
          </a:xfrm>
          <a:custGeom>
            <a:avLst/>
            <a:gdLst/>
            <a:ahLst/>
            <a:cxnLst/>
            <a:rect l="l" t="t" r="r" b="b"/>
            <a:pathLst>
              <a:path w="5843415" h="4813005">
                <a:moveTo>
                  <a:pt x="0" y="0"/>
                </a:moveTo>
                <a:lnTo>
                  <a:pt x="5843415" y="0"/>
                </a:lnTo>
                <a:lnTo>
                  <a:pt x="5843415" y="4813004"/>
                </a:lnTo>
                <a:lnTo>
                  <a:pt x="0" y="4813004"/>
                </a:lnTo>
                <a:lnTo>
                  <a:pt x="0" y="0"/>
                </a:lnTo>
                <a:close/>
              </a:path>
            </a:pathLst>
          </a:custGeom>
          <a:blipFill>
            <a:blip r:embed="rId3" cstate="email">
              <a:extLst>
                <a:ext uri="{28A0092B-C50C-407E-A947-70E740481C1C}">
                  <a14:useLocalDpi xmlns:a14="http://schemas.microsoft.com/office/drawing/2010/main"/>
                </a:ext>
              </a:extLst>
            </a:blip>
            <a:stretch>
              <a:fillRect l="-1873" r="-1873"/>
            </a:stretch>
          </a:blipFill>
        </p:spPr>
        <p:txBody>
          <a:bodyPr/>
          <a:lstStyle/>
          <a:p>
            <a:endParaRPr lang="en-GB"/>
          </a:p>
        </p:txBody>
      </p:sp>
      <p:sp>
        <p:nvSpPr>
          <p:cNvPr id="10" name="TextBox 10"/>
          <p:cNvSpPr txBox="1"/>
          <p:nvPr/>
        </p:nvSpPr>
        <p:spPr>
          <a:xfrm>
            <a:off x="7862715" y="2369022"/>
            <a:ext cx="8581560" cy="6061916"/>
          </a:xfrm>
          <a:prstGeom prst="rect">
            <a:avLst/>
          </a:prstGeom>
        </p:spPr>
        <p:txBody>
          <a:bodyPr lIns="0" tIns="0" rIns="0" bIns="0" rtlCol="0" anchor="t">
            <a:spAutoFit/>
          </a:bodyPr>
          <a:lstStyle/>
          <a:p>
            <a:pPr algn="just">
              <a:lnSpc>
                <a:spcPts val="3999"/>
              </a:lnSpc>
            </a:pPr>
            <a:r>
              <a:rPr lang="en-US" sz="2499" b="1" dirty="0" err="1">
                <a:solidFill>
                  <a:srgbClr val="4D4D4D"/>
                </a:solidFill>
                <a:latin typeface="Canva Sans Bold"/>
                <a:ea typeface="Canva Sans Bold"/>
                <a:cs typeface="Canva Sans Bold"/>
                <a:sym typeface="Canva Sans Bold"/>
              </a:rPr>
              <a:t>CroesoConnect</a:t>
            </a:r>
            <a:r>
              <a:rPr lang="en-US" sz="2499" b="1" dirty="0">
                <a:solidFill>
                  <a:srgbClr val="4D4D4D"/>
                </a:solidFill>
                <a:latin typeface="Canva Sans Bold"/>
                <a:ea typeface="Canva Sans Bold"/>
                <a:cs typeface="Canva Sans Bold"/>
                <a:sym typeface="Canva Sans Bold"/>
              </a:rPr>
              <a:t> 2025 is feasible,  relevant, and timely (OECD, 2025) and it aligns with the goals of the Year of </a:t>
            </a:r>
            <a:r>
              <a:rPr lang="en-US" sz="2499" b="1" dirty="0" err="1">
                <a:solidFill>
                  <a:srgbClr val="4D4D4D"/>
                </a:solidFill>
                <a:latin typeface="Canva Sans Bold"/>
                <a:ea typeface="Canva Sans Bold"/>
                <a:cs typeface="Canva Sans Bold"/>
                <a:sym typeface="Canva Sans Bold"/>
              </a:rPr>
              <a:t>Croeso</a:t>
            </a:r>
            <a:r>
              <a:rPr lang="en-US" sz="2499" b="1" dirty="0">
                <a:solidFill>
                  <a:srgbClr val="4D4D4D"/>
                </a:solidFill>
                <a:latin typeface="Canva Sans Bold"/>
                <a:ea typeface="Canva Sans Bold"/>
                <a:cs typeface="Canva Sans Bold"/>
                <a:sym typeface="Canva Sans Bold"/>
              </a:rPr>
              <a:t> by:</a:t>
            </a:r>
          </a:p>
          <a:p>
            <a:pPr algn="just">
              <a:lnSpc>
                <a:spcPts val="3999"/>
              </a:lnSpc>
            </a:pPr>
            <a:endParaRPr lang="en-US" sz="2499" b="1" dirty="0">
              <a:solidFill>
                <a:srgbClr val="4D4D4D"/>
              </a:solidFill>
              <a:latin typeface="Canva Sans Bold"/>
              <a:ea typeface="Canva Sans Bold"/>
              <a:cs typeface="Canva Sans Bold"/>
              <a:sym typeface="Canva Sans Bold"/>
            </a:endParaRPr>
          </a:p>
          <a:p>
            <a:pPr marL="539745" lvl="1" indent="-269872" algn="just">
              <a:lnSpc>
                <a:spcPts val="3999"/>
              </a:lnSpc>
              <a:buFont typeface="Arial"/>
              <a:buChar char="•"/>
            </a:pPr>
            <a:r>
              <a:rPr lang="en-US" sz="2499" b="1" dirty="0">
                <a:solidFill>
                  <a:srgbClr val="4D4D4D"/>
                </a:solidFill>
                <a:latin typeface="Canva Sans Bold"/>
                <a:ea typeface="Canva Sans Bold"/>
                <a:cs typeface="Canva Sans Bold"/>
                <a:sym typeface="Canva Sans Bold"/>
              </a:rPr>
              <a:t> Enhancing </a:t>
            </a:r>
            <a:r>
              <a:rPr lang="en-US" sz="2499" b="1" dirty="0" err="1">
                <a:solidFill>
                  <a:srgbClr val="4D4D4D"/>
                </a:solidFill>
                <a:latin typeface="Canva Sans Bold"/>
                <a:ea typeface="Canva Sans Bold"/>
                <a:cs typeface="Canva Sans Bold"/>
                <a:sym typeface="Canva Sans Bold"/>
              </a:rPr>
              <a:t>Wales’</a:t>
            </a:r>
            <a:r>
              <a:rPr lang="en-US" sz="2499" b="1" dirty="0">
                <a:solidFill>
                  <a:srgbClr val="4D4D4D"/>
                </a:solidFill>
                <a:latin typeface="Canva Sans Bold"/>
                <a:ea typeface="Canva Sans Bold"/>
                <a:cs typeface="Canva Sans Bold"/>
                <a:sym typeface="Canva Sans Bold"/>
              </a:rPr>
              <a:t> visibility as a MICE-wellness destination</a:t>
            </a:r>
          </a:p>
          <a:p>
            <a:pPr algn="just">
              <a:lnSpc>
                <a:spcPts val="3999"/>
              </a:lnSpc>
            </a:pPr>
            <a:endParaRPr lang="en-US" sz="2499" b="1" dirty="0">
              <a:solidFill>
                <a:srgbClr val="4D4D4D"/>
              </a:solidFill>
              <a:latin typeface="Canva Sans Bold"/>
              <a:ea typeface="Canva Sans Bold"/>
              <a:cs typeface="Canva Sans Bold"/>
              <a:sym typeface="Canva Sans Bold"/>
            </a:endParaRPr>
          </a:p>
          <a:p>
            <a:pPr marL="539745" lvl="1" indent="-269872" algn="just">
              <a:lnSpc>
                <a:spcPts val="3999"/>
              </a:lnSpc>
              <a:buFont typeface="Arial"/>
              <a:buChar char="•"/>
            </a:pPr>
            <a:r>
              <a:rPr lang="en-US" sz="2499" b="1" dirty="0">
                <a:solidFill>
                  <a:srgbClr val="4D4D4D"/>
                </a:solidFill>
                <a:latin typeface="Canva Sans Bold"/>
                <a:ea typeface="Canva Sans Bold"/>
                <a:cs typeface="Canva Sans Bold"/>
                <a:sym typeface="Canva Sans Bold"/>
              </a:rPr>
              <a:t>Engaging new global audiences</a:t>
            </a:r>
          </a:p>
          <a:p>
            <a:pPr algn="just">
              <a:lnSpc>
                <a:spcPts val="3999"/>
              </a:lnSpc>
            </a:pPr>
            <a:endParaRPr lang="en-US" sz="2499" b="1" dirty="0">
              <a:solidFill>
                <a:srgbClr val="4D4D4D"/>
              </a:solidFill>
              <a:latin typeface="Canva Sans Bold"/>
              <a:ea typeface="Canva Sans Bold"/>
              <a:cs typeface="Canva Sans Bold"/>
              <a:sym typeface="Canva Sans Bold"/>
            </a:endParaRPr>
          </a:p>
          <a:p>
            <a:pPr marL="539745" lvl="1" indent="-269872" algn="just">
              <a:lnSpc>
                <a:spcPts val="3999"/>
              </a:lnSpc>
              <a:buFont typeface="Arial"/>
              <a:buChar char="•"/>
            </a:pPr>
            <a:r>
              <a:rPr lang="en-US" sz="2499" b="1" dirty="0">
                <a:solidFill>
                  <a:srgbClr val="4D4D4D"/>
                </a:solidFill>
                <a:latin typeface="Canva Sans Bold"/>
                <a:ea typeface="Canva Sans Bold"/>
                <a:cs typeface="Canva Sans Bold"/>
                <a:sym typeface="Canva Sans Bold"/>
              </a:rPr>
              <a:t> Supporting local communities through tourism</a:t>
            </a:r>
          </a:p>
          <a:p>
            <a:pPr algn="just">
              <a:lnSpc>
                <a:spcPts val="3999"/>
              </a:lnSpc>
            </a:pPr>
            <a:endParaRPr lang="en-US" sz="2499" b="1" dirty="0">
              <a:solidFill>
                <a:srgbClr val="4D4D4D"/>
              </a:solidFill>
              <a:latin typeface="Canva Sans Bold"/>
              <a:ea typeface="Canva Sans Bold"/>
              <a:cs typeface="Canva Sans Bold"/>
              <a:sym typeface="Canva Sans Bold"/>
            </a:endParaRPr>
          </a:p>
          <a:p>
            <a:pPr algn="just">
              <a:lnSpc>
                <a:spcPts val="3519"/>
              </a:lnSpc>
            </a:pPr>
            <a:endParaRPr lang="en-US" sz="2499" b="1" dirty="0">
              <a:solidFill>
                <a:srgbClr val="4D4D4D"/>
              </a:solidFill>
              <a:latin typeface="Canva Sans Bold"/>
              <a:ea typeface="Canva Sans Bold"/>
              <a:cs typeface="Canva Sans Bold"/>
              <a:sym typeface="Canva Sans Bold"/>
            </a:endParaRPr>
          </a:p>
        </p:txBody>
      </p:sp>
      <p:sp>
        <p:nvSpPr>
          <p:cNvPr id="11" name="TextBox 11"/>
          <p:cNvSpPr txBox="1"/>
          <p:nvPr/>
        </p:nvSpPr>
        <p:spPr>
          <a:xfrm>
            <a:off x="1170375" y="8240749"/>
            <a:ext cx="15947250" cy="976631"/>
          </a:xfrm>
          <a:prstGeom prst="rect">
            <a:avLst/>
          </a:prstGeom>
        </p:spPr>
        <p:txBody>
          <a:bodyPr lIns="0" tIns="0" rIns="0" bIns="0" rtlCol="0" anchor="t">
            <a:spAutoFit/>
          </a:bodyPr>
          <a:lstStyle/>
          <a:p>
            <a:pPr algn="l">
              <a:lnSpc>
                <a:spcPts val="3919"/>
              </a:lnSpc>
              <a:spcBef>
                <a:spcPct val="0"/>
              </a:spcBef>
            </a:pPr>
            <a:r>
              <a:rPr lang="en-US" sz="2799">
                <a:solidFill>
                  <a:srgbClr val="000000"/>
                </a:solidFill>
                <a:latin typeface="Canva Sans"/>
                <a:ea typeface="Canva Sans"/>
                <a:cs typeface="Canva Sans"/>
                <a:sym typeface="Canva Sans"/>
              </a:rPr>
              <a:t>The next steps will include developing the operational timeline and stakeholder engagement plan (to be presented in Assignment 2).</a:t>
            </a:r>
          </a:p>
        </p:txBody>
      </p:sp>
      <p:sp>
        <p:nvSpPr>
          <p:cNvPr id="12" name="TextBox 12"/>
          <p:cNvSpPr txBox="1"/>
          <p:nvPr/>
        </p:nvSpPr>
        <p:spPr>
          <a:xfrm>
            <a:off x="1187656" y="1289740"/>
            <a:ext cx="5843415" cy="1866904"/>
          </a:xfrm>
          <a:prstGeom prst="rect">
            <a:avLst/>
          </a:prstGeom>
        </p:spPr>
        <p:txBody>
          <a:bodyPr lIns="0" tIns="0" rIns="0" bIns="0" rtlCol="0" anchor="t">
            <a:spAutoFit/>
          </a:bodyPr>
          <a:lstStyle/>
          <a:p>
            <a:pPr algn="ctr">
              <a:lnSpc>
                <a:spcPts val="11519"/>
              </a:lnSpc>
              <a:spcBef>
                <a:spcPct val="0"/>
              </a:spcBef>
            </a:pPr>
            <a:r>
              <a:rPr lang="en-US" sz="7199" b="1" dirty="0">
                <a:solidFill>
                  <a:srgbClr val="000000"/>
                </a:solidFill>
                <a:latin typeface="Canva Sans Bold"/>
                <a:ea typeface="Canva Sans Bold"/>
                <a:cs typeface="Canva Sans Bold"/>
                <a:sym typeface="Canva Sans Bold"/>
              </a:rPr>
              <a:t>Conclusion</a:t>
            </a:r>
          </a:p>
          <a:p>
            <a:pPr algn="ctr">
              <a:lnSpc>
                <a:spcPts val="2879"/>
              </a:lnSpc>
              <a:spcBef>
                <a:spcPct val="0"/>
              </a:spcBef>
            </a:pPr>
            <a:endParaRPr lang="en-US" sz="7199" b="1" dirty="0">
              <a:solidFill>
                <a:srgbClr val="000000"/>
              </a:solidFill>
              <a:latin typeface="Canva Sans Bold"/>
              <a:ea typeface="Canva Sans Bold"/>
              <a:cs typeface="Canva Sans Bold"/>
              <a:sym typeface="Canva Sans Bold"/>
            </a:endParaRPr>
          </a:p>
        </p:txBody>
      </p:sp>
      <p:sp>
        <p:nvSpPr>
          <p:cNvPr id="13" name="TextBox 9">
            <a:extLst>
              <a:ext uri="{FF2B5EF4-FFF2-40B4-BE49-F238E27FC236}">
                <a16:creationId xmlns:a16="http://schemas.microsoft.com/office/drawing/2014/main" id="{EC5D4516-3E16-4F22-BA42-97641E61128F}"/>
              </a:ext>
            </a:extLst>
          </p:cNvPr>
          <p:cNvSpPr txBox="1"/>
          <p:nvPr/>
        </p:nvSpPr>
        <p:spPr>
          <a:xfrm>
            <a:off x="1028699" y="7721841"/>
            <a:ext cx="4076700" cy="322589"/>
          </a:xfrm>
          <a:prstGeom prst="rect">
            <a:avLst/>
          </a:prstGeom>
        </p:spPr>
        <p:txBody>
          <a:bodyPr wrap="square" lIns="0" tIns="0" rIns="0" bIns="0" rtlCol="0" anchor="t">
            <a:spAutoFit/>
          </a:bodyPr>
          <a:lstStyle/>
          <a:p>
            <a:pPr algn="ctr">
              <a:lnSpc>
                <a:spcPts val="2659"/>
              </a:lnSpc>
              <a:spcBef>
                <a:spcPct val="0"/>
              </a:spcBef>
            </a:pPr>
            <a:r>
              <a:rPr lang="en-US" sz="1899" dirty="0">
                <a:solidFill>
                  <a:srgbClr val="000000"/>
                </a:solidFill>
                <a:latin typeface="Canva Sans"/>
                <a:ea typeface="Canva Sans"/>
                <a:cs typeface="Canva Sans"/>
                <a:sym typeface="Canva Sans"/>
              </a:rPr>
              <a:t>Source: Visit Wales, 2024.</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88329" y="2113980"/>
            <a:ext cx="2878700" cy="6059040"/>
            <a:chOff x="0" y="0"/>
            <a:chExt cx="758176" cy="1595797"/>
          </a:xfrm>
        </p:grpSpPr>
        <p:sp>
          <p:nvSpPr>
            <p:cNvPr id="3" name="Freeform 3"/>
            <p:cNvSpPr/>
            <p:nvPr/>
          </p:nvSpPr>
          <p:spPr>
            <a:xfrm>
              <a:off x="0" y="0"/>
              <a:ext cx="758176" cy="1595797"/>
            </a:xfrm>
            <a:custGeom>
              <a:avLst/>
              <a:gdLst/>
              <a:ahLst/>
              <a:cxnLst/>
              <a:rect l="l" t="t" r="r" b="b"/>
              <a:pathLst>
                <a:path w="758176" h="1595797">
                  <a:moveTo>
                    <a:pt x="0" y="0"/>
                  </a:moveTo>
                  <a:lnTo>
                    <a:pt x="758176" y="0"/>
                  </a:lnTo>
                  <a:lnTo>
                    <a:pt x="758176" y="1595797"/>
                  </a:lnTo>
                  <a:lnTo>
                    <a:pt x="0" y="1595797"/>
                  </a:lnTo>
                  <a:close/>
                </a:path>
              </a:pathLst>
            </a:custGeom>
            <a:solidFill>
              <a:srgbClr val="FFC2CA"/>
            </a:solidFill>
          </p:spPr>
          <p:txBody>
            <a:bodyPr/>
            <a:lstStyle/>
            <a:p>
              <a:endParaRPr lang="en-GB"/>
            </a:p>
          </p:txBody>
        </p:sp>
        <p:sp>
          <p:nvSpPr>
            <p:cNvPr id="4" name="TextBox 4"/>
            <p:cNvSpPr txBox="1"/>
            <p:nvPr/>
          </p:nvSpPr>
          <p:spPr>
            <a:xfrm>
              <a:off x="0" y="-38100"/>
              <a:ext cx="758176" cy="1633897"/>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6400800" y="0"/>
            <a:ext cx="3688737" cy="1091902"/>
          </a:xfrm>
          <a:prstGeom prst="rect">
            <a:avLst/>
          </a:prstGeom>
        </p:spPr>
        <p:txBody>
          <a:bodyPr wrap="square" lIns="0" tIns="0" rIns="0" bIns="0" rtlCol="0" anchor="t">
            <a:spAutoFit/>
          </a:bodyPr>
          <a:lstStyle/>
          <a:p>
            <a:pPr algn="l">
              <a:lnSpc>
                <a:spcPts val="9660"/>
              </a:lnSpc>
            </a:pPr>
            <a:r>
              <a:rPr lang="en-US" sz="4800" b="1" u="sng" dirty="0">
                <a:solidFill>
                  <a:srgbClr val="2E2E2E"/>
                </a:solidFill>
                <a:latin typeface="Canva Sans Bold"/>
                <a:ea typeface="Canva Sans Bold"/>
                <a:cs typeface="Canva Sans Bold"/>
                <a:sym typeface="Canva Sans Bold"/>
              </a:rPr>
              <a:t>References</a:t>
            </a:r>
          </a:p>
        </p:txBody>
      </p:sp>
      <p:grpSp>
        <p:nvGrpSpPr>
          <p:cNvPr id="6" name="Group 6"/>
          <p:cNvGrpSpPr/>
          <p:nvPr/>
        </p:nvGrpSpPr>
        <p:grpSpPr>
          <a:xfrm>
            <a:off x="17259300" y="3803885"/>
            <a:ext cx="1028700" cy="5454415"/>
            <a:chOff x="0" y="0"/>
            <a:chExt cx="270933" cy="1436554"/>
          </a:xfrm>
        </p:grpSpPr>
        <p:sp>
          <p:nvSpPr>
            <p:cNvPr id="7" name="Freeform 7"/>
            <p:cNvSpPr/>
            <p:nvPr/>
          </p:nvSpPr>
          <p:spPr>
            <a:xfrm>
              <a:off x="0" y="0"/>
              <a:ext cx="270933" cy="1436554"/>
            </a:xfrm>
            <a:custGeom>
              <a:avLst/>
              <a:gdLst/>
              <a:ahLst/>
              <a:cxnLst/>
              <a:rect l="l" t="t" r="r" b="b"/>
              <a:pathLst>
                <a:path w="270933" h="1436554">
                  <a:moveTo>
                    <a:pt x="0" y="0"/>
                  </a:moveTo>
                  <a:lnTo>
                    <a:pt x="270933" y="0"/>
                  </a:lnTo>
                  <a:lnTo>
                    <a:pt x="270933" y="1436554"/>
                  </a:lnTo>
                  <a:lnTo>
                    <a:pt x="0" y="1436554"/>
                  </a:lnTo>
                  <a:close/>
                </a:path>
              </a:pathLst>
            </a:custGeom>
            <a:solidFill>
              <a:srgbClr val="FFC2CA"/>
            </a:solidFill>
          </p:spPr>
          <p:txBody>
            <a:bodyPr/>
            <a:lstStyle/>
            <a:p>
              <a:endParaRPr lang="en-GB"/>
            </a:p>
          </p:txBody>
        </p:sp>
        <p:sp>
          <p:nvSpPr>
            <p:cNvPr id="8" name="TextBox 8"/>
            <p:cNvSpPr txBox="1"/>
            <p:nvPr/>
          </p:nvSpPr>
          <p:spPr>
            <a:xfrm>
              <a:off x="0" y="-38100"/>
              <a:ext cx="270933" cy="1474654"/>
            </a:xfrm>
            <a:prstGeom prst="rect">
              <a:avLst/>
            </a:prstGeom>
          </p:spPr>
          <p:txBody>
            <a:bodyPr lIns="50800" tIns="50800" rIns="50800" bIns="50800" rtlCol="0" anchor="ctr"/>
            <a:lstStyle/>
            <a:p>
              <a:pPr algn="ctr">
                <a:lnSpc>
                  <a:spcPts val="2659"/>
                </a:lnSpc>
              </a:pPr>
              <a:endParaRPr/>
            </a:p>
          </p:txBody>
        </p:sp>
      </p:grpSp>
      <p:sp>
        <p:nvSpPr>
          <p:cNvPr id="9" name="TextBox 9"/>
          <p:cNvSpPr txBox="1"/>
          <p:nvPr/>
        </p:nvSpPr>
        <p:spPr>
          <a:xfrm>
            <a:off x="190500" y="1384991"/>
            <a:ext cx="17906999" cy="9135193"/>
          </a:xfrm>
          <a:prstGeom prst="rect">
            <a:avLst/>
          </a:prstGeom>
        </p:spPr>
        <p:txBody>
          <a:bodyPr wrap="square" lIns="0" tIns="0" rIns="0" bIns="0" rtlCol="0" anchor="t">
            <a:spAutoFit/>
          </a:bodyPr>
          <a:lstStyle/>
          <a:p>
            <a:pPr marL="342900" indent="-342900">
              <a:buFont typeface="Arial" panose="020B0604020202020204" pitchFamily="34" charset="0"/>
              <a:buChar char="•"/>
            </a:pPr>
            <a:r>
              <a:rPr lang="en-GB" sz="1600" b="0" i="0" dirty="0">
                <a:effectLst/>
                <a:latin typeface="Times New Roman" panose="02020603050405020304" pitchFamily="18" charset="0"/>
                <a:cs typeface="Times New Roman" panose="02020603050405020304" pitchFamily="18" charset="0"/>
              </a:rPr>
              <a:t>Ahmed, A.M., Qiu, T., Xia, F., </a:t>
            </a:r>
            <a:r>
              <a:rPr lang="en-GB" sz="1600" b="0" i="0" dirty="0" err="1">
                <a:effectLst/>
                <a:latin typeface="Times New Roman" panose="02020603050405020304" pitchFamily="18" charset="0"/>
                <a:cs typeface="Times New Roman" panose="02020603050405020304" pitchFamily="18" charset="0"/>
              </a:rPr>
              <a:t>Jedari</a:t>
            </a:r>
            <a:r>
              <a:rPr lang="en-GB" sz="1600" b="0" i="0" dirty="0">
                <a:effectLst/>
                <a:latin typeface="Times New Roman" panose="02020603050405020304" pitchFamily="18" charset="0"/>
                <a:cs typeface="Times New Roman" panose="02020603050405020304" pitchFamily="18" charset="0"/>
              </a:rPr>
              <a:t>, B. and </a:t>
            </a:r>
            <a:r>
              <a:rPr lang="en-GB" sz="1600" b="0" i="0" dirty="0" err="1">
                <a:effectLst/>
                <a:latin typeface="Times New Roman" panose="02020603050405020304" pitchFamily="18" charset="0"/>
                <a:cs typeface="Times New Roman" panose="02020603050405020304" pitchFamily="18" charset="0"/>
              </a:rPr>
              <a:t>Abolfazli</a:t>
            </a:r>
            <a:r>
              <a:rPr lang="en-GB" sz="1600" b="0" i="0" dirty="0">
                <a:effectLst/>
                <a:latin typeface="Times New Roman" panose="02020603050405020304" pitchFamily="18" charset="0"/>
                <a:cs typeface="Times New Roman" panose="02020603050405020304" pitchFamily="18" charset="0"/>
              </a:rPr>
              <a:t>, S. (2014). Event-Based Mobile Social Networks: Services, Technologies, and Applications. </a:t>
            </a:r>
            <a:r>
              <a:rPr lang="en-GB" sz="1600" b="0" i="1" dirty="0">
                <a:effectLst/>
                <a:latin typeface="Times New Roman" panose="02020603050405020304" pitchFamily="18" charset="0"/>
                <a:cs typeface="Times New Roman" panose="02020603050405020304" pitchFamily="18" charset="0"/>
              </a:rPr>
              <a:t>IEEE Access</a:t>
            </a:r>
            <a:r>
              <a:rPr lang="en-GB" sz="1600" b="0" i="0" dirty="0">
                <a:effectLst/>
                <a:latin typeface="Times New Roman" panose="02020603050405020304" pitchFamily="18" charset="0"/>
                <a:cs typeface="Times New Roman" panose="02020603050405020304" pitchFamily="18" charset="0"/>
              </a:rPr>
              <a:t>, [online] 2, pp.500–513. </a:t>
            </a:r>
            <a:r>
              <a:rPr lang="en-GB" sz="1600" b="0" i="0" dirty="0" err="1">
                <a:effectLst/>
                <a:latin typeface="Times New Roman" panose="02020603050405020304" pitchFamily="18" charset="0"/>
                <a:cs typeface="Times New Roman" panose="02020603050405020304" pitchFamily="18" charset="0"/>
              </a:rPr>
              <a:t>doi:https</a:t>
            </a:r>
            <a:r>
              <a:rPr lang="en-GB" sz="1600" b="0" i="0" dirty="0">
                <a:effectLst/>
                <a:latin typeface="Times New Roman" panose="02020603050405020304" pitchFamily="18" charset="0"/>
                <a:cs typeface="Times New Roman" panose="02020603050405020304" pitchFamily="18" charset="0"/>
              </a:rPr>
              <a:t>://doi.org/10.1109/ACCESS.2014.2319823. (Accessed 02 May 2025).</a:t>
            </a:r>
          </a:p>
          <a:p>
            <a:pPr marL="342900" indent="-342900">
              <a:buFont typeface="Arial" panose="020B0604020202020204" pitchFamily="34" charset="0"/>
              <a:buChar char="•"/>
            </a:pPr>
            <a:r>
              <a:rPr lang="en-GB" sz="1600" b="0" i="0" dirty="0">
                <a:effectLst/>
                <a:latin typeface="Times New Roman" panose="02020603050405020304" pitchFamily="18" charset="0"/>
                <a:cs typeface="Times New Roman" panose="02020603050405020304" pitchFamily="18" charset="0"/>
              </a:rPr>
              <a:t>Allen, J., Harris, R. and Jago, L. (2022). </a:t>
            </a:r>
            <a:r>
              <a:rPr lang="en-GB" sz="1600" b="0" i="1" dirty="0">
                <a:effectLst/>
                <a:latin typeface="Times New Roman" panose="02020603050405020304" pitchFamily="18" charset="0"/>
                <a:cs typeface="Times New Roman" panose="02020603050405020304" pitchFamily="18" charset="0"/>
              </a:rPr>
              <a:t>Festival &amp; Special Event Management Interactive Wiley E-Text.</a:t>
            </a:r>
            <a:r>
              <a:rPr lang="en-GB" sz="1600" b="0" i="0" dirty="0">
                <a:effectLst/>
                <a:latin typeface="Times New Roman" panose="02020603050405020304" pitchFamily="18" charset="0"/>
                <a:cs typeface="Times New Roman" panose="02020603050405020304" pitchFamily="18" charset="0"/>
              </a:rPr>
              <a:t> S.L.: John Wiley. </a:t>
            </a:r>
            <a:endParaRPr lang="en-GB" sz="16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Allen, J., O'Toole, W., Harris, R. and McDonnell, I. (2021) </a:t>
            </a:r>
            <a:r>
              <a:rPr lang="en-GB" sz="1600" i="1" dirty="0">
                <a:latin typeface="Times New Roman" panose="02020603050405020304" pitchFamily="18" charset="0"/>
                <a:cs typeface="Times New Roman" panose="02020603050405020304" pitchFamily="18" charset="0"/>
              </a:rPr>
              <a:t>Festival and Special Event Management</a:t>
            </a:r>
            <a:r>
              <a:rPr lang="en-GB" sz="1600" dirty="0">
                <a:latin typeface="Times New Roman" panose="02020603050405020304" pitchFamily="18" charset="0"/>
                <a:cs typeface="Times New Roman" panose="02020603050405020304" pitchFamily="18" charset="0"/>
              </a:rPr>
              <a:t>. 6th </a:t>
            </a:r>
            <a:r>
              <a:rPr lang="en-GB" sz="1600" dirty="0" err="1">
                <a:latin typeface="Times New Roman" panose="02020603050405020304" pitchFamily="18" charset="0"/>
                <a:cs typeface="Times New Roman" panose="02020603050405020304" pitchFamily="18" charset="0"/>
              </a:rPr>
              <a:t>edn</a:t>
            </a:r>
            <a:r>
              <a:rPr lang="en-GB" sz="1600" dirty="0">
                <a:latin typeface="Times New Roman" panose="02020603050405020304" pitchFamily="18" charset="0"/>
                <a:cs typeface="Times New Roman" panose="02020603050405020304" pitchFamily="18" charset="0"/>
              </a:rPr>
              <a:t>. Milton: Wiley.</a:t>
            </a:r>
          </a:p>
          <a:p>
            <a:pPr marL="342900" indent="-342900">
              <a:buFont typeface="Arial" panose="020B0604020202020204" pitchFamily="34" charset="0"/>
              <a:buChar char="•"/>
            </a:pPr>
            <a:r>
              <a:rPr lang="en-GB" sz="1600" b="0" i="0" dirty="0">
                <a:effectLst/>
                <a:latin typeface="Times New Roman" panose="02020603050405020304" pitchFamily="18" charset="0"/>
                <a:cs typeface="Times New Roman" panose="02020603050405020304" pitchFamily="18" charset="0"/>
              </a:rPr>
              <a:t>Armstrong, S. (2025). </a:t>
            </a:r>
            <a:r>
              <a:rPr lang="en-GB" sz="1600" b="0" i="1" dirty="0">
                <a:effectLst/>
                <a:latin typeface="Times New Roman" panose="02020603050405020304" pitchFamily="18" charset="0"/>
                <a:cs typeface="Times New Roman" panose="02020603050405020304" pitchFamily="18" charset="0"/>
              </a:rPr>
              <a:t>From Planning to Execution</a:t>
            </a:r>
            <a:r>
              <a:rPr lang="en-GB" sz="1600" b="0" i="0" dirty="0">
                <a:effectLst/>
                <a:latin typeface="Times New Roman" panose="02020603050405020304" pitchFamily="18" charset="0"/>
                <a:cs typeface="Times New Roman" panose="02020603050405020304" pitchFamily="18" charset="0"/>
              </a:rPr>
              <a:t>. Super Gringo Books. </a:t>
            </a:r>
          </a:p>
          <a:p>
            <a:pPr marL="342900" indent="-342900">
              <a:buFont typeface="Arial" panose="020B0604020202020204" pitchFamily="34" charset="0"/>
              <a:buChar char="•"/>
            </a:pPr>
            <a:r>
              <a:rPr lang="en-GB" sz="1600" b="0" i="0" dirty="0">
                <a:solidFill>
                  <a:srgbClr val="2C3E50"/>
                </a:solidFill>
                <a:effectLst/>
                <a:latin typeface="Calibri" panose="020F0502020204030204" pitchFamily="34" charset="0"/>
              </a:rPr>
              <a:t>Dickson, T.J. and Gray, T. (2012). </a:t>
            </a:r>
            <a:r>
              <a:rPr lang="en-GB" sz="1600" b="0" i="1" dirty="0">
                <a:solidFill>
                  <a:srgbClr val="2C3E50"/>
                </a:solidFill>
                <a:effectLst/>
                <a:latin typeface="Calibri" panose="020F0502020204030204" pitchFamily="34" charset="0"/>
              </a:rPr>
              <a:t>Risk Management in the Outdoors : a Whole of Organisation Approach for Education, Sport and Recreation</a:t>
            </a:r>
            <a:r>
              <a:rPr lang="en-GB" sz="1600" b="0" i="0" dirty="0">
                <a:solidFill>
                  <a:srgbClr val="2C3E50"/>
                </a:solidFill>
                <a:effectLst/>
                <a:latin typeface="Calibri" panose="020F0502020204030204" pitchFamily="34" charset="0"/>
              </a:rPr>
              <a:t>. Cambridge ; Port Melbourne, Vic.: Cambridge University Press.</a:t>
            </a:r>
            <a:endParaRPr lang="en-GB" sz="16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1600" b="0" i="0" dirty="0">
                <a:effectLst/>
                <a:latin typeface="Times New Roman" panose="02020603050405020304" pitchFamily="18" charset="0"/>
                <a:cs typeface="Times New Roman" panose="02020603050405020304" pitchFamily="18" charset="0"/>
              </a:rPr>
              <a:t>Evans, N.G. (2024). </a:t>
            </a:r>
            <a:r>
              <a:rPr lang="en-GB" sz="1600" b="0" i="1" dirty="0">
                <a:effectLst/>
                <a:latin typeface="Times New Roman" panose="02020603050405020304" pitchFamily="18" charset="0"/>
                <a:cs typeface="Times New Roman" panose="02020603050405020304" pitchFamily="18" charset="0"/>
              </a:rPr>
              <a:t>Strategic Management for Tourism, Hospitality and Events</a:t>
            </a:r>
            <a:r>
              <a:rPr lang="en-GB" sz="1600" b="0" i="0" dirty="0">
                <a:effectLst/>
                <a:latin typeface="Times New Roman" panose="02020603050405020304" pitchFamily="18" charset="0"/>
                <a:cs typeface="Times New Roman" panose="02020603050405020304" pitchFamily="18" charset="0"/>
              </a:rPr>
              <a:t>. 3rd ed. Taylor &amp; Francis.</a:t>
            </a:r>
          </a:p>
          <a:p>
            <a:pPr marL="342900" indent="-342900">
              <a:buFont typeface="Arial" panose="020B0604020202020204" pitchFamily="34" charset="0"/>
              <a:buChar char="•"/>
            </a:pPr>
            <a:r>
              <a:rPr lang="en-GB" sz="1600" b="0" i="0" dirty="0" err="1">
                <a:effectLst/>
                <a:latin typeface="Times New Roman" panose="02020603050405020304" pitchFamily="18" charset="0"/>
                <a:cs typeface="Times New Roman" panose="02020603050405020304" pitchFamily="18" charset="0"/>
              </a:rPr>
              <a:t>Eventflare</a:t>
            </a:r>
            <a:r>
              <a:rPr lang="en-GB" sz="1600" b="0" i="0" dirty="0">
                <a:effectLst/>
                <a:latin typeface="Times New Roman" panose="02020603050405020304" pitchFamily="18" charset="0"/>
                <a:cs typeface="Times New Roman" panose="02020603050405020304" pitchFamily="18" charset="0"/>
              </a:rPr>
              <a:t>. (2025). </a:t>
            </a:r>
            <a:r>
              <a:rPr lang="en-GB" sz="1600" b="0" i="1" dirty="0">
                <a:effectLst/>
                <a:latin typeface="Times New Roman" panose="02020603050405020304" pitchFamily="18" charset="0"/>
                <a:cs typeface="Times New Roman" panose="02020603050405020304" pitchFamily="18" charset="0"/>
              </a:rPr>
              <a:t>How to Budget Your Event Like a Pro</a:t>
            </a:r>
            <a:r>
              <a:rPr lang="en-GB" sz="1600" b="0" i="0" dirty="0">
                <a:effectLst/>
                <a:latin typeface="Times New Roman" panose="02020603050405020304" pitchFamily="18" charset="0"/>
                <a:cs typeface="Times New Roman" panose="02020603050405020304" pitchFamily="18" charset="0"/>
              </a:rPr>
              <a:t>. [online] Available at: https://eventflare.io/journal/how-to-budget-your-event-like-a-pro-a-step-by-step-guide [Accessed 8 May 2025].</a:t>
            </a:r>
          </a:p>
          <a:p>
            <a:pPr marL="342900" indent="-342900">
              <a:buFont typeface="Arial" panose="020B0604020202020204" pitchFamily="34" charset="0"/>
              <a:buChar char="•"/>
            </a:pPr>
            <a:r>
              <a:rPr lang="en-GB" sz="1600" b="0" i="0" dirty="0">
                <a:effectLst/>
                <a:latin typeface="Times New Roman" panose="02020603050405020304" pitchFamily="18" charset="0"/>
                <a:cs typeface="Times New Roman" panose="02020603050405020304" pitchFamily="18" charset="0"/>
              </a:rPr>
              <a:t>Fifield, P. (2024). </a:t>
            </a:r>
            <a:r>
              <a:rPr lang="en-GB" sz="1600" b="0" i="1" dirty="0">
                <a:effectLst/>
                <a:latin typeface="Times New Roman" panose="02020603050405020304" pitchFamily="18" charset="0"/>
                <a:cs typeface="Times New Roman" panose="02020603050405020304" pitchFamily="18" charset="0"/>
              </a:rPr>
              <a:t>Marketing strategy</a:t>
            </a:r>
            <a:r>
              <a:rPr lang="en-GB" sz="1600" b="0" i="0" dirty="0">
                <a:effectLst/>
                <a:latin typeface="Times New Roman" panose="02020603050405020304" pitchFamily="18" charset="0"/>
                <a:cs typeface="Times New Roman" panose="02020603050405020304" pitchFamily="18" charset="0"/>
              </a:rPr>
              <a:t>. 6th ed. London: Routledge.</a:t>
            </a:r>
            <a:endParaRPr lang="en-GB" sz="16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1600" b="0" i="0" dirty="0">
                <a:effectLst/>
                <a:latin typeface="Times New Roman" panose="02020603050405020304" pitchFamily="18" charset="0"/>
                <a:cs typeface="Times New Roman" panose="02020603050405020304" pitchFamily="18" charset="0"/>
              </a:rPr>
              <a:t>Global Wellness Institute (2023). </a:t>
            </a:r>
            <a:r>
              <a:rPr lang="en-GB" sz="1600" b="0" i="1" dirty="0">
                <a:effectLst/>
                <a:latin typeface="Times New Roman" panose="02020603050405020304" pitchFamily="18" charset="0"/>
                <a:cs typeface="Times New Roman" panose="02020603050405020304" pitchFamily="18" charset="0"/>
              </a:rPr>
              <a:t>Global Wellness Institute: 2023 Global Wellness Economy Monitor</a:t>
            </a:r>
            <a:r>
              <a:rPr lang="en-GB" sz="1600" b="0" i="0" dirty="0">
                <a:effectLst/>
                <a:latin typeface="Times New Roman" panose="02020603050405020304" pitchFamily="18" charset="0"/>
                <a:cs typeface="Times New Roman" panose="02020603050405020304" pitchFamily="18" charset="0"/>
              </a:rPr>
              <a:t>. [online] Global Wellness Institute. Available at: </a:t>
            </a:r>
            <a:r>
              <a:rPr lang="en-GB" sz="1600" b="0" i="0" dirty="0">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https://globalwellnessinstitute.org/industry-research/global-wellness-institute-2023-global-wellness-economy-monitor/</a:t>
            </a:r>
            <a:r>
              <a:rPr lang="en-GB" sz="1600" b="0" i="0" dirty="0">
                <a:effectLst/>
                <a:latin typeface="Times New Roman" panose="02020603050405020304" pitchFamily="18" charset="0"/>
                <a:cs typeface="Times New Roman" panose="02020603050405020304" pitchFamily="18" charset="0"/>
              </a:rPr>
              <a:t>. </a:t>
            </a:r>
            <a:r>
              <a:rPr lang="en-GB" sz="1600" dirty="0">
                <a:latin typeface="Times New Roman" panose="02020603050405020304" pitchFamily="18" charset="0"/>
                <a:cs typeface="Times New Roman" panose="02020603050405020304" pitchFamily="18" charset="0"/>
              </a:rPr>
              <a:t>(Accessed: 06 May 2025).</a:t>
            </a:r>
          </a:p>
          <a:p>
            <a:pPr marL="342900" indent="-342900">
              <a:buFont typeface="Arial" panose="020B0604020202020204" pitchFamily="34" charset="0"/>
              <a:buChar char="•"/>
            </a:pPr>
            <a:r>
              <a:rPr lang="en-GB" sz="1600" b="0" i="0" dirty="0">
                <a:effectLst/>
                <a:latin typeface="Times New Roman" panose="02020603050405020304" pitchFamily="18" charset="0"/>
                <a:cs typeface="Times New Roman" panose="02020603050405020304" pitchFamily="18" charset="0"/>
              </a:rPr>
              <a:t>Global Wellness Summit. (2025). </a:t>
            </a:r>
            <a:r>
              <a:rPr lang="en-GB" sz="1600" b="0" i="1" dirty="0">
                <a:effectLst/>
                <a:latin typeface="Times New Roman" panose="02020603050405020304" pitchFamily="18" charset="0"/>
                <a:cs typeface="Times New Roman" panose="02020603050405020304" pitchFamily="18" charset="0"/>
              </a:rPr>
              <a:t>Summit Mission &amp; Values</a:t>
            </a:r>
            <a:r>
              <a:rPr lang="en-GB" sz="1600" b="0" i="0" dirty="0">
                <a:effectLst/>
                <a:latin typeface="Times New Roman" panose="02020603050405020304" pitchFamily="18" charset="0"/>
                <a:cs typeface="Times New Roman" panose="02020603050405020304" pitchFamily="18" charset="0"/>
              </a:rPr>
              <a:t>. [online] Available at: </a:t>
            </a:r>
            <a:r>
              <a:rPr lang="en-GB" sz="1600" b="0" i="0" dirty="0">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https://www.globalwellnesssummit.com/about-us/</a:t>
            </a:r>
            <a:r>
              <a:rPr lang="en-GB" sz="1600" b="0" i="0" dirty="0">
                <a:effectLst/>
                <a:latin typeface="Times New Roman" panose="02020603050405020304" pitchFamily="18" charset="0"/>
                <a:cs typeface="Times New Roman" panose="02020603050405020304" pitchFamily="18" charset="0"/>
              </a:rPr>
              <a:t>. (Accessed 08 May 2025).</a:t>
            </a:r>
            <a:endParaRPr lang="en-GB" sz="16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HubSpot (2024) </a:t>
            </a:r>
            <a:r>
              <a:rPr lang="en-GB" sz="1600" i="1" dirty="0">
                <a:latin typeface="Times New Roman" panose="02020603050405020304" pitchFamily="18" charset="0"/>
                <a:cs typeface="Times New Roman" panose="02020603050405020304" pitchFamily="18" charset="0"/>
              </a:rPr>
              <a:t>B2B Event Marketing Guide</a:t>
            </a:r>
            <a:r>
              <a:rPr lang="en-GB" sz="1600" dirty="0">
                <a:latin typeface="Times New Roman" panose="02020603050405020304" pitchFamily="18" charset="0"/>
                <a:cs typeface="Times New Roman" panose="02020603050405020304" pitchFamily="18" charset="0"/>
              </a:rPr>
              <a:t>. Available at: </a:t>
            </a:r>
            <a:r>
              <a:rPr lang="en-GB" sz="1600" dirty="0">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https://www.hubspot.com/resources/b2b-event-marketing-guide</a:t>
            </a:r>
            <a:r>
              <a:rPr lang="en-GB" sz="1600" dirty="0">
                <a:latin typeface="Times New Roman" panose="02020603050405020304" pitchFamily="18" charset="0"/>
                <a:cs typeface="Times New Roman" panose="02020603050405020304" pitchFamily="18" charset="0"/>
              </a:rPr>
              <a:t> (Accessed: 06 May 2025).</a:t>
            </a:r>
          </a:p>
          <a:p>
            <a:pPr marL="342900" indent="-342900">
              <a:buFont typeface="Arial" panose="020B0604020202020204" pitchFamily="34" charset="0"/>
              <a:buChar char="•"/>
            </a:pPr>
            <a:r>
              <a:rPr lang="en-GB" sz="1600" b="0" i="0" dirty="0">
                <a:solidFill>
                  <a:srgbClr val="2C3E50"/>
                </a:solidFill>
                <a:effectLst/>
                <a:latin typeface="Calibri" panose="020F0502020204030204" pitchFamily="34" charset="0"/>
              </a:rPr>
              <a:t>ISO (2024). </a:t>
            </a:r>
            <a:r>
              <a:rPr lang="en-GB" sz="1600" b="0" i="1" dirty="0">
                <a:solidFill>
                  <a:srgbClr val="2C3E50"/>
                </a:solidFill>
                <a:effectLst/>
                <a:latin typeface="Calibri" panose="020F0502020204030204" pitchFamily="34" charset="0"/>
              </a:rPr>
              <a:t>ISO 20121:2024</a:t>
            </a:r>
            <a:r>
              <a:rPr lang="en-GB" sz="1600" b="0" i="0" dirty="0">
                <a:solidFill>
                  <a:srgbClr val="2C3E50"/>
                </a:solidFill>
                <a:effectLst/>
                <a:latin typeface="Calibri" panose="020F0502020204030204" pitchFamily="34" charset="0"/>
              </a:rPr>
              <a:t>. [online] ISO. Available at: </a:t>
            </a:r>
            <a:r>
              <a:rPr lang="en-GB" sz="1600" b="0" i="0" dirty="0">
                <a:solidFill>
                  <a:srgbClr val="2C3E50"/>
                </a:solidFill>
                <a:effectLst/>
                <a:latin typeface="Calibri" panose="020F0502020204030204" pitchFamily="34" charset="0"/>
                <a:hlinkClick r:id="rId5"/>
              </a:rPr>
              <a:t>https://www.iso.org/standard/86389.html</a:t>
            </a:r>
            <a:r>
              <a:rPr lang="en-GB" sz="1600" b="0" i="0" dirty="0">
                <a:solidFill>
                  <a:srgbClr val="2C3E50"/>
                </a:solidFill>
                <a:effectLst/>
                <a:latin typeface="Calibri" panose="020F0502020204030204" pitchFamily="34" charset="0"/>
              </a:rPr>
              <a:t>.</a:t>
            </a:r>
            <a:r>
              <a:rPr lang="en-GB" sz="1600" b="0" i="0" dirty="0">
                <a:solidFill>
                  <a:srgbClr val="2C3E50"/>
                </a:solidFill>
                <a:effectLst/>
                <a:latin typeface="Times New Roman" panose="02020603050405020304" pitchFamily="18" charset="0"/>
                <a:cs typeface="Times New Roman" panose="02020603050405020304" pitchFamily="18" charset="0"/>
              </a:rPr>
              <a:t> (Accessed 17 May 2025).</a:t>
            </a:r>
            <a:endParaRPr lang="en-GB" sz="16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N</a:t>
            </a:r>
            <a:r>
              <a:rPr lang="en-GB" sz="1600" b="0" i="0" dirty="0">
                <a:effectLst/>
                <a:latin typeface="Times New Roman" panose="02020603050405020304" pitchFamily="18" charset="0"/>
                <a:cs typeface="Times New Roman" panose="02020603050405020304" pitchFamily="18" charset="0"/>
              </a:rPr>
              <a:t>ordic Wellness SE (2025). </a:t>
            </a:r>
            <a:r>
              <a:rPr lang="en-GB" sz="1600" b="0" i="1" dirty="0">
                <a:effectLst/>
                <a:latin typeface="Times New Roman" panose="02020603050405020304" pitchFamily="18" charset="0"/>
                <a:cs typeface="Times New Roman" panose="02020603050405020304" pitchFamily="18" charset="0"/>
              </a:rPr>
              <a:t>Om Nordic Wellness</a:t>
            </a:r>
            <a:r>
              <a:rPr lang="en-GB" sz="1600" b="0" i="0" dirty="0">
                <a:effectLst/>
                <a:latin typeface="Times New Roman" panose="02020603050405020304" pitchFamily="18" charset="0"/>
                <a:cs typeface="Times New Roman" panose="02020603050405020304" pitchFamily="18" charset="0"/>
              </a:rPr>
              <a:t>. [online] Available at: </a:t>
            </a:r>
            <a:r>
              <a:rPr lang="en-GB" sz="1600" b="0" i="0" dirty="0">
                <a:effectLst/>
                <a:latin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https://nordicwellness.se/om-oss/</a:t>
            </a:r>
            <a:r>
              <a:rPr lang="en-GB" sz="1600" b="0" i="0" dirty="0">
                <a:effectLst/>
                <a:latin typeface="Times New Roman" panose="02020603050405020304" pitchFamily="18" charset="0"/>
                <a:cs typeface="Times New Roman" panose="02020603050405020304" pitchFamily="18" charset="0"/>
              </a:rPr>
              <a:t>. (Accessed 07 May 2025).</a:t>
            </a:r>
          </a:p>
          <a:p>
            <a:pPr marL="342900" indent="-342900">
              <a:buFont typeface="Arial" panose="020B0604020202020204" pitchFamily="34" charset="0"/>
              <a:buChar char="•"/>
            </a:pPr>
            <a:r>
              <a:rPr lang="en-GB" sz="1600" b="0" i="0" dirty="0">
                <a:effectLst/>
                <a:latin typeface="Times New Roman" panose="02020603050405020304" pitchFamily="18" charset="0"/>
                <a:cs typeface="Times New Roman" panose="02020603050405020304" pitchFamily="18" charset="0"/>
              </a:rPr>
              <a:t>OECD. (2025). </a:t>
            </a:r>
            <a:r>
              <a:rPr lang="en-GB" sz="1600" b="0" i="1" dirty="0">
                <a:effectLst/>
                <a:latin typeface="Times New Roman" panose="02020603050405020304" pitchFamily="18" charset="0"/>
                <a:cs typeface="Times New Roman" panose="02020603050405020304" pitchFamily="18" charset="0"/>
              </a:rPr>
              <a:t>Implementing the OECD Recommendation on Global Events</a:t>
            </a:r>
            <a:r>
              <a:rPr lang="en-GB" sz="1600" b="0" i="0" dirty="0">
                <a:effectLst/>
                <a:latin typeface="Times New Roman" panose="02020603050405020304" pitchFamily="18" charset="0"/>
                <a:cs typeface="Times New Roman" panose="02020603050405020304" pitchFamily="18" charset="0"/>
              </a:rPr>
              <a:t>. [online] Available at: https://www.oecd.org/en/publications/implementing-the-oecd-recommendation-on-global-events_efa5cf5f-en.html [Accessed 12 May 2025].</a:t>
            </a:r>
            <a:endParaRPr lang="en-GB" sz="16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1600" b="0" i="0" dirty="0">
                <a:effectLst/>
                <a:latin typeface="Times New Roman" panose="02020603050405020304" pitchFamily="18" charset="0"/>
                <a:cs typeface="Times New Roman" panose="02020603050405020304" pitchFamily="18" charset="0"/>
              </a:rPr>
              <a:t>Parliament.uk. (2022). </a:t>
            </a:r>
            <a:r>
              <a:rPr lang="en-GB" sz="1600" b="0" i="1" dirty="0">
                <a:effectLst/>
                <a:latin typeface="Times New Roman" panose="02020603050405020304" pitchFamily="18" charset="0"/>
                <a:cs typeface="Times New Roman" panose="02020603050405020304" pitchFamily="18" charset="0"/>
              </a:rPr>
              <a:t>Wales as a global tourist destination - Welsh Affairs Committee</a:t>
            </a:r>
            <a:r>
              <a:rPr lang="en-GB" sz="1600" b="0" i="0" dirty="0">
                <a:effectLst/>
                <a:latin typeface="Times New Roman" panose="02020603050405020304" pitchFamily="18" charset="0"/>
                <a:cs typeface="Times New Roman" panose="02020603050405020304" pitchFamily="18" charset="0"/>
              </a:rPr>
              <a:t>. [online] Available at: </a:t>
            </a:r>
            <a:r>
              <a:rPr lang="en-GB" sz="1600" b="0" i="0" dirty="0">
                <a:effectLst/>
                <a:latin typeface="Times New Roman" panose="02020603050405020304" pitchFamily="18" charset="0"/>
                <a:cs typeface="Times New Roman" panose="02020603050405020304" pitchFamily="18" charset="0"/>
                <a:hlinkClick r:id="rId7">
                  <a:extLst>
                    <a:ext uri="{A12FA001-AC4F-418D-AE19-62706E023703}">
                      <ahyp:hlinkClr xmlns:ahyp="http://schemas.microsoft.com/office/drawing/2018/hyperlinkcolor" val="tx"/>
                    </a:ext>
                  </a:extLst>
                </a:hlinkClick>
              </a:rPr>
              <a:t>https://publications.parliament.uk/pa/cm5803/cmselect/cmwelaf/220/report.html</a:t>
            </a:r>
            <a:r>
              <a:rPr lang="en-GB" sz="1600" b="0" i="0" dirty="0">
                <a:effectLst/>
                <a:latin typeface="Times New Roman" panose="02020603050405020304" pitchFamily="18" charset="0"/>
                <a:cs typeface="Times New Roman" panose="02020603050405020304" pitchFamily="18" charset="0"/>
              </a:rPr>
              <a:t>. (Accessed 09 May 2025).</a:t>
            </a:r>
            <a:endParaRPr lang="en-GB" sz="16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1600" b="0" i="0" dirty="0">
                <a:effectLst/>
                <a:latin typeface="Times New Roman" panose="02020603050405020304" pitchFamily="18" charset="0"/>
                <a:cs typeface="Times New Roman" panose="02020603050405020304" pitchFamily="18" charset="0"/>
              </a:rPr>
              <a:t>Phillips, M. (2024). </a:t>
            </a:r>
            <a:r>
              <a:rPr lang="en-GB" sz="1600" b="0" i="1" dirty="0">
                <a:effectLst/>
                <a:latin typeface="Times New Roman" panose="02020603050405020304" pitchFamily="18" charset="0"/>
                <a:cs typeface="Times New Roman" panose="02020603050405020304" pitchFamily="18" charset="0"/>
              </a:rPr>
              <a:t>An analysis of Welsh woodlands as sites of therapeutic experience and social engagement</a:t>
            </a:r>
            <a:r>
              <a:rPr lang="en-GB" sz="1600" b="0" i="0" dirty="0">
                <a:effectLst/>
                <a:latin typeface="Times New Roman" panose="02020603050405020304" pitchFamily="18" charset="0"/>
                <a:cs typeface="Times New Roman" panose="02020603050405020304" pitchFamily="18" charset="0"/>
              </a:rPr>
              <a:t>. [online] Available at: </a:t>
            </a:r>
            <a:r>
              <a:rPr lang="en-GB" sz="1600" b="0" i="0" dirty="0">
                <a:effectLst/>
                <a:latin typeface="Times New Roman" panose="02020603050405020304" pitchFamily="18" charset="0"/>
                <a:cs typeface="Times New Roman" panose="02020603050405020304" pitchFamily="18" charset="0"/>
                <a:hlinkClick r:id="rId8">
                  <a:extLst>
                    <a:ext uri="{A12FA001-AC4F-418D-AE19-62706E023703}">
                      <ahyp:hlinkClr xmlns:ahyp="http://schemas.microsoft.com/office/drawing/2018/hyperlinkcolor" val="tx"/>
                    </a:ext>
                  </a:extLst>
                </a:hlinkClick>
              </a:rPr>
              <a:t>https://pure.aber.ac.uk/ws/portalfiles/portal/85169485/Phillips_Eleri.pdf</a:t>
            </a:r>
            <a:r>
              <a:rPr lang="en-GB" sz="1600" b="0" i="0" dirty="0">
                <a:effectLst/>
                <a:latin typeface="Times New Roman" panose="02020603050405020304" pitchFamily="18" charset="0"/>
                <a:cs typeface="Times New Roman" panose="02020603050405020304" pitchFamily="18" charset="0"/>
              </a:rPr>
              <a:t>. (Accessed 08 May 2025).</a:t>
            </a:r>
          </a:p>
          <a:p>
            <a:pPr marL="342900" indent="-342900">
              <a:buFont typeface="Arial" panose="020B0604020202020204" pitchFamily="34" charset="0"/>
              <a:buChar char="•"/>
            </a:pPr>
            <a:r>
              <a:rPr lang="en-GB" sz="1600" b="0" i="0" dirty="0">
                <a:effectLst/>
                <a:latin typeface="Times New Roman" panose="02020603050405020304" pitchFamily="18" charset="0"/>
                <a:cs typeface="Times New Roman" panose="02020603050405020304" pitchFamily="18" charset="0"/>
              </a:rPr>
              <a:t>Plotkin, C.L. Stanley, J. and Harrison, L. (2024). </a:t>
            </a:r>
            <a:r>
              <a:rPr lang="en-GB" sz="1600" b="0" i="1" dirty="0">
                <a:effectLst/>
                <a:latin typeface="Times New Roman" panose="02020603050405020304" pitchFamily="18" charset="0"/>
                <a:cs typeface="Times New Roman" panose="02020603050405020304" pitchFamily="18" charset="0"/>
              </a:rPr>
              <a:t>Five fundamental truths: How B2B winners keep growing</a:t>
            </a:r>
            <a:r>
              <a:rPr lang="en-GB" sz="1600" b="0" i="0" dirty="0">
                <a:effectLst/>
                <a:latin typeface="Times New Roman" panose="02020603050405020304" pitchFamily="18" charset="0"/>
                <a:cs typeface="Times New Roman" panose="02020603050405020304" pitchFamily="18" charset="0"/>
              </a:rPr>
              <a:t>. [online] McKinsey &amp; Company. Available at: </a:t>
            </a:r>
            <a:r>
              <a:rPr lang="en-GB" sz="1600" b="0" i="0" dirty="0">
                <a:effectLst/>
                <a:latin typeface="Times New Roman" panose="02020603050405020304" pitchFamily="18" charset="0"/>
                <a:cs typeface="Times New Roman" panose="02020603050405020304" pitchFamily="18" charset="0"/>
                <a:hlinkClick r:id="rId9">
                  <a:extLst>
                    <a:ext uri="{A12FA001-AC4F-418D-AE19-62706E023703}">
                      <ahyp:hlinkClr xmlns:ahyp="http://schemas.microsoft.com/office/drawing/2018/hyperlinkcolor" val="tx"/>
                    </a:ext>
                  </a:extLst>
                </a:hlinkClick>
              </a:rPr>
              <a:t>https://www.mckinsey.com/capabilities/growth-marketing-and-sales/our-insights/five-fundamental-truths-how-b2b-winners-keep-growing</a:t>
            </a:r>
            <a:r>
              <a:rPr lang="en-GB" sz="1600" b="0" i="0" dirty="0">
                <a:effectLst/>
                <a:latin typeface="Times New Roman" panose="02020603050405020304" pitchFamily="18" charset="0"/>
                <a:cs typeface="Times New Roman" panose="02020603050405020304" pitchFamily="18" charset="0"/>
              </a:rPr>
              <a:t>.</a:t>
            </a:r>
            <a:r>
              <a:rPr lang="en-GB" sz="1600" dirty="0">
                <a:latin typeface="Times New Roman" panose="02020603050405020304" pitchFamily="18" charset="0"/>
                <a:cs typeface="Times New Roman" panose="02020603050405020304" pitchFamily="18" charset="0"/>
              </a:rPr>
              <a:t> (Accessed 02 May 2025)</a:t>
            </a:r>
          </a:p>
          <a:p>
            <a:pPr marL="342900" indent="-342900">
              <a:buFont typeface="Arial" panose="020B0604020202020204" pitchFamily="34" charset="0"/>
              <a:buChar char="•"/>
            </a:pPr>
            <a:r>
              <a:rPr lang="en-GB" sz="1600" b="0" i="0" dirty="0">
                <a:effectLst/>
                <a:latin typeface="Times New Roman" panose="02020603050405020304" pitchFamily="18" charset="0"/>
                <a:cs typeface="Times New Roman" panose="02020603050405020304" pitchFamily="18" charset="0"/>
              </a:rPr>
              <a:t>Portmeirion </a:t>
            </a:r>
            <a:r>
              <a:rPr lang="en-GB" sz="1600" dirty="0">
                <a:latin typeface="Times New Roman" panose="02020603050405020304" pitchFamily="18" charset="0"/>
                <a:cs typeface="Times New Roman" panose="02020603050405020304" pitchFamily="18" charset="0"/>
              </a:rPr>
              <a:t>W</a:t>
            </a:r>
            <a:r>
              <a:rPr lang="en-GB" sz="1600" b="0" i="0" dirty="0">
                <a:effectLst/>
                <a:latin typeface="Times New Roman" panose="02020603050405020304" pitchFamily="18" charset="0"/>
                <a:cs typeface="Times New Roman" panose="02020603050405020304" pitchFamily="18" charset="0"/>
              </a:rPr>
              <a:t>ales. (2025). </a:t>
            </a:r>
            <a:r>
              <a:rPr lang="en-GB" sz="1600" b="0" i="1" dirty="0">
                <a:effectLst/>
                <a:latin typeface="Times New Roman" panose="02020603050405020304" pitchFamily="18" charset="0"/>
                <a:cs typeface="Times New Roman" panose="02020603050405020304" pitchFamily="18" charset="0"/>
              </a:rPr>
              <a:t>4 Star Portmeirion Hotel | Where to Stay North Wales</a:t>
            </a:r>
            <a:r>
              <a:rPr lang="en-GB" sz="1600" b="0" i="0" dirty="0">
                <a:effectLst/>
                <a:latin typeface="Times New Roman" panose="02020603050405020304" pitchFamily="18" charset="0"/>
                <a:cs typeface="Times New Roman" panose="02020603050405020304" pitchFamily="18" charset="0"/>
              </a:rPr>
              <a:t>. [online] Available at: https://portmeirion.wales/stay/accommodation/portmeirion-hotel (Accessed 12 May 2025).</a:t>
            </a:r>
            <a:endParaRPr lang="en-GB" sz="16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1600" b="0" i="0" dirty="0">
                <a:effectLst/>
                <a:latin typeface="Times New Roman" panose="02020603050405020304" pitchFamily="18" charset="0"/>
                <a:cs typeface="Times New Roman" panose="02020603050405020304" pitchFamily="18" charset="0"/>
              </a:rPr>
              <a:t>Rogers, T. and Davidson, R. (2015). </a:t>
            </a:r>
            <a:r>
              <a:rPr lang="en-GB" sz="1600" b="0" i="1" dirty="0">
                <a:effectLst/>
                <a:latin typeface="Times New Roman" panose="02020603050405020304" pitchFamily="18" charset="0"/>
                <a:cs typeface="Times New Roman" panose="02020603050405020304" pitchFamily="18" charset="0"/>
              </a:rPr>
              <a:t>Marketing Destinations and Venues for Conferences, Conventions and Business Events</a:t>
            </a:r>
            <a:r>
              <a:rPr lang="en-GB" sz="1600" b="0" i="0" dirty="0">
                <a:effectLst/>
                <a:latin typeface="Times New Roman" panose="02020603050405020304" pitchFamily="18" charset="0"/>
                <a:cs typeface="Times New Roman" panose="02020603050405020304" pitchFamily="18" charset="0"/>
              </a:rPr>
              <a:t>. Routledge. </a:t>
            </a:r>
            <a:r>
              <a:rPr lang="en-GB" sz="1600" b="0" i="0" dirty="0" err="1">
                <a:effectLst/>
                <a:latin typeface="Times New Roman" panose="02020603050405020304" pitchFamily="18" charset="0"/>
                <a:cs typeface="Times New Roman" panose="02020603050405020304" pitchFamily="18" charset="0"/>
              </a:rPr>
              <a:t>doi:https</a:t>
            </a:r>
            <a:r>
              <a:rPr lang="en-GB" sz="1600" b="0" i="0" dirty="0">
                <a:effectLst/>
                <a:latin typeface="Times New Roman" panose="02020603050405020304" pitchFamily="18" charset="0"/>
                <a:cs typeface="Times New Roman" panose="02020603050405020304" pitchFamily="18" charset="0"/>
              </a:rPr>
              <a:t>://doi.org/10.4324/9781315723716. (Accessed </a:t>
            </a:r>
            <a:r>
              <a:rPr lang="en-GB" sz="1600" dirty="0">
                <a:latin typeface="Times New Roman" panose="02020603050405020304" pitchFamily="18" charset="0"/>
                <a:cs typeface="Times New Roman" panose="02020603050405020304" pitchFamily="18" charset="0"/>
              </a:rPr>
              <a:t>04 May</a:t>
            </a:r>
            <a:r>
              <a:rPr lang="en-GB" sz="1600" b="0" i="0" dirty="0">
                <a:effectLst/>
                <a:latin typeface="Times New Roman" panose="02020603050405020304" pitchFamily="18" charset="0"/>
                <a:cs typeface="Times New Roman" panose="02020603050405020304" pitchFamily="18" charset="0"/>
              </a:rPr>
              <a:t> 2025).</a:t>
            </a:r>
          </a:p>
          <a:p>
            <a:pPr marL="342900" indent="-342900">
              <a:buFont typeface="Arial" panose="020B0604020202020204" pitchFamily="34" charset="0"/>
              <a:buChar char="•"/>
            </a:pPr>
            <a:r>
              <a:rPr lang="en-GB" sz="1600" b="0" i="0" dirty="0">
                <a:effectLst/>
                <a:latin typeface="Times New Roman" panose="02020603050405020304" pitchFamily="18" charset="0"/>
                <a:cs typeface="Times New Roman" panose="02020603050405020304" pitchFamily="18" charset="0"/>
              </a:rPr>
              <a:t>Santos, E., Crespo, C., Moreira, J. and Rui Alexandre Castanho (2023). Brand and Competitiveness in Health and Wellness Tourism. </a:t>
            </a:r>
            <a:r>
              <a:rPr lang="en-GB" sz="1600" b="0" i="1" dirty="0">
                <a:effectLst/>
                <a:latin typeface="Times New Roman" panose="02020603050405020304" pitchFamily="18" charset="0"/>
                <a:cs typeface="Times New Roman" panose="02020603050405020304" pitchFamily="18" charset="0"/>
              </a:rPr>
              <a:t>Springer proceedings in business and economics</a:t>
            </a:r>
            <a:r>
              <a:rPr lang="en-GB" sz="1600" b="0" i="0" dirty="0">
                <a:effectLst/>
                <a:latin typeface="Times New Roman" panose="02020603050405020304" pitchFamily="18" charset="0"/>
                <a:cs typeface="Times New Roman" panose="02020603050405020304" pitchFamily="18" charset="0"/>
              </a:rPr>
              <a:t>, pp.707–721. </a:t>
            </a:r>
            <a:r>
              <a:rPr lang="en-GB" sz="1600" b="0" i="0" dirty="0" err="1">
                <a:effectLst/>
                <a:latin typeface="Times New Roman" panose="02020603050405020304" pitchFamily="18" charset="0"/>
                <a:cs typeface="Times New Roman" panose="02020603050405020304" pitchFamily="18" charset="0"/>
              </a:rPr>
              <a:t>doi:https</a:t>
            </a:r>
            <a:r>
              <a:rPr lang="en-GB" sz="1600" b="0" i="0" dirty="0">
                <a:effectLst/>
                <a:latin typeface="Times New Roman" panose="02020603050405020304" pitchFamily="18" charset="0"/>
                <a:cs typeface="Times New Roman" panose="02020603050405020304" pitchFamily="18" charset="0"/>
              </a:rPr>
              <a:t>://doi.org/10.1007/978-3-031-26829-8_44.</a:t>
            </a:r>
            <a:r>
              <a:rPr lang="en-GB" sz="1600" dirty="0">
                <a:latin typeface="Times New Roman" panose="02020603050405020304" pitchFamily="18" charset="0"/>
                <a:cs typeface="Times New Roman" panose="02020603050405020304" pitchFamily="18" charset="0"/>
              </a:rPr>
              <a:t> (Accessed 08 May 2025).</a:t>
            </a:r>
          </a:p>
          <a:p>
            <a:pPr marL="342900" indent="-342900">
              <a:buFont typeface="Arial" panose="020B0604020202020204" pitchFamily="34" charset="0"/>
              <a:buChar char="•"/>
            </a:pP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Silvers, J.R. (2012). </a:t>
            </a:r>
            <a:r>
              <a:rPr lang="en-GB" sz="1600" i="1" kern="100" dirty="0">
                <a:effectLst/>
                <a:latin typeface="Times New Roman" panose="02020603050405020304" pitchFamily="18" charset="0"/>
                <a:ea typeface="Aptos" panose="020B0004020202020204" pitchFamily="34" charset="0"/>
                <a:cs typeface="Times New Roman" panose="02020603050405020304" pitchFamily="18" charset="0"/>
              </a:rPr>
              <a:t>Professional event coordination</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Hoboken, N.J.: John Wiley &amp; Sons. [online]. Available at: </a:t>
            </a:r>
            <a:r>
              <a:rPr lang="en-GB" sz="1600" u="sng" kern="100" dirty="0">
                <a:effectLst/>
                <a:latin typeface="Times New Roman" panose="02020603050405020304" pitchFamily="18" charset="0"/>
                <a:ea typeface="Aptos" panose="020B0004020202020204" pitchFamily="34" charset="0"/>
                <a:cs typeface="Times New Roman" panose="02020603050405020304" pitchFamily="18" charset="0"/>
                <a:hlinkClick r:id="rId10">
                  <a:extLst>
                    <a:ext uri="{A12FA001-AC4F-418D-AE19-62706E023703}">
                      <ahyp:hlinkClr xmlns:ahyp="http://schemas.microsoft.com/office/drawing/2018/hyperlinkcolor" val="tx"/>
                    </a:ext>
                  </a:extLst>
                </a:hlinkClick>
              </a:rPr>
              <a:t>Professional Event Coordination - Julia Rutherford Silvers - Google </a:t>
            </a:r>
            <a:r>
              <a:rPr lang="en-GB" sz="1600" u="sng" kern="100" dirty="0" err="1">
                <a:effectLst/>
                <a:latin typeface="Times New Roman" panose="02020603050405020304" pitchFamily="18" charset="0"/>
                <a:ea typeface="Aptos" panose="020B0004020202020204" pitchFamily="34" charset="0"/>
                <a:cs typeface="Times New Roman" panose="02020603050405020304" pitchFamily="18" charset="0"/>
                <a:hlinkClick r:id="rId10">
                  <a:extLst>
                    <a:ext uri="{A12FA001-AC4F-418D-AE19-62706E023703}">
                      <ahyp:hlinkClr xmlns:ahyp="http://schemas.microsoft.com/office/drawing/2018/hyperlinkcolor" val="tx"/>
                    </a:ext>
                  </a:extLst>
                </a:hlinkClick>
              </a:rPr>
              <a:t>Cărți</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(Accessed at 01 May 2025).</a:t>
            </a:r>
            <a:endParaRPr lang="en-GB" sz="16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Skift Research (2023) </a:t>
            </a:r>
            <a:r>
              <a:rPr lang="en-GB" sz="1600" i="1" dirty="0">
                <a:latin typeface="Times New Roman" panose="02020603050405020304" pitchFamily="18" charset="0"/>
                <a:cs typeface="Times New Roman" panose="02020603050405020304" pitchFamily="18" charset="0"/>
              </a:rPr>
              <a:t>The Future of Wellness Travel</a:t>
            </a:r>
            <a:r>
              <a:rPr lang="en-GB" sz="1600" dirty="0">
                <a:latin typeface="Times New Roman" panose="02020603050405020304" pitchFamily="18" charset="0"/>
                <a:cs typeface="Times New Roman" panose="02020603050405020304" pitchFamily="18" charset="0"/>
              </a:rPr>
              <a:t>. Available at: https://research.skift.com/report/the-future-of-wellness-travel/ (Accessed: 6 May 2025).</a:t>
            </a:r>
          </a:p>
          <a:p>
            <a:pPr marL="342900" indent="-342900">
              <a:buFont typeface="Arial" panose="020B0604020202020204" pitchFamily="34" charset="0"/>
              <a:buChar char="•"/>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Smith, A. (2012). </a:t>
            </a:r>
            <a:r>
              <a:rPr lang="en-GB" sz="1800" i="1" kern="100" dirty="0">
                <a:effectLst/>
                <a:latin typeface="Times New Roman" panose="02020603050405020304" pitchFamily="18" charset="0"/>
                <a:ea typeface="Aptos" panose="020B0004020202020204" pitchFamily="34" charset="0"/>
                <a:cs typeface="Times New Roman" panose="02020603050405020304" pitchFamily="18" charset="0"/>
              </a:rPr>
              <a:t>Events and Urban Regeneration</a:t>
            </a: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 [online] Routledge. </a:t>
            </a:r>
            <a:r>
              <a:rPr lang="en-GB" sz="1800" kern="100" dirty="0" err="1">
                <a:effectLst/>
                <a:latin typeface="Times New Roman" panose="02020603050405020304" pitchFamily="18" charset="0"/>
                <a:ea typeface="Aptos" panose="020B0004020202020204" pitchFamily="34" charset="0"/>
                <a:cs typeface="Times New Roman" panose="02020603050405020304" pitchFamily="18" charset="0"/>
              </a:rPr>
              <a:t>doi:https</a:t>
            </a: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://doi.org/10.4324/9780203136997. (Accessed 18 May 2025).</a:t>
            </a:r>
            <a:endParaRPr lang="en-GB" sz="16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Thomas, B., Thomas, S. and Powell, L. (2017) ‘The development of key characteristics of Welsh island cultural identity and sustainable tourism in Wales’, </a:t>
            </a:r>
            <a:r>
              <a:rPr lang="en-GB" sz="1600" i="1" dirty="0">
                <a:latin typeface="Times New Roman" panose="02020603050405020304" pitchFamily="18" charset="0"/>
                <a:cs typeface="Times New Roman" panose="02020603050405020304" pitchFamily="18" charset="0"/>
              </a:rPr>
              <a:t>Scientific Culture</a:t>
            </a:r>
            <a:r>
              <a:rPr lang="en-GB" sz="1600" dirty="0">
                <a:latin typeface="Times New Roman" panose="02020603050405020304" pitchFamily="18" charset="0"/>
                <a:cs typeface="Times New Roman" panose="02020603050405020304" pitchFamily="18" charset="0"/>
              </a:rPr>
              <a:t>, 3(1), pp. 23–39. </a:t>
            </a:r>
            <a:r>
              <a:rPr lang="en-GB" sz="1600" dirty="0" err="1">
                <a:latin typeface="Times New Roman" panose="02020603050405020304" pitchFamily="18" charset="0"/>
                <a:cs typeface="Times New Roman" panose="02020603050405020304" pitchFamily="18" charset="0"/>
              </a:rPr>
              <a:t>doi</a:t>
            </a:r>
            <a:r>
              <a:rPr lang="en-GB" sz="1600" dirty="0">
                <a:latin typeface="Times New Roman" panose="02020603050405020304" pitchFamily="18" charset="0"/>
                <a:cs typeface="Times New Roman" panose="02020603050405020304" pitchFamily="18" charset="0"/>
              </a:rPr>
              <a:t>: 10.5281/zenodo.192842. (Accessed 02 May 2025).</a:t>
            </a:r>
          </a:p>
          <a:p>
            <a:pPr marL="342900" indent="-34290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Visit Snowdonia (2024) </a:t>
            </a:r>
            <a:r>
              <a:rPr lang="en-GB" sz="1600" i="1" dirty="0">
                <a:latin typeface="Times New Roman" panose="02020603050405020304" pitchFamily="18" charset="0"/>
                <a:cs typeface="Times New Roman" panose="02020603050405020304" pitchFamily="18" charset="0"/>
              </a:rPr>
              <a:t>Meetings and Incentives Guide</a:t>
            </a:r>
            <a:r>
              <a:rPr lang="en-GB" sz="1600" dirty="0">
                <a:latin typeface="Times New Roman" panose="02020603050405020304" pitchFamily="18" charset="0"/>
                <a:cs typeface="Times New Roman" panose="02020603050405020304" pitchFamily="18" charset="0"/>
              </a:rPr>
              <a:t>. Available at: https://www.visitsnowdonia.info/business/meetings-and-incentives (Accessed: 6 May 2025).</a:t>
            </a:r>
          </a:p>
          <a:p>
            <a:pPr marL="342900" indent="-34290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Visit Wales (2024) </a:t>
            </a:r>
            <a:r>
              <a:rPr lang="en-GB" sz="1600" i="1" dirty="0">
                <a:latin typeface="Times New Roman" panose="02020603050405020304" pitchFamily="18" charset="0"/>
                <a:cs typeface="Times New Roman" panose="02020603050405020304" pitchFamily="18" charset="0"/>
              </a:rPr>
              <a:t>Year of </a:t>
            </a:r>
            <a:r>
              <a:rPr lang="en-GB" sz="1600" i="1" dirty="0" err="1">
                <a:latin typeface="Times New Roman" panose="02020603050405020304" pitchFamily="18" charset="0"/>
                <a:cs typeface="Times New Roman" panose="02020603050405020304" pitchFamily="18" charset="0"/>
              </a:rPr>
              <a:t>Croeso</a:t>
            </a:r>
            <a:r>
              <a:rPr lang="en-GB" sz="1600" i="1" dirty="0">
                <a:latin typeface="Times New Roman" panose="02020603050405020304" pitchFamily="18" charset="0"/>
                <a:cs typeface="Times New Roman" panose="02020603050405020304" pitchFamily="18" charset="0"/>
              </a:rPr>
              <a:t> 2025</a:t>
            </a:r>
            <a:r>
              <a:rPr lang="en-GB" sz="1600" dirty="0">
                <a:latin typeface="Times New Roman" panose="02020603050405020304" pitchFamily="18" charset="0"/>
                <a:cs typeface="Times New Roman" panose="02020603050405020304" pitchFamily="18" charset="0"/>
              </a:rPr>
              <a:t>. Available at: </a:t>
            </a:r>
            <a:r>
              <a:rPr lang="en-GB" sz="1600" dirty="0">
                <a:latin typeface="Times New Roman" panose="02020603050405020304" pitchFamily="18" charset="0"/>
                <a:cs typeface="Times New Roman" panose="02020603050405020304" pitchFamily="18" charset="0"/>
                <a:hlinkClick r:id="rId11">
                  <a:extLst>
                    <a:ext uri="{A12FA001-AC4F-418D-AE19-62706E023703}">
                      <ahyp:hlinkClr xmlns:ahyp="http://schemas.microsoft.com/office/drawing/2018/hyperlinkcolor" val="tx"/>
                    </a:ext>
                  </a:extLst>
                </a:hlinkClick>
              </a:rPr>
              <a:t>https://traveltrade.visitwales.com</a:t>
            </a:r>
            <a:r>
              <a:rPr lang="en-GB" sz="1600" dirty="0">
                <a:latin typeface="Times New Roman" panose="02020603050405020304" pitchFamily="18" charset="0"/>
                <a:cs typeface="Times New Roman" panose="02020603050405020304" pitchFamily="18" charset="0"/>
              </a:rPr>
              <a:t> (Accessed: 6 May 2025).</a:t>
            </a:r>
          </a:p>
          <a:p>
            <a:pPr marL="342900" indent="-342900">
              <a:buFont typeface="Arial" panose="020B0604020202020204" pitchFamily="34" charset="0"/>
              <a:buChar char="•"/>
            </a:pPr>
            <a:r>
              <a:rPr lang="en-GB" sz="1600" i="0" dirty="0">
                <a:effectLst/>
                <a:latin typeface="Times New Roman" panose="02020603050405020304" pitchFamily="18" charset="0"/>
                <a:cs typeface="Times New Roman" panose="02020603050405020304" pitchFamily="18" charset="0"/>
              </a:rPr>
              <a:t>WK Information. (2025). </a:t>
            </a:r>
            <a:r>
              <a:rPr lang="en-GB" sz="1600" i="1" dirty="0">
                <a:effectLst/>
                <a:latin typeface="Times New Roman" panose="02020603050405020304" pitchFamily="18" charset="0"/>
                <a:cs typeface="Times New Roman" panose="02020603050405020304" pitchFamily="18" charset="0"/>
              </a:rPr>
              <a:t>2025 MICE Market Breakthrough: Reaching $1,337.14 Billion with Enhanced Event Experiences in U.S., China &amp; Germany - WK Information</a:t>
            </a:r>
            <a:r>
              <a:rPr lang="en-GB" sz="1600" i="0" dirty="0">
                <a:effectLst/>
                <a:latin typeface="Times New Roman" panose="02020603050405020304" pitchFamily="18" charset="0"/>
                <a:cs typeface="Times New Roman" panose="02020603050405020304" pitchFamily="18" charset="0"/>
              </a:rPr>
              <a:t>. [online] Available at: https://www.wkinformation.com/market-reports/mice-market/ [Accessed 12 May 2025].</a:t>
            </a:r>
            <a:endParaRPr lang="en-GB" sz="1600" dirty="0">
              <a:latin typeface="Times New Roman" panose="02020603050405020304" pitchFamily="18" charset="0"/>
              <a:cs typeface="Times New Roman" panose="02020603050405020304" pitchFamily="18" charset="0"/>
            </a:endParaRPr>
          </a:p>
          <a:p>
            <a:pPr algn="l">
              <a:lnSpc>
                <a:spcPts val="1960"/>
              </a:lnSpc>
            </a:pPr>
            <a:endParaRPr lang="en-US" sz="1600" b="1" dirty="0">
              <a:latin typeface="Times New Roman" panose="02020603050405020304" pitchFamily="18" charset="0"/>
              <a:ea typeface="Canva Sans Bold"/>
              <a:cs typeface="Times New Roman" panose="02020603050405020304" pitchFamily="18" charset="0"/>
              <a:sym typeface="Canva Sans Bold"/>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604</TotalTime>
  <Words>2136</Words>
  <Application>Microsoft Office PowerPoint</Application>
  <PresentationFormat>Custom</PresentationFormat>
  <Paragraphs>173</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Canva Sans</vt:lpstr>
      <vt:lpstr>Times New Roman</vt:lpstr>
      <vt:lpstr>Arial</vt:lpstr>
      <vt:lpstr>Calibri</vt:lpstr>
      <vt:lpstr>Aptos</vt:lpstr>
      <vt:lpstr>Canva Sans Bold</vt:lpstr>
      <vt:lpstr>Roboto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Hotel Management BMIH6007 International Meetings Management for the Hotel Industry Module Lead: Kathryn Flynn</dc:title>
  <cp:revision>2</cp:revision>
  <dcterms:created xsi:type="dcterms:W3CDTF">2006-08-16T00:00:00Z</dcterms:created>
  <dcterms:modified xsi:type="dcterms:W3CDTF">2025-05-17T16:40:11Z</dcterms:modified>
  <dc:identifier>DAGm2gn54_Y</dc:identifier>
</cp:coreProperties>
</file>