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2"/>
  </p:notesMasterIdLst>
  <p:handoutMasterIdLst>
    <p:handoutMasterId r:id="rId23"/>
  </p:handoutMasterIdLst>
  <p:sldIdLst>
    <p:sldId id="281" r:id="rId2"/>
    <p:sldId id="287" r:id="rId3"/>
    <p:sldId id="289" r:id="rId4"/>
    <p:sldId id="290" r:id="rId5"/>
    <p:sldId id="301" r:id="rId6"/>
    <p:sldId id="302" r:id="rId7"/>
    <p:sldId id="303" r:id="rId8"/>
    <p:sldId id="304" r:id="rId9"/>
    <p:sldId id="269" r:id="rId10"/>
    <p:sldId id="273" r:id="rId11"/>
    <p:sldId id="279" r:id="rId12"/>
    <p:sldId id="271" r:id="rId13"/>
    <p:sldId id="274" r:id="rId14"/>
    <p:sldId id="275" r:id="rId15"/>
    <p:sldId id="276" r:id="rId16"/>
    <p:sldId id="277" r:id="rId17"/>
    <p:sldId id="278" r:id="rId18"/>
    <p:sldId id="272" r:id="rId19"/>
    <p:sldId id="316" r:id="rId20"/>
    <p:sldId id="31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1218" y="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939700-A485-40DF-ACA1-DCA5BD95AC2E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BFF4E9-D953-4834-9929-B22D50CD20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9869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2AD76D-9AF7-432F-B58F-D8E5568675A2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139864-513D-4348-A547-6F9525F869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4558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6788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/>
              <a:t>adapted from Stroh &amp; Johnson , 2006</a:t>
            </a: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642938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642938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642938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642938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642938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6429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6429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6429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6429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927B3BAF-7B46-4C11-823F-390FF62DB9C8}" type="slidenum">
              <a:rPr lang="en-GB" altLang="en-US" sz="700" smtClean="0"/>
              <a:pPr/>
              <a:t>4</a:t>
            </a:fld>
            <a:endParaRPr lang="en-GB" altLang="en-US" sz="700"/>
          </a:p>
        </p:txBody>
      </p:sp>
    </p:spTree>
    <p:extLst>
      <p:ext uri="{BB962C8B-B14F-4D97-AF65-F5344CB8AC3E}">
        <p14:creationId xmlns:p14="http://schemas.microsoft.com/office/powerpoint/2010/main" val="36645735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5331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91132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6677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8275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64271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42790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21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1356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1725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1958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6566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  <a:cs typeface="Arial" charset="0"/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  <a:cs typeface="Arial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  <a:cs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  <a:cs typeface="Arial" charset="0"/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9599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24" y="332656"/>
            <a:ext cx="7772400" cy="3312368"/>
          </a:xfrm>
        </p:spPr>
        <p:txBody>
          <a:bodyPr>
            <a:normAutofit fontScale="90000"/>
          </a:bodyPr>
          <a:lstStyle/>
          <a:p>
            <a:br>
              <a:rPr lang="en-GB" sz="4000" b="1" dirty="0">
                <a:solidFill>
                  <a:srgbClr val="0000FF"/>
                </a:solidFill>
              </a:rPr>
            </a:br>
            <a:br>
              <a:rPr lang="en-GB" sz="4000" b="1" dirty="0">
                <a:solidFill>
                  <a:srgbClr val="0000FF"/>
                </a:solidFill>
              </a:rPr>
            </a:br>
            <a:br>
              <a:rPr lang="en-GB" sz="4000" b="1" dirty="0">
                <a:solidFill>
                  <a:srgbClr val="0000FF"/>
                </a:solidFill>
              </a:rPr>
            </a:br>
            <a:br>
              <a:rPr lang="en-GB" sz="4000" b="1" dirty="0">
                <a:solidFill>
                  <a:srgbClr val="0000FF"/>
                </a:solidFill>
              </a:rPr>
            </a:br>
            <a:br>
              <a:rPr lang="en-GB" sz="4000" b="1" dirty="0">
                <a:solidFill>
                  <a:srgbClr val="0000FF"/>
                </a:solidFill>
              </a:rPr>
            </a:br>
            <a:r>
              <a:rPr lang="en-GB" sz="4000" b="1" dirty="0">
                <a:solidFill>
                  <a:srgbClr val="0000FF"/>
                </a:solidFill>
              </a:rPr>
              <a:t>Organisational Consultancy</a:t>
            </a:r>
            <a:br>
              <a:rPr lang="en-GB" sz="4000" b="1" dirty="0">
                <a:solidFill>
                  <a:srgbClr val="0000FF"/>
                </a:solidFill>
              </a:rPr>
            </a:br>
            <a:r>
              <a:rPr lang="en-GB" sz="4000" dirty="0"/>
              <a:t>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43808" y="4149080"/>
            <a:ext cx="5832648" cy="2597256"/>
          </a:xfrm>
        </p:spPr>
        <p:txBody>
          <a:bodyPr>
            <a:normAutofit/>
          </a:bodyPr>
          <a:lstStyle/>
          <a:p>
            <a:pPr algn="r"/>
            <a:r>
              <a:rPr lang="en-GB" sz="2600" b="1" dirty="0">
                <a:solidFill>
                  <a:schemeClr val="tx1"/>
                </a:solidFill>
              </a:rPr>
              <a:t>The Research Proposal:</a:t>
            </a:r>
          </a:p>
          <a:p>
            <a:pPr algn="r"/>
            <a:r>
              <a:rPr lang="en-GB" sz="2600" b="1" dirty="0">
                <a:solidFill>
                  <a:schemeClr val="tx1"/>
                </a:solidFill>
              </a:rPr>
              <a:t>The Project Description Document (PDD)</a:t>
            </a:r>
          </a:p>
        </p:txBody>
      </p:sp>
      <p:sp>
        <p:nvSpPr>
          <p:cNvPr id="1028" name="AutoShape 4" descr="data:image/jpeg;base64,/9j/4AAQSkZJRgABAQAAAQABAAD/2wCEAAkGBxQTEhUUEBQVFBQUGBcXFhcYGBcWFRUUFxgYFxUYFRQYHCggGBsmGxQVITIhJSkrLi4uGB8zODMtNygtLisBCgoKDg0OGxAQGy0kICUsLCssLywsLCwsLCwsLC4sLC0sLiwsLCwsLTIsLC0tLC4sLC8sLCwsLCwtLSwsLCwsLP/AABEIALsBDQMBEQACEQEDEQH/xAAcAAABBAMBAAAAAAAAAAAAAAAABAUGBwECAwj/xABLEAACAQIEAgcFAwgFCgcAAAABAgMAEQQFEiExQQYHEyJRYYEycZGhsQgUwSNCUmJygpLRFTNToqMkJUNzsrPCw/DxNGNkg5PS0//EABsBAQACAwEBAAAAAAAAAAAAAAABAgMEBQYH/8QANxEAAgECBAMFBwMDBQEAAAAAAAECAxEEEiExQVFhBRNxgZEGIjKhscHwFNHhI0JiFlNysvFS/9oADAMBAAIRAxEAPwB3++nzr0Xdo8f3zNhjz51HdonvmdEzOquiXWIFUObedUdEyxxI44fNvOsEqBswxI7YXNB41rzom5TxCHfD4wGteUGjchVTFQNYrGVMzQkKAKAKAKAKAKAKAKAKAKAKAKAKAKAKAKAKAKAKAKAKAKAKAKAKArdcB5V2+8PMqibjL/Ko70nuQOWjwp3o7hHJ8qHhVlWKvDI4vlZHAkVZVk9zG8O1saASp51PuSI/qQFuEzoqbNcVinh09jPTxbjuSbLs5B51o1KDR06OKTHyGYMNq1XFo6EZJnSqlgoAoAoAoAoAoAoAoAoAoAoAoAoAoAoAoAoAoAoAoAoAoAoAoCLLh66GY5KgbjD1XMWUDcYeozE92Z+7Uzk92YOEpnI7o5vgR4VZVCroiPEZSDyrLGs0YJ4ZMa5cqdDeMkeXKs6rRl8Rqyw8oaxFeX548ZAlBHnyrHUw6mrxM1HFypu0yYYDHrINjXNqU3FnapVozWgsrEZgoAoAoAoAoAoAoAoAoAoAoAoAoAoAoAoAoAoAoAoAoAoAoBmWOtq5pKJ0EdVuWym4jqLk5TYR1FybGezpcnKHZUzDKYMNMxGQ5PhQasplXTQgxeVKw3FZoVmjXqYZSQz/AHWXDtqjuV/R/lWznhVVpGl3dSg7w2JPkucLMLcGHEHjWhXoOm+h1cNio1VbiOta5thQBQBQBQBQBQBQBQBQDfjs5iiOl2JbmALke/kKz08NUqK6WhqVsbRpPLJ69DngekOHlbQkq9oNtDd1/RW9r0vUVMPUhrJGSliaVX4X+46VhM4UAUAUAUAUAUAUAUAUAUA3hazXNexuFqLk2NwtRcmxsFqLk2M6aXJsZ01AsZ00uTYNFLixqY6m5FjjLhgasp2KSgmMmPyYg64jpcc+R8j41tU66ayy2NGrhWnnhoxyyXNe07kg0yrxHiPEeNYK9HL70djZw2Jz+5LSSHatc3AoAoAoAoAoAoAoAoCDdKotE7Hk4Dfgfmprs4OWakumh5vtGnlrt89ft9hj6OrDicVGo9oNrPiNHeN/DcAetZcRPJSb8vUrhaUp1orhv6Fl4jMoU9uWNfeyg/C9cWNKctk/Q9FKtTj8UkvMx/ScVgQ4IO4IuQQeG4rm1e0sNSk4ylqtHo3qvBE95HmcmzdOQY+n8zWnPt3DrZSfkvu0R3iMZfncMzFUazi/dYWbbjbk3oTXQw+MpV/hevJ7kQrwm7J6iebNmuQAAL+815+v23iM7UEkr+L+v2DqHE5i5/O+grRn2ni5bzfkkvsVzs06L5lNIzpNZgourWs3G1jbY/8AXGvQ9mYypWbhPWy34mPD1JybUiRV1zbCgCgCgEoWshhsbAVBJsBQk2AqCTNqEhUAzagC1CTNqAxagMMlTchobMxyvXZkOl13VhxB/lWenWy6PY1a2HzarRrZijLMaXBVxpkT2h4+DL5GsdWnl1WzMtCq5rLLSS3/AHF1YjOFAFABNANU/SPDJxlB/ZDN/sithYWs/wC01JY6gv7vTX6CQ9M8HZvyu6gnSVZWawvZNQAYnwBq36Ote1gsdRcW7kbxvWdb+rw1/NpLfIKfrWzHs7nL5Gs+0uUfmLE6WzOisAialVrAE2uAeJP4VkWBpre7NSfada7SshnxuLeRizkseZ8By4bAVtQhGCtHQ0Z1J1JZpO7G+RquVEkr1JKRMcLJZFHgqj5CvkOMV8RUf+UvqzvQfurwNpMUFFzwFa6g3oS5paseOjcEbEzKOF1HvNiflb413+xMPK8qsuGi+r+3zM1BRfvob8ZMO0fSdtRt8a42KUXXm47Xf1Mcpas49tWDKRmHrInTUxXwH1rudgp95O/JfU2KVm9B2OIFemMwCcUB0D0BtQHACrmM2AqCTIFAZoSZqAZoSZoAoAoAoAoAtQCPF4S5Dps68D4+KnyNZITto9jDUp3eaO6O+Hm1C9rHgRzUjiDVJRyuxlhLMrnWqlgoDSb2T7j9KlblZbMqObhXpDyMdjjh8dEx0SKVADXOk8lJFj4kiw99VldLQywgsyu9COYqshZEzwEyqqFl1jQLC5AvYWvbe3ltWKSb2djFFpSvJXHLE48NC5DWQoF7FUIVJLqdRYDTxUkEktvateNNqa53vdvdfnkbkqqlTdnpa2VLRPTW+3C61uRqWSts0xFNJUosS6ObYe4V8jxCvWm/8n9TrReiMmWsNicxlJrDSDZfAbC/uq15Wtd28dCVKysg7aq2GYO2pYZjOXYx4tW4N7W9L8fjW9hcY8NmcVdu25NKo6dxQM0mv3SCfAja3pwrLT7VxEZXk01yt+xk/UVL6DzhsbcAna44eFelo1VVpxmuKubsXmSY4Q4ishYVpLQG4FWKGRQkzQGagGaEmaAKAKAKAKAKAKgkKA5MljqH73mOR94+npVr3VijVndHWqlwoBBiM1hGpTIuoAi17G45DxNZo0Kmjys1p4qjrHMrlZYuMrswKnwIIPwNd5NPVHmcrjpJWG2aFirMBdVtqPhq2X6UckmkzJGLabXAbxgJZTpijdzwsFPGxa1+A2BNHOMVdsywhKTtFXNcHncnaRJZQoKqQRfVbbvX93CrNaFMiWpOZpWkURPL35FDJGI17JLjWguCNDEW3ANtW9aaSi86jouN9XwfibN3NZJS1a0VtFxXg/BeJGoFDtY8OJ5G1YO18VPC4WVSn8WiXmzWpRUpaiiXLIyNiw9b/WvL0faXFwVpqMvK300+RsujAk6YNGVFWwYiDgWLASEKWYHukXYW077iuV+nhOKt8Tyc7+9u3fS1+Wpu5U0kunzE2HwwYKdW7hiq7XZg2nSCSATz+QrFTw6lFNvV3sudna2rS/NCkY3S13OyYNTpuxGsxKNI2BkjVgTc+J3/AA4VkjhoStd2vlSt1infX5llBO3W3zRr92QBC7kFgjGwJ7rcbADl478DtULDU1GLlLez8n5cPPjoRlikrvkaz4UBXO+pCCRe4CHRpIOmz31+IIuNuNVnh0oy5rrw0tw136NaaBxsn+chDhS0jaUUkgE32tYe+qUsNOq7QV2Y4Zpu0UKIcQYnu6kHhuKx1sNUStKLXkXUnTl7yHETm9ztevWYOk6VCEHukjqR2Q4YbEVslhyim2oBzFWKGaEmagGaEmaAKAKAKAKAKAKgkKAKAKAwBQGaAr7HYaRZmvG+zlr6WsRqv7VrV3adSDgkmtuZ5epRqRqNuL3fB8zniM9JJJXbUxFrBlQhgAGINmDPqv4iqrDWW/D56f8AhleMbe3F+mvjrd38RJN0pIvaIW1E21kLYszHuhfaIcgt5Dbao/Sdfl+aabGRY18I/Pq+m+u40YrpU2pGES/k2uo1vbSY1iZWAI1XCe1xF6usKrNX3/e5P6ttp226vlYaEyoa45FNgLMVNzva40n3nnWzc03PdEoweZjRaR+97CrHEGxDJa2kTGwVbG3M2rWnTea6XXV6X8PxGxSqrLaT6aL3rcr/AIzhnZhhc9nG8TAp3GYktHInaBrMLoykBSPPyrRxmFqY3DOlmWut+F0+nNFqqhCXupr9mr+VthmxWeEewo97bn0ANh865+E9maaV8RK75LRLz3fyK97yQ+NmEhAXW1ltYXtbT7PDw5eFeRdSdlFvRfbb+DL3krWua4jOHW7PKw5XLEbHlWal+orTy07tvkT3st7iKHPUYgLLc3FhdhuBZbX8BsLVsVey8dSjmnB2Wu97W8Hw+RXP1Fi4twAAzAA3A1GwPiByNaClJKyb9WTnfM2hlZmVSSdTC+53JNrnzqspOzu+oi22l1Jlk+A0az42Hwv/ADrqdh+9GcvBHVoU8txRPFXeNgbcTDQHCGSxtQDnDLtQEkFWKhUAzQkzQGaAKAKAKAKAKgkKAKAKAKADQADQHOf2W9x+lTHdFZ/CypJuFekPIxOmZFREdhyt7/KoQje5E8VV0Z0OqP3F/ZH0qpTiKcoxpRnvM8KFCzFNIkfTwSNjbSx1Hny57Viqxulpd9dvFmejJpv3mlbhu+iEWc5hC6IIYijKW1uzF5HHFSziwJJZ793bSu9tqmnCabcnf6L88S05QaSirc3u3+fsMEkm9ZyiRKu0r5PFaIvcbc+j1Rj9VgfqPxrv+ztVQxTi/wC5NLxWv0TIbG3KMJeQHknePpw+dvga9R2riVQwk5cWrLxen8kXJJ2lfObFrnbBS2kQ+DKfgQarNe6y0H7y8Sxskm1ox8Gt8gfxrrdhxy0p/wDL7I7dCWZXFMqV2zMN+ISgGvEJY0B2gl2oCY1YqZFQDNCTIoAoAoAoAoDSKZWvoYNY2NiDYjiDbgd+FAb1BIUAx4zpTBHiVwzatZKqTYaVZ7aQTe+9xwHOgHygCgG3G59h4pBHLKqubbb7X4XIFl9aA6PmcUcnZSSIrm2lSQCQ3D53HwqWVXIVT+y3uP0pHdCXwsqpmjI9l/4x/wDSvRWlzXp/J5ROPJ+v8CKeZXXQvfPiLWUjxbgPdx8qjMntqSouL97QRLk195JD7lAAHqdz8vdVlmLd4uCNo4l2DarDbYgHbbmK81V9onCcod3s2vi5O3Iuox4nDMYEC6k1bcdRB4+BAFbfZ3bX6ut3ThbRu977FpRjbQ4YTLRIoZmIvewAB4G25J8qy9o9sU8FNU3FttXKpN7CyLo3AbapZgbjgiW+bVzX7Txbsqb16o2IQhxuY+/QcjP/APHH/wDrVP8ATM1p3i9GY70+b9F+5wxuJjKkR6yTt3kVRb3h2rYwfYEqFeNWVRPK72S/kq3Hhf0/liPCOUvYXv8Ah/3rqdpYBY2koZrWd1x4W20K3F8GLU+3qXw0gP8AG7LauC/ZqrwqL0f7ssnHj9P5O64qIb6pNt/6tb/7yqv2arf7kfRkpwvu/T+Sf9X+KWSCQrq2kI7yhT7CcLMay0ez5YJZJNO+unp9jr4GScHbn9kSGUVlN0QzrQDZikoBIjWoCdVYqZqAZoSUb0k6aYyLOmRZZBHHPHGIQDoaMlAR2du+WDEg7ncW5VBJedSQU51pdbM+CxZwuCWMmIL2ryKW77AMFQBgLBSL35k+FQSSXqq6w/6UR0lRI8REAWVSdMiHbWqndRfYi5tcb70IHPrRxU0eWzthr6rAMw4pET+VYG+1lvvyoSU30E6UPlZmldD2TYcSCI9ztiXRIWjJ5d9rsAe6G42FAWt1YdYQzVZrw9jJAUuA2tGV9Wkg2BBuhuPdvuQAJbmuaQ4ZO0xEixJe12NrsbkAeJsDsPCgKqzjGQz45MdGxOFBLyG7BycNpLlEO4BHZgDa5DcKAs3IekOGxilsLKJNNtQ3DLe9tSMARex99jQDmTbc7AUB5+lzCTMMaQhRXxDkLqbuLZbKC9t+6oHDfkN6Af8ApNiUlx3a4eQTRQ9n2zKb6eyVncL+ldYmsRtq2uKlJu9uBDkla/EkOL62cFpIVJ2JFvZQDceJeidncNXViE4ed5fb7icl/Ob9rwFdlKdfWatHlxficBunhtKbzS58F4dSRZHlfaq1tYVLAaF1m5v+bqBNgLm1zV6lRUUor5sx0qLruU5X8lfV9NPkN7yi5sbi5seFxyNjwrYRqta6HILXzHEv+tP/AJS+rNpLQTZxh3ZFEY1d5iwHHgAu3Pi9dr2fxOGoTm6slFuyV9ra319Czi2tDbIIHCsJFK97a/Hcb7VT2ixNCtUpulJSsne3jp9yYRaHfRYE+AvXApa1IrqvqZLWIqsVfWGadzcRVAuOOHySRrXVl1ozxd0kS6Rq0oRxYgHbjtascq0Vx42fQyKlJ8N1ddeiOeLyySKwlQoWFwG2a3mvEetTGpGfwu5WcJQ+JWNcLh9TqPE1M5qCvLYrGMpvLFXZZXQiNUjdARq16rfq6VF/iK4uLrRqzTjyO5gaM6UGp73+yH6QVqm6JJhQDdiFoBrlG9ATyrFTNQCL9Pem8WVxo8sbyNKWVFTSLlQCdTMdhuOAPHhQkrjDXzFZM+1JE+CSb/J7alMuHUy4fU+xIIkGrgSQLWvtBI8dHeu+CRZPvsX3do0LgqxkSVgVARRp1BiW4biwJJ2oCh88xs2JlbFYgXadmOrSFVmWwIUDba6igJ51DHss3CS3RpMO2kEHv61SVLe9BqB8B50BbmEx2JfN8xiiKukeGgCJIzCITMCyXsDYNqfUQL7DjQDf1pdGIZsDh4zHFFP/AFURQbI4hlkSGIkAlGkjVALfnCwvtQEE6kcRDgGfE5g5w64oGHDM5Ijk7MhpyRyseyAc7e0L3oCSdemewyYbCLBLHIHleQFGV1IRNJ7ykjjMKAhOWYtzhY0BNvu+atbx/JC3zjagJB1CZnbGzw8pYdfrE4A+UrfCgLi6Uws+CxSISGaCZVI4hjGwBHnc0B5TXF3FAKMLmjR6tDGzqVblcEeHkf8Arerwnlb8GvUpUhmXmn6MsvqMyaOd58TMofsCixX4K5BZ2I4EgaLHlv6ULk56Z55h5MI6xOHYlCtla2zi/etbhfnXRwlCpCqnJaa/Q5eNxFKdJxi7vT6kfidIsCSSdbd4I6JbU1lVogwD+ySQ6kjut67LvKt06P68PJ6mqlGFDr1S35q+u3FabjOkFwN7Xtvyrzf+oa1LETjUSlHM0uDVnbfj1/EYO6TQ7vk0imwXX5rci9r8SByF64FajVc27Xu29NtdTadGS03OkmVSKSCjHSLkgErp33vbhsfgaxVKFWDaaemvQl0pLgdVy2S3sNe4FrHVuCdlte1lNUdGpb4XytZ32vt5FlSlyM/cmK+y1iCL2NvA71SKqRamovR32dtCcja2GyLo7xDNv5C1j53r0lX2sq392klzu2/srGusJzY0tBYkHiCR8K9jRqKrTjUWzSfqrmm9HYkWVCSOJPu8miUlmaKQFVlXbToD9x7WO4sd6w1MspPOrrmuHjbVfQ3KTlGK7t2euj0v4X0flqR/Gzpr1aQms30qGKjYX4kkC/nzraimla9zUbzNtKwpVGifvAqw2IIIIv5Vq4pKdFtPqbODk6eISa6Eu6Dd+SR7+yoAHjqNz8NPzFcQ9CS2SgEstAN84oBsmG9ATrTU3IsGmgsUT9pPE3mwcY3KpM9v2igB/wAM/OoJIJ0c6UdhluY4XVZsQIezH79pvilh6UBEnJ2vz3Hny/A0BZvRDI4c5w4wUP5CXBKjxyMdRl7aT/LGkUC1gNGhRa1t2N7gDtmOPZp8A8eDeKLDYqPCYXGBjaaKCQJpl7tmJAYgggf1gANjYB36ddMp8szXGfdgnaTvhnYuupWhjw+kJa4O7sxuCD3OO5oCL5V0rmzDPMJLiWOg4iPRFqJjjOyjQDw71jfjQDt9o7MNWNghFrQw6j+1KxuP4Y0+NAVjlU+h9VlNg2zGwN1K+p72wHMUBOMl6wYsPFAgy+KSSCKSISNK/eWW5lLIFt3ize4MQONAPXUHlbS444gDTHh4nTa+7yHuqSRY90tzv3V9QPQGIlCKzNwUFj7gLmgPGmYY/tZJJbBTI7yaV2VdbFtIA5C9qAkfWLk8GDxEUWGMhBw8Ukmtgx7R7k2sBtbSfXlQFj/Z9xCHCY1AT2gcMw5aGjshHndHv7hUx3REtmMuSSQa74kkRhG2AJLMRpUAAjgW1cR7Nejq57e5vc83RUL+/tYcuk2d9qI0V45FUA60WRGYjUBrR/YI1ObLcd6/gBhoUst2016fYzYirnsrp9dfnfbiII850qBouQLXv4eVvxri1vZulVqynnazNu1lxMSqWRMUzCUixa677FVINxYgi3C3KvHTxNaLcG72vwXgbqqSaOwzGTmw58hzDD/mNVHjKr4/Lx/dlu8l+fnUVpmUh46SDxFtjckngfFiafr6nT08evN38TIqkhWM1soZlJZdTMdrMdLAC3h3jWzRxzqTpwa1btfg29Fpy1u/xl3VsrvgMmBzNXv2lla97k7H18a2+0fZzE0Xmo3qJ7//AFfw4rw/k06WKhL4tBBgsMskhI7zBw4jP+lTVdlU/pW/NPH5V7WlGVHDwpvhFK/JpW9DTglOba3ve3NX28egrx890lUzmcSMCikPqjIa5ZgwshtdbKTe/lV6cPeTUbW3219N+eperU92Sc813pvpr125aDVGIlsZfH5VsPY1VdtDfjekkskwmZiWVtSA8Fs2pVA4W5V5y7tY9ZZXuI4OkDyw4Y+wY4k4AKTIwBkfuWALH5AVBJaPV3jHxGGZpmZykpQEm506Ebc892NASZsGp8fjQHJssjPG/wAaA5NkkR5H4mgHKgCgPOnXtj9GbgkatOE0AeHaCZQfQyX9KAqegFvbyTLDDq1BCyxrsNGtgx71uBYk7nbfhQE16kcaYsdK4NrYTEE+5Qr/AFQUBGejWGxeLngwuFdy2vVGpciONluxksdhbvEkC/HiTagJ39oGU/f4FbSXXCprZRbUxeS+1yQNrgEm2qgIJ0Jb/OWCP/qsP/vkoB866py2c4q/5vZKPICGPh63PrQEZyTKJcQ0nZKxEUcksjAXCJGjOSx5A6be8jjQHbC5LJJhJsWo/JwPEjf+7r3B8iqD98UBcX2cMsHZ4nE9o9y/YmP/AEdlVXDkc275A8Bfx2AuTFQh0ZDwdSp9zCx+tAeKsVC0bNG/tIWRvepIPzFAWF1jZQ0+aYOCM9/E4fBrc7gMw7O58gFvQDx1AymPEY+BxZ+xuV53iZlYehkFTHdEPYaThpAN1Nelzo873bOR1DlU3RGVmrs1jsfgalNXGVloxR7CvkNeX9SXi/qbsVoKooYhZn9r+XCsGeon7pkUYLWW45ZjIskmtBsQp95tcn529K2MfXhVrOcFwXrx/byM02pO6E88dka/6LfSseCd8VSX+cf+yKVFaEvBkXSLhy8/D4V9dbOAiS4KJ2RYw0EmneM9xh46XRwHG/BgLg8dtxozcVLM01fff5W08mdKmpSioJxdttn5NPXwa8xmx8xkcsyqrcDpBsSNrm5Nz53rbpwUI2Ro1ajnLM0k+g3Y7LllG97i9jcjfztxFWkrxaK06mSSZEDh5QzqV70al3FwdKC1zsf1gfWvPSg4PLLc9VTqRqRzRd0aYzGRnT2SlQI0DX5yBQJGG/Atciqly9egGVnD4GJXFne8jjwL7gHzC6R6UBIqAKAKAKAKAoH7QuSOs4xRjBikWOMSXJYSjVePSGAA0jVcqb77jYUBUwyyT7ucTb8kJBDf/wAwqXsP3V+YoBZgcvVYkxEu8btiYrcAJI4EePceLSr/AA0BwyTOZMKZTFpvLDJA2oE2SUaWK2Is1uBoBw6vcx+75lhJeAEyKx8EkPZv/dc0BcvXjk8Us+XDsl14jErC8oFnKXVQhbmO+Tv4UBS/SGJ8FmUwi/Jvh8SzREWIXRJqiIBuOAU2PrQCPGZ1LM0z4hu2knC6nfdgyFdLA+IVSnuY0Bc3U7aTIcwjCqG/yhbgAFg2HXTqPM3LD3UA0dXOX9t0dzRLXOpnA84o45Ft53WgHv7NWJvDjI/0ZIn/AI1Yf8ugLklkCqWY2CgknwA3JoDyt0UyuLNc6KMHXDzy4iUgEB1j/KSKCdwN9Cm3jQFkZ5lyp0qy5FHdGHUqDvYRpiAu5/1YoDh0AwATpFmoHAJPYf62WN/xqVuQ9iUzZCLcK31WNJ0hvn6OA8qyKuUdEbcR0XHIWPltWSNcxuiWKuWrYDSNgOQr55WwjlOUubZud2jX+iIyblFJHC4vb0NUhhJrYr3UXujEuAsTYW/65Vr4jCTU2rffzJcbCXMYLQyE7AIxJ8gL/hU4GjOOKpO204/VFKsb05LoyBRZ1AeLFf2lYfO1q+snAdGfIWw4mNvZdD6j6VFyjhLkKQlCpkJQgqjN8eWnla9ruw2/RB0gfACuBWlmqSfU9Zh4KFKMVyQiM1YzMeoeimPE+Dw8o/PijJ8m0gMPQgj0oB1oAoAoAoAoCoftJYtRgsNET33n1geKxxurH4yp8aAhGd5eIui2DNrNNjDKfE3SdAf4USgEOe4EL0dy+RbDXicQzeLMSyA+iwgfCgIv0d6Nz4ztzAtxh4XmkJvbSguFFhu7WsBzsfCgGhTbcbEUB6cz7MFxGEybFyr3mxeDe368qMpt5BmDe5aArzr96JLh51xsbMRipG7QG2lGVE0hfHVaQ0BVgwjdkZbdwOEJ/WYMwHwU/CgPQH2eMs/zfiHZrrPKVC8gEQAm/idRFv1R40Bw+zyv5DH4aRf6uYBvPUrIw/wvnQCPqDw/YY/MsNcsIyF1cj2UsiDfzufnQFudJpVTB4lnIVRDKSTwA0GgKY6l8FBHmcaqw7QZcrte4LzTOkp0346YpFXbw8jQEm6fhlz/ACh47Bm1ISeBS5Dj36ZGt5kUAgyXGJhelWMWZwi4iMKhYhQ0jiB1UE8Se8AOZoC3MSgZbVZaMh6oQthBV8xTKbPlalRyNY+9kpMZELDHWk6SLWAJRU0uAsaul6x1KWd3ZDQizXD3hlHijj4qarSw6VWL6r6opKPusrqXIB4V6hVjSdIRS9HR4VdVijpHEZO6+wzr7ifpVu9RV0jopxKcH1ftKD9LGpzoxuhF7pfngVdnYMc8qtxDEn97vfRq49VWm0jsUneCM5tgJcM6pMNLNGkg3vdJBcfA3B81PvrG1YyHpPqyw4TKsGFJOqFZDc370t5GA8gzkAchagJPQBQBQBQBQHnf7R2LLY+CLkkAYftSSOD8kWgHrrjwowuRZfhWt2iNCD744HEhH7zD40BBenGICZZlGGB3WGbEMP8AXykof7snxoC6epvowuFyxNajtMWO1k8dLj8mvohBtyLNQFJdVmA/z3h4nAOiSUEHcExxyHh71oD0B1g5GuJiwsfAJi4GGk6bBQwNrcLKT8KAjn2h8NqytW/s8RG3oVkT/iHwoCm8py/tMkx0n9jicK/oRLF9Zh8KAuX7PM4bK2A4piJFPqsbfRqAV9U2VGB8eS5cyz9pqIAvcyb2HC9+FAHQnLiubZjOrFUmO8eldLMrFQ+obg+1tz7Q34UBL+lOA7fB4mEcZYZUHvZCAfiRQEDyDoOXGEhxT3XCp2iSR6opixVU09srakAAAspHsjysBJ+kOTCXG4OSwJw5JUtvpuRqIJ3vZePkKA0TIEkzJ55EVtIBW4Bs6qiq2/McRQEp01NyDBSlwFqaA3tVLAxalgFqjKDSWPUCPEEfGiVnchob/wCh1tud/lWbvmV7tDc+AHhWbOY8hwfLh4VOcjIcmym4vbbxttVu8K92UX03y8yZzJh12MsuHiHkZI4Vvb96tao7yubFNWiTb7QOShFwmJQWA1YdvG28kX0l+NVe5ZFl9Wzg5VgtJuPu8Y9QoDfMGoJJLQBQBQBQBQFDZ/gzi+lkaKyyLE0JYEEKghTtWQ/pElTbldvI0Ar+0lhyTgWYkRgzKxAJ03MV289uV+VAVdl+HbMMxw8AZnRniw6H2SMNHZAdN+6ezUsbc7+NAeuyVReSqo9AoH8hQHl/qkxHaZ/BJw1viHt4aoZj+NAeks2ju0R5K4b4W/C9ARvrnwnaZPigOKhHH7kiFv7oagKs6s8EJMizgML9wt6xRtIvzAoB3+zdjT2eOi5L2Ui+8iRW/wBlPhQFsZNB2UUluN7+ttvnQB0dwQTWfGw+v86AeSKA0WEC1uW3pQGTGLg8xQAsYBJ8aA3oDFAFCAoSZoDFQDBoDUPU2IOBiq9yLGhhpciwqw62W1Ve5ZHnLPpSvSpbgf8AjcKPLSeyUetiKgksL7Q0LNlaFeCYmNm/Z0SKP7zLQCzqGlLZRGCbhZJgvkNZa3xYn1oCw6AKAKAKAKArvpNgjHmaYnc27N9tjpHdZQfMA/xUA39fcgXBxTA3HfjT9qUKQf4Uc+lAQT7PGT9rmDzkXXDRGx8JJe4v9ztaA9F4iIOjK3BgVPuIsaA8v9RWH1ZxAf7NZm/wmT/joD03iIrm9AMHWBKi5fi3lBKdhIpA3PeUqLeHeYb8uNAVl1OwCTI80jW/aOJ1PhZsNZPnr+VANX2dMXbG4iL+0w5PqjqPo5+FAX+I9iPGgOuHW16A7UAUAUAUAUAUAUAUAUAUAUBrahBjTQBpqbg5YmdY0Z5GCIgLMzEKqqNySTsBQHnLoeIsd0mMhfVGcTNPEbHviPW8NtttlVt+S2qCS1+vJb5NiPJoT/jIPxoDl1ESRnKIhGys6vL2oHFXMjEBh46NB9aAsOgCgCgCgCgGbpBgtZVrcLg/UfjQFJ9dfSCSdosvjhbThirvIQe85TuheQUI/E8T4W3Asrqf6MJgsEdEgmadtbOAABZQAmxN9J1c+JNATs0B58+z/hEizPFJKbTxxPGq246ZFEpvyI0rt5nwoD0CVoCH9auAxEuXyrhZUiBB7bUpLPFzRGHsk+7fxG9AMPUTk5w+HxIbdWkXc2sSE7wt6j40Ay9UmVGHN8a0aRjDuJuyIJ1CPtgY1jvvp02uD4DwoC57UBlRQG1AFAFAFAFAFAFAFAFAFAFAFAYoAoQcsVhkkRo5VV0cFWVgGVlPEEHYigIlk3RmPDYoPCgRQzAADgrXAHzHwoSPfSvAifDtGwuGK3HuIP4UAn6F9HYcHCVgQIZG1PYWuw7o9AB8zQEgoAoAoAoAoDhixcWoCG9PMjWWFXCDXGwu1u92ZBBF+Y1aT8aA26syY1kgPC/aL691/op9TQE2c7GgK56uMII8TKzKC8iE6yO9fUCw1frXuf2RQFj0AkzY/kZPNGHqRb8aAYOjOF7OGcDa4v8A3SPwoDj0PysJKz24JYepH4A0BL7UAUBmgCgCgCgCgCgCgCgCgCgCgCgMUBkUAUByMe96A2lW4oAiWwtQG9AFAFAFAFAc5FoDnLCGUqeDAg+47UBGsog7KZT+6fXb62+FASqW+k242NvfyoCMZDhNMynyP0NASqgE2PW6EeJH8/woBHDFZHH6Vh9b0ApyyAKD5n6f9zQCygCgCgCgCgCgCgCgCgCgCgCgCgCgCgCgCgMUAGgM0AUAUAUAUAUBg0BigGnGoA5t7/W1AO6nYUA1YIflB6/Q0A7UByxHKgONqA7QcKA60AUAUAUAUAUAUAUAUAUAUAUAUAUAUAUAUAUAUAUAUAUAUB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1030" name="AutoShape 6" descr="data:image/jpeg;base64,/9j/4AAQSkZJRgABAQAAAQABAAD/2wCEAAkGBxQTEhUUEBQVFBQUGBcXFhcYGBcWFRUUFxgYFxUYFRQYHCggGBsmGxQVITIhJSkrLi4uGB8zODMtNygtLisBCgoKDg0OGxAQGy0kICUsLCssLywsLCwsLCwsLC4sLC0sLiwsLCwsLTIsLC0tLC4sLC8sLCwsLCwtLSwsLCwsLP/AABEIALsBDQMBEQACEQEDEQH/xAAcAAABBAMBAAAAAAAAAAAAAAAABAUGBwECAwj/xABLEAACAQIEAgcFAwgFCgcAAAABAgMAEQQFEiExQQYHEyJRYYEycZGhsQgUwSNCUmJygpLRFTNToqMkJUNzsrPCw/DxNGNkg5PS0//EABsBAQACAwEBAAAAAAAAAAAAAAABAgMEBQYH/8QANxEAAgECBAMFBwMDBQEAAAAAAAECAxEEEiExQVFhBRNxgZEGIjKhscHwFNHhI0JiFlNysvFS/9oADAMBAAIRAxEAPwB3++nzr0Xdo8f3zNhjz51HdonvmdEzOquiXWIFUObedUdEyxxI44fNvOsEqBswxI7YXNB41rzom5TxCHfD4wGteUGjchVTFQNYrGVMzQkKAKAKAKAKAKAKAKAKAKAKAKAKAKAKAKAKAKAKAKAKAKAKAKAKArdcB5V2+8PMqibjL/Ko70nuQOWjwp3o7hHJ8qHhVlWKvDI4vlZHAkVZVk9zG8O1saASp51PuSI/qQFuEzoqbNcVinh09jPTxbjuSbLs5B51o1KDR06OKTHyGYMNq1XFo6EZJnSqlgoAoAoAoAoAoAoAoAoAoAoAoAoAoAoAoAoAoAoAoAoAoAoAoCLLh66GY5KgbjD1XMWUDcYeozE92Z+7Uzk92YOEpnI7o5vgR4VZVCroiPEZSDyrLGs0YJ4ZMa5cqdDeMkeXKs6rRl8Rqyw8oaxFeX548ZAlBHnyrHUw6mrxM1HFypu0yYYDHrINjXNqU3FnapVozWgsrEZgoAoAoAoAoAoAoAoAoAoAoAoAoAoAoAoAoAoAoAoAoAoAoBmWOtq5pKJ0EdVuWym4jqLk5TYR1FybGezpcnKHZUzDKYMNMxGQ5PhQasplXTQgxeVKw3FZoVmjXqYZSQz/AHWXDtqjuV/R/lWznhVVpGl3dSg7w2JPkucLMLcGHEHjWhXoOm+h1cNio1VbiOta5thQBQBQBQBQBQBQBQBQDfjs5iiOl2JbmALke/kKz08NUqK6WhqVsbRpPLJ69DngekOHlbQkq9oNtDd1/RW9r0vUVMPUhrJGSliaVX4X+46VhM4UAUAUAUAUAUAUAUAUAUA3hazXNexuFqLk2NwtRcmxsFqLk2M6aXJsZ01AsZ00uTYNFLixqY6m5FjjLhgasp2KSgmMmPyYg64jpcc+R8j41tU66ayy2NGrhWnnhoxyyXNe07kg0yrxHiPEeNYK9HL70djZw2Jz+5LSSHatc3AoAoAoAoAoAoAoAoCDdKotE7Hk4Dfgfmprs4OWakumh5vtGnlrt89ft9hj6OrDicVGo9oNrPiNHeN/DcAetZcRPJSb8vUrhaUp1orhv6Fl4jMoU9uWNfeyg/C9cWNKctk/Q9FKtTj8UkvMx/ScVgQ4IO4IuQQeG4rm1e0sNSk4ylqtHo3qvBE95HmcmzdOQY+n8zWnPt3DrZSfkvu0R3iMZfncMzFUazi/dYWbbjbk3oTXQw+MpV/hevJ7kQrwm7J6iebNmuQAAL+815+v23iM7UEkr+L+v2DqHE5i5/O+grRn2ni5bzfkkvsVzs06L5lNIzpNZgourWs3G1jbY/8AXGvQ9mYypWbhPWy34mPD1JybUiRV1zbCgCgCgEoWshhsbAVBJsBQk2AqCTNqEhUAzagC1CTNqAxagMMlTchobMxyvXZkOl13VhxB/lWenWy6PY1a2HzarRrZijLMaXBVxpkT2h4+DL5GsdWnl1WzMtCq5rLLSS3/AHF1YjOFAFABNANU/SPDJxlB/ZDN/sithYWs/wC01JY6gv7vTX6CQ9M8HZvyu6gnSVZWawvZNQAYnwBq36Ote1gsdRcW7kbxvWdb+rw1/NpLfIKfrWzHs7nL5Gs+0uUfmLE6WzOisAialVrAE2uAeJP4VkWBpre7NSfada7SshnxuLeRizkseZ8By4bAVtQhGCtHQ0Z1J1JZpO7G+RquVEkr1JKRMcLJZFHgqj5CvkOMV8RUf+UvqzvQfurwNpMUFFzwFa6g3oS5paseOjcEbEzKOF1HvNiflb413+xMPK8qsuGi+r+3zM1BRfvob8ZMO0fSdtRt8a42KUXXm47Xf1Mcpas49tWDKRmHrInTUxXwH1rudgp95O/JfU2KVm9B2OIFemMwCcUB0D0BtQHACrmM2AqCTIFAZoSZqAZoSZoAoAoAoAoAtQCPF4S5Dps68D4+KnyNZITto9jDUp3eaO6O+Hm1C9rHgRzUjiDVJRyuxlhLMrnWqlgoDSb2T7j9KlblZbMqObhXpDyMdjjh8dEx0SKVADXOk8lJFj4kiw99VldLQywgsyu9COYqshZEzwEyqqFl1jQLC5AvYWvbe3ltWKSb2djFFpSvJXHLE48NC5DWQoF7FUIVJLqdRYDTxUkEktvateNNqa53vdvdfnkbkqqlTdnpa2VLRPTW+3C61uRqWSts0xFNJUosS6ObYe4V8jxCvWm/8n9TrReiMmWsNicxlJrDSDZfAbC/uq15Wtd28dCVKysg7aq2GYO2pYZjOXYx4tW4N7W9L8fjW9hcY8NmcVdu25NKo6dxQM0mv3SCfAja3pwrLT7VxEZXk01yt+xk/UVL6DzhsbcAna44eFelo1VVpxmuKubsXmSY4Q4ishYVpLQG4FWKGRQkzQGagGaEmaAKAKAKAKAKAKgkKA5MljqH73mOR94+npVr3VijVndHWqlwoBBiM1hGpTIuoAi17G45DxNZo0Kmjys1p4qjrHMrlZYuMrswKnwIIPwNd5NPVHmcrjpJWG2aFirMBdVtqPhq2X6UckmkzJGLabXAbxgJZTpijdzwsFPGxa1+A2BNHOMVdsywhKTtFXNcHncnaRJZQoKqQRfVbbvX93CrNaFMiWpOZpWkURPL35FDJGI17JLjWguCNDEW3ANtW9aaSi86jouN9XwfibN3NZJS1a0VtFxXg/BeJGoFDtY8OJ5G1YO18VPC4WVSn8WiXmzWpRUpaiiXLIyNiw9b/WvL0faXFwVpqMvK300+RsujAk6YNGVFWwYiDgWLASEKWYHukXYW077iuV+nhOKt8Tyc7+9u3fS1+Wpu5U0kunzE2HwwYKdW7hiq7XZg2nSCSATz+QrFTw6lFNvV3sudna2rS/NCkY3S13OyYNTpuxGsxKNI2BkjVgTc+J3/AA4VkjhoStd2vlSt1infX5llBO3W3zRr92QBC7kFgjGwJ7rcbADl478DtULDU1GLlLez8n5cPPjoRlikrvkaz4UBXO+pCCRe4CHRpIOmz31+IIuNuNVnh0oy5rrw0tw136NaaBxsn+chDhS0jaUUkgE32tYe+qUsNOq7QV2Y4Zpu0UKIcQYnu6kHhuKx1sNUStKLXkXUnTl7yHETm9ztevWYOk6VCEHukjqR2Q4YbEVslhyim2oBzFWKGaEmagGaEmaAKAKAKAKAKAKgkKAKAKAwBQGaAr7HYaRZmvG+zlr6WsRqv7VrV3adSDgkmtuZ5epRqRqNuL3fB8zniM9JJJXbUxFrBlQhgAGINmDPqv4iqrDWW/D56f8AhleMbe3F+mvjrd38RJN0pIvaIW1E21kLYszHuhfaIcgt5Dbao/Sdfl+aabGRY18I/Pq+m+u40YrpU2pGES/k2uo1vbSY1iZWAI1XCe1xF6usKrNX3/e5P6ttp226vlYaEyoa45FNgLMVNzva40n3nnWzc03PdEoweZjRaR+97CrHEGxDJa2kTGwVbG3M2rWnTea6XXV6X8PxGxSqrLaT6aL3rcr/AIzhnZhhc9nG8TAp3GYktHInaBrMLoykBSPPyrRxmFqY3DOlmWut+F0+nNFqqhCXupr9mr+VthmxWeEewo97bn0ANh865+E9maaV8RK75LRLz3fyK97yQ+NmEhAXW1ltYXtbT7PDw5eFeRdSdlFvRfbb+DL3krWua4jOHW7PKw5XLEbHlWal+orTy07tvkT3st7iKHPUYgLLc3FhdhuBZbX8BsLVsVey8dSjmnB2Wu97W8Hw+RXP1Fi4twAAzAA3A1GwPiByNaClJKyb9WTnfM2hlZmVSSdTC+53JNrnzqspOzu+oi22l1Jlk+A0az42Hwv/ADrqdh+9GcvBHVoU8txRPFXeNgbcTDQHCGSxtQDnDLtQEkFWKhUAzQkzQGaAKAKAKAKAKgkKAKAKAKADQADQHOf2W9x+lTHdFZ/CypJuFekPIxOmZFREdhyt7/KoQje5E8VV0Z0OqP3F/ZH0qpTiKcoxpRnvM8KFCzFNIkfTwSNjbSx1Hny57Viqxulpd9dvFmejJpv3mlbhu+iEWc5hC6IIYijKW1uzF5HHFSziwJJZ793bSu9tqmnCabcnf6L88S05QaSirc3u3+fsMEkm9ZyiRKu0r5PFaIvcbc+j1Rj9VgfqPxrv+ztVQxTi/wC5NLxWv0TIbG3KMJeQHknePpw+dvga9R2riVQwk5cWrLxen8kXJJ2lfObFrnbBS2kQ+DKfgQarNe6y0H7y8Sxskm1ox8Gt8gfxrrdhxy0p/wDL7I7dCWZXFMqV2zMN+ISgGvEJY0B2gl2oCY1YqZFQDNCTIoAoAoAoAoDSKZWvoYNY2NiDYjiDbgd+FAb1BIUAx4zpTBHiVwzatZKqTYaVZ7aQTe+9xwHOgHygCgG3G59h4pBHLKqubbb7X4XIFl9aA6PmcUcnZSSIrm2lSQCQ3D53HwqWVXIVT+y3uP0pHdCXwsqpmjI9l/4x/wDSvRWlzXp/J5ROPJ+v8CKeZXXQvfPiLWUjxbgPdx8qjMntqSouL97QRLk195JD7lAAHqdz8vdVlmLd4uCNo4l2DarDbYgHbbmK81V9onCcod3s2vi5O3Iuox4nDMYEC6k1bcdRB4+BAFbfZ3bX6ut3ThbRu977FpRjbQ4YTLRIoZmIvewAB4G25J8qy9o9sU8FNU3FttXKpN7CyLo3AbapZgbjgiW+bVzX7Txbsqb16o2IQhxuY+/QcjP/APHH/wDrVP8ATM1p3i9GY70+b9F+5wxuJjKkR6yTt3kVRb3h2rYwfYEqFeNWVRPK72S/kq3Hhf0/liPCOUvYXv8Ah/3rqdpYBY2koZrWd1x4W20K3F8GLU+3qXw0gP8AG7LauC/ZqrwqL0f7ssnHj9P5O64qIb6pNt/6tb/7yqv2arf7kfRkpwvu/T+Sf9X+KWSCQrq2kI7yhT7CcLMay0ez5YJZJNO+unp9jr4GScHbn9kSGUVlN0QzrQDZikoBIjWoCdVYqZqAZoSUb0k6aYyLOmRZZBHHPHGIQDoaMlAR2du+WDEg7ncW5VBJedSQU51pdbM+CxZwuCWMmIL2ryKW77AMFQBgLBSL35k+FQSSXqq6w/6UR0lRI8REAWVSdMiHbWqndRfYi5tcb70IHPrRxU0eWzthr6rAMw4pET+VYG+1lvvyoSU30E6UPlZmldD2TYcSCI9ztiXRIWjJ5d9rsAe6G42FAWt1YdYQzVZrw9jJAUuA2tGV9Wkg2BBuhuPdvuQAJbmuaQ4ZO0xEixJe12NrsbkAeJsDsPCgKqzjGQz45MdGxOFBLyG7BycNpLlEO4BHZgDa5DcKAs3IekOGxilsLKJNNtQ3DLe9tSMARex99jQDmTbc7AUB5+lzCTMMaQhRXxDkLqbuLZbKC9t+6oHDfkN6Af8ApNiUlx3a4eQTRQ9n2zKb6eyVncL+ldYmsRtq2uKlJu9uBDkla/EkOL62cFpIVJ2JFvZQDceJeidncNXViE4ed5fb7icl/Ob9rwFdlKdfWatHlxficBunhtKbzS58F4dSRZHlfaq1tYVLAaF1m5v+bqBNgLm1zV6lRUUor5sx0qLruU5X8lfV9NPkN7yi5sbi5seFxyNjwrYRqta6HILXzHEv+tP/AJS+rNpLQTZxh3ZFEY1d5iwHHgAu3Pi9dr2fxOGoTm6slFuyV9ra319Czi2tDbIIHCsJFK97a/Hcb7VT2ixNCtUpulJSsne3jp9yYRaHfRYE+AvXApa1IrqvqZLWIqsVfWGadzcRVAuOOHySRrXVl1ozxd0kS6Rq0oRxYgHbjtascq0Vx42fQyKlJ8N1ddeiOeLyySKwlQoWFwG2a3mvEetTGpGfwu5WcJQ+JWNcLh9TqPE1M5qCvLYrGMpvLFXZZXQiNUjdARq16rfq6VF/iK4uLrRqzTjyO5gaM6UGp73+yH6QVqm6JJhQDdiFoBrlG9ATyrFTNQCL9Pem8WVxo8sbyNKWVFTSLlQCdTMdhuOAPHhQkrjDXzFZM+1JE+CSb/J7alMuHUy4fU+xIIkGrgSQLWvtBI8dHeu+CRZPvsX3do0LgqxkSVgVARRp1BiW4biwJJ2oCh88xs2JlbFYgXadmOrSFVmWwIUDba6igJ51DHss3CS3RpMO2kEHv61SVLe9BqB8B50BbmEx2JfN8xiiKukeGgCJIzCITMCyXsDYNqfUQL7DjQDf1pdGIZsDh4zHFFP/AFURQbI4hlkSGIkAlGkjVALfnCwvtQEE6kcRDgGfE5g5w64oGHDM5Ijk7MhpyRyseyAc7e0L3oCSdemewyYbCLBLHIHleQFGV1IRNJ7ykjjMKAhOWYtzhY0BNvu+atbx/JC3zjagJB1CZnbGzw8pYdfrE4A+UrfCgLi6Uws+CxSISGaCZVI4hjGwBHnc0B5TXF3FAKMLmjR6tDGzqVblcEeHkf8Arerwnlb8GvUpUhmXmn6MsvqMyaOd58TMofsCixX4K5BZ2I4EgaLHlv6ULk56Z55h5MI6xOHYlCtla2zi/etbhfnXRwlCpCqnJaa/Q5eNxFKdJxi7vT6kfidIsCSSdbd4I6JbU1lVogwD+ySQ6kjut67LvKt06P68PJ6mqlGFDr1S35q+u3FabjOkFwN7Xtvyrzf+oa1LETjUSlHM0uDVnbfj1/EYO6TQ7vk0imwXX5rci9r8SByF64FajVc27Xu29NtdTadGS03OkmVSKSCjHSLkgErp33vbhsfgaxVKFWDaaemvQl0pLgdVy2S3sNe4FrHVuCdlte1lNUdGpb4XytZ32vt5FlSlyM/cmK+y1iCL2NvA71SKqRamovR32dtCcja2GyLo7xDNv5C1j53r0lX2sq392klzu2/srGusJzY0tBYkHiCR8K9jRqKrTjUWzSfqrmm9HYkWVCSOJPu8miUlmaKQFVlXbToD9x7WO4sd6w1MspPOrrmuHjbVfQ3KTlGK7t2euj0v4X0flqR/Gzpr1aQms30qGKjYX4kkC/nzraimla9zUbzNtKwpVGifvAqw2IIIIv5Vq4pKdFtPqbODk6eISa6Eu6Dd+SR7+yoAHjqNz8NPzFcQ9CS2SgEstAN84oBsmG9ATrTU3IsGmgsUT9pPE3mwcY3KpM9v2igB/wAM/OoJIJ0c6UdhluY4XVZsQIezH79pvilh6UBEnJ2vz3Hny/A0BZvRDI4c5w4wUP5CXBKjxyMdRl7aT/LGkUC1gNGhRa1t2N7gDtmOPZp8A8eDeKLDYqPCYXGBjaaKCQJpl7tmJAYgggf1gANjYB36ddMp8szXGfdgnaTvhnYuupWhjw+kJa4O7sxuCD3OO5oCL5V0rmzDPMJLiWOg4iPRFqJjjOyjQDw71jfjQDt9o7MNWNghFrQw6j+1KxuP4Y0+NAVjlU+h9VlNg2zGwN1K+p72wHMUBOMl6wYsPFAgy+KSSCKSISNK/eWW5lLIFt3ize4MQONAPXUHlbS444gDTHh4nTa+7yHuqSRY90tzv3V9QPQGIlCKzNwUFj7gLmgPGmYY/tZJJbBTI7yaV2VdbFtIA5C9qAkfWLk8GDxEUWGMhBw8Ukmtgx7R7k2sBtbSfXlQFj/Z9xCHCY1AT2gcMw5aGjshHndHv7hUx3REtmMuSSQa74kkRhG2AJLMRpUAAjgW1cR7Nejq57e5vc83RUL+/tYcuk2d9qI0V45FUA60WRGYjUBrR/YI1ObLcd6/gBhoUst2016fYzYirnsrp9dfnfbiII850qBouQLXv4eVvxri1vZulVqynnazNu1lxMSqWRMUzCUixa677FVINxYgi3C3KvHTxNaLcG72vwXgbqqSaOwzGTmw58hzDD/mNVHjKr4/Lx/dlu8l+fnUVpmUh46SDxFtjckngfFiafr6nT08evN38TIqkhWM1soZlJZdTMdrMdLAC3h3jWzRxzqTpwa1btfg29Fpy1u/xl3VsrvgMmBzNXv2lla97k7H18a2+0fZzE0Xmo3qJ7//AFfw4rw/k06WKhL4tBBgsMskhI7zBw4jP+lTVdlU/pW/NPH5V7WlGVHDwpvhFK/JpW9DTglOba3ve3NX28egrx890lUzmcSMCikPqjIa5ZgwshtdbKTe/lV6cPeTUbW3219N+eperU92Sc813pvpr125aDVGIlsZfH5VsPY1VdtDfjekkskwmZiWVtSA8Fs2pVA4W5V5y7tY9ZZXuI4OkDyw4Y+wY4k4AKTIwBkfuWALH5AVBJaPV3jHxGGZpmZykpQEm506Ebc892NASZsGp8fjQHJssjPG/wAaA5NkkR5H4mgHKgCgPOnXtj9GbgkatOE0AeHaCZQfQyX9KAqegFvbyTLDDq1BCyxrsNGtgx71uBYk7nbfhQE16kcaYsdK4NrYTEE+5Qr/AFQUBGejWGxeLngwuFdy2vVGpciONluxksdhbvEkC/HiTagJ39oGU/f4FbSXXCprZRbUxeS+1yQNrgEm2qgIJ0Jb/OWCP/qsP/vkoB866py2c4q/5vZKPICGPh63PrQEZyTKJcQ0nZKxEUcksjAXCJGjOSx5A6be8jjQHbC5LJJhJsWo/JwPEjf+7r3B8iqD98UBcX2cMsHZ4nE9o9y/YmP/AEdlVXDkc275A8Bfx2AuTFQh0ZDwdSp9zCx+tAeKsVC0bNG/tIWRvepIPzFAWF1jZQ0+aYOCM9/E4fBrc7gMw7O58gFvQDx1AymPEY+BxZ+xuV53iZlYehkFTHdEPYaThpAN1Nelzo873bOR1DlU3RGVmrs1jsfgalNXGVloxR7CvkNeX9SXi/qbsVoKooYhZn9r+XCsGeon7pkUYLWW45ZjIskmtBsQp95tcn529K2MfXhVrOcFwXrx/byM02pO6E88dka/6LfSseCd8VSX+cf+yKVFaEvBkXSLhy8/D4V9dbOAiS4KJ2RYw0EmneM9xh46XRwHG/BgLg8dtxozcVLM01fff5W08mdKmpSioJxdttn5NPXwa8xmx8xkcsyqrcDpBsSNrm5Nz53rbpwUI2Ro1ajnLM0k+g3Y7LllG97i9jcjfztxFWkrxaK06mSSZEDh5QzqV70al3FwdKC1zsf1gfWvPSg4PLLc9VTqRqRzRd0aYzGRnT2SlQI0DX5yBQJGG/Atciqly9egGVnD4GJXFne8jjwL7gHzC6R6UBIqAKAKAKAKAoH7QuSOs4xRjBikWOMSXJYSjVePSGAA0jVcqb77jYUBUwyyT7ucTb8kJBDf/wAwqXsP3V+YoBZgcvVYkxEu8btiYrcAJI4EePceLSr/AA0BwyTOZMKZTFpvLDJA2oE2SUaWK2Is1uBoBw6vcx+75lhJeAEyKx8EkPZv/dc0BcvXjk8Us+XDsl14jErC8oFnKXVQhbmO+Tv4UBS/SGJ8FmUwi/Jvh8SzREWIXRJqiIBuOAU2PrQCPGZ1LM0z4hu2knC6nfdgyFdLA+IVSnuY0Bc3U7aTIcwjCqG/yhbgAFg2HXTqPM3LD3UA0dXOX9t0dzRLXOpnA84o45Ft53WgHv7NWJvDjI/0ZIn/AI1Yf8ugLklkCqWY2CgknwA3JoDyt0UyuLNc6KMHXDzy4iUgEB1j/KSKCdwN9Cm3jQFkZ5lyp0qy5FHdGHUqDvYRpiAu5/1YoDh0AwATpFmoHAJPYf62WN/xqVuQ9iUzZCLcK31WNJ0hvn6OA8qyKuUdEbcR0XHIWPltWSNcxuiWKuWrYDSNgOQr55WwjlOUubZud2jX+iIyblFJHC4vb0NUhhJrYr3UXujEuAsTYW/65Vr4jCTU2rffzJcbCXMYLQyE7AIxJ8gL/hU4GjOOKpO204/VFKsb05LoyBRZ1AeLFf2lYfO1q+snAdGfIWw4mNvZdD6j6VFyjhLkKQlCpkJQgqjN8eWnla9ruw2/RB0gfACuBWlmqSfU9Zh4KFKMVyQiM1YzMeoeimPE+Dw8o/PijJ8m0gMPQgj0oB1oAoAoAoAoCoftJYtRgsNET33n1geKxxurH4yp8aAhGd5eIui2DNrNNjDKfE3SdAf4USgEOe4EL0dy+RbDXicQzeLMSyA+iwgfCgIv0d6Nz4ztzAtxh4XmkJvbSguFFhu7WsBzsfCgGhTbcbEUB6cz7MFxGEybFyr3mxeDe368qMpt5BmDe5aArzr96JLh51xsbMRipG7QG2lGVE0hfHVaQ0BVgwjdkZbdwOEJ/WYMwHwU/CgPQH2eMs/zfiHZrrPKVC8gEQAm/idRFv1R40Bw+zyv5DH4aRf6uYBvPUrIw/wvnQCPqDw/YY/MsNcsIyF1cj2UsiDfzufnQFudJpVTB4lnIVRDKSTwA0GgKY6l8FBHmcaqw7QZcrte4LzTOkp0346YpFXbw8jQEm6fhlz/ACh47Bm1ISeBS5Dj36ZGt5kUAgyXGJhelWMWZwi4iMKhYhQ0jiB1UE8Se8AOZoC3MSgZbVZaMh6oQthBV8xTKbPlalRyNY+9kpMZELDHWk6SLWAJRU0uAsaul6x1KWd3ZDQizXD3hlHijj4qarSw6VWL6r6opKPusrqXIB4V6hVjSdIRS9HR4VdVijpHEZO6+wzr7ifpVu9RV0jopxKcH1ftKD9LGpzoxuhF7pfngVdnYMc8qtxDEn97vfRq49VWm0jsUneCM5tgJcM6pMNLNGkg3vdJBcfA3B81PvrG1YyHpPqyw4TKsGFJOqFZDc370t5GA8gzkAchagJPQBQBQBQBQHnf7R2LLY+CLkkAYftSSOD8kWgHrrjwowuRZfhWt2iNCD744HEhH7zD40BBenGICZZlGGB3WGbEMP8AXykof7snxoC6epvowuFyxNajtMWO1k8dLj8mvohBtyLNQFJdVmA/z3h4nAOiSUEHcExxyHh71oD0B1g5GuJiwsfAJi4GGk6bBQwNrcLKT8KAjn2h8NqytW/s8RG3oVkT/iHwoCm8py/tMkx0n9jicK/oRLF9Zh8KAuX7PM4bK2A4piJFPqsbfRqAV9U2VGB8eS5cyz9pqIAvcyb2HC9+FAHQnLiubZjOrFUmO8eldLMrFQ+obg+1tz7Q34UBL+lOA7fB4mEcZYZUHvZCAfiRQEDyDoOXGEhxT3XCp2iSR6opixVU09srakAAAspHsjysBJ+kOTCXG4OSwJw5JUtvpuRqIJ3vZePkKA0TIEkzJ55EVtIBW4Bs6qiq2/McRQEp01NyDBSlwFqaA3tVLAxalgFqjKDSWPUCPEEfGiVnchob/wCh1tud/lWbvmV7tDc+AHhWbOY8hwfLh4VOcjIcmym4vbbxttVu8K92UX03y8yZzJh12MsuHiHkZI4Vvb96tao7yubFNWiTb7QOShFwmJQWA1YdvG28kX0l+NVe5ZFl9Wzg5VgtJuPu8Y9QoDfMGoJJLQBQBQBQBQFDZ/gzi+lkaKyyLE0JYEEKghTtWQ/pElTbldvI0Ar+0lhyTgWYkRgzKxAJ03MV289uV+VAVdl+HbMMxw8AZnRniw6H2SMNHZAdN+6ezUsbc7+NAeuyVReSqo9AoH8hQHl/qkxHaZ/BJw1viHt4aoZj+NAeks2ju0R5K4b4W/C9ARvrnwnaZPigOKhHH7kiFv7oagKs6s8EJMizgML9wt6xRtIvzAoB3+zdjT2eOi5L2Ui+8iRW/wBlPhQFsZNB2UUluN7+ttvnQB0dwQTWfGw+v86AeSKA0WEC1uW3pQGTGLg8xQAsYBJ8aA3oDFAFCAoSZoDFQDBoDUPU2IOBiq9yLGhhpciwqw62W1Ve5ZHnLPpSvSpbgf8AjcKPLSeyUetiKgksL7Q0LNlaFeCYmNm/Z0SKP7zLQCzqGlLZRGCbhZJgvkNZa3xYn1oCw6AKAKAKAKArvpNgjHmaYnc27N9tjpHdZQfMA/xUA39fcgXBxTA3HfjT9qUKQf4Uc+lAQT7PGT9rmDzkXXDRGx8JJe4v9ztaA9F4iIOjK3BgVPuIsaA8v9RWH1ZxAf7NZm/wmT/joD03iIrm9AMHWBKi5fi3lBKdhIpA3PeUqLeHeYb8uNAVl1OwCTI80jW/aOJ1PhZsNZPnr+VANX2dMXbG4iL+0w5PqjqPo5+FAX+I9iPGgOuHW16A7UAUAUAUAUAUAUAUAUAUAUBrahBjTQBpqbg5YmdY0Z5GCIgLMzEKqqNySTsBQHnLoeIsd0mMhfVGcTNPEbHviPW8NtttlVt+S2qCS1+vJb5NiPJoT/jIPxoDl1ESRnKIhGys6vL2oHFXMjEBh46NB9aAsOgCgCgCgCgGbpBgtZVrcLg/UfjQFJ9dfSCSdosvjhbThirvIQe85TuheQUI/E8T4W3Asrqf6MJgsEdEgmadtbOAABZQAmxN9J1c+JNATs0B58+z/hEizPFJKbTxxPGq246ZFEpvyI0rt5nwoD0CVoCH9auAxEuXyrhZUiBB7bUpLPFzRGHsk+7fxG9AMPUTk5w+HxIbdWkXc2sSE7wt6j40Ay9UmVGHN8a0aRjDuJuyIJ1CPtgY1jvvp02uD4DwoC57UBlRQG1AFAFAFAFAFAFAFAFAFAFAFAYoAoQcsVhkkRo5VV0cFWVgGVlPEEHYigIlk3RmPDYoPCgRQzAADgrXAHzHwoSPfSvAifDtGwuGK3HuIP4UAn6F9HYcHCVgQIZG1PYWuw7o9AB8zQEgoAoAoAoAoDhixcWoCG9PMjWWFXCDXGwu1u92ZBBF+Y1aT8aA26syY1kgPC/aL691/op9TQE2c7GgK56uMII8TKzKC8iE6yO9fUCw1frXuf2RQFj0AkzY/kZPNGHqRb8aAYOjOF7OGcDa4v8A3SPwoDj0PysJKz24JYepH4A0BL7UAUBmgCgCgCgCgCgCgCgCgCgCgCgMUBkUAUByMe96A2lW4oAiWwtQG9AFAFAFAFAc5FoDnLCGUqeDAg+47UBGsog7KZT+6fXb62+FASqW+k242NvfyoCMZDhNMynyP0NASqgE2PW6EeJH8/woBHDFZHH6Vh9b0ApyyAKD5n6f9zQCygCgCgCgCgCgCgCgCgCgCgCgCgCgCgCgCgMUAGgM0AUAUAUAUAUBg0BigGnGoA5t7/W1AO6nYUA1YIflB6/Q0A7UByxHKgONqA7QcKA60AUAUAUAUAUAUAUAUAUAUAUAUAUAUAUAUAUAUAUAUAUAUB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>
              <a:solidFill>
                <a:prstClr val="black"/>
              </a:solidFill>
              <a:cs typeface="Arial" charset="0"/>
            </a:endParaRPr>
          </a:p>
        </p:txBody>
      </p:sp>
      <p:pic>
        <p:nvPicPr>
          <p:cNvPr id="11" name="Picture 10" descr="consultanc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9023" y="4533254"/>
            <a:ext cx="2180729" cy="218072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389" y="332655"/>
            <a:ext cx="2305235" cy="764511"/>
          </a:xfrm>
          <a:prstGeom prst="rect">
            <a:avLst/>
          </a:prstGeom>
        </p:spPr>
      </p:pic>
      <p:pic>
        <p:nvPicPr>
          <p:cNvPr id="1026" name="Picture 2" descr="C:\Users\bus-ad1\AppData\Local\Microsoft\Windows\Temporary Internet Files\Content.IE5\HT2WP4JJ\lluvia-de-ideas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5" y="0"/>
            <a:ext cx="3898973" cy="2194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2083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>
                <a:solidFill>
                  <a:srgbClr val="0000FF"/>
                </a:solidFill>
              </a:rPr>
              <a:t>Today’s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endParaRPr lang="en-GB" sz="3100" dirty="0">
              <a:solidFill>
                <a:prstClr val="black"/>
              </a:solidFill>
              <a:cs typeface="Arial" charset="0"/>
            </a:endParaRP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>
                <a:solidFill>
                  <a:prstClr val="black"/>
                </a:solidFill>
                <a:cs typeface="Arial" charset="0"/>
              </a:rPr>
              <a:t>To examine why research is relevant to the consultancy process</a:t>
            </a: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>
                <a:solidFill>
                  <a:prstClr val="black"/>
                </a:solidFill>
                <a:cs typeface="Arial" charset="0"/>
              </a:rPr>
              <a:t>To explore how to develop effective project questions/aims and objectives</a:t>
            </a: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>
                <a:solidFill>
                  <a:prstClr val="black"/>
                </a:solidFill>
                <a:cs typeface="Arial" charset="0"/>
              </a:rPr>
              <a:t>To </a:t>
            </a:r>
            <a:r>
              <a:rPr lang="en-GB" sz="3100" dirty="0">
                <a:solidFill>
                  <a:prstClr val="black"/>
                </a:solidFill>
                <a:cs typeface="Arial" charset="0"/>
              </a:rPr>
              <a:t>list the key components of the Project Description Document</a:t>
            </a: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endParaRPr lang="en-GB" sz="3100" dirty="0">
              <a:solidFill>
                <a:prstClr val="black"/>
              </a:solidFill>
              <a:cs typeface="Arial" charset="0"/>
            </a:endParaRP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endParaRPr lang="en-GB" sz="2800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consultanc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740352" y="34320"/>
            <a:ext cx="1296144" cy="129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734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/>
          </a:bodyPr>
          <a:lstStyle/>
          <a:p>
            <a:pPr algn="l"/>
            <a:r>
              <a:rPr lang="en-GB" altLang="en-US" sz="3600" b="1" dirty="0">
                <a:solidFill>
                  <a:srgbClr val="0000FF"/>
                </a:solidFill>
                <a:latin typeface="+mn-lt"/>
              </a:rPr>
              <a:t>Why is research important?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r>
              <a:rPr lang="en-GB" altLang="en-US" dirty="0"/>
              <a:t>Organisations depend on reliable data </a:t>
            </a:r>
          </a:p>
          <a:p>
            <a:r>
              <a:rPr lang="en-GB" altLang="en-US" dirty="0"/>
              <a:t>Without the use of proper research methods, the data gathered is not reliable and  incorrect decisions may be made</a:t>
            </a:r>
          </a:p>
          <a:p>
            <a:r>
              <a:rPr lang="en-GB" altLang="en-US" dirty="0"/>
              <a:t>It is essential that consultants have an understanding of research techniques even if they do not carry out the research themselves</a:t>
            </a:r>
          </a:p>
        </p:txBody>
      </p:sp>
    </p:spTree>
    <p:extLst>
      <p:ext uri="{BB962C8B-B14F-4D97-AF65-F5344CB8AC3E}">
        <p14:creationId xmlns:p14="http://schemas.microsoft.com/office/powerpoint/2010/main" val="10150041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/>
          </a:bodyPr>
          <a:lstStyle/>
          <a:p>
            <a:pPr algn="l"/>
            <a:r>
              <a:rPr lang="en-GB" altLang="en-US" sz="3600" b="1" dirty="0">
                <a:solidFill>
                  <a:srgbClr val="0000FF"/>
                </a:solidFill>
              </a:rPr>
              <a:t>Diagnosis and data collection - steps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sz="quarter" idx="1"/>
          </p:nvPr>
        </p:nvSpPr>
        <p:spPr>
          <a:xfrm>
            <a:off x="612775" y="1340768"/>
            <a:ext cx="8153400" cy="4755232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Identify the ‘real’ problem that the client wants to be solved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What data needs to be collected to solve the problem? 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Where is the information that will solve the problem available?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What is the most appropriate manner to collect this information?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What conclusions will be able to be reached by the information collected?</a:t>
            </a:r>
          </a:p>
        </p:txBody>
      </p:sp>
    </p:spTree>
    <p:extLst>
      <p:ext uri="{BB962C8B-B14F-4D97-AF65-F5344CB8AC3E}">
        <p14:creationId xmlns:p14="http://schemas.microsoft.com/office/powerpoint/2010/main" val="32876909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>
                <a:solidFill>
                  <a:srgbClr val="0000FF"/>
                </a:solidFill>
              </a:rPr>
              <a:t>Turning an idea into a research project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research questions and objectives</a:t>
            </a:r>
          </a:p>
          <a:p>
            <a:r>
              <a:rPr lang="en-GB" b="1" dirty="0"/>
              <a:t>Define these terms please</a:t>
            </a:r>
          </a:p>
          <a:p>
            <a:r>
              <a:rPr lang="en-GB" dirty="0"/>
              <a:t>The questions the research will address/aims</a:t>
            </a:r>
          </a:p>
          <a:p>
            <a:r>
              <a:rPr lang="en-GB" dirty="0"/>
              <a:t>Precise statements identifying what you wish to accomplish as a result</a:t>
            </a:r>
          </a:p>
          <a:p>
            <a:r>
              <a:rPr lang="en-GB" dirty="0"/>
              <a:t>If you don’t know where you’re going, you’ll end up somewhere else</a:t>
            </a:r>
          </a:p>
        </p:txBody>
      </p:sp>
    </p:spTree>
    <p:extLst>
      <p:ext uri="{BB962C8B-B14F-4D97-AF65-F5344CB8AC3E}">
        <p14:creationId xmlns:p14="http://schemas.microsoft.com/office/powerpoint/2010/main" val="3737066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sz="3600" b="1" dirty="0">
                <a:solidFill>
                  <a:srgbClr val="0000FF"/>
                </a:solidFill>
              </a:rPr>
              <a:t>Exercise:</a:t>
            </a:r>
            <a:br>
              <a:rPr lang="en-GB" sz="3600" b="1" dirty="0">
                <a:solidFill>
                  <a:srgbClr val="0000FF"/>
                </a:solidFill>
              </a:rPr>
            </a:br>
            <a:r>
              <a:rPr lang="en-GB" sz="3600" b="1" dirty="0">
                <a:solidFill>
                  <a:srgbClr val="0000FF"/>
                </a:solidFill>
              </a:rPr>
              <a:t>‘Why are women under-represented in </a:t>
            </a:r>
            <a:br>
              <a:rPr lang="en-GB" sz="3600" b="1" dirty="0">
                <a:solidFill>
                  <a:srgbClr val="0000FF"/>
                </a:solidFill>
              </a:rPr>
            </a:br>
            <a:r>
              <a:rPr lang="en-GB" sz="3600" b="1" dirty="0">
                <a:solidFill>
                  <a:srgbClr val="0000FF"/>
                </a:solidFill>
              </a:rPr>
              <a:t>senior management positions?’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Good research question?</a:t>
            </a:r>
          </a:p>
          <a:p>
            <a:r>
              <a:rPr lang="en-GB" dirty="0"/>
              <a:t>Can it be answered definitively?</a:t>
            </a:r>
          </a:p>
          <a:p>
            <a:r>
              <a:rPr lang="en-GB" dirty="0"/>
              <a:t>How can you find out? Who would you ask?</a:t>
            </a:r>
          </a:p>
          <a:p>
            <a:r>
              <a:rPr lang="en-GB" dirty="0"/>
              <a:t>Is access to those people possible?</a:t>
            </a:r>
          </a:p>
          <a:p>
            <a:r>
              <a:rPr lang="en-GB" dirty="0"/>
              <a:t>Without it can you really properly understand?</a:t>
            </a:r>
          </a:p>
          <a:p>
            <a:r>
              <a:rPr lang="en-GB" dirty="0"/>
              <a:t>Too big/small/hot/just right</a:t>
            </a:r>
          </a:p>
          <a:p>
            <a:r>
              <a:rPr lang="en-GB" dirty="0"/>
              <a:t>Just right for investigation now, by this researcher, in this organisation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911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>
                <a:solidFill>
                  <a:srgbClr val="0000FF"/>
                </a:solidFill>
              </a:rPr>
              <a:t>Developing research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Add precision to the question/aim</a:t>
            </a:r>
          </a:p>
          <a:p>
            <a:endParaRPr lang="en-GB" dirty="0"/>
          </a:p>
          <a:p>
            <a:r>
              <a:rPr lang="en-GB" dirty="0"/>
              <a:t>Clear, specific statements that identify what the research process seeks to achieve as a result of doing the research  </a:t>
            </a:r>
          </a:p>
          <a:p>
            <a:pPr marL="0" indent="0">
              <a:buNone/>
            </a:pPr>
            <a:r>
              <a:rPr lang="en-GB" dirty="0"/>
              <a:t>	(Saunders &amp; Lewis, 2012:21)</a:t>
            </a:r>
          </a:p>
          <a:p>
            <a:r>
              <a:rPr lang="en-GB" dirty="0"/>
              <a:t>Are they SMART?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11298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>
                <a:solidFill>
                  <a:srgbClr val="0000FF"/>
                </a:solidFill>
              </a:rPr>
              <a:t>Using theory for aims and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What is theory?</a:t>
            </a:r>
          </a:p>
          <a:p>
            <a:r>
              <a:rPr lang="en-GB" dirty="0"/>
              <a:t>An explanation of the relationship between two or more concepts or variables</a:t>
            </a:r>
          </a:p>
          <a:p>
            <a:r>
              <a:rPr lang="en-GB" dirty="0"/>
              <a:t>Basically, ‘Why do certain things happen when some variables are present and others not?’; do people behave one way not the other? Does A lead to B?</a:t>
            </a:r>
          </a:p>
          <a:p>
            <a:r>
              <a:rPr lang="en-GB" dirty="0"/>
              <a:t>Range of academic theories available to help you explain what’s going on in your organisation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309067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b="1" dirty="0">
                <a:solidFill>
                  <a:srgbClr val="0000FF"/>
                </a:solidFill>
              </a:rPr>
              <a:t>Purpose of the Project Description Document (PDD)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340768"/>
            <a:ext cx="7272808" cy="4232512"/>
          </a:xfrm>
        </p:spPr>
        <p:txBody>
          <a:bodyPr>
            <a:normAutofit/>
          </a:bodyPr>
          <a:lstStyle/>
          <a:p>
            <a:pPr hangingPunct="0">
              <a:buNone/>
            </a:pPr>
            <a:r>
              <a:rPr lang="en-GB" sz="2800" dirty="0">
                <a:cs typeface="Arial" pitchFamily="34" charset="0"/>
              </a:rPr>
              <a:t>The Project Description Document is required to define the project.  It answers the questions: </a:t>
            </a:r>
          </a:p>
          <a:p>
            <a:pPr marL="1254125" indent="-531813" hangingPunct="0"/>
            <a:r>
              <a:rPr lang="en-GB" sz="2800" b="1" dirty="0">
                <a:cs typeface="Arial" pitchFamily="34" charset="0"/>
              </a:rPr>
              <a:t>What? </a:t>
            </a:r>
          </a:p>
          <a:p>
            <a:pPr marL="1254125" indent="-531813" hangingPunct="0"/>
            <a:r>
              <a:rPr lang="en-GB" sz="2800" b="1" dirty="0">
                <a:cs typeface="Arial" pitchFamily="34" charset="0"/>
              </a:rPr>
              <a:t>Why? </a:t>
            </a:r>
          </a:p>
          <a:p>
            <a:pPr marL="1254125" indent="-531813" hangingPunct="0"/>
            <a:r>
              <a:rPr lang="en-GB" sz="2800" b="1" dirty="0">
                <a:cs typeface="Arial" pitchFamily="34" charset="0"/>
              </a:rPr>
              <a:t>Who? </a:t>
            </a:r>
          </a:p>
          <a:p>
            <a:pPr marL="1254125" indent="-531813" hangingPunct="0"/>
            <a:r>
              <a:rPr lang="en-GB" sz="2800" b="1" dirty="0">
                <a:cs typeface="Arial" pitchFamily="34" charset="0"/>
              </a:rPr>
              <a:t>How? </a:t>
            </a:r>
          </a:p>
          <a:p>
            <a:pPr marL="1254125" indent="-531813" hangingPunct="0"/>
            <a:r>
              <a:rPr lang="en-GB" sz="2800" b="1" dirty="0">
                <a:cs typeface="Arial" pitchFamily="34" charset="0"/>
              </a:rPr>
              <a:t>When</a:t>
            </a:r>
            <a:r>
              <a:rPr lang="en-GB" sz="2800" dirty="0">
                <a:cs typeface="Arial" pitchFamily="34" charset="0"/>
              </a:rPr>
              <a:t>?</a:t>
            </a:r>
            <a:r>
              <a:rPr lang="en-GB" sz="2800" i="1" dirty="0">
                <a:latin typeface="Arial" pitchFamily="34" charset="0"/>
                <a:cs typeface="Arial" pitchFamily="34" charset="0"/>
              </a:rPr>
              <a:t>  </a:t>
            </a:r>
          </a:p>
          <a:p>
            <a:pPr hangingPunct="0">
              <a:buNone/>
            </a:pPr>
            <a:endParaRPr lang="en-GB" dirty="0"/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>
                <a:solidFill>
                  <a:srgbClr val="0000FF"/>
                </a:solidFill>
              </a:rPr>
              <a:t>Aim &amp; objectives of the PDD?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421088"/>
          </a:xfrm>
        </p:spPr>
        <p:txBody>
          <a:bodyPr/>
          <a:lstStyle/>
          <a:p>
            <a:pPr marL="722313" indent="-457200" hangingPunct="0">
              <a:buFont typeface="Wingdings" pitchFamily="2" charset="2"/>
              <a:buChar char="Ø"/>
            </a:pPr>
            <a:r>
              <a:rPr lang="en-GB" sz="2800" dirty="0">
                <a:cs typeface="Arial" pitchFamily="34" charset="0"/>
              </a:rPr>
              <a:t>Identify stakeholders &amp; interested parties</a:t>
            </a:r>
          </a:p>
          <a:p>
            <a:pPr marL="722313" indent="-457200" hangingPunct="0">
              <a:buFont typeface="Wingdings" pitchFamily="2" charset="2"/>
              <a:buChar char="Ø"/>
            </a:pPr>
            <a:r>
              <a:rPr lang="en-GB" sz="2800" dirty="0">
                <a:cs typeface="Arial" pitchFamily="34" charset="0"/>
              </a:rPr>
              <a:t>Justify expenditure</a:t>
            </a:r>
          </a:p>
          <a:p>
            <a:pPr marL="722313" indent="-457200" hangingPunct="0">
              <a:buFont typeface="Wingdings" pitchFamily="2" charset="2"/>
              <a:buChar char="Ø"/>
            </a:pPr>
            <a:r>
              <a:rPr lang="en-GB" sz="2800" dirty="0">
                <a:cs typeface="Arial" pitchFamily="34" charset="0"/>
              </a:rPr>
              <a:t>Ensure strategic planning</a:t>
            </a:r>
          </a:p>
          <a:p>
            <a:pPr marL="722313" indent="-457200" hangingPunct="0">
              <a:buFont typeface="Wingdings" pitchFamily="2" charset="2"/>
              <a:buChar char="Ø"/>
            </a:pPr>
            <a:r>
              <a:rPr lang="en-GB" sz="2800" dirty="0">
                <a:cs typeface="Arial" pitchFamily="34" charset="0"/>
              </a:rPr>
              <a:t>Properly define the project with measurable business benefits</a:t>
            </a:r>
          </a:p>
          <a:p>
            <a:endParaRPr lang="en-GB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rgbClr val="0000FF"/>
                </a:solidFill>
              </a:rPr>
              <a:t>PDD Template</a:t>
            </a:r>
            <a:endParaRPr lang="en-GB" sz="36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sz="2400" b="1" dirty="0">
                <a:cs typeface="Arial" pitchFamily="34" charset="0"/>
              </a:rPr>
              <a:t>Key components /elements of the PDD :</a:t>
            </a:r>
          </a:p>
          <a:p>
            <a:pPr>
              <a:buNone/>
            </a:pPr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marL="1076325" indent="-722313">
              <a:buFont typeface="+mj-lt"/>
              <a:buAutoNum type="arabicPeriod"/>
            </a:pPr>
            <a:r>
              <a:rPr lang="en-GB" sz="2400" dirty="0">
                <a:cs typeface="Arial" pitchFamily="34" charset="0"/>
              </a:rPr>
              <a:t>justification for the project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>
                <a:cs typeface="Arial" pitchFamily="34" charset="0"/>
              </a:rPr>
              <a:t>approach/</a:t>
            </a:r>
            <a:r>
              <a:rPr lang="en-GB" sz="2400" dirty="0" err="1">
                <a:cs typeface="Arial" pitchFamily="34" charset="0"/>
              </a:rPr>
              <a:t>es</a:t>
            </a:r>
            <a:r>
              <a:rPr lang="en-GB" sz="2400" dirty="0">
                <a:cs typeface="Arial" pitchFamily="34" charset="0"/>
              </a:rPr>
              <a:t> to be adopted 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>
                <a:cs typeface="Arial" pitchFamily="34" charset="0"/>
              </a:rPr>
              <a:t>realistic business case 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>
                <a:cs typeface="Arial" pitchFamily="34" charset="0"/>
              </a:rPr>
              <a:t>information about the project management team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>
                <a:cs typeface="Arial" pitchFamily="34" charset="0"/>
              </a:rPr>
              <a:t>quality management strategy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>
                <a:cs typeface="Arial" pitchFamily="34" charset="0"/>
              </a:rPr>
              <a:t>communication strategy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>
                <a:cs typeface="Arial" pitchFamily="34" charset="0"/>
              </a:rPr>
              <a:t>project plan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>
                <a:cs typeface="Arial" pitchFamily="34" charset="0"/>
              </a:rPr>
              <a:t>project control mechanisms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>
                <a:cs typeface="Arial" pitchFamily="34" charset="0"/>
              </a:rPr>
              <a:t>project reporting systems &amp; procedures</a:t>
            </a:r>
          </a:p>
          <a:p>
            <a:pPr marL="1076325" indent="-722313">
              <a:buFont typeface="+mj-lt"/>
              <a:buAutoNum type="arabicPeriod"/>
            </a:pPr>
            <a:r>
              <a:rPr lang="en-GB" sz="2400" dirty="0">
                <a:cs typeface="Arial" pitchFamily="34" charset="0"/>
              </a:rPr>
              <a:t>any additional information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en-GB" sz="24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en-GB" sz="24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en-GB" sz="2400" dirty="0"/>
          </a:p>
          <a:p>
            <a:pPr>
              <a:buNone/>
            </a:pPr>
            <a:endParaRPr lang="en-GB" sz="2400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rgbClr val="0000FF"/>
                </a:solidFill>
              </a:rPr>
              <a:t>PDD Template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340768"/>
            <a:ext cx="7920880" cy="4857403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GB" sz="3000" b="1" dirty="0">
                <a:cs typeface="Arial" pitchFamily="34" charset="0"/>
              </a:rPr>
              <a:t>1. PROJECT JUSTIFICATION – necessary to:</a:t>
            </a:r>
          </a:p>
          <a:p>
            <a:pPr>
              <a:buNone/>
            </a:pPr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marL="1076325" indent="-633413">
              <a:buNone/>
              <a:tabLst>
                <a:tab pos="900113" algn="l"/>
              </a:tabLst>
            </a:pPr>
            <a:r>
              <a:rPr lang="en-GB" sz="2600" dirty="0">
                <a:cs typeface="Arial" pitchFamily="34" charset="0"/>
              </a:rPr>
              <a:t>a.  provide a definition of the project</a:t>
            </a:r>
          </a:p>
          <a:p>
            <a:pPr marL="1076325" indent="-633413">
              <a:buNone/>
              <a:tabLst>
                <a:tab pos="900113" algn="l"/>
              </a:tabLst>
            </a:pPr>
            <a:endParaRPr lang="en-GB" sz="1300" dirty="0">
              <a:cs typeface="Arial" pitchFamily="34" charset="0"/>
            </a:endParaRPr>
          </a:p>
          <a:p>
            <a:pPr marL="900113" indent="-457200">
              <a:buNone/>
              <a:tabLst>
                <a:tab pos="900113" algn="l"/>
              </a:tabLst>
            </a:pPr>
            <a:r>
              <a:rPr lang="en-GB" sz="2600" dirty="0">
                <a:cs typeface="Arial" pitchFamily="34" charset="0"/>
              </a:rPr>
              <a:t>b.  explain what the project needs to achieve including:</a:t>
            </a:r>
          </a:p>
          <a:p>
            <a:pPr marL="1430338" indent="-530225">
              <a:buFont typeface="Wingdings" pitchFamily="2" charset="2"/>
              <a:buChar char="ü"/>
            </a:pPr>
            <a:r>
              <a:rPr lang="en-GB" sz="2600" dirty="0">
                <a:cs typeface="Arial" pitchFamily="34" charset="0"/>
              </a:rPr>
              <a:t>Background </a:t>
            </a:r>
          </a:p>
          <a:p>
            <a:pPr marL="1430338" indent="-530225">
              <a:buFont typeface="Wingdings" pitchFamily="2" charset="2"/>
              <a:buChar char="ü"/>
            </a:pPr>
            <a:r>
              <a:rPr lang="en-GB" sz="2600" dirty="0">
                <a:cs typeface="Arial" pitchFamily="34" charset="0"/>
              </a:rPr>
              <a:t>Project objectives &amp; desired outcomes </a:t>
            </a:r>
          </a:p>
          <a:p>
            <a:pPr marL="1430338" indent="-530225">
              <a:buFont typeface="Wingdings" pitchFamily="2" charset="2"/>
              <a:buChar char="ü"/>
            </a:pPr>
            <a:r>
              <a:rPr lang="en-GB" sz="2600" dirty="0">
                <a:cs typeface="Arial" pitchFamily="34" charset="0"/>
              </a:rPr>
              <a:t>Project scope &amp; exclusions </a:t>
            </a:r>
          </a:p>
          <a:p>
            <a:pPr marL="1430338" indent="-530225">
              <a:buFont typeface="Wingdings" pitchFamily="2" charset="2"/>
              <a:buChar char="ü"/>
            </a:pPr>
            <a:r>
              <a:rPr lang="en-GB" sz="2600" dirty="0">
                <a:cs typeface="Arial" pitchFamily="34" charset="0"/>
              </a:rPr>
              <a:t>Constraints &amp; assumptions </a:t>
            </a:r>
          </a:p>
          <a:p>
            <a:pPr marL="1430338" indent="-530225">
              <a:buFont typeface="Wingdings" pitchFamily="2" charset="2"/>
              <a:buChar char="ü"/>
            </a:pPr>
            <a:r>
              <a:rPr lang="en-GB" sz="2600" dirty="0">
                <a:cs typeface="Arial" pitchFamily="34" charset="0"/>
              </a:rPr>
              <a:t>The user(s) &amp; other known interested parties </a:t>
            </a:r>
          </a:p>
          <a:p>
            <a:pPr marL="1430338" indent="-530225">
              <a:buFont typeface="Wingdings" pitchFamily="2" charset="2"/>
              <a:buChar char="ü"/>
            </a:pPr>
            <a:r>
              <a:rPr lang="en-GB" sz="2600" dirty="0">
                <a:cs typeface="Arial" pitchFamily="34" charset="0"/>
              </a:rPr>
              <a:t>Interfaces i.e. links to other organisations, projects or reports</a:t>
            </a:r>
          </a:p>
          <a:p>
            <a:endParaRPr lang="en-GB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PDD Template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6699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800" b="1" dirty="0">
                <a:cs typeface="Arial" pitchFamily="34" charset="0"/>
              </a:rPr>
              <a:t>2. PROJECT APPROACH – necessary to:</a:t>
            </a:r>
          </a:p>
          <a:p>
            <a:pPr marL="900113" indent="-546100"/>
            <a:r>
              <a:rPr lang="en-GB" sz="2400" dirty="0">
                <a:cs typeface="Arial" pitchFamily="34" charset="0"/>
              </a:rPr>
              <a:t>define the choice of solution that will be used in the project to deliver the business option selected from the Business Case</a:t>
            </a:r>
          </a:p>
          <a:p>
            <a:pPr marL="900113" indent="-546100"/>
            <a:r>
              <a:rPr lang="en-GB" sz="2400" dirty="0">
                <a:cs typeface="Arial" pitchFamily="34" charset="0"/>
              </a:rPr>
              <a:t>take into consideration the operational environment into which the solution must fit</a:t>
            </a:r>
          </a:p>
          <a:p>
            <a:pPr>
              <a:buNone/>
            </a:pPr>
            <a:endParaRPr lang="en-GB" sz="1200" b="1" i="1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en-GB" sz="2800" b="1" dirty="0">
                <a:cs typeface="Arial" pitchFamily="34" charset="0"/>
              </a:rPr>
              <a:t>3. BUSINESS CASE – should:</a:t>
            </a:r>
          </a:p>
          <a:p>
            <a:pPr marL="900113" indent="-457200"/>
            <a:r>
              <a:rPr lang="en-GB" sz="2400" dirty="0">
                <a:cs typeface="Arial" pitchFamily="34" charset="0"/>
              </a:rPr>
              <a:t>describe the justification for the project based on estimated costs, risks and benefits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rgbClr val="0000FF"/>
                </a:solidFill>
              </a:rPr>
              <a:t>PDD Template</a:t>
            </a:r>
            <a:endParaRPr lang="en-GB" sz="40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en-GB" sz="2400" b="1" dirty="0">
                <a:cs typeface="Arial" pitchFamily="34" charset="0"/>
              </a:rPr>
              <a:t>4. PROJECT MANAGEMENT TEAM STRUCTURE  –provide  details of those involved e.g. via:</a:t>
            </a:r>
          </a:p>
          <a:p>
            <a:pPr>
              <a:buNone/>
            </a:pPr>
            <a:endParaRPr lang="en-GB" sz="1200" b="1" dirty="0"/>
          </a:p>
          <a:p>
            <a:pPr marL="1076325" indent="-546100"/>
            <a:r>
              <a:rPr lang="en-GB" sz="2400" dirty="0">
                <a:cs typeface="Arial" pitchFamily="34" charset="0"/>
              </a:rPr>
              <a:t>A chart showing who will be involved with the project</a:t>
            </a:r>
          </a:p>
          <a:p>
            <a:pPr marL="1076325" indent="-546100"/>
            <a:r>
              <a:rPr lang="en-GB" sz="2400" dirty="0">
                <a:cs typeface="Arial" pitchFamily="34" charset="0"/>
              </a:rPr>
              <a:t>Role descriptions for the project management team and any other key resources </a:t>
            </a:r>
          </a:p>
          <a:p>
            <a:endParaRPr lang="en-GB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rgbClr val="0000FF"/>
                </a:solidFill>
              </a:rPr>
              <a:t>PDD Template</a:t>
            </a:r>
            <a:endParaRPr lang="en-GB" sz="40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800" b="1" dirty="0">
                <a:cs typeface="Arial" pitchFamily="34" charset="0"/>
              </a:rPr>
              <a:t>5. QUALITY MANAGEMENT STRATEGY – should:</a:t>
            </a:r>
          </a:p>
          <a:p>
            <a:pPr marL="900113" indent="-457200">
              <a:tabLst>
                <a:tab pos="900113" algn="l"/>
              </a:tabLst>
            </a:pPr>
            <a:r>
              <a:rPr lang="en-GB" sz="2400" dirty="0">
                <a:cs typeface="Arial" pitchFamily="34" charset="0"/>
              </a:rPr>
              <a:t>Describe the quality techniques &amp; standards to be applied &amp; the responsibilities for achieving the required quality levels</a:t>
            </a:r>
          </a:p>
          <a:p>
            <a:pPr marL="900113" indent="-457200">
              <a:tabLst>
                <a:tab pos="900113" algn="l"/>
              </a:tabLst>
            </a:pPr>
            <a:r>
              <a:rPr lang="en-GB" sz="2400" dirty="0">
                <a:cs typeface="Arial" pitchFamily="34" charset="0"/>
              </a:rPr>
              <a:t>Define the quality expectations the project must achieve </a:t>
            </a:r>
          </a:p>
          <a:p>
            <a:pPr marL="900113" indent="-457200">
              <a:tabLst>
                <a:tab pos="900113" algn="l"/>
              </a:tabLst>
            </a:pPr>
            <a:r>
              <a:rPr lang="en-GB" sz="2400" dirty="0">
                <a:cs typeface="Arial" pitchFamily="34" charset="0"/>
              </a:rPr>
              <a:t>How they will be met</a:t>
            </a:r>
          </a:p>
          <a:p>
            <a:pPr marL="900113" indent="-457200">
              <a:tabLst>
                <a:tab pos="900113" algn="l"/>
              </a:tabLst>
            </a:pPr>
            <a:r>
              <a:rPr lang="en-GB" sz="2400" dirty="0">
                <a:cs typeface="Arial" pitchFamily="34" charset="0"/>
              </a:rPr>
              <a:t>Quality processes</a:t>
            </a:r>
          </a:p>
          <a:p>
            <a:pPr marL="900113" indent="-457200">
              <a:tabLst>
                <a:tab pos="900113" algn="l"/>
              </a:tabLst>
            </a:pPr>
            <a:r>
              <a:rPr lang="en-GB" sz="2400" dirty="0">
                <a:cs typeface="Arial" pitchFamily="34" charset="0"/>
              </a:rPr>
              <a:t>Risks &amp; Risk Management Strategy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rgbClr val="0000FF"/>
                </a:solidFill>
              </a:rPr>
              <a:t>PDD Template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fontScale="92500" lnSpcReduction="10000"/>
          </a:bodyPr>
          <a:lstStyle/>
          <a:p>
            <a:pPr marL="442913" indent="-442913">
              <a:buNone/>
            </a:pPr>
            <a:r>
              <a:rPr lang="en-GB" sz="2600" b="1" dirty="0">
                <a:cs typeface="Arial" pitchFamily="34" charset="0"/>
              </a:rPr>
              <a:t>6.  COMMUNICATION MANAGEMENT STRATEGY – needs to:</a:t>
            </a:r>
          </a:p>
          <a:p>
            <a:pPr marL="900113" indent="-457200">
              <a:buFont typeface="Wingdings" pitchFamily="2" charset="2"/>
              <a:buChar char="Ø"/>
            </a:pPr>
            <a:r>
              <a:rPr lang="en-GB" sz="2600" dirty="0">
                <a:cs typeface="Arial" pitchFamily="34" charset="0"/>
              </a:rPr>
              <a:t>define the parties interested in the project &amp; the means &amp; frequency of communication between them &amp; the consultant</a:t>
            </a:r>
          </a:p>
          <a:p>
            <a:pPr marL="900113" indent="-457200">
              <a:buFont typeface="Wingdings" pitchFamily="2" charset="2"/>
              <a:buChar char="Ø"/>
            </a:pPr>
            <a:r>
              <a:rPr lang="en-GB" sz="2600" dirty="0">
                <a:cs typeface="Arial" pitchFamily="34" charset="0"/>
              </a:rPr>
              <a:t>provide a schedule of activities &amp; resource requirements for the entire project</a:t>
            </a:r>
          </a:p>
          <a:p>
            <a:pPr marL="722313" indent="-279400">
              <a:buNone/>
            </a:pPr>
            <a:endParaRPr lang="en-GB" sz="1500" b="1" dirty="0">
              <a:cs typeface="Arial" pitchFamily="34" charset="0"/>
            </a:endParaRPr>
          </a:p>
          <a:p>
            <a:pPr>
              <a:buNone/>
            </a:pPr>
            <a:r>
              <a:rPr lang="en-GB" sz="2600" b="1" dirty="0">
                <a:cs typeface="Arial" pitchFamily="34" charset="0"/>
              </a:rPr>
              <a:t>7.  PROJECT PLAN – should include:</a:t>
            </a:r>
          </a:p>
          <a:p>
            <a:pPr marL="900113" indent="-457200">
              <a:buFont typeface="Wingdings" pitchFamily="2" charset="2"/>
              <a:buChar char="Ø"/>
            </a:pPr>
            <a:r>
              <a:rPr lang="en-GB" sz="2600" dirty="0">
                <a:cs typeface="Arial" pitchFamily="34" charset="0"/>
              </a:rPr>
              <a:t>a summary of the plan </a:t>
            </a:r>
          </a:p>
          <a:p>
            <a:pPr marL="900113" indent="-457200">
              <a:buFont typeface="Wingdings" pitchFamily="2" charset="2"/>
              <a:buChar char="Ø"/>
            </a:pPr>
            <a:r>
              <a:rPr lang="en-GB" sz="2600" dirty="0">
                <a:cs typeface="Arial" pitchFamily="34" charset="0"/>
              </a:rPr>
              <a:t>scheduled key dates, activities, milestones, resource requirements, control points</a:t>
            </a:r>
            <a:endParaRPr lang="en-GB" sz="2600" b="1" dirty="0">
              <a:cs typeface="Arial" pitchFamily="34" charset="0"/>
            </a:endParaRPr>
          </a:p>
          <a:p>
            <a:pPr marL="900113" indent="-457200">
              <a:buFont typeface="Wingdings" pitchFamily="2" charset="2"/>
              <a:buChar char="Ø"/>
            </a:pPr>
            <a:r>
              <a:rPr lang="en-GB" sz="2600" dirty="0">
                <a:cs typeface="Arial" pitchFamily="34" charset="0"/>
              </a:rPr>
              <a:t>A time management plan</a:t>
            </a:r>
          </a:p>
          <a:p>
            <a:endParaRPr lang="en-GB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850106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00FF"/>
                </a:solidFill>
              </a:rPr>
              <a:t>PDD Template</a:t>
            </a:r>
            <a:endParaRPr lang="en-GB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752528"/>
          </a:xfrm>
        </p:spPr>
        <p:txBody>
          <a:bodyPr>
            <a:normAutofit fontScale="25000" lnSpcReduction="20000"/>
          </a:bodyPr>
          <a:lstStyle/>
          <a:p>
            <a:pPr marL="265113" indent="-176213">
              <a:buNone/>
            </a:pPr>
            <a:r>
              <a:rPr lang="en-GB" sz="9600" b="1" dirty="0">
                <a:cs typeface="Arial" pitchFamily="34" charset="0"/>
              </a:rPr>
              <a:t>8.  PROJECT CONTROLS – identification/summary of:</a:t>
            </a:r>
          </a:p>
          <a:p>
            <a:pPr marL="900113" indent="-457200">
              <a:buFont typeface="Wingdings" pitchFamily="2" charset="2"/>
              <a:buChar char="Ø"/>
            </a:pPr>
            <a:r>
              <a:rPr lang="en-GB" sz="8000" dirty="0">
                <a:cs typeface="Arial" pitchFamily="34" charset="0"/>
              </a:rPr>
              <a:t>the project-level controls such as stage boundaries, agreed tolerances, monitoring and reporting</a:t>
            </a:r>
          </a:p>
          <a:p>
            <a:pPr marL="722313" indent="-279400"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9600" b="1" dirty="0">
                <a:cs typeface="Arial" pitchFamily="34" charset="0"/>
              </a:rPr>
              <a:t>9.  PROJECT REPORTING – may include:</a:t>
            </a:r>
          </a:p>
          <a:p>
            <a:pPr marL="900113" indent="-457200">
              <a:buFont typeface="Wingdings" pitchFamily="2" charset="2"/>
              <a:buChar char="Ø"/>
              <a:tabLst>
                <a:tab pos="900113" algn="l"/>
              </a:tabLst>
            </a:pPr>
            <a:r>
              <a:rPr lang="en-GB" sz="8000" dirty="0">
                <a:cs typeface="Arial" pitchFamily="34" charset="0"/>
              </a:rPr>
              <a:t>a schedule of Project Board meetings explaining purpose of each meeting &amp; decisions required from the Board </a:t>
            </a:r>
          </a:p>
          <a:p>
            <a:pPr marL="900113" indent="-457200">
              <a:buFont typeface="Wingdings" pitchFamily="2" charset="2"/>
              <a:buChar char="Ø"/>
              <a:tabLst>
                <a:tab pos="900113" algn="l"/>
              </a:tabLst>
            </a:pPr>
            <a:r>
              <a:rPr lang="en-GB" sz="8000" dirty="0">
                <a:cs typeface="Arial" pitchFamily="34" charset="0"/>
              </a:rPr>
              <a:t>evidence of  Report recipients, frequency, content &amp; method of communication e.g. highlighted minutes, log of e-mails etc</a:t>
            </a:r>
            <a:endParaRPr lang="en-GB" sz="8000" b="1" dirty="0">
              <a:cs typeface="Arial" pitchFamily="34" charset="0"/>
            </a:endParaRPr>
          </a:p>
          <a:p>
            <a:pPr marL="900113" indent="-457200">
              <a:buFont typeface="Wingdings" pitchFamily="2" charset="2"/>
              <a:buChar char="Ø"/>
              <a:tabLst>
                <a:tab pos="900113" algn="l"/>
              </a:tabLst>
            </a:pPr>
            <a:r>
              <a:rPr lang="en-GB" sz="8000" dirty="0">
                <a:cs typeface="Arial" pitchFamily="34" charset="0"/>
              </a:rPr>
              <a:t> Checkpoint Report source, recipients, frequency content and method of communication. </a:t>
            </a:r>
            <a:endParaRPr lang="en-GB" sz="8000" b="1" dirty="0">
              <a:cs typeface="Arial" pitchFamily="34" charset="0"/>
            </a:endParaRPr>
          </a:p>
          <a:p>
            <a:pPr marL="900113" indent="-457200">
              <a:buFont typeface="Wingdings" pitchFamily="2" charset="2"/>
              <a:buChar char="Ø"/>
              <a:tabLst>
                <a:tab pos="900113" algn="l"/>
              </a:tabLst>
            </a:pPr>
            <a:r>
              <a:rPr lang="en-GB" sz="8000" dirty="0">
                <a:cs typeface="Arial" pitchFamily="34" charset="0"/>
              </a:rPr>
              <a:t> any other relevant project management communications</a:t>
            </a:r>
            <a:endParaRPr lang="en-GB" sz="8000" b="1" dirty="0">
              <a:cs typeface="Arial" pitchFamily="34" charset="0"/>
            </a:endParaRPr>
          </a:p>
          <a:p>
            <a:pPr marL="900113" indent="-457200">
              <a:buFont typeface="Wingdings" pitchFamily="2" charset="2"/>
              <a:buChar char="Ø"/>
              <a:tabLst>
                <a:tab pos="900113" algn="l"/>
              </a:tabLst>
            </a:pPr>
            <a:r>
              <a:rPr lang="en-GB" sz="8000" dirty="0">
                <a:cs typeface="Arial" pitchFamily="34" charset="0"/>
              </a:rPr>
              <a:t>if appropriate, an indication of the likely timing of any project updates and reviews</a:t>
            </a:r>
          </a:p>
          <a:p>
            <a:endParaRPr lang="en-GB" sz="3800" dirty="0">
              <a:latin typeface="Arial" pitchFamily="34" charset="0"/>
              <a:cs typeface="Arial" pitchFamily="34" charset="0"/>
            </a:endParaRPr>
          </a:p>
          <a:p>
            <a:pPr marL="722313" indent="-612775">
              <a:buNone/>
            </a:pPr>
            <a:r>
              <a:rPr lang="en-GB" sz="9600" b="1" dirty="0">
                <a:cs typeface="Arial" pitchFamily="34" charset="0"/>
              </a:rPr>
              <a:t>10.  ADDITIONAL SUPPORTING INFORMATION IF RELEVANT</a:t>
            </a:r>
          </a:p>
          <a:p>
            <a:pPr>
              <a:buNone/>
            </a:pPr>
            <a:r>
              <a:rPr lang="en-GB" b="1" dirty="0"/>
              <a:t> </a:t>
            </a:r>
            <a:endParaRPr lang="en-GB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rgbClr val="0000FF"/>
                </a:solidFill>
              </a:rPr>
              <a:t>PDD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628800"/>
            <a:ext cx="7704856" cy="4464496"/>
          </a:xfrm>
        </p:spPr>
        <p:txBody>
          <a:bodyPr>
            <a:normAutofit/>
          </a:bodyPr>
          <a:lstStyle/>
          <a:p>
            <a:r>
              <a:rPr lang="en-GB" sz="2800" dirty="0">
                <a:cs typeface="Arial" pitchFamily="34" charset="0"/>
              </a:rPr>
              <a:t>What the project is aiming to achieve ? </a:t>
            </a:r>
          </a:p>
          <a:p>
            <a:pPr>
              <a:buNone/>
            </a:pPr>
            <a:endParaRPr lang="en-GB" sz="2800" dirty="0">
              <a:cs typeface="Arial" pitchFamily="34" charset="0"/>
            </a:endParaRPr>
          </a:p>
          <a:p>
            <a:r>
              <a:rPr lang="en-GB" sz="2800" dirty="0">
                <a:cs typeface="Arial" pitchFamily="34" charset="0"/>
              </a:rPr>
              <a:t>Why it is important to achieve it ?</a:t>
            </a:r>
          </a:p>
          <a:p>
            <a:pPr>
              <a:buNone/>
            </a:pPr>
            <a:endParaRPr lang="en-GB" sz="2800" dirty="0">
              <a:cs typeface="Arial" pitchFamily="34" charset="0"/>
            </a:endParaRPr>
          </a:p>
          <a:p>
            <a:r>
              <a:rPr lang="en-GB" sz="2800" dirty="0">
                <a:cs typeface="Arial" pitchFamily="34" charset="0"/>
              </a:rPr>
              <a:t>Who will be involved in managing the process &amp; what are their responsibilities ?</a:t>
            </a:r>
          </a:p>
          <a:p>
            <a:pPr>
              <a:buNone/>
            </a:pPr>
            <a:endParaRPr lang="en-GB" sz="2800" dirty="0">
              <a:cs typeface="Arial" pitchFamily="34" charset="0"/>
            </a:endParaRPr>
          </a:p>
          <a:p>
            <a:r>
              <a:rPr lang="en-GB" sz="2800" dirty="0">
                <a:cs typeface="Arial" pitchFamily="34" charset="0"/>
              </a:rPr>
              <a:t>How &amp; when the project will be undertaken?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>
                <a:solidFill>
                  <a:srgbClr val="0000FF"/>
                </a:solidFill>
              </a:rPr>
              <a:t>Today’s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endParaRPr lang="en-GB" sz="3100" dirty="0">
              <a:solidFill>
                <a:prstClr val="black"/>
              </a:solidFill>
              <a:cs typeface="Arial" charset="0"/>
            </a:endParaRP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>
                <a:solidFill>
                  <a:prstClr val="black"/>
                </a:solidFill>
                <a:cs typeface="Arial" charset="0"/>
              </a:rPr>
              <a:t>To examine why research is relevant to the consultancy process</a:t>
            </a: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>
                <a:solidFill>
                  <a:prstClr val="black"/>
                </a:solidFill>
                <a:cs typeface="Arial" charset="0"/>
              </a:rPr>
              <a:t>To identify the key stages in this research project</a:t>
            </a: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>
                <a:solidFill>
                  <a:prstClr val="black"/>
                </a:solidFill>
                <a:cs typeface="Arial" charset="0"/>
              </a:rPr>
              <a:t>To consider how to choose a good research topic</a:t>
            </a: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>
                <a:solidFill>
                  <a:prstClr val="black"/>
                </a:solidFill>
                <a:cs typeface="Arial" charset="0"/>
              </a:rPr>
              <a:t>To explore how to develop effective project questions/aims and objectives</a:t>
            </a: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r>
              <a:rPr lang="en-GB" sz="3100" dirty="0">
                <a:solidFill>
                  <a:prstClr val="black"/>
                </a:solidFill>
                <a:cs typeface="Arial" charset="0"/>
              </a:rPr>
              <a:t>To list the key components of the PDD</a:t>
            </a: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endParaRPr lang="en-GB" sz="3100" dirty="0">
              <a:solidFill>
                <a:prstClr val="black"/>
              </a:solidFill>
              <a:cs typeface="Arial" charset="0"/>
            </a:endParaRP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endParaRPr lang="en-GB" sz="2800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consultanc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740352" y="34320"/>
            <a:ext cx="1296144" cy="129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5003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torbenrick.eu/blog/wp-content/gallery/change/change-road-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107504" y="188640"/>
            <a:ext cx="532859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Next week:</a:t>
            </a:r>
          </a:p>
          <a:p>
            <a:r>
              <a:rPr lang="en-GB" sz="36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Research Design &amp; Methodology</a:t>
            </a:r>
          </a:p>
          <a:p>
            <a:r>
              <a:rPr lang="en-GB" sz="36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BID preparation</a:t>
            </a:r>
          </a:p>
          <a:p>
            <a:endParaRPr lang="en-GB" sz="36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endParaRPr lang="en-GB" sz="36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r>
              <a:rPr lang="en-GB" sz="36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1-1 tutorials to review progress</a:t>
            </a:r>
          </a:p>
          <a:p>
            <a:endParaRPr lang="en-GB" sz="3600" b="1" dirty="0">
              <a:solidFill>
                <a:srgbClr val="0000FF"/>
              </a:solidFill>
              <a:cs typeface="Arial" charset="0"/>
            </a:endParaRPr>
          </a:p>
          <a:p>
            <a:endParaRPr lang="en-GB" sz="3600" dirty="0">
              <a:solidFill>
                <a:prstClr val="white"/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2083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843</TotalTime>
  <Words>955</Words>
  <Application>Microsoft Office PowerPoint</Application>
  <PresentationFormat>On-screen Show (4:3)</PresentationFormat>
  <Paragraphs>157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Times New Roman</vt:lpstr>
      <vt:lpstr>Wingdings</vt:lpstr>
      <vt:lpstr>1_Office Theme</vt:lpstr>
      <vt:lpstr>     Organisational Consultancy  </vt:lpstr>
      <vt:lpstr>Today’s Objectives</vt:lpstr>
      <vt:lpstr>Why is research important?</vt:lpstr>
      <vt:lpstr>Diagnosis and data collection - steps</vt:lpstr>
      <vt:lpstr>Turning an idea into a research project</vt:lpstr>
      <vt:lpstr>Exercise: ‘Why are women under-represented in  senior management positions?’</vt:lpstr>
      <vt:lpstr>Developing research objectives</vt:lpstr>
      <vt:lpstr>Using theory for aims and objectives</vt:lpstr>
      <vt:lpstr>Purpose of the Project Description Document (PDD)</vt:lpstr>
      <vt:lpstr>Aim &amp; objectives of the PDD?</vt:lpstr>
      <vt:lpstr>PDD Template</vt:lpstr>
      <vt:lpstr>PDD Template</vt:lpstr>
      <vt:lpstr>PDD Template</vt:lpstr>
      <vt:lpstr>PDD Template</vt:lpstr>
      <vt:lpstr>PDD Template</vt:lpstr>
      <vt:lpstr>PDD Template</vt:lpstr>
      <vt:lpstr>PDD Template</vt:lpstr>
      <vt:lpstr>PDD Review</vt:lpstr>
      <vt:lpstr>Today’s Objectives</vt:lpstr>
      <vt:lpstr>PowerPoint Presentation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Consultancy</dc:title>
  <dc:creator>M Davies</dc:creator>
  <cp:lastModifiedBy>Davina Wyn Evans</cp:lastModifiedBy>
  <cp:revision>68</cp:revision>
  <dcterms:created xsi:type="dcterms:W3CDTF">2010-11-24T15:43:17Z</dcterms:created>
  <dcterms:modified xsi:type="dcterms:W3CDTF">2020-02-06T11:39:13Z</dcterms:modified>
</cp:coreProperties>
</file>