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notesMasterIdLst>
    <p:notesMasterId r:id="rId16"/>
  </p:notesMasterIdLst>
  <p:sldIdLst>
    <p:sldId id="257" r:id="rId2"/>
    <p:sldId id="258" r:id="rId3"/>
    <p:sldId id="259" r:id="rId4"/>
    <p:sldId id="260" r:id="rId5"/>
    <p:sldId id="261" r:id="rId6"/>
    <p:sldId id="594" r:id="rId7"/>
    <p:sldId id="263" r:id="rId8"/>
    <p:sldId id="601" r:id="rId9"/>
    <p:sldId id="262" r:id="rId10"/>
    <p:sldId id="602" r:id="rId11"/>
    <p:sldId id="596" r:id="rId12"/>
    <p:sldId id="597" r:id="rId13"/>
    <p:sldId id="264" r:id="rId14"/>
    <p:sldId id="6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B5EE"/>
    <a:srgbClr val="00AEED"/>
    <a:srgbClr val="A1E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71F1C-6917-4609-95B6-358B8CF4AEA6}" v="124" dt="2025-12-04T20:32:14.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p:scale>
          <a:sx n="53" d="100"/>
          <a:sy n="53" d="100"/>
        </p:scale>
        <p:origin x="208"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FF924A-18DD-448F-B6AE-15AC32F6677C}"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46BD04B0-E839-4DBE-B55A-9C2367DB30EE}">
      <dgm:prSet/>
      <dgm:spPr/>
      <dgm:t>
        <a:bodyPr/>
        <a:lstStyle/>
        <a:p>
          <a:r>
            <a:rPr lang="en-GB"/>
            <a:t>Introduction</a:t>
          </a:r>
          <a:endParaRPr lang="en-US"/>
        </a:p>
      </dgm:t>
    </dgm:pt>
    <dgm:pt modelId="{1A0F4D62-A7EB-4E5A-947B-48AF4C470FB0}" type="parTrans" cxnId="{21A19CE5-E37D-4BCD-B930-12141CF3C4FB}">
      <dgm:prSet/>
      <dgm:spPr/>
      <dgm:t>
        <a:bodyPr/>
        <a:lstStyle/>
        <a:p>
          <a:endParaRPr lang="en-US"/>
        </a:p>
      </dgm:t>
    </dgm:pt>
    <dgm:pt modelId="{987C4B24-F6B8-4709-BE25-40B768112491}" type="sibTrans" cxnId="{21A19CE5-E37D-4BCD-B930-12141CF3C4FB}">
      <dgm:prSet/>
      <dgm:spPr/>
      <dgm:t>
        <a:bodyPr/>
        <a:lstStyle/>
        <a:p>
          <a:endParaRPr lang="en-US"/>
        </a:p>
      </dgm:t>
    </dgm:pt>
    <dgm:pt modelId="{BEBAB9D2-5D98-4560-97E2-67332195151A}">
      <dgm:prSet/>
      <dgm:spPr/>
      <dgm:t>
        <a:bodyPr/>
        <a:lstStyle/>
        <a:p>
          <a:r>
            <a:rPr lang="en-GB"/>
            <a:t>Section 1: Overview of the Business Idea</a:t>
          </a:r>
          <a:endParaRPr lang="en-US"/>
        </a:p>
      </dgm:t>
    </dgm:pt>
    <dgm:pt modelId="{4AA88298-158C-4538-9167-E5D1FA979F38}" type="parTrans" cxnId="{FFBE93DE-ED71-4011-AEE8-871CCABE967F}">
      <dgm:prSet/>
      <dgm:spPr/>
      <dgm:t>
        <a:bodyPr/>
        <a:lstStyle/>
        <a:p>
          <a:endParaRPr lang="en-US"/>
        </a:p>
      </dgm:t>
    </dgm:pt>
    <dgm:pt modelId="{257421C6-FF29-4AC3-9657-DEAECC74F245}" type="sibTrans" cxnId="{FFBE93DE-ED71-4011-AEE8-871CCABE967F}">
      <dgm:prSet/>
      <dgm:spPr/>
      <dgm:t>
        <a:bodyPr/>
        <a:lstStyle/>
        <a:p>
          <a:endParaRPr lang="en-US"/>
        </a:p>
      </dgm:t>
    </dgm:pt>
    <dgm:pt modelId="{A5787EC8-F29F-4844-A561-8F0D55C07479}">
      <dgm:prSet/>
      <dgm:spPr/>
      <dgm:t>
        <a:bodyPr/>
        <a:lstStyle/>
        <a:p>
          <a:r>
            <a:rPr lang="en-GB"/>
            <a:t>Section 2: Legal Format and Management Structure</a:t>
          </a:r>
          <a:endParaRPr lang="en-US"/>
        </a:p>
      </dgm:t>
    </dgm:pt>
    <dgm:pt modelId="{CB387BF6-1B04-430F-818C-E0FD319E3227}" type="parTrans" cxnId="{DC3B830C-CEF6-4496-8272-4F707033DF2A}">
      <dgm:prSet/>
      <dgm:spPr/>
      <dgm:t>
        <a:bodyPr/>
        <a:lstStyle/>
        <a:p>
          <a:endParaRPr lang="en-US"/>
        </a:p>
      </dgm:t>
    </dgm:pt>
    <dgm:pt modelId="{0E0EF0D1-E29D-432B-BF7B-43513F4FEE77}" type="sibTrans" cxnId="{DC3B830C-CEF6-4496-8272-4F707033DF2A}">
      <dgm:prSet/>
      <dgm:spPr/>
      <dgm:t>
        <a:bodyPr/>
        <a:lstStyle/>
        <a:p>
          <a:endParaRPr lang="en-US"/>
        </a:p>
      </dgm:t>
    </dgm:pt>
    <dgm:pt modelId="{5CE8B2EF-47BD-4C04-986D-CD4386FB6103}">
      <dgm:prSet/>
      <dgm:spPr/>
      <dgm:t>
        <a:bodyPr/>
        <a:lstStyle/>
        <a:p>
          <a:r>
            <a:rPr lang="en-GB"/>
            <a:t>Section 3: PESTEL Analysis</a:t>
          </a:r>
          <a:endParaRPr lang="en-US"/>
        </a:p>
      </dgm:t>
    </dgm:pt>
    <dgm:pt modelId="{4E314E5D-343E-42CE-ADEE-004AC49DF12E}" type="parTrans" cxnId="{A752FAF3-5C5A-47FB-8E97-7001F35EF99F}">
      <dgm:prSet/>
      <dgm:spPr/>
      <dgm:t>
        <a:bodyPr/>
        <a:lstStyle/>
        <a:p>
          <a:endParaRPr lang="en-US"/>
        </a:p>
      </dgm:t>
    </dgm:pt>
    <dgm:pt modelId="{D55BA67A-BCEF-49A5-B3CC-F765E19457CE}" type="sibTrans" cxnId="{A752FAF3-5C5A-47FB-8E97-7001F35EF99F}">
      <dgm:prSet/>
      <dgm:spPr/>
      <dgm:t>
        <a:bodyPr/>
        <a:lstStyle/>
        <a:p>
          <a:endParaRPr lang="en-US"/>
        </a:p>
      </dgm:t>
    </dgm:pt>
    <dgm:pt modelId="{7264360F-31A9-430D-86E8-95860CF76186}">
      <dgm:prSet/>
      <dgm:spPr/>
      <dgm:t>
        <a:bodyPr/>
        <a:lstStyle/>
        <a:p>
          <a:r>
            <a:rPr lang="en-GB"/>
            <a:t>Section 4: Marketing Strategy</a:t>
          </a:r>
          <a:endParaRPr lang="en-US"/>
        </a:p>
      </dgm:t>
    </dgm:pt>
    <dgm:pt modelId="{44506619-1F3D-42AA-A970-0C59E2ECD942}" type="parTrans" cxnId="{A3104249-452E-49A0-A0A0-9DC4251EEEBB}">
      <dgm:prSet/>
      <dgm:spPr/>
      <dgm:t>
        <a:bodyPr/>
        <a:lstStyle/>
        <a:p>
          <a:endParaRPr lang="en-US"/>
        </a:p>
      </dgm:t>
    </dgm:pt>
    <dgm:pt modelId="{3DB9A54D-3590-4198-A6FB-C28B4AA0E19F}" type="sibTrans" cxnId="{A3104249-452E-49A0-A0A0-9DC4251EEEBB}">
      <dgm:prSet/>
      <dgm:spPr/>
      <dgm:t>
        <a:bodyPr/>
        <a:lstStyle/>
        <a:p>
          <a:endParaRPr lang="en-US"/>
        </a:p>
      </dgm:t>
    </dgm:pt>
    <dgm:pt modelId="{949CE938-9F8B-44AE-A26B-8657A418C86C}">
      <dgm:prSet/>
      <dgm:spPr/>
      <dgm:t>
        <a:bodyPr/>
        <a:lstStyle/>
        <a:p>
          <a:r>
            <a:rPr lang="en-GB"/>
            <a:t>Section 5: Funding Requirements and Allocation</a:t>
          </a:r>
          <a:endParaRPr lang="en-US"/>
        </a:p>
      </dgm:t>
    </dgm:pt>
    <dgm:pt modelId="{3515676E-74F6-42CF-8D27-7BD10C4E4486}" type="parTrans" cxnId="{3EA9890B-BB96-423B-BD5E-EE0EAA9D6405}">
      <dgm:prSet/>
      <dgm:spPr/>
      <dgm:t>
        <a:bodyPr/>
        <a:lstStyle/>
        <a:p>
          <a:endParaRPr lang="en-US"/>
        </a:p>
      </dgm:t>
    </dgm:pt>
    <dgm:pt modelId="{2ABE793F-0152-44FA-9B99-49B753A8778C}" type="sibTrans" cxnId="{3EA9890B-BB96-423B-BD5E-EE0EAA9D6405}">
      <dgm:prSet/>
      <dgm:spPr/>
      <dgm:t>
        <a:bodyPr/>
        <a:lstStyle/>
        <a:p>
          <a:endParaRPr lang="en-US"/>
        </a:p>
      </dgm:t>
    </dgm:pt>
    <dgm:pt modelId="{C81339A3-F9B8-4242-B87E-4B70C4C6A35F}">
      <dgm:prSet/>
      <dgm:spPr/>
      <dgm:t>
        <a:bodyPr/>
        <a:lstStyle/>
        <a:p>
          <a:r>
            <a:rPr lang="en-GB"/>
            <a:t>Conclusion</a:t>
          </a:r>
          <a:endParaRPr lang="en-US"/>
        </a:p>
      </dgm:t>
    </dgm:pt>
    <dgm:pt modelId="{BE465A6F-51B7-4A81-B9D6-F50161548A25}" type="parTrans" cxnId="{BA2A612C-1E9A-4D67-880A-94BDC9EE2F8C}">
      <dgm:prSet/>
      <dgm:spPr/>
      <dgm:t>
        <a:bodyPr/>
        <a:lstStyle/>
        <a:p>
          <a:endParaRPr lang="en-US"/>
        </a:p>
      </dgm:t>
    </dgm:pt>
    <dgm:pt modelId="{CA25247F-ABE4-43D1-B44E-73FB18EB6DE5}" type="sibTrans" cxnId="{BA2A612C-1E9A-4D67-880A-94BDC9EE2F8C}">
      <dgm:prSet/>
      <dgm:spPr/>
      <dgm:t>
        <a:bodyPr/>
        <a:lstStyle/>
        <a:p>
          <a:endParaRPr lang="en-US"/>
        </a:p>
      </dgm:t>
    </dgm:pt>
    <dgm:pt modelId="{9E12BEC1-08BA-44F7-919E-3B75FF59A364}" type="pres">
      <dgm:prSet presAssocID="{68FF924A-18DD-448F-B6AE-15AC32F6677C}" presName="linear" presStyleCnt="0">
        <dgm:presLayoutVars>
          <dgm:animLvl val="lvl"/>
          <dgm:resizeHandles val="exact"/>
        </dgm:presLayoutVars>
      </dgm:prSet>
      <dgm:spPr/>
    </dgm:pt>
    <dgm:pt modelId="{AF0E3427-BA3B-47B7-8E86-E9EE6E19CA80}" type="pres">
      <dgm:prSet presAssocID="{46BD04B0-E839-4DBE-B55A-9C2367DB30EE}" presName="parentText" presStyleLbl="node1" presStyleIdx="0" presStyleCnt="7">
        <dgm:presLayoutVars>
          <dgm:chMax val="0"/>
          <dgm:bulletEnabled val="1"/>
        </dgm:presLayoutVars>
      </dgm:prSet>
      <dgm:spPr/>
    </dgm:pt>
    <dgm:pt modelId="{191F3B68-4F31-498B-BB54-B7992E4FCD4E}" type="pres">
      <dgm:prSet presAssocID="{987C4B24-F6B8-4709-BE25-40B768112491}" presName="spacer" presStyleCnt="0"/>
      <dgm:spPr/>
    </dgm:pt>
    <dgm:pt modelId="{A054319A-85FE-4EE2-87A1-BD7DB5535850}" type="pres">
      <dgm:prSet presAssocID="{BEBAB9D2-5D98-4560-97E2-67332195151A}" presName="parentText" presStyleLbl="node1" presStyleIdx="1" presStyleCnt="7">
        <dgm:presLayoutVars>
          <dgm:chMax val="0"/>
          <dgm:bulletEnabled val="1"/>
        </dgm:presLayoutVars>
      </dgm:prSet>
      <dgm:spPr/>
    </dgm:pt>
    <dgm:pt modelId="{0F2E1F95-5867-4EEE-B8BE-5AE321B24AD3}" type="pres">
      <dgm:prSet presAssocID="{257421C6-FF29-4AC3-9657-DEAECC74F245}" presName="spacer" presStyleCnt="0"/>
      <dgm:spPr/>
    </dgm:pt>
    <dgm:pt modelId="{CC70A6B9-2EBD-49AA-B665-F43C2F0C782D}" type="pres">
      <dgm:prSet presAssocID="{A5787EC8-F29F-4844-A561-8F0D55C07479}" presName="parentText" presStyleLbl="node1" presStyleIdx="2" presStyleCnt="7">
        <dgm:presLayoutVars>
          <dgm:chMax val="0"/>
          <dgm:bulletEnabled val="1"/>
        </dgm:presLayoutVars>
      </dgm:prSet>
      <dgm:spPr/>
    </dgm:pt>
    <dgm:pt modelId="{C412E5DB-75D0-4654-89D5-2086ED09D6EB}" type="pres">
      <dgm:prSet presAssocID="{0E0EF0D1-E29D-432B-BF7B-43513F4FEE77}" presName="spacer" presStyleCnt="0"/>
      <dgm:spPr/>
    </dgm:pt>
    <dgm:pt modelId="{DCCAA23D-CB94-4BB9-8988-AE641EE07B49}" type="pres">
      <dgm:prSet presAssocID="{5CE8B2EF-47BD-4C04-986D-CD4386FB6103}" presName="parentText" presStyleLbl="node1" presStyleIdx="3" presStyleCnt="7">
        <dgm:presLayoutVars>
          <dgm:chMax val="0"/>
          <dgm:bulletEnabled val="1"/>
        </dgm:presLayoutVars>
      </dgm:prSet>
      <dgm:spPr/>
    </dgm:pt>
    <dgm:pt modelId="{3F285AB3-4E42-45F1-A2EF-600EFA365D05}" type="pres">
      <dgm:prSet presAssocID="{D55BA67A-BCEF-49A5-B3CC-F765E19457CE}" presName="spacer" presStyleCnt="0"/>
      <dgm:spPr/>
    </dgm:pt>
    <dgm:pt modelId="{E6BF4679-EB8E-462A-BA04-FAB5B07F1D8A}" type="pres">
      <dgm:prSet presAssocID="{7264360F-31A9-430D-86E8-95860CF76186}" presName="parentText" presStyleLbl="node1" presStyleIdx="4" presStyleCnt="7">
        <dgm:presLayoutVars>
          <dgm:chMax val="0"/>
          <dgm:bulletEnabled val="1"/>
        </dgm:presLayoutVars>
      </dgm:prSet>
      <dgm:spPr/>
    </dgm:pt>
    <dgm:pt modelId="{E629F39D-AF82-40D0-BC9B-4CC9326C26B5}" type="pres">
      <dgm:prSet presAssocID="{3DB9A54D-3590-4198-A6FB-C28B4AA0E19F}" presName="spacer" presStyleCnt="0"/>
      <dgm:spPr/>
    </dgm:pt>
    <dgm:pt modelId="{1FF2FECF-2380-42BF-81D8-7BDED8BD9C83}" type="pres">
      <dgm:prSet presAssocID="{949CE938-9F8B-44AE-A26B-8657A418C86C}" presName="parentText" presStyleLbl="node1" presStyleIdx="5" presStyleCnt="7">
        <dgm:presLayoutVars>
          <dgm:chMax val="0"/>
          <dgm:bulletEnabled val="1"/>
        </dgm:presLayoutVars>
      </dgm:prSet>
      <dgm:spPr/>
    </dgm:pt>
    <dgm:pt modelId="{54B66487-C697-42C8-AE5F-37BB0CF66593}" type="pres">
      <dgm:prSet presAssocID="{2ABE793F-0152-44FA-9B99-49B753A8778C}" presName="spacer" presStyleCnt="0"/>
      <dgm:spPr/>
    </dgm:pt>
    <dgm:pt modelId="{9618456C-B19F-4751-B54C-FD8C9E8F81D8}" type="pres">
      <dgm:prSet presAssocID="{C81339A3-F9B8-4242-B87E-4B70C4C6A35F}" presName="parentText" presStyleLbl="node1" presStyleIdx="6" presStyleCnt="7">
        <dgm:presLayoutVars>
          <dgm:chMax val="0"/>
          <dgm:bulletEnabled val="1"/>
        </dgm:presLayoutVars>
      </dgm:prSet>
      <dgm:spPr/>
    </dgm:pt>
  </dgm:ptLst>
  <dgm:cxnLst>
    <dgm:cxn modelId="{3EA9890B-BB96-423B-BD5E-EE0EAA9D6405}" srcId="{68FF924A-18DD-448F-B6AE-15AC32F6677C}" destId="{949CE938-9F8B-44AE-A26B-8657A418C86C}" srcOrd="5" destOrd="0" parTransId="{3515676E-74F6-42CF-8D27-7BD10C4E4486}" sibTransId="{2ABE793F-0152-44FA-9B99-49B753A8778C}"/>
    <dgm:cxn modelId="{DC3B830C-CEF6-4496-8272-4F707033DF2A}" srcId="{68FF924A-18DD-448F-B6AE-15AC32F6677C}" destId="{A5787EC8-F29F-4844-A561-8F0D55C07479}" srcOrd="2" destOrd="0" parTransId="{CB387BF6-1B04-430F-818C-E0FD319E3227}" sibTransId="{0E0EF0D1-E29D-432B-BF7B-43513F4FEE77}"/>
    <dgm:cxn modelId="{556E8A23-FB62-4A88-BA74-28593BC34EEC}" type="presOf" srcId="{C81339A3-F9B8-4242-B87E-4B70C4C6A35F}" destId="{9618456C-B19F-4751-B54C-FD8C9E8F81D8}" srcOrd="0" destOrd="0" presId="urn:microsoft.com/office/officeart/2005/8/layout/vList2"/>
    <dgm:cxn modelId="{BA2A612C-1E9A-4D67-880A-94BDC9EE2F8C}" srcId="{68FF924A-18DD-448F-B6AE-15AC32F6677C}" destId="{C81339A3-F9B8-4242-B87E-4B70C4C6A35F}" srcOrd="6" destOrd="0" parTransId="{BE465A6F-51B7-4A81-B9D6-F50161548A25}" sibTransId="{CA25247F-ABE4-43D1-B44E-73FB18EB6DE5}"/>
    <dgm:cxn modelId="{E64A4E39-6888-4239-A2E5-24CDF04EAD38}" type="presOf" srcId="{A5787EC8-F29F-4844-A561-8F0D55C07479}" destId="{CC70A6B9-2EBD-49AA-B665-F43C2F0C782D}" srcOrd="0" destOrd="0" presId="urn:microsoft.com/office/officeart/2005/8/layout/vList2"/>
    <dgm:cxn modelId="{3A16D163-7B55-4C66-BA5B-F6A9015A0AF8}" type="presOf" srcId="{BEBAB9D2-5D98-4560-97E2-67332195151A}" destId="{A054319A-85FE-4EE2-87A1-BD7DB5535850}" srcOrd="0" destOrd="0" presId="urn:microsoft.com/office/officeart/2005/8/layout/vList2"/>
    <dgm:cxn modelId="{A3104249-452E-49A0-A0A0-9DC4251EEEBB}" srcId="{68FF924A-18DD-448F-B6AE-15AC32F6677C}" destId="{7264360F-31A9-430D-86E8-95860CF76186}" srcOrd="4" destOrd="0" parTransId="{44506619-1F3D-42AA-A970-0C59E2ECD942}" sibTransId="{3DB9A54D-3590-4198-A6FB-C28B4AA0E19F}"/>
    <dgm:cxn modelId="{1398194E-820F-41D5-9729-1E4EC35AA3BE}" type="presOf" srcId="{5CE8B2EF-47BD-4C04-986D-CD4386FB6103}" destId="{DCCAA23D-CB94-4BB9-8988-AE641EE07B49}" srcOrd="0" destOrd="0" presId="urn:microsoft.com/office/officeart/2005/8/layout/vList2"/>
    <dgm:cxn modelId="{3C0B2351-EB14-46D5-A49B-37BE29876E62}" type="presOf" srcId="{68FF924A-18DD-448F-B6AE-15AC32F6677C}" destId="{9E12BEC1-08BA-44F7-919E-3B75FF59A364}" srcOrd="0" destOrd="0" presId="urn:microsoft.com/office/officeart/2005/8/layout/vList2"/>
    <dgm:cxn modelId="{62B164A4-E57A-47C6-9348-022C91BC15E2}" type="presOf" srcId="{7264360F-31A9-430D-86E8-95860CF76186}" destId="{E6BF4679-EB8E-462A-BA04-FAB5B07F1D8A}" srcOrd="0" destOrd="0" presId="urn:microsoft.com/office/officeart/2005/8/layout/vList2"/>
    <dgm:cxn modelId="{5E3EA9BC-B6FC-4B80-9C70-27D7E1087252}" type="presOf" srcId="{46BD04B0-E839-4DBE-B55A-9C2367DB30EE}" destId="{AF0E3427-BA3B-47B7-8E86-E9EE6E19CA80}" srcOrd="0" destOrd="0" presId="urn:microsoft.com/office/officeart/2005/8/layout/vList2"/>
    <dgm:cxn modelId="{FFBE93DE-ED71-4011-AEE8-871CCABE967F}" srcId="{68FF924A-18DD-448F-B6AE-15AC32F6677C}" destId="{BEBAB9D2-5D98-4560-97E2-67332195151A}" srcOrd="1" destOrd="0" parTransId="{4AA88298-158C-4538-9167-E5D1FA979F38}" sibTransId="{257421C6-FF29-4AC3-9657-DEAECC74F245}"/>
    <dgm:cxn modelId="{21A19CE5-E37D-4BCD-B930-12141CF3C4FB}" srcId="{68FF924A-18DD-448F-B6AE-15AC32F6677C}" destId="{46BD04B0-E839-4DBE-B55A-9C2367DB30EE}" srcOrd="0" destOrd="0" parTransId="{1A0F4D62-A7EB-4E5A-947B-48AF4C470FB0}" sibTransId="{987C4B24-F6B8-4709-BE25-40B768112491}"/>
    <dgm:cxn modelId="{A93603F3-80B3-4D16-938A-DED37DD5952F}" type="presOf" srcId="{949CE938-9F8B-44AE-A26B-8657A418C86C}" destId="{1FF2FECF-2380-42BF-81D8-7BDED8BD9C83}" srcOrd="0" destOrd="0" presId="urn:microsoft.com/office/officeart/2005/8/layout/vList2"/>
    <dgm:cxn modelId="{A752FAF3-5C5A-47FB-8E97-7001F35EF99F}" srcId="{68FF924A-18DD-448F-B6AE-15AC32F6677C}" destId="{5CE8B2EF-47BD-4C04-986D-CD4386FB6103}" srcOrd="3" destOrd="0" parTransId="{4E314E5D-343E-42CE-ADEE-004AC49DF12E}" sibTransId="{D55BA67A-BCEF-49A5-B3CC-F765E19457CE}"/>
    <dgm:cxn modelId="{E9A9B473-43C8-4F4D-AEB4-2D573080B25E}" type="presParOf" srcId="{9E12BEC1-08BA-44F7-919E-3B75FF59A364}" destId="{AF0E3427-BA3B-47B7-8E86-E9EE6E19CA80}" srcOrd="0" destOrd="0" presId="urn:microsoft.com/office/officeart/2005/8/layout/vList2"/>
    <dgm:cxn modelId="{CFDCB730-2B21-4887-A5CF-F79596A5ABDB}" type="presParOf" srcId="{9E12BEC1-08BA-44F7-919E-3B75FF59A364}" destId="{191F3B68-4F31-498B-BB54-B7992E4FCD4E}" srcOrd="1" destOrd="0" presId="urn:microsoft.com/office/officeart/2005/8/layout/vList2"/>
    <dgm:cxn modelId="{ACC687BF-555A-45BA-ADEA-AD9C30878BDB}" type="presParOf" srcId="{9E12BEC1-08BA-44F7-919E-3B75FF59A364}" destId="{A054319A-85FE-4EE2-87A1-BD7DB5535850}" srcOrd="2" destOrd="0" presId="urn:microsoft.com/office/officeart/2005/8/layout/vList2"/>
    <dgm:cxn modelId="{FA2320D6-2520-4FEA-A3F4-6E43615977A3}" type="presParOf" srcId="{9E12BEC1-08BA-44F7-919E-3B75FF59A364}" destId="{0F2E1F95-5867-4EEE-B8BE-5AE321B24AD3}" srcOrd="3" destOrd="0" presId="urn:microsoft.com/office/officeart/2005/8/layout/vList2"/>
    <dgm:cxn modelId="{3504879E-DD4F-4599-BCAD-689EB2A35D22}" type="presParOf" srcId="{9E12BEC1-08BA-44F7-919E-3B75FF59A364}" destId="{CC70A6B9-2EBD-49AA-B665-F43C2F0C782D}" srcOrd="4" destOrd="0" presId="urn:microsoft.com/office/officeart/2005/8/layout/vList2"/>
    <dgm:cxn modelId="{990FB783-D8FB-4EE7-A106-C645508BAD0C}" type="presParOf" srcId="{9E12BEC1-08BA-44F7-919E-3B75FF59A364}" destId="{C412E5DB-75D0-4654-89D5-2086ED09D6EB}" srcOrd="5" destOrd="0" presId="urn:microsoft.com/office/officeart/2005/8/layout/vList2"/>
    <dgm:cxn modelId="{7B2B9246-C722-4472-8090-66E558AE8C99}" type="presParOf" srcId="{9E12BEC1-08BA-44F7-919E-3B75FF59A364}" destId="{DCCAA23D-CB94-4BB9-8988-AE641EE07B49}" srcOrd="6" destOrd="0" presId="urn:microsoft.com/office/officeart/2005/8/layout/vList2"/>
    <dgm:cxn modelId="{70D8E552-F974-43D6-BBBD-7D3C6A32B508}" type="presParOf" srcId="{9E12BEC1-08BA-44F7-919E-3B75FF59A364}" destId="{3F285AB3-4E42-45F1-A2EF-600EFA365D05}" srcOrd="7" destOrd="0" presId="urn:microsoft.com/office/officeart/2005/8/layout/vList2"/>
    <dgm:cxn modelId="{01F01FD6-CE74-48C3-9D48-44CF7DA1413F}" type="presParOf" srcId="{9E12BEC1-08BA-44F7-919E-3B75FF59A364}" destId="{E6BF4679-EB8E-462A-BA04-FAB5B07F1D8A}" srcOrd="8" destOrd="0" presId="urn:microsoft.com/office/officeart/2005/8/layout/vList2"/>
    <dgm:cxn modelId="{A7FA9F77-C587-4187-8055-FFF1C222CABC}" type="presParOf" srcId="{9E12BEC1-08BA-44F7-919E-3B75FF59A364}" destId="{E629F39D-AF82-40D0-BC9B-4CC9326C26B5}" srcOrd="9" destOrd="0" presId="urn:microsoft.com/office/officeart/2005/8/layout/vList2"/>
    <dgm:cxn modelId="{AE8AD739-CBF0-4ED3-9E65-9FAD95A91144}" type="presParOf" srcId="{9E12BEC1-08BA-44F7-919E-3B75FF59A364}" destId="{1FF2FECF-2380-42BF-81D8-7BDED8BD9C83}" srcOrd="10" destOrd="0" presId="urn:microsoft.com/office/officeart/2005/8/layout/vList2"/>
    <dgm:cxn modelId="{56E76DDF-3B71-4AF7-8521-35FC6E5AED2F}" type="presParOf" srcId="{9E12BEC1-08BA-44F7-919E-3B75FF59A364}" destId="{54B66487-C697-42C8-AE5F-37BB0CF66593}" srcOrd="11" destOrd="0" presId="urn:microsoft.com/office/officeart/2005/8/layout/vList2"/>
    <dgm:cxn modelId="{65BDC404-58D4-413B-8205-68442E580DD1}" type="presParOf" srcId="{9E12BEC1-08BA-44F7-919E-3B75FF59A364}" destId="{9618456C-B19F-4751-B54C-FD8C9E8F81D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E2C996-8EDF-4A38-8E18-07F9859ADC0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E2705A7-9E6A-4C2C-9180-D741FA4250E9}">
      <dgm:prSet/>
      <dgm:spPr/>
      <dgm:t>
        <a:bodyPr/>
        <a:lstStyle/>
        <a:p>
          <a:r>
            <a:rPr lang="en-GB"/>
            <a:t>My name is Erlina Geronimo, Founder and Managing Director of Fuel &amp; Brew Station Ltd. This business plan presents my vision for a modern, one-stop service station offering fuel, a café, and essential retail products. The goal is to provide commuters, families, and drivers with fast, reliable, and high-quality service.</a:t>
          </a:r>
          <a:endParaRPr lang="en-US"/>
        </a:p>
      </dgm:t>
    </dgm:pt>
    <dgm:pt modelId="{D7D3B303-07A4-4969-A895-CF25B4174BFF}" type="parTrans" cxnId="{ADE5AD35-CBD8-41A2-81FB-3A9B145EAD94}">
      <dgm:prSet/>
      <dgm:spPr/>
      <dgm:t>
        <a:bodyPr/>
        <a:lstStyle/>
        <a:p>
          <a:endParaRPr lang="en-US"/>
        </a:p>
      </dgm:t>
    </dgm:pt>
    <dgm:pt modelId="{47672430-A2CC-410F-9C5B-A888A5249ABA}" type="sibTrans" cxnId="{ADE5AD35-CBD8-41A2-81FB-3A9B145EAD94}">
      <dgm:prSet/>
      <dgm:spPr/>
      <dgm:t>
        <a:bodyPr/>
        <a:lstStyle/>
        <a:p>
          <a:endParaRPr lang="en-US"/>
        </a:p>
      </dgm:t>
    </dgm:pt>
    <dgm:pt modelId="{F8133AAD-18D1-484B-B949-E185CC8AC36B}">
      <dgm:prSet/>
      <dgm:spPr/>
      <dgm:t>
        <a:bodyPr/>
        <a:lstStyle/>
        <a:p>
          <a:r>
            <a:rPr lang="en-GB"/>
            <a:t>Driven by the growing demand for clean and efficient stations, and supported by my background in business studies and customer service,</a:t>
          </a:r>
          <a:endParaRPr lang="en-US"/>
        </a:p>
      </dgm:t>
    </dgm:pt>
    <dgm:pt modelId="{AFE6D981-4870-4D9E-A850-B4C34E66EC82}" type="parTrans" cxnId="{59198774-7CB9-4241-BB74-239622191733}">
      <dgm:prSet/>
      <dgm:spPr/>
      <dgm:t>
        <a:bodyPr/>
        <a:lstStyle/>
        <a:p>
          <a:endParaRPr lang="en-US"/>
        </a:p>
      </dgm:t>
    </dgm:pt>
    <dgm:pt modelId="{E03CDF2A-A6E9-4D6E-B522-E70138095BDA}" type="sibTrans" cxnId="{59198774-7CB9-4241-BB74-239622191733}">
      <dgm:prSet/>
      <dgm:spPr/>
      <dgm:t>
        <a:bodyPr/>
        <a:lstStyle/>
        <a:p>
          <a:endParaRPr lang="en-US"/>
        </a:p>
      </dgm:t>
    </dgm:pt>
    <dgm:pt modelId="{D13D2B52-0DBB-4144-A08C-1CE49F39DF6C}" type="pres">
      <dgm:prSet presAssocID="{32E2C996-8EDF-4A38-8E18-07F9859ADC02}" presName="hierChild1" presStyleCnt="0">
        <dgm:presLayoutVars>
          <dgm:chPref val="1"/>
          <dgm:dir/>
          <dgm:animOne val="branch"/>
          <dgm:animLvl val="lvl"/>
          <dgm:resizeHandles/>
        </dgm:presLayoutVars>
      </dgm:prSet>
      <dgm:spPr/>
    </dgm:pt>
    <dgm:pt modelId="{A8856237-BF7E-4782-81FF-355E6F667126}" type="pres">
      <dgm:prSet presAssocID="{9E2705A7-9E6A-4C2C-9180-D741FA4250E9}" presName="hierRoot1" presStyleCnt="0"/>
      <dgm:spPr/>
    </dgm:pt>
    <dgm:pt modelId="{F54615C1-1738-4D80-9E98-1E29F1394018}" type="pres">
      <dgm:prSet presAssocID="{9E2705A7-9E6A-4C2C-9180-D741FA4250E9}" presName="composite" presStyleCnt="0"/>
      <dgm:spPr/>
    </dgm:pt>
    <dgm:pt modelId="{DFDC5709-C437-4E16-922A-7ADB4F414AB2}" type="pres">
      <dgm:prSet presAssocID="{9E2705A7-9E6A-4C2C-9180-D741FA4250E9}" presName="background" presStyleLbl="node0" presStyleIdx="0" presStyleCnt="2"/>
      <dgm:spPr/>
    </dgm:pt>
    <dgm:pt modelId="{6E245369-E98A-4803-85CF-FB4007B97F51}" type="pres">
      <dgm:prSet presAssocID="{9E2705A7-9E6A-4C2C-9180-D741FA4250E9}" presName="text" presStyleLbl="fgAcc0" presStyleIdx="0" presStyleCnt="2">
        <dgm:presLayoutVars>
          <dgm:chPref val="3"/>
        </dgm:presLayoutVars>
      </dgm:prSet>
      <dgm:spPr/>
    </dgm:pt>
    <dgm:pt modelId="{9410C5E4-644A-4800-8A10-26A379EFA87E}" type="pres">
      <dgm:prSet presAssocID="{9E2705A7-9E6A-4C2C-9180-D741FA4250E9}" presName="hierChild2" presStyleCnt="0"/>
      <dgm:spPr/>
    </dgm:pt>
    <dgm:pt modelId="{671CBC38-9995-4863-952D-1775F9791739}" type="pres">
      <dgm:prSet presAssocID="{F8133AAD-18D1-484B-B949-E185CC8AC36B}" presName="hierRoot1" presStyleCnt="0"/>
      <dgm:spPr/>
    </dgm:pt>
    <dgm:pt modelId="{D5BEB1BC-C363-4869-9144-EC2B572C34DE}" type="pres">
      <dgm:prSet presAssocID="{F8133AAD-18D1-484B-B949-E185CC8AC36B}" presName="composite" presStyleCnt="0"/>
      <dgm:spPr/>
    </dgm:pt>
    <dgm:pt modelId="{22E75360-1ED5-47B4-BB60-8407A0F023AB}" type="pres">
      <dgm:prSet presAssocID="{F8133AAD-18D1-484B-B949-E185CC8AC36B}" presName="background" presStyleLbl="node0" presStyleIdx="1" presStyleCnt="2"/>
      <dgm:spPr/>
    </dgm:pt>
    <dgm:pt modelId="{97FC9CF5-CB10-46AE-80D1-28B235074000}" type="pres">
      <dgm:prSet presAssocID="{F8133AAD-18D1-484B-B949-E185CC8AC36B}" presName="text" presStyleLbl="fgAcc0" presStyleIdx="1" presStyleCnt="2">
        <dgm:presLayoutVars>
          <dgm:chPref val="3"/>
        </dgm:presLayoutVars>
      </dgm:prSet>
      <dgm:spPr/>
    </dgm:pt>
    <dgm:pt modelId="{FD524BA7-091F-4782-92C6-71B904B11009}" type="pres">
      <dgm:prSet presAssocID="{F8133AAD-18D1-484B-B949-E185CC8AC36B}" presName="hierChild2" presStyleCnt="0"/>
      <dgm:spPr/>
    </dgm:pt>
  </dgm:ptLst>
  <dgm:cxnLst>
    <dgm:cxn modelId="{A553560D-66F9-4491-938E-59332633C631}" type="presOf" srcId="{9E2705A7-9E6A-4C2C-9180-D741FA4250E9}" destId="{6E245369-E98A-4803-85CF-FB4007B97F51}" srcOrd="0" destOrd="0" presId="urn:microsoft.com/office/officeart/2005/8/layout/hierarchy1"/>
    <dgm:cxn modelId="{ADE5AD35-CBD8-41A2-81FB-3A9B145EAD94}" srcId="{32E2C996-8EDF-4A38-8E18-07F9859ADC02}" destId="{9E2705A7-9E6A-4C2C-9180-D741FA4250E9}" srcOrd="0" destOrd="0" parTransId="{D7D3B303-07A4-4969-A895-CF25B4174BFF}" sibTransId="{47672430-A2CC-410F-9C5B-A888A5249ABA}"/>
    <dgm:cxn modelId="{59198774-7CB9-4241-BB74-239622191733}" srcId="{32E2C996-8EDF-4A38-8E18-07F9859ADC02}" destId="{F8133AAD-18D1-484B-B949-E185CC8AC36B}" srcOrd="1" destOrd="0" parTransId="{AFE6D981-4870-4D9E-A850-B4C34E66EC82}" sibTransId="{E03CDF2A-A6E9-4D6E-B522-E70138095BDA}"/>
    <dgm:cxn modelId="{8E97B879-6A5C-4D12-B3CE-AE7607C0FB38}" type="presOf" srcId="{F8133AAD-18D1-484B-B949-E185CC8AC36B}" destId="{97FC9CF5-CB10-46AE-80D1-28B235074000}" srcOrd="0" destOrd="0" presId="urn:microsoft.com/office/officeart/2005/8/layout/hierarchy1"/>
    <dgm:cxn modelId="{5530B5AE-B3A9-4CB4-AEAF-046562D81570}" type="presOf" srcId="{32E2C996-8EDF-4A38-8E18-07F9859ADC02}" destId="{D13D2B52-0DBB-4144-A08C-1CE49F39DF6C}" srcOrd="0" destOrd="0" presId="urn:microsoft.com/office/officeart/2005/8/layout/hierarchy1"/>
    <dgm:cxn modelId="{C9FF9FD7-8E05-4DA1-AC25-37F6C67FFDDC}" type="presParOf" srcId="{D13D2B52-0DBB-4144-A08C-1CE49F39DF6C}" destId="{A8856237-BF7E-4782-81FF-355E6F667126}" srcOrd="0" destOrd="0" presId="urn:microsoft.com/office/officeart/2005/8/layout/hierarchy1"/>
    <dgm:cxn modelId="{78A960D3-B2F9-4622-B0E3-CBAF6DF46717}" type="presParOf" srcId="{A8856237-BF7E-4782-81FF-355E6F667126}" destId="{F54615C1-1738-4D80-9E98-1E29F1394018}" srcOrd="0" destOrd="0" presId="urn:microsoft.com/office/officeart/2005/8/layout/hierarchy1"/>
    <dgm:cxn modelId="{3EB48331-8B9B-43AC-8034-98D6EF8820C2}" type="presParOf" srcId="{F54615C1-1738-4D80-9E98-1E29F1394018}" destId="{DFDC5709-C437-4E16-922A-7ADB4F414AB2}" srcOrd="0" destOrd="0" presId="urn:microsoft.com/office/officeart/2005/8/layout/hierarchy1"/>
    <dgm:cxn modelId="{41263FE9-01EB-4D7E-B4DF-05E609B7FD68}" type="presParOf" srcId="{F54615C1-1738-4D80-9E98-1E29F1394018}" destId="{6E245369-E98A-4803-85CF-FB4007B97F51}" srcOrd="1" destOrd="0" presId="urn:microsoft.com/office/officeart/2005/8/layout/hierarchy1"/>
    <dgm:cxn modelId="{2E34D7B5-5874-46F6-8C83-CC49C3108537}" type="presParOf" srcId="{A8856237-BF7E-4782-81FF-355E6F667126}" destId="{9410C5E4-644A-4800-8A10-26A379EFA87E}" srcOrd="1" destOrd="0" presId="urn:microsoft.com/office/officeart/2005/8/layout/hierarchy1"/>
    <dgm:cxn modelId="{AF6DDAF4-45E3-42EF-A256-5313A0C2A4BE}" type="presParOf" srcId="{D13D2B52-0DBB-4144-A08C-1CE49F39DF6C}" destId="{671CBC38-9995-4863-952D-1775F9791739}" srcOrd="1" destOrd="0" presId="urn:microsoft.com/office/officeart/2005/8/layout/hierarchy1"/>
    <dgm:cxn modelId="{4B71A2C7-FAAA-4556-A798-8AC6E68ABE8C}" type="presParOf" srcId="{671CBC38-9995-4863-952D-1775F9791739}" destId="{D5BEB1BC-C363-4869-9144-EC2B572C34DE}" srcOrd="0" destOrd="0" presId="urn:microsoft.com/office/officeart/2005/8/layout/hierarchy1"/>
    <dgm:cxn modelId="{8B68E7F1-F84C-4B57-B5F2-83BE70722EFE}" type="presParOf" srcId="{D5BEB1BC-C363-4869-9144-EC2B572C34DE}" destId="{22E75360-1ED5-47B4-BB60-8407A0F023AB}" srcOrd="0" destOrd="0" presId="urn:microsoft.com/office/officeart/2005/8/layout/hierarchy1"/>
    <dgm:cxn modelId="{BDD3D1F8-F0A2-4FC2-B6B8-EEF79F09B5A1}" type="presParOf" srcId="{D5BEB1BC-C363-4869-9144-EC2B572C34DE}" destId="{97FC9CF5-CB10-46AE-80D1-28B235074000}" srcOrd="1" destOrd="0" presId="urn:microsoft.com/office/officeart/2005/8/layout/hierarchy1"/>
    <dgm:cxn modelId="{829F9468-EDE3-4973-A9E1-E3DBBAECA009}" type="presParOf" srcId="{671CBC38-9995-4863-952D-1775F9791739}" destId="{FD524BA7-091F-4782-92C6-71B904B1100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7EDE34-9115-4A15-BF64-A86B672DA339}"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5F6DB57D-5945-47C6-A031-2DB0B95FA215}">
      <dgm:prSet custT="1"/>
      <dgm:spPr/>
      <dgm:t>
        <a:bodyPr/>
        <a:lstStyle/>
        <a:p>
          <a:pPr>
            <a:lnSpc>
              <a:spcPct val="100000"/>
            </a:lnSpc>
            <a:defRPr cap="all"/>
          </a:pPr>
          <a:r>
            <a:rPr lang="en-GB" sz="1400" dirty="0"/>
            <a:t>Fuel &amp; Brew Station Ltd is a one-stop service station offering fuel, freshly brewed coffee and snack, and essential convenience items. By combining these services in one location, it saves customers time and effort.</a:t>
          </a:r>
          <a:endParaRPr lang="en-US" sz="1400" dirty="0"/>
        </a:p>
      </dgm:t>
    </dgm:pt>
    <dgm:pt modelId="{F2B5FB40-7550-4215-BB78-F76CD75FA92F}" type="parTrans" cxnId="{70CC1B00-58BD-4CC8-ABA1-D6325F924E30}">
      <dgm:prSet/>
      <dgm:spPr/>
      <dgm:t>
        <a:bodyPr/>
        <a:lstStyle/>
        <a:p>
          <a:endParaRPr lang="en-US"/>
        </a:p>
      </dgm:t>
    </dgm:pt>
    <dgm:pt modelId="{355DD236-22BE-49F2-BC59-7713E3C3E02F}" type="sibTrans" cxnId="{70CC1B00-58BD-4CC8-ABA1-D6325F924E30}">
      <dgm:prSet/>
      <dgm:spPr/>
      <dgm:t>
        <a:bodyPr/>
        <a:lstStyle/>
        <a:p>
          <a:pPr>
            <a:lnSpc>
              <a:spcPct val="100000"/>
            </a:lnSpc>
          </a:pPr>
          <a:endParaRPr lang="en-US"/>
        </a:p>
      </dgm:t>
    </dgm:pt>
    <dgm:pt modelId="{574ABCA5-0976-44F4-B0FA-3D52BF880DF0}">
      <dgm:prSet/>
      <dgm:spPr/>
      <dgm:t>
        <a:bodyPr/>
        <a:lstStyle/>
        <a:p>
          <a:pPr>
            <a:lnSpc>
              <a:spcPct val="100000"/>
            </a:lnSpc>
            <a:defRPr cap="all"/>
          </a:pPr>
          <a:r>
            <a:rPr lang="en-GB"/>
            <a:t>The business focuses on speed, cleanliness, and reliability, providing quick refuelling, quality food, and a welcoming environment near a busy commuter route to ensure high visibility and steady customer traffic.</a:t>
          </a:r>
          <a:endParaRPr lang="en-US"/>
        </a:p>
      </dgm:t>
    </dgm:pt>
    <dgm:pt modelId="{FD0459B6-BDD5-47F4-8228-1A38B952DCB0}" type="parTrans" cxnId="{0887B91E-0C6F-4CAF-AB2C-B2558165A19A}">
      <dgm:prSet/>
      <dgm:spPr/>
      <dgm:t>
        <a:bodyPr/>
        <a:lstStyle/>
        <a:p>
          <a:endParaRPr lang="en-US"/>
        </a:p>
      </dgm:t>
    </dgm:pt>
    <dgm:pt modelId="{9E4FEE42-1B02-4B14-B1B6-06922EA53A09}" type="sibTrans" cxnId="{0887B91E-0C6F-4CAF-AB2C-B2558165A19A}">
      <dgm:prSet/>
      <dgm:spPr/>
      <dgm:t>
        <a:bodyPr/>
        <a:lstStyle/>
        <a:p>
          <a:endParaRPr lang="en-US"/>
        </a:p>
      </dgm:t>
    </dgm:pt>
    <dgm:pt modelId="{0E30DB49-5FBE-40C6-9704-AE20728E14FE}" type="pres">
      <dgm:prSet presAssocID="{F57EDE34-9115-4A15-BF64-A86B672DA339}" presName="root" presStyleCnt="0">
        <dgm:presLayoutVars>
          <dgm:dir/>
          <dgm:resizeHandles val="exact"/>
        </dgm:presLayoutVars>
      </dgm:prSet>
      <dgm:spPr/>
    </dgm:pt>
    <dgm:pt modelId="{DD0BF92B-5432-4F76-A858-B78894405EC5}" type="pres">
      <dgm:prSet presAssocID="{5F6DB57D-5945-47C6-A031-2DB0B95FA215}" presName="compNode" presStyleCnt="0"/>
      <dgm:spPr/>
    </dgm:pt>
    <dgm:pt modelId="{8FEE7DB9-41D4-4635-9B28-7025531AF638}" type="pres">
      <dgm:prSet presAssocID="{5F6DB57D-5945-47C6-A031-2DB0B95FA215}" presName="iconBgRect" presStyleLbl="bgShp" presStyleIdx="0" presStyleCnt="2" custLinFactNeighborX="38900" custLinFactNeighborY="3835"/>
      <dgm:spPr/>
    </dgm:pt>
    <dgm:pt modelId="{436CA9B7-13DF-4C45-9813-BA6C05891536}" type="pres">
      <dgm:prSet presAssocID="{5F6DB57D-5945-47C6-A031-2DB0B95FA2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
        </a:ext>
      </dgm:extLst>
    </dgm:pt>
    <dgm:pt modelId="{B011DEC4-1F08-4F41-A064-DD54F415CFCD}" type="pres">
      <dgm:prSet presAssocID="{5F6DB57D-5945-47C6-A031-2DB0B95FA215}" presName="spaceRect" presStyleCnt="0"/>
      <dgm:spPr/>
    </dgm:pt>
    <dgm:pt modelId="{C041A69E-2FF1-43AF-8F94-47444CACC22D}" type="pres">
      <dgm:prSet presAssocID="{5F6DB57D-5945-47C6-A031-2DB0B95FA215}" presName="textRect" presStyleLbl="revTx" presStyleIdx="0" presStyleCnt="2">
        <dgm:presLayoutVars>
          <dgm:chMax val="1"/>
          <dgm:chPref val="1"/>
        </dgm:presLayoutVars>
      </dgm:prSet>
      <dgm:spPr/>
    </dgm:pt>
    <dgm:pt modelId="{F80D1158-DC4F-46DD-98C5-414AF6993A59}" type="pres">
      <dgm:prSet presAssocID="{355DD236-22BE-49F2-BC59-7713E3C3E02F}" presName="sibTrans" presStyleCnt="0"/>
      <dgm:spPr/>
    </dgm:pt>
    <dgm:pt modelId="{58C7377E-4A7C-488B-A000-9EA6AE1AA4D5}" type="pres">
      <dgm:prSet presAssocID="{574ABCA5-0976-44F4-B0FA-3D52BF880DF0}" presName="compNode" presStyleCnt="0"/>
      <dgm:spPr/>
    </dgm:pt>
    <dgm:pt modelId="{8C9E1F2E-ECBF-4784-8912-D8991ED0C48C}" type="pres">
      <dgm:prSet presAssocID="{574ABCA5-0976-44F4-B0FA-3D52BF880DF0}" presName="iconBgRect" presStyleLbl="bgShp" presStyleIdx="1" presStyleCnt="2"/>
      <dgm:spPr/>
    </dgm:pt>
    <dgm:pt modelId="{225C0833-684A-45E1-807F-CCAA42CFD5E9}" type="pres">
      <dgm:prSet presAssocID="{574ABCA5-0976-44F4-B0FA-3D52BF880D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64D16D7E-AB52-40A5-B085-3E5DC622912D}" type="pres">
      <dgm:prSet presAssocID="{574ABCA5-0976-44F4-B0FA-3D52BF880DF0}" presName="spaceRect" presStyleCnt="0"/>
      <dgm:spPr/>
    </dgm:pt>
    <dgm:pt modelId="{1AFE8C70-1715-4D38-B9CF-B403B63F9E02}" type="pres">
      <dgm:prSet presAssocID="{574ABCA5-0976-44F4-B0FA-3D52BF880DF0}" presName="textRect" presStyleLbl="revTx" presStyleIdx="1" presStyleCnt="2">
        <dgm:presLayoutVars>
          <dgm:chMax val="1"/>
          <dgm:chPref val="1"/>
        </dgm:presLayoutVars>
      </dgm:prSet>
      <dgm:spPr/>
    </dgm:pt>
  </dgm:ptLst>
  <dgm:cxnLst>
    <dgm:cxn modelId="{70CC1B00-58BD-4CC8-ABA1-D6325F924E30}" srcId="{F57EDE34-9115-4A15-BF64-A86B672DA339}" destId="{5F6DB57D-5945-47C6-A031-2DB0B95FA215}" srcOrd="0" destOrd="0" parTransId="{F2B5FB40-7550-4215-BB78-F76CD75FA92F}" sibTransId="{355DD236-22BE-49F2-BC59-7713E3C3E02F}"/>
    <dgm:cxn modelId="{0887B91E-0C6F-4CAF-AB2C-B2558165A19A}" srcId="{F57EDE34-9115-4A15-BF64-A86B672DA339}" destId="{574ABCA5-0976-44F4-B0FA-3D52BF880DF0}" srcOrd="1" destOrd="0" parTransId="{FD0459B6-BDD5-47F4-8228-1A38B952DCB0}" sibTransId="{9E4FEE42-1B02-4B14-B1B6-06922EA53A09}"/>
    <dgm:cxn modelId="{0CFCB170-640E-467F-BBA7-432F753EEA49}" type="presOf" srcId="{5F6DB57D-5945-47C6-A031-2DB0B95FA215}" destId="{C041A69E-2FF1-43AF-8F94-47444CACC22D}" srcOrd="0" destOrd="0" presId="urn:microsoft.com/office/officeart/2018/5/layout/IconCircleLabelList"/>
    <dgm:cxn modelId="{FF780F82-7815-4375-93B8-EA9455F6D136}" type="presOf" srcId="{F57EDE34-9115-4A15-BF64-A86B672DA339}" destId="{0E30DB49-5FBE-40C6-9704-AE20728E14FE}" srcOrd="0" destOrd="0" presId="urn:microsoft.com/office/officeart/2018/5/layout/IconCircleLabelList"/>
    <dgm:cxn modelId="{C6AA418A-3E0B-45FF-889F-5D55E43877F3}" type="presOf" srcId="{574ABCA5-0976-44F4-B0FA-3D52BF880DF0}" destId="{1AFE8C70-1715-4D38-B9CF-B403B63F9E02}" srcOrd="0" destOrd="0" presId="urn:microsoft.com/office/officeart/2018/5/layout/IconCircleLabelList"/>
    <dgm:cxn modelId="{95B5CC3A-9807-48B1-A1F4-5C41D8D0010C}" type="presParOf" srcId="{0E30DB49-5FBE-40C6-9704-AE20728E14FE}" destId="{DD0BF92B-5432-4F76-A858-B78894405EC5}" srcOrd="0" destOrd="0" presId="urn:microsoft.com/office/officeart/2018/5/layout/IconCircleLabelList"/>
    <dgm:cxn modelId="{BDA1AAB9-FF5B-4CBF-BB7C-4223BE565631}" type="presParOf" srcId="{DD0BF92B-5432-4F76-A858-B78894405EC5}" destId="{8FEE7DB9-41D4-4635-9B28-7025531AF638}" srcOrd="0" destOrd="0" presId="urn:microsoft.com/office/officeart/2018/5/layout/IconCircleLabelList"/>
    <dgm:cxn modelId="{F64BD862-643D-4B96-8EDE-C51EF63A9CD3}" type="presParOf" srcId="{DD0BF92B-5432-4F76-A858-B78894405EC5}" destId="{436CA9B7-13DF-4C45-9813-BA6C05891536}" srcOrd="1" destOrd="0" presId="urn:microsoft.com/office/officeart/2018/5/layout/IconCircleLabelList"/>
    <dgm:cxn modelId="{71920007-F1B0-4EAA-A902-1E7510414371}" type="presParOf" srcId="{DD0BF92B-5432-4F76-A858-B78894405EC5}" destId="{B011DEC4-1F08-4F41-A064-DD54F415CFCD}" srcOrd="2" destOrd="0" presId="urn:microsoft.com/office/officeart/2018/5/layout/IconCircleLabelList"/>
    <dgm:cxn modelId="{96963FE4-00FF-4C97-BF3A-39C6312AF13C}" type="presParOf" srcId="{DD0BF92B-5432-4F76-A858-B78894405EC5}" destId="{C041A69E-2FF1-43AF-8F94-47444CACC22D}" srcOrd="3" destOrd="0" presId="urn:microsoft.com/office/officeart/2018/5/layout/IconCircleLabelList"/>
    <dgm:cxn modelId="{DBCD396C-4E12-426A-85EE-48802A259D24}" type="presParOf" srcId="{0E30DB49-5FBE-40C6-9704-AE20728E14FE}" destId="{F80D1158-DC4F-46DD-98C5-414AF6993A59}" srcOrd="1" destOrd="0" presId="urn:microsoft.com/office/officeart/2018/5/layout/IconCircleLabelList"/>
    <dgm:cxn modelId="{DAAFC3C4-995F-4B18-94E1-979D9B9BF20E}" type="presParOf" srcId="{0E30DB49-5FBE-40C6-9704-AE20728E14FE}" destId="{58C7377E-4A7C-488B-A000-9EA6AE1AA4D5}" srcOrd="2" destOrd="0" presId="urn:microsoft.com/office/officeart/2018/5/layout/IconCircleLabelList"/>
    <dgm:cxn modelId="{E67B0DDF-A723-4281-8EA2-8B8E8BF5C73A}" type="presParOf" srcId="{58C7377E-4A7C-488B-A000-9EA6AE1AA4D5}" destId="{8C9E1F2E-ECBF-4784-8912-D8991ED0C48C}" srcOrd="0" destOrd="0" presId="urn:microsoft.com/office/officeart/2018/5/layout/IconCircleLabelList"/>
    <dgm:cxn modelId="{08642747-DFD6-4D2E-914A-4F181991F865}" type="presParOf" srcId="{58C7377E-4A7C-488B-A000-9EA6AE1AA4D5}" destId="{225C0833-684A-45E1-807F-CCAA42CFD5E9}" srcOrd="1" destOrd="0" presId="urn:microsoft.com/office/officeart/2018/5/layout/IconCircleLabelList"/>
    <dgm:cxn modelId="{66FFE263-A4D5-40D7-BC06-409DC60B586C}" type="presParOf" srcId="{58C7377E-4A7C-488B-A000-9EA6AE1AA4D5}" destId="{64D16D7E-AB52-40A5-B085-3E5DC622912D}" srcOrd="2" destOrd="0" presId="urn:microsoft.com/office/officeart/2018/5/layout/IconCircleLabelList"/>
    <dgm:cxn modelId="{0FE49AC5-996D-49C4-BE7A-153EF5A1DCF8}" type="presParOf" srcId="{58C7377E-4A7C-488B-A000-9EA6AE1AA4D5}" destId="{1AFE8C70-1715-4D38-B9CF-B403B63F9E02}"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7D8242-FE71-4940-AFE6-987D0DC9BDC6}" type="doc">
      <dgm:prSet loTypeId="urn:microsoft.com/office/officeart/2008/layout/LinedList" loCatId="list" qsTypeId="urn:microsoft.com/office/officeart/2005/8/quickstyle/simple1" qsCatId="simple" csTypeId="urn:microsoft.com/office/officeart/2018/5/colors/Iconchunking_coloredtext_colorful5" csCatId="colorful" phldr="1"/>
      <dgm:spPr/>
      <dgm:t>
        <a:bodyPr/>
        <a:lstStyle/>
        <a:p>
          <a:endParaRPr lang="en-US"/>
        </a:p>
      </dgm:t>
    </dgm:pt>
    <dgm:pt modelId="{34B00EAE-34DD-434D-9847-1DD00BD9F19B}">
      <dgm:prSet/>
      <dgm:spPr/>
      <dgm:t>
        <a:bodyPr/>
        <a:lstStyle/>
        <a:p>
          <a:pPr>
            <a:lnSpc>
              <a:spcPct val="100000"/>
            </a:lnSpc>
          </a:pPr>
          <a:r>
            <a:rPr lang="en-GB" b="1" dirty="0"/>
            <a:t>The Managing Director:</a:t>
          </a:r>
          <a:r>
            <a:rPr lang="en-GB" dirty="0"/>
            <a:t> Erlina sets the vision and ensures compliance. strategic planning and  finance, compliance	</a:t>
          </a:r>
        </a:p>
      </dgm:t>
    </dgm:pt>
    <dgm:pt modelId="{B855A666-3FB4-408E-884C-E1E1237A6BAE}" type="parTrans" cxnId="{E86670AA-ED79-44A3-923F-90E8A75B528C}">
      <dgm:prSet/>
      <dgm:spPr/>
      <dgm:t>
        <a:bodyPr/>
        <a:lstStyle/>
        <a:p>
          <a:endParaRPr lang="en-US"/>
        </a:p>
      </dgm:t>
    </dgm:pt>
    <dgm:pt modelId="{20FB55C1-8DE4-4108-AF70-3AC6C1EF8D5F}" type="sibTrans" cxnId="{E86670AA-ED79-44A3-923F-90E8A75B528C}">
      <dgm:prSet/>
      <dgm:spPr/>
      <dgm:t>
        <a:bodyPr/>
        <a:lstStyle/>
        <a:p>
          <a:pPr>
            <a:lnSpc>
              <a:spcPct val="100000"/>
            </a:lnSpc>
          </a:pPr>
          <a:endParaRPr lang="en-US"/>
        </a:p>
      </dgm:t>
    </dgm:pt>
    <dgm:pt modelId="{67D197AD-DD2C-4B2A-80A9-C687B80333D4}">
      <dgm:prSet/>
      <dgm:spPr/>
      <dgm:t>
        <a:bodyPr/>
        <a:lstStyle/>
        <a:p>
          <a:pPr>
            <a:lnSpc>
              <a:spcPct val="100000"/>
            </a:lnSpc>
          </a:pPr>
          <a:r>
            <a:rPr lang="en-GB" b="1"/>
            <a:t>The Manager:</a:t>
          </a:r>
          <a:r>
            <a:rPr lang="en-GB"/>
            <a:t> oversees daily operations, staff training, and inventory. fuel service, logistics supplier</a:t>
          </a:r>
          <a:endParaRPr lang="en-US"/>
        </a:p>
      </dgm:t>
    </dgm:pt>
    <dgm:pt modelId="{E91762E4-C2D8-4914-BFFB-6DDCD81EE201}" type="parTrans" cxnId="{1FDAD4DC-2AF8-4334-9EB4-05FABC6ED050}">
      <dgm:prSet/>
      <dgm:spPr/>
      <dgm:t>
        <a:bodyPr/>
        <a:lstStyle/>
        <a:p>
          <a:endParaRPr lang="en-US"/>
        </a:p>
      </dgm:t>
    </dgm:pt>
    <dgm:pt modelId="{6F71EB97-DB65-4C36-A718-4CD66BAD4C66}" type="sibTrans" cxnId="{1FDAD4DC-2AF8-4334-9EB4-05FABC6ED050}">
      <dgm:prSet/>
      <dgm:spPr/>
      <dgm:t>
        <a:bodyPr/>
        <a:lstStyle/>
        <a:p>
          <a:pPr>
            <a:lnSpc>
              <a:spcPct val="100000"/>
            </a:lnSpc>
          </a:pPr>
          <a:endParaRPr lang="en-US"/>
        </a:p>
      </dgm:t>
    </dgm:pt>
    <dgm:pt modelId="{340E5F11-14D1-40B3-92A3-C3597925EBB7}">
      <dgm:prSet/>
      <dgm:spPr/>
      <dgm:t>
        <a:bodyPr/>
        <a:lstStyle/>
        <a:p>
          <a:pPr>
            <a:lnSpc>
              <a:spcPct val="100000"/>
            </a:lnSpc>
          </a:pPr>
          <a:r>
            <a:rPr lang="en-GB" b="1"/>
            <a:t>The Supervisor: </a:t>
          </a:r>
          <a:r>
            <a:rPr lang="en-GB"/>
            <a:t>food service management and quality .coordinates shifts, monitors safety, and supports staff.</a:t>
          </a:r>
          <a:endParaRPr lang="en-US"/>
        </a:p>
      </dgm:t>
    </dgm:pt>
    <dgm:pt modelId="{2009BC81-78EB-46B4-A150-C1D788470C26}" type="parTrans" cxnId="{22596B81-B26D-4E2A-AEA2-7C7FBFC7049D}">
      <dgm:prSet/>
      <dgm:spPr/>
      <dgm:t>
        <a:bodyPr/>
        <a:lstStyle/>
        <a:p>
          <a:endParaRPr lang="en-US"/>
        </a:p>
      </dgm:t>
    </dgm:pt>
    <dgm:pt modelId="{255E54D4-A9A7-46D0-982A-6109CF2CC768}" type="sibTrans" cxnId="{22596B81-B26D-4E2A-AEA2-7C7FBFC7049D}">
      <dgm:prSet/>
      <dgm:spPr/>
      <dgm:t>
        <a:bodyPr/>
        <a:lstStyle/>
        <a:p>
          <a:pPr>
            <a:lnSpc>
              <a:spcPct val="100000"/>
            </a:lnSpc>
          </a:pPr>
          <a:endParaRPr lang="en-US"/>
        </a:p>
      </dgm:t>
    </dgm:pt>
    <dgm:pt modelId="{16602239-7728-44FC-B5AB-B72448466EBE}">
      <dgm:prSet/>
      <dgm:spPr/>
      <dgm:t>
        <a:bodyPr/>
        <a:lstStyle/>
        <a:p>
          <a:pPr>
            <a:lnSpc>
              <a:spcPct val="100000"/>
            </a:lnSpc>
          </a:pPr>
          <a:r>
            <a:rPr lang="en-GB" b="1"/>
            <a:t>Café staff: </a:t>
          </a:r>
          <a:r>
            <a:rPr lang="en-GB"/>
            <a:t>prepare food and drinks, maintain hygiene, and deliver customer service.</a:t>
          </a:r>
          <a:endParaRPr lang="en-US"/>
        </a:p>
      </dgm:t>
    </dgm:pt>
    <dgm:pt modelId="{B7451DEF-8253-42CD-92D8-6660E8A5EA2C}" type="parTrans" cxnId="{3AF947A4-1363-44EF-8942-891C5BEBF15C}">
      <dgm:prSet/>
      <dgm:spPr/>
      <dgm:t>
        <a:bodyPr/>
        <a:lstStyle/>
        <a:p>
          <a:endParaRPr lang="en-US"/>
        </a:p>
      </dgm:t>
    </dgm:pt>
    <dgm:pt modelId="{FF46DDF5-25D2-4707-8692-A53021440EC8}" type="sibTrans" cxnId="{3AF947A4-1363-44EF-8942-891C5BEBF15C}">
      <dgm:prSet/>
      <dgm:spPr/>
      <dgm:t>
        <a:bodyPr/>
        <a:lstStyle/>
        <a:p>
          <a:pPr>
            <a:lnSpc>
              <a:spcPct val="100000"/>
            </a:lnSpc>
          </a:pPr>
          <a:endParaRPr lang="en-US"/>
        </a:p>
      </dgm:t>
    </dgm:pt>
    <dgm:pt modelId="{BCA81F73-96A9-45DB-808C-5BFFCE129EB2}">
      <dgm:prSet/>
      <dgm:spPr/>
      <dgm:t>
        <a:bodyPr/>
        <a:lstStyle/>
        <a:p>
          <a:pPr>
            <a:lnSpc>
              <a:spcPct val="100000"/>
            </a:lnSpc>
          </a:pPr>
          <a:r>
            <a:rPr lang="en-GB" b="1"/>
            <a:t>The Cleaner:</a:t>
          </a:r>
          <a:r>
            <a:rPr lang="en-GB"/>
            <a:t> ensures the site remains safe, hygienic, and welcoming.</a:t>
          </a:r>
          <a:endParaRPr lang="en-US"/>
        </a:p>
      </dgm:t>
    </dgm:pt>
    <dgm:pt modelId="{1154C456-51EA-456E-B629-5C20B7FA1CEB}" type="parTrans" cxnId="{1EDFE7B1-48B8-4619-8C3E-261ADFECDA7A}">
      <dgm:prSet/>
      <dgm:spPr/>
      <dgm:t>
        <a:bodyPr/>
        <a:lstStyle/>
        <a:p>
          <a:endParaRPr lang="en-US"/>
        </a:p>
      </dgm:t>
    </dgm:pt>
    <dgm:pt modelId="{C1AEE297-1C8F-45DB-8327-4B5F6D4CAE39}" type="sibTrans" cxnId="{1EDFE7B1-48B8-4619-8C3E-261ADFECDA7A}">
      <dgm:prSet/>
      <dgm:spPr/>
      <dgm:t>
        <a:bodyPr/>
        <a:lstStyle/>
        <a:p>
          <a:pPr>
            <a:lnSpc>
              <a:spcPct val="100000"/>
            </a:lnSpc>
          </a:pPr>
          <a:endParaRPr lang="en-US"/>
        </a:p>
      </dgm:t>
    </dgm:pt>
    <dgm:pt modelId="{33CDFE9D-FFBC-410E-909E-D6BDB542D4CF}">
      <dgm:prSet/>
      <dgm:spPr/>
      <dgm:t>
        <a:bodyPr/>
        <a:lstStyle/>
        <a:p>
          <a:pPr>
            <a:lnSpc>
              <a:spcPct val="100000"/>
            </a:lnSpc>
          </a:pPr>
          <a:r>
            <a:rPr lang="en-GB"/>
            <a:t>This structure supports efficiency, clear communication, and high service standards.</a:t>
          </a:r>
          <a:endParaRPr lang="en-US"/>
        </a:p>
      </dgm:t>
    </dgm:pt>
    <dgm:pt modelId="{367F90FF-436D-4C3D-B95D-AE0916ACE180}" type="parTrans" cxnId="{793D8DA3-49CF-46A4-B466-05F1FC8707B3}">
      <dgm:prSet/>
      <dgm:spPr/>
      <dgm:t>
        <a:bodyPr/>
        <a:lstStyle/>
        <a:p>
          <a:endParaRPr lang="en-US"/>
        </a:p>
      </dgm:t>
    </dgm:pt>
    <dgm:pt modelId="{56766F0F-8C13-4AC5-8FF1-AD81F37D9597}" type="sibTrans" cxnId="{793D8DA3-49CF-46A4-B466-05F1FC8707B3}">
      <dgm:prSet/>
      <dgm:spPr/>
      <dgm:t>
        <a:bodyPr/>
        <a:lstStyle/>
        <a:p>
          <a:endParaRPr lang="en-US"/>
        </a:p>
      </dgm:t>
    </dgm:pt>
    <dgm:pt modelId="{43103E37-36E9-4AD2-8E96-D10781BB854D}" type="pres">
      <dgm:prSet presAssocID="{A37D8242-FE71-4940-AFE6-987D0DC9BDC6}" presName="vert0" presStyleCnt="0">
        <dgm:presLayoutVars>
          <dgm:dir/>
          <dgm:animOne val="branch"/>
          <dgm:animLvl val="lvl"/>
        </dgm:presLayoutVars>
      </dgm:prSet>
      <dgm:spPr/>
    </dgm:pt>
    <dgm:pt modelId="{D763F65B-7BAA-4828-9052-C756F3208763}" type="pres">
      <dgm:prSet presAssocID="{34B00EAE-34DD-434D-9847-1DD00BD9F19B}" presName="thickLine" presStyleLbl="alignNode1" presStyleIdx="0" presStyleCnt="6"/>
      <dgm:spPr/>
    </dgm:pt>
    <dgm:pt modelId="{5427E592-6924-4696-86CE-3D6D6122ED6B}" type="pres">
      <dgm:prSet presAssocID="{34B00EAE-34DD-434D-9847-1DD00BD9F19B}" presName="horz1" presStyleCnt="0"/>
      <dgm:spPr/>
    </dgm:pt>
    <dgm:pt modelId="{9CF6BF2B-D9BC-443F-84D5-BB69CAE84FB4}" type="pres">
      <dgm:prSet presAssocID="{34B00EAE-34DD-434D-9847-1DD00BD9F19B}" presName="tx1" presStyleLbl="revTx" presStyleIdx="0" presStyleCnt="6"/>
      <dgm:spPr/>
    </dgm:pt>
    <dgm:pt modelId="{5AE453FF-C8C6-40F9-BF0F-7F21D5F44D54}" type="pres">
      <dgm:prSet presAssocID="{34B00EAE-34DD-434D-9847-1DD00BD9F19B}" presName="vert1" presStyleCnt="0"/>
      <dgm:spPr/>
    </dgm:pt>
    <dgm:pt modelId="{4FE3BC65-6E68-4F14-A919-AEF5620BC93C}" type="pres">
      <dgm:prSet presAssocID="{67D197AD-DD2C-4B2A-80A9-C687B80333D4}" presName="thickLine" presStyleLbl="alignNode1" presStyleIdx="1" presStyleCnt="6"/>
      <dgm:spPr/>
    </dgm:pt>
    <dgm:pt modelId="{BD58E5AB-37B2-48BC-93A2-98211DC6298B}" type="pres">
      <dgm:prSet presAssocID="{67D197AD-DD2C-4B2A-80A9-C687B80333D4}" presName="horz1" presStyleCnt="0"/>
      <dgm:spPr/>
    </dgm:pt>
    <dgm:pt modelId="{60374D1E-9813-449D-A0BA-5ED432CC6435}" type="pres">
      <dgm:prSet presAssocID="{67D197AD-DD2C-4B2A-80A9-C687B80333D4}" presName="tx1" presStyleLbl="revTx" presStyleIdx="1" presStyleCnt="6"/>
      <dgm:spPr/>
    </dgm:pt>
    <dgm:pt modelId="{54B07342-0B16-4561-A7C5-0F41C0DFE603}" type="pres">
      <dgm:prSet presAssocID="{67D197AD-DD2C-4B2A-80A9-C687B80333D4}" presName="vert1" presStyleCnt="0"/>
      <dgm:spPr/>
    </dgm:pt>
    <dgm:pt modelId="{5CC4E6F4-588C-4D3A-9CC1-769C0C3F77B1}" type="pres">
      <dgm:prSet presAssocID="{340E5F11-14D1-40B3-92A3-C3597925EBB7}" presName="thickLine" presStyleLbl="alignNode1" presStyleIdx="2" presStyleCnt="6"/>
      <dgm:spPr/>
    </dgm:pt>
    <dgm:pt modelId="{219D752D-BF35-4914-8B1B-847F4D98104B}" type="pres">
      <dgm:prSet presAssocID="{340E5F11-14D1-40B3-92A3-C3597925EBB7}" presName="horz1" presStyleCnt="0"/>
      <dgm:spPr/>
    </dgm:pt>
    <dgm:pt modelId="{60E8F275-3F02-4A17-9416-B034EA2C71EF}" type="pres">
      <dgm:prSet presAssocID="{340E5F11-14D1-40B3-92A3-C3597925EBB7}" presName="tx1" presStyleLbl="revTx" presStyleIdx="2" presStyleCnt="6"/>
      <dgm:spPr/>
    </dgm:pt>
    <dgm:pt modelId="{25C755B9-8D62-430F-A180-A08F84CF712F}" type="pres">
      <dgm:prSet presAssocID="{340E5F11-14D1-40B3-92A3-C3597925EBB7}" presName="vert1" presStyleCnt="0"/>
      <dgm:spPr/>
    </dgm:pt>
    <dgm:pt modelId="{D348720C-491D-4698-81A9-047DA8917C5C}" type="pres">
      <dgm:prSet presAssocID="{16602239-7728-44FC-B5AB-B72448466EBE}" presName="thickLine" presStyleLbl="alignNode1" presStyleIdx="3" presStyleCnt="6"/>
      <dgm:spPr/>
    </dgm:pt>
    <dgm:pt modelId="{A9080403-92F7-4580-808A-3C42DB863235}" type="pres">
      <dgm:prSet presAssocID="{16602239-7728-44FC-B5AB-B72448466EBE}" presName="horz1" presStyleCnt="0"/>
      <dgm:spPr/>
    </dgm:pt>
    <dgm:pt modelId="{4AB42855-961C-4020-921A-A9BEBA9BF349}" type="pres">
      <dgm:prSet presAssocID="{16602239-7728-44FC-B5AB-B72448466EBE}" presName="tx1" presStyleLbl="revTx" presStyleIdx="3" presStyleCnt="6"/>
      <dgm:spPr/>
    </dgm:pt>
    <dgm:pt modelId="{B0298CB2-DA5E-410C-B48B-B7F66994ED96}" type="pres">
      <dgm:prSet presAssocID="{16602239-7728-44FC-B5AB-B72448466EBE}" presName="vert1" presStyleCnt="0"/>
      <dgm:spPr/>
    </dgm:pt>
    <dgm:pt modelId="{B9907734-C100-49D1-A729-3E339A7F17C7}" type="pres">
      <dgm:prSet presAssocID="{BCA81F73-96A9-45DB-808C-5BFFCE129EB2}" presName="thickLine" presStyleLbl="alignNode1" presStyleIdx="4" presStyleCnt="6"/>
      <dgm:spPr/>
    </dgm:pt>
    <dgm:pt modelId="{74679CCC-A239-4193-A5D2-A8DA444A3826}" type="pres">
      <dgm:prSet presAssocID="{BCA81F73-96A9-45DB-808C-5BFFCE129EB2}" presName="horz1" presStyleCnt="0"/>
      <dgm:spPr/>
    </dgm:pt>
    <dgm:pt modelId="{23F97558-36A6-48F2-AAFD-B442EBA460A1}" type="pres">
      <dgm:prSet presAssocID="{BCA81F73-96A9-45DB-808C-5BFFCE129EB2}" presName="tx1" presStyleLbl="revTx" presStyleIdx="4" presStyleCnt="6"/>
      <dgm:spPr/>
    </dgm:pt>
    <dgm:pt modelId="{9AA5937D-5E41-4C62-950D-7DCEA80441F2}" type="pres">
      <dgm:prSet presAssocID="{BCA81F73-96A9-45DB-808C-5BFFCE129EB2}" presName="vert1" presStyleCnt="0"/>
      <dgm:spPr/>
    </dgm:pt>
    <dgm:pt modelId="{C20DBB7B-8B3F-4DD0-BA2E-A1A8DD2C7E99}" type="pres">
      <dgm:prSet presAssocID="{33CDFE9D-FFBC-410E-909E-D6BDB542D4CF}" presName="thickLine" presStyleLbl="alignNode1" presStyleIdx="5" presStyleCnt="6"/>
      <dgm:spPr/>
    </dgm:pt>
    <dgm:pt modelId="{211AD7BB-88BE-44A6-8E56-6EB9822A376C}" type="pres">
      <dgm:prSet presAssocID="{33CDFE9D-FFBC-410E-909E-D6BDB542D4CF}" presName="horz1" presStyleCnt="0"/>
      <dgm:spPr/>
    </dgm:pt>
    <dgm:pt modelId="{F82BB735-9B19-447C-B227-E17ABFB73A72}" type="pres">
      <dgm:prSet presAssocID="{33CDFE9D-FFBC-410E-909E-D6BDB542D4CF}" presName="tx1" presStyleLbl="revTx" presStyleIdx="5" presStyleCnt="6"/>
      <dgm:spPr/>
    </dgm:pt>
    <dgm:pt modelId="{BC59734A-B7D6-41FE-A241-6B06FE76C2B1}" type="pres">
      <dgm:prSet presAssocID="{33CDFE9D-FFBC-410E-909E-D6BDB542D4CF}" presName="vert1" presStyleCnt="0"/>
      <dgm:spPr/>
    </dgm:pt>
  </dgm:ptLst>
  <dgm:cxnLst>
    <dgm:cxn modelId="{A8C32114-02E5-4DBE-AE23-B6DC8FC128DB}" type="presOf" srcId="{33CDFE9D-FFBC-410E-909E-D6BDB542D4CF}" destId="{F82BB735-9B19-447C-B227-E17ABFB73A72}" srcOrd="0" destOrd="0" presId="urn:microsoft.com/office/officeart/2008/layout/LinedList"/>
    <dgm:cxn modelId="{F4D85A4E-9628-4B3C-9C66-2635D7E39FA0}" type="presOf" srcId="{A37D8242-FE71-4940-AFE6-987D0DC9BDC6}" destId="{43103E37-36E9-4AD2-8E96-D10781BB854D}" srcOrd="0" destOrd="0" presId="urn:microsoft.com/office/officeart/2008/layout/LinedList"/>
    <dgm:cxn modelId="{B7BA2055-1F56-4D71-8216-D41B36DF7329}" type="presOf" srcId="{BCA81F73-96A9-45DB-808C-5BFFCE129EB2}" destId="{23F97558-36A6-48F2-AAFD-B442EBA460A1}" srcOrd="0" destOrd="0" presId="urn:microsoft.com/office/officeart/2008/layout/LinedList"/>
    <dgm:cxn modelId="{5317407C-8DC8-4AC1-B7BE-C7D52A2B9318}" type="presOf" srcId="{340E5F11-14D1-40B3-92A3-C3597925EBB7}" destId="{60E8F275-3F02-4A17-9416-B034EA2C71EF}" srcOrd="0" destOrd="0" presId="urn:microsoft.com/office/officeart/2008/layout/LinedList"/>
    <dgm:cxn modelId="{22596B81-B26D-4E2A-AEA2-7C7FBFC7049D}" srcId="{A37D8242-FE71-4940-AFE6-987D0DC9BDC6}" destId="{340E5F11-14D1-40B3-92A3-C3597925EBB7}" srcOrd="2" destOrd="0" parTransId="{2009BC81-78EB-46B4-A150-C1D788470C26}" sibTransId="{255E54D4-A9A7-46D0-982A-6109CF2CC768}"/>
    <dgm:cxn modelId="{793D8DA3-49CF-46A4-B466-05F1FC8707B3}" srcId="{A37D8242-FE71-4940-AFE6-987D0DC9BDC6}" destId="{33CDFE9D-FFBC-410E-909E-D6BDB542D4CF}" srcOrd="5" destOrd="0" parTransId="{367F90FF-436D-4C3D-B95D-AE0916ACE180}" sibTransId="{56766F0F-8C13-4AC5-8FF1-AD81F37D9597}"/>
    <dgm:cxn modelId="{3AF947A4-1363-44EF-8942-891C5BEBF15C}" srcId="{A37D8242-FE71-4940-AFE6-987D0DC9BDC6}" destId="{16602239-7728-44FC-B5AB-B72448466EBE}" srcOrd="3" destOrd="0" parTransId="{B7451DEF-8253-42CD-92D8-6660E8A5EA2C}" sibTransId="{FF46DDF5-25D2-4707-8692-A53021440EC8}"/>
    <dgm:cxn modelId="{E86670AA-ED79-44A3-923F-90E8A75B528C}" srcId="{A37D8242-FE71-4940-AFE6-987D0DC9BDC6}" destId="{34B00EAE-34DD-434D-9847-1DD00BD9F19B}" srcOrd="0" destOrd="0" parTransId="{B855A666-3FB4-408E-884C-E1E1237A6BAE}" sibTransId="{20FB55C1-8DE4-4108-AF70-3AC6C1EF8D5F}"/>
    <dgm:cxn modelId="{1EDFE7B1-48B8-4619-8C3E-261ADFECDA7A}" srcId="{A37D8242-FE71-4940-AFE6-987D0DC9BDC6}" destId="{BCA81F73-96A9-45DB-808C-5BFFCE129EB2}" srcOrd="4" destOrd="0" parTransId="{1154C456-51EA-456E-B629-5C20B7FA1CEB}" sibTransId="{C1AEE297-1C8F-45DB-8327-4B5F6D4CAE39}"/>
    <dgm:cxn modelId="{EE4B3DBE-E4A7-461F-9CE1-A8EAD682BDCB}" type="presOf" srcId="{34B00EAE-34DD-434D-9847-1DD00BD9F19B}" destId="{9CF6BF2B-D9BC-443F-84D5-BB69CAE84FB4}" srcOrd="0" destOrd="0" presId="urn:microsoft.com/office/officeart/2008/layout/LinedList"/>
    <dgm:cxn modelId="{1FDAD4DC-2AF8-4334-9EB4-05FABC6ED050}" srcId="{A37D8242-FE71-4940-AFE6-987D0DC9BDC6}" destId="{67D197AD-DD2C-4B2A-80A9-C687B80333D4}" srcOrd="1" destOrd="0" parTransId="{E91762E4-C2D8-4914-BFFB-6DDCD81EE201}" sibTransId="{6F71EB97-DB65-4C36-A718-4CD66BAD4C66}"/>
    <dgm:cxn modelId="{845E70F7-B3F4-4264-9573-661E453DABB8}" type="presOf" srcId="{16602239-7728-44FC-B5AB-B72448466EBE}" destId="{4AB42855-961C-4020-921A-A9BEBA9BF349}" srcOrd="0" destOrd="0" presId="urn:microsoft.com/office/officeart/2008/layout/LinedList"/>
    <dgm:cxn modelId="{F955DAFA-ECF1-43E4-91B6-F9A532023070}" type="presOf" srcId="{67D197AD-DD2C-4B2A-80A9-C687B80333D4}" destId="{60374D1E-9813-449D-A0BA-5ED432CC6435}" srcOrd="0" destOrd="0" presId="urn:microsoft.com/office/officeart/2008/layout/LinedList"/>
    <dgm:cxn modelId="{99DD67E1-9666-46C0-8A34-D23F68A0AA24}" type="presParOf" srcId="{43103E37-36E9-4AD2-8E96-D10781BB854D}" destId="{D763F65B-7BAA-4828-9052-C756F3208763}" srcOrd="0" destOrd="0" presId="urn:microsoft.com/office/officeart/2008/layout/LinedList"/>
    <dgm:cxn modelId="{3CD97B79-BA05-4375-B634-F9525181B6AC}" type="presParOf" srcId="{43103E37-36E9-4AD2-8E96-D10781BB854D}" destId="{5427E592-6924-4696-86CE-3D6D6122ED6B}" srcOrd="1" destOrd="0" presId="urn:microsoft.com/office/officeart/2008/layout/LinedList"/>
    <dgm:cxn modelId="{E12F419D-6917-4942-A294-CA01158D3201}" type="presParOf" srcId="{5427E592-6924-4696-86CE-3D6D6122ED6B}" destId="{9CF6BF2B-D9BC-443F-84D5-BB69CAE84FB4}" srcOrd="0" destOrd="0" presId="urn:microsoft.com/office/officeart/2008/layout/LinedList"/>
    <dgm:cxn modelId="{B55D9095-9E62-4FF8-9229-47C9263A365E}" type="presParOf" srcId="{5427E592-6924-4696-86CE-3D6D6122ED6B}" destId="{5AE453FF-C8C6-40F9-BF0F-7F21D5F44D54}" srcOrd="1" destOrd="0" presId="urn:microsoft.com/office/officeart/2008/layout/LinedList"/>
    <dgm:cxn modelId="{AD76D8CF-CA22-4900-9B35-E1907A1737C3}" type="presParOf" srcId="{43103E37-36E9-4AD2-8E96-D10781BB854D}" destId="{4FE3BC65-6E68-4F14-A919-AEF5620BC93C}" srcOrd="2" destOrd="0" presId="urn:microsoft.com/office/officeart/2008/layout/LinedList"/>
    <dgm:cxn modelId="{EDB6FCAC-7AD9-4F40-851D-15C6E6E00BBE}" type="presParOf" srcId="{43103E37-36E9-4AD2-8E96-D10781BB854D}" destId="{BD58E5AB-37B2-48BC-93A2-98211DC6298B}" srcOrd="3" destOrd="0" presId="urn:microsoft.com/office/officeart/2008/layout/LinedList"/>
    <dgm:cxn modelId="{0AB9D4AC-5875-4BD4-8213-5448F50DAB70}" type="presParOf" srcId="{BD58E5AB-37B2-48BC-93A2-98211DC6298B}" destId="{60374D1E-9813-449D-A0BA-5ED432CC6435}" srcOrd="0" destOrd="0" presId="urn:microsoft.com/office/officeart/2008/layout/LinedList"/>
    <dgm:cxn modelId="{B6CCD838-6113-4A67-AFB6-B7D3450065AF}" type="presParOf" srcId="{BD58E5AB-37B2-48BC-93A2-98211DC6298B}" destId="{54B07342-0B16-4561-A7C5-0F41C0DFE603}" srcOrd="1" destOrd="0" presId="urn:microsoft.com/office/officeart/2008/layout/LinedList"/>
    <dgm:cxn modelId="{E6CC66A4-BF83-45D4-B6F1-24172D92974B}" type="presParOf" srcId="{43103E37-36E9-4AD2-8E96-D10781BB854D}" destId="{5CC4E6F4-588C-4D3A-9CC1-769C0C3F77B1}" srcOrd="4" destOrd="0" presId="urn:microsoft.com/office/officeart/2008/layout/LinedList"/>
    <dgm:cxn modelId="{F02B7948-191B-4B5D-A2C3-47F6808BFCB7}" type="presParOf" srcId="{43103E37-36E9-4AD2-8E96-D10781BB854D}" destId="{219D752D-BF35-4914-8B1B-847F4D98104B}" srcOrd="5" destOrd="0" presId="urn:microsoft.com/office/officeart/2008/layout/LinedList"/>
    <dgm:cxn modelId="{DF675EB4-366C-4806-949D-8F9D48F0BA69}" type="presParOf" srcId="{219D752D-BF35-4914-8B1B-847F4D98104B}" destId="{60E8F275-3F02-4A17-9416-B034EA2C71EF}" srcOrd="0" destOrd="0" presId="urn:microsoft.com/office/officeart/2008/layout/LinedList"/>
    <dgm:cxn modelId="{E077A3B2-79F3-4950-BB1C-9CF6402FE814}" type="presParOf" srcId="{219D752D-BF35-4914-8B1B-847F4D98104B}" destId="{25C755B9-8D62-430F-A180-A08F84CF712F}" srcOrd="1" destOrd="0" presId="urn:microsoft.com/office/officeart/2008/layout/LinedList"/>
    <dgm:cxn modelId="{E5C936E7-D02F-417C-A499-642B02681EA3}" type="presParOf" srcId="{43103E37-36E9-4AD2-8E96-D10781BB854D}" destId="{D348720C-491D-4698-81A9-047DA8917C5C}" srcOrd="6" destOrd="0" presId="urn:microsoft.com/office/officeart/2008/layout/LinedList"/>
    <dgm:cxn modelId="{08BE5DCB-8DC2-4725-AAD9-B105713CD002}" type="presParOf" srcId="{43103E37-36E9-4AD2-8E96-D10781BB854D}" destId="{A9080403-92F7-4580-808A-3C42DB863235}" srcOrd="7" destOrd="0" presId="urn:microsoft.com/office/officeart/2008/layout/LinedList"/>
    <dgm:cxn modelId="{E6176EFF-2B4A-406F-819C-0DC98B014E26}" type="presParOf" srcId="{A9080403-92F7-4580-808A-3C42DB863235}" destId="{4AB42855-961C-4020-921A-A9BEBA9BF349}" srcOrd="0" destOrd="0" presId="urn:microsoft.com/office/officeart/2008/layout/LinedList"/>
    <dgm:cxn modelId="{CAC3FB8E-7E58-4800-9922-4110D484B0F3}" type="presParOf" srcId="{A9080403-92F7-4580-808A-3C42DB863235}" destId="{B0298CB2-DA5E-410C-B48B-B7F66994ED96}" srcOrd="1" destOrd="0" presId="urn:microsoft.com/office/officeart/2008/layout/LinedList"/>
    <dgm:cxn modelId="{6A9434D6-C70B-420B-81A9-591D976990D2}" type="presParOf" srcId="{43103E37-36E9-4AD2-8E96-D10781BB854D}" destId="{B9907734-C100-49D1-A729-3E339A7F17C7}" srcOrd="8" destOrd="0" presId="urn:microsoft.com/office/officeart/2008/layout/LinedList"/>
    <dgm:cxn modelId="{5B80376F-C861-42A5-8560-0C43636B4285}" type="presParOf" srcId="{43103E37-36E9-4AD2-8E96-D10781BB854D}" destId="{74679CCC-A239-4193-A5D2-A8DA444A3826}" srcOrd="9" destOrd="0" presId="urn:microsoft.com/office/officeart/2008/layout/LinedList"/>
    <dgm:cxn modelId="{04DAAC2E-7EAE-4C52-AFFC-4FCEDF4AE186}" type="presParOf" srcId="{74679CCC-A239-4193-A5D2-A8DA444A3826}" destId="{23F97558-36A6-48F2-AAFD-B442EBA460A1}" srcOrd="0" destOrd="0" presId="urn:microsoft.com/office/officeart/2008/layout/LinedList"/>
    <dgm:cxn modelId="{F48505D4-35B9-448F-BAD6-4CA9A5FBC5A3}" type="presParOf" srcId="{74679CCC-A239-4193-A5D2-A8DA444A3826}" destId="{9AA5937D-5E41-4C62-950D-7DCEA80441F2}" srcOrd="1" destOrd="0" presId="urn:microsoft.com/office/officeart/2008/layout/LinedList"/>
    <dgm:cxn modelId="{803EEAFA-218F-4460-A346-AD5138B8970D}" type="presParOf" srcId="{43103E37-36E9-4AD2-8E96-D10781BB854D}" destId="{C20DBB7B-8B3F-4DD0-BA2E-A1A8DD2C7E99}" srcOrd="10" destOrd="0" presId="urn:microsoft.com/office/officeart/2008/layout/LinedList"/>
    <dgm:cxn modelId="{1CF33059-A84C-462D-9098-3286D874F5BB}" type="presParOf" srcId="{43103E37-36E9-4AD2-8E96-D10781BB854D}" destId="{211AD7BB-88BE-44A6-8E56-6EB9822A376C}" srcOrd="11" destOrd="0" presId="urn:microsoft.com/office/officeart/2008/layout/LinedList"/>
    <dgm:cxn modelId="{319FE69D-0819-428B-832F-00A6FB7D7ABE}" type="presParOf" srcId="{211AD7BB-88BE-44A6-8E56-6EB9822A376C}" destId="{F82BB735-9B19-447C-B227-E17ABFB73A72}" srcOrd="0" destOrd="0" presId="urn:microsoft.com/office/officeart/2008/layout/LinedList"/>
    <dgm:cxn modelId="{8AE0AB9F-D8D9-450E-BC69-46829BC49A7B}" type="presParOf" srcId="{211AD7BB-88BE-44A6-8E56-6EB9822A376C}" destId="{BC59734A-B7D6-41FE-A241-6B06FE76C2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6444B6-C782-49F2-AD09-C4CEF2C531B8}"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701233-52DD-4B3C-A8BB-E0E82460614B}">
      <dgm:prSet/>
      <dgm:spPr/>
      <dgm:t>
        <a:bodyPr/>
        <a:lstStyle/>
        <a:p>
          <a:pPr>
            <a:lnSpc>
              <a:spcPct val="100000"/>
            </a:lnSpc>
            <a:defRPr b="1"/>
          </a:pPr>
          <a:r>
            <a:rPr lang="en-GB" b="1" u="sng"/>
            <a:t>Political Factors</a:t>
          </a:r>
          <a:endParaRPr lang="en-US"/>
        </a:p>
      </dgm:t>
    </dgm:pt>
    <dgm:pt modelId="{1A44948A-BB23-4DCC-AE67-C2C2042F2E18}" type="parTrans" cxnId="{6D196A32-7C6A-4AD1-BA99-CEA8D8D399FA}">
      <dgm:prSet/>
      <dgm:spPr/>
      <dgm:t>
        <a:bodyPr/>
        <a:lstStyle/>
        <a:p>
          <a:endParaRPr lang="en-US"/>
        </a:p>
      </dgm:t>
    </dgm:pt>
    <dgm:pt modelId="{0B2A5718-35DB-47D2-BF5E-C22648AAD4FF}" type="sibTrans" cxnId="{6D196A32-7C6A-4AD1-BA99-CEA8D8D399FA}">
      <dgm:prSet/>
      <dgm:spPr/>
      <dgm:t>
        <a:bodyPr/>
        <a:lstStyle/>
        <a:p>
          <a:endParaRPr lang="en-US"/>
        </a:p>
      </dgm:t>
    </dgm:pt>
    <dgm:pt modelId="{614CDBCA-6C37-491A-A1BE-D08AF6723694}">
      <dgm:prSet/>
      <dgm:spPr/>
      <dgm:t>
        <a:bodyPr/>
        <a:lstStyle/>
        <a:p>
          <a:pPr>
            <a:lnSpc>
              <a:spcPct val="100000"/>
            </a:lnSpc>
          </a:pPr>
          <a:r>
            <a:rPr lang="en-GB"/>
            <a:t>Fuel taxes and government regulations affect pricing</a:t>
          </a:r>
          <a:endParaRPr lang="en-US"/>
        </a:p>
      </dgm:t>
    </dgm:pt>
    <dgm:pt modelId="{DD200B55-4666-4D78-A5FF-20C1905D03E8}" type="parTrans" cxnId="{3D454880-D6F4-41C6-B769-4F9AF32FEFE1}">
      <dgm:prSet/>
      <dgm:spPr/>
      <dgm:t>
        <a:bodyPr/>
        <a:lstStyle/>
        <a:p>
          <a:endParaRPr lang="en-US"/>
        </a:p>
      </dgm:t>
    </dgm:pt>
    <dgm:pt modelId="{7B6E0C68-BEE2-4EF1-A934-CECE280FCA4F}" type="sibTrans" cxnId="{3D454880-D6F4-41C6-B769-4F9AF32FEFE1}">
      <dgm:prSet/>
      <dgm:spPr/>
      <dgm:t>
        <a:bodyPr/>
        <a:lstStyle/>
        <a:p>
          <a:endParaRPr lang="en-US"/>
        </a:p>
      </dgm:t>
    </dgm:pt>
    <dgm:pt modelId="{22820361-D1F3-4A6F-AC86-D5B03C71B07E}">
      <dgm:prSet/>
      <dgm:spPr/>
      <dgm:t>
        <a:bodyPr/>
        <a:lstStyle/>
        <a:p>
          <a:pPr>
            <a:lnSpc>
              <a:spcPct val="100000"/>
            </a:lnSpc>
          </a:pPr>
          <a:r>
            <a:rPr lang="en-GB"/>
            <a:t>Green energy policies may reduce long-term fuel demand</a:t>
          </a:r>
          <a:endParaRPr lang="en-US"/>
        </a:p>
      </dgm:t>
    </dgm:pt>
    <dgm:pt modelId="{44094FD6-BBA3-4D02-9BB1-0258F1EFFAE3}" type="parTrans" cxnId="{3F076A2C-F0A9-4959-91F5-53CC7AC5D3C1}">
      <dgm:prSet/>
      <dgm:spPr/>
      <dgm:t>
        <a:bodyPr/>
        <a:lstStyle/>
        <a:p>
          <a:endParaRPr lang="en-US"/>
        </a:p>
      </dgm:t>
    </dgm:pt>
    <dgm:pt modelId="{71718E4B-ECBF-43A0-86AB-C93E5A045C22}" type="sibTrans" cxnId="{3F076A2C-F0A9-4959-91F5-53CC7AC5D3C1}">
      <dgm:prSet/>
      <dgm:spPr/>
      <dgm:t>
        <a:bodyPr/>
        <a:lstStyle/>
        <a:p>
          <a:endParaRPr lang="en-US"/>
        </a:p>
      </dgm:t>
    </dgm:pt>
    <dgm:pt modelId="{5835AD44-5323-44EE-AEC5-65AC51AE3E9D}">
      <dgm:prSet/>
      <dgm:spPr/>
      <dgm:t>
        <a:bodyPr/>
        <a:lstStyle/>
        <a:p>
          <a:pPr>
            <a:lnSpc>
              <a:spcPct val="100000"/>
            </a:lnSpc>
          </a:pPr>
          <a:r>
            <a:rPr lang="en-GB"/>
            <a:t>Political stability impacts fuel supply</a:t>
          </a:r>
          <a:endParaRPr lang="en-US"/>
        </a:p>
      </dgm:t>
    </dgm:pt>
    <dgm:pt modelId="{FD3F04C0-A164-4476-AAF2-537B20711C5C}" type="parTrans" cxnId="{9A6621FE-5ECF-4A38-A029-6C238B64F4C8}">
      <dgm:prSet/>
      <dgm:spPr/>
      <dgm:t>
        <a:bodyPr/>
        <a:lstStyle/>
        <a:p>
          <a:endParaRPr lang="en-US"/>
        </a:p>
      </dgm:t>
    </dgm:pt>
    <dgm:pt modelId="{378348B1-BF6B-4FE4-A983-A10BAAA28C07}" type="sibTrans" cxnId="{9A6621FE-5ECF-4A38-A029-6C238B64F4C8}">
      <dgm:prSet/>
      <dgm:spPr/>
      <dgm:t>
        <a:bodyPr/>
        <a:lstStyle/>
        <a:p>
          <a:endParaRPr lang="en-US"/>
        </a:p>
      </dgm:t>
    </dgm:pt>
    <dgm:pt modelId="{012C6629-ECFA-4553-ABA1-98A9C9E83F54}">
      <dgm:prSet/>
      <dgm:spPr/>
      <dgm:t>
        <a:bodyPr/>
        <a:lstStyle/>
        <a:p>
          <a:pPr>
            <a:lnSpc>
              <a:spcPct val="100000"/>
            </a:lnSpc>
            <a:defRPr b="1"/>
          </a:pPr>
          <a:r>
            <a:rPr lang="en-GB" b="1" u="sng"/>
            <a:t>Economic Factors</a:t>
          </a:r>
          <a:endParaRPr lang="en-US"/>
        </a:p>
      </dgm:t>
    </dgm:pt>
    <dgm:pt modelId="{975CB44F-FDB4-48F4-AE2D-2E9DCFB93DB8}" type="parTrans" cxnId="{8CFED895-AD75-414B-8834-ED6198286757}">
      <dgm:prSet/>
      <dgm:spPr/>
      <dgm:t>
        <a:bodyPr/>
        <a:lstStyle/>
        <a:p>
          <a:endParaRPr lang="en-US"/>
        </a:p>
      </dgm:t>
    </dgm:pt>
    <dgm:pt modelId="{5A2BCD77-00B9-4737-A213-B43154F5D26F}" type="sibTrans" cxnId="{8CFED895-AD75-414B-8834-ED6198286757}">
      <dgm:prSet/>
      <dgm:spPr/>
      <dgm:t>
        <a:bodyPr/>
        <a:lstStyle/>
        <a:p>
          <a:endParaRPr lang="en-US"/>
        </a:p>
      </dgm:t>
    </dgm:pt>
    <dgm:pt modelId="{148B2338-AB44-4A5F-A3DB-5385664CF9E3}">
      <dgm:prSet/>
      <dgm:spPr/>
      <dgm:t>
        <a:bodyPr/>
        <a:lstStyle/>
        <a:p>
          <a:pPr>
            <a:lnSpc>
              <a:spcPct val="100000"/>
            </a:lnSpc>
          </a:pPr>
          <a:r>
            <a:rPr lang="en-GB"/>
            <a:t>Inflation increases fuel and product costs</a:t>
          </a:r>
          <a:endParaRPr lang="en-US"/>
        </a:p>
      </dgm:t>
    </dgm:pt>
    <dgm:pt modelId="{6868C30F-B177-4E0B-9860-D23B4F1FC242}" type="parTrans" cxnId="{52C44B93-408D-4129-95E0-27A27B263909}">
      <dgm:prSet/>
      <dgm:spPr/>
      <dgm:t>
        <a:bodyPr/>
        <a:lstStyle/>
        <a:p>
          <a:endParaRPr lang="en-US"/>
        </a:p>
      </dgm:t>
    </dgm:pt>
    <dgm:pt modelId="{461B6E58-BC4A-4BF0-8CC3-0F8EECBD578E}" type="sibTrans" cxnId="{52C44B93-408D-4129-95E0-27A27B263909}">
      <dgm:prSet/>
      <dgm:spPr/>
      <dgm:t>
        <a:bodyPr/>
        <a:lstStyle/>
        <a:p>
          <a:endParaRPr lang="en-US"/>
        </a:p>
      </dgm:t>
    </dgm:pt>
    <dgm:pt modelId="{C98060F3-718F-44BC-9428-DFB92AD0DC18}">
      <dgm:prSet/>
      <dgm:spPr/>
      <dgm:t>
        <a:bodyPr/>
        <a:lstStyle/>
        <a:p>
          <a:pPr>
            <a:lnSpc>
              <a:spcPct val="100000"/>
            </a:lnSpc>
          </a:pPr>
          <a:r>
            <a:rPr lang="en-GB"/>
            <a:t>Recession can reduce café &amp; retail spending</a:t>
          </a:r>
          <a:endParaRPr lang="en-US"/>
        </a:p>
      </dgm:t>
    </dgm:pt>
    <dgm:pt modelId="{1A71EF34-0DDE-4D70-9EA5-C31A66A9F606}" type="parTrans" cxnId="{EEB59009-F23F-4761-8EE2-279745F677B5}">
      <dgm:prSet/>
      <dgm:spPr/>
      <dgm:t>
        <a:bodyPr/>
        <a:lstStyle/>
        <a:p>
          <a:endParaRPr lang="en-US"/>
        </a:p>
      </dgm:t>
    </dgm:pt>
    <dgm:pt modelId="{B7985441-91B5-4683-ADDD-1B2213D34973}" type="sibTrans" cxnId="{EEB59009-F23F-4761-8EE2-279745F677B5}">
      <dgm:prSet/>
      <dgm:spPr/>
      <dgm:t>
        <a:bodyPr/>
        <a:lstStyle/>
        <a:p>
          <a:endParaRPr lang="en-US"/>
        </a:p>
      </dgm:t>
    </dgm:pt>
    <dgm:pt modelId="{3D206C99-D1CF-4E3D-9A98-F72EE2D5D32C}">
      <dgm:prSet/>
      <dgm:spPr/>
      <dgm:t>
        <a:bodyPr/>
        <a:lstStyle/>
        <a:p>
          <a:pPr>
            <a:lnSpc>
              <a:spcPct val="100000"/>
            </a:lnSpc>
          </a:pPr>
          <a:r>
            <a:rPr lang="en-GB"/>
            <a:t>Location on a commuter route ensures stable traffic</a:t>
          </a:r>
          <a:endParaRPr lang="en-US"/>
        </a:p>
      </dgm:t>
    </dgm:pt>
    <dgm:pt modelId="{66713F28-6A5B-4242-BB3A-420605D68955}" type="parTrans" cxnId="{4AE0A38B-4798-4DE4-BC6A-A31969F0E502}">
      <dgm:prSet/>
      <dgm:spPr/>
      <dgm:t>
        <a:bodyPr/>
        <a:lstStyle/>
        <a:p>
          <a:endParaRPr lang="en-US"/>
        </a:p>
      </dgm:t>
    </dgm:pt>
    <dgm:pt modelId="{E87E5D72-A76D-4E77-B4DC-1D67361004FF}" type="sibTrans" cxnId="{4AE0A38B-4798-4DE4-BC6A-A31969F0E502}">
      <dgm:prSet/>
      <dgm:spPr/>
      <dgm:t>
        <a:bodyPr/>
        <a:lstStyle/>
        <a:p>
          <a:endParaRPr lang="en-US"/>
        </a:p>
      </dgm:t>
    </dgm:pt>
    <dgm:pt modelId="{3E39CDEB-B534-4801-B008-4934A23FE2B2}">
      <dgm:prSet/>
      <dgm:spPr/>
      <dgm:t>
        <a:bodyPr/>
        <a:lstStyle/>
        <a:p>
          <a:pPr>
            <a:lnSpc>
              <a:spcPct val="100000"/>
            </a:lnSpc>
            <a:defRPr b="1"/>
          </a:pPr>
          <a:r>
            <a:rPr lang="en-GB" b="1" u="sng"/>
            <a:t>Social Factors</a:t>
          </a:r>
          <a:endParaRPr lang="en-US"/>
        </a:p>
      </dgm:t>
    </dgm:pt>
    <dgm:pt modelId="{61B52AD7-8953-4753-A1CD-CC2BE82B5703}" type="parTrans" cxnId="{45AFA21C-A451-4284-85A8-EA5656D82D6A}">
      <dgm:prSet/>
      <dgm:spPr/>
      <dgm:t>
        <a:bodyPr/>
        <a:lstStyle/>
        <a:p>
          <a:endParaRPr lang="en-US"/>
        </a:p>
      </dgm:t>
    </dgm:pt>
    <dgm:pt modelId="{E25DAB79-AC87-4B54-BF70-B3ECE314408C}" type="sibTrans" cxnId="{45AFA21C-A451-4284-85A8-EA5656D82D6A}">
      <dgm:prSet/>
      <dgm:spPr/>
      <dgm:t>
        <a:bodyPr/>
        <a:lstStyle/>
        <a:p>
          <a:endParaRPr lang="en-US"/>
        </a:p>
      </dgm:t>
    </dgm:pt>
    <dgm:pt modelId="{5E181B87-3230-4311-AB2A-BFD036C4C841}">
      <dgm:prSet/>
      <dgm:spPr/>
      <dgm:t>
        <a:bodyPr/>
        <a:lstStyle/>
        <a:p>
          <a:pPr>
            <a:lnSpc>
              <a:spcPct val="100000"/>
            </a:lnSpc>
          </a:pPr>
          <a:r>
            <a:rPr lang="en-GB"/>
            <a:t>Demand for fast, convenient services is rising</a:t>
          </a:r>
          <a:endParaRPr lang="en-US"/>
        </a:p>
      </dgm:t>
    </dgm:pt>
    <dgm:pt modelId="{99FA0413-EB76-4C2C-A6A8-2789BB52C171}" type="parTrans" cxnId="{8799B5EF-CB43-4D8F-A332-574118153931}">
      <dgm:prSet/>
      <dgm:spPr/>
      <dgm:t>
        <a:bodyPr/>
        <a:lstStyle/>
        <a:p>
          <a:endParaRPr lang="en-US"/>
        </a:p>
      </dgm:t>
    </dgm:pt>
    <dgm:pt modelId="{F23DEED3-531D-4E7C-A647-B26E3D15B9D9}" type="sibTrans" cxnId="{8799B5EF-CB43-4D8F-A332-574118153931}">
      <dgm:prSet/>
      <dgm:spPr/>
      <dgm:t>
        <a:bodyPr/>
        <a:lstStyle/>
        <a:p>
          <a:endParaRPr lang="en-US"/>
        </a:p>
      </dgm:t>
    </dgm:pt>
    <dgm:pt modelId="{1B3828FD-548C-4058-BAAE-B181BA56D601}">
      <dgm:prSet/>
      <dgm:spPr/>
      <dgm:t>
        <a:bodyPr/>
        <a:lstStyle/>
        <a:p>
          <a:pPr>
            <a:lnSpc>
              <a:spcPct val="100000"/>
            </a:lnSpc>
          </a:pPr>
          <a:r>
            <a:rPr lang="en-GB"/>
            <a:t>Strong coffee culture = higher café demand</a:t>
          </a:r>
          <a:endParaRPr lang="en-US"/>
        </a:p>
      </dgm:t>
    </dgm:pt>
    <dgm:pt modelId="{F2063FA6-5AC1-46F3-92B3-0F44A1DD4C7B}" type="parTrans" cxnId="{4ED8EC59-627B-4F25-A966-194242C64D0F}">
      <dgm:prSet/>
      <dgm:spPr/>
      <dgm:t>
        <a:bodyPr/>
        <a:lstStyle/>
        <a:p>
          <a:endParaRPr lang="en-US"/>
        </a:p>
      </dgm:t>
    </dgm:pt>
    <dgm:pt modelId="{752AAF30-1D77-403C-8122-1ED2B1CC90F6}" type="sibTrans" cxnId="{4ED8EC59-627B-4F25-A966-194242C64D0F}">
      <dgm:prSet/>
      <dgm:spPr/>
      <dgm:t>
        <a:bodyPr/>
        <a:lstStyle/>
        <a:p>
          <a:endParaRPr lang="en-US"/>
        </a:p>
      </dgm:t>
    </dgm:pt>
    <dgm:pt modelId="{386A9881-785C-40EC-B83C-384D072A6E64}">
      <dgm:prSet/>
      <dgm:spPr/>
      <dgm:t>
        <a:bodyPr/>
        <a:lstStyle/>
        <a:p>
          <a:pPr>
            <a:lnSpc>
              <a:spcPct val="100000"/>
            </a:lnSpc>
          </a:pPr>
          <a:r>
            <a:rPr lang="en-GB"/>
            <a:t>Growing interest in healthier options</a:t>
          </a:r>
          <a:endParaRPr lang="en-US"/>
        </a:p>
      </dgm:t>
    </dgm:pt>
    <dgm:pt modelId="{AB52AAB3-3557-4872-B4C3-78402C509937}" type="parTrans" cxnId="{1B86EAC4-0E67-4182-BF8D-86EE541803AE}">
      <dgm:prSet/>
      <dgm:spPr/>
      <dgm:t>
        <a:bodyPr/>
        <a:lstStyle/>
        <a:p>
          <a:endParaRPr lang="en-US"/>
        </a:p>
      </dgm:t>
    </dgm:pt>
    <dgm:pt modelId="{7640FDBA-F3BF-469C-9EE2-0AEE2A5F7ECC}" type="sibTrans" cxnId="{1B86EAC4-0E67-4182-BF8D-86EE541803AE}">
      <dgm:prSet/>
      <dgm:spPr/>
      <dgm:t>
        <a:bodyPr/>
        <a:lstStyle/>
        <a:p>
          <a:endParaRPr lang="en-US"/>
        </a:p>
      </dgm:t>
    </dgm:pt>
    <dgm:pt modelId="{C90A8CA8-6F58-48E3-BC2C-A36B6C26167D}" type="pres">
      <dgm:prSet presAssocID="{046444B6-C782-49F2-AD09-C4CEF2C531B8}" presName="root" presStyleCnt="0">
        <dgm:presLayoutVars>
          <dgm:dir/>
          <dgm:resizeHandles val="exact"/>
        </dgm:presLayoutVars>
      </dgm:prSet>
      <dgm:spPr/>
    </dgm:pt>
    <dgm:pt modelId="{43CD67B3-9A54-4F5E-A437-7EEFD8BF4702}" type="pres">
      <dgm:prSet presAssocID="{7F701233-52DD-4B3C-A8BB-E0E82460614B}" presName="compNode" presStyleCnt="0"/>
      <dgm:spPr/>
    </dgm:pt>
    <dgm:pt modelId="{EC5BBF0C-BDED-4BAF-BB13-EDB9D868A2D0}" type="pres">
      <dgm:prSet presAssocID="{7F701233-52DD-4B3C-A8BB-E0E8246061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77BD79C-6007-4557-92E6-8C6648A5988C}" type="pres">
      <dgm:prSet presAssocID="{7F701233-52DD-4B3C-A8BB-E0E82460614B}" presName="iconSpace" presStyleCnt="0"/>
      <dgm:spPr/>
    </dgm:pt>
    <dgm:pt modelId="{3CAF45AB-09B7-4604-858F-610CF1861292}" type="pres">
      <dgm:prSet presAssocID="{7F701233-52DD-4B3C-A8BB-E0E82460614B}" presName="parTx" presStyleLbl="revTx" presStyleIdx="0" presStyleCnt="6">
        <dgm:presLayoutVars>
          <dgm:chMax val="0"/>
          <dgm:chPref val="0"/>
        </dgm:presLayoutVars>
      </dgm:prSet>
      <dgm:spPr/>
    </dgm:pt>
    <dgm:pt modelId="{4CBEEBCE-691C-4307-8AE9-072D93757BA8}" type="pres">
      <dgm:prSet presAssocID="{7F701233-52DD-4B3C-A8BB-E0E82460614B}" presName="txSpace" presStyleCnt="0"/>
      <dgm:spPr/>
    </dgm:pt>
    <dgm:pt modelId="{77647A5C-53D8-42F3-9384-7531920ECC5B}" type="pres">
      <dgm:prSet presAssocID="{7F701233-52DD-4B3C-A8BB-E0E82460614B}" presName="desTx" presStyleLbl="revTx" presStyleIdx="1" presStyleCnt="6">
        <dgm:presLayoutVars/>
      </dgm:prSet>
      <dgm:spPr/>
    </dgm:pt>
    <dgm:pt modelId="{201B34F0-955F-4486-8383-D972848C6B8B}" type="pres">
      <dgm:prSet presAssocID="{0B2A5718-35DB-47D2-BF5E-C22648AAD4FF}" presName="sibTrans" presStyleCnt="0"/>
      <dgm:spPr/>
    </dgm:pt>
    <dgm:pt modelId="{4F42EAAE-9426-4A25-A711-4A85A139AB21}" type="pres">
      <dgm:prSet presAssocID="{012C6629-ECFA-4553-ABA1-98A9C9E83F54}" presName="compNode" presStyleCnt="0"/>
      <dgm:spPr/>
    </dgm:pt>
    <dgm:pt modelId="{E0D86739-6699-4667-82AC-3206640F1F03}" type="pres">
      <dgm:prSet presAssocID="{012C6629-ECFA-4553-ABA1-98A9C9E83F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65E749A8-5C02-467C-B516-515E571C8307}" type="pres">
      <dgm:prSet presAssocID="{012C6629-ECFA-4553-ABA1-98A9C9E83F54}" presName="iconSpace" presStyleCnt="0"/>
      <dgm:spPr/>
    </dgm:pt>
    <dgm:pt modelId="{4A38CF96-1033-464B-971C-A5FAC73273C5}" type="pres">
      <dgm:prSet presAssocID="{012C6629-ECFA-4553-ABA1-98A9C9E83F54}" presName="parTx" presStyleLbl="revTx" presStyleIdx="2" presStyleCnt="6">
        <dgm:presLayoutVars>
          <dgm:chMax val="0"/>
          <dgm:chPref val="0"/>
        </dgm:presLayoutVars>
      </dgm:prSet>
      <dgm:spPr/>
    </dgm:pt>
    <dgm:pt modelId="{F3F32644-B550-4B2C-94DE-D7D7DF381CE8}" type="pres">
      <dgm:prSet presAssocID="{012C6629-ECFA-4553-ABA1-98A9C9E83F54}" presName="txSpace" presStyleCnt="0"/>
      <dgm:spPr/>
    </dgm:pt>
    <dgm:pt modelId="{D36E1666-08F0-4D73-BA72-3112AF80F1E5}" type="pres">
      <dgm:prSet presAssocID="{012C6629-ECFA-4553-ABA1-98A9C9E83F54}" presName="desTx" presStyleLbl="revTx" presStyleIdx="3" presStyleCnt="6">
        <dgm:presLayoutVars/>
      </dgm:prSet>
      <dgm:spPr/>
    </dgm:pt>
    <dgm:pt modelId="{6D4352E1-E656-42D8-9C40-5A5CA8047864}" type="pres">
      <dgm:prSet presAssocID="{5A2BCD77-00B9-4737-A213-B43154F5D26F}" presName="sibTrans" presStyleCnt="0"/>
      <dgm:spPr/>
    </dgm:pt>
    <dgm:pt modelId="{88061C08-5B23-4E38-837C-08BEA1292BD4}" type="pres">
      <dgm:prSet presAssocID="{3E39CDEB-B534-4801-B008-4934A23FE2B2}" presName="compNode" presStyleCnt="0"/>
      <dgm:spPr/>
    </dgm:pt>
    <dgm:pt modelId="{8B59A600-033D-4700-A5A4-6BA814DB78AB}" type="pres">
      <dgm:prSet presAssocID="{3E39CDEB-B534-4801-B008-4934A23FE2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ffee"/>
        </a:ext>
      </dgm:extLst>
    </dgm:pt>
    <dgm:pt modelId="{5FB2D5CF-F2DF-41A5-83A2-E4046E3FDE0C}" type="pres">
      <dgm:prSet presAssocID="{3E39CDEB-B534-4801-B008-4934A23FE2B2}" presName="iconSpace" presStyleCnt="0"/>
      <dgm:spPr/>
    </dgm:pt>
    <dgm:pt modelId="{DB6EBDAF-EBAD-4229-A285-604966381EC7}" type="pres">
      <dgm:prSet presAssocID="{3E39CDEB-B534-4801-B008-4934A23FE2B2}" presName="parTx" presStyleLbl="revTx" presStyleIdx="4" presStyleCnt="6">
        <dgm:presLayoutVars>
          <dgm:chMax val="0"/>
          <dgm:chPref val="0"/>
        </dgm:presLayoutVars>
      </dgm:prSet>
      <dgm:spPr/>
    </dgm:pt>
    <dgm:pt modelId="{7977D7D6-B3BA-406A-8EAD-7497CB9774CE}" type="pres">
      <dgm:prSet presAssocID="{3E39CDEB-B534-4801-B008-4934A23FE2B2}" presName="txSpace" presStyleCnt="0"/>
      <dgm:spPr/>
    </dgm:pt>
    <dgm:pt modelId="{29B120D8-6D63-4D66-9872-5F2E8079084F}" type="pres">
      <dgm:prSet presAssocID="{3E39CDEB-B534-4801-B008-4934A23FE2B2}" presName="desTx" presStyleLbl="revTx" presStyleIdx="5" presStyleCnt="6">
        <dgm:presLayoutVars/>
      </dgm:prSet>
      <dgm:spPr/>
    </dgm:pt>
  </dgm:ptLst>
  <dgm:cxnLst>
    <dgm:cxn modelId="{E3FEA103-917F-48FB-A52B-79A0E7DD1BC5}" type="presOf" srcId="{22820361-D1F3-4A6F-AC86-D5B03C71B07E}" destId="{77647A5C-53D8-42F3-9384-7531920ECC5B}" srcOrd="0" destOrd="1" presId="urn:microsoft.com/office/officeart/2018/5/layout/CenteredIconLabelDescriptionList"/>
    <dgm:cxn modelId="{EEB59009-F23F-4761-8EE2-279745F677B5}" srcId="{012C6629-ECFA-4553-ABA1-98A9C9E83F54}" destId="{C98060F3-718F-44BC-9428-DFB92AD0DC18}" srcOrd="1" destOrd="0" parTransId="{1A71EF34-0DDE-4D70-9EA5-C31A66A9F606}" sibTransId="{B7985441-91B5-4683-ADDD-1B2213D34973}"/>
    <dgm:cxn modelId="{5543140B-0763-4B20-B016-FB8A4D09477C}" type="presOf" srcId="{3E39CDEB-B534-4801-B008-4934A23FE2B2}" destId="{DB6EBDAF-EBAD-4229-A285-604966381EC7}" srcOrd="0" destOrd="0" presId="urn:microsoft.com/office/officeart/2018/5/layout/CenteredIconLabelDescriptionList"/>
    <dgm:cxn modelId="{45AFA21C-A451-4284-85A8-EA5656D82D6A}" srcId="{046444B6-C782-49F2-AD09-C4CEF2C531B8}" destId="{3E39CDEB-B534-4801-B008-4934A23FE2B2}" srcOrd="2" destOrd="0" parTransId="{61B52AD7-8953-4753-A1CD-CC2BE82B5703}" sibTransId="{E25DAB79-AC87-4B54-BF70-B3ECE314408C}"/>
    <dgm:cxn modelId="{3F076A2C-F0A9-4959-91F5-53CC7AC5D3C1}" srcId="{7F701233-52DD-4B3C-A8BB-E0E82460614B}" destId="{22820361-D1F3-4A6F-AC86-D5B03C71B07E}" srcOrd="1" destOrd="0" parTransId="{44094FD6-BBA3-4D02-9BB1-0258F1EFFAE3}" sibTransId="{71718E4B-ECBF-43A0-86AB-C93E5A045C22}"/>
    <dgm:cxn modelId="{6D196A32-7C6A-4AD1-BA99-CEA8D8D399FA}" srcId="{046444B6-C782-49F2-AD09-C4CEF2C531B8}" destId="{7F701233-52DD-4B3C-A8BB-E0E82460614B}" srcOrd="0" destOrd="0" parTransId="{1A44948A-BB23-4DCC-AE67-C2C2042F2E18}" sibTransId="{0B2A5718-35DB-47D2-BF5E-C22648AAD4FF}"/>
    <dgm:cxn modelId="{1525D037-75A7-4FF8-942D-2CC502494B8A}" type="presOf" srcId="{3D206C99-D1CF-4E3D-9A98-F72EE2D5D32C}" destId="{D36E1666-08F0-4D73-BA72-3112AF80F1E5}" srcOrd="0" destOrd="2" presId="urn:microsoft.com/office/officeart/2018/5/layout/CenteredIconLabelDescriptionList"/>
    <dgm:cxn modelId="{27A53B5D-C3AD-49DC-8372-FF9BDD564971}" type="presOf" srcId="{C98060F3-718F-44BC-9428-DFB92AD0DC18}" destId="{D36E1666-08F0-4D73-BA72-3112AF80F1E5}" srcOrd="0" destOrd="1" presId="urn:microsoft.com/office/officeart/2018/5/layout/CenteredIconLabelDescriptionList"/>
    <dgm:cxn modelId="{C1BD8E63-63CE-4B6E-8F58-9D77367121F1}" type="presOf" srcId="{012C6629-ECFA-4553-ABA1-98A9C9E83F54}" destId="{4A38CF96-1033-464B-971C-A5FAC73273C5}" srcOrd="0" destOrd="0" presId="urn:microsoft.com/office/officeart/2018/5/layout/CenteredIconLabelDescriptionList"/>
    <dgm:cxn modelId="{0F123E68-3A5B-46F3-8FD5-FBA899B8C906}" type="presOf" srcId="{7F701233-52DD-4B3C-A8BB-E0E82460614B}" destId="{3CAF45AB-09B7-4604-858F-610CF1861292}" srcOrd="0" destOrd="0" presId="urn:microsoft.com/office/officeart/2018/5/layout/CenteredIconLabelDescriptionList"/>
    <dgm:cxn modelId="{070EB869-9E65-41CD-9D17-5BCF52775C8E}" type="presOf" srcId="{046444B6-C782-49F2-AD09-C4CEF2C531B8}" destId="{C90A8CA8-6F58-48E3-BC2C-A36B6C26167D}" srcOrd="0" destOrd="0" presId="urn:microsoft.com/office/officeart/2018/5/layout/CenteredIconLabelDescriptionList"/>
    <dgm:cxn modelId="{ADF97F54-3B92-4AF3-B174-4840F5D49E1B}" type="presOf" srcId="{5835AD44-5323-44EE-AEC5-65AC51AE3E9D}" destId="{77647A5C-53D8-42F3-9384-7531920ECC5B}" srcOrd="0" destOrd="2" presId="urn:microsoft.com/office/officeart/2018/5/layout/CenteredIconLabelDescriptionList"/>
    <dgm:cxn modelId="{4ED8EC59-627B-4F25-A966-194242C64D0F}" srcId="{3E39CDEB-B534-4801-B008-4934A23FE2B2}" destId="{1B3828FD-548C-4058-BAAE-B181BA56D601}" srcOrd="1" destOrd="0" parTransId="{F2063FA6-5AC1-46F3-92B3-0F44A1DD4C7B}" sibTransId="{752AAF30-1D77-403C-8122-1ED2B1CC90F6}"/>
    <dgm:cxn modelId="{3D454880-D6F4-41C6-B769-4F9AF32FEFE1}" srcId="{7F701233-52DD-4B3C-A8BB-E0E82460614B}" destId="{614CDBCA-6C37-491A-A1BE-D08AF6723694}" srcOrd="0" destOrd="0" parTransId="{DD200B55-4666-4D78-A5FF-20C1905D03E8}" sibTransId="{7B6E0C68-BEE2-4EF1-A934-CECE280FCA4F}"/>
    <dgm:cxn modelId="{4AE0A38B-4798-4DE4-BC6A-A31969F0E502}" srcId="{012C6629-ECFA-4553-ABA1-98A9C9E83F54}" destId="{3D206C99-D1CF-4E3D-9A98-F72EE2D5D32C}" srcOrd="2" destOrd="0" parTransId="{66713F28-6A5B-4242-BB3A-420605D68955}" sibTransId="{E87E5D72-A76D-4E77-B4DC-1D67361004FF}"/>
    <dgm:cxn modelId="{ABC3BE8D-BF14-421B-ACE1-D524CD07DD9D}" type="presOf" srcId="{614CDBCA-6C37-491A-A1BE-D08AF6723694}" destId="{77647A5C-53D8-42F3-9384-7531920ECC5B}" srcOrd="0" destOrd="0" presId="urn:microsoft.com/office/officeart/2018/5/layout/CenteredIconLabelDescriptionList"/>
    <dgm:cxn modelId="{52C44B93-408D-4129-95E0-27A27B263909}" srcId="{012C6629-ECFA-4553-ABA1-98A9C9E83F54}" destId="{148B2338-AB44-4A5F-A3DB-5385664CF9E3}" srcOrd="0" destOrd="0" parTransId="{6868C30F-B177-4E0B-9860-D23B4F1FC242}" sibTransId="{461B6E58-BC4A-4BF0-8CC3-0F8EECBD578E}"/>
    <dgm:cxn modelId="{8CFED895-AD75-414B-8834-ED6198286757}" srcId="{046444B6-C782-49F2-AD09-C4CEF2C531B8}" destId="{012C6629-ECFA-4553-ABA1-98A9C9E83F54}" srcOrd="1" destOrd="0" parTransId="{975CB44F-FDB4-48F4-AE2D-2E9DCFB93DB8}" sibTransId="{5A2BCD77-00B9-4737-A213-B43154F5D26F}"/>
    <dgm:cxn modelId="{1B86EAC4-0E67-4182-BF8D-86EE541803AE}" srcId="{3E39CDEB-B534-4801-B008-4934A23FE2B2}" destId="{386A9881-785C-40EC-B83C-384D072A6E64}" srcOrd="2" destOrd="0" parTransId="{AB52AAB3-3557-4872-B4C3-78402C509937}" sibTransId="{7640FDBA-F3BF-469C-9EE2-0AEE2A5F7ECC}"/>
    <dgm:cxn modelId="{5BE682DB-2785-4D6A-9BD4-E8FE9EC2D967}" type="presOf" srcId="{386A9881-785C-40EC-B83C-384D072A6E64}" destId="{29B120D8-6D63-4D66-9872-5F2E8079084F}" srcOrd="0" destOrd="2" presId="urn:microsoft.com/office/officeart/2018/5/layout/CenteredIconLabelDescriptionList"/>
    <dgm:cxn modelId="{50E1FFE2-8598-4755-BC91-A03EE3BFE6F5}" type="presOf" srcId="{5E181B87-3230-4311-AB2A-BFD036C4C841}" destId="{29B120D8-6D63-4D66-9872-5F2E8079084F}" srcOrd="0" destOrd="0" presId="urn:microsoft.com/office/officeart/2018/5/layout/CenteredIconLabelDescriptionList"/>
    <dgm:cxn modelId="{C1BDDDEC-2C66-414C-BED9-7D657B5A06E8}" type="presOf" srcId="{1B3828FD-548C-4058-BAAE-B181BA56D601}" destId="{29B120D8-6D63-4D66-9872-5F2E8079084F}" srcOrd="0" destOrd="1" presId="urn:microsoft.com/office/officeart/2018/5/layout/CenteredIconLabelDescriptionList"/>
    <dgm:cxn modelId="{63A061ED-419A-4F08-92EB-763583298CFB}" type="presOf" srcId="{148B2338-AB44-4A5F-A3DB-5385664CF9E3}" destId="{D36E1666-08F0-4D73-BA72-3112AF80F1E5}" srcOrd="0" destOrd="0" presId="urn:microsoft.com/office/officeart/2018/5/layout/CenteredIconLabelDescriptionList"/>
    <dgm:cxn modelId="{8799B5EF-CB43-4D8F-A332-574118153931}" srcId="{3E39CDEB-B534-4801-B008-4934A23FE2B2}" destId="{5E181B87-3230-4311-AB2A-BFD036C4C841}" srcOrd="0" destOrd="0" parTransId="{99FA0413-EB76-4C2C-A6A8-2789BB52C171}" sibTransId="{F23DEED3-531D-4E7C-A647-B26E3D15B9D9}"/>
    <dgm:cxn modelId="{9A6621FE-5ECF-4A38-A029-6C238B64F4C8}" srcId="{7F701233-52DD-4B3C-A8BB-E0E82460614B}" destId="{5835AD44-5323-44EE-AEC5-65AC51AE3E9D}" srcOrd="2" destOrd="0" parTransId="{FD3F04C0-A164-4476-AAF2-537B20711C5C}" sibTransId="{378348B1-BF6B-4FE4-A983-A10BAAA28C07}"/>
    <dgm:cxn modelId="{CD0E69E4-A3B0-4505-BB3E-C585BA393E06}" type="presParOf" srcId="{C90A8CA8-6F58-48E3-BC2C-A36B6C26167D}" destId="{43CD67B3-9A54-4F5E-A437-7EEFD8BF4702}" srcOrd="0" destOrd="0" presId="urn:microsoft.com/office/officeart/2018/5/layout/CenteredIconLabelDescriptionList"/>
    <dgm:cxn modelId="{1C909F31-796A-4AD9-A79D-41AE8200AA6A}" type="presParOf" srcId="{43CD67B3-9A54-4F5E-A437-7EEFD8BF4702}" destId="{EC5BBF0C-BDED-4BAF-BB13-EDB9D868A2D0}" srcOrd="0" destOrd="0" presId="urn:microsoft.com/office/officeart/2018/5/layout/CenteredIconLabelDescriptionList"/>
    <dgm:cxn modelId="{F2FC66BB-1B0B-4898-9E3A-BBBD58892D3A}" type="presParOf" srcId="{43CD67B3-9A54-4F5E-A437-7EEFD8BF4702}" destId="{177BD79C-6007-4557-92E6-8C6648A5988C}" srcOrd="1" destOrd="0" presId="urn:microsoft.com/office/officeart/2018/5/layout/CenteredIconLabelDescriptionList"/>
    <dgm:cxn modelId="{9E249CC7-FCFE-4B12-8108-274FC6B40439}" type="presParOf" srcId="{43CD67B3-9A54-4F5E-A437-7EEFD8BF4702}" destId="{3CAF45AB-09B7-4604-858F-610CF1861292}" srcOrd="2" destOrd="0" presId="urn:microsoft.com/office/officeart/2018/5/layout/CenteredIconLabelDescriptionList"/>
    <dgm:cxn modelId="{D0D9E056-BECD-4764-B069-1B0B00940604}" type="presParOf" srcId="{43CD67B3-9A54-4F5E-A437-7EEFD8BF4702}" destId="{4CBEEBCE-691C-4307-8AE9-072D93757BA8}" srcOrd="3" destOrd="0" presId="urn:microsoft.com/office/officeart/2018/5/layout/CenteredIconLabelDescriptionList"/>
    <dgm:cxn modelId="{E263CC38-F6F8-414D-A75A-5ECD0C42972F}" type="presParOf" srcId="{43CD67B3-9A54-4F5E-A437-7EEFD8BF4702}" destId="{77647A5C-53D8-42F3-9384-7531920ECC5B}" srcOrd="4" destOrd="0" presId="urn:microsoft.com/office/officeart/2018/5/layout/CenteredIconLabelDescriptionList"/>
    <dgm:cxn modelId="{7E4968D3-C652-44AB-94F2-4D5C12A4964C}" type="presParOf" srcId="{C90A8CA8-6F58-48E3-BC2C-A36B6C26167D}" destId="{201B34F0-955F-4486-8383-D972848C6B8B}" srcOrd="1" destOrd="0" presId="urn:microsoft.com/office/officeart/2018/5/layout/CenteredIconLabelDescriptionList"/>
    <dgm:cxn modelId="{00C60E83-12E3-4B11-929E-02FEE63BF03C}" type="presParOf" srcId="{C90A8CA8-6F58-48E3-BC2C-A36B6C26167D}" destId="{4F42EAAE-9426-4A25-A711-4A85A139AB21}" srcOrd="2" destOrd="0" presId="urn:microsoft.com/office/officeart/2018/5/layout/CenteredIconLabelDescriptionList"/>
    <dgm:cxn modelId="{6C455734-C188-497A-B12E-27F5AC633B85}" type="presParOf" srcId="{4F42EAAE-9426-4A25-A711-4A85A139AB21}" destId="{E0D86739-6699-4667-82AC-3206640F1F03}" srcOrd="0" destOrd="0" presId="urn:microsoft.com/office/officeart/2018/5/layout/CenteredIconLabelDescriptionList"/>
    <dgm:cxn modelId="{BB2985B6-4F1F-42EE-914E-3070B85801BD}" type="presParOf" srcId="{4F42EAAE-9426-4A25-A711-4A85A139AB21}" destId="{65E749A8-5C02-467C-B516-515E571C8307}" srcOrd="1" destOrd="0" presId="urn:microsoft.com/office/officeart/2018/5/layout/CenteredIconLabelDescriptionList"/>
    <dgm:cxn modelId="{20D0EB47-A351-4E63-A786-D3F97C649628}" type="presParOf" srcId="{4F42EAAE-9426-4A25-A711-4A85A139AB21}" destId="{4A38CF96-1033-464B-971C-A5FAC73273C5}" srcOrd="2" destOrd="0" presId="urn:microsoft.com/office/officeart/2018/5/layout/CenteredIconLabelDescriptionList"/>
    <dgm:cxn modelId="{F02F11A6-DC39-4622-B851-B7ECF75AF084}" type="presParOf" srcId="{4F42EAAE-9426-4A25-A711-4A85A139AB21}" destId="{F3F32644-B550-4B2C-94DE-D7D7DF381CE8}" srcOrd="3" destOrd="0" presId="urn:microsoft.com/office/officeart/2018/5/layout/CenteredIconLabelDescriptionList"/>
    <dgm:cxn modelId="{5B0E6764-2CF1-42B3-A971-BE8774EA58AC}" type="presParOf" srcId="{4F42EAAE-9426-4A25-A711-4A85A139AB21}" destId="{D36E1666-08F0-4D73-BA72-3112AF80F1E5}" srcOrd="4" destOrd="0" presId="urn:microsoft.com/office/officeart/2018/5/layout/CenteredIconLabelDescriptionList"/>
    <dgm:cxn modelId="{1E174D42-A62C-44D3-B4CA-399344A5257B}" type="presParOf" srcId="{C90A8CA8-6F58-48E3-BC2C-A36B6C26167D}" destId="{6D4352E1-E656-42D8-9C40-5A5CA8047864}" srcOrd="3" destOrd="0" presId="urn:microsoft.com/office/officeart/2018/5/layout/CenteredIconLabelDescriptionList"/>
    <dgm:cxn modelId="{116CF70A-EB88-457C-8DA3-2578937CE34B}" type="presParOf" srcId="{C90A8CA8-6F58-48E3-BC2C-A36B6C26167D}" destId="{88061C08-5B23-4E38-837C-08BEA1292BD4}" srcOrd="4" destOrd="0" presId="urn:microsoft.com/office/officeart/2018/5/layout/CenteredIconLabelDescriptionList"/>
    <dgm:cxn modelId="{A32DB176-16F8-40B3-BCFA-26BDBDCAB500}" type="presParOf" srcId="{88061C08-5B23-4E38-837C-08BEA1292BD4}" destId="{8B59A600-033D-4700-A5A4-6BA814DB78AB}" srcOrd="0" destOrd="0" presId="urn:microsoft.com/office/officeart/2018/5/layout/CenteredIconLabelDescriptionList"/>
    <dgm:cxn modelId="{6AE1A785-7E6E-4E95-884C-8AA07EA72C70}" type="presParOf" srcId="{88061C08-5B23-4E38-837C-08BEA1292BD4}" destId="{5FB2D5CF-F2DF-41A5-83A2-E4046E3FDE0C}" srcOrd="1" destOrd="0" presId="urn:microsoft.com/office/officeart/2018/5/layout/CenteredIconLabelDescriptionList"/>
    <dgm:cxn modelId="{94F381BA-0981-4598-A99F-B10939F48F15}" type="presParOf" srcId="{88061C08-5B23-4E38-837C-08BEA1292BD4}" destId="{DB6EBDAF-EBAD-4229-A285-604966381EC7}" srcOrd="2" destOrd="0" presId="urn:microsoft.com/office/officeart/2018/5/layout/CenteredIconLabelDescriptionList"/>
    <dgm:cxn modelId="{506F1916-1F65-4DFE-8400-B4D316888C0E}" type="presParOf" srcId="{88061C08-5B23-4E38-837C-08BEA1292BD4}" destId="{7977D7D6-B3BA-406A-8EAD-7497CB9774CE}" srcOrd="3" destOrd="0" presId="urn:microsoft.com/office/officeart/2018/5/layout/CenteredIconLabelDescriptionList"/>
    <dgm:cxn modelId="{E1740CE7-1951-402F-A302-DBEEEDA6DB0E}" type="presParOf" srcId="{88061C08-5B23-4E38-837C-08BEA1292BD4}" destId="{29B120D8-6D63-4D66-9872-5F2E8079084F}"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2177FB-52B0-4651-8551-7DB0C10888FB}"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48B3757-07B0-4690-AD2F-A418DA8EBF5B}">
      <dgm:prSet/>
      <dgm:spPr/>
      <dgm:t>
        <a:bodyPr/>
        <a:lstStyle/>
        <a:p>
          <a:pPr>
            <a:lnSpc>
              <a:spcPct val="100000"/>
            </a:lnSpc>
            <a:defRPr b="1"/>
          </a:pPr>
          <a:r>
            <a:rPr lang="en-GB" b="1" u="sng"/>
            <a:t>Technological Factors</a:t>
          </a:r>
          <a:endParaRPr lang="en-US"/>
        </a:p>
      </dgm:t>
    </dgm:pt>
    <dgm:pt modelId="{B0DD0211-A37B-49BD-95F2-65E3183F93EF}" type="parTrans" cxnId="{516D0B6F-C302-4F93-91D3-3810091CDC5D}">
      <dgm:prSet/>
      <dgm:spPr/>
      <dgm:t>
        <a:bodyPr/>
        <a:lstStyle/>
        <a:p>
          <a:endParaRPr lang="en-US"/>
        </a:p>
      </dgm:t>
    </dgm:pt>
    <dgm:pt modelId="{7F02F064-92B4-4BC5-BD31-0BEF14F61FED}" type="sibTrans" cxnId="{516D0B6F-C302-4F93-91D3-3810091CDC5D}">
      <dgm:prSet/>
      <dgm:spPr/>
      <dgm:t>
        <a:bodyPr/>
        <a:lstStyle/>
        <a:p>
          <a:endParaRPr lang="en-US"/>
        </a:p>
      </dgm:t>
    </dgm:pt>
    <dgm:pt modelId="{119EF0B8-F370-4743-A237-31DD92CC67DA}">
      <dgm:prSet/>
      <dgm:spPr/>
      <dgm:t>
        <a:bodyPr/>
        <a:lstStyle/>
        <a:p>
          <a:pPr>
            <a:lnSpc>
              <a:spcPct val="100000"/>
            </a:lnSpc>
          </a:pPr>
          <a:r>
            <a:rPr lang="en-GB"/>
            <a:t>Contactless payments improve speed</a:t>
          </a:r>
          <a:endParaRPr lang="en-US"/>
        </a:p>
      </dgm:t>
    </dgm:pt>
    <dgm:pt modelId="{A36B8B7A-580C-49DA-991B-954EFB1BE660}" type="parTrans" cxnId="{3E96D128-99A8-49C2-B569-F0BC587FF759}">
      <dgm:prSet/>
      <dgm:spPr/>
      <dgm:t>
        <a:bodyPr/>
        <a:lstStyle/>
        <a:p>
          <a:endParaRPr lang="en-US"/>
        </a:p>
      </dgm:t>
    </dgm:pt>
    <dgm:pt modelId="{523BE38A-DE37-43EA-A4ED-B6E27A49C8B0}" type="sibTrans" cxnId="{3E96D128-99A8-49C2-B569-F0BC587FF759}">
      <dgm:prSet/>
      <dgm:spPr/>
      <dgm:t>
        <a:bodyPr/>
        <a:lstStyle/>
        <a:p>
          <a:endParaRPr lang="en-US"/>
        </a:p>
      </dgm:t>
    </dgm:pt>
    <dgm:pt modelId="{B6EFD857-E038-4143-9D00-8EABE79EF853}">
      <dgm:prSet/>
      <dgm:spPr/>
      <dgm:t>
        <a:bodyPr/>
        <a:lstStyle/>
        <a:p>
          <a:pPr>
            <a:lnSpc>
              <a:spcPct val="100000"/>
            </a:lnSpc>
          </a:pPr>
          <a:r>
            <a:rPr lang="en-GB"/>
            <a:t>POS and inventory systems increase efficiency</a:t>
          </a:r>
          <a:endParaRPr lang="en-US"/>
        </a:p>
      </dgm:t>
    </dgm:pt>
    <dgm:pt modelId="{AE7F9D33-F0BC-4354-9EC5-61A36D50032F}" type="parTrans" cxnId="{B1493ADD-6448-4765-B48E-C9C3BE00C557}">
      <dgm:prSet/>
      <dgm:spPr/>
      <dgm:t>
        <a:bodyPr/>
        <a:lstStyle/>
        <a:p>
          <a:endParaRPr lang="en-US"/>
        </a:p>
      </dgm:t>
    </dgm:pt>
    <dgm:pt modelId="{1A384523-6FC7-4003-A1E7-24B27F912DCD}" type="sibTrans" cxnId="{B1493ADD-6448-4765-B48E-C9C3BE00C557}">
      <dgm:prSet/>
      <dgm:spPr/>
      <dgm:t>
        <a:bodyPr/>
        <a:lstStyle/>
        <a:p>
          <a:endParaRPr lang="en-US"/>
        </a:p>
      </dgm:t>
    </dgm:pt>
    <dgm:pt modelId="{C86B4DB8-586D-450F-A85E-A1DBF1CA8118}">
      <dgm:prSet/>
      <dgm:spPr/>
      <dgm:t>
        <a:bodyPr/>
        <a:lstStyle/>
        <a:p>
          <a:pPr>
            <a:lnSpc>
              <a:spcPct val="100000"/>
            </a:lnSpc>
          </a:pPr>
          <a:r>
            <a:rPr lang="en-GB"/>
            <a:t>Digital marketing expands reach</a:t>
          </a:r>
          <a:endParaRPr lang="en-US"/>
        </a:p>
      </dgm:t>
    </dgm:pt>
    <dgm:pt modelId="{D83A1A68-A663-48AE-9766-B685AA4E8FBE}" type="parTrans" cxnId="{0B818F36-0001-41ED-8A52-BE9EF3C11D64}">
      <dgm:prSet/>
      <dgm:spPr/>
      <dgm:t>
        <a:bodyPr/>
        <a:lstStyle/>
        <a:p>
          <a:endParaRPr lang="en-US"/>
        </a:p>
      </dgm:t>
    </dgm:pt>
    <dgm:pt modelId="{561EFC72-B707-447B-B392-03C84BC84422}" type="sibTrans" cxnId="{0B818F36-0001-41ED-8A52-BE9EF3C11D64}">
      <dgm:prSet/>
      <dgm:spPr/>
      <dgm:t>
        <a:bodyPr/>
        <a:lstStyle/>
        <a:p>
          <a:endParaRPr lang="en-US"/>
        </a:p>
      </dgm:t>
    </dgm:pt>
    <dgm:pt modelId="{FEDDDC52-9AF3-436F-A638-C0A622B3C767}">
      <dgm:prSet/>
      <dgm:spPr/>
      <dgm:t>
        <a:bodyPr/>
        <a:lstStyle/>
        <a:p>
          <a:pPr>
            <a:lnSpc>
              <a:spcPct val="100000"/>
            </a:lnSpc>
            <a:defRPr b="1"/>
          </a:pPr>
          <a:r>
            <a:rPr lang="en-GB" b="1" u="sng"/>
            <a:t>Environmental Factors</a:t>
          </a:r>
          <a:endParaRPr lang="en-US"/>
        </a:p>
      </dgm:t>
    </dgm:pt>
    <dgm:pt modelId="{C315418E-06CE-4991-BF36-4955C98E155A}" type="parTrans" cxnId="{5EA3BCD9-C5C5-4AE0-BA8C-533EB90BCA6D}">
      <dgm:prSet/>
      <dgm:spPr/>
      <dgm:t>
        <a:bodyPr/>
        <a:lstStyle/>
        <a:p>
          <a:endParaRPr lang="en-US"/>
        </a:p>
      </dgm:t>
    </dgm:pt>
    <dgm:pt modelId="{4B58047F-4601-4C0C-ACE9-71403C6E564F}" type="sibTrans" cxnId="{5EA3BCD9-C5C5-4AE0-BA8C-533EB90BCA6D}">
      <dgm:prSet/>
      <dgm:spPr/>
      <dgm:t>
        <a:bodyPr/>
        <a:lstStyle/>
        <a:p>
          <a:endParaRPr lang="en-US"/>
        </a:p>
      </dgm:t>
    </dgm:pt>
    <dgm:pt modelId="{1B8B3D2A-579F-4162-946E-0BD417D3E5B4}">
      <dgm:prSet/>
      <dgm:spPr/>
      <dgm:t>
        <a:bodyPr/>
        <a:lstStyle/>
        <a:p>
          <a:pPr>
            <a:lnSpc>
              <a:spcPct val="100000"/>
            </a:lnSpc>
          </a:pPr>
          <a:r>
            <a:rPr lang="en-GB"/>
            <a:t>Pressure to reduce carbon emissions &amp; waste</a:t>
          </a:r>
          <a:endParaRPr lang="en-US"/>
        </a:p>
      </dgm:t>
    </dgm:pt>
    <dgm:pt modelId="{60814A3E-808B-4CB9-98FB-FF2648265D42}" type="parTrans" cxnId="{B32F8D41-4EB0-4C83-8085-9F18545C5B64}">
      <dgm:prSet/>
      <dgm:spPr/>
      <dgm:t>
        <a:bodyPr/>
        <a:lstStyle/>
        <a:p>
          <a:endParaRPr lang="en-US"/>
        </a:p>
      </dgm:t>
    </dgm:pt>
    <dgm:pt modelId="{31873097-A7D6-43B7-A87A-1159045F8399}" type="sibTrans" cxnId="{B32F8D41-4EB0-4C83-8085-9F18545C5B64}">
      <dgm:prSet/>
      <dgm:spPr/>
      <dgm:t>
        <a:bodyPr/>
        <a:lstStyle/>
        <a:p>
          <a:endParaRPr lang="en-US"/>
        </a:p>
      </dgm:t>
    </dgm:pt>
    <dgm:pt modelId="{912DA1D9-2EB4-47CB-B19C-369F33281EA2}">
      <dgm:prSet/>
      <dgm:spPr/>
      <dgm:t>
        <a:bodyPr/>
        <a:lstStyle/>
        <a:p>
          <a:pPr>
            <a:lnSpc>
              <a:spcPct val="100000"/>
            </a:lnSpc>
          </a:pPr>
          <a:r>
            <a:rPr lang="en-GB"/>
            <a:t>Climate change may affect operations</a:t>
          </a:r>
          <a:endParaRPr lang="en-US"/>
        </a:p>
      </dgm:t>
    </dgm:pt>
    <dgm:pt modelId="{1FA20FF5-33F3-49C2-8FC3-665D95BF38DA}" type="parTrans" cxnId="{76E43824-32B7-431E-94CF-1AB01B5B15F1}">
      <dgm:prSet/>
      <dgm:spPr/>
      <dgm:t>
        <a:bodyPr/>
        <a:lstStyle/>
        <a:p>
          <a:endParaRPr lang="en-US"/>
        </a:p>
      </dgm:t>
    </dgm:pt>
    <dgm:pt modelId="{B3F9802C-6E5C-4E38-821C-935F99F532B3}" type="sibTrans" cxnId="{76E43824-32B7-431E-94CF-1AB01B5B15F1}">
      <dgm:prSet/>
      <dgm:spPr/>
      <dgm:t>
        <a:bodyPr/>
        <a:lstStyle/>
        <a:p>
          <a:endParaRPr lang="en-US"/>
        </a:p>
      </dgm:t>
    </dgm:pt>
    <dgm:pt modelId="{2113CA2B-15D2-429E-A9D6-D91FF8ABCE6B}">
      <dgm:prSet/>
      <dgm:spPr/>
      <dgm:t>
        <a:bodyPr/>
        <a:lstStyle/>
        <a:p>
          <a:pPr>
            <a:lnSpc>
              <a:spcPct val="100000"/>
            </a:lnSpc>
            <a:defRPr b="1"/>
          </a:pPr>
          <a:r>
            <a:rPr lang="en-GB" b="1" u="sng"/>
            <a:t>Legal Factors</a:t>
          </a:r>
          <a:endParaRPr lang="en-US"/>
        </a:p>
      </dgm:t>
    </dgm:pt>
    <dgm:pt modelId="{C5EF81E8-842B-4EC7-833C-0C0CBC1A34A5}" type="parTrans" cxnId="{93703540-DCED-470C-BD33-95DDF9E1C98B}">
      <dgm:prSet/>
      <dgm:spPr/>
      <dgm:t>
        <a:bodyPr/>
        <a:lstStyle/>
        <a:p>
          <a:endParaRPr lang="en-US"/>
        </a:p>
      </dgm:t>
    </dgm:pt>
    <dgm:pt modelId="{1A9946E2-9467-42FC-BB1E-E19076A11C60}" type="sibTrans" cxnId="{93703540-DCED-470C-BD33-95DDF9E1C98B}">
      <dgm:prSet/>
      <dgm:spPr/>
      <dgm:t>
        <a:bodyPr/>
        <a:lstStyle/>
        <a:p>
          <a:endParaRPr lang="en-US"/>
        </a:p>
      </dgm:t>
    </dgm:pt>
    <dgm:pt modelId="{4022161D-A55A-4AFB-98B0-59B2CC9FB9D7}">
      <dgm:prSet/>
      <dgm:spPr/>
      <dgm:t>
        <a:bodyPr/>
        <a:lstStyle/>
        <a:p>
          <a:pPr>
            <a:lnSpc>
              <a:spcPct val="100000"/>
            </a:lnSpc>
          </a:pPr>
          <a:r>
            <a:rPr lang="en-GB"/>
            <a:t>Must follow fuel, food safety, health &amp; labour laws</a:t>
          </a:r>
          <a:endParaRPr lang="en-US"/>
        </a:p>
      </dgm:t>
    </dgm:pt>
    <dgm:pt modelId="{CE4909FB-41DB-48D3-BB84-7CFAAD43291C}" type="parTrans" cxnId="{818CE002-D032-48CE-A245-12667283CB67}">
      <dgm:prSet/>
      <dgm:spPr/>
      <dgm:t>
        <a:bodyPr/>
        <a:lstStyle/>
        <a:p>
          <a:endParaRPr lang="en-US"/>
        </a:p>
      </dgm:t>
    </dgm:pt>
    <dgm:pt modelId="{45228033-9B7E-4CA4-90C5-DFBDE8560250}" type="sibTrans" cxnId="{818CE002-D032-48CE-A245-12667283CB67}">
      <dgm:prSet/>
      <dgm:spPr/>
      <dgm:t>
        <a:bodyPr/>
        <a:lstStyle/>
        <a:p>
          <a:endParaRPr lang="en-US"/>
        </a:p>
      </dgm:t>
    </dgm:pt>
    <dgm:pt modelId="{BF0DAEA7-8EA6-4B0F-80BC-CA4044A897F8}">
      <dgm:prSet/>
      <dgm:spPr/>
      <dgm:t>
        <a:bodyPr/>
        <a:lstStyle/>
        <a:p>
          <a:pPr>
            <a:lnSpc>
              <a:spcPct val="100000"/>
            </a:lnSpc>
          </a:pPr>
          <a:r>
            <a:rPr lang="en-GB"/>
            <a:t>Non-compliance can result in fines or closure</a:t>
          </a:r>
          <a:endParaRPr lang="en-US"/>
        </a:p>
      </dgm:t>
    </dgm:pt>
    <dgm:pt modelId="{01C70A4E-F216-484B-9AAD-80386052809E}" type="parTrans" cxnId="{6206D271-9DAC-4449-AB0E-0980BB1D02CB}">
      <dgm:prSet/>
      <dgm:spPr/>
      <dgm:t>
        <a:bodyPr/>
        <a:lstStyle/>
        <a:p>
          <a:endParaRPr lang="en-US"/>
        </a:p>
      </dgm:t>
    </dgm:pt>
    <dgm:pt modelId="{162734FB-89FE-4739-9996-C10831E466D1}" type="sibTrans" cxnId="{6206D271-9DAC-4449-AB0E-0980BB1D02CB}">
      <dgm:prSet/>
      <dgm:spPr/>
      <dgm:t>
        <a:bodyPr/>
        <a:lstStyle/>
        <a:p>
          <a:endParaRPr lang="en-US"/>
        </a:p>
      </dgm:t>
    </dgm:pt>
    <dgm:pt modelId="{D09910F4-C4B7-4426-A29F-8D5B4FF60CDD}" type="pres">
      <dgm:prSet presAssocID="{9F2177FB-52B0-4651-8551-7DB0C10888FB}" presName="root" presStyleCnt="0">
        <dgm:presLayoutVars>
          <dgm:dir/>
          <dgm:resizeHandles val="exact"/>
        </dgm:presLayoutVars>
      </dgm:prSet>
      <dgm:spPr/>
    </dgm:pt>
    <dgm:pt modelId="{BE291EE5-BD3D-4979-85E2-B678166E05AB}" type="pres">
      <dgm:prSet presAssocID="{848B3757-07B0-4690-AD2F-A418DA8EBF5B}" presName="compNode" presStyleCnt="0"/>
      <dgm:spPr/>
    </dgm:pt>
    <dgm:pt modelId="{EA8CEA18-4D3F-481D-A426-6BD3CE434867}" type="pres">
      <dgm:prSet presAssocID="{848B3757-07B0-4690-AD2F-A418DA8EBF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FA110F9B-ED86-4547-A63B-23BA38940EEF}" type="pres">
      <dgm:prSet presAssocID="{848B3757-07B0-4690-AD2F-A418DA8EBF5B}" presName="iconSpace" presStyleCnt="0"/>
      <dgm:spPr/>
    </dgm:pt>
    <dgm:pt modelId="{9B891DF7-2480-415C-9627-95A498024CDC}" type="pres">
      <dgm:prSet presAssocID="{848B3757-07B0-4690-AD2F-A418DA8EBF5B}" presName="parTx" presStyleLbl="revTx" presStyleIdx="0" presStyleCnt="6">
        <dgm:presLayoutVars>
          <dgm:chMax val="0"/>
          <dgm:chPref val="0"/>
        </dgm:presLayoutVars>
      </dgm:prSet>
      <dgm:spPr/>
    </dgm:pt>
    <dgm:pt modelId="{EE221759-77B9-4AAE-B53E-7EE5E456BF70}" type="pres">
      <dgm:prSet presAssocID="{848B3757-07B0-4690-AD2F-A418DA8EBF5B}" presName="txSpace" presStyleCnt="0"/>
      <dgm:spPr/>
    </dgm:pt>
    <dgm:pt modelId="{48CA2E3F-0E16-49AF-8C51-82B107597AEE}" type="pres">
      <dgm:prSet presAssocID="{848B3757-07B0-4690-AD2F-A418DA8EBF5B}" presName="desTx" presStyleLbl="revTx" presStyleIdx="1" presStyleCnt="6">
        <dgm:presLayoutVars/>
      </dgm:prSet>
      <dgm:spPr/>
    </dgm:pt>
    <dgm:pt modelId="{903DD94B-14ED-46C5-BD85-E041E3929849}" type="pres">
      <dgm:prSet presAssocID="{7F02F064-92B4-4BC5-BD31-0BEF14F61FED}" presName="sibTrans" presStyleCnt="0"/>
      <dgm:spPr/>
    </dgm:pt>
    <dgm:pt modelId="{9C4EA59A-08B9-4EE8-A563-F6F2DF2360B6}" type="pres">
      <dgm:prSet presAssocID="{FEDDDC52-9AF3-436F-A638-C0A622B3C767}" presName="compNode" presStyleCnt="0"/>
      <dgm:spPr/>
    </dgm:pt>
    <dgm:pt modelId="{5211298C-4282-4976-A30F-1223C7808FC8}" type="pres">
      <dgm:prSet presAssocID="{FEDDDC52-9AF3-436F-A638-C0A622B3C7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D258487D-1AFC-4CAA-89E6-3FA4FAD0E447}" type="pres">
      <dgm:prSet presAssocID="{FEDDDC52-9AF3-436F-A638-C0A622B3C767}" presName="iconSpace" presStyleCnt="0"/>
      <dgm:spPr/>
    </dgm:pt>
    <dgm:pt modelId="{732171BB-50E4-47CD-B638-A286C72E0FF6}" type="pres">
      <dgm:prSet presAssocID="{FEDDDC52-9AF3-436F-A638-C0A622B3C767}" presName="parTx" presStyleLbl="revTx" presStyleIdx="2" presStyleCnt="6">
        <dgm:presLayoutVars>
          <dgm:chMax val="0"/>
          <dgm:chPref val="0"/>
        </dgm:presLayoutVars>
      </dgm:prSet>
      <dgm:spPr/>
    </dgm:pt>
    <dgm:pt modelId="{E58A517A-A39D-4923-9CDF-B32B37B35591}" type="pres">
      <dgm:prSet presAssocID="{FEDDDC52-9AF3-436F-A638-C0A622B3C767}" presName="txSpace" presStyleCnt="0"/>
      <dgm:spPr/>
    </dgm:pt>
    <dgm:pt modelId="{A9D00BC0-2340-444A-9CF4-EE739ADF8D88}" type="pres">
      <dgm:prSet presAssocID="{FEDDDC52-9AF3-436F-A638-C0A622B3C767}" presName="desTx" presStyleLbl="revTx" presStyleIdx="3" presStyleCnt="6">
        <dgm:presLayoutVars/>
      </dgm:prSet>
      <dgm:spPr/>
    </dgm:pt>
    <dgm:pt modelId="{D6CA62F8-BC20-4E01-B8A1-E612F41ADBB0}" type="pres">
      <dgm:prSet presAssocID="{4B58047F-4601-4C0C-ACE9-71403C6E564F}" presName="sibTrans" presStyleCnt="0"/>
      <dgm:spPr/>
    </dgm:pt>
    <dgm:pt modelId="{DF25A669-55A7-4F8B-8622-C4BEF095B28B}" type="pres">
      <dgm:prSet presAssocID="{2113CA2B-15D2-429E-A9D6-D91FF8ABCE6B}" presName="compNode" presStyleCnt="0"/>
      <dgm:spPr/>
    </dgm:pt>
    <dgm:pt modelId="{D1C2617A-457F-46FD-95CA-C2A6887C922B}" type="pres">
      <dgm:prSet presAssocID="{2113CA2B-15D2-429E-A9D6-D91FF8ABCE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8085578E-696A-4C4A-AA50-47830BA00E0C}" type="pres">
      <dgm:prSet presAssocID="{2113CA2B-15D2-429E-A9D6-D91FF8ABCE6B}" presName="iconSpace" presStyleCnt="0"/>
      <dgm:spPr/>
    </dgm:pt>
    <dgm:pt modelId="{17BD6F81-BD47-46C4-936B-7C33A7AEA43B}" type="pres">
      <dgm:prSet presAssocID="{2113CA2B-15D2-429E-A9D6-D91FF8ABCE6B}" presName="parTx" presStyleLbl="revTx" presStyleIdx="4" presStyleCnt="6">
        <dgm:presLayoutVars>
          <dgm:chMax val="0"/>
          <dgm:chPref val="0"/>
        </dgm:presLayoutVars>
      </dgm:prSet>
      <dgm:spPr/>
    </dgm:pt>
    <dgm:pt modelId="{77FF1A4D-35EF-430E-9C6D-4A19D2A89F12}" type="pres">
      <dgm:prSet presAssocID="{2113CA2B-15D2-429E-A9D6-D91FF8ABCE6B}" presName="txSpace" presStyleCnt="0"/>
      <dgm:spPr/>
    </dgm:pt>
    <dgm:pt modelId="{BE379DF1-2CDF-4296-A052-DF0E448B6CE5}" type="pres">
      <dgm:prSet presAssocID="{2113CA2B-15D2-429E-A9D6-D91FF8ABCE6B}" presName="desTx" presStyleLbl="revTx" presStyleIdx="5" presStyleCnt="6">
        <dgm:presLayoutVars/>
      </dgm:prSet>
      <dgm:spPr/>
    </dgm:pt>
  </dgm:ptLst>
  <dgm:cxnLst>
    <dgm:cxn modelId="{65EDE501-0E37-432A-A2F8-B6CC79705545}" type="presOf" srcId="{FEDDDC52-9AF3-436F-A638-C0A622B3C767}" destId="{732171BB-50E4-47CD-B638-A286C72E0FF6}" srcOrd="0" destOrd="0" presId="urn:microsoft.com/office/officeart/2018/5/layout/CenteredIconLabelDescriptionList"/>
    <dgm:cxn modelId="{818CE002-D032-48CE-A245-12667283CB67}" srcId="{2113CA2B-15D2-429E-A9D6-D91FF8ABCE6B}" destId="{4022161D-A55A-4AFB-98B0-59B2CC9FB9D7}" srcOrd="0" destOrd="0" parTransId="{CE4909FB-41DB-48D3-BB84-7CFAAD43291C}" sibTransId="{45228033-9B7E-4CA4-90C5-DFBDE8560250}"/>
    <dgm:cxn modelId="{61A43706-615B-4BF3-8157-E91CC774D2B1}" type="presOf" srcId="{9F2177FB-52B0-4651-8551-7DB0C10888FB}" destId="{D09910F4-C4B7-4426-A29F-8D5B4FF60CDD}" srcOrd="0" destOrd="0" presId="urn:microsoft.com/office/officeart/2018/5/layout/CenteredIconLabelDescriptionList"/>
    <dgm:cxn modelId="{B9951C11-BBA4-4600-81EC-DCBEC2ECC041}" type="presOf" srcId="{4022161D-A55A-4AFB-98B0-59B2CC9FB9D7}" destId="{BE379DF1-2CDF-4296-A052-DF0E448B6CE5}" srcOrd="0" destOrd="0" presId="urn:microsoft.com/office/officeart/2018/5/layout/CenteredIconLabelDescriptionList"/>
    <dgm:cxn modelId="{B5C0AE13-CBA0-4A49-ADD5-81452025C160}" type="presOf" srcId="{2113CA2B-15D2-429E-A9D6-D91FF8ABCE6B}" destId="{17BD6F81-BD47-46C4-936B-7C33A7AEA43B}" srcOrd="0" destOrd="0" presId="urn:microsoft.com/office/officeart/2018/5/layout/CenteredIconLabelDescriptionList"/>
    <dgm:cxn modelId="{A4F5DB1D-8A64-49D0-B0FB-0F93EBE81A71}" type="presOf" srcId="{BF0DAEA7-8EA6-4B0F-80BC-CA4044A897F8}" destId="{BE379DF1-2CDF-4296-A052-DF0E448B6CE5}" srcOrd="0" destOrd="1" presId="urn:microsoft.com/office/officeart/2018/5/layout/CenteredIconLabelDescriptionList"/>
    <dgm:cxn modelId="{76E43824-32B7-431E-94CF-1AB01B5B15F1}" srcId="{FEDDDC52-9AF3-436F-A638-C0A622B3C767}" destId="{912DA1D9-2EB4-47CB-B19C-369F33281EA2}" srcOrd="1" destOrd="0" parTransId="{1FA20FF5-33F3-49C2-8FC3-665D95BF38DA}" sibTransId="{B3F9802C-6E5C-4E38-821C-935F99F532B3}"/>
    <dgm:cxn modelId="{3E96D128-99A8-49C2-B569-F0BC587FF759}" srcId="{848B3757-07B0-4690-AD2F-A418DA8EBF5B}" destId="{119EF0B8-F370-4743-A237-31DD92CC67DA}" srcOrd="0" destOrd="0" parTransId="{A36B8B7A-580C-49DA-991B-954EFB1BE660}" sibTransId="{523BE38A-DE37-43EA-A4ED-B6E27A49C8B0}"/>
    <dgm:cxn modelId="{0B818F36-0001-41ED-8A52-BE9EF3C11D64}" srcId="{848B3757-07B0-4690-AD2F-A418DA8EBF5B}" destId="{C86B4DB8-586D-450F-A85E-A1DBF1CA8118}" srcOrd="2" destOrd="0" parTransId="{D83A1A68-A663-48AE-9766-B685AA4E8FBE}" sibTransId="{561EFC72-B707-447B-B392-03C84BC84422}"/>
    <dgm:cxn modelId="{93703540-DCED-470C-BD33-95DDF9E1C98B}" srcId="{9F2177FB-52B0-4651-8551-7DB0C10888FB}" destId="{2113CA2B-15D2-429E-A9D6-D91FF8ABCE6B}" srcOrd="2" destOrd="0" parTransId="{C5EF81E8-842B-4EC7-833C-0C0CBC1A34A5}" sibTransId="{1A9946E2-9467-42FC-BB1E-E19076A11C60}"/>
    <dgm:cxn modelId="{B32F8D41-4EB0-4C83-8085-9F18545C5B64}" srcId="{FEDDDC52-9AF3-436F-A638-C0A622B3C767}" destId="{1B8B3D2A-579F-4162-946E-0BD417D3E5B4}" srcOrd="0" destOrd="0" parTransId="{60814A3E-808B-4CB9-98FB-FF2648265D42}" sibTransId="{31873097-A7D6-43B7-A87A-1159045F8399}"/>
    <dgm:cxn modelId="{516D0B6F-C302-4F93-91D3-3810091CDC5D}" srcId="{9F2177FB-52B0-4651-8551-7DB0C10888FB}" destId="{848B3757-07B0-4690-AD2F-A418DA8EBF5B}" srcOrd="0" destOrd="0" parTransId="{B0DD0211-A37B-49BD-95F2-65E3183F93EF}" sibTransId="{7F02F064-92B4-4BC5-BD31-0BEF14F61FED}"/>
    <dgm:cxn modelId="{3B661B51-6B3B-4D59-88D1-1C3A416162C1}" type="presOf" srcId="{B6EFD857-E038-4143-9D00-8EABE79EF853}" destId="{48CA2E3F-0E16-49AF-8C51-82B107597AEE}" srcOrd="0" destOrd="1" presId="urn:microsoft.com/office/officeart/2018/5/layout/CenteredIconLabelDescriptionList"/>
    <dgm:cxn modelId="{6206D271-9DAC-4449-AB0E-0980BB1D02CB}" srcId="{2113CA2B-15D2-429E-A9D6-D91FF8ABCE6B}" destId="{BF0DAEA7-8EA6-4B0F-80BC-CA4044A897F8}" srcOrd="1" destOrd="0" parTransId="{01C70A4E-F216-484B-9AAD-80386052809E}" sibTransId="{162734FB-89FE-4739-9996-C10831E466D1}"/>
    <dgm:cxn modelId="{4BA79EAF-603C-4B61-8E72-9E49C2298BA0}" type="presOf" srcId="{119EF0B8-F370-4743-A237-31DD92CC67DA}" destId="{48CA2E3F-0E16-49AF-8C51-82B107597AEE}" srcOrd="0" destOrd="0" presId="urn:microsoft.com/office/officeart/2018/5/layout/CenteredIconLabelDescriptionList"/>
    <dgm:cxn modelId="{A5306ABC-32FA-426D-9DB8-DA2F4A8ED328}" type="presOf" srcId="{912DA1D9-2EB4-47CB-B19C-369F33281EA2}" destId="{A9D00BC0-2340-444A-9CF4-EE739ADF8D88}" srcOrd="0" destOrd="1" presId="urn:microsoft.com/office/officeart/2018/5/layout/CenteredIconLabelDescriptionList"/>
    <dgm:cxn modelId="{0B886EBC-1053-4C38-91D8-AF3E11BD770D}" type="presOf" srcId="{C86B4DB8-586D-450F-A85E-A1DBF1CA8118}" destId="{48CA2E3F-0E16-49AF-8C51-82B107597AEE}" srcOrd="0" destOrd="2" presId="urn:microsoft.com/office/officeart/2018/5/layout/CenteredIconLabelDescriptionList"/>
    <dgm:cxn modelId="{2C9388CE-3CDA-4DC8-AA5D-2E5D7A6AE371}" type="presOf" srcId="{1B8B3D2A-579F-4162-946E-0BD417D3E5B4}" destId="{A9D00BC0-2340-444A-9CF4-EE739ADF8D88}" srcOrd="0" destOrd="0" presId="urn:microsoft.com/office/officeart/2018/5/layout/CenteredIconLabelDescriptionList"/>
    <dgm:cxn modelId="{5EA3BCD9-C5C5-4AE0-BA8C-533EB90BCA6D}" srcId="{9F2177FB-52B0-4651-8551-7DB0C10888FB}" destId="{FEDDDC52-9AF3-436F-A638-C0A622B3C767}" srcOrd="1" destOrd="0" parTransId="{C315418E-06CE-4991-BF36-4955C98E155A}" sibTransId="{4B58047F-4601-4C0C-ACE9-71403C6E564F}"/>
    <dgm:cxn modelId="{B1493ADD-6448-4765-B48E-C9C3BE00C557}" srcId="{848B3757-07B0-4690-AD2F-A418DA8EBF5B}" destId="{B6EFD857-E038-4143-9D00-8EABE79EF853}" srcOrd="1" destOrd="0" parTransId="{AE7F9D33-F0BC-4354-9EC5-61A36D50032F}" sibTransId="{1A384523-6FC7-4003-A1E7-24B27F912DCD}"/>
    <dgm:cxn modelId="{990393FA-5954-4B13-A015-3ABC9F9F5375}" type="presOf" srcId="{848B3757-07B0-4690-AD2F-A418DA8EBF5B}" destId="{9B891DF7-2480-415C-9627-95A498024CDC}" srcOrd="0" destOrd="0" presId="urn:microsoft.com/office/officeart/2018/5/layout/CenteredIconLabelDescriptionList"/>
    <dgm:cxn modelId="{AB33EBDC-AC63-4623-A483-008FC4475BD6}" type="presParOf" srcId="{D09910F4-C4B7-4426-A29F-8D5B4FF60CDD}" destId="{BE291EE5-BD3D-4979-85E2-B678166E05AB}" srcOrd="0" destOrd="0" presId="urn:microsoft.com/office/officeart/2018/5/layout/CenteredIconLabelDescriptionList"/>
    <dgm:cxn modelId="{21F34A48-6238-47ED-8B6C-46F275B202E9}" type="presParOf" srcId="{BE291EE5-BD3D-4979-85E2-B678166E05AB}" destId="{EA8CEA18-4D3F-481D-A426-6BD3CE434867}" srcOrd="0" destOrd="0" presId="urn:microsoft.com/office/officeart/2018/5/layout/CenteredIconLabelDescriptionList"/>
    <dgm:cxn modelId="{CE526126-0EF1-4C4A-84D1-8C42AECAF066}" type="presParOf" srcId="{BE291EE5-BD3D-4979-85E2-B678166E05AB}" destId="{FA110F9B-ED86-4547-A63B-23BA38940EEF}" srcOrd="1" destOrd="0" presId="urn:microsoft.com/office/officeart/2018/5/layout/CenteredIconLabelDescriptionList"/>
    <dgm:cxn modelId="{0E5FC90B-92DC-4537-AA42-1A5665428BC1}" type="presParOf" srcId="{BE291EE5-BD3D-4979-85E2-B678166E05AB}" destId="{9B891DF7-2480-415C-9627-95A498024CDC}" srcOrd="2" destOrd="0" presId="urn:microsoft.com/office/officeart/2018/5/layout/CenteredIconLabelDescriptionList"/>
    <dgm:cxn modelId="{C014550E-AE9E-45D0-AD9C-2C97EF3C8834}" type="presParOf" srcId="{BE291EE5-BD3D-4979-85E2-B678166E05AB}" destId="{EE221759-77B9-4AAE-B53E-7EE5E456BF70}" srcOrd="3" destOrd="0" presId="urn:microsoft.com/office/officeart/2018/5/layout/CenteredIconLabelDescriptionList"/>
    <dgm:cxn modelId="{2AA819AE-3412-4EBC-B3E1-7DAE85B20A46}" type="presParOf" srcId="{BE291EE5-BD3D-4979-85E2-B678166E05AB}" destId="{48CA2E3F-0E16-49AF-8C51-82B107597AEE}" srcOrd="4" destOrd="0" presId="urn:microsoft.com/office/officeart/2018/5/layout/CenteredIconLabelDescriptionList"/>
    <dgm:cxn modelId="{02B33DEE-83FF-4DE5-B5BE-CD97101054FB}" type="presParOf" srcId="{D09910F4-C4B7-4426-A29F-8D5B4FF60CDD}" destId="{903DD94B-14ED-46C5-BD85-E041E3929849}" srcOrd="1" destOrd="0" presId="urn:microsoft.com/office/officeart/2018/5/layout/CenteredIconLabelDescriptionList"/>
    <dgm:cxn modelId="{617E72CB-9B65-4072-9AF6-2627D7C21FC7}" type="presParOf" srcId="{D09910F4-C4B7-4426-A29F-8D5B4FF60CDD}" destId="{9C4EA59A-08B9-4EE8-A563-F6F2DF2360B6}" srcOrd="2" destOrd="0" presId="urn:microsoft.com/office/officeart/2018/5/layout/CenteredIconLabelDescriptionList"/>
    <dgm:cxn modelId="{0EF62A87-0AD0-4212-BE8C-6D4D56514444}" type="presParOf" srcId="{9C4EA59A-08B9-4EE8-A563-F6F2DF2360B6}" destId="{5211298C-4282-4976-A30F-1223C7808FC8}" srcOrd="0" destOrd="0" presId="urn:microsoft.com/office/officeart/2018/5/layout/CenteredIconLabelDescriptionList"/>
    <dgm:cxn modelId="{6BDD4167-9ABC-4017-9460-C8518D1C5CCB}" type="presParOf" srcId="{9C4EA59A-08B9-4EE8-A563-F6F2DF2360B6}" destId="{D258487D-1AFC-4CAA-89E6-3FA4FAD0E447}" srcOrd="1" destOrd="0" presId="urn:microsoft.com/office/officeart/2018/5/layout/CenteredIconLabelDescriptionList"/>
    <dgm:cxn modelId="{17B34B11-FFA1-435D-BC35-57202CC594C8}" type="presParOf" srcId="{9C4EA59A-08B9-4EE8-A563-F6F2DF2360B6}" destId="{732171BB-50E4-47CD-B638-A286C72E0FF6}" srcOrd="2" destOrd="0" presId="urn:microsoft.com/office/officeart/2018/5/layout/CenteredIconLabelDescriptionList"/>
    <dgm:cxn modelId="{C077F6BA-FF0B-4A38-8FA5-D6F8BDD4C386}" type="presParOf" srcId="{9C4EA59A-08B9-4EE8-A563-F6F2DF2360B6}" destId="{E58A517A-A39D-4923-9CDF-B32B37B35591}" srcOrd="3" destOrd="0" presId="urn:microsoft.com/office/officeart/2018/5/layout/CenteredIconLabelDescriptionList"/>
    <dgm:cxn modelId="{7CEB14FF-A542-4889-BDDE-365871436E5A}" type="presParOf" srcId="{9C4EA59A-08B9-4EE8-A563-F6F2DF2360B6}" destId="{A9D00BC0-2340-444A-9CF4-EE739ADF8D88}" srcOrd="4" destOrd="0" presId="urn:microsoft.com/office/officeart/2018/5/layout/CenteredIconLabelDescriptionList"/>
    <dgm:cxn modelId="{C3892E96-9996-4D54-960D-E797C3943B50}" type="presParOf" srcId="{D09910F4-C4B7-4426-A29F-8D5B4FF60CDD}" destId="{D6CA62F8-BC20-4E01-B8A1-E612F41ADBB0}" srcOrd="3" destOrd="0" presId="urn:microsoft.com/office/officeart/2018/5/layout/CenteredIconLabelDescriptionList"/>
    <dgm:cxn modelId="{4ACA2FA9-D65A-4C45-8DB1-2DA62F5B199B}" type="presParOf" srcId="{D09910F4-C4B7-4426-A29F-8D5B4FF60CDD}" destId="{DF25A669-55A7-4F8B-8622-C4BEF095B28B}" srcOrd="4" destOrd="0" presId="urn:microsoft.com/office/officeart/2018/5/layout/CenteredIconLabelDescriptionList"/>
    <dgm:cxn modelId="{8B03D980-3290-4A45-9AA9-8BE8054D2590}" type="presParOf" srcId="{DF25A669-55A7-4F8B-8622-C4BEF095B28B}" destId="{D1C2617A-457F-46FD-95CA-C2A6887C922B}" srcOrd="0" destOrd="0" presId="urn:microsoft.com/office/officeart/2018/5/layout/CenteredIconLabelDescriptionList"/>
    <dgm:cxn modelId="{FD1897A8-C22E-4D68-9C28-EF30BD4046BB}" type="presParOf" srcId="{DF25A669-55A7-4F8B-8622-C4BEF095B28B}" destId="{8085578E-696A-4C4A-AA50-47830BA00E0C}" srcOrd="1" destOrd="0" presId="urn:microsoft.com/office/officeart/2018/5/layout/CenteredIconLabelDescriptionList"/>
    <dgm:cxn modelId="{C0CF9B09-4AA2-4E35-9387-51652EE1BF25}" type="presParOf" srcId="{DF25A669-55A7-4F8B-8622-C4BEF095B28B}" destId="{17BD6F81-BD47-46C4-936B-7C33A7AEA43B}" srcOrd="2" destOrd="0" presId="urn:microsoft.com/office/officeart/2018/5/layout/CenteredIconLabelDescriptionList"/>
    <dgm:cxn modelId="{0A69C181-90AA-4A36-B7DB-1E0790744431}" type="presParOf" srcId="{DF25A669-55A7-4F8B-8622-C4BEF095B28B}" destId="{77FF1A4D-35EF-430E-9C6D-4A19D2A89F12}" srcOrd="3" destOrd="0" presId="urn:microsoft.com/office/officeart/2018/5/layout/CenteredIconLabelDescriptionList"/>
    <dgm:cxn modelId="{0F103FB3-DEE3-45C6-B32E-EA70F1BE5170}" type="presParOf" srcId="{DF25A669-55A7-4F8B-8622-C4BEF095B28B}" destId="{BE379DF1-2CDF-4296-A052-DF0E448B6CE5}"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4CA012-DB2C-457F-B24A-DCE3314600CF}"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33886F1A-DD05-4D95-B1D2-56EC3D689D68}">
      <dgm:prSet/>
      <dgm:spPr/>
      <dgm:t>
        <a:bodyPr/>
        <a:lstStyle/>
        <a:p>
          <a:r>
            <a:rPr lang="en-GB" b="1"/>
            <a:t>Breakeven Point: Month 4 (April)</a:t>
          </a:r>
          <a:endParaRPr lang="en-US"/>
        </a:p>
      </dgm:t>
    </dgm:pt>
    <dgm:pt modelId="{5F3CF87F-08A2-4435-8251-F47D50E0139B}" type="parTrans" cxnId="{A2C5171D-6E57-4B52-B3DC-85B71956D446}">
      <dgm:prSet/>
      <dgm:spPr/>
      <dgm:t>
        <a:bodyPr/>
        <a:lstStyle/>
        <a:p>
          <a:endParaRPr lang="en-US"/>
        </a:p>
      </dgm:t>
    </dgm:pt>
    <dgm:pt modelId="{BBCE9E4E-51AC-4ADF-8C85-8E3D827841F1}" type="sibTrans" cxnId="{A2C5171D-6E57-4B52-B3DC-85B71956D446}">
      <dgm:prSet/>
      <dgm:spPr/>
      <dgm:t>
        <a:bodyPr/>
        <a:lstStyle/>
        <a:p>
          <a:endParaRPr lang="en-US"/>
        </a:p>
      </dgm:t>
    </dgm:pt>
    <dgm:pt modelId="{921B0B5A-8B00-4EC3-AED2-2DD7C3E5546D}">
      <dgm:prSet/>
      <dgm:spPr/>
      <dgm:t>
        <a:bodyPr/>
        <a:lstStyle/>
        <a:p>
          <a:r>
            <a:rPr lang="en-GB"/>
            <a:t>At this stage, total revenue (£30,000) equals total costs (£30,000).</a:t>
          </a:r>
          <a:endParaRPr lang="en-US"/>
        </a:p>
      </dgm:t>
    </dgm:pt>
    <dgm:pt modelId="{EC5AE5A6-C7CB-48E6-A5B1-A450FAC35034}" type="parTrans" cxnId="{E1E4C338-F289-4B93-ABAA-644366C99D7C}">
      <dgm:prSet/>
      <dgm:spPr/>
      <dgm:t>
        <a:bodyPr/>
        <a:lstStyle/>
        <a:p>
          <a:endParaRPr lang="en-US"/>
        </a:p>
      </dgm:t>
    </dgm:pt>
    <dgm:pt modelId="{FC8DBC91-15FD-44EF-BEAD-9989A0E8C63D}" type="sibTrans" cxnId="{E1E4C338-F289-4B93-ABAA-644366C99D7C}">
      <dgm:prSet/>
      <dgm:spPr/>
      <dgm:t>
        <a:bodyPr/>
        <a:lstStyle/>
        <a:p>
          <a:endParaRPr lang="en-US"/>
        </a:p>
      </dgm:t>
    </dgm:pt>
    <dgm:pt modelId="{776A03EF-BF4F-4D42-8D5C-EA055800777C}">
      <dgm:prSet/>
      <dgm:spPr/>
      <dgm:t>
        <a:bodyPr/>
        <a:lstStyle/>
        <a:p>
          <a:r>
            <a:rPr lang="en-GB"/>
            <a:t>From Month 5 onwards, the business begins to generate profit.</a:t>
          </a:r>
          <a:endParaRPr lang="en-US"/>
        </a:p>
      </dgm:t>
    </dgm:pt>
    <dgm:pt modelId="{C8D39B45-0990-45D2-B5D7-5CF39BB19D38}" type="parTrans" cxnId="{D88C6E6A-0F27-407E-933F-3CC5992A8EDC}">
      <dgm:prSet/>
      <dgm:spPr/>
      <dgm:t>
        <a:bodyPr/>
        <a:lstStyle/>
        <a:p>
          <a:endParaRPr lang="en-US"/>
        </a:p>
      </dgm:t>
    </dgm:pt>
    <dgm:pt modelId="{904BE64B-1D69-4BDF-A081-0C5965EF272F}" type="sibTrans" cxnId="{D88C6E6A-0F27-407E-933F-3CC5992A8EDC}">
      <dgm:prSet/>
      <dgm:spPr/>
      <dgm:t>
        <a:bodyPr/>
        <a:lstStyle/>
        <a:p>
          <a:endParaRPr lang="en-US"/>
        </a:p>
      </dgm:t>
    </dgm:pt>
    <dgm:pt modelId="{6D0C13FB-FBEC-4585-AD76-2C090DDB5A62}">
      <dgm:prSet/>
      <dgm:spPr/>
      <dgm:t>
        <a:bodyPr/>
        <a:lstStyle/>
        <a:p>
          <a:r>
            <a:rPr lang="en-GB" b="1"/>
            <a:t>Investment Needed:</a:t>
          </a:r>
          <a:endParaRPr lang="en-US"/>
        </a:p>
      </dgm:t>
    </dgm:pt>
    <dgm:pt modelId="{E6B60834-DB1F-4A46-AA48-FB5D7D6E05A2}" type="parTrans" cxnId="{5583806A-C65C-45EE-9FF2-200FD5D02944}">
      <dgm:prSet/>
      <dgm:spPr/>
      <dgm:t>
        <a:bodyPr/>
        <a:lstStyle/>
        <a:p>
          <a:endParaRPr lang="en-US"/>
        </a:p>
      </dgm:t>
    </dgm:pt>
    <dgm:pt modelId="{16DF989E-37D6-4965-A6E0-7749FECC4AC9}" type="sibTrans" cxnId="{5583806A-C65C-45EE-9FF2-200FD5D02944}">
      <dgm:prSet/>
      <dgm:spPr/>
      <dgm:t>
        <a:bodyPr/>
        <a:lstStyle/>
        <a:p>
          <a:endParaRPr lang="en-US"/>
        </a:p>
      </dgm:t>
    </dgm:pt>
    <dgm:pt modelId="{93F7724A-105B-4414-B1A9-B3819AA1B075}">
      <dgm:prSet/>
      <dgm:spPr/>
      <dgm:t>
        <a:bodyPr/>
        <a:lstStyle/>
        <a:p>
          <a:r>
            <a:rPr lang="en-GB"/>
            <a:t>Startup Cost = £50,000</a:t>
          </a:r>
          <a:endParaRPr lang="en-US"/>
        </a:p>
      </dgm:t>
    </dgm:pt>
    <dgm:pt modelId="{749EDD76-4756-4DD8-8287-19934238C45F}" type="parTrans" cxnId="{C6BC26F6-47BB-4971-8F4A-67986BDC4D3C}">
      <dgm:prSet/>
      <dgm:spPr/>
      <dgm:t>
        <a:bodyPr/>
        <a:lstStyle/>
        <a:p>
          <a:endParaRPr lang="en-US"/>
        </a:p>
      </dgm:t>
    </dgm:pt>
    <dgm:pt modelId="{EFF0B239-E690-48F6-9C2A-43654941ACB7}" type="sibTrans" cxnId="{C6BC26F6-47BB-4971-8F4A-67986BDC4D3C}">
      <dgm:prSet/>
      <dgm:spPr/>
      <dgm:t>
        <a:bodyPr/>
        <a:lstStyle/>
        <a:p>
          <a:endParaRPr lang="en-US"/>
        </a:p>
      </dgm:t>
    </dgm:pt>
    <dgm:pt modelId="{32003002-9A65-4C48-B0F8-7729829EAE62}">
      <dgm:prSet/>
      <dgm:spPr/>
      <dgm:t>
        <a:bodyPr/>
        <a:lstStyle/>
        <a:p>
          <a:r>
            <a:rPr lang="en-GB"/>
            <a:t>Losses until breakeven = £21,000 (Jan–Mar)</a:t>
          </a:r>
          <a:endParaRPr lang="en-US"/>
        </a:p>
      </dgm:t>
    </dgm:pt>
    <dgm:pt modelId="{6710AD2D-0A4A-4C94-8A5E-80F1713A60F2}" type="parTrans" cxnId="{01A7C8AC-732F-43DB-B03A-2064DDA223B5}">
      <dgm:prSet/>
      <dgm:spPr/>
      <dgm:t>
        <a:bodyPr/>
        <a:lstStyle/>
        <a:p>
          <a:endParaRPr lang="en-US"/>
        </a:p>
      </dgm:t>
    </dgm:pt>
    <dgm:pt modelId="{BFBEFA7F-1B2B-4950-A6E7-39938BEE477E}" type="sibTrans" cxnId="{01A7C8AC-732F-43DB-B03A-2064DDA223B5}">
      <dgm:prSet/>
      <dgm:spPr/>
      <dgm:t>
        <a:bodyPr/>
        <a:lstStyle/>
        <a:p>
          <a:endParaRPr lang="en-US"/>
        </a:p>
      </dgm:t>
    </dgm:pt>
    <dgm:pt modelId="{D222929D-8A50-40C3-A8CB-56E50BF7741B}">
      <dgm:prSet/>
      <dgm:spPr/>
      <dgm:t>
        <a:bodyPr/>
        <a:lstStyle/>
        <a:p>
          <a:r>
            <a:rPr lang="en-GB"/>
            <a:t>Total Investment Required = £71,000</a:t>
          </a:r>
          <a:endParaRPr lang="en-US"/>
        </a:p>
      </dgm:t>
    </dgm:pt>
    <dgm:pt modelId="{D28326A9-295B-459F-8854-172583540A1A}" type="parTrans" cxnId="{19641A2B-CF78-43BE-89A3-D4BD32C1C335}">
      <dgm:prSet/>
      <dgm:spPr/>
      <dgm:t>
        <a:bodyPr/>
        <a:lstStyle/>
        <a:p>
          <a:endParaRPr lang="en-US"/>
        </a:p>
      </dgm:t>
    </dgm:pt>
    <dgm:pt modelId="{A688F903-D82D-4B8D-9AF6-193D0A1F3A93}" type="sibTrans" cxnId="{19641A2B-CF78-43BE-89A3-D4BD32C1C335}">
      <dgm:prSet/>
      <dgm:spPr/>
      <dgm:t>
        <a:bodyPr/>
        <a:lstStyle/>
        <a:p>
          <a:endParaRPr lang="en-US"/>
        </a:p>
      </dgm:t>
    </dgm:pt>
    <dgm:pt modelId="{37C68890-963D-489E-ACF6-34B993ECD351}" type="pres">
      <dgm:prSet presAssocID="{B94CA012-DB2C-457F-B24A-DCE3314600CF}" presName="root" presStyleCnt="0">
        <dgm:presLayoutVars>
          <dgm:dir/>
          <dgm:resizeHandles val="exact"/>
        </dgm:presLayoutVars>
      </dgm:prSet>
      <dgm:spPr/>
    </dgm:pt>
    <dgm:pt modelId="{7F336072-D585-4063-8BBD-42C33423EDD2}" type="pres">
      <dgm:prSet presAssocID="{33886F1A-DD05-4D95-B1D2-56EC3D689D68}" presName="compNode" presStyleCnt="0"/>
      <dgm:spPr/>
    </dgm:pt>
    <dgm:pt modelId="{D4238E13-0D96-4E21-BF44-0BAD7A6668F3}" type="pres">
      <dgm:prSet presAssocID="{33886F1A-DD05-4D95-B1D2-56EC3D689D68}" presName="bgRect" presStyleLbl="bgShp" presStyleIdx="0" presStyleCnt="2"/>
      <dgm:spPr/>
    </dgm:pt>
    <dgm:pt modelId="{F2F71F2B-0C9B-4A56-B11C-A9531767B8C9}" type="pres">
      <dgm:prSet presAssocID="{33886F1A-DD05-4D95-B1D2-56EC3D689D6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B0F5C06-DE67-4905-AA92-5D33C11E6CCE}" type="pres">
      <dgm:prSet presAssocID="{33886F1A-DD05-4D95-B1D2-56EC3D689D68}" presName="spaceRect" presStyleCnt="0"/>
      <dgm:spPr/>
    </dgm:pt>
    <dgm:pt modelId="{36665C78-32D6-4ABF-966E-65BF091CC292}" type="pres">
      <dgm:prSet presAssocID="{33886F1A-DD05-4D95-B1D2-56EC3D689D68}" presName="parTx" presStyleLbl="revTx" presStyleIdx="0" presStyleCnt="4">
        <dgm:presLayoutVars>
          <dgm:chMax val="0"/>
          <dgm:chPref val="0"/>
        </dgm:presLayoutVars>
      </dgm:prSet>
      <dgm:spPr/>
    </dgm:pt>
    <dgm:pt modelId="{2F28A841-646E-4086-9041-5BA85DF999E1}" type="pres">
      <dgm:prSet presAssocID="{33886F1A-DD05-4D95-B1D2-56EC3D689D68}" presName="desTx" presStyleLbl="revTx" presStyleIdx="1" presStyleCnt="4">
        <dgm:presLayoutVars/>
      </dgm:prSet>
      <dgm:spPr/>
    </dgm:pt>
    <dgm:pt modelId="{8400358E-813C-4704-87AA-FF9B54ABD63C}" type="pres">
      <dgm:prSet presAssocID="{BBCE9E4E-51AC-4ADF-8C85-8E3D827841F1}" presName="sibTrans" presStyleCnt="0"/>
      <dgm:spPr/>
    </dgm:pt>
    <dgm:pt modelId="{30038CCA-5972-4FAF-92B7-F0973682CA47}" type="pres">
      <dgm:prSet presAssocID="{6D0C13FB-FBEC-4585-AD76-2C090DDB5A62}" presName="compNode" presStyleCnt="0"/>
      <dgm:spPr/>
    </dgm:pt>
    <dgm:pt modelId="{AEB382A8-9F7A-40DF-AE19-C2553FC64BDB}" type="pres">
      <dgm:prSet presAssocID="{6D0C13FB-FBEC-4585-AD76-2C090DDB5A62}" presName="bgRect" presStyleLbl="bgShp" presStyleIdx="1" presStyleCnt="2"/>
      <dgm:spPr/>
    </dgm:pt>
    <dgm:pt modelId="{0CF99FF7-ABFF-4AE7-BA2A-D6D3C0E5ABEC}" type="pres">
      <dgm:prSet presAssocID="{6D0C13FB-FBEC-4585-AD76-2C090DDB5A6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681D1EED-56EE-4927-8709-6D47666E670D}" type="pres">
      <dgm:prSet presAssocID="{6D0C13FB-FBEC-4585-AD76-2C090DDB5A62}" presName="spaceRect" presStyleCnt="0"/>
      <dgm:spPr/>
    </dgm:pt>
    <dgm:pt modelId="{9A45378A-28DC-45BB-BF93-35438FCA3DB1}" type="pres">
      <dgm:prSet presAssocID="{6D0C13FB-FBEC-4585-AD76-2C090DDB5A62}" presName="parTx" presStyleLbl="revTx" presStyleIdx="2" presStyleCnt="4">
        <dgm:presLayoutVars>
          <dgm:chMax val="0"/>
          <dgm:chPref val="0"/>
        </dgm:presLayoutVars>
      </dgm:prSet>
      <dgm:spPr/>
    </dgm:pt>
    <dgm:pt modelId="{0031B306-388D-48CD-B118-109F97114B24}" type="pres">
      <dgm:prSet presAssocID="{6D0C13FB-FBEC-4585-AD76-2C090DDB5A62}" presName="desTx" presStyleLbl="revTx" presStyleIdx="3" presStyleCnt="4">
        <dgm:presLayoutVars/>
      </dgm:prSet>
      <dgm:spPr/>
    </dgm:pt>
  </dgm:ptLst>
  <dgm:cxnLst>
    <dgm:cxn modelId="{A2C5171D-6E57-4B52-B3DC-85B71956D446}" srcId="{B94CA012-DB2C-457F-B24A-DCE3314600CF}" destId="{33886F1A-DD05-4D95-B1D2-56EC3D689D68}" srcOrd="0" destOrd="0" parTransId="{5F3CF87F-08A2-4435-8251-F47D50E0139B}" sibTransId="{BBCE9E4E-51AC-4ADF-8C85-8E3D827841F1}"/>
    <dgm:cxn modelId="{19641A2B-CF78-43BE-89A3-D4BD32C1C335}" srcId="{6D0C13FB-FBEC-4585-AD76-2C090DDB5A62}" destId="{D222929D-8A50-40C3-A8CB-56E50BF7741B}" srcOrd="2" destOrd="0" parTransId="{D28326A9-295B-459F-8854-172583540A1A}" sibTransId="{A688F903-D82D-4B8D-9AF6-193D0A1F3A93}"/>
    <dgm:cxn modelId="{3E131331-8525-47EF-9E12-0EB268A4DDB5}" type="presOf" srcId="{93F7724A-105B-4414-B1A9-B3819AA1B075}" destId="{0031B306-388D-48CD-B118-109F97114B24}" srcOrd="0" destOrd="0" presId="urn:microsoft.com/office/officeart/2018/2/layout/IconVerticalSolidList"/>
    <dgm:cxn modelId="{7985F737-8232-4760-AB53-9B99013C013C}" type="presOf" srcId="{6D0C13FB-FBEC-4585-AD76-2C090DDB5A62}" destId="{9A45378A-28DC-45BB-BF93-35438FCA3DB1}" srcOrd="0" destOrd="0" presId="urn:microsoft.com/office/officeart/2018/2/layout/IconVerticalSolidList"/>
    <dgm:cxn modelId="{E1E4C338-F289-4B93-ABAA-644366C99D7C}" srcId="{33886F1A-DD05-4D95-B1D2-56EC3D689D68}" destId="{921B0B5A-8B00-4EC3-AED2-2DD7C3E5546D}" srcOrd="0" destOrd="0" parTransId="{EC5AE5A6-C7CB-48E6-A5B1-A450FAC35034}" sibTransId="{FC8DBC91-15FD-44EF-BEAD-9989A0E8C63D}"/>
    <dgm:cxn modelId="{D88C6E6A-0F27-407E-933F-3CC5992A8EDC}" srcId="{33886F1A-DD05-4D95-B1D2-56EC3D689D68}" destId="{776A03EF-BF4F-4D42-8D5C-EA055800777C}" srcOrd="1" destOrd="0" parTransId="{C8D39B45-0990-45D2-B5D7-5CF39BB19D38}" sibTransId="{904BE64B-1D69-4BDF-A081-0C5965EF272F}"/>
    <dgm:cxn modelId="{5583806A-C65C-45EE-9FF2-200FD5D02944}" srcId="{B94CA012-DB2C-457F-B24A-DCE3314600CF}" destId="{6D0C13FB-FBEC-4585-AD76-2C090DDB5A62}" srcOrd="1" destOrd="0" parTransId="{E6B60834-DB1F-4A46-AA48-FB5D7D6E05A2}" sibTransId="{16DF989E-37D6-4965-A6E0-7749FECC4AC9}"/>
    <dgm:cxn modelId="{6B050A73-E115-4DF7-9578-ED159E8D9BAC}" type="presOf" srcId="{33886F1A-DD05-4D95-B1D2-56EC3D689D68}" destId="{36665C78-32D6-4ABF-966E-65BF091CC292}" srcOrd="0" destOrd="0" presId="urn:microsoft.com/office/officeart/2018/2/layout/IconVerticalSolidList"/>
    <dgm:cxn modelId="{F4483479-19E9-4B31-AFDC-9DAC9E0908EB}" type="presOf" srcId="{B94CA012-DB2C-457F-B24A-DCE3314600CF}" destId="{37C68890-963D-489E-ACF6-34B993ECD351}" srcOrd="0" destOrd="0" presId="urn:microsoft.com/office/officeart/2018/2/layout/IconVerticalSolidList"/>
    <dgm:cxn modelId="{01A7C8AC-732F-43DB-B03A-2064DDA223B5}" srcId="{6D0C13FB-FBEC-4585-AD76-2C090DDB5A62}" destId="{32003002-9A65-4C48-B0F8-7729829EAE62}" srcOrd="1" destOrd="0" parTransId="{6710AD2D-0A4A-4C94-8A5E-80F1713A60F2}" sibTransId="{BFBEFA7F-1B2B-4950-A6E7-39938BEE477E}"/>
    <dgm:cxn modelId="{D3AAA2AD-E591-48E8-B9FC-685C6867BF3C}" type="presOf" srcId="{32003002-9A65-4C48-B0F8-7729829EAE62}" destId="{0031B306-388D-48CD-B118-109F97114B24}" srcOrd="0" destOrd="1" presId="urn:microsoft.com/office/officeart/2018/2/layout/IconVerticalSolidList"/>
    <dgm:cxn modelId="{C843ABC7-E4DB-4C14-BD75-6F3B439AED79}" type="presOf" srcId="{776A03EF-BF4F-4D42-8D5C-EA055800777C}" destId="{2F28A841-646E-4086-9041-5BA85DF999E1}" srcOrd="0" destOrd="1" presId="urn:microsoft.com/office/officeart/2018/2/layout/IconVerticalSolidList"/>
    <dgm:cxn modelId="{3C5369DA-16B5-4769-B2D7-7E47FD12E558}" type="presOf" srcId="{921B0B5A-8B00-4EC3-AED2-2DD7C3E5546D}" destId="{2F28A841-646E-4086-9041-5BA85DF999E1}" srcOrd="0" destOrd="0" presId="urn:microsoft.com/office/officeart/2018/2/layout/IconVerticalSolidList"/>
    <dgm:cxn modelId="{311FA1DC-AB91-459E-BDC0-6F3121404FB4}" type="presOf" srcId="{D222929D-8A50-40C3-A8CB-56E50BF7741B}" destId="{0031B306-388D-48CD-B118-109F97114B24}" srcOrd="0" destOrd="2" presId="urn:microsoft.com/office/officeart/2018/2/layout/IconVerticalSolidList"/>
    <dgm:cxn modelId="{C6BC26F6-47BB-4971-8F4A-67986BDC4D3C}" srcId="{6D0C13FB-FBEC-4585-AD76-2C090DDB5A62}" destId="{93F7724A-105B-4414-B1A9-B3819AA1B075}" srcOrd="0" destOrd="0" parTransId="{749EDD76-4756-4DD8-8287-19934238C45F}" sibTransId="{EFF0B239-E690-48F6-9C2A-43654941ACB7}"/>
    <dgm:cxn modelId="{F8B42F8B-705B-488C-890E-9AF0E4DEF14E}" type="presParOf" srcId="{37C68890-963D-489E-ACF6-34B993ECD351}" destId="{7F336072-D585-4063-8BBD-42C33423EDD2}" srcOrd="0" destOrd="0" presId="urn:microsoft.com/office/officeart/2018/2/layout/IconVerticalSolidList"/>
    <dgm:cxn modelId="{8F6C4ADA-C29C-4D59-9218-981518B8D6DB}" type="presParOf" srcId="{7F336072-D585-4063-8BBD-42C33423EDD2}" destId="{D4238E13-0D96-4E21-BF44-0BAD7A6668F3}" srcOrd="0" destOrd="0" presId="urn:microsoft.com/office/officeart/2018/2/layout/IconVerticalSolidList"/>
    <dgm:cxn modelId="{4C8C4FA1-CA6C-4713-B11A-940F0043BC61}" type="presParOf" srcId="{7F336072-D585-4063-8BBD-42C33423EDD2}" destId="{F2F71F2B-0C9B-4A56-B11C-A9531767B8C9}" srcOrd="1" destOrd="0" presId="urn:microsoft.com/office/officeart/2018/2/layout/IconVerticalSolidList"/>
    <dgm:cxn modelId="{8B298F18-94C2-4551-95F2-D3386957AB57}" type="presParOf" srcId="{7F336072-D585-4063-8BBD-42C33423EDD2}" destId="{5B0F5C06-DE67-4905-AA92-5D33C11E6CCE}" srcOrd="2" destOrd="0" presId="urn:microsoft.com/office/officeart/2018/2/layout/IconVerticalSolidList"/>
    <dgm:cxn modelId="{18D7E101-A2DC-4140-91E0-6F78F3B668CB}" type="presParOf" srcId="{7F336072-D585-4063-8BBD-42C33423EDD2}" destId="{36665C78-32D6-4ABF-966E-65BF091CC292}" srcOrd="3" destOrd="0" presId="urn:microsoft.com/office/officeart/2018/2/layout/IconVerticalSolidList"/>
    <dgm:cxn modelId="{15718E9A-CFA2-4347-B7DD-A0B02032B9FE}" type="presParOf" srcId="{7F336072-D585-4063-8BBD-42C33423EDD2}" destId="{2F28A841-646E-4086-9041-5BA85DF999E1}" srcOrd="4" destOrd="0" presId="urn:microsoft.com/office/officeart/2018/2/layout/IconVerticalSolidList"/>
    <dgm:cxn modelId="{7F6A459C-DC56-48C1-8F9F-196ACEC9A1C5}" type="presParOf" srcId="{37C68890-963D-489E-ACF6-34B993ECD351}" destId="{8400358E-813C-4704-87AA-FF9B54ABD63C}" srcOrd="1" destOrd="0" presId="urn:microsoft.com/office/officeart/2018/2/layout/IconVerticalSolidList"/>
    <dgm:cxn modelId="{BF102A70-0D3D-4083-8BA4-A025C935F490}" type="presParOf" srcId="{37C68890-963D-489E-ACF6-34B993ECD351}" destId="{30038CCA-5972-4FAF-92B7-F0973682CA47}" srcOrd="2" destOrd="0" presId="urn:microsoft.com/office/officeart/2018/2/layout/IconVerticalSolidList"/>
    <dgm:cxn modelId="{D83E94E9-EF7B-4112-A02C-9542FB7466E8}" type="presParOf" srcId="{30038CCA-5972-4FAF-92B7-F0973682CA47}" destId="{AEB382A8-9F7A-40DF-AE19-C2553FC64BDB}" srcOrd="0" destOrd="0" presId="urn:microsoft.com/office/officeart/2018/2/layout/IconVerticalSolidList"/>
    <dgm:cxn modelId="{2B12C243-55BD-4B46-A592-1B581F9D8CFE}" type="presParOf" srcId="{30038CCA-5972-4FAF-92B7-F0973682CA47}" destId="{0CF99FF7-ABFF-4AE7-BA2A-D6D3C0E5ABEC}" srcOrd="1" destOrd="0" presId="urn:microsoft.com/office/officeart/2018/2/layout/IconVerticalSolidList"/>
    <dgm:cxn modelId="{7190D90D-866D-4976-8866-29258EEF926F}" type="presParOf" srcId="{30038CCA-5972-4FAF-92B7-F0973682CA47}" destId="{681D1EED-56EE-4927-8709-6D47666E670D}" srcOrd="2" destOrd="0" presId="urn:microsoft.com/office/officeart/2018/2/layout/IconVerticalSolidList"/>
    <dgm:cxn modelId="{444D38DE-1F0C-44D7-A75C-9B99A2F5AE3E}" type="presParOf" srcId="{30038CCA-5972-4FAF-92B7-F0973682CA47}" destId="{9A45378A-28DC-45BB-BF93-35438FCA3DB1}" srcOrd="3" destOrd="0" presId="urn:microsoft.com/office/officeart/2018/2/layout/IconVerticalSolidList"/>
    <dgm:cxn modelId="{8BAB43A6-608B-4FE3-AE2C-419E72CC1F07}" type="presParOf" srcId="{30038CCA-5972-4FAF-92B7-F0973682CA47}" destId="{0031B306-388D-48CD-B118-109F97114B24}"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52BCE5-8225-4B85-A8AF-48655E1508A3}"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3DAF3C67-3D51-4E64-B229-538B28E4AA90}">
      <dgm:prSet/>
      <dgm:spPr/>
      <dgm:t>
        <a:bodyPr/>
        <a:lstStyle/>
        <a:p>
          <a:pPr>
            <a:lnSpc>
              <a:spcPct val="100000"/>
            </a:lnSpc>
          </a:pPr>
          <a:r>
            <a:rPr lang="en-GB" dirty="0"/>
            <a:t>Fuel &amp; Brew Station Ltd combines fuel, café, and convenience retail to meet the needs of modern road users. With a strong legal structure, clear management, and effective planning, the business is well positioned for long-term success.</a:t>
          </a:r>
          <a:endParaRPr lang="en-US" dirty="0"/>
        </a:p>
      </dgm:t>
    </dgm:pt>
    <dgm:pt modelId="{93486568-A5C4-4BB0-AF7D-F857810D875B}" type="parTrans" cxnId="{B90592E0-B0AC-45E4-9018-19097817F746}">
      <dgm:prSet/>
      <dgm:spPr/>
      <dgm:t>
        <a:bodyPr/>
        <a:lstStyle/>
        <a:p>
          <a:endParaRPr lang="en-US"/>
        </a:p>
      </dgm:t>
    </dgm:pt>
    <dgm:pt modelId="{52910395-FD83-4249-ADDF-01D8E6FC063D}" type="sibTrans" cxnId="{B90592E0-B0AC-45E4-9018-19097817F746}">
      <dgm:prSet/>
      <dgm:spPr/>
      <dgm:t>
        <a:bodyPr/>
        <a:lstStyle/>
        <a:p>
          <a:pPr>
            <a:lnSpc>
              <a:spcPct val="100000"/>
            </a:lnSpc>
          </a:pPr>
          <a:endParaRPr lang="en-US"/>
        </a:p>
      </dgm:t>
    </dgm:pt>
    <dgm:pt modelId="{0E1393F2-C934-4DC6-9564-78C0B2091C85}">
      <dgm:prSet/>
      <dgm:spPr/>
      <dgm:t>
        <a:bodyPr/>
        <a:lstStyle/>
        <a:p>
          <a:pPr>
            <a:lnSpc>
              <a:spcPct val="100000"/>
            </a:lnSpc>
          </a:pPr>
          <a:r>
            <a:rPr lang="en-GB" dirty="0"/>
            <a:t>The company is ready to adapt to industry trends, build customer loyalty, and establish a strong local reputation. Next steps include securing the site, training staff, finalising suppliers, and launching a targeted marketing campaign.</a:t>
          </a:r>
          <a:endParaRPr lang="en-US" dirty="0"/>
        </a:p>
      </dgm:t>
    </dgm:pt>
    <dgm:pt modelId="{C203A4A5-CBD7-46CB-A1AB-01B99C3EE730}" type="parTrans" cxnId="{0B347D91-A375-4A8A-B6AE-FEF86076C487}">
      <dgm:prSet/>
      <dgm:spPr/>
      <dgm:t>
        <a:bodyPr/>
        <a:lstStyle/>
        <a:p>
          <a:endParaRPr lang="en-US"/>
        </a:p>
      </dgm:t>
    </dgm:pt>
    <dgm:pt modelId="{7D3D81F6-E4D7-4B74-9007-D7F0366ECCCF}" type="sibTrans" cxnId="{0B347D91-A375-4A8A-B6AE-FEF86076C487}">
      <dgm:prSet/>
      <dgm:spPr/>
      <dgm:t>
        <a:bodyPr/>
        <a:lstStyle/>
        <a:p>
          <a:endParaRPr lang="en-US"/>
        </a:p>
      </dgm:t>
    </dgm:pt>
    <dgm:pt modelId="{BB4DD8A3-5079-490F-A770-9099EEF3C7EF}" type="pres">
      <dgm:prSet presAssocID="{7252BCE5-8225-4B85-A8AF-48655E1508A3}" presName="root" presStyleCnt="0">
        <dgm:presLayoutVars>
          <dgm:dir/>
          <dgm:resizeHandles val="exact"/>
        </dgm:presLayoutVars>
      </dgm:prSet>
      <dgm:spPr/>
    </dgm:pt>
    <dgm:pt modelId="{74EE3492-CA0F-439B-B486-BEF41A172E1E}" type="pres">
      <dgm:prSet presAssocID="{3DAF3C67-3D51-4E64-B229-538B28E4AA90}" presName="compNode" presStyleCnt="0"/>
      <dgm:spPr/>
    </dgm:pt>
    <dgm:pt modelId="{C7853A07-4BC4-4EF0-81CF-37F34F895652}" type="pres">
      <dgm:prSet presAssocID="{3DAF3C67-3D51-4E64-B229-538B28E4AA90}" presName="bgRect" presStyleLbl="bgShp" presStyleIdx="0" presStyleCnt="2"/>
      <dgm:spPr/>
    </dgm:pt>
    <dgm:pt modelId="{3528CA00-839A-47C8-B9FA-7D2D599924C2}" type="pres">
      <dgm:prSet presAssocID="{3DAF3C67-3D51-4E64-B229-538B28E4AA9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er"/>
        </a:ext>
      </dgm:extLst>
    </dgm:pt>
    <dgm:pt modelId="{C00F7354-B297-4151-86BE-3AA94F74FA7C}" type="pres">
      <dgm:prSet presAssocID="{3DAF3C67-3D51-4E64-B229-538B28E4AA90}" presName="spaceRect" presStyleCnt="0"/>
      <dgm:spPr/>
    </dgm:pt>
    <dgm:pt modelId="{2CBD4D2B-FC1D-4C3A-B717-799DD490126A}" type="pres">
      <dgm:prSet presAssocID="{3DAF3C67-3D51-4E64-B229-538B28E4AA90}" presName="parTx" presStyleLbl="revTx" presStyleIdx="0" presStyleCnt="2">
        <dgm:presLayoutVars>
          <dgm:chMax val="0"/>
          <dgm:chPref val="0"/>
        </dgm:presLayoutVars>
      </dgm:prSet>
      <dgm:spPr/>
    </dgm:pt>
    <dgm:pt modelId="{35B8FECD-02B1-4F60-8E77-9E375481BE32}" type="pres">
      <dgm:prSet presAssocID="{52910395-FD83-4249-ADDF-01D8E6FC063D}" presName="sibTrans" presStyleCnt="0"/>
      <dgm:spPr/>
    </dgm:pt>
    <dgm:pt modelId="{9C94BC9C-6511-43ED-8654-4A973A7997A2}" type="pres">
      <dgm:prSet presAssocID="{0E1393F2-C934-4DC6-9564-78C0B2091C85}" presName="compNode" presStyleCnt="0"/>
      <dgm:spPr/>
    </dgm:pt>
    <dgm:pt modelId="{E59E90E2-3C21-4091-9685-DC76BE76CE9B}" type="pres">
      <dgm:prSet presAssocID="{0E1393F2-C934-4DC6-9564-78C0B2091C85}" presName="bgRect" presStyleLbl="bgShp" presStyleIdx="1" presStyleCnt="2"/>
      <dgm:spPr/>
    </dgm:pt>
    <dgm:pt modelId="{E4694871-BA2D-4209-B71F-61FAF1047401}" type="pres">
      <dgm:prSet presAssocID="{0E1393F2-C934-4DC6-9564-78C0B2091C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01792C6D-118C-4A95-BE8A-9A0A729F2CC1}" type="pres">
      <dgm:prSet presAssocID="{0E1393F2-C934-4DC6-9564-78C0B2091C85}" presName="spaceRect" presStyleCnt="0"/>
      <dgm:spPr/>
    </dgm:pt>
    <dgm:pt modelId="{991860FE-2AF3-452A-B3B3-E094DA57AF63}" type="pres">
      <dgm:prSet presAssocID="{0E1393F2-C934-4DC6-9564-78C0B2091C85}" presName="parTx" presStyleLbl="revTx" presStyleIdx="1" presStyleCnt="2">
        <dgm:presLayoutVars>
          <dgm:chMax val="0"/>
          <dgm:chPref val="0"/>
        </dgm:presLayoutVars>
      </dgm:prSet>
      <dgm:spPr/>
    </dgm:pt>
  </dgm:ptLst>
  <dgm:cxnLst>
    <dgm:cxn modelId="{037A1C1C-A308-4C98-8622-E4D469920E37}" type="presOf" srcId="{7252BCE5-8225-4B85-A8AF-48655E1508A3}" destId="{BB4DD8A3-5079-490F-A770-9099EEF3C7EF}" srcOrd="0" destOrd="0" presId="urn:microsoft.com/office/officeart/2018/2/layout/IconVerticalSolidList"/>
    <dgm:cxn modelId="{0B350320-F031-4809-8DD5-BAAE39477429}" type="presOf" srcId="{0E1393F2-C934-4DC6-9564-78C0B2091C85}" destId="{991860FE-2AF3-452A-B3B3-E094DA57AF63}" srcOrd="0" destOrd="0" presId="urn:microsoft.com/office/officeart/2018/2/layout/IconVerticalSolidList"/>
    <dgm:cxn modelId="{AED24821-B349-4FCA-9E86-977E1A2E67BE}" type="presOf" srcId="{3DAF3C67-3D51-4E64-B229-538B28E4AA90}" destId="{2CBD4D2B-FC1D-4C3A-B717-799DD490126A}" srcOrd="0" destOrd="0" presId="urn:microsoft.com/office/officeart/2018/2/layout/IconVerticalSolidList"/>
    <dgm:cxn modelId="{0B347D91-A375-4A8A-B6AE-FEF86076C487}" srcId="{7252BCE5-8225-4B85-A8AF-48655E1508A3}" destId="{0E1393F2-C934-4DC6-9564-78C0B2091C85}" srcOrd="1" destOrd="0" parTransId="{C203A4A5-CBD7-46CB-A1AB-01B99C3EE730}" sibTransId="{7D3D81F6-E4D7-4B74-9007-D7F0366ECCCF}"/>
    <dgm:cxn modelId="{B90592E0-B0AC-45E4-9018-19097817F746}" srcId="{7252BCE5-8225-4B85-A8AF-48655E1508A3}" destId="{3DAF3C67-3D51-4E64-B229-538B28E4AA90}" srcOrd="0" destOrd="0" parTransId="{93486568-A5C4-4BB0-AF7D-F857810D875B}" sibTransId="{52910395-FD83-4249-ADDF-01D8E6FC063D}"/>
    <dgm:cxn modelId="{63C38E2F-F375-4A99-A529-7F4183186DEE}" type="presParOf" srcId="{BB4DD8A3-5079-490F-A770-9099EEF3C7EF}" destId="{74EE3492-CA0F-439B-B486-BEF41A172E1E}" srcOrd="0" destOrd="0" presId="urn:microsoft.com/office/officeart/2018/2/layout/IconVerticalSolidList"/>
    <dgm:cxn modelId="{5E1F98CE-FC4E-41B4-9651-0AB7A89DDEF6}" type="presParOf" srcId="{74EE3492-CA0F-439B-B486-BEF41A172E1E}" destId="{C7853A07-4BC4-4EF0-81CF-37F34F895652}" srcOrd="0" destOrd="0" presId="urn:microsoft.com/office/officeart/2018/2/layout/IconVerticalSolidList"/>
    <dgm:cxn modelId="{26FCF0CC-CE28-497D-BED7-DFF6197048FC}" type="presParOf" srcId="{74EE3492-CA0F-439B-B486-BEF41A172E1E}" destId="{3528CA00-839A-47C8-B9FA-7D2D599924C2}" srcOrd="1" destOrd="0" presId="urn:microsoft.com/office/officeart/2018/2/layout/IconVerticalSolidList"/>
    <dgm:cxn modelId="{80CA4F37-D41E-4E05-B3CD-36AB8A922C9C}" type="presParOf" srcId="{74EE3492-CA0F-439B-B486-BEF41A172E1E}" destId="{C00F7354-B297-4151-86BE-3AA94F74FA7C}" srcOrd="2" destOrd="0" presId="urn:microsoft.com/office/officeart/2018/2/layout/IconVerticalSolidList"/>
    <dgm:cxn modelId="{6AA37692-5CA7-4F69-999D-4A9F05D859EC}" type="presParOf" srcId="{74EE3492-CA0F-439B-B486-BEF41A172E1E}" destId="{2CBD4D2B-FC1D-4C3A-B717-799DD490126A}" srcOrd="3" destOrd="0" presId="urn:microsoft.com/office/officeart/2018/2/layout/IconVerticalSolidList"/>
    <dgm:cxn modelId="{10B65138-81DE-4F11-AC1E-F44124C8E0F1}" type="presParOf" srcId="{BB4DD8A3-5079-490F-A770-9099EEF3C7EF}" destId="{35B8FECD-02B1-4F60-8E77-9E375481BE32}" srcOrd="1" destOrd="0" presId="urn:microsoft.com/office/officeart/2018/2/layout/IconVerticalSolidList"/>
    <dgm:cxn modelId="{FCF9FE2C-F472-4A2B-AA09-05F53510DE6A}" type="presParOf" srcId="{BB4DD8A3-5079-490F-A770-9099EEF3C7EF}" destId="{9C94BC9C-6511-43ED-8654-4A973A7997A2}" srcOrd="2" destOrd="0" presId="urn:microsoft.com/office/officeart/2018/2/layout/IconVerticalSolidList"/>
    <dgm:cxn modelId="{4D99BA55-B8A5-4FE5-BF35-61DA53DC702F}" type="presParOf" srcId="{9C94BC9C-6511-43ED-8654-4A973A7997A2}" destId="{E59E90E2-3C21-4091-9685-DC76BE76CE9B}" srcOrd="0" destOrd="0" presId="urn:microsoft.com/office/officeart/2018/2/layout/IconVerticalSolidList"/>
    <dgm:cxn modelId="{EE2A0B53-8492-49C7-93E6-53F4D826A397}" type="presParOf" srcId="{9C94BC9C-6511-43ED-8654-4A973A7997A2}" destId="{E4694871-BA2D-4209-B71F-61FAF1047401}" srcOrd="1" destOrd="0" presId="urn:microsoft.com/office/officeart/2018/2/layout/IconVerticalSolidList"/>
    <dgm:cxn modelId="{3C452AC3-C0DA-4A17-A647-6E7712840307}" type="presParOf" srcId="{9C94BC9C-6511-43ED-8654-4A973A7997A2}" destId="{01792C6D-118C-4A95-BE8A-9A0A729F2CC1}" srcOrd="2" destOrd="0" presId="urn:microsoft.com/office/officeart/2018/2/layout/IconVerticalSolidList"/>
    <dgm:cxn modelId="{078612AD-1691-4453-9268-4A2A98AC895F}" type="presParOf" srcId="{9C94BC9C-6511-43ED-8654-4A973A7997A2}" destId="{991860FE-2AF3-452A-B3B3-E094DA57AF6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E3427-BA3B-47B7-8E86-E9EE6E19CA80}">
      <dsp:nvSpPr>
        <dsp:cNvPr id="0" name=""/>
        <dsp:cNvSpPr/>
      </dsp:nvSpPr>
      <dsp:spPr>
        <a:xfrm>
          <a:off x="0" y="93698"/>
          <a:ext cx="10515600" cy="54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Introduction</a:t>
          </a:r>
          <a:endParaRPr lang="en-US" sz="2200" kern="1200"/>
        </a:p>
      </dsp:txBody>
      <dsp:txXfrm>
        <a:off x="26387" y="120085"/>
        <a:ext cx="10462826" cy="487766"/>
      </dsp:txXfrm>
    </dsp:sp>
    <dsp:sp modelId="{A054319A-85FE-4EE2-87A1-BD7DB5535850}">
      <dsp:nvSpPr>
        <dsp:cNvPr id="0" name=""/>
        <dsp:cNvSpPr/>
      </dsp:nvSpPr>
      <dsp:spPr>
        <a:xfrm>
          <a:off x="0" y="697598"/>
          <a:ext cx="10515600" cy="540540"/>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Section 1: Overview of the Business Idea</a:t>
          </a:r>
          <a:endParaRPr lang="en-US" sz="2200" kern="1200"/>
        </a:p>
      </dsp:txBody>
      <dsp:txXfrm>
        <a:off x="26387" y="723985"/>
        <a:ext cx="10462826" cy="487766"/>
      </dsp:txXfrm>
    </dsp:sp>
    <dsp:sp modelId="{CC70A6B9-2EBD-49AA-B665-F43C2F0C782D}">
      <dsp:nvSpPr>
        <dsp:cNvPr id="0" name=""/>
        <dsp:cNvSpPr/>
      </dsp:nvSpPr>
      <dsp:spPr>
        <a:xfrm>
          <a:off x="0" y="1301499"/>
          <a:ext cx="10515600" cy="54054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Section 2: Legal Format and Management Structure</a:t>
          </a:r>
          <a:endParaRPr lang="en-US" sz="2200" kern="1200"/>
        </a:p>
      </dsp:txBody>
      <dsp:txXfrm>
        <a:off x="26387" y="1327886"/>
        <a:ext cx="10462826" cy="487766"/>
      </dsp:txXfrm>
    </dsp:sp>
    <dsp:sp modelId="{DCCAA23D-CB94-4BB9-8988-AE641EE07B49}">
      <dsp:nvSpPr>
        <dsp:cNvPr id="0" name=""/>
        <dsp:cNvSpPr/>
      </dsp:nvSpPr>
      <dsp:spPr>
        <a:xfrm>
          <a:off x="0" y="1905399"/>
          <a:ext cx="10515600" cy="5405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Section 3: PESTEL Analysis</a:t>
          </a:r>
          <a:endParaRPr lang="en-US" sz="2200" kern="1200"/>
        </a:p>
      </dsp:txBody>
      <dsp:txXfrm>
        <a:off x="26387" y="1931786"/>
        <a:ext cx="10462826" cy="487766"/>
      </dsp:txXfrm>
    </dsp:sp>
    <dsp:sp modelId="{E6BF4679-EB8E-462A-BA04-FAB5B07F1D8A}">
      <dsp:nvSpPr>
        <dsp:cNvPr id="0" name=""/>
        <dsp:cNvSpPr/>
      </dsp:nvSpPr>
      <dsp:spPr>
        <a:xfrm>
          <a:off x="0" y="2509299"/>
          <a:ext cx="10515600" cy="54054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Section 4: Marketing Strategy</a:t>
          </a:r>
          <a:endParaRPr lang="en-US" sz="2200" kern="1200"/>
        </a:p>
      </dsp:txBody>
      <dsp:txXfrm>
        <a:off x="26387" y="2535686"/>
        <a:ext cx="10462826" cy="487766"/>
      </dsp:txXfrm>
    </dsp:sp>
    <dsp:sp modelId="{1FF2FECF-2380-42BF-81D8-7BDED8BD9C83}">
      <dsp:nvSpPr>
        <dsp:cNvPr id="0" name=""/>
        <dsp:cNvSpPr/>
      </dsp:nvSpPr>
      <dsp:spPr>
        <a:xfrm>
          <a:off x="0" y="3113199"/>
          <a:ext cx="10515600" cy="540540"/>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Section 5: Funding Requirements and Allocation</a:t>
          </a:r>
          <a:endParaRPr lang="en-US" sz="2200" kern="1200"/>
        </a:p>
      </dsp:txBody>
      <dsp:txXfrm>
        <a:off x="26387" y="3139586"/>
        <a:ext cx="10462826" cy="487766"/>
      </dsp:txXfrm>
    </dsp:sp>
    <dsp:sp modelId="{9618456C-B19F-4751-B54C-FD8C9E8F81D8}">
      <dsp:nvSpPr>
        <dsp:cNvPr id="0" name=""/>
        <dsp:cNvSpPr/>
      </dsp:nvSpPr>
      <dsp:spPr>
        <a:xfrm>
          <a:off x="0" y="3717099"/>
          <a:ext cx="10515600" cy="5405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Conclusion</a:t>
          </a:r>
          <a:endParaRPr lang="en-US" sz="2200" kern="1200"/>
        </a:p>
      </dsp:txBody>
      <dsp:txXfrm>
        <a:off x="26387" y="3743486"/>
        <a:ext cx="10462826"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C5709-C437-4E16-922A-7ADB4F414AB2}">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45369-E98A-4803-85CF-FB4007B97F51}">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My name is Erlina Geronimo, Founder and Managing Director of Fuel &amp; Brew Station Ltd. This business plan presents my vision for a modern, one-stop service station offering fuel, a café, and essential retail products. The goal is to provide commuters, families, and drivers with fast, reliable, and high-quality service.</a:t>
          </a:r>
          <a:endParaRPr lang="en-US" sz="2000" kern="1200"/>
        </a:p>
      </dsp:txBody>
      <dsp:txXfrm>
        <a:off x="585701" y="1066737"/>
        <a:ext cx="4337991" cy="2693452"/>
      </dsp:txXfrm>
    </dsp:sp>
    <dsp:sp modelId="{22E75360-1ED5-47B4-BB60-8407A0F023A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C9CF5-CB10-46AE-80D1-28B23507400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Driven by the growing demand for clean and efficient stations, and supported by my background in business studies and customer service,</a:t>
          </a:r>
          <a:endParaRPr lang="en-US" sz="20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E7DB9-41D4-4635-9B28-7025531AF638}">
      <dsp:nvSpPr>
        <dsp:cNvPr id="0" name=""/>
        <dsp:cNvSpPr/>
      </dsp:nvSpPr>
      <dsp:spPr>
        <a:xfrm>
          <a:off x="2972755" y="97253"/>
          <a:ext cx="2127375" cy="21273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6CA9B7-13DF-4C45-9813-BA6C05891536}">
      <dsp:nvSpPr>
        <dsp:cNvPr id="0" name=""/>
        <dsp:cNvSpPr/>
      </dsp:nvSpPr>
      <dsp:spPr>
        <a:xfrm>
          <a:off x="2598581" y="469044"/>
          <a:ext cx="1220625" cy="122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1A69E-2FF1-43AF-8F94-47444CACC22D}">
      <dsp:nvSpPr>
        <dsp:cNvPr id="0" name=""/>
        <dsp:cNvSpPr/>
      </dsp:nvSpPr>
      <dsp:spPr>
        <a:xfrm>
          <a:off x="1465143" y="2805669"/>
          <a:ext cx="3487500" cy="15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Fuel &amp; Brew Station Ltd is a one-stop service station offering fuel, freshly brewed coffee and snack, and essential convenience items. By combining these services in one location, it saves customers time and effort.</a:t>
          </a:r>
          <a:endParaRPr lang="en-US" sz="1400" kern="1200" dirty="0"/>
        </a:p>
      </dsp:txBody>
      <dsp:txXfrm>
        <a:off x="1465143" y="2805669"/>
        <a:ext cx="3487500" cy="1530000"/>
      </dsp:txXfrm>
    </dsp:sp>
    <dsp:sp modelId="{8C9E1F2E-ECBF-4784-8912-D8991ED0C48C}">
      <dsp:nvSpPr>
        <dsp:cNvPr id="0" name=""/>
        <dsp:cNvSpPr/>
      </dsp:nvSpPr>
      <dsp:spPr>
        <a:xfrm>
          <a:off x="6243018" y="15668"/>
          <a:ext cx="2127375" cy="21273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C0833-684A-45E1-807F-CCAA42CFD5E9}">
      <dsp:nvSpPr>
        <dsp:cNvPr id="0" name=""/>
        <dsp:cNvSpPr/>
      </dsp:nvSpPr>
      <dsp:spPr>
        <a:xfrm>
          <a:off x="6696393" y="469044"/>
          <a:ext cx="1220625" cy="122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FE8C70-1715-4D38-B9CF-B403B63F9E02}">
      <dsp:nvSpPr>
        <dsp:cNvPr id="0" name=""/>
        <dsp:cNvSpPr/>
      </dsp:nvSpPr>
      <dsp:spPr>
        <a:xfrm>
          <a:off x="5562956" y="2805669"/>
          <a:ext cx="3487500" cy="15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The business focuses on speed, cleanliness, and reliability, providing quick refuelling, quality food, and a welcoming environment near a busy commuter route to ensure high visibility and steady customer traffic.</a:t>
          </a:r>
          <a:endParaRPr lang="en-US" sz="1400" kern="1200"/>
        </a:p>
      </dsp:txBody>
      <dsp:txXfrm>
        <a:off x="5562956" y="2805669"/>
        <a:ext cx="3487500" cy="153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3F65B-7BAA-4828-9052-C756F3208763}">
      <dsp:nvSpPr>
        <dsp:cNvPr id="0" name=""/>
        <dsp:cNvSpPr/>
      </dsp:nvSpPr>
      <dsp:spPr>
        <a:xfrm>
          <a:off x="0" y="2687"/>
          <a:ext cx="626364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F6BF2B-D9BC-443F-84D5-BB69CAE84FB4}">
      <dsp:nvSpPr>
        <dsp:cNvPr id="0" name=""/>
        <dsp:cNvSpPr/>
      </dsp:nvSpPr>
      <dsp:spPr>
        <a:xfrm>
          <a:off x="0" y="2687"/>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b="1" kern="1200" dirty="0"/>
            <a:t>The Managing Director:</a:t>
          </a:r>
          <a:r>
            <a:rPr lang="en-GB" sz="1900" kern="1200" dirty="0"/>
            <a:t> Erlina sets the vision and ensures compliance. strategic planning and  finance, compliance	</a:t>
          </a:r>
        </a:p>
      </dsp:txBody>
      <dsp:txXfrm>
        <a:off x="0" y="2687"/>
        <a:ext cx="6263640" cy="916552"/>
      </dsp:txXfrm>
    </dsp:sp>
    <dsp:sp modelId="{4FE3BC65-6E68-4F14-A919-AEF5620BC93C}">
      <dsp:nvSpPr>
        <dsp:cNvPr id="0" name=""/>
        <dsp:cNvSpPr/>
      </dsp:nvSpPr>
      <dsp:spPr>
        <a:xfrm>
          <a:off x="0" y="919239"/>
          <a:ext cx="6263640" cy="0"/>
        </a:xfrm>
        <a:prstGeom prst="line">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74D1E-9813-449D-A0BA-5ED432CC6435}">
      <dsp:nvSpPr>
        <dsp:cNvPr id="0" name=""/>
        <dsp:cNvSpPr/>
      </dsp:nvSpPr>
      <dsp:spPr>
        <a:xfrm>
          <a:off x="0" y="919239"/>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b="1" kern="1200"/>
            <a:t>The Manager:</a:t>
          </a:r>
          <a:r>
            <a:rPr lang="en-GB" sz="1900" kern="1200"/>
            <a:t> oversees daily operations, staff training, and inventory. fuel service, logistics supplier</a:t>
          </a:r>
          <a:endParaRPr lang="en-US" sz="1900" kern="1200"/>
        </a:p>
      </dsp:txBody>
      <dsp:txXfrm>
        <a:off x="0" y="919239"/>
        <a:ext cx="6263640" cy="916552"/>
      </dsp:txXfrm>
    </dsp:sp>
    <dsp:sp modelId="{5CC4E6F4-588C-4D3A-9CC1-769C0C3F77B1}">
      <dsp:nvSpPr>
        <dsp:cNvPr id="0" name=""/>
        <dsp:cNvSpPr/>
      </dsp:nvSpPr>
      <dsp:spPr>
        <a:xfrm>
          <a:off x="0" y="1835791"/>
          <a:ext cx="6263640" cy="0"/>
        </a:xfrm>
        <a:prstGeom prst="line">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E8F275-3F02-4A17-9416-B034EA2C71EF}">
      <dsp:nvSpPr>
        <dsp:cNvPr id="0" name=""/>
        <dsp:cNvSpPr/>
      </dsp:nvSpPr>
      <dsp:spPr>
        <a:xfrm>
          <a:off x="0" y="1835791"/>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b="1" kern="1200"/>
            <a:t>The Supervisor: </a:t>
          </a:r>
          <a:r>
            <a:rPr lang="en-GB" sz="1900" kern="1200"/>
            <a:t>food service management and quality .coordinates shifts, monitors safety, and supports staff.</a:t>
          </a:r>
          <a:endParaRPr lang="en-US" sz="1900" kern="1200"/>
        </a:p>
      </dsp:txBody>
      <dsp:txXfrm>
        <a:off x="0" y="1835791"/>
        <a:ext cx="6263640" cy="916552"/>
      </dsp:txXfrm>
    </dsp:sp>
    <dsp:sp modelId="{D348720C-491D-4698-81A9-047DA8917C5C}">
      <dsp:nvSpPr>
        <dsp:cNvPr id="0" name=""/>
        <dsp:cNvSpPr/>
      </dsp:nvSpPr>
      <dsp:spPr>
        <a:xfrm>
          <a:off x="0" y="2752344"/>
          <a:ext cx="6263640" cy="0"/>
        </a:xfrm>
        <a:prstGeom prst="line">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B42855-961C-4020-921A-A9BEBA9BF349}">
      <dsp:nvSpPr>
        <dsp:cNvPr id="0" name=""/>
        <dsp:cNvSpPr/>
      </dsp:nvSpPr>
      <dsp:spPr>
        <a:xfrm>
          <a:off x="0" y="2752344"/>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b="1" kern="1200"/>
            <a:t>Café staff: </a:t>
          </a:r>
          <a:r>
            <a:rPr lang="en-GB" sz="1900" kern="1200"/>
            <a:t>prepare food and drinks, maintain hygiene, and deliver customer service.</a:t>
          </a:r>
          <a:endParaRPr lang="en-US" sz="1900" kern="1200"/>
        </a:p>
      </dsp:txBody>
      <dsp:txXfrm>
        <a:off x="0" y="2752344"/>
        <a:ext cx="6263640" cy="916552"/>
      </dsp:txXfrm>
    </dsp:sp>
    <dsp:sp modelId="{B9907734-C100-49D1-A729-3E339A7F17C7}">
      <dsp:nvSpPr>
        <dsp:cNvPr id="0" name=""/>
        <dsp:cNvSpPr/>
      </dsp:nvSpPr>
      <dsp:spPr>
        <a:xfrm>
          <a:off x="0" y="3668896"/>
          <a:ext cx="6263640" cy="0"/>
        </a:xfrm>
        <a:prstGeom prst="line">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97558-36A6-48F2-AAFD-B442EBA460A1}">
      <dsp:nvSpPr>
        <dsp:cNvPr id="0" name=""/>
        <dsp:cNvSpPr/>
      </dsp:nvSpPr>
      <dsp:spPr>
        <a:xfrm>
          <a:off x="0" y="3668896"/>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b="1" kern="1200"/>
            <a:t>The Cleaner:</a:t>
          </a:r>
          <a:r>
            <a:rPr lang="en-GB" sz="1900" kern="1200"/>
            <a:t> ensures the site remains safe, hygienic, and welcoming.</a:t>
          </a:r>
          <a:endParaRPr lang="en-US" sz="1900" kern="1200"/>
        </a:p>
      </dsp:txBody>
      <dsp:txXfrm>
        <a:off x="0" y="3668896"/>
        <a:ext cx="6263640" cy="916552"/>
      </dsp:txXfrm>
    </dsp:sp>
    <dsp:sp modelId="{C20DBB7B-8B3F-4DD0-BA2E-A1A8DD2C7E99}">
      <dsp:nvSpPr>
        <dsp:cNvPr id="0" name=""/>
        <dsp:cNvSpPr/>
      </dsp:nvSpPr>
      <dsp:spPr>
        <a:xfrm>
          <a:off x="0" y="4585448"/>
          <a:ext cx="626364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2BB735-9B19-447C-B227-E17ABFB73A72}">
      <dsp:nvSpPr>
        <dsp:cNvPr id="0" name=""/>
        <dsp:cNvSpPr/>
      </dsp:nvSpPr>
      <dsp:spPr>
        <a:xfrm>
          <a:off x="0" y="4585448"/>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kern="1200"/>
            <a:t>This structure supports efficiency, clear communication, and high service standards.</a:t>
          </a:r>
          <a:endParaRPr lang="en-US" sz="1900" kern="1200"/>
        </a:p>
      </dsp:txBody>
      <dsp:txXfrm>
        <a:off x="0" y="4585448"/>
        <a:ext cx="6263640" cy="916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BBF0C-BDED-4BAF-BB13-EDB9D868A2D0}">
      <dsp:nvSpPr>
        <dsp:cNvPr id="0" name=""/>
        <dsp:cNvSpPr/>
      </dsp:nvSpPr>
      <dsp:spPr>
        <a:xfrm>
          <a:off x="1061437" y="273207"/>
          <a:ext cx="1141382" cy="114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AF45AB-09B7-4604-858F-610CF1861292}">
      <dsp:nvSpPr>
        <dsp:cNvPr id="0" name=""/>
        <dsp:cNvSpPr/>
      </dsp:nvSpPr>
      <dsp:spPr>
        <a:xfrm>
          <a:off x="1582" y="1571385"/>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1" u="sng" kern="1200"/>
            <a:t>Political Factors</a:t>
          </a:r>
          <a:endParaRPr lang="en-US" sz="3100" kern="1200"/>
        </a:p>
      </dsp:txBody>
      <dsp:txXfrm>
        <a:off x="1582" y="1571385"/>
        <a:ext cx="3261093" cy="489164"/>
      </dsp:txXfrm>
    </dsp:sp>
    <dsp:sp modelId="{77647A5C-53D8-42F3-9384-7531920ECC5B}">
      <dsp:nvSpPr>
        <dsp:cNvPr id="0" name=""/>
        <dsp:cNvSpPr/>
      </dsp:nvSpPr>
      <dsp:spPr>
        <a:xfrm>
          <a:off x="1582" y="2133477"/>
          <a:ext cx="3261093" cy="178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Fuel taxes and government regulations affect pricing</a:t>
          </a:r>
          <a:endParaRPr lang="en-US" sz="1700" kern="1200"/>
        </a:p>
        <a:p>
          <a:pPr marL="0" lvl="0" indent="0" algn="ctr" defTabSz="755650">
            <a:lnSpc>
              <a:spcPct val="100000"/>
            </a:lnSpc>
            <a:spcBef>
              <a:spcPct val="0"/>
            </a:spcBef>
            <a:spcAft>
              <a:spcPct val="35000"/>
            </a:spcAft>
            <a:buNone/>
          </a:pPr>
          <a:r>
            <a:rPr lang="en-GB" sz="1700" kern="1200"/>
            <a:t>Green energy policies may reduce long-term fuel demand</a:t>
          </a:r>
          <a:endParaRPr lang="en-US" sz="1700" kern="1200"/>
        </a:p>
        <a:p>
          <a:pPr marL="0" lvl="0" indent="0" algn="ctr" defTabSz="755650">
            <a:lnSpc>
              <a:spcPct val="100000"/>
            </a:lnSpc>
            <a:spcBef>
              <a:spcPct val="0"/>
            </a:spcBef>
            <a:spcAft>
              <a:spcPct val="35000"/>
            </a:spcAft>
            <a:buNone/>
          </a:pPr>
          <a:r>
            <a:rPr lang="en-GB" sz="1700" kern="1200"/>
            <a:t>Political stability impacts fuel supply</a:t>
          </a:r>
          <a:endParaRPr lang="en-US" sz="1700" kern="1200"/>
        </a:p>
      </dsp:txBody>
      <dsp:txXfrm>
        <a:off x="1582" y="2133477"/>
        <a:ext cx="3261093" cy="1786119"/>
      </dsp:txXfrm>
    </dsp:sp>
    <dsp:sp modelId="{E0D86739-6699-4667-82AC-3206640F1F03}">
      <dsp:nvSpPr>
        <dsp:cNvPr id="0" name=""/>
        <dsp:cNvSpPr/>
      </dsp:nvSpPr>
      <dsp:spPr>
        <a:xfrm>
          <a:off x="4893223" y="273207"/>
          <a:ext cx="1141382" cy="114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38CF96-1033-464B-971C-A5FAC73273C5}">
      <dsp:nvSpPr>
        <dsp:cNvPr id="0" name=""/>
        <dsp:cNvSpPr/>
      </dsp:nvSpPr>
      <dsp:spPr>
        <a:xfrm>
          <a:off x="3833367" y="1571385"/>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1" u="sng" kern="1200"/>
            <a:t>Economic Factors</a:t>
          </a:r>
          <a:endParaRPr lang="en-US" sz="3100" kern="1200"/>
        </a:p>
      </dsp:txBody>
      <dsp:txXfrm>
        <a:off x="3833367" y="1571385"/>
        <a:ext cx="3261093" cy="489164"/>
      </dsp:txXfrm>
    </dsp:sp>
    <dsp:sp modelId="{D36E1666-08F0-4D73-BA72-3112AF80F1E5}">
      <dsp:nvSpPr>
        <dsp:cNvPr id="0" name=""/>
        <dsp:cNvSpPr/>
      </dsp:nvSpPr>
      <dsp:spPr>
        <a:xfrm>
          <a:off x="3833367" y="2133477"/>
          <a:ext cx="3261093" cy="178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Inflation increases fuel and product costs</a:t>
          </a:r>
          <a:endParaRPr lang="en-US" sz="1700" kern="1200"/>
        </a:p>
        <a:p>
          <a:pPr marL="0" lvl="0" indent="0" algn="ctr" defTabSz="755650">
            <a:lnSpc>
              <a:spcPct val="100000"/>
            </a:lnSpc>
            <a:spcBef>
              <a:spcPct val="0"/>
            </a:spcBef>
            <a:spcAft>
              <a:spcPct val="35000"/>
            </a:spcAft>
            <a:buNone/>
          </a:pPr>
          <a:r>
            <a:rPr lang="en-GB" sz="1700" kern="1200"/>
            <a:t>Recession can reduce café &amp; retail spending</a:t>
          </a:r>
          <a:endParaRPr lang="en-US" sz="1700" kern="1200"/>
        </a:p>
        <a:p>
          <a:pPr marL="0" lvl="0" indent="0" algn="ctr" defTabSz="755650">
            <a:lnSpc>
              <a:spcPct val="100000"/>
            </a:lnSpc>
            <a:spcBef>
              <a:spcPct val="0"/>
            </a:spcBef>
            <a:spcAft>
              <a:spcPct val="35000"/>
            </a:spcAft>
            <a:buNone/>
          </a:pPr>
          <a:r>
            <a:rPr lang="en-GB" sz="1700" kern="1200"/>
            <a:t>Location on a commuter route ensures stable traffic</a:t>
          </a:r>
          <a:endParaRPr lang="en-US" sz="1700" kern="1200"/>
        </a:p>
      </dsp:txBody>
      <dsp:txXfrm>
        <a:off x="3833367" y="2133477"/>
        <a:ext cx="3261093" cy="1786119"/>
      </dsp:txXfrm>
    </dsp:sp>
    <dsp:sp modelId="{8B59A600-033D-4700-A5A4-6BA814DB78AB}">
      <dsp:nvSpPr>
        <dsp:cNvPr id="0" name=""/>
        <dsp:cNvSpPr/>
      </dsp:nvSpPr>
      <dsp:spPr>
        <a:xfrm>
          <a:off x="8725008" y="273207"/>
          <a:ext cx="1141382" cy="114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6EBDAF-EBAD-4229-A285-604966381EC7}">
      <dsp:nvSpPr>
        <dsp:cNvPr id="0" name=""/>
        <dsp:cNvSpPr/>
      </dsp:nvSpPr>
      <dsp:spPr>
        <a:xfrm>
          <a:off x="7665152" y="1571385"/>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1" u="sng" kern="1200"/>
            <a:t>Social Factors</a:t>
          </a:r>
          <a:endParaRPr lang="en-US" sz="3100" kern="1200"/>
        </a:p>
      </dsp:txBody>
      <dsp:txXfrm>
        <a:off x="7665152" y="1571385"/>
        <a:ext cx="3261093" cy="489164"/>
      </dsp:txXfrm>
    </dsp:sp>
    <dsp:sp modelId="{29B120D8-6D63-4D66-9872-5F2E8079084F}">
      <dsp:nvSpPr>
        <dsp:cNvPr id="0" name=""/>
        <dsp:cNvSpPr/>
      </dsp:nvSpPr>
      <dsp:spPr>
        <a:xfrm>
          <a:off x="7665152" y="2133477"/>
          <a:ext cx="3261093" cy="178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Demand for fast, convenient services is rising</a:t>
          </a:r>
          <a:endParaRPr lang="en-US" sz="1700" kern="1200"/>
        </a:p>
        <a:p>
          <a:pPr marL="0" lvl="0" indent="0" algn="ctr" defTabSz="755650">
            <a:lnSpc>
              <a:spcPct val="100000"/>
            </a:lnSpc>
            <a:spcBef>
              <a:spcPct val="0"/>
            </a:spcBef>
            <a:spcAft>
              <a:spcPct val="35000"/>
            </a:spcAft>
            <a:buNone/>
          </a:pPr>
          <a:r>
            <a:rPr lang="en-GB" sz="1700" kern="1200"/>
            <a:t>Strong coffee culture = higher café demand</a:t>
          </a:r>
          <a:endParaRPr lang="en-US" sz="1700" kern="1200"/>
        </a:p>
        <a:p>
          <a:pPr marL="0" lvl="0" indent="0" algn="ctr" defTabSz="755650">
            <a:lnSpc>
              <a:spcPct val="100000"/>
            </a:lnSpc>
            <a:spcBef>
              <a:spcPct val="0"/>
            </a:spcBef>
            <a:spcAft>
              <a:spcPct val="35000"/>
            </a:spcAft>
            <a:buNone/>
          </a:pPr>
          <a:r>
            <a:rPr lang="en-GB" sz="1700" kern="1200"/>
            <a:t>Growing interest in healthier options</a:t>
          </a:r>
          <a:endParaRPr lang="en-US" sz="1700" kern="1200"/>
        </a:p>
      </dsp:txBody>
      <dsp:txXfrm>
        <a:off x="7665152" y="2133477"/>
        <a:ext cx="3261093" cy="17861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CEA18-4D3F-481D-A426-6BD3CE434867}">
      <dsp:nvSpPr>
        <dsp:cNvPr id="0" name=""/>
        <dsp:cNvSpPr/>
      </dsp:nvSpPr>
      <dsp:spPr>
        <a:xfrm>
          <a:off x="1061437" y="420611"/>
          <a:ext cx="1141382" cy="114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91DF7-2480-415C-9627-95A498024CDC}">
      <dsp:nvSpPr>
        <dsp:cNvPr id="0" name=""/>
        <dsp:cNvSpPr/>
      </dsp:nvSpPr>
      <dsp:spPr>
        <a:xfrm>
          <a:off x="1582" y="1706112"/>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b="1"/>
          </a:pPr>
          <a:r>
            <a:rPr lang="en-GB" sz="2500" b="1" u="sng" kern="1200"/>
            <a:t>Technological Factors</a:t>
          </a:r>
          <a:endParaRPr lang="en-US" sz="2500" kern="1200"/>
        </a:p>
      </dsp:txBody>
      <dsp:txXfrm>
        <a:off x="1582" y="1706112"/>
        <a:ext cx="3261093" cy="489164"/>
      </dsp:txXfrm>
    </dsp:sp>
    <dsp:sp modelId="{48CA2E3F-0E16-49AF-8C51-82B107597AEE}">
      <dsp:nvSpPr>
        <dsp:cNvPr id="0" name=""/>
        <dsp:cNvSpPr/>
      </dsp:nvSpPr>
      <dsp:spPr>
        <a:xfrm>
          <a:off x="1582" y="2262307"/>
          <a:ext cx="3261093" cy="150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Contactless payments improve speed</a:t>
          </a:r>
          <a:endParaRPr lang="en-US" sz="1700" kern="1200"/>
        </a:p>
        <a:p>
          <a:pPr marL="0" lvl="0" indent="0" algn="ctr" defTabSz="755650">
            <a:lnSpc>
              <a:spcPct val="100000"/>
            </a:lnSpc>
            <a:spcBef>
              <a:spcPct val="0"/>
            </a:spcBef>
            <a:spcAft>
              <a:spcPct val="35000"/>
            </a:spcAft>
            <a:buNone/>
          </a:pPr>
          <a:r>
            <a:rPr lang="en-GB" sz="1700" kern="1200"/>
            <a:t>POS and inventory systems increase efficiency</a:t>
          </a:r>
          <a:endParaRPr lang="en-US" sz="1700" kern="1200"/>
        </a:p>
        <a:p>
          <a:pPr marL="0" lvl="0" indent="0" algn="ctr" defTabSz="755650">
            <a:lnSpc>
              <a:spcPct val="100000"/>
            </a:lnSpc>
            <a:spcBef>
              <a:spcPct val="0"/>
            </a:spcBef>
            <a:spcAft>
              <a:spcPct val="35000"/>
            </a:spcAft>
            <a:buNone/>
          </a:pPr>
          <a:r>
            <a:rPr lang="en-GB" sz="1700" kern="1200"/>
            <a:t>Digital marketing expands reach</a:t>
          </a:r>
          <a:endParaRPr lang="en-US" sz="1700" kern="1200"/>
        </a:p>
      </dsp:txBody>
      <dsp:txXfrm>
        <a:off x="1582" y="2262307"/>
        <a:ext cx="3261093" cy="1509885"/>
      </dsp:txXfrm>
    </dsp:sp>
    <dsp:sp modelId="{5211298C-4282-4976-A30F-1223C7808FC8}">
      <dsp:nvSpPr>
        <dsp:cNvPr id="0" name=""/>
        <dsp:cNvSpPr/>
      </dsp:nvSpPr>
      <dsp:spPr>
        <a:xfrm>
          <a:off x="4893223" y="420611"/>
          <a:ext cx="1141382" cy="114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2171BB-50E4-47CD-B638-A286C72E0FF6}">
      <dsp:nvSpPr>
        <dsp:cNvPr id="0" name=""/>
        <dsp:cNvSpPr/>
      </dsp:nvSpPr>
      <dsp:spPr>
        <a:xfrm>
          <a:off x="3833367" y="1706112"/>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b="1"/>
          </a:pPr>
          <a:r>
            <a:rPr lang="en-GB" sz="2500" b="1" u="sng" kern="1200"/>
            <a:t>Environmental Factors</a:t>
          </a:r>
          <a:endParaRPr lang="en-US" sz="2500" kern="1200"/>
        </a:p>
      </dsp:txBody>
      <dsp:txXfrm>
        <a:off x="3833367" y="1706112"/>
        <a:ext cx="3261093" cy="489164"/>
      </dsp:txXfrm>
    </dsp:sp>
    <dsp:sp modelId="{A9D00BC0-2340-444A-9CF4-EE739ADF8D88}">
      <dsp:nvSpPr>
        <dsp:cNvPr id="0" name=""/>
        <dsp:cNvSpPr/>
      </dsp:nvSpPr>
      <dsp:spPr>
        <a:xfrm>
          <a:off x="3833367" y="2262307"/>
          <a:ext cx="3261093" cy="150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Pressure to reduce carbon emissions &amp; waste</a:t>
          </a:r>
          <a:endParaRPr lang="en-US" sz="1700" kern="1200"/>
        </a:p>
        <a:p>
          <a:pPr marL="0" lvl="0" indent="0" algn="ctr" defTabSz="755650">
            <a:lnSpc>
              <a:spcPct val="100000"/>
            </a:lnSpc>
            <a:spcBef>
              <a:spcPct val="0"/>
            </a:spcBef>
            <a:spcAft>
              <a:spcPct val="35000"/>
            </a:spcAft>
            <a:buNone/>
          </a:pPr>
          <a:r>
            <a:rPr lang="en-GB" sz="1700" kern="1200"/>
            <a:t>Climate change may affect operations</a:t>
          </a:r>
          <a:endParaRPr lang="en-US" sz="1700" kern="1200"/>
        </a:p>
      </dsp:txBody>
      <dsp:txXfrm>
        <a:off x="3833367" y="2262307"/>
        <a:ext cx="3261093" cy="1509885"/>
      </dsp:txXfrm>
    </dsp:sp>
    <dsp:sp modelId="{D1C2617A-457F-46FD-95CA-C2A6887C922B}">
      <dsp:nvSpPr>
        <dsp:cNvPr id="0" name=""/>
        <dsp:cNvSpPr/>
      </dsp:nvSpPr>
      <dsp:spPr>
        <a:xfrm>
          <a:off x="8725008" y="420611"/>
          <a:ext cx="1141382" cy="114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BD6F81-BD47-46C4-936B-7C33A7AEA43B}">
      <dsp:nvSpPr>
        <dsp:cNvPr id="0" name=""/>
        <dsp:cNvSpPr/>
      </dsp:nvSpPr>
      <dsp:spPr>
        <a:xfrm>
          <a:off x="7665152" y="1706112"/>
          <a:ext cx="3261093" cy="48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b="1"/>
          </a:pPr>
          <a:r>
            <a:rPr lang="en-GB" sz="2500" b="1" u="sng" kern="1200"/>
            <a:t>Legal Factors</a:t>
          </a:r>
          <a:endParaRPr lang="en-US" sz="2500" kern="1200"/>
        </a:p>
      </dsp:txBody>
      <dsp:txXfrm>
        <a:off x="7665152" y="1706112"/>
        <a:ext cx="3261093" cy="489164"/>
      </dsp:txXfrm>
    </dsp:sp>
    <dsp:sp modelId="{BE379DF1-2CDF-4296-A052-DF0E448B6CE5}">
      <dsp:nvSpPr>
        <dsp:cNvPr id="0" name=""/>
        <dsp:cNvSpPr/>
      </dsp:nvSpPr>
      <dsp:spPr>
        <a:xfrm>
          <a:off x="7665152" y="2262307"/>
          <a:ext cx="3261093" cy="150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Must follow fuel, food safety, health &amp; labour laws</a:t>
          </a:r>
          <a:endParaRPr lang="en-US" sz="1700" kern="1200"/>
        </a:p>
        <a:p>
          <a:pPr marL="0" lvl="0" indent="0" algn="ctr" defTabSz="755650">
            <a:lnSpc>
              <a:spcPct val="100000"/>
            </a:lnSpc>
            <a:spcBef>
              <a:spcPct val="0"/>
            </a:spcBef>
            <a:spcAft>
              <a:spcPct val="35000"/>
            </a:spcAft>
            <a:buNone/>
          </a:pPr>
          <a:r>
            <a:rPr lang="en-GB" sz="1700" kern="1200"/>
            <a:t>Non-compliance can result in fines or closure</a:t>
          </a:r>
          <a:endParaRPr lang="en-US" sz="1700" kern="1200"/>
        </a:p>
      </dsp:txBody>
      <dsp:txXfrm>
        <a:off x="7665152" y="2262307"/>
        <a:ext cx="3261093" cy="15098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38E13-0D96-4E21-BF44-0BAD7A6668F3}">
      <dsp:nvSpPr>
        <dsp:cNvPr id="0" name=""/>
        <dsp:cNvSpPr/>
      </dsp:nvSpPr>
      <dsp:spPr>
        <a:xfrm>
          <a:off x="0" y="707288"/>
          <a:ext cx="105156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71F2B-0C9B-4A56-B11C-A9531767B8C9}">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65C78-32D6-4ABF-966E-65BF091CC292}">
      <dsp:nvSpPr>
        <dsp:cNvPr id="0" name=""/>
        <dsp:cNvSpPr/>
      </dsp:nvSpPr>
      <dsp:spPr>
        <a:xfrm>
          <a:off x="1508156" y="707288"/>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111250">
            <a:lnSpc>
              <a:spcPct val="90000"/>
            </a:lnSpc>
            <a:spcBef>
              <a:spcPct val="0"/>
            </a:spcBef>
            <a:spcAft>
              <a:spcPct val="35000"/>
            </a:spcAft>
            <a:buNone/>
          </a:pPr>
          <a:r>
            <a:rPr lang="en-GB" sz="2500" b="1" kern="1200"/>
            <a:t>Breakeven Point: Month 4 (April)</a:t>
          </a:r>
          <a:endParaRPr lang="en-US" sz="2500" kern="1200"/>
        </a:p>
      </dsp:txBody>
      <dsp:txXfrm>
        <a:off x="1508156" y="707288"/>
        <a:ext cx="4732020" cy="1305763"/>
      </dsp:txXfrm>
    </dsp:sp>
    <dsp:sp modelId="{2F28A841-646E-4086-9041-5BA85DF999E1}">
      <dsp:nvSpPr>
        <dsp:cNvPr id="0" name=""/>
        <dsp:cNvSpPr/>
      </dsp:nvSpPr>
      <dsp:spPr>
        <a:xfrm>
          <a:off x="6240176" y="707288"/>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711200">
            <a:lnSpc>
              <a:spcPct val="90000"/>
            </a:lnSpc>
            <a:spcBef>
              <a:spcPct val="0"/>
            </a:spcBef>
            <a:spcAft>
              <a:spcPct val="35000"/>
            </a:spcAft>
            <a:buNone/>
          </a:pPr>
          <a:r>
            <a:rPr lang="en-GB" sz="1600" kern="1200"/>
            <a:t>At this stage, total revenue (£30,000) equals total costs (£30,000).</a:t>
          </a:r>
          <a:endParaRPr lang="en-US" sz="1600" kern="1200"/>
        </a:p>
        <a:p>
          <a:pPr marL="0" lvl="0" indent="0" algn="l" defTabSz="711200">
            <a:lnSpc>
              <a:spcPct val="90000"/>
            </a:lnSpc>
            <a:spcBef>
              <a:spcPct val="0"/>
            </a:spcBef>
            <a:spcAft>
              <a:spcPct val="35000"/>
            </a:spcAft>
            <a:buNone/>
          </a:pPr>
          <a:r>
            <a:rPr lang="en-GB" sz="1600" kern="1200"/>
            <a:t>From Month 5 onwards, the business begins to generate profit.</a:t>
          </a:r>
          <a:endParaRPr lang="en-US" sz="1600" kern="1200"/>
        </a:p>
      </dsp:txBody>
      <dsp:txXfrm>
        <a:off x="6240176" y="707288"/>
        <a:ext cx="4275423" cy="1305763"/>
      </dsp:txXfrm>
    </dsp:sp>
    <dsp:sp modelId="{AEB382A8-9F7A-40DF-AE19-C2553FC64BDB}">
      <dsp:nvSpPr>
        <dsp:cNvPr id="0" name=""/>
        <dsp:cNvSpPr/>
      </dsp:nvSpPr>
      <dsp:spPr>
        <a:xfrm>
          <a:off x="0" y="2339492"/>
          <a:ext cx="105156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99FF7-ABFF-4AE7-BA2A-D6D3C0E5ABEC}">
      <dsp:nvSpPr>
        <dsp:cNvPr id="0" name=""/>
        <dsp:cNvSpPr/>
      </dsp:nvSpPr>
      <dsp:spPr>
        <a:xfrm>
          <a:off x="394993" y="2633289"/>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45378A-28DC-45BB-BF93-35438FCA3DB1}">
      <dsp:nvSpPr>
        <dsp:cNvPr id="0" name=""/>
        <dsp:cNvSpPr/>
      </dsp:nvSpPr>
      <dsp:spPr>
        <a:xfrm>
          <a:off x="1508156" y="2339492"/>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111250">
            <a:lnSpc>
              <a:spcPct val="90000"/>
            </a:lnSpc>
            <a:spcBef>
              <a:spcPct val="0"/>
            </a:spcBef>
            <a:spcAft>
              <a:spcPct val="35000"/>
            </a:spcAft>
            <a:buNone/>
          </a:pPr>
          <a:r>
            <a:rPr lang="en-GB" sz="2500" b="1" kern="1200"/>
            <a:t>Investment Needed:</a:t>
          </a:r>
          <a:endParaRPr lang="en-US" sz="2500" kern="1200"/>
        </a:p>
      </dsp:txBody>
      <dsp:txXfrm>
        <a:off x="1508156" y="2339492"/>
        <a:ext cx="4732020" cy="1305763"/>
      </dsp:txXfrm>
    </dsp:sp>
    <dsp:sp modelId="{0031B306-388D-48CD-B118-109F97114B24}">
      <dsp:nvSpPr>
        <dsp:cNvPr id="0" name=""/>
        <dsp:cNvSpPr/>
      </dsp:nvSpPr>
      <dsp:spPr>
        <a:xfrm>
          <a:off x="6240176" y="2339492"/>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711200">
            <a:lnSpc>
              <a:spcPct val="90000"/>
            </a:lnSpc>
            <a:spcBef>
              <a:spcPct val="0"/>
            </a:spcBef>
            <a:spcAft>
              <a:spcPct val="35000"/>
            </a:spcAft>
            <a:buNone/>
          </a:pPr>
          <a:r>
            <a:rPr lang="en-GB" sz="1600" kern="1200"/>
            <a:t>Startup Cost = £50,000</a:t>
          </a:r>
          <a:endParaRPr lang="en-US" sz="1600" kern="1200"/>
        </a:p>
        <a:p>
          <a:pPr marL="0" lvl="0" indent="0" algn="l" defTabSz="711200">
            <a:lnSpc>
              <a:spcPct val="90000"/>
            </a:lnSpc>
            <a:spcBef>
              <a:spcPct val="0"/>
            </a:spcBef>
            <a:spcAft>
              <a:spcPct val="35000"/>
            </a:spcAft>
            <a:buNone/>
          </a:pPr>
          <a:r>
            <a:rPr lang="en-GB" sz="1600" kern="1200"/>
            <a:t>Losses until breakeven = £21,000 (Jan–Mar)</a:t>
          </a:r>
          <a:endParaRPr lang="en-US" sz="1600" kern="1200"/>
        </a:p>
        <a:p>
          <a:pPr marL="0" lvl="0" indent="0" algn="l" defTabSz="711200">
            <a:lnSpc>
              <a:spcPct val="90000"/>
            </a:lnSpc>
            <a:spcBef>
              <a:spcPct val="0"/>
            </a:spcBef>
            <a:spcAft>
              <a:spcPct val="35000"/>
            </a:spcAft>
            <a:buNone/>
          </a:pPr>
          <a:r>
            <a:rPr lang="en-GB" sz="1600" kern="1200"/>
            <a:t>Total Investment Required = £71,000</a:t>
          </a:r>
          <a:endParaRPr lang="en-US" sz="1600" kern="1200"/>
        </a:p>
      </dsp:txBody>
      <dsp:txXfrm>
        <a:off x="6240176" y="2339492"/>
        <a:ext cx="4275423" cy="13057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53A07-4BC4-4EF0-81CF-37F34F895652}">
      <dsp:nvSpPr>
        <dsp:cNvPr id="0" name=""/>
        <dsp:cNvSpPr/>
      </dsp:nvSpPr>
      <dsp:spPr>
        <a:xfrm>
          <a:off x="0" y="707092"/>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8CA00-839A-47C8-B9FA-7D2D599924C2}">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BD4D2B-FC1D-4C3A-B717-799DD490126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kern="1200" dirty="0"/>
            <a:t>Fuel &amp; Brew Station Ltd combines fuel, café, and convenience retail to meet the needs of modern road users. With a strong legal structure, clear management, and effective planning, the business is well positioned for long-term success.</a:t>
          </a:r>
          <a:endParaRPr lang="en-US" sz="2000" kern="1200" dirty="0"/>
        </a:p>
      </dsp:txBody>
      <dsp:txXfrm>
        <a:off x="1507738" y="707092"/>
        <a:ext cx="9007861" cy="1305401"/>
      </dsp:txXfrm>
    </dsp:sp>
    <dsp:sp modelId="{E59E90E2-3C21-4091-9685-DC76BE76CE9B}">
      <dsp:nvSpPr>
        <dsp:cNvPr id="0" name=""/>
        <dsp:cNvSpPr/>
      </dsp:nvSpPr>
      <dsp:spPr>
        <a:xfrm>
          <a:off x="0" y="2338844"/>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94871-BA2D-4209-B71F-61FAF104740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1860FE-2AF3-452A-B3B3-E094DA57AF63}">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kern="1200" dirty="0"/>
            <a:t>The company is ready to adapt to industry trends, build customer loyalty, and establish a strong local reputation. Next steps include securing the site, training staff, finalising suppliers, and launching a targeted marketing campaign.</a:t>
          </a:r>
          <a:endParaRPr lang="en-US" sz="2000" kern="1200" dirty="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02/12/2025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dirty="0"/>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5ED1A-D296-E2E3-5D4B-949D2719C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6E628A-80D4-62F9-F359-58BE36CC4E0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7B0FF93-8F7D-6541-FBA3-DFB6AB6C8C1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a:extLst>
              <a:ext uri="{FF2B5EF4-FFF2-40B4-BE49-F238E27FC236}">
                <a16:creationId xmlns:a16="http://schemas.microsoft.com/office/drawing/2014/main" id="{34275FF0-8FB8-B897-456E-E90AEF722FAA}"/>
              </a:ext>
            </a:extLst>
          </p:cNvPr>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250287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970E-707C-B16A-2090-F90327BC8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D1AE79-6427-F421-AFBF-C18B39F0B6D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47D935D-B393-492D-D809-6F75B4CAFB44}"/>
              </a:ext>
            </a:extLst>
          </p:cNvPr>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a:extLst>
              <a:ext uri="{FF2B5EF4-FFF2-40B4-BE49-F238E27FC236}">
                <a16:creationId xmlns:a16="http://schemas.microsoft.com/office/drawing/2014/main" id="{1C9355E0-6562-5DE0-F4E3-EB7A195AD276}"/>
              </a:ext>
            </a:extLst>
          </p:cNvPr>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2357690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B570C-5B32-378B-AFBB-0BE1CD144E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AD3FCD-0302-5673-A89A-4EE67ED8F19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C2CB9E9-914B-B531-C78F-AB7DEF94F50F}"/>
              </a:ext>
            </a:extLst>
          </p:cNvPr>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a:extLst>
              <a:ext uri="{FF2B5EF4-FFF2-40B4-BE49-F238E27FC236}">
                <a16:creationId xmlns:a16="http://schemas.microsoft.com/office/drawing/2014/main" id="{A3F1E8E2-BB7B-ED8D-8FE6-006A77F11305}"/>
              </a:ext>
            </a:extLst>
          </p:cNvPr>
          <p:cNvSpPr>
            <a:spLocks noGrp="1"/>
          </p:cNvSpPr>
          <p:nvPr>
            <p:ph type="sldNum" sz="quarter" idx="5"/>
          </p:nvPr>
        </p:nvSpPr>
        <p:spPr/>
        <p:txBody>
          <a:bodyPr/>
          <a:lstStyle/>
          <a:p>
            <a:fld id="{8F9A1913-6DB5-475A-8BAA-6F28904B4740}" type="slidenum">
              <a:rPr lang="en-GB" smtClean="0"/>
              <a:t>14</a:t>
            </a:fld>
            <a:endParaRPr lang="en-GB" dirty="0"/>
          </a:p>
        </p:txBody>
      </p:sp>
    </p:spTree>
    <p:extLst>
      <p:ext uri="{BB962C8B-B14F-4D97-AF65-F5344CB8AC3E}">
        <p14:creationId xmlns:p14="http://schemas.microsoft.com/office/powerpoint/2010/main" val="1379994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0839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3516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2463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1490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1379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5046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828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3714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5000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393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3702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12/2/2025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73208428"/>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otcourses.co.id/study/course/uk/secondary-religion-values-and-ethics-and-religious-studies-secondary-pgce-graduates-only/59108684/program.html"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lickr.com/photos/brent_nashville/3336881873/"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2994802" y="496610"/>
            <a:ext cx="6202393" cy="1411827"/>
          </a:xfrm>
        </p:spPr>
        <p:txBody>
          <a:bodyPr>
            <a:noAutofit/>
          </a:bodyPr>
          <a:lstStyle/>
          <a:p>
            <a:pPr algn="ctr"/>
            <a:r>
              <a:rPr lang="en-GB" b="1" dirty="0">
                <a:latin typeface="Calibri"/>
                <a:ea typeface="+mj-lt"/>
                <a:cs typeface="+mj-lt"/>
              </a:rPr>
              <a:t>BUSINESS PLAN</a:t>
            </a:r>
            <a:endParaRPr lang="en-US" b="1" dirty="0">
              <a:latin typeface="Calibri"/>
              <a:ea typeface="Calibri Light"/>
              <a:cs typeface="Calibri Light"/>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240767" y="2523373"/>
            <a:ext cx="9696090" cy="4110537"/>
          </a:xfrm>
        </p:spPr>
        <p:txBody>
          <a:bodyPr vert="horz" lIns="91440" tIns="45720" rIns="91440" bIns="45720" rtlCol="0" anchor="t">
            <a:noAutofit/>
          </a:bodyPr>
          <a:lstStyle/>
          <a:p>
            <a:pPr algn="ctr">
              <a:buNone/>
            </a:pPr>
            <a:r>
              <a:rPr lang="en-GB" sz="3200" dirty="0">
                <a:ea typeface="+mn-lt"/>
                <a:cs typeface="+mn-lt"/>
              </a:rPr>
              <a:t>Fuel &amp; Brew Station Ltd</a:t>
            </a:r>
            <a:endParaRPr lang="en-US" sz="3200" dirty="0">
              <a:ea typeface="Calibri" panose="020F0502020204030204"/>
              <a:cs typeface="Calibri" panose="020F0502020204030204"/>
            </a:endParaRPr>
          </a:p>
          <a:p>
            <a:pPr algn="ctr">
              <a:buNone/>
            </a:pPr>
            <a:r>
              <a:rPr lang="en-GB" sz="3200" dirty="0">
                <a:ea typeface="+mn-lt"/>
                <a:cs typeface="+mn-lt"/>
              </a:rPr>
              <a:t>Module : Enterprise and Entrepreneurship</a:t>
            </a:r>
            <a:endParaRPr lang="en-GB" sz="3200" dirty="0">
              <a:ea typeface="Calibri" panose="020F0502020204030204"/>
              <a:cs typeface="Calibri" panose="020F0502020204030204"/>
            </a:endParaRPr>
          </a:p>
          <a:p>
            <a:pPr algn="ctr">
              <a:buNone/>
            </a:pPr>
            <a:r>
              <a:rPr lang="en-GB" sz="3200" dirty="0">
                <a:ea typeface="+mn-lt"/>
                <a:cs typeface="+mn-lt"/>
              </a:rPr>
              <a:t>Module Code: LCLM4006</a:t>
            </a:r>
            <a:endParaRPr lang="en-GB" sz="3200" dirty="0">
              <a:ea typeface="Calibri" panose="020F0502020204030204"/>
              <a:cs typeface="Calibri" panose="020F0502020204030204"/>
            </a:endParaRPr>
          </a:p>
          <a:p>
            <a:pPr algn="ctr">
              <a:buNone/>
            </a:pPr>
            <a:r>
              <a:rPr lang="en-GB" sz="3200" dirty="0">
                <a:ea typeface="+mn-lt"/>
                <a:cs typeface="+mn-lt"/>
              </a:rPr>
              <a:t>Student: Erlina Geronimo</a:t>
            </a:r>
            <a:endParaRPr lang="en-GB" sz="3200" dirty="0">
              <a:ea typeface="Calibri" panose="020F0502020204030204"/>
              <a:cs typeface="Calibri" panose="020F0502020204030204"/>
            </a:endParaRPr>
          </a:p>
          <a:p>
            <a:pPr algn="ctr">
              <a:buNone/>
            </a:pPr>
            <a:r>
              <a:rPr lang="en-GB" sz="3200" dirty="0">
                <a:ea typeface="+mn-lt"/>
                <a:cs typeface="+mn-lt"/>
              </a:rPr>
              <a:t>Student ID: 2430880</a:t>
            </a:r>
            <a:endParaRPr lang="en-GB" sz="3200" dirty="0">
              <a:ea typeface="Calibri" panose="020F0502020204030204"/>
              <a:cs typeface="Calibri" panose="020F0502020204030204"/>
            </a:endParaRPr>
          </a:p>
          <a:p>
            <a:pPr algn="ctr">
              <a:buNone/>
            </a:pPr>
            <a:r>
              <a:rPr lang="en-GB" sz="3200" dirty="0">
                <a:ea typeface="+mn-lt"/>
                <a:cs typeface="+mn-lt"/>
              </a:rPr>
              <a:t>Lecturer: Charles </a:t>
            </a:r>
            <a:r>
              <a:rPr lang="en-GB" sz="3200" dirty="0" err="1">
                <a:ea typeface="+mn-lt"/>
                <a:cs typeface="+mn-lt"/>
              </a:rPr>
              <a:t>Obinwa</a:t>
            </a:r>
            <a:endParaRPr lang="en-GB" sz="3200" dirty="0">
              <a:ea typeface="Calibri" panose="020F0502020204030204"/>
              <a:cs typeface="Calibri" panose="020F0502020204030204"/>
            </a:endParaRPr>
          </a:p>
        </p:txBody>
      </p:sp>
      <p:pic>
        <p:nvPicPr>
          <p:cNvPr id="5" name="Picture 4" descr="A logo with text on it&#10;&#10;Description automatically generated">
            <a:extLst>
              <a:ext uri="{FF2B5EF4-FFF2-40B4-BE49-F238E27FC236}">
                <a16:creationId xmlns:a16="http://schemas.microsoft.com/office/drawing/2014/main" id="{F595BD7A-5B72-E6C3-2418-8C554FDE62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3948" y="289432"/>
            <a:ext cx="2536073" cy="2095407"/>
          </a:xfrm>
          <a:prstGeom prst="rect">
            <a:avLst/>
          </a:prstGeom>
        </p:spPr>
      </p:pic>
      <p:pic>
        <p:nvPicPr>
          <p:cNvPr id="7" name="Picture 6" descr="&#10;FUEL &amp; BREW STATION LTD">
            <a:extLst>
              <a:ext uri="{FF2B5EF4-FFF2-40B4-BE49-F238E27FC236}">
                <a16:creationId xmlns:a16="http://schemas.microsoft.com/office/drawing/2014/main" id="{8296B259-F1B9-729B-C606-948786BC6D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90806" y="721802"/>
            <a:ext cx="3384352" cy="1690093"/>
          </a:xfrm>
          <a:prstGeom prst="rect">
            <a:avLst/>
          </a:prstGeom>
        </p:spPr>
      </p:pic>
      <p:sp>
        <p:nvSpPr>
          <p:cNvPr id="8" name="TextBox 7">
            <a:extLst>
              <a:ext uri="{FF2B5EF4-FFF2-40B4-BE49-F238E27FC236}">
                <a16:creationId xmlns:a16="http://schemas.microsoft.com/office/drawing/2014/main" id="{F66BEE5F-0CEB-0500-BE91-F09CAEF02B01}"/>
              </a:ext>
            </a:extLst>
          </p:cNvPr>
          <p:cNvSpPr txBox="1"/>
          <p:nvPr/>
        </p:nvSpPr>
        <p:spPr>
          <a:xfrm>
            <a:off x="1523999" y="7023652"/>
            <a:ext cx="9846365" cy="230832"/>
          </a:xfrm>
          <a:prstGeom prst="rect">
            <a:avLst/>
          </a:prstGeom>
          <a:noFill/>
        </p:spPr>
        <p:txBody>
          <a:bodyPr wrap="square" rtlCol="0">
            <a:spAutoFit/>
          </a:bodyPr>
          <a:lstStyle/>
          <a:p>
            <a:r>
              <a:rPr lang="en-US" sz="900">
                <a:hlinkClick r:id="rId5" tooltip="https://www.flickr.com/photos/brent_nashville/3336881873/"/>
              </a:rPr>
              <a:t>This Photo</a:t>
            </a:r>
            <a:r>
              <a:rPr lang="en-US" sz="900"/>
              <a:t> by Unknown Author is licensed under </a:t>
            </a:r>
            <a:r>
              <a:rPr lang="en-US" sz="900">
                <a:hlinkClick r:id="rId6" tooltip="https://creativecommons.org/licenses/by-nc/3.0/"/>
              </a:rPr>
              <a:t>CC BY-NC</a:t>
            </a:r>
            <a:endParaRPr lang="en-US" sz="900"/>
          </a:p>
        </p:txBody>
      </p:sp>
      <p:sp>
        <p:nvSpPr>
          <p:cNvPr id="10" name="TextBox 9">
            <a:extLst>
              <a:ext uri="{FF2B5EF4-FFF2-40B4-BE49-F238E27FC236}">
                <a16:creationId xmlns:a16="http://schemas.microsoft.com/office/drawing/2014/main" id="{C712C193-AE9D-BD7A-C080-3E1A85F1AFBA}"/>
              </a:ext>
            </a:extLst>
          </p:cNvPr>
          <p:cNvSpPr txBox="1"/>
          <p:nvPr/>
        </p:nvSpPr>
        <p:spPr>
          <a:xfrm>
            <a:off x="8690806" y="296554"/>
            <a:ext cx="4754217" cy="400110"/>
          </a:xfrm>
          <a:prstGeom prst="rect">
            <a:avLst/>
          </a:prstGeom>
          <a:noFill/>
        </p:spPr>
        <p:txBody>
          <a:bodyPr wrap="square">
            <a:spAutoFit/>
          </a:bodyPr>
          <a:lstStyle/>
          <a:p>
            <a:r>
              <a:rPr lang="en-US" sz="2000" dirty="0">
                <a:solidFill>
                  <a:srgbClr val="FF0000"/>
                </a:solidFill>
              </a:rPr>
              <a:t>FUEL &amp; BREW STATION LTD</a:t>
            </a: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Table of Contents</a:t>
            </a:r>
            <a:endParaRPr lang="en-US" sz="4400">
              <a:latin typeface="+mj-lt"/>
              <a:ea typeface="+mj-ea"/>
              <a:cs typeface="+mj-cs"/>
            </a:endParaRPr>
          </a:p>
        </p:txBody>
      </p:sp>
      <p:graphicFrame>
        <p:nvGraphicFramePr>
          <p:cNvPr id="6" name="Content Placeholder 2">
            <a:extLst>
              <a:ext uri="{FF2B5EF4-FFF2-40B4-BE49-F238E27FC236}">
                <a16:creationId xmlns:a16="http://schemas.microsoft.com/office/drawing/2014/main" id="{BBADAA41-8C8E-2206-DB54-82CD90C42D80}"/>
              </a:ext>
            </a:extLst>
          </p:cNvPr>
          <p:cNvGraphicFramePr>
            <a:graphicFrameLocks noGrp="1"/>
          </p:cNvGraphicFramePr>
          <p:nvPr>
            <p:ph idx="1"/>
            <p:extLst>
              <p:ext uri="{D42A27DB-BD31-4B8C-83A1-F6EECF244321}">
                <p14:modId xmlns:p14="http://schemas.microsoft.com/office/powerpoint/2010/main" val="21037545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Introduction</a:t>
            </a:r>
            <a:endParaRPr lang="en-US" sz="5200" kern="1200">
              <a:solidFill>
                <a:schemeClr val="tx1"/>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896ECC87-4D46-BDFD-2A37-1A2F125AABBA}"/>
              </a:ext>
            </a:extLst>
          </p:cNvPr>
          <p:cNvGraphicFramePr>
            <a:graphicFrameLocks noGrp="1"/>
          </p:cNvGraphicFramePr>
          <p:nvPr>
            <p:ph idx="1"/>
            <p:extLst>
              <p:ext uri="{D42A27DB-BD31-4B8C-83A1-F6EECF244321}">
                <p14:modId xmlns:p14="http://schemas.microsoft.com/office/powerpoint/2010/main" val="15051947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descr="A close-up of a blue and yellow striped wall&#10;&#10;Description automatically generated">
            <a:extLst>
              <a:ext uri="{FF2B5EF4-FFF2-40B4-BE49-F238E27FC236}">
                <a16:creationId xmlns:a16="http://schemas.microsoft.com/office/drawing/2014/main" id="{F90E666F-3664-0CA0-4796-CD11CE814A52}"/>
              </a:ext>
            </a:extLst>
          </p:cNvPr>
          <p:cNvPicPr>
            <a:picLocks noChangeAspect="1"/>
          </p:cNvPicPr>
          <p:nvPr/>
        </p:nvPicPr>
        <p:blipFill>
          <a:blip r:embed="rId3">
            <a:duotone>
              <a:schemeClr val="bg2">
                <a:shade val="45000"/>
                <a:satMod val="135000"/>
              </a:schemeClr>
              <a:prstClr val="white"/>
            </a:duotone>
          </a:blip>
          <a:srcRect t="5055" b="10675"/>
          <a:stretch>
            <a:fillRect/>
          </a:stretch>
        </p:blipFill>
        <p:spPr>
          <a:xfrm>
            <a:off x="20" y="10"/>
            <a:ext cx="12191980" cy="6857990"/>
          </a:xfrm>
          <a:prstGeom prst="rect">
            <a:avLst/>
          </a:prstGeom>
        </p:spPr>
      </p:pic>
      <p:sp>
        <p:nvSpPr>
          <p:cNvPr id="44" name="Rectangle 4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655320" y="429030"/>
            <a:ext cx="2834640" cy="54575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mj-lt"/>
                <a:ea typeface="+mj-ea"/>
                <a:cs typeface="+mj-cs"/>
              </a:rPr>
              <a:t>Section 1 - Overview of the Business Idea</a:t>
            </a:r>
          </a:p>
        </p:txBody>
      </p:sp>
      <p:graphicFrame>
        <p:nvGraphicFramePr>
          <p:cNvPr id="6" name="Content Placeholder 2">
            <a:extLst>
              <a:ext uri="{FF2B5EF4-FFF2-40B4-BE49-F238E27FC236}">
                <a16:creationId xmlns:a16="http://schemas.microsoft.com/office/drawing/2014/main" id="{503609E4-68EA-5324-093C-FCACB3E45B1E}"/>
              </a:ext>
            </a:extLst>
          </p:cNvPr>
          <p:cNvGraphicFramePr>
            <a:graphicFrameLocks noGrp="1"/>
          </p:cNvGraphicFramePr>
          <p:nvPr>
            <p:ph idx="1"/>
            <p:extLst>
              <p:ext uri="{D42A27DB-BD31-4B8C-83A1-F6EECF244321}">
                <p14:modId xmlns:p14="http://schemas.microsoft.com/office/powerpoint/2010/main" val="32897999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13106FA1-2C24-DDE6-D004-FA4A7C62577B}"/>
              </a:ext>
            </a:extLst>
          </p:cNvPr>
          <p:cNvSpPr>
            <a:spLocks noGrp="1"/>
          </p:cNvSpPr>
          <p:nvPr>
            <p:ph type="title"/>
          </p:nvPr>
        </p:nvSpPr>
        <p:spPr>
          <a:xfrm>
            <a:off x="630936" y="502920"/>
            <a:ext cx="3419856" cy="1463040"/>
          </a:xfrm>
        </p:spPr>
        <p:txBody>
          <a:bodyPr anchor="ctr">
            <a:normAutofit/>
          </a:bodyPr>
          <a:lstStyle/>
          <a:p>
            <a:r>
              <a:rPr lang="en-GB" sz="2600" b="1"/>
              <a:t>Section 2 - Legal Format and Management Structure</a:t>
            </a:r>
            <a:endParaRPr lang="en-GB" sz="2600" b="1">
              <a:ea typeface="Calibri"/>
              <a:cs typeface="Calibri"/>
            </a:endParaRPr>
          </a:p>
        </p:txBody>
      </p:sp>
      <p:sp>
        <p:nvSpPr>
          <p:cNvPr id="15"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4654295" y="502920"/>
            <a:ext cx="6894576" cy="1463040"/>
          </a:xfrm>
        </p:spPr>
        <p:txBody>
          <a:bodyPr vert="horz" lIns="91440" tIns="45720" rIns="91440" bIns="45720" rtlCol="0" anchor="ctr">
            <a:normAutofit/>
          </a:bodyPr>
          <a:lstStyle/>
          <a:p>
            <a:r>
              <a:rPr lang="en-GB" sz="1900">
                <a:ea typeface="+mn-lt"/>
                <a:cs typeface="+mn-lt"/>
              </a:rPr>
              <a:t>Fuel &amp; Brew Station Ltd will operate as a Private Limited Company, providing limited liability protection and increasing credibility with suppliers, banks, and investors. The management structure is designed to ensure smooth and efficient operations.</a:t>
            </a:r>
            <a:endParaRPr lang="en-US" sz="1900"/>
          </a:p>
        </p:txBody>
      </p:sp>
      <p:pic>
        <p:nvPicPr>
          <p:cNvPr id="2" name="Picture 1" descr="A diagram of a company&#10;&#10;AI-generated content may be incorrect.">
            <a:extLst>
              <a:ext uri="{FF2B5EF4-FFF2-40B4-BE49-F238E27FC236}">
                <a16:creationId xmlns:a16="http://schemas.microsoft.com/office/drawing/2014/main" id="{F38135B1-DEFE-191A-C4F4-1642F48E3A1A}"/>
              </a:ext>
            </a:extLst>
          </p:cNvPr>
          <p:cNvPicPr>
            <a:picLocks noChangeAspect="1"/>
          </p:cNvPicPr>
          <p:nvPr/>
        </p:nvPicPr>
        <p:blipFill>
          <a:blip r:embed="rId3"/>
          <a:stretch>
            <a:fillRect/>
          </a:stretch>
        </p:blipFill>
        <p:spPr>
          <a:xfrm>
            <a:off x="1486008" y="2290936"/>
            <a:ext cx="9207791" cy="3959352"/>
          </a:xfrm>
          <a:prstGeom prst="rect">
            <a:avLst/>
          </a:prstGeom>
        </p:spPr>
      </p:pic>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B7C1A7C-784C-BA57-FF85-CC381DE36AB9}"/>
              </a:ext>
            </a:extLst>
          </p:cNvPr>
          <p:cNvSpPr txBox="1"/>
          <p:nvPr/>
        </p:nvSpPr>
        <p:spPr>
          <a:xfrm>
            <a:off x="838200" y="557189"/>
            <a:ext cx="3374136" cy="556789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Roles &amp; Responsibilities</a:t>
            </a:r>
            <a:endParaRPr lang="en-US" sz="5200" kern="1200">
              <a:solidFill>
                <a:schemeClr val="tx1"/>
              </a:solidFill>
              <a:latin typeface="+mj-lt"/>
              <a:ea typeface="+mj-ea"/>
              <a:cs typeface="+mj-cs"/>
            </a:endParaRP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3F65BB1-9206-4D7F-97F9-47DCC7DC6334}" type="slidenum">
              <a:rPr lang="en-US" smtClean="0">
                <a:solidFill>
                  <a:schemeClr val="tx1">
                    <a:tint val="75000"/>
                  </a:schemeClr>
                </a:solidFill>
              </a:rPr>
              <a:pPr>
                <a:spcAft>
                  <a:spcPts val="600"/>
                </a:spcAft>
              </a:pPr>
              <a:t>6</a:t>
            </a:fld>
            <a:endParaRPr lang="en-US">
              <a:solidFill>
                <a:schemeClr val="tx1">
                  <a:tint val="75000"/>
                </a:schemeClr>
              </a:solidFill>
            </a:endParaRPr>
          </a:p>
        </p:txBody>
      </p:sp>
      <p:graphicFrame>
        <p:nvGraphicFramePr>
          <p:cNvPr id="16" name="Content Placeholder 2">
            <a:extLst>
              <a:ext uri="{FF2B5EF4-FFF2-40B4-BE49-F238E27FC236}">
                <a16:creationId xmlns:a16="http://schemas.microsoft.com/office/drawing/2014/main" id="{0D6555F5-6265-4EB4-90D6-DDC5F7B6266A}"/>
              </a:ext>
            </a:extLst>
          </p:cNvPr>
          <p:cNvGraphicFramePr>
            <a:graphicFrameLocks noGrp="1"/>
          </p:cNvGraphicFramePr>
          <p:nvPr>
            <p:ph idx="1"/>
            <p:extLst>
              <p:ext uri="{D42A27DB-BD31-4B8C-83A1-F6EECF244321}">
                <p14:modId xmlns:p14="http://schemas.microsoft.com/office/powerpoint/2010/main" val="218723981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BDDF1D3-2B68-A361-004C-33E0CCE27205}"/>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Section 3 - PESTEL Analysis</a:t>
            </a:r>
            <a:endParaRPr lang="en-US" sz="4000" kern="1200">
              <a:solidFill>
                <a:srgbClr val="FFFFFF"/>
              </a:solidFill>
              <a:latin typeface="+mj-lt"/>
              <a:ea typeface="+mj-ea"/>
              <a:cs typeface="+mj-cs"/>
            </a:endParaRPr>
          </a:p>
        </p:txBody>
      </p:sp>
      <p:graphicFrame>
        <p:nvGraphicFramePr>
          <p:cNvPr id="21" name="TextBox 5">
            <a:extLst>
              <a:ext uri="{FF2B5EF4-FFF2-40B4-BE49-F238E27FC236}">
                <a16:creationId xmlns:a16="http://schemas.microsoft.com/office/drawing/2014/main" id="{79CDFE45-3364-158E-808F-1CB671AD4A37}"/>
              </a:ext>
            </a:extLst>
          </p:cNvPr>
          <p:cNvGraphicFramePr/>
          <p:nvPr>
            <p:extLst>
              <p:ext uri="{D42A27DB-BD31-4B8C-83A1-F6EECF244321}">
                <p14:modId xmlns:p14="http://schemas.microsoft.com/office/powerpoint/2010/main" val="376804330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565C37-BEFB-A437-3EA3-722495D7D0CD}"/>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CECD36CC-4F47-2E51-E40B-6C7C5AA69746}"/>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Section 3 – PESTEL Analysis</a:t>
            </a:r>
          </a:p>
        </p:txBody>
      </p:sp>
      <p:graphicFrame>
        <p:nvGraphicFramePr>
          <p:cNvPr id="6" name="TextBox 2">
            <a:extLst>
              <a:ext uri="{FF2B5EF4-FFF2-40B4-BE49-F238E27FC236}">
                <a16:creationId xmlns:a16="http://schemas.microsoft.com/office/drawing/2014/main" id="{8FD8C85D-0A27-376C-14D3-E38C8E1B9EC6}"/>
              </a:ext>
            </a:extLst>
          </p:cNvPr>
          <p:cNvGraphicFramePr/>
          <p:nvPr>
            <p:extLst>
              <p:ext uri="{D42A27DB-BD31-4B8C-83A1-F6EECF244321}">
                <p14:modId xmlns:p14="http://schemas.microsoft.com/office/powerpoint/2010/main" val="282583438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9196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1" name="Rectangle 9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6803409" y="762001"/>
            <a:ext cx="4156512" cy="17082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Section 4 - Marketing Strategies</a:t>
            </a:r>
          </a:p>
        </p:txBody>
      </p:sp>
      <p:pic>
        <p:nvPicPr>
          <p:cNvPr id="18" name="Picture 17" descr="Spiral Staircase">
            <a:extLst>
              <a:ext uri="{FF2B5EF4-FFF2-40B4-BE49-F238E27FC236}">
                <a16:creationId xmlns:a16="http://schemas.microsoft.com/office/drawing/2014/main" id="{85DA89CA-B9F8-B235-BB2E-AD6FDEDD5D51}"/>
              </a:ext>
            </a:extLst>
          </p:cNvPr>
          <p:cNvPicPr>
            <a:picLocks noChangeAspect="1"/>
          </p:cNvPicPr>
          <p:nvPr/>
        </p:nvPicPr>
        <p:blipFill>
          <a:blip r:embed="rId3"/>
          <a:srcRect l="40667" r="-2" b="-2"/>
          <a:stretch>
            <a:fillRect/>
          </a:stretch>
        </p:blipFill>
        <p:spPr>
          <a:xfrm>
            <a:off x="-1" y="-2"/>
            <a:ext cx="6096001" cy="6858002"/>
          </a:xfrm>
          <a:prstGeom prst="rect">
            <a:avLst/>
          </a:prstGeom>
        </p:spPr>
      </p:pic>
      <p:sp>
        <p:nvSpPr>
          <p:cNvPr id="5" name="Content Placeholder 2">
            <a:extLst>
              <a:ext uri="{FF2B5EF4-FFF2-40B4-BE49-F238E27FC236}">
                <a16:creationId xmlns:a16="http://schemas.microsoft.com/office/drawing/2014/main" id="{0CCFC697-9AEC-F714-9E9F-93EC218B342B}"/>
              </a:ext>
            </a:extLst>
          </p:cNvPr>
          <p:cNvSpPr txBox="1">
            <a:spLocks/>
          </p:cNvSpPr>
          <p:nvPr/>
        </p:nvSpPr>
        <p:spPr>
          <a:xfrm>
            <a:off x="6803409" y="2470245"/>
            <a:ext cx="4156512" cy="376983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The target market includes commuters, local families, delivery drivers, and long-distance </a:t>
            </a:r>
            <a:r>
              <a:rPr lang="en-US" sz="1400" dirty="0" err="1"/>
              <a:t>travellers</a:t>
            </a:r>
            <a:r>
              <a:rPr lang="en-US" sz="1400" dirty="0"/>
              <a:t>.</a:t>
            </a:r>
          </a:p>
          <a:p>
            <a:endParaRPr lang="en-US" sz="1400" dirty="0"/>
          </a:p>
          <a:p>
            <a:pPr lvl="1"/>
            <a:r>
              <a:rPr lang="en-US" sz="1400" dirty="0"/>
              <a:t>  Marketing strategies will focus on:</a:t>
            </a:r>
          </a:p>
          <a:p>
            <a:pPr lvl="1"/>
            <a:r>
              <a:rPr lang="en-US" sz="1400" dirty="0"/>
              <a:t>  Competitive pricing with bundle deals { coffee and pastry offers).</a:t>
            </a:r>
          </a:p>
          <a:p>
            <a:pPr lvl="1"/>
            <a:r>
              <a:rPr lang="en-US" sz="1400" dirty="0"/>
              <a:t>  Clear signage and location-based visibility.</a:t>
            </a:r>
          </a:p>
          <a:p>
            <a:pPr lvl="1"/>
            <a:r>
              <a:rPr lang="en-US" sz="1400" dirty="0"/>
              <a:t>  Social media advertising, Google Business listings, and community engagement.</a:t>
            </a:r>
          </a:p>
          <a:p>
            <a:pPr lvl="1"/>
            <a:r>
              <a:rPr lang="en-US" sz="1400" dirty="0"/>
              <a:t>  Loyalty card schemes to encourage repeat visits.</a:t>
            </a:r>
          </a:p>
          <a:p>
            <a:pPr lvl="1"/>
            <a:r>
              <a:rPr lang="en-US" sz="1400" dirty="0"/>
              <a:t>  High service standards to build strong customer satisfaction and brand loyalty.</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8EAD56-3D0C-8244-EDC2-F8A56A225E10}"/>
            </a:ext>
          </a:extLst>
        </p:cNvPr>
        <p:cNvGrpSpPr/>
        <p:nvPr/>
      </p:nvGrpSpPr>
      <p:grpSpPr>
        <a:xfrm>
          <a:off x="0" y="0"/>
          <a:ext cx="0" cy="0"/>
          <a:chOff x="0" y="0"/>
          <a:chExt cx="0" cy="0"/>
        </a:xfrm>
      </p:grpSpPr>
      <p:sp useBgFill="1">
        <p:nvSpPr>
          <p:cNvPr id="243" name="Rectangle 242">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Rectangle 24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5" name="Group 24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6" name="Freeform: Shape 24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7" name="Freeform: Shape 24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8" name="Freeform: Shape 24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9" name="Freeform: Shape 24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AAAA4577-67B4-634F-D392-B21243622FA0}"/>
              </a:ext>
            </a:extLst>
          </p:cNvPr>
          <p:cNvSpPr txBox="1"/>
          <p:nvPr/>
        </p:nvSpPr>
        <p:spPr>
          <a:xfrm>
            <a:off x="640080" y="1243013"/>
            <a:ext cx="3855720" cy="437197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2"/>
                </a:solidFill>
                <a:latin typeface="+mj-lt"/>
                <a:ea typeface="+mj-ea"/>
                <a:cs typeface="+mj-cs"/>
              </a:rPr>
              <a:t>Section 4 - Marketing Strategies</a:t>
            </a:r>
          </a:p>
        </p:txBody>
      </p:sp>
      <p:sp>
        <p:nvSpPr>
          <p:cNvPr id="5" name="Content Placeholder 2">
            <a:extLst>
              <a:ext uri="{FF2B5EF4-FFF2-40B4-BE49-F238E27FC236}">
                <a16:creationId xmlns:a16="http://schemas.microsoft.com/office/drawing/2014/main" id="{F940633D-ECAF-BA09-9F44-1566F0672612}"/>
              </a:ext>
            </a:extLst>
          </p:cNvPr>
          <p:cNvSpPr txBox="1">
            <a:spLocks/>
          </p:cNvSpPr>
          <p:nvPr/>
        </p:nvSpPr>
        <p:spPr>
          <a:xfrm>
            <a:off x="6172200" y="804672"/>
            <a:ext cx="5221224" cy="523036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a:solidFill>
                  <a:schemeClr val="tx2"/>
                </a:solidFill>
              </a:rPr>
              <a:t>Total funding requirement is £50,000, raised through:</a:t>
            </a:r>
          </a:p>
          <a:p>
            <a:endParaRPr lang="en-US" sz="1800">
              <a:solidFill>
                <a:schemeClr val="tx2"/>
              </a:solidFill>
            </a:endParaRPr>
          </a:p>
          <a:p>
            <a:pPr lvl="1"/>
            <a:r>
              <a:rPr lang="en-US" sz="1800">
                <a:solidFill>
                  <a:schemeClr val="tx2"/>
                </a:solidFill>
              </a:rPr>
              <a:t>  Start-up costs will cover site lease, renovation, fuel pumps, café equipment, refrigeration, stock, signage, uniforms, insurance, and wages. A contingency fund will be included for unexpected expenses.</a:t>
            </a:r>
          </a:p>
          <a:p>
            <a:pPr lvl="1"/>
            <a:endParaRPr lang="en-US" sz="1800">
              <a:solidFill>
                <a:schemeClr val="tx2"/>
              </a:solidFill>
            </a:endParaRPr>
          </a:p>
          <a:p>
            <a:pPr lvl="1"/>
            <a:r>
              <a:rPr lang="en-US" sz="1800">
                <a:solidFill>
                  <a:schemeClr val="tx2"/>
                </a:solidFill>
              </a:rPr>
              <a:t>  The business aims to break even within 9–12 months, supported by consistent fuel sales and higher-margin café and retail items. Risks such as fuel price volatility and equipment maintenance will be managed through supplier partnerships and staff cross-training</a:t>
            </a:r>
          </a:p>
        </p:txBody>
      </p:sp>
    </p:spTree>
    <p:extLst>
      <p:ext uri="{BB962C8B-B14F-4D97-AF65-F5344CB8AC3E}">
        <p14:creationId xmlns:p14="http://schemas.microsoft.com/office/powerpoint/2010/main" val="264016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3110E07-828B-FC95-279F-4F2A9A9E1977}"/>
              </a:ext>
            </a:extLst>
          </p:cNvPr>
          <p:cNvGraphicFramePr>
            <a:graphicFrameLocks noGrp="1"/>
          </p:cNvGraphicFramePr>
          <p:nvPr>
            <p:extLst>
              <p:ext uri="{D42A27DB-BD31-4B8C-83A1-F6EECF244321}">
                <p14:modId xmlns:p14="http://schemas.microsoft.com/office/powerpoint/2010/main" val="2348559554"/>
              </p:ext>
            </p:extLst>
          </p:nvPr>
        </p:nvGraphicFramePr>
        <p:xfrm>
          <a:off x="324569" y="1093398"/>
          <a:ext cx="4648249" cy="5294604"/>
        </p:xfrm>
        <a:graphic>
          <a:graphicData uri="http://schemas.openxmlformats.org/drawingml/2006/table">
            <a:tbl>
              <a:tblPr bandRow="1">
                <a:tableStyleId>{5C22544A-7EE6-4342-B048-85BDC9FD1C3A}</a:tableStyleId>
              </a:tblPr>
              <a:tblGrid>
                <a:gridCol w="2991234">
                  <a:extLst>
                    <a:ext uri="{9D8B030D-6E8A-4147-A177-3AD203B41FA5}">
                      <a16:colId xmlns:a16="http://schemas.microsoft.com/office/drawing/2014/main" val="154540261"/>
                    </a:ext>
                  </a:extLst>
                </a:gridCol>
                <a:gridCol w="1657015">
                  <a:extLst>
                    <a:ext uri="{9D8B030D-6E8A-4147-A177-3AD203B41FA5}">
                      <a16:colId xmlns:a16="http://schemas.microsoft.com/office/drawing/2014/main" val="3108368993"/>
                    </a:ext>
                  </a:extLst>
                </a:gridCol>
              </a:tblGrid>
              <a:tr h="756372">
                <a:tc>
                  <a:txBody>
                    <a:bodyPr/>
                    <a:lstStyle/>
                    <a:p>
                      <a:pPr marL="0" marR="0" lvl="0" indent="0" algn="ctr">
                        <a:lnSpc>
                          <a:spcPct val="90000"/>
                        </a:lnSpc>
                        <a:spcBef>
                          <a:spcPts val="1000"/>
                        </a:spcBef>
                        <a:spcAft>
                          <a:spcPts val="0"/>
                        </a:spcAft>
                        <a:buNone/>
                      </a:pPr>
                      <a:r>
                        <a:rPr lang="en-US" sz="2800" b="1" i="0" u="none" strike="noStrike" noProof="0" dirty="0">
                          <a:solidFill>
                            <a:srgbClr val="000000"/>
                          </a:solidFill>
                          <a:effectLst/>
                          <a:latin typeface="Calibri"/>
                        </a:rPr>
                        <a:t>Start Up Cost </a:t>
                      </a: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rgbClr val="00AEED"/>
                    </a:solidFill>
                  </a:tcPr>
                </a:tc>
                <a:tc>
                  <a:txBody>
                    <a:bodyPr/>
                    <a:lstStyle/>
                    <a:p>
                      <a:pPr lvl="0" algn="ctr">
                        <a:buNone/>
                      </a:pPr>
                      <a:endParaRPr lang="en-US" sz="2800" dirty="0">
                        <a:solidFill>
                          <a:srgbClr val="1F1F1F"/>
                        </a:solidFill>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00AEED"/>
                    </a:solidFill>
                  </a:tcPr>
                </a:tc>
                <a:extLst>
                  <a:ext uri="{0D108BD9-81ED-4DB2-BD59-A6C34878D82A}">
                    <a16:rowId xmlns:a16="http://schemas.microsoft.com/office/drawing/2014/main" val="959603208"/>
                  </a:ext>
                </a:extLst>
              </a:tr>
              <a:tr h="756372">
                <a:tc>
                  <a:txBody>
                    <a:bodyPr/>
                    <a:lstStyle/>
                    <a:p>
                      <a:pPr algn="l" eaLnBrk="1" latinLnBrk="0" hangingPunct="1">
                        <a:buNone/>
                      </a:pPr>
                      <a:r>
                        <a:rPr lang="en-US" sz="2400" b="0" dirty="0">
                          <a:solidFill>
                            <a:srgbClr val="000000"/>
                          </a:solidFill>
                          <a:effectLst/>
                        </a:rPr>
                        <a:t>Fuel Pump Tank</a:t>
                      </a:r>
                      <a:endParaRPr lang="en-US" sz="2400" b="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1E6FF"/>
                    </a:solidFill>
                  </a:tcPr>
                </a:tc>
                <a:tc>
                  <a:txBody>
                    <a:bodyPr/>
                    <a:lstStyle/>
                    <a:p>
                      <a:pPr algn="l" eaLnBrk="1" latinLnBrk="0" hangingPunct="1">
                        <a:buNone/>
                      </a:pPr>
                      <a:r>
                        <a:rPr lang="en-US" sz="2400" dirty="0">
                          <a:solidFill>
                            <a:srgbClr val="1F1F1F"/>
                          </a:solidFill>
                          <a:effectLst/>
                          <a:latin typeface="Calibri"/>
                        </a:rPr>
                        <a:t>£ 10,000</a:t>
                      </a:r>
                      <a:endParaRPr lang="en-US" sz="2400">
                        <a:effectLst/>
                        <a:latin typeface="Calibri"/>
                      </a:endParaRPr>
                    </a:p>
                  </a:txBody>
                  <a:tcPr marL="0" marR="0" marT="0" marB="0" anchor="ctr">
                    <a:lnL w="12700">
                      <a:solidFill>
                        <a:schemeClr val="tx1"/>
                      </a:solidFill>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extLst>
                  <a:ext uri="{0D108BD9-81ED-4DB2-BD59-A6C34878D82A}">
                    <a16:rowId xmlns:a16="http://schemas.microsoft.com/office/drawing/2014/main" val="3579562127"/>
                  </a:ext>
                </a:extLst>
              </a:tr>
              <a:tr h="756372">
                <a:tc>
                  <a:txBody>
                    <a:bodyPr/>
                    <a:lstStyle/>
                    <a:p>
                      <a:pPr algn="l" eaLnBrk="1" latinLnBrk="0" hangingPunct="1">
                        <a:buNone/>
                      </a:pPr>
                      <a:r>
                        <a:rPr lang="en-US" sz="2400" b="0" dirty="0">
                          <a:solidFill>
                            <a:srgbClr val="000000"/>
                          </a:solidFill>
                          <a:effectLst/>
                        </a:rPr>
                        <a:t>Renovation</a:t>
                      </a:r>
                      <a:endParaRPr lang="en-US" sz="2400" b="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1E6FF"/>
                    </a:solidFill>
                  </a:tcPr>
                </a:tc>
                <a:tc>
                  <a:txBody>
                    <a:bodyPr/>
                    <a:lstStyle/>
                    <a:p>
                      <a:pPr algn="l" eaLnBrk="1" latinLnBrk="0" hangingPunct="1">
                        <a:buNone/>
                      </a:pPr>
                      <a:r>
                        <a:rPr lang="en-US" sz="2400" dirty="0">
                          <a:solidFill>
                            <a:srgbClr val="1F1F1F"/>
                          </a:solidFill>
                          <a:effectLst/>
                          <a:latin typeface="Calibri"/>
                        </a:rPr>
                        <a:t>£ 10,000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1567873882"/>
                  </a:ext>
                </a:extLst>
              </a:tr>
              <a:tr h="756372">
                <a:tc>
                  <a:txBody>
                    <a:bodyPr/>
                    <a:lstStyle/>
                    <a:p>
                      <a:pPr algn="l" eaLnBrk="1" latinLnBrk="0" hangingPunct="1">
                        <a:buNone/>
                      </a:pPr>
                      <a:r>
                        <a:rPr lang="en-US" sz="2400" b="0" dirty="0">
                          <a:solidFill>
                            <a:srgbClr val="000000"/>
                          </a:solidFill>
                          <a:effectLst/>
                        </a:rPr>
                        <a:t>Accessories</a:t>
                      </a:r>
                      <a:endParaRPr lang="en-US" sz="2400" b="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1E6FF"/>
                    </a:solidFill>
                  </a:tcPr>
                </a:tc>
                <a:tc>
                  <a:txBody>
                    <a:bodyPr/>
                    <a:lstStyle/>
                    <a:p>
                      <a:pPr algn="l" eaLnBrk="1" latinLnBrk="0" hangingPunct="1">
                        <a:buNone/>
                      </a:pPr>
                      <a:r>
                        <a:rPr lang="en-US" sz="2400" dirty="0">
                          <a:solidFill>
                            <a:srgbClr val="1F1F1F"/>
                          </a:solidFill>
                          <a:effectLst/>
                          <a:latin typeface="Calibri"/>
                        </a:rPr>
                        <a:t>£ 5,000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347505727"/>
                  </a:ext>
                </a:extLst>
              </a:tr>
              <a:tr h="756372">
                <a:tc>
                  <a:txBody>
                    <a:bodyPr/>
                    <a:lstStyle/>
                    <a:p>
                      <a:pPr algn="l" eaLnBrk="1" latinLnBrk="0" hangingPunct="1">
                        <a:buNone/>
                      </a:pPr>
                      <a:r>
                        <a:rPr lang="en-US" sz="2400" b="0" dirty="0">
                          <a:solidFill>
                            <a:srgbClr val="000000"/>
                          </a:solidFill>
                          <a:effectLst/>
                        </a:rPr>
                        <a:t>Utilities &amp; Wages</a:t>
                      </a:r>
                      <a:endParaRPr lang="en-US" sz="2400" b="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1E6FF"/>
                    </a:solidFill>
                  </a:tcPr>
                </a:tc>
                <a:tc>
                  <a:txBody>
                    <a:bodyPr/>
                    <a:lstStyle/>
                    <a:p>
                      <a:pPr algn="l" eaLnBrk="1" latinLnBrk="0" hangingPunct="1">
                        <a:buNone/>
                      </a:pPr>
                      <a:r>
                        <a:rPr lang="en-US" sz="2400" dirty="0">
                          <a:solidFill>
                            <a:srgbClr val="1F1F1F"/>
                          </a:solidFill>
                          <a:effectLst/>
                          <a:latin typeface="Calibri"/>
                        </a:rPr>
                        <a:t>£ 5,000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459965248"/>
                  </a:ext>
                </a:extLst>
              </a:tr>
              <a:tr h="756372">
                <a:tc>
                  <a:txBody>
                    <a:bodyPr/>
                    <a:lstStyle/>
                    <a:p>
                      <a:pPr algn="l" eaLnBrk="1" latinLnBrk="0" hangingPunct="1">
                        <a:buNone/>
                      </a:pPr>
                      <a:r>
                        <a:rPr lang="en-US" sz="2400" b="0" dirty="0">
                          <a:solidFill>
                            <a:srgbClr val="000000"/>
                          </a:solidFill>
                          <a:effectLst/>
                        </a:rPr>
                        <a:t>Furniture</a:t>
                      </a:r>
                      <a:endParaRPr lang="en-US" sz="2400" b="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1E6FF"/>
                    </a:solidFill>
                  </a:tcPr>
                </a:tc>
                <a:tc>
                  <a:txBody>
                    <a:bodyPr/>
                    <a:lstStyle/>
                    <a:p>
                      <a:pPr algn="l" eaLnBrk="1" latinLnBrk="0" hangingPunct="1">
                        <a:buNone/>
                      </a:pPr>
                      <a:r>
                        <a:rPr lang="en-US" sz="2400" dirty="0">
                          <a:solidFill>
                            <a:srgbClr val="1F1F1F"/>
                          </a:solidFill>
                          <a:effectLst/>
                          <a:latin typeface="Calibri"/>
                        </a:rPr>
                        <a:t>£ 20,000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177198271"/>
                  </a:ext>
                </a:extLst>
              </a:tr>
              <a:tr h="756372">
                <a:tc>
                  <a:txBody>
                    <a:bodyPr/>
                    <a:lstStyle/>
                    <a:p>
                      <a:pPr algn="l" eaLnBrk="1" latinLnBrk="0" hangingPunct="1">
                        <a:buNone/>
                      </a:pPr>
                      <a:r>
                        <a:rPr lang="en-US" sz="2400" b="1" dirty="0">
                          <a:solidFill>
                            <a:srgbClr val="000000"/>
                          </a:solidFill>
                          <a:effectLst/>
                        </a:rPr>
                        <a:t>Total</a:t>
                      </a:r>
                      <a:endParaRPr lang="en-US" sz="2400">
                        <a:effectLst/>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rgbClr val="FFFF00"/>
                    </a:solidFill>
                  </a:tcPr>
                </a:tc>
                <a:tc>
                  <a:txBody>
                    <a:bodyPr/>
                    <a:lstStyle/>
                    <a:p>
                      <a:pPr algn="l" eaLnBrk="1" latinLnBrk="0" hangingPunct="1">
                        <a:buNone/>
                      </a:pPr>
                      <a:r>
                        <a:rPr lang="en-US" sz="2400" b="1" dirty="0">
                          <a:solidFill>
                            <a:srgbClr val="1F1F1F"/>
                          </a:solidFill>
                          <a:effectLst/>
                          <a:latin typeface="Calibri"/>
                        </a:rPr>
                        <a:t>£ 50,000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966769803"/>
                  </a:ext>
                </a:extLst>
              </a:tr>
            </a:tbl>
          </a:graphicData>
        </a:graphic>
      </p:graphicFrame>
      <p:graphicFrame>
        <p:nvGraphicFramePr>
          <p:cNvPr id="10" name="Table 9">
            <a:extLst>
              <a:ext uri="{FF2B5EF4-FFF2-40B4-BE49-F238E27FC236}">
                <a16:creationId xmlns:a16="http://schemas.microsoft.com/office/drawing/2014/main" id="{4493FD8B-B412-2C53-A21A-18FCF7B04EA3}"/>
              </a:ext>
            </a:extLst>
          </p:cNvPr>
          <p:cNvGraphicFramePr>
            <a:graphicFrameLocks noGrp="1"/>
          </p:cNvGraphicFramePr>
          <p:nvPr>
            <p:extLst>
              <p:ext uri="{D42A27DB-BD31-4B8C-83A1-F6EECF244321}">
                <p14:modId xmlns:p14="http://schemas.microsoft.com/office/powerpoint/2010/main" val="3824802400"/>
              </p:ext>
            </p:extLst>
          </p:nvPr>
        </p:nvGraphicFramePr>
        <p:xfrm>
          <a:off x="5276490" y="1092679"/>
          <a:ext cx="6578862" cy="5422538"/>
        </p:xfrm>
        <a:graphic>
          <a:graphicData uri="http://schemas.openxmlformats.org/drawingml/2006/table">
            <a:tbl>
              <a:tblPr bandRow="1">
                <a:tableStyleId>{5C22544A-7EE6-4342-B048-85BDC9FD1C3A}</a:tableStyleId>
              </a:tblPr>
              <a:tblGrid>
                <a:gridCol w="4572000">
                  <a:extLst>
                    <a:ext uri="{9D8B030D-6E8A-4147-A177-3AD203B41FA5}">
                      <a16:colId xmlns:a16="http://schemas.microsoft.com/office/drawing/2014/main" val="4271050515"/>
                    </a:ext>
                  </a:extLst>
                </a:gridCol>
                <a:gridCol w="2006862">
                  <a:extLst>
                    <a:ext uri="{9D8B030D-6E8A-4147-A177-3AD203B41FA5}">
                      <a16:colId xmlns:a16="http://schemas.microsoft.com/office/drawing/2014/main" val="3988015236"/>
                    </a:ext>
                  </a:extLst>
                </a:gridCol>
              </a:tblGrid>
              <a:tr h="542253">
                <a:tc>
                  <a:txBody>
                    <a:bodyPr/>
                    <a:lstStyle/>
                    <a:p>
                      <a:pPr marL="228600" marR="0" lvl="0" indent="-228600" algn="l">
                        <a:lnSpc>
                          <a:spcPct val="90000"/>
                        </a:lnSpc>
                        <a:spcBef>
                          <a:spcPts val="1000"/>
                        </a:spcBef>
                        <a:spcAft>
                          <a:spcPts val="0"/>
                        </a:spcAft>
                        <a:buNone/>
                      </a:pPr>
                      <a:r>
                        <a:rPr lang="en-US" sz="2800" b="1" i="0" u="none" strike="noStrike" noProof="0" dirty="0">
                          <a:solidFill>
                            <a:srgbClr val="000000"/>
                          </a:solidFill>
                          <a:effectLst/>
                          <a:latin typeface="Calibri"/>
                        </a:rPr>
                        <a:t>Fixed Monthly Cost</a:t>
                      </a: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lvl="0" algn="l">
                        <a:buNone/>
                      </a:pPr>
                      <a:r>
                        <a:rPr lang="en-US" sz="2400" b="1" dirty="0">
                          <a:solidFill>
                            <a:srgbClr val="1F1F1F"/>
                          </a:solidFill>
                          <a:effectLst/>
                          <a:latin typeface="Calibri"/>
                        </a:rPr>
                        <a:t>PER MONTH</a:t>
                      </a:r>
                      <a:endParaRPr lang="en-US" b="1">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extLst>
                  <a:ext uri="{0D108BD9-81ED-4DB2-BD59-A6C34878D82A}">
                    <a16:rowId xmlns:a16="http://schemas.microsoft.com/office/drawing/2014/main" val="2446414914"/>
                  </a:ext>
                </a:extLst>
              </a:tr>
              <a:tr h="542253">
                <a:tc>
                  <a:txBody>
                    <a:bodyPr/>
                    <a:lstStyle/>
                    <a:p>
                      <a:pPr lvl="0" algn="l">
                        <a:buNone/>
                      </a:pPr>
                      <a:r>
                        <a:rPr lang="en-US" sz="2400" dirty="0">
                          <a:solidFill>
                            <a:srgbClr val="000000"/>
                          </a:solidFill>
                          <a:effectLst/>
                        </a:rPr>
                        <a:t>Rent/Lease</a:t>
                      </a:r>
                      <a:endParaRPr lang="en-US">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lvl="0" algn="l">
                        <a:buNone/>
                      </a:pPr>
                      <a:r>
                        <a:rPr lang="en-US" sz="2400" dirty="0">
                          <a:solidFill>
                            <a:srgbClr val="1F1F1F"/>
                          </a:solidFill>
                          <a:effectLst/>
                          <a:latin typeface="Calibri"/>
                        </a:rPr>
                        <a:t>£  2,000</a:t>
                      </a:r>
                      <a:endParaRPr lang="en-US">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653449006"/>
                  </a:ext>
                </a:extLst>
              </a:tr>
              <a:tr h="542254">
                <a:tc>
                  <a:txBody>
                    <a:bodyPr/>
                    <a:lstStyle/>
                    <a:p>
                      <a:pPr algn="l" eaLnBrk="1" latinLnBrk="0" hangingPunct="1">
                        <a:buNone/>
                      </a:pPr>
                      <a:r>
                        <a:rPr lang="en-US" sz="2400" dirty="0">
                          <a:solidFill>
                            <a:srgbClr val="000000"/>
                          </a:solidFill>
                          <a:effectLst/>
                        </a:rPr>
                        <a:t>Business Rate</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£ 1,000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689926321"/>
                  </a:ext>
                </a:extLst>
              </a:tr>
              <a:tr h="542254">
                <a:tc>
                  <a:txBody>
                    <a:bodyPr/>
                    <a:lstStyle/>
                    <a:p>
                      <a:pPr algn="l" eaLnBrk="1" latinLnBrk="0" hangingPunct="1">
                        <a:buNone/>
                      </a:pPr>
                      <a:r>
                        <a:rPr lang="en-US" sz="2400" dirty="0">
                          <a:solidFill>
                            <a:srgbClr val="000000"/>
                          </a:solidFill>
                          <a:effectLst/>
                        </a:rPr>
                        <a:t>Salaries</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£ 2,500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750277375"/>
                  </a:ext>
                </a:extLst>
              </a:tr>
              <a:tr h="542254">
                <a:tc>
                  <a:txBody>
                    <a:bodyPr/>
                    <a:lstStyle/>
                    <a:p>
                      <a:pPr algn="l" eaLnBrk="1" latinLnBrk="0" hangingPunct="1">
                        <a:buNone/>
                      </a:pPr>
                      <a:r>
                        <a:rPr lang="en-US" sz="2400" dirty="0">
                          <a:solidFill>
                            <a:srgbClr val="000000"/>
                          </a:solidFill>
                          <a:effectLst/>
                        </a:rPr>
                        <a:t>Utilities</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£ 1,000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133265484"/>
                  </a:ext>
                </a:extLst>
              </a:tr>
              <a:tr h="542254">
                <a:tc>
                  <a:txBody>
                    <a:bodyPr/>
                    <a:lstStyle/>
                    <a:p>
                      <a:pPr algn="l" eaLnBrk="1" latinLnBrk="0" hangingPunct="1">
                        <a:buNone/>
                      </a:pPr>
                      <a:r>
                        <a:rPr lang="en-US" sz="2400" dirty="0">
                          <a:solidFill>
                            <a:srgbClr val="000000"/>
                          </a:solidFill>
                          <a:effectLst/>
                        </a:rPr>
                        <a:t>Insurance</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£ 600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209217120"/>
                  </a:ext>
                </a:extLst>
              </a:tr>
              <a:tr h="542254">
                <a:tc>
                  <a:txBody>
                    <a:bodyPr/>
                    <a:lstStyle/>
                    <a:p>
                      <a:pPr algn="l" eaLnBrk="1" latinLnBrk="0" hangingPunct="1">
                        <a:buNone/>
                      </a:pPr>
                      <a:r>
                        <a:rPr lang="en-US" sz="2400" dirty="0">
                          <a:solidFill>
                            <a:srgbClr val="000000"/>
                          </a:solidFill>
                          <a:effectLst/>
                        </a:rPr>
                        <a:t>Accounting/Software</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£ 400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201384888"/>
                  </a:ext>
                </a:extLst>
              </a:tr>
              <a:tr h="542254">
                <a:tc>
                  <a:txBody>
                    <a:bodyPr/>
                    <a:lstStyle/>
                    <a:p>
                      <a:pPr algn="l" eaLnBrk="1" latinLnBrk="0" hangingPunct="1">
                        <a:buNone/>
                      </a:pPr>
                      <a:r>
                        <a:rPr lang="en-US" sz="2400" dirty="0">
                          <a:solidFill>
                            <a:srgbClr val="000000"/>
                          </a:solidFill>
                          <a:effectLst/>
                        </a:rPr>
                        <a:t>Security &amp; CCTV</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£ 1,000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273448559"/>
                  </a:ext>
                </a:extLst>
              </a:tr>
              <a:tr h="542254">
                <a:tc>
                  <a:txBody>
                    <a:bodyPr/>
                    <a:lstStyle/>
                    <a:p>
                      <a:pPr algn="l" eaLnBrk="1" latinLnBrk="0" hangingPunct="1">
                        <a:buNone/>
                      </a:pPr>
                      <a:r>
                        <a:rPr lang="en-US" sz="2400" dirty="0">
                          <a:solidFill>
                            <a:srgbClr val="000000"/>
                          </a:solidFill>
                          <a:effectLst/>
                        </a:rPr>
                        <a:t>Maintenance &amp; Cleaning</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l" eaLnBrk="1" latinLnBrk="0" hangingPunct="1">
                        <a:buNone/>
                      </a:pPr>
                      <a:r>
                        <a:rPr lang="en-US" sz="2400" dirty="0">
                          <a:solidFill>
                            <a:srgbClr val="1F1F1F"/>
                          </a:solidFill>
                          <a:effectLst/>
                          <a:latin typeface="Calibri"/>
                        </a:rPr>
                        <a:t>£ 1,000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19488764"/>
                  </a:ext>
                </a:extLst>
              </a:tr>
              <a:tr h="542254">
                <a:tc>
                  <a:txBody>
                    <a:bodyPr/>
                    <a:lstStyle/>
                    <a:p>
                      <a:pPr algn="l" eaLnBrk="1" latinLnBrk="0" hangingPunct="1">
                        <a:buNone/>
                      </a:pPr>
                      <a:r>
                        <a:rPr lang="en-US" sz="2400" dirty="0">
                          <a:solidFill>
                            <a:srgbClr val="000000"/>
                          </a:solidFill>
                          <a:effectLst/>
                        </a:rPr>
                        <a:t>Total Fixed Cost Per Month</a:t>
                      </a:r>
                      <a:endParaRPr lang="en-US" dirty="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FF00"/>
                    </a:solidFill>
                  </a:tcPr>
                </a:tc>
                <a:tc>
                  <a:txBody>
                    <a:bodyPr/>
                    <a:lstStyle/>
                    <a:p>
                      <a:pPr algn="l" eaLnBrk="1" latinLnBrk="0" hangingPunct="1">
                        <a:buNone/>
                      </a:pPr>
                      <a:r>
                        <a:rPr lang="en-US" sz="2400" dirty="0">
                          <a:solidFill>
                            <a:srgbClr val="1F1F1F"/>
                          </a:solidFill>
                          <a:effectLst/>
                          <a:latin typeface="Calibri"/>
                        </a:rPr>
                        <a:t>£ 9,000</a:t>
                      </a:r>
                      <a:endParaRPr lang="en-US" dirty="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rgbClr val="FFFF00"/>
                    </a:solidFill>
                  </a:tcPr>
                </a:tc>
                <a:extLst>
                  <a:ext uri="{0D108BD9-81ED-4DB2-BD59-A6C34878D82A}">
                    <a16:rowId xmlns:a16="http://schemas.microsoft.com/office/drawing/2014/main" val="818019613"/>
                  </a:ext>
                </a:extLst>
              </a:tr>
            </a:tbl>
          </a:graphicData>
        </a:graphic>
      </p:graphicFrame>
      <p:sp>
        <p:nvSpPr>
          <p:cNvPr id="14" name="TextBox 13">
            <a:extLst>
              <a:ext uri="{FF2B5EF4-FFF2-40B4-BE49-F238E27FC236}">
                <a16:creationId xmlns:a16="http://schemas.microsoft.com/office/drawing/2014/main" id="{4AC8F596-7C14-1A04-C0C4-46DD8BECC923}"/>
              </a:ext>
            </a:extLst>
          </p:cNvPr>
          <p:cNvSpPr txBox="1"/>
          <p:nvPr/>
        </p:nvSpPr>
        <p:spPr>
          <a:xfrm>
            <a:off x="1815861" y="151326"/>
            <a:ext cx="7953957" cy="523220"/>
          </a:xfrm>
          <a:prstGeom prst="rect">
            <a:avLst/>
          </a:prstGeom>
          <a:noFill/>
        </p:spPr>
        <p:txBody>
          <a:bodyPr wrap="square" lIns="91440" tIns="45720" rIns="91440" bIns="45720" rtlCol="0" anchor="t">
            <a:spAutoFit/>
          </a:bodyPr>
          <a:lstStyle/>
          <a:p>
            <a:r>
              <a:rPr lang="en-GB" sz="2800" b="1" dirty="0"/>
              <a:t>Section 5 - </a:t>
            </a:r>
            <a:r>
              <a:rPr lang="en-GB" sz="2800" b="1" dirty="0">
                <a:latin typeface="Calibri"/>
                <a:ea typeface="Calibri"/>
                <a:cs typeface="Calibri"/>
              </a:rPr>
              <a:t>Funding Requirements and Allocation</a:t>
            </a:r>
          </a:p>
        </p:txBody>
      </p:sp>
    </p:spTree>
    <p:extLst>
      <p:ext uri="{BB962C8B-B14F-4D97-AF65-F5344CB8AC3E}">
        <p14:creationId xmlns:p14="http://schemas.microsoft.com/office/powerpoint/2010/main" val="660466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469161A-395D-F31F-6E8F-08F1BBB2FF49}"/>
              </a:ext>
            </a:extLst>
          </p:cNvPr>
          <p:cNvSpPr>
            <a:spLocks noGrp="1"/>
          </p:cNvSpPr>
          <p:nvPr>
            <p:ph type="title"/>
          </p:nvPr>
        </p:nvSpPr>
        <p:spPr>
          <a:xfrm>
            <a:off x="464389" y="2838031"/>
            <a:ext cx="6590582" cy="621072"/>
          </a:xfrm>
        </p:spPr>
        <p:txBody>
          <a:bodyPr>
            <a:noAutofit/>
          </a:bodyPr>
          <a:lstStyle/>
          <a:p>
            <a:r>
              <a:rPr lang="en-US" sz="2800" b="1" dirty="0">
                <a:ea typeface="+mj-lt"/>
                <a:cs typeface="+mj-lt"/>
              </a:rPr>
              <a:t>Six -Month Financial forecast</a:t>
            </a:r>
            <a:endParaRPr lang="en-US" sz="2800" b="1">
              <a:ea typeface="Calibri Light"/>
              <a:cs typeface="Calibri Light"/>
            </a:endParaRPr>
          </a:p>
        </p:txBody>
      </p:sp>
      <p:graphicFrame>
        <p:nvGraphicFramePr>
          <p:cNvPr id="5" name="Content Placeholder 4">
            <a:extLst>
              <a:ext uri="{FF2B5EF4-FFF2-40B4-BE49-F238E27FC236}">
                <a16:creationId xmlns:a16="http://schemas.microsoft.com/office/drawing/2014/main" id="{37D209E4-7FCA-C203-043E-1378AB8BE670}"/>
              </a:ext>
            </a:extLst>
          </p:cNvPr>
          <p:cNvGraphicFramePr>
            <a:graphicFrameLocks noGrp="1"/>
          </p:cNvGraphicFramePr>
          <p:nvPr>
            <p:ph idx="1"/>
            <p:extLst>
              <p:ext uri="{D42A27DB-BD31-4B8C-83A1-F6EECF244321}">
                <p14:modId xmlns:p14="http://schemas.microsoft.com/office/powerpoint/2010/main" val="3317696125"/>
              </p:ext>
            </p:extLst>
          </p:nvPr>
        </p:nvGraphicFramePr>
        <p:xfrm>
          <a:off x="881332" y="229739"/>
          <a:ext cx="10382213" cy="2516594"/>
        </p:xfrm>
        <a:graphic>
          <a:graphicData uri="http://schemas.openxmlformats.org/drawingml/2006/table">
            <a:tbl>
              <a:tblPr bandRow="1">
                <a:tableStyleId>{5C22544A-7EE6-4342-B048-85BDC9FD1C3A}</a:tableStyleId>
              </a:tblPr>
              <a:tblGrid>
                <a:gridCol w="2853833">
                  <a:extLst>
                    <a:ext uri="{9D8B030D-6E8A-4147-A177-3AD203B41FA5}">
                      <a16:colId xmlns:a16="http://schemas.microsoft.com/office/drawing/2014/main" val="403852918"/>
                    </a:ext>
                  </a:extLst>
                </a:gridCol>
                <a:gridCol w="1380885">
                  <a:extLst>
                    <a:ext uri="{9D8B030D-6E8A-4147-A177-3AD203B41FA5}">
                      <a16:colId xmlns:a16="http://schemas.microsoft.com/office/drawing/2014/main" val="273842314"/>
                    </a:ext>
                  </a:extLst>
                </a:gridCol>
                <a:gridCol w="1299055">
                  <a:extLst>
                    <a:ext uri="{9D8B030D-6E8A-4147-A177-3AD203B41FA5}">
                      <a16:colId xmlns:a16="http://schemas.microsoft.com/office/drawing/2014/main" val="3358486847"/>
                    </a:ext>
                  </a:extLst>
                </a:gridCol>
                <a:gridCol w="1278598">
                  <a:extLst>
                    <a:ext uri="{9D8B030D-6E8A-4147-A177-3AD203B41FA5}">
                      <a16:colId xmlns:a16="http://schemas.microsoft.com/office/drawing/2014/main" val="2945068731"/>
                    </a:ext>
                  </a:extLst>
                </a:gridCol>
                <a:gridCol w="1237682">
                  <a:extLst>
                    <a:ext uri="{9D8B030D-6E8A-4147-A177-3AD203B41FA5}">
                      <a16:colId xmlns:a16="http://schemas.microsoft.com/office/drawing/2014/main" val="1501157890"/>
                    </a:ext>
                  </a:extLst>
                </a:gridCol>
                <a:gridCol w="1114936">
                  <a:extLst>
                    <a:ext uri="{9D8B030D-6E8A-4147-A177-3AD203B41FA5}">
                      <a16:colId xmlns:a16="http://schemas.microsoft.com/office/drawing/2014/main" val="1775296930"/>
                    </a:ext>
                  </a:extLst>
                </a:gridCol>
                <a:gridCol w="1217224">
                  <a:extLst>
                    <a:ext uri="{9D8B030D-6E8A-4147-A177-3AD203B41FA5}">
                      <a16:colId xmlns:a16="http://schemas.microsoft.com/office/drawing/2014/main" val="329434587"/>
                    </a:ext>
                  </a:extLst>
                </a:gridCol>
              </a:tblGrid>
              <a:tr h="519958">
                <a:tc>
                  <a:txBody>
                    <a:bodyPr/>
                    <a:lstStyle/>
                    <a:p>
                      <a:pPr algn="l" eaLnBrk="1" latinLnBrk="0" hangingPunct="1">
                        <a:buNone/>
                      </a:pPr>
                      <a:r>
                        <a:rPr lang="en-US" sz="2400" b="1" dirty="0">
                          <a:solidFill>
                            <a:srgbClr val="000000"/>
                          </a:solidFill>
                          <a:effectLst/>
                        </a:rPr>
                        <a:t>Variable Cost</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JAN</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FEB</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MARCH</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APRIL</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MAY</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ctr" eaLnBrk="1" latinLnBrk="0" hangingPunct="1">
                        <a:buNone/>
                      </a:pPr>
                      <a:r>
                        <a:rPr lang="en-US" sz="2400" b="1" dirty="0">
                          <a:solidFill>
                            <a:srgbClr val="1F1F1F"/>
                          </a:solidFill>
                          <a:effectLst/>
                          <a:latin typeface="Calibri"/>
                        </a:rPr>
                        <a:t>JUNE</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extLst>
                  <a:ext uri="{0D108BD9-81ED-4DB2-BD59-A6C34878D82A}">
                    <a16:rowId xmlns:a16="http://schemas.microsoft.com/office/drawing/2014/main" val="3437618181"/>
                  </a:ext>
                </a:extLst>
              </a:tr>
              <a:tr h="499159">
                <a:tc>
                  <a:txBody>
                    <a:bodyPr/>
                    <a:lstStyle/>
                    <a:p>
                      <a:pPr algn="l" eaLnBrk="1" latinLnBrk="0" hangingPunct="1">
                        <a:buNone/>
                      </a:pPr>
                      <a:r>
                        <a:rPr lang="en-US" sz="2400" b="1" dirty="0">
                          <a:solidFill>
                            <a:srgbClr val="000000"/>
                          </a:solidFill>
                          <a:effectLst/>
                        </a:rPr>
                        <a:t>Electricity</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pPr algn="l" eaLnBrk="1" latinLnBrk="0" hangingPunct="1">
                        <a:buNone/>
                      </a:pPr>
                      <a:r>
                        <a:rPr lang="en-US" sz="2400" dirty="0">
                          <a:solidFill>
                            <a:srgbClr val="1F1F1F"/>
                          </a:solidFill>
                          <a:effectLst/>
                          <a:latin typeface="Calibri"/>
                        </a:rPr>
                        <a:t>£ 300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£ 400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£ 750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116376603"/>
                  </a:ext>
                </a:extLst>
              </a:tr>
              <a:tr h="499159">
                <a:tc>
                  <a:txBody>
                    <a:bodyPr/>
                    <a:lstStyle/>
                    <a:p>
                      <a:pPr algn="l" eaLnBrk="1" latinLnBrk="0" hangingPunct="1">
                        <a:buNone/>
                      </a:pPr>
                      <a:r>
                        <a:rPr lang="en-US" sz="2400" b="1" dirty="0">
                          <a:solidFill>
                            <a:srgbClr val="000000"/>
                          </a:solidFill>
                          <a:effectLst/>
                        </a:rPr>
                        <a:t>Raw Material</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pPr algn="l" eaLnBrk="1" latinLnBrk="0" hangingPunct="1">
                        <a:buNone/>
                      </a:pPr>
                      <a:r>
                        <a:rPr lang="en-US" sz="2400" dirty="0">
                          <a:solidFill>
                            <a:srgbClr val="1F1F1F"/>
                          </a:solidFill>
                          <a:effectLst/>
                          <a:latin typeface="Calibri"/>
                        </a:rPr>
                        <a:t>£ 400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£ 600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£ 650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£ 800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£ 800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£ 1000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419812999"/>
                  </a:ext>
                </a:extLst>
              </a:tr>
              <a:tr h="499159">
                <a:tc>
                  <a:txBody>
                    <a:bodyPr/>
                    <a:lstStyle/>
                    <a:p>
                      <a:pPr algn="l" eaLnBrk="1" latinLnBrk="0" hangingPunct="1">
                        <a:buNone/>
                      </a:pPr>
                      <a:r>
                        <a:rPr lang="en-US" sz="2400" b="1" dirty="0">
                          <a:solidFill>
                            <a:srgbClr val="000000"/>
                          </a:solidFill>
                          <a:effectLst/>
                        </a:rPr>
                        <a:t>Hourly Paid</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pPr algn="l" eaLnBrk="1" latinLnBrk="0" hangingPunct="1">
                        <a:buNone/>
                      </a:pPr>
                      <a:r>
                        <a:rPr lang="en-US" sz="2400" dirty="0">
                          <a:solidFill>
                            <a:srgbClr val="1F1F1F"/>
                          </a:solidFill>
                          <a:effectLst/>
                          <a:latin typeface="Calibri"/>
                        </a:rPr>
                        <a:t>£ 0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£ 600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£ 800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2683144"/>
                  </a:ext>
                </a:extLst>
              </a:tr>
              <a:tr h="499159">
                <a:tc>
                  <a:txBody>
                    <a:bodyPr/>
                    <a:lstStyle/>
                    <a:p>
                      <a:pPr algn="l" eaLnBrk="1" latinLnBrk="0" hangingPunct="1">
                        <a:buNone/>
                      </a:pPr>
                      <a:r>
                        <a:rPr lang="en-US" sz="2400" b="1" dirty="0">
                          <a:solidFill>
                            <a:srgbClr val="000000"/>
                          </a:solidFill>
                          <a:effectLst/>
                        </a:rPr>
                        <a:t>Total Variable Cost</a:t>
                      </a:r>
                      <a:endParaRPr lang="en-US" sz="2400">
                        <a:effectLst/>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rgbClr val="FFFF00"/>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£ 1,500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£ 1,650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£ 2,100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tc>
                  <a:txBody>
                    <a:bodyPr/>
                    <a:lstStyle/>
                    <a:p>
                      <a:pPr algn="l" eaLnBrk="1" latinLnBrk="0" hangingPunct="1">
                        <a:buNone/>
                      </a:pPr>
                      <a:r>
                        <a:rPr lang="en-US" sz="2400" dirty="0">
                          <a:solidFill>
                            <a:srgbClr val="1F1F1F"/>
                          </a:solidFill>
                          <a:effectLst/>
                          <a:latin typeface="Calibri"/>
                        </a:rPr>
                        <a:t>£ 2,450</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chemeClr val="accent1">
                        <a:lumMod val="20000"/>
                        <a:lumOff val="80000"/>
                      </a:schemeClr>
                    </a:solidFill>
                  </a:tcPr>
                </a:tc>
                <a:extLst>
                  <a:ext uri="{0D108BD9-81ED-4DB2-BD59-A6C34878D82A}">
                    <a16:rowId xmlns:a16="http://schemas.microsoft.com/office/drawing/2014/main" val="1921845905"/>
                  </a:ext>
                </a:extLst>
              </a:tr>
            </a:tbl>
          </a:graphicData>
        </a:graphic>
      </p:graphicFrame>
      <p:graphicFrame>
        <p:nvGraphicFramePr>
          <p:cNvPr id="3" name="Content Placeholder 4">
            <a:extLst>
              <a:ext uri="{FF2B5EF4-FFF2-40B4-BE49-F238E27FC236}">
                <a16:creationId xmlns:a16="http://schemas.microsoft.com/office/drawing/2014/main" id="{A4089CDE-FB0F-2DC9-3A39-C65B7DB14E2D}"/>
              </a:ext>
            </a:extLst>
          </p:cNvPr>
          <p:cNvGraphicFramePr>
            <a:graphicFrameLocks/>
          </p:cNvGraphicFramePr>
          <p:nvPr>
            <p:extLst>
              <p:ext uri="{D42A27DB-BD31-4B8C-83A1-F6EECF244321}">
                <p14:modId xmlns:p14="http://schemas.microsoft.com/office/powerpoint/2010/main" val="150030180"/>
              </p:ext>
            </p:extLst>
          </p:nvPr>
        </p:nvGraphicFramePr>
        <p:xfrm>
          <a:off x="877018" y="3464943"/>
          <a:ext cx="10529457" cy="3084584"/>
        </p:xfrm>
        <a:graphic>
          <a:graphicData uri="http://schemas.openxmlformats.org/drawingml/2006/table">
            <a:tbl>
              <a:tblPr bandRow="1">
                <a:tableStyleId>{5C22544A-7EE6-4342-B048-85BDC9FD1C3A}</a:tableStyleId>
              </a:tblPr>
              <a:tblGrid>
                <a:gridCol w="2085113">
                  <a:extLst>
                    <a:ext uri="{9D8B030D-6E8A-4147-A177-3AD203B41FA5}">
                      <a16:colId xmlns:a16="http://schemas.microsoft.com/office/drawing/2014/main" val="2221246653"/>
                    </a:ext>
                  </a:extLst>
                </a:gridCol>
                <a:gridCol w="1396116">
                  <a:extLst>
                    <a:ext uri="{9D8B030D-6E8A-4147-A177-3AD203B41FA5}">
                      <a16:colId xmlns:a16="http://schemas.microsoft.com/office/drawing/2014/main" val="733621822"/>
                    </a:ext>
                  </a:extLst>
                </a:gridCol>
                <a:gridCol w="1468643">
                  <a:extLst>
                    <a:ext uri="{9D8B030D-6E8A-4147-A177-3AD203B41FA5}">
                      <a16:colId xmlns:a16="http://schemas.microsoft.com/office/drawing/2014/main" val="2417801209"/>
                    </a:ext>
                  </a:extLst>
                </a:gridCol>
                <a:gridCol w="1414250">
                  <a:extLst>
                    <a:ext uri="{9D8B030D-6E8A-4147-A177-3AD203B41FA5}">
                      <a16:colId xmlns:a16="http://schemas.microsoft.com/office/drawing/2014/main" val="258207521"/>
                    </a:ext>
                  </a:extLst>
                </a:gridCol>
                <a:gridCol w="1414250">
                  <a:extLst>
                    <a:ext uri="{9D8B030D-6E8A-4147-A177-3AD203B41FA5}">
                      <a16:colId xmlns:a16="http://schemas.microsoft.com/office/drawing/2014/main" val="3813549182"/>
                    </a:ext>
                  </a:extLst>
                </a:gridCol>
                <a:gridCol w="1359855">
                  <a:extLst>
                    <a:ext uri="{9D8B030D-6E8A-4147-A177-3AD203B41FA5}">
                      <a16:colId xmlns:a16="http://schemas.microsoft.com/office/drawing/2014/main" val="3584704635"/>
                    </a:ext>
                  </a:extLst>
                </a:gridCol>
                <a:gridCol w="1391230">
                  <a:extLst>
                    <a:ext uri="{9D8B030D-6E8A-4147-A177-3AD203B41FA5}">
                      <a16:colId xmlns:a16="http://schemas.microsoft.com/office/drawing/2014/main" val="672039005"/>
                    </a:ext>
                  </a:extLst>
                </a:gridCol>
              </a:tblGrid>
              <a:tr h="719737">
                <a:tc>
                  <a:txBody>
                    <a:bodyPr/>
                    <a:lstStyle/>
                    <a:p>
                      <a:pPr algn="l" eaLnBrk="1" latinLnBrk="0" hangingPunct="1">
                        <a:buNone/>
                      </a:pPr>
                      <a:br>
                        <a:rPr lang="en-US" sz="2800" b="1" dirty="0">
                          <a:solidFill>
                            <a:srgbClr val="000000"/>
                          </a:solidFill>
                          <a:effectLst/>
                        </a:rPr>
                      </a:br>
                      <a:endParaRPr lang="en-US" sz="1600">
                        <a:effectLst/>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pPr algn="ctr" eaLnBrk="1" latinLnBrk="0" hangingPunct="1">
                        <a:buNone/>
                      </a:pPr>
                      <a:r>
                        <a:rPr lang="en-US" sz="2400" b="1" dirty="0">
                          <a:solidFill>
                            <a:srgbClr val="1F1F1F"/>
                          </a:solidFill>
                          <a:effectLst/>
                          <a:latin typeface="Calibri"/>
                        </a:rPr>
                        <a:t>JAN</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tc>
                  <a:txBody>
                    <a:bodyPr/>
                    <a:lstStyle/>
                    <a:p>
                      <a:pPr algn="ctr" eaLnBrk="1" latinLnBrk="0" hangingPunct="1">
                        <a:buNone/>
                      </a:pPr>
                      <a:r>
                        <a:rPr lang="en-US" sz="2400" b="1" dirty="0">
                          <a:solidFill>
                            <a:srgbClr val="1F1F1F"/>
                          </a:solidFill>
                          <a:effectLst/>
                          <a:latin typeface="Calibri"/>
                        </a:rPr>
                        <a:t>FEB</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tc>
                  <a:txBody>
                    <a:bodyPr/>
                    <a:lstStyle/>
                    <a:p>
                      <a:pPr algn="ctr" eaLnBrk="1" latinLnBrk="0" hangingPunct="1">
                        <a:buNone/>
                      </a:pPr>
                      <a:r>
                        <a:rPr lang="en-US" sz="2400" b="1" dirty="0">
                          <a:solidFill>
                            <a:srgbClr val="1F1F1F"/>
                          </a:solidFill>
                          <a:effectLst/>
                          <a:latin typeface="Calibri"/>
                        </a:rPr>
                        <a:t>MARCH</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tc>
                  <a:txBody>
                    <a:bodyPr/>
                    <a:lstStyle/>
                    <a:p>
                      <a:pPr algn="ctr" eaLnBrk="1" latinLnBrk="0" hangingPunct="1">
                        <a:buNone/>
                      </a:pPr>
                      <a:r>
                        <a:rPr lang="en-US" sz="2400" b="1" dirty="0">
                          <a:solidFill>
                            <a:srgbClr val="1F1F1F"/>
                          </a:solidFill>
                          <a:effectLst/>
                          <a:latin typeface="Calibri"/>
                        </a:rPr>
                        <a:t>APRIL</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tc>
                  <a:txBody>
                    <a:bodyPr/>
                    <a:lstStyle/>
                    <a:p>
                      <a:pPr algn="ctr" eaLnBrk="1" latinLnBrk="0" hangingPunct="1">
                        <a:buNone/>
                      </a:pPr>
                      <a:r>
                        <a:rPr lang="en-US" sz="2400" b="1" dirty="0">
                          <a:solidFill>
                            <a:srgbClr val="1F1F1F"/>
                          </a:solidFill>
                          <a:effectLst/>
                          <a:latin typeface="Calibri"/>
                        </a:rPr>
                        <a:t>MAY</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tc>
                  <a:txBody>
                    <a:bodyPr/>
                    <a:lstStyle/>
                    <a:p>
                      <a:pPr algn="ctr" eaLnBrk="1" latinLnBrk="0" hangingPunct="1">
                        <a:buNone/>
                      </a:pPr>
                      <a:r>
                        <a:rPr lang="en-US" sz="2400" b="1" dirty="0">
                          <a:solidFill>
                            <a:srgbClr val="1F1F1F"/>
                          </a:solidFill>
                          <a:effectLst/>
                          <a:latin typeface="Calibri"/>
                        </a:rPr>
                        <a:t>JUNE</a:t>
                      </a:r>
                      <a:endParaRPr lang="en-US" sz="2400">
                        <a:effectLst/>
                        <a:latin typeface="Calibri"/>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accent5"/>
                    </a:solidFill>
                  </a:tcPr>
                </a:tc>
                <a:extLst>
                  <a:ext uri="{0D108BD9-81ED-4DB2-BD59-A6C34878D82A}">
                    <a16:rowId xmlns:a16="http://schemas.microsoft.com/office/drawing/2014/main" val="2535815233"/>
                  </a:ext>
                </a:extLst>
              </a:tr>
              <a:tr h="452405">
                <a:tc>
                  <a:txBody>
                    <a:bodyPr/>
                    <a:lstStyle/>
                    <a:p>
                      <a:pPr algn="l" eaLnBrk="1" latinLnBrk="0" hangingPunct="1">
                        <a:buNone/>
                      </a:pPr>
                      <a:r>
                        <a:rPr lang="en-US" sz="2400" b="1" dirty="0">
                          <a:solidFill>
                            <a:srgbClr val="000000"/>
                          </a:solidFill>
                          <a:effectLst/>
                        </a:rPr>
                        <a:t>Fixed</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5">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accent5">
                        <a:lumMod val="40000"/>
                        <a:lumOff val="60000"/>
                      </a:schemeClr>
                    </a:solidFill>
                  </a:tcPr>
                </a:tc>
                <a:extLst>
                  <a:ext uri="{0D108BD9-81ED-4DB2-BD59-A6C34878D82A}">
                    <a16:rowId xmlns:a16="http://schemas.microsoft.com/office/drawing/2014/main" val="409439906"/>
                  </a:ext>
                </a:extLst>
              </a:tr>
              <a:tr h="452405">
                <a:tc>
                  <a:txBody>
                    <a:bodyPr/>
                    <a:lstStyle/>
                    <a:p>
                      <a:pPr algn="l" eaLnBrk="1" latinLnBrk="0" hangingPunct="1">
                        <a:buNone/>
                      </a:pPr>
                      <a:r>
                        <a:rPr lang="en-US" sz="2400" b="1" dirty="0">
                          <a:solidFill>
                            <a:srgbClr val="000000"/>
                          </a:solidFill>
                          <a:effectLst/>
                          <a:latin typeface="Calibri"/>
                        </a:rPr>
                        <a:t>Variable Cost</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£ 1,500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£ 1,650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£ 2,100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£ 2,100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20000"/>
                        <a:lumOff val="80000"/>
                      </a:schemeClr>
                    </a:solidFill>
                  </a:tcPr>
                </a:tc>
                <a:tc>
                  <a:txBody>
                    <a:bodyPr/>
                    <a:lstStyle/>
                    <a:p>
                      <a:pPr algn="l" eaLnBrk="1" latinLnBrk="0" hangingPunct="1">
                        <a:buNone/>
                      </a:pPr>
                      <a:r>
                        <a:rPr lang="en-US" sz="2400" dirty="0">
                          <a:solidFill>
                            <a:srgbClr val="1F1F1F"/>
                          </a:solidFill>
                          <a:effectLst/>
                          <a:latin typeface="Calibri"/>
                        </a:rPr>
                        <a:t>£ 2,450</a:t>
                      </a:r>
                      <a:endParaRPr lang="en-US" sz="2400">
                        <a:effectLst/>
                        <a:latin typeface="Calibri"/>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accent2">
                        <a:lumMod val="20000"/>
                        <a:lumOff val="80000"/>
                      </a:schemeClr>
                    </a:solidFill>
                  </a:tcPr>
                </a:tc>
                <a:extLst>
                  <a:ext uri="{0D108BD9-81ED-4DB2-BD59-A6C34878D82A}">
                    <a16:rowId xmlns:a16="http://schemas.microsoft.com/office/drawing/2014/main" val="915204139"/>
                  </a:ext>
                </a:extLst>
              </a:tr>
              <a:tr h="514098">
                <a:tc>
                  <a:txBody>
                    <a:bodyPr/>
                    <a:lstStyle/>
                    <a:p>
                      <a:pPr algn="l" eaLnBrk="1" latinLnBrk="0" hangingPunct="1">
                        <a:buNone/>
                      </a:pPr>
                      <a:r>
                        <a:rPr lang="en-US" sz="2400" b="1" dirty="0">
                          <a:solidFill>
                            <a:srgbClr val="FF0000"/>
                          </a:solidFill>
                          <a:effectLst/>
                        </a:rPr>
                        <a:t>Total Cost</a:t>
                      </a:r>
                      <a:endParaRPr lang="en-US" sz="2400">
                        <a:solidFill>
                          <a:srgbClr val="FF0000"/>
                        </a:solidFill>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£ 9,700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£ 10,500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£ 10,650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£ 11,100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£ 11,100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B5EE"/>
                    </a:solidFill>
                  </a:tcPr>
                </a:tc>
                <a:tc>
                  <a:txBody>
                    <a:bodyPr/>
                    <a:lstStyle/>
                    <a:p>
                      <a:pPr algn="l" eaLnBrk="1" latinLnBrk="0" hangingPunct="1">
                        <a:buNone/>
                      </a:pPr>
                      <a:r>
                        <a:rPr lang="en-US" sz="2400" dirty="0">
                          <a:solidFill>
                            <a:srgbClr val="1F1F1F"/>
                          </a:solidFill>
                          <a:effectLst/>
                          <a:latin typeface="Calibri"/>
                        </a:rPr>
                        <a:t>£ 11,450</a:t>
                      </a:r>
                      <a:endParaRPr lang="en-US" sz="2400">
                        <a:effectLst/>
                        <a:latin typeface="Calibri"/>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rgbClr val="FFB5EE"/>
                    </a:solidFill>
                  </a:tcPr>
                </a:tc>
                <a:extLst>
                  <a:ext uri="{0D108BD9-81ED-4DB2-BD59-A6C34878D82A}">
                    <a16:rowId xmlns:a16="http://schemas.microsoft.com/office/drawing/2014/main" val="3962136147"/>
                  </a:ext>
                </a:extLst>
              </a:tr>
              <a:tr h="493534">
                <a:tc>
                  <a:txBody>
                    <a:bodyPr/>
                    <a:lstStyle/>
                    <a:p>
                      <a:pPr algn="l" eaLnBrk="1" latinLnBrk="0" hangingPunct="1">
                        <a:buNone/>
                      </a:pPr>
                      <a:r>
                        <a:rPr lang="en-US" sz="2400" b="1" dirty="0">
                          <a:solidFill>
                            <a:srgbClr val="000000"/>
                          </a:solidFill>
                          <a:effectLst/>
                        </a:rPr>
                        <a:t>Revenue</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£ 4,000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£ 4,500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£ 6,000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£ 9,000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£ 12,100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2">
                        <a:lumMod val="40000"/>
                        <a:lumOff val="60000"/>
                      </a:schemeClr>
                    </a:solidFill>
                  </a:tcPr>
                </a:tc>
                <a:tc>
                  <a:txBody>
                    <a:bodyPr/>
                    <a:lstStyle/>
                    <a:p>
                      <a:pPr algn="l" eaLnBrk="1" latinLnBrk="0" hangingPunct="1">
                        <a:buNone/>
                      </a:pPr>
                      <a:r>
                        <a:rPr lang="en-US" sz="2400" dirty="0">
                          <a:solidFill>
                            <a:srgbClr val="1F1F1F"/>
                          </a:solidFill>
                          <a:effectLst/>
                          <a:latin typeface="Calibri"/>
                        </a:rPr>
                        <a:t>£ 13,000</a:t>
                      </a:r>
                      <a:endParaRPr lang="en-US" sz="2400">
                        <a:effectLst/>
                        <a:latin typeface="Calibri"/>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accent2">
                        <a:lumMod val="40000"/>
                        <a:lumOff val="60000"/>
                      </a:schemeClr>
                    </a:solidFill>
                  </a:tcPr>
                </a:tc>
                <a:extLst>
                  <a:ext uri="{0D108BD9-81ED-4DB2-BD59-A6C34878D82A}">
                    <a16:rowId xmlns:a16="http://schemas.microsoft.com/office/drawing/2014/main" val="519010790"/>
                  </a:ext>
                </a:extLst>
              </a:tr>
              <a:tr h="452405">
                <a:tc>
                  <a:txBody>
                    <a:bodyPr/>
                    <a:lstStyle/>
                    <a:p>
                      <a:pPr algn="l" eaLnBrk="1" latinLnBrk="0" hangingPunct="1">
                        <a:buNone/>
                      </a:pPr>
                      <a:r>
                        <a:rPr lang="en-US" sz="2400" b="1" dirty="0">
                          <a:solidFill>
                            <a:srgbClr val="000000"/>
                          </a:solidFill>
                          <a:effectLst/>
                        </a:rPr>
                        <a:t>Profit/Loss</a:t>
                      </a:r>
                      <a:endParaRPr lang="en-US" sz="2400">
                        <a:effectLst/>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rgbClr val="FFFF00"/>
                    </a:solidFill>
                  </a:tcPr>
                </a:tc>
                <a:tc>
                  <a:txBody>
                    <a:bodyPr/>
                    <a:lstStyle/>
                    <a:p>
                      <a:pPr algn="l" eaLnBrk="1" latinLnBrk="0" hangingPunct="1">
                        <a:buNone/>
                      </a:pPr>
                      <a:r>
                        <a:rPr lang="en-US" sz="2400" dirty="0">
                          <a:solidFill>
                            <a:srgbClr val="1F1F1F"/>
                          </a:solidFill>
                          <a:effectLst/>
                          <a:latin typeface="Calibri"/>
                        </a:rPr>
                        <a:t>£ 5,700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algn="l" eaLnBrk="1" latinLnBrk="0" hangingPunct="1">
                        <a:buNone/>
                      </a:pPr>
                      <a:r>
                        <a:rPr lang="en-US" sz="2400" dirty="0">
                          <a:solidFill>
                            <a:srgbClr val="1F1F1F"/>
                          </a:solidFill>
                          <a:effectLst/>
                          <a:latin typeface="Calibri"/>
                        </a:rPr>
                        <a:t>£ 6,000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algn="l" eaLnBrk="1" latinLnBrk="0" hangingPunct="1">
                        <a:buNone/>
                      </a:pPr>
                      <a:r>
                        <a:rPr lang="en-US" sz="2400" dirty="0">
                          <a:solidFill>
                            <a:srgbClr val="1F1F1F"/>
                          </a:solidFill>
                          <a:effectLst/>
                          <a:latin typeface="Calibri"/>
                        </a:rPr>
                        <a:t>£ 4,650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algn="l" eaLnBrk="1" latinLnBrk="0" hangingPunct="1">
                        <a:buNone/>
                      </a:pPr>
                      <a:r>
                        <a:rPr lang="en-US" sz="2400" dirty="0">
                          <a:solidFill>
                            <a:srgbClr val="1F1F1F"/>
                          </a:solidFill>
                          <a:effectLst/>
                          <a:latin typeface="Calibri"/>
                        </a:rPr>
                        <a:t>£ 500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algn="l" eaLnBrk="1" latinLnBrk="0" hangingPunct="1">
                        <a:buNone/>
                      </a:pPr>
                      <a:r>
                        <a:rPr lang="en-US" sz="2400" dirty="0">
                          <a:solidFill>
                            <a:srgbClr val="1F1F1F"/>
                          </a:solidFill>
                          <a:effectLst/>
                          <a:latin typeface="Calibri"/>
                        </a:rPr>
                        <a:t>£ 900</a:t>
                      </a:r>
                      <a:endParaRPr lang="en-US" sz="2400">
                        <a:effectLst/>
                        <a:latin typeface="Calibri"/>
                      </a:endParaRPr>
                    </a:p>
                  </a:txBody>
                  <a:tcPr marL="0" marR="0" marT="0" marB="0" anchor="ct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algn="l" eaLnBrk="1" latinLnBrk="0" hangingPunct="1">
                        <a:buNone/>
                      </a:pPr>
                      <a:r>
                        <a:rPr lang="en-US" sz="2400" dirty="0">
                          <a:solidFill>
                            <a:srgbClr val="1F1F1F"/>
                          </a:solidFill>
                          <a:effectLst/>
                          <a:latin typeface="Calibri"/>
                        </a:rPr>
                        <a:t>£ 1,550</a:t>
                      </a:r>
                      <a:endParaRPr lang="en-US" sz="2400">
                        <a:effectLst/>
                        <a:latin typeface="Calibri"/>
                      </a:endParaRPr>
                    </a:p>
                  </a:txBody>
                  <a:tcPr marL="0" marR="0" marT="0" marB="0" anchor="ct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accent6">
                        <a:lumMod val="60000"/>
                        <a:lumOff val="40000"/>
                      </a:schemeClr>
                    </a:solidFill>
                  </a:tcPr>
                </a:tc>
                <a:extLst>
                  <a:ext uri="{0D108BD9-81ED-4DB2-BD59-A6C34878D82A}">
                    <a16:rowId xmlns:a16="http://schemas.microsoft.com/office/drawing/2014/main" val="2605613663"/>
                  </a:ext>
                </a:extLst>
              </a:tr>
            </a:tbl>
          </a:graphicData>
        </a:graphic>
      </p:graphicFrame>
    </p:spTree>
    <p:extLst>
      <p:ext uri="{BB962C8B-B14F-4D97-AF65-F5344CB8AC3E}">
        <p14:creationId xmlns:p14="http://schemas.microsoft.com/office/powerpoint/2010/main" val="3345197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b="1" kern="1200">
                <a:solidFill>
                  <a:schemeClr val="tx1"/>
                </a:solidFill>
                <a:latin typeface="+mj-lt"/>
                <a:ea typeface="+mj-ea"/>
                <a:cs typeface="+mj-cs"/>
              </a:rPr>
              <a:t>Breakeven Analysis</a:t>
            </a:r>
            <a:endParaRPr lang="en-US" sz="5200" kern="1200">
              <a:solidFill>
                <a:schemeClr val="tx1"/>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90F25A6E-11EF-5E91-359B-43DF32ECCA78}"/>
              </a:ext>
            </a:extLst>
          </p:cNvPr>
          <p:cNvGraphicFramePr>
            <a:graphicFrameLocks noGrp="1"/>
          </p:cNvGraphicFramePr>
          <p:nvPr>
            <p:ph idx="1"/>
            <p:extLst>
              <p:ext uri="{D42A27DB-BD31-4B8C-83A1-F6EECF244321}">
                <p14:modId xmlns:p14="http://schemas.microsoft.com/office/powerpoint/2010/main" val="94112953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830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553EF6-F812-9EBE-563B-983852AB1D8C}"/>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3F1A537-BC10-79C7-C905-04DBC647845E}"/>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kern="1200" dirty="0">
                <a:solidFill>
                  <a:schemeClr val="tx1"/>
                </a:solidFill>
                <a:latin typeface="+mj-lt"/>
                <a:ea typeface="+mj-ea"/>
                <a:cs typeface="+mj-cs"/>
              </a:rPr>
              <a:t>Conclusion</a:t>
            </a:r>
            <a:endParaRPr lang="en-US" sz="5200" kern="1200" dirty="0">
              <a:solidFill>
                <a:schemeClr val="tx1"/>
              </a:solidFill>
              <a:latin typeface="+mj-lt"/>
              <a:ea typeface="+mj-ea"/>
              <a:cs typeface="+mj-cs"/>
            </a:endParaRPr>
          </a:p>
        </p:txBody>
      </p:sp>
      <p:graphicFrame>
        <p:nvGraphicFramePr>
          <p:cNvPr id="25" name="Content Placeholder 2">
            <a:extLst>
              <a:ext uri="{FF2B5EF4-FFF2-40B4-BE49-F238E27FC236}">
                <a16:creationId xmlns:a16="http://schemas.microsoft.com/office/drawing/2014/main" id="{27422D62-EA9D-2ECD-54ED-C909F7594B1A}"/>
              </a:ext>
            </a:extLst>
          </p:cNvPr>
          <p:cNvGraphicFramePr>
            <a:graphicFrameLocks noGrp="1"/>
          </p:cNvGraphicFramePr>
          <p:nvPr>
            <p:ph idx="1"/>
            <p:extLst>
              <p:ext uri="{D42A27DB-BD31-4B8C-83A1-F6EECF244321}">
                <p14:modId xmlns:p14="http://schemas.microsoft.com/office/powerpoint/2010/main" val="29059880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56970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4570</TotalTime>
  <Words>2291</Words>
  <Application>Microsoft Office PowerPoint</Application>
  <PresentationFormat>Widescreen</PresentationFormat>
  <Paragraphs>288</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Calibri Light</vt:lpstr>
      <vt:lpstr>Söhne</vt:lpstr>
      <vt:lpstr>Office Theme</vt:lpstr>
      <vt:lpstr>BUSINESS PLAN</vt:lpstr>
      <vt:lpstr>PowerPoint Presentation</vt:lpstr>
      <vt:lpstr>PowerPoint Presentation</vt:lpstr>
      <vt:lpstr>PowerPoint Presentation</vt:lpstr>
      <vt:lpstr>Section 2 - Legal Format and Management Structure</vt:lpstr>
      <vt:lpstr>PowerPoint Presentation</vt:lpstr>
      <vt:lpstr>PowerPoint Presentation</vt:lpstr>
      <vt:lpstr>PowerPoint Presentation</vt:lpstr>
      <vt:lpstr>PowerPoint Presentation</vt:lpstr>
      <vt:lpstr>PowerPoint Presentation</vt:lpstr>
      <vt:lpstr>PowerPoint Presentation</vt:lpstr>
      <vt:lpstr>Six -Month Financial forecast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erlina geronimo</cp:lastModifiedBy>
  <cp:revision>854</cp:revision>
  <dcterms:created xsi:type="dcterms:W3CDTF">2023-07-31T07:37:43Z</dcterms:created>
  <dcterms:modified xsi:type="dcterms:W3CDTF">2025-12-06T00:54:45Z</dcterms:modified>
</cp:coreProperties>
</file>