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9" r:id="rId3"/>
    <p:sldId id="261" r:id="rId4"/>
    <p:sldId id="260" r:id="rId5"/>
    <p:sldId id="285" r:id="rId6"/>
    <p:sldId id="284"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4" autoAdjust="0"/>
    <p:restoredTop sz="66009" autoAdjust="0"/>
  </p:normalViewPr>
  <p:slideViewPr>
    <p:cSldViewPr snapToGrid="0">
      <p:cViewPr varScale="1">
        <p:scale>
          <a:sx n="68" d="100"/>
          <a:sy n="68" d="100"/>
        </p:scale>
        <p:origin x="224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300E920-0EB2-4BE6-95E8-85F4EA25B7C1}"/>
    <pc:docChg chg="modSld">
      <pc:chgData name="Ellie Brown" userId="856727495e1cce7c" providerId="LiveId" clId="{B300E920-0EB2-4BE6-95E8-85F4EA25B7C1}" dt="2025-09-23T19:03:25.667" v="30" actId="12"/>
      <pc:docMkLst>
        <pc:docMk/>
      </pc:docMkLst>
      <pc:sldChg chg="modSp mod">
        <pc:chgData name="Ellie Brown" userId="856727495e1cce7c" providerId="LiveId" clId="{B300E920-0EB2-4BE6-95E8-85F4EA25B7C1}" dt="2025-09-23T19:03:25.667" v="30" actId="12"/>
        <pc:sldMkLst>
          <pc:docMk/>
          <pc:sldMk cId="750508579" sldId="258"/>
        </pc:sldMkLst>
        <pc:spChg chg="mod">
          <ac:chgData name="Ellie Brown" userId="856727495e1cce7c" providerId="LiveId" clId="{B300E920-0EB2-4BE6-95E8-85F4EA25B7C1}" dt="2025-09-23T19:03:25.667" v="30" actId="12"/>
          <ac:spMkLst>
            <pc:docMk/>
            <pc:sldMk cId="750508579" sldId="258"/>
            <ac:spMk id="3" creationId="{F10FF009-AA90-BFF8-DA6C-D9B4CA4922C8}"/>
          </ac:spMkLst>
        </pc:spChg>
      </pc:sldChg>
    </pc:docChg>
  </pc:docChgLst>
  <pc:docChgLst>
    <pc:chgData name="Ellie Brown" userId="856727495e1cce7c" providerId="LiveId" clId="{76070516-CCE1-4719-901D-CB62AE280C4E}"/>
    <pc:docChg chg="modSld">
      <pc:chgData name="Ellie Brown" userId="856727495e1cce7c" providerId="LiveId" clId="{76070516-CCE1-4719-901D-CB62AE280C4E}" dt="2025-07-31T12:12:05" v="29" actId="20577"/>
      <pc:docMkLst>
        <pc:docMk/>
      </pc:docMkLst>
      <pc:sldChg chg="modSp mod">
        <pc:chgData name="Ellie Brown" userId="856727495e1cce7c" providerId="LiveId" clId="{76070516-CCE1-4719-901D-CB62AE280C4E}" dt="2025-07-31T12:12:05" v="29" actId="20577"/>
        <pc:sldMkLst>
          <pc:docMk/>
          <pc:sldMk cId="750508579"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81C39-3947-4D18-A4A7-94581DE08C25}"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18CF28-B688-4501-A4AD-B524541F201E}" type="slidenum">
              <a:rPr lang="en-GB" smtClean="0"/>
              <a:t>‹#›</a:t>
            </a:fld>
            <a:endParaRPr lang="en-GB"/>
          </a:p>
        </p:txBody>
      </p:sp>
    </p:spTree>
    <p:extLst>
      <p:ext uri="{BB962C8B-B14F-4D97-AF65-F5344CB8AC3E}">
        <p14:creationId xmlns:p14="http://schemas.microsoft.com/office/powerpoint/2010/main" val="2008790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 support 2024 describes crime as</a:t>
            </a:r>
            <a:r>
              <a:rPr lang="en-GB" b="0" i="0" dirty="0">
                <a:solidFill>
                  <a:srgbClr val="4A4A4A"/>
                </a:solidFill>
                <a:effectLst/>
                <a:highlight>
                  <a:srgbClr val="FFFFFF"/>
                </a:highlight>
                <a:latin typeface="Trebuchet MS" panose="020B0603020202020204" pitchFamily="34" charset="0"/>
              </a:rPr>
              <a:t> a deliberate act that causes physical or psychological harm, damage to or loss of property, and is against the law.</a:t>
            </a:r>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3</a:t>
            </a:fld>
            <a:endParaRPr lang="en-GB"/>
          </a:p>
        </p:txBody>
      </p:sp>
    </p:spTree>
    <p:extLst>
      <p:ext uri="{BB962C8B-B14F-4D97-AF65-F5344CB8AC3E}">
        <p14:creationId xmlns:p14="http://schemas.microsoft.com/office/powerpoint/2010/main" val="2648453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6</a:t>
            </a:fld>
            <a:endParaRPr lang="en-GB"/>
          </a:p>
        </p:txBody>
      </p:sp>
    </p:spTree>
    <p:extLst>
      <p:ext uri="{BB962C8B-B14F-4D97-AF65-F5344CB8AC3E}">
        <p14:creationId xmlns:p14="http://schemas.microsoft.com/office/powerpoint/2010/main" val="1361341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7</a:t>
            </a:fld>
            <a:endParaRPr lang="en-GB"/>
          </a:p>
        </p:txBody>
      </p:sp>
    </p:spTree>
    <p:extLst>
      <p:ext uri="{BB962C8B-B14F-4D97-AF65-F5344CB8AC3E}">
        <p14:creationId xmlns:p14="http://schemas.microsoft.com/office/powerpoint/2010/main" val="1729513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points to prove?</a:t>
            </a:r>
          </a:p>
        </p:txBody>
      </p:sp>
      <p:sp>
        <p:nvSpPr>
          <p:cNvPr id="4" name="Slide Number Placeholder 3"/>
          <p:cNvSpPr>
            <a:spLocks noGrp="1"/>
          </p:cNvSpPr>
          <p:nvPr>
            <p:ph type="sldNum" sz="quarter" idx="5"/>
          </p:nvPr>
        </p:nvSpPr>
        <p:spPr/>
        <p:txBody>
          <a:bodyPr/>
          <a:lstStyle/>
          <a:p>
            <a:fld id="{D718CF28-B688-4501-A4AD-B524541F201E}" type="slidenum">
              <a:rPr lang="en-GB" smtClean="0"/>
              <a:t>8</a:t>
            </a:fld>
            <a:endParaRPr lang="en-GB"/>
          </a:p>
        </p:txBody>
      </p:sp>
    </p:spTree>
    <p:extLst>
      <p:ext uri="{BB962C8B-B14F-4D97-AF65-F5344CB8AC3E}">
        <p14:creationId xmlns:p14="http://schemas.microsoft.com/office/powerpoint/2010/main" val="2465059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9</a:t>
            </a:fld>
            <a:endParaRPr lang="en-GB"/>
          </a:p>
        </p:txBody>
      </p:sp>
    </p:spTree>
    <p:extLst>
      <p:ext uri="{BB962C8B-B14F-4D97-AF65-F5344CB8AC3E}">
        <p14:creationId xmlns:p14="http://schemas.microsoft.com/office/powerpoint/2010/main" val="1003264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r>
              <a:rPr lang="en-GB" altLang="en-US" sz="1200" kern="0" dirty="0">
                <a:solidFill>
                  <a:schemeClr val="tx1"/>
                </a:solidFill>
                <a:latin typeface="Arial" panose="020B0604020202020204" pitchFamily="34" charset="0"/>
                <a:cs typeface="Arial" panose="020B0604020202020204" pitchFamily="34" charset="0"/>
              </a:rPr>
              <a:t>It is the </a:t>
            </a:r>
            <a:r>
              <a:rPr lang="en-GB" altLang="en-US" sz="1200" b="1" u="sng" kern="0" dirty="0">
                <a:solidFill>
                  <a:schemeClr val="accent6"/>
                </a:solidFill>
                <a:latin typeface="Arial" panose="020B0604020202020204" pitchFamily="34" charset="0"/>
                <a:cs typeface="Arial" panose="020B0604020202020204" pitchFamily="34" charset="0"/>
              </a:rPr>
              <a:t>belief</a:t>
            </a:r>
            <a:r>
              <a:rPr lang="en-GB" altLang="en-US" sz="1200" kern="0" dirty="0">
                <a:solidFill>
                  <a:schemeClr val="tx1"/>
                </a:solidFill>
                <a:latin typeface="Arial" panose="020B0604020202020204" pitchFamily="34" charset="0"/>
                <a:cs typeface="Arial" panose="020B0604020202020204" pitchFamily="34" charset="0"/>
              </a:rPr>
              <a:t> that is important …the person may be wrong, but if they </a:t>
            </a:r>
            <a:r>
              <a:rPr lang="en-GB" altLang="en-US" sz="1200" b="1" u="sng" kern="0" dirty="0">
                <a:solidFill>
                  <a:schemeClr val="accent6"/>
                </a:solidFill>
                <a:latin typeface="Arial" panose="020B0604020202020204" pitchFamily="34" charset="0"/>
                <a:cs typeface="Arial" panose="020B0604020202020204" pitchFamily="34" charset="0"/>
              </a:rPr>
              <a:t>genuinely</a:t>
            </a:r>
            <a:r>
              <a:rPr lang="en-GB" altLang="en-US" sz="1200" kern="0" dirty="0">
                <a:solidFill>
                  <a:schemeClr val="accent6"/>
                </a:solidFill>
                <a:latin typeface="Arial" panose="020B0604020202020204" pitchFamily="34" charset="0"/>
                <a:cs typeface="Arial" panose="020B0604020202020204" pitchFamily="34" charset="0"/>
              </a:rPr>
              <a:t> </a:t>
            </a:r>
            <a:r>
              <a:rPr lang="en-GB" altLang="en-US" sz="1200" b="1" u="sng" kern="0" dirty="0">
                <a:solidFill>
                  <a:schemeClr val="accent6"/>
                </a:solidFill>
                <a:latin typeface="Arial" panose="020B0604020202020204" pitchFamily="34" charset="0"/>
                <a:cs typeface="Arial" panose="020B0604020202020204" pitchFamily="34" charset="0"/>
              </a:rPr>
              <a:t>believed</a:t>
            </a:r>
            <a:r>
              <a:rPr lang="en-GB" altLang="en-US" sz="1200" kern="0" dirty="0">
                <a:solidFill>
                  <a:schemeClr val="tx1"/>
                </a:solidFill>
                <a:latin typeface="Arial" panose="020B0604020202020204" pitchFamily="34" charset="0"/>
                <a:cs typeface="Arial" panose="020B0604020202020204" pitchFamily="34" charset="0"/>
              </a:rPr>
              <a:t> it then it is not theft. It is for the court / jury to decide.</a:t>
            </a:r>
          </a:p>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10</a:t>
            </a:fld>
            <a:endParaRPr lang="en-GB"/>
          </a:p>
        </p:txBody>
      </p:sp>
    </p:spTree>
    <p:extLst>
      <p:ext uri="{BB962C8B-B14F-4D97-AF65-F5344CB8AC3E}">
        <p14:creationId xmlns:p14="http://schemas.microsoft.com/office/powerpoint/2010/main" val="36483589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14</a:t>
            </a:fld>
            <a:endParaRPr lang="en-GB"/>
          </a:p>
        </p:txBody>
      </p:sp>
    </p:spTree>
    <p:extLst>
      <p:ext uri="{BB962C8B-B14F-4D97-AF65-F5344CB8AC3E}">
        <p14:creationId xmlns:p14="http://schemas.microsoft.com/office/powerpoint/2010/main" val="8324954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17</a:t>
            </a:fld>
            <a:endParaRPr lang="en-GB"/>
          </a:p>
        </p:txBody>
      </p:sp>
    </p:spTree>
    <p:extLst>
      <p:ext uri="{BB962C8B-B14F-4D97-AF65-F5344CB8AC3E}">
        <p14:creationId xmlns:p14="http://schemas.microsoft.com/office/powerpoint/2010/main" val="26030451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23</a:t>
            </a:fld>
            <a:endParaRPr lang="en-GB"/>
          </a:p>
        </p:txBody>
      </p:sp>
    </p:spTree>
    <p:extLst>
      <p:ext uri="{BB962C8B-B14F-4D97-AF65-F5344CB8AC3E}">
        <p14:creationId xmlns:p14="http://schemas.microsoft.com/office/powerpoint/2010/main" val="36851373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24</a:t>
            </a:fld>
            <a:endParaRPr lang="en-GB"/>
          </a:p>
        </p:txBody>
      </p:sp>
    </p:spTree>
    <p:extLst>
      <p:ext uri="{BB962C8B-B14F-4D97-AF65-F5344CB8AC3E}">
        <p14:creationId xmlns:p14="http://schemas.microsoft.com/office/powerpoint/2010/main" val="3783938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25</a:t>
            </a:fld>
            <a:endParaRPr lang="en-GB"/>
          </a:p>
        </p:txBody>
      </p:sp>
    </p:spTree>
    <p:extLst>
      <p:ext uri="{BB962C8B-B14F-4D97-AF65-F5344CB8AC3E}">
        <p14:creationId xmlns:p14="http://schemas.microsoft.com/office/powerpoint/2010/main" val="3802779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9275A-2BD3-9CEF-7493-18B7A1F6FA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791F60-4137-33A5-4661-9EC62BFBA5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91BCE1-CD06-8436-FCD9-FF65FC16F606}"/>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5" name="Footer Placeholder 4">
            <a:extLst>
              <a:ext uri="{FF2B5EF4-FFF2-40B4-BE49-F238E27FC236}">
                <a16:creationId xmlns:a16="http://schemas.microsoft.com/office/drawing/2014/main" id="{6783B1F5-1740-D5D1-73D9-14D73B5E5D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462DAB-339C-8EC4-6436-70155E30F293}"/>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007644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4DFFB-FC41-C219-F353-E74053532F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89BCB2-5982-7E4F-605E-1A7CA53126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D2C667-CB69-01C7-F0B6-0D77EAEB9DAF}"/>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5" name="Footer Placeholder 4">
            <a:extLst>
              <a:ext uri="{FF2B5EF4-FFF2-40B4-BE49-F238E27FC236}">
                <a16:creationId xmlns:a16="http://schemas.microsoft.com/office/drawing/2014/main" id="{6FE2456D-4789-5D62-ACA9-6FEEB95928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01705A-57CD-8692-BE15-DA657C36D3EE}"/>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2346629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76B1-8F12-30DE-20C8-DEABC09A54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70D6C5-5E29-345F-E3F5-5C77F26CA97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5BD7EF-5C63-D986-893D-AB12F9449178}"/>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5" name="Footer Placeholder 4">
            <a:extLst>
              <a:ext uri="{FF2B5EF4-FFF2-40B4-BE49-F238E27FC236}">
                <a16:creationId xmlns:a16="http://schemas.microsoft.com/office/drawing/2014/main" id="{65D14C40-4AD9-98A0-586A-B96C6BA254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AA3695-9DFC-1E1C-1B24-55A22502319F}"/>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3550293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490EF-1A3A-96A8-5326-D8F4C28CD8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FD6FF8-AB6E-C472-2218-2889AABF4A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3C60AF-63DC-82AA-9BD4-83A0034C75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F0CF0F-EA3A-1023-5499-0147090C5019}"/>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6" name="Footer Placeholder 5">
            <a:extLst>
              <a:ext uri="{FF2B5EF4-FFF2-40B4-BE49-F238E27FC236}">
                <a16:creationId xmlns:a16="http://schemas.microsoft.com/office/drawing/2014/main" id="{EEA3F40E-75EA-D34B-A009-F72DD8A25C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9C70B-89D4-69A0-1B03-D5F30F3413E4}"/>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703854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43925-2F1C-78FF-1C51-AAC68AEE87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C302FF-E063-AB34-C1C9-0691342F1C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C70110-1B7C-D538-98BB-6AFA2580D8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D38A63-D769-AB04-EFC3-8B80AA3099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57D453-6DEE-25F8-57AC-D81B9534A9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86BAF3-3979-E982-AF30-B0876B414885}"/>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8" name="Footer Placeholder 7">
            <a:extLst>
              <a:ext uri="{FF2B5EF4-FFF2-40B4-BE49-F238E27FC236}">
                <a16:creationId xmlns:a16="http://schemas.microsoft.com/office/drawing/2014/main" id="{169CAB89-7191-9F61-3140-39BB78FA50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4B1C94-6D51-3F7B-73C7-20ADDC52D2B9}"/>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2358835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277C0-AFCB-AED6-06C6-4CB90A78EC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CFFEC6-EC1B-BD56-F61C-1A9437E611BD}"/>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4" name="Footer Placeholder 3">
            <a:extLst>
              <a:ext uri="{FF2B5EF4-FFF2-40B4-BE49-F238E27FC236}">
                <a16:creationId xmlns:a16="http://schemas.microsoft.com/office/drawing/2014/main" id="{BA9228A5-B0AE-8E49-B26B-C7D5399DEF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DAAC28-6A0B-CDBF-D014-7DD1ABFA396C}"/>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735696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A0359F-DD5C-A5DF-0174-C05D95C13568}"/>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3" name="Footer Placeholder 2">
            <a:extLst>
              <a:ext uri="{FF2B5EF4-FFF2-40B4-BE49-F238E27FC236}">
                <a16:creationId xmlns:a16="http://schemas.microsoft.com/office/drawing/2014/main" id="{E800304C-BFC3-F108-1C28-67AF34AD1B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982F9D-A39D-CAAF-8F30-A5B5FBB3E198}"/>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49166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C178-37D2-8729-EF87-F9C5B20D28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2F4788-F70F-617C-268E-892D0F29DE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9923E3-37AE-1CD7-6D2D-A2442A9041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F7B1A9-4E0E-8598-792A-D583983D2FF9}"/>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6" name="Footer Placeholder 5">
            <a:extLst>
              <a:ext uri="{FF2B5EF4-FFF2-40B4-BE49-F238E27FC236}">
                <a16:creationId xmlns:a16="http://schemas.microsoft.com/office/drawing/2014/main" id="{DD73E73F-C162-31B0-125D-F6D21A7FEC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8C2EE9-BC76-514C-AF2E-2968CBB952C3}"/>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4079712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0D042-5D5A-4B7E-4B9F-C5550004BA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04D9C6-9594-0264-0C6B-49B1D8C28A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1075E9-CCD7-9650-AC58-BFFF24BD8B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F4446B-D7A8-4105-871B-F30075C1BA89}"/>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6" name="Footer Placeholder 5">
            <a:extLst>
              <a:ext uri="{FF2B5EF4-FFF2-40B4-BE49-F238E27FC236}">
                <a16:creationId xmlns:a16="http://schemas.microsoft.com/office/drawing/2014/main" id="{2553D155-F887-82F4-6EC0-C14A729A3A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F10A3C-ABCD-3D50-76B7-1C9D59F52D3F}"/>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41086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E3C7-E933-9BCA-2CCC-56E2EEF8D1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5920DA-79C9-13FA-CF99-DA63BEC93B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BBD1B4-19A9-696E-A5FD-C3429AA5318D}"/>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5" name="Footer Placeholder 4">
            <a:extLst>
              <a:ext uri="{FF2B5EF4-FFF2-40B4-BE49-F238E27FC236}">
                <a16:creationId xmlns:a16="http://schemas.microsoft.com/office/drawing/2014/main" id="{8462F443-EFCC-4B8B-67BF-3D43198F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6D343-98E6-7179-83A8-B9FB31530197}"/>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725586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9B3D07-AB93-45EE-D4ED-A39DD4C873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2A86A4-2B71-BC1B-1A5A-C523894CFD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6C38C2-F437-47B7-9B67-15F0F7A7460B}"/>
              </a:ext>
            </a:extLst>
          </p:cNvPr>
          <p:cNvSpPr>
            <a:spLocks noGrp="1"/>
          </p:cNvSpPr>
          <p:nvPr>
            <p:ph type="dt" sz="half" idx="10"/>
          </p:nvPr>
        </p:nvSpPr>
        <p:spPr/>
        <p:txBody>
          <a:bodyPr/>
          <a:lstStyle/>
          <a:p>
            <a:fld id="{2D8B2FFC-BA9C-4463-A600-772024E541EE}" type="datetimeFigureOut">
              <a:rPr lang="en-GB" smtClean="0"/>
              <a:t>26/10/2026</a:t>
            </a:fld>
            <a:endParaRPr lang="en-GB"/>
          </a:p>
        </p:txBody>
      </p:sp>
      <p:sp>
        <p:nvSpPr>
          <p:cNvPr id="5" name="Footer Placeholder 4">
            <a:extLst>
              <a:ext uri="{FF2B5EF4-FFF2-40B4-BE49-F238E27FC236}">
                <a16:creationId xmlns:a16="http://schemas.microsoft.com/office/drawing/2014/main" id="{4E8DA68A-33FF-4E0E-9F9A-3CCCC8CEB3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445D6B-23FC-28CE-85DF-B9333A325065}"/>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3822919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1EAE90-B942-8627-2D2B-35325193B0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D4C579-AE88-3B3D-6EA1-1B2B8C82B6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F168BC-9A7A-3B4E-0B95-9122635B45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D8B2FFC-BA9C-4463-A600-772024E541EE}" type="datetimeFigureOut">
              <a:rPr lang="en-GB" smtClean="0"/>
              <a:t>26/10/2026</a:t>
            </a:fld>
            <a:endParaRPr lang="en-GB"/>
          </a:p>
        </p:txBody>
      </p:sp>
      <p:sp>
        <p:nvSpPr>
          <p:cNvPr id="5" name="Footer Placeholder 4">
            <a:extLst>
              <a:ext uri="{FF2B5EF4-FFF2-40B4-BE49-F238E27FC236}">
                <a16:creationId xmlns:a16="http://schemas.microsoft.com/office/drawing/2014/main" id="{86361B46-21D0-3519-F82E-07CB49E995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E3D1DE8-D354-A86A-4BC9-BE104A863B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8191BA-4740-4455-AF35-F8BB6E69246B}" type="slidenum">
              <a:rPr lang="en-GB" smtClean="0"/>
              <a:t>‹#›</a:t>
            </a:fld>
            <a:endParaRPr lang="en-GB"/>
          </a:p>
        </p:txBody>
      </p:sp>
    </p:spTree>
    <p:extLst>
      <p:ext uri="{BB962C8B-B14F-4D97-AF65-F5344CB8AC3E}">
        <p14:creationId xmlns:p14="http://schemas.microsoft.com/office/powerpoint/2010/main" val="38280577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A9C8D46-54D8-4DF1-99A2-E651C7B13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E12BF4D-F47A-41C1-85FC-652E412D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5FBF53F-BBBA-4974-AD72-0E8CD294E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91892-8D4B-0B0D-4DB6-F04BA112A323}"/>
              </a:ext>
            </a:extLst>
          </p:cNvPr>
          <p:cNvSpPr>
            <a:spLocks noGrp="1"/>
          </p:cNvSpPr>
          <p:nvPr>
            <p:ph type="ctrTitle"/>
          </p:nvPr>
        </p:nvSpPr>
        <p:spPr>
          <a:xfrm>
            <a:off x="4221803" y="1201002"/>
            <a:ext cx="7208197" cy="2779619"/>
          </a:xfrm>
        </p:spPr>
        <p:txBody>
          <a:bodyPr anchor="b">
            <a:normAutofit/>
          </a:bodyPr>
          <a:lstStyle/>
          <a:p>
            <a:pPr algn="l"/>
            <a:r>
              <a:rPr lang="en-GB" sz="4800">
                <a:solidFill>
                  <a:srgbClr val="FFFFFF"/>
                </a:solidFill>
              </a:rPr>
              <a:t>Basic Criminal Offences</a:t>
            </a:r>
          </a:p>
        </p:txBody>
      </p:sp>
      <p:sp>
        <p:nvSpPr>
          <p:cNvPr id="3" name="Subtitle 2">
            <a:extLst>
              <a:ext uri="{FF2B5EF4-FFF2-40B4-BE49-F238E27FC236}">
                <a16:creationId xmlns:a16="http://schemas.microsoft.com/office/drawing/2014/main" id="{18EFE5A5-49A8-A8CF-8A46-3C2E71E04599}"/>
              </a:ext>
            </a:extLst>
          </p:cNvPr>
          <p:cNvSpPr>
            <a:spLocks noGrp="1"/>
          </p:cNvSpPr>
          <p:nvPr>
            <p:ph type="subTitle" idx="1"/>
          </p:nvPr>
        </p:nvSpPr>
        <p:spPr>
          <a:xfrm>
            <a:off x="4221803" y="4940490"/>
            <a:ext cx="7208197" cy="1265112"/>
          </a:xfrm>
        </p:spPr>
        <p:txBody>
          <a:bodyPr>
            <a:normAutofit/>
          </a:bodyPr>
          <a:lstStyle/>
          <a:p>
            <a:pPr algn="l"/>
            <a:r>
              <a:rPr lang="en-GB">
                <a:solidFill>
                  <a:srgbClr val="FFFFFF"/>
                </a:solidFill>
              </a:rPr>
              <a:t>BMPL4015</a:t>
            </a:r>
          </a:p>
        </p:txBody>
      </p:sp>
      <p:sp>
        <p:nvSpPr>
          <p:cNvPr id="28" name="Rectangle 27">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03465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7721CD3-42C7-E6AB-19B6-0252385D19B2}"/>
              </a:ext>
            </a:extLst>
          </p:cNvPr>
          <p:cNvSpPr>
            <a:spLocks noGrp="1"/>
          </p:cNvSpPr>
          <p:nvPr>
            <p:ph type="title"/>
          </p:nvPr>
        </p:nvSpPr>
        <p:spPr>
          <a:xfrm>
            <a:off x="761802" y="762001"/>
            <a:ext cx="4080362" cy="1708242"/>
          </a:xfrm>
        </p:spPr>
        <p:txBody>
          <a:bodyPr anchor="ctr">
            <a:normAutofit/>
          </a:bodyPr>
          <a:lstStyle/>
          <a:p>
            <a:r>
              <a:rPr lang="en-GB" sz="3700"/>
              <a:t>Aims and Objectives Session One</a:t>
            </a:r>
          </a:p>
        </p:txBody>
      </p:sp>
      <p:sp>
        <p:nvSpPr>
          <p:cNvPr id="3" name="Content Placeholder 2">
            <a:extLst>
              <a:ext uri="{FF2B5EF4-FFF2-40B4-BE49-F238E27FC236}">
                <a16:creationId xmlns:a16="http://schemas.microsoft.com/office/drawing/2014/main" id="{0BBF1E1C-F44C-9EED-84F7-C70E88995583}"/>
              </a:ext>
            </a:extLst>
          </p:cNvPr>
          <p:cNvSpPr>
            <a:spLocks noGrp="1"/>
          </p:cNvSpPr>
          <p:nvPr>
            <p:ph idx="1"/>
          </p:nvPr>
        </p:nvSpPr>
        <p:spPr>
          <a:xfrm>
            <a:off x="761803" y="2470244"/>
            <a:ext cx="4080361" cy="3769834"/>
          </a:xfrm>
        </p:spPr>
        <p:txBody>
          <a:bodyPr anchor="ctr">
            <a:normAutofit/>
          </a:bodyPr>
          <a:lstStyle/>
          <a:p>
            <a:r>
              <a:rPr lang="en-GB" dirty="0"/>
              <a:t>Meanings of ‘volume’ and ‘priority’ crimes.</a:t>
            </a:r>
          </a:p>
          <a:p>
            <a:r>
              <a:rPr lang="en-GB" dirty="0"/>
              <a:t>Introduction to the Theft Act 1968</a:t>
            </a:r>
          </a:p>
          <a:p>
            <a:endParaRPr lang="en-GB" dirty="0"/>
          </a:p>
        </p:txBody>
      </p:sp>
      <p:sp>
        <p:nvSpPr>
          <p:cNvPr id="12" name="Rectangle 11">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book&#10;&#10;Description automatically generated">
            <a:extLst>
              <a:ext uri="{FF2B5EF4-FFF2-40B4-BE49-F238E27FC236}">
                <a16:creationId xmlns:a16="http://schemas.microsoft.com/office/drawing/2014/main" id="{0116F568-03AC-D514-AB67-3575A2FAC5E3}"/>
              </a:ext>
            </a:extLst>
          </p:cNvPr>
          <p:cNvPicPr>
            <a:picLocks noChangeAspect="1"/>
          </p:cNvPicPr>
          <p:nvPr/>
        </p:nvPicPr>
        <p:blipFill>
          <a:blip r:embed="rId2"/>
          <a:stretch>
            <a:fillRect/>
          </a:stretch>
        </p:blipFill>
        <p:spPr>
          <a:xfrm>
            <a:off x="6096000" y="1061416"/>
            <a:ext cx="5334197" cy="4735169"/>
          </a:xfrm>
          <a:prstGeom prst="rect">
            <a:avLst/>
          </a:prstGeom>
        </p:spPr>
      </p:pic>
    </p:spTree>
    <p:extLst>
      <p:ext uri="{BB962C8B-B14F-4D97-AF65-F5344CB8AC3E}">
        <p14:creationId xmlns:p14="http://schemas.microsoft.com/office/powerpoint/2010/main" val="92314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96F277C-F39B-B141-7162-6ECD8F84944A}"/>
              </a:ext>
            </a:extLst>
          </p:cNvPr>
          <p:cNvPicPr>
            <a:picLocks noGrp="1" noChangeAspect="1"/>
          </p:cNvPicPr>
          <p:nvPr>
            <p:ph idx="1"/>
          </p:nvPr>
        </p:nvPicPr>
        <p:blipFill rotWithShape="1">
          <a:blip r:embed="rId3"/>
          <a:srcRect t="1960" b="12162"/>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43FF4-3F83-2893-A900-C7065FCB258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4000" b="1" dirty="0">
                <a:solidFill>
                  <a:srgbClr val="FF0000"/>
                </a:solidFill>
              </a:rPr>
              <a:t>What is a crime?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909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950A9A-033E-7AE8-7641-62707EA5B690}"/>
              </a:ext>
            </a:extLst>
          </p:cNvPr>
          <p:cNvSpPr>
            <a:spLocks noGrp="1"/>
          </p:cNvSpPr>
          <p:nvPr>
            <p:ph type="title"/>
          </p:nvPr>
        </p:nvSpPr>
        <p:spPr>
          <a:xfrm>
            <a:off x="828675" y="494414"/>
            <a:ext cx="10534650" cy="817403"/>
          </a:xfrm>
        </p:spPr>
        <p:txBody>
          <a:bodyPr vert="horz" lIns="91440" tIns="45720" rIns="91440" bIns="45720" rtlCol="0" anchor="b">
            <a:normAutofit fontScale="90000"/>
          </a:bodyPr>
          <a:lstStyle/>
          <a:p>
            <a:pPr algn="ctr"/>
            <a:r>
              <a:rPr lang="en-US" sz="3200" kern="1200" dirty="0">
                <a:solidFill>
                  <a:schemeClr val="tx1"/>
                </a:solidFill>
                <a:latin typeface="+mj-lt"/>
                <a:ea typeface="+mj-ea"/>
                <a:cs typeface="+mj-cs"/>
              </a:rPr>
              <a:t>What is Volume and Priority Crime?</a:t>
            </a:r>
            <a:br>
              <a:rPr lang="en-US" sz="2500" kern="1200" dirty="0">
                <a:solidFill>
                  <a:schemeClr val="tx1"/>
                </a:solidFill>
                <a:latin typeface="+mj-lt"/>
                <a:ea typeface="+mj-ea"/>
                <a:cs typeface="+mj-cs"/>
              </a:rPr>
            </a:br>
            <a:endParaRPr lang="en-US" sz="25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8DEB5B3F-F5F5-CD58-12D9-71DE7F4BAA52}"/>
              </a:ext>
            </a:extLst>
          </p:cNvPr>
          <p:cNvSpPr txBox="1"/>
          <p:nvPr/>
        </p:nvSpPr>
        <p:spPr>
          <a:xfrm>
            <a:off x="1882588" y="1311818"/>
            <a:ext cx="8426823" cy="397567"/>
          </a:xfrm>
          <a:prstGeom prst="rect">
            <a:avLst/>
          </a:prstGeom>
        </p:spPr>
        <p:txBody>
          <a:bodyPr vert="horz" lIns="91440" tIns="45720" rIns="91440" bIns="45720" rtlCol="0">
            <a:noAutofit/>
          </a:bodyPr>
          <a:lstStyle/>
          <a:p>
            <a:pPr algn="ctr">
              <a:lnSpc>
                <a:spcPct val="90000"/>
              </a:lnSpc>
              <a:spcBef>
                <a:spcPts val="1000"/>
              </a:spcBef>
            </a:pPr>
            <a:r>
              <a:rPr lang="en-US" sz="2800" kern="1200" dirty="0">
                <a:solidFill>
                  <a:schemeClr val="tx1"/>
                </a:solidFill>
                <a:latin typeface="+mn-lt"/>
                <a:ea typeface="+mn-ea"/>
                <a:cs typeface="+mn-cs"/>
              </a:rPr>
              <a:t>Association of Chief Police Officers (2009) Defines Volume crime as: </a:t>
            </a:r>
          </a:p>
        </p:txBody>
      </p:sp>
      <p:pic>
        <p:nvPicPr>
          <p:cNvPr id="5" name="Content Placeholder 4">
            <a:extLst>
              <a:ext uri="{FF2B5EF4-FFF2-40B4-BE49-F238E27FC236}">
                <a16:creationId xmlns:a16="http://schemas.microsoft.com/office/drawing/2014/main" id="{3E5BB127-3D3E-3A13-5A7F-406B6F94732B}"/>
              </a:ext>
            </a:extLst>
          </p:cNvPr>
          <p:cNvPicPr>
            <a:picLocks noGrp="1" noChangeAspect="1"/>
          </p:cNvPicPr>
          <p:nvPr>
            <p:ph idx="1"/>
          </p:nvPr>
        </p:nvPicPr>
        <p:blipFill>
          <a:blip r:embed="rId2"/>
          <a:stretch>
            <a:fillRect/>
          </a:stretch>
        </p:blipFill>
        <p:spPr>
          <a:xfrm>
            <a:off x="901151" y="2354239"/>
            <a:ext cx="10389698" cy="3948085"/>
          </a:xfrm>
          <a:prstGeom prst="rect">
            <a:avLst/>
          </a:prstGeom>
        </p:spPr>
      </p:pic>
    </p:spTree>
    <p:extLst>
      <p:ext uri="{BB962C8B-B14F-4D97-AF65-F5344CB8AC3E}">
        <p14:creationId xmlns:p14="http://schemas.microsoft.com/office/powerpoint/2010/main" val="4255608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sign&#10;&#10;Description automatically generated">
            <a:extLst>
              <a:ext uri="{FF2B5EF4-FFF2-40B4-BE49-F238E27FC236}">
                <a16:creationId xmlns:a16="http://schemas.microsoft.com/office/drawing/2014/main" id="{8249A0E6-17BF-9B03-E6A6-FA2398ED8BEA}"/>
              </a:ext>
            </a:extLst>
          </p:cNvPr>
          <p:cNvPicPr>
            <a:picLocks noGrp="1" noChangeAspect="1"/>
          </p:cNvPicPr>
          <p:nvPr>
            <p:ph idx="1"/>
          </p:nvPr>
        </p:nvPicPr>
        <p:blipFill>
          <a:blip r:embed="rId2"/>
          <a:srcRect l="675" r="197" b="1"/>
          <a:stretch/>
        </p:blipFill>
        <p:spPr>
          <a:xfrm>
            <a:off x="20" y="1282"/>
            <a:ext cx="12191980" cy="6856718"/>
          </a:xfrm>
          <a:prstGeom prst="rect">
            <a:avLst/>
          </a:prstGeom>
        </p:spPr>
      </p:pic>
    </p:spTree>
    <p:extLst>
      <p:ext uri="{BB962C8B-B14F-4D97-AF65-F5344CB8AC3E}">
        <p14:creationId xmlns:p14="http://schemas.microsoft.com/office/powerpoint/2010/main" val="247664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264A3E6-EFF2-208E-A2C1-694DCEFF798F}"/>
              </a:ext>
            </a:extLst>
          </p:cNvPr>
          <p:cNvPicPr>
            <a:picLocks noChangeAspect="1"/>
          </p:cNvPicPr>
          <p:nvPr/>
        </p:nvPicPr>
        <p:blipFill>
          <a:blip r:embed="rId3">
            <a:alphaModFix amt="40000"/>
          </a:blip>
          <a:srcRect b="4661"/>
          <a:stretch/>
        </p:blipFill>
        <p:spPr>
          <a:xfrm>
            <a:off x="20" y="10"/>
            <a:ext cx="12191979" cy="6857990"/>
          </a:xfrm>
          <a:prstGeom prst="rect">
            <a:avLst/>
          </a:prstGeom>
        </p:spPr>
      </p:pic>
      <p:sp>
        <p:nvSpPr>
          <p:cNvPr id="2" name="Title 1">
            <a:extLst>
              <a:ext uri="{FF2B5EF4-FFF2-40B4-BE49-F238E27FC236}">
                <a16:creationId xmlns:a16="http://schemas.microsoft.com/office/drawing/2014/main" id="{142273D3-0954-A338-28B6-AC46F2F9EDE3}"/>
              </a:ext>
            </a:extLst>
          </p:cNvPr>
          <p:cNvSpPr>
            <a:spLocks noGrp="1"/>
          </p:cNvSpPr>
          <p:nvPr>
            <p:ph type="title"/>
          </p:nvPr>
        </p:nvSpPr>
        <p:spPr>
          <a:xfrm>
            <a:off x="841249" y="941832"/>
            <a:ext cx="10506456" cy="2057400"/>
          </a:xfrm>
        </p:spPr>
        <p:txBody>
          <a:bodyPr anchor="b">
            <a:normAutofit/>
          </a:bodyPr>
          <a:lstStyle/>
          <a:p>
            <a:r>
              <a:rPr lang="en-GB" sz="5000">
                <a:solidFill>
                  <a:schemeClr val="bg1"/>
                </a:solidFill>
              </a:rPr>
              <a:t>Actus Reus vs Mens Rea</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3CBC04F-2CDD-D289-B1BE-A5916558D039}"/>
              </a:ext>
            </a:extLst>
          </p:cNvPr>
          <p:cNvSpPr>
            <a:spLocks noGrp="1"/>
          </p:cNvSpPr>
          <p:nvPr>
            <p:ph idx="1"/>
          </p:nvPr>
        </p:nvSpPr>
        <p:spPr>
          <a:xfrm>
            <a:off x="841248" y="3502152"/>
            <a:ext cx="10506456" cy="2670048"/>
          </a:xfrm>
        </p:spPr>
        <p:txBody>
          <a:bodyPr>
            <a:normAutofit/>
          </a:bodyPr>
          <a:lstStyle/>
          <a:p>
            <a:pPr>
              <a:spcAft>
                <a:spcPts val="800"/>
              </a:spcAft>
            </a:pPr>
            <a:r>
              <a:rPr lang="en-GB" sz="2400" dirty="0">
                <a:solidFill>
                  <a:schemeClr val="bg1"/>
                </a:solidFill>
                <a:effectLst/>
                <a:latin typeface="Calibri" panose="020F0502020204030204" pitchFamily="34" charset="0"/>
                <a:ea typeface="DengXian" panose="020B0503020204020204" pitchFamily="2" charset="-122"/>
                <a:cs typeface="Calibri" panose="020F0502020204030204" pitchFamily="34" charset="0"/>
              </a:rPr>
              <a:t>Actus Reus – What they actually did</a:t>
            </a:r>
            <a:endParaRPr lang="en-GB" sz="2400" dirty="0">
              <a:solidFill>
                <a:schemeClr val="bg1"/>
              </a:solidFill>
              <a:effectLst/>
              <a:latin typeface="Calibri" panose="020F0502020204030204" pitchFamily="34" charset="0"/>
              <a:ea typeface="DengXian" panose="020B0503020204020204" pitchFamily="2" charset="-122"/>
              <a:cs typeface="Arial" panose="020B0604020202020204" pitchFamily="34" charset="0"/>
            </a:endParaRPr>
          </a:p>
          <a:p>
            <a:pPr>
              <a:spcAft>
                <a:spcPts val="800"/>
              </a:spcAft>
            </a:pPr>
            <a:r>
              <a:rPr lang="en-GB" sz="2400" dirty="0">
                <a:solidFill>
                  <a:schemeClr val="bg1"/>
                </a:solidFill>
                <a:effectLst/>
                <a:latin typeface="Calibri" panose="020F0502020204030204" pitchFamily="34" charset="0"/>
                <a:ea typeface="DengXian" panose="020B0503020204020204" pitchFamily="2" charset="-122"/>
                <a:cs typeface="Calibri" panose="020F0502020204030204" pitchFamily="34" charset="0"/>
              </a:rPr>
              <a:t>Mens Rea – Mental element</a:t>
            </a:r>
            <a:endParaRPr lang="en-GB" sz="2400" dirty="0">
              <a:solidFill>
                <a:schemeClr val="bg1"/>
              </a:solidFill>
              <a:effectLst/>
              <a:latin typeface="Calibri" panose="020F0502020204030204" pitchFamily="34" charset="0"/>
              <a:ea typeface="DengXian" panose="020B0503020204020204" pitchFamily="2" charset="-122"/>
              <a:cs typeface="Arial" panose="020B0604020202020204" pitchFamily="34" charset="0"/>
            </a:endParaRPr>
          </a:p>
          <a:p>
            <a:endParaRPr lang="en-GB" sz="2000" dirty="0">
              <a:solidFill>
                <a:schemeClr val="bg1"/>
              </a:solidFill>
            </a:endParaRPr>
          </a:p>
        </p:txBody>
      </p:sp>
    </p:spTree>
    <p:extLst>
      <p:ext uri="{BB962C8B-B14F-4D97-AF65-F5344CB8AC3E}">
        <p14:creationId xmlns:p14="http://schemas.microsoft.com/office/powerpoint/2010/main" val="2705361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erson and person holding a purse&#10;&#10;Description automatically generated">
            <a:extLst>
              <a:ext uri="{FF2B5EF4-FFF2-40B4-BE49-F238E27FC236}">
                <a16:creationId xmlns:a16="http://schemas.microsoft.com/office/drawing/2014/main" id="{E5CACAC0-943A-20FD-C4D1-B351D38DFBB8}"/>
              </a:ext>
            </a:extLst>
          </p:cNvPr>
          <p:cNvPicPr>
            <a:picLocks noGrp="1" noChangeAspect="1"/>
          </p:cNvPicPr>
          <p:nvPr>
            <p:ph idx="1"/>
          </p:nvPr>
        </p:nvPicPr>
        <p:blipFill rotWithShape="1">
          <a:blip r:embed="rId3"/>
          <a:srcRect l="2649" r="-1" b="-1"/>
          <a:stretch/>
        </p:blipFill>
        <p:spPr>
          <a:xfrm>
            <a:off x="20" y="1282"/>
            <a:ext cx="12191980" cy="6856718"/>
          </a:xfrm>
          <a:prstGeom prst="rect">
            <a:avLst/>
          </a:prstGeom>
        </p:spPr>
      </p:pic>
    </p:spTree>
    <p:extLst>
      <p:ext uri="{BB962C8B-B14F-4D97-AF65-F5344CB8AC3E}">
        <p14:creationId xmlns:p14="http://schemas.microsoft.com/office/powerpoint/2010/main" val="2421293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D8F37-D334-4AD1-D5F4-C6A7A77CB7D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Section 1 Theft Act 1968</a:t>
            </a:r>
          </a:p>
        </p:txBody>
      </p:sp>
      <p:sp>
        <p:nvSpPr>
          <p:cNvPr id="3" name="Content Placeholder 2">
            <a:extLst>
              <a:ext uri="{FF2B5EF4-FFF2-40B4-BE49-F238E27FC236}">
                <a16:creationId xmlns:a16="http://schemas.microsoft.com/office/drawing/2014/main" id="{750B50C8-1735-E02F-243F-0721F2E7F0EA}"/>
              </a:ext>
            </a:extLst>
          </p:cNvPr>
          <p:cNvSpPr>
            <a:spLocks noGrp="1"/>
          </p:cNvSpPr>
          <p:nvPr>
            <p:ph idx="1"/>
          </p:nvPr>
        </p:nvSpPr>
        <p:spPr>
          <a:xfrm>
            <a:off x="4810259" y="649480"/>
            <a:ext cx="6555347" cy="5546047"/>
          </a:xfrm>
        </p:spPr>
        <p:txBody>
          <a:bodyPr anchor="ctr">
            <a:normAutofit/>
          </a:bodyPr>
          <a:lstStyle/>
          <a:p>
            <a:pPr marL="0" marR="0" lvl="0" indent="0" algn="ctr" fontAlgn="auto">
              <a:spcBef>
                <a:spcPts val="0"/>
              </a:spcBef>
              <a:spcAft>
                <a:spcPts val="2400"/>
              </a:spcAft>
              <a:buClrTx/>
              <a:buSzTx/>
              <a:buNone/>
              <a:tabLst/>
              <a:defRPr/>
            </a:pPr>
            <a:r>
              <a:rPr kumimoji="0" lang="en-US" altLang="en-US" b="0" i="0" u="none" strike="noStrike" cap="none" spc="0" normalizeH="0" baseline="0" noProof="0" dirty="0">
                <a:ln>
                  <a:noFill/>
                </a:ln>
                <a:effectLst/>
                <a:uLnTx/>
                <a:uFillTx/>
              </a:rPr>
              <a:t>‘A person is guilty of theft if they </a:t>
            </a:r>
            <a:endParaRPr lang="en-US" altLang="en-US" dirty="0"/>
          </a:p>
          <a:p>
            <a:pPr marL="0" marR="0" lvl="0" indent="0" algn="ctr" fontAlgn="auto">
              <a:spcBef>
                <a:spcPts val="0"/>
              </a:spcBef>
              <a:spcAft>
                <a:spcPts val="2400"/>
              </a:spcAft>
              <a:buClrTx/>
              <a:buSzTx/>
              <a:buNone/>
              <a:tabLst/>
              <a:defRPr/>
            </a:pPr>
            <a:r>
              <a:rPr kumimoji="0" lang="en-US" altLang="en-US" b="1" i="0" u="sng" strike="noStrike" cap="none" spc="0" normalizeH="0" baseline="0" noProof="0" dirty="0">
                <a:ln>
                  <a:noFill/>
                </a:ln>
                <a:effectLst/>
                <a:uLnTx/>
                <a:uFillTx/>
              </a:rPr>
              <a:t>dishonestly appropriates property</a:t>
            </a:r>
            <a:r>
              <a:rPr kumimoji="0" lang="en-US" altLang="en-US" b="1" i="0" u="sng" strike="noStrike" cap="none" spc="0" normalizeH="0" noProof="0" dirty="0">
                <a:ln>
                  <a:noFill/>
                </a:ln>
                <a:effectLst/>
                <a:uLnTx/>
                <a:uFillTx/>
              </a:rPr>
              <a:t> </a:t>
            </a:r>
            <a:r>
              <a:rPr kumimoji="0" lang="en-US" altLang="en-US" b="1" i="0" u="sng" strike="noStrike" cap="none" spc="0" normalizeH="0" baseline="0" noProof="0" dirty="0">
                <a:ln>
                  <a:noFill/>
                </a:ln>
                <a:effectLst/>
                <a:uLnTx/>
                <a:uFillTx/>
              </a:rPr>
              <a:t>belonging to another </a:t>
            </a:r>
          </a:p>
          <a:p>
            <a:pPr marL="0" marR="0" lvl="0" indent="0" algn="ctr" fontAlgn="auto">
              <a:spcBef>
                <a:spcPts val="0"/>
              </a:spcBef>
              <a:spcAft>
                <a:spcPts val="2400"/>
              </a:spcAft>
              <a:buClrTx/>
              <a:buSzTx/>
              <a:buNone/>
              <a:tabLst/>
              <a:defRPr/>
            </a:pPr>
            <a:r>
              <a:rPr lang="en-US" altLang="en-US" dirty="0"/>
              <a:t>W</a:t>
            </a:r>
            <a:r>
              <a:rPr kumimoji="0" lang="en-US" altLang="en-US" b="0" i="0" u="none" strike="noStrike" cap="none" spc="0" normalizeH="0" baseline="0" noProof="0" dirty="0" err="1">
                <a:ln>
                  <a:noFill/>
                </a:ln>
                <a:effectLst/>
                <a:uLnTx/>
                <a:uFillTx/>
              </a:rPr>
              <a:t>ith</a:t>
            </a:r>
            <a:r>
              <a:rPr kumimoji="0" lang="en-US" altLang="en-US" b="0" i="0" u="none" strike="noStrike" cap="none" spc="0" normalizeH="0" noProof="0" dirty="0">
                <a:ln>
                  <a:noFill/>
                </a:ln>
                <a:effectLst/>
                <a:uLnTx/>
                <a:uFillTx/>
              </a:rPr>
              <a:t> </a:t>
            </a:r>
            <a:r>
              <a:rPr kumimoji="0" lang="en-US" altLang="en-US" b="0" i="0" u="none" strike="noStrike" cap="none" spc="0" normalizeH="0" baseline="0" noProof="0" dirty="0">
                <a:ln>
                  <a:noFill/>
                </a:ln>
                <a:effectLst/>
                <a:uLnTx/>
                <a:uFillTx/>
              </a:rPr>
              <a:t>the intention of </a:t>
            </a:r>
          </a:p>
          <a:p>
            <a:pPr marL="0" marR="0" lvl="0" indent="0" algn="ctr" fontAlgn="auto">
              <a:spcBef>
                <a:spcPts val="0"/>
              </a:spcBef>
              <a:spcAft>
                <a:spcPts val="2400"/>
              </a:spcAft>
              <a:buClrTx/>
              <a:buSzTx/>
              <a:buNone/>
              <a:tabLst/>
              <a:defRPr/>
            </a:pPr>
            <a:r>
              <a:rPr kumimoji="0" lang="en-US" altLang="en-US" b="1" i="0" u="sng" strike="noStrike" cap="none" spc="0" normalizeH="0" baseline="0" noProof="0" dirty="0">
                <a:ln>
                  <a:noFill/>
                </a:ln>
                <a:effectLst/>
                <a:uLnTx/>
                <a:uFillTx/>
              </a:rPr>
              <a:t>permanently depriving </a:t>
            </a:r>
          </a:p>
          <a:p>
            <a:pPr marL="0" marR="0" lvl="0" indent="0" algn="ctr" fontAlgn="auto">
              <a:spcBef>
                <a:spcPts val="0"/>
              </a:spcBef>
              <a:spcAft>
                <a:spcPts val="2400"/>
              </a:spcAft>
              <a:buClrTx/>
              <a:buSzTx/>
              <a:buNone/>
              <a:tabLst/>
              <a:defRPr/>
            </a:pPr>
            <a:r>
              <a:rPr kumimoji="0" lang="en-US" altLang="en-US" b="0" i="0" u="none" strike="noStrike" cap="none" spc="0" normalizeH="0" baseline="0" noProof="0" dirty="0">
                <a:ln>
                  <a:noFill/>
                </a:ln>
                <a:effectLst/>
                <a:uLnTx/>
                <a:uFillTx/>
              </a:rPr>
              <a:t>the other of it.’</a:t>
            </a:r>
          </a:p>
          <a:p>
            <a:endParaRPr lang="en-GB" sz="2000" dirty="0"/>
          </a:p>
        </p:txBody>
      </p:sp>
    </p:spTree>
    <p:extLst>
      <p:ext uri="{BB962C8B-B14F-4D97-AF65-F5344CB8AC3E}">
        <p14:creationId xmlns:p14="http://schemas.microsoft.com/office/powerpoint/2010/main" val="4019072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F4B04-8224-B787-655E-2826AF36705E}"/>
              </a:ext>
            </a:extLst>
          </p:cNvPr>
          <p:cNvSpPr>
            <a:spLocks noGrp="1"/>
          </p:cNvSpPr>
          <p:nvPr>
            <p:ph type="title"/>
          </p:nvPr>
        </p:nvSpPr>
        <p:spPr>
          <a:xfrm>
            <a:off x="630936" y="640080"/>
            <a:ext cx="4818888" cy="1481328"/>
          </a:xfrm>
        </p:spPr>
        <p:txBody>
          <a:bodyPr anchor="b">
            <a:normAutofit/>
          </a:bodyPr>
          <a:lstStyle/>
          <a:p>
            <a:r>
              <a:rPr lang="en-GB" sz="5000"/>
              <a:t>Research Task – 5 minutes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C491D4-85A1-FAD1-ADB0-5DA030F64651}"/>
              </a:ext>
            </a:extLst>
          </p:cNvPr>
          <p:cNvSpPr>
            <a:spLocks noGrp="1"/>
          </p:cNvSpPr>
          <p:nvPr>
            <p:ph idx="1"/>
          </p:nvPr>
        </p:nvSpPr>
        <p:spPr>
          <a:xfrm>
            <a:off x="630936" y="2660904"/>
            <a:ext cx="4818888" cy="3547872"/>
          </a:xfrm>
        </p:spPr>
        <p:txBody>
          <a:bodyPr anchor="t">
            <a:normAutofit/>
          </a:bodyPr>
          <a:lstStyle/>
          <a:p>
            <a:pPr marL="0" marR="0" lvl="0" indent="0" defTabSz="914400" rtl="0" eaLnBrk="1" fontAlgn="auto" latinLnBrk="0" hangingPunct="1">
              <a:spcBef>
                <a:spcPts val="1200"/>
              </a:spcBef>
              <a:spcAft>
                <a:spcPts val="200"/>
              </a:spcAft>
              <a:buClr>
                <a:srgbClr val="E48312"/>
              </a:buClr>
              <a:buSzPct val="100000"/>
              <a:buFont typeface="Calibri" panose="020F0502020204030204" pitchFamily="34" charset="0"/>
              <a:buNone/>
              <a:tabLst/>
              <a:defRPr/>
            </a:pP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Research</a:t>
            </a:r>
            <a:r>
              <a:rPr kumimoji="0" lang="en-GB" altLang="en-US" sz="2000" b="0" i="0" u="none" strike="noStrike" kern="1200" cap="none" spc="0" normalizeH="0" noProof="0">
                <a:ln>
                  <a:noFill/>
                </a:ln>
                <a:effectLst/>
                <a:uLnTx/>
                <a:uFillTx/>
                <a:latin typeface="Arial" panose="020B0604020202020204" pitchFamily="34" charset="0"/>
                <a:cs typeface="Arial" panose="020B0604020202020204" pitchFamily="34" charset="0"/>
              </a:rPr>
              <a:t> </a:t>
            </a:r>
            <a:r>
              <a:rPr lang="en-GB" altLang="en-US" sz="2000">
                <a:latin typeface="Arial" panose="020B0604020202020204" pitchFamily="34" charset="0"/>
                <a:cs typeface="Arial" panose="020B0604020202020204" pitchFamily="34" charset="0"/>
              </a:rPr>
              <a:t>the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point</a:t>
            </a:r>
            <a:r>
              <a:rPr kumimoji="0" lang="en-GB" altLang="en-US" sz="2000" b="0" i="0" u="none" strike="noStrike" kern="1200" cap="none" spc="0" normalizeH="0" noProof="0">
                <a:ln>
                  <a:noFill/>
                </a:ln>
                <a:effectLst/>
                <a:uLnTx/>
                <a:uFillTx/>
                <a:latin typeface="Arial" panose="020B0604020202020204" pitchFamily="34" charset="0"/>
                <a:cs typeface="Arial" panose="020B0604020202020204" pitchFamily="34" charset="0"/>
              </a:rPr>
              <a:t> to prove’</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and present back to the class. </a:t>
            </a:r>
          </a:p>
          <a:p>
            <a:pPr marL="0" marR="0" lvl="0" indent="0" defTabSz="914400" rtl="0" eaLnBrk="1" fontAlgn="auto" latinLnBrk="0" hangingPunct="1">
              <a:spcBef>
                <a:spcPts val="1200"/>
              </a:spcBef>
              <a:spcAft>
                <a:spcPts val="200"/>
              </a:spcAft>
              <a:buClr>
                <a:srgbClr val="E48312"/>
              </a:buClr>
              <a:buSzPct val="100000"/>
              <a:buFont typeface="Calibri" panose="020F0502020204030204" pitchFamily="34" charset="0"/>
              <a:buNone/>
              <a:tabLst/>
              <a:defRPr/>
            </a:pPr>
            <a:endPar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1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dishonesty,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2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appropriates,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3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property,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4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belonging to another,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5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permanently deprive</a:t>
            </a:r>
            <a:endParaRPr kumimoji="0" lang="en-GB" sz="20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endParaRPr lang="en-GB" sz="2000"/>
          </a:p>
        </p:txBody>
      </p:sp>
      <p:pic>
        <p:nvPicPr>
          <p:cNvPr id="5" name="Picture 4">
            <a:extLst>
              <a:ext uri="{FF2B5EF4-FFF2-40B4-BE49-F238E27FC236}">
                <a16:creationId xmlns:a16="http://schemas.microsoft.com/office/drawing/2014/main" id="{C7ACD651-0CB1-D807-E797-2FC41F0B45DC}"/>
              </a:ext>
            </a:extLst>
          </p:cNvPr>
          <p:cNvPicPr>
            <a:picLocks noChangeAspect="1"/>
          </p:cNvPicPr>
          <p:nvPr/>
        </p:nvPicPr>
        <p:blipFill>
          <a:blip r:embed="rId3"/>
          <a:stretch>
            <a:fillRect/>
          </a:stretch>
        </p:blipFill>
        <p:spPr>
          <a:xfrm>
            <a:off x="6099048" y="747740"/>
            <a:ext cx="5458968" cy="5362519"/>
          </a:xfrm>
          <a:prstGeom prst="rect">
            <a:avLst/>
          </a:prstGeom>
        </p:spPr>
      </p:pic>
    </p:spTree>
    <p:extLst>
      <p:ext uri="{BB962C8B-B14F-4D97-AF65-F5344CB8AC3E}">
        <p14:creationId xmlns:p14="http://schemas.microsoft.com/office/powerpoint/2010/main" val="66026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5FFC6-29B6-7543-FA26-375D2BE773DF}"/>
              </a:ext>
            </a:extLst>
          </p:cNvPr>
          <p:cNvSpPr>
            <a:spLocks noGrp="1"/>
          </p:cNvSpPr>
          <p:nvPr>
            <p:ph type="title"/>
          </p:nvPr>
        </p:nvSpPr>
        <p:spPr>
          <a:xfrm>
            <a:off x="838200" y="365125"/>
            <a:ext cx="10515600" cy="849721"/>
          </a:xfrm>
        </p:spPr>
        <p:txBody>
          <a:bodyPr/>
          <a:lstStyle/>
          <a:p>
            <a:r>
              <a:rPr lang="en-GB" dirty="0"/>
              <a:t>Dishonesty</a:t>
            </a:r>
          </a:p>
        </p:txBody>
      </p:sp>
      <p:sp>
        <p:nvSpPr>
          <p:cNvPr id="3" name="Content Placeholder 2">
            <a:extLst>
              <a:ext uri="{FF2B5EF4-FFF2-40B4-BE49-F238E27FC236}">
                <a16:creationId xmlns:a16="http://schemas.microsoft.com/office/drawing/2014/main" id="{2D44CFA8-CC9D-7321-2CC5-A9FC47265AAB}"/>
              </a:ext>
            </a:extLst>
          </p:cNvPr>
          <p:cNvSpPr>
            <a:spLocks noGrp="1"/>
          </p:cNvSpPr>
          <p:nvPr>
            <p:ph idx="1"/>
          </p:nvPr>
        </p:nvSpPr>
        <p:spPr>
          <a:xfrm>
            <a:off x="838200" y="1214846"/>
            <a:ext cx="10515600" cy="4962117"/>
          </a:xfrm>
        </p:spPr>
        <p:txBody>
          <a:bodyPr/>
          <a:lstStyle/>
          <a:p>
            <a:pPr marL="0" indent="0">
              <a:buNone/>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a:p>
            <a:endParaRPr lang="en-GB" dirty="0"/>
          </a:p>
        </p:txBody>
      </p:sp>
      <p:pic>
        <p:nvPicPr>
          <p:cNvPr id="5" name="Picture 4">
            <a:extLst>
              <a:ext uri="{FF2B5EF4-FFF2-40B4-BE49-F238E27FC236}">
                <a16:creationId xmlns:a16="http://schemas.microsoft.com/office/drawing/2014/main" id="{ECDEA3DE-6B20-478E-7738-C779DEE3B459}"/>
              </a:ext>
            </a:extLst>
          </p:cNvPr>
          <p:cNvPicPr>
            <a:picLocks noChangeAspect="1"/>
          </p:cNvPicPr>
          <p:nvPr/>
        </p:nvPicPr>
        <p:blipFill>
          <a:blip r:embed="rId3"/>
          <a:stretch>
            <a:fillRect/>
          </a:stretch>
        </p:blipFill>
        <p:spPr>
          <a:xfrm>
            <a:off x="1852612" y="2482850"/>
            <a:ext cx="8486775" cy="3829050"/>
          </a:xfrm>
          <a:prstGeom prst="rect">
            <a:avLst/>
          </a:prstGeom>
        </p:spPr>
      </p:pic>
    </p:spTree>
    <p:extLst>
      <p:ext uri="{BB962C8B-B14F-4D97-AF65-F5344CB8AC3E}">
        <p14:creationId xmlns:p14="http://schemas.microsoft.com/office/powerpoint/2010/main" val="1468890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03C034-D6C6-C2FD-0B89-F28D49E678F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The evolution of dishonesty – R v GHOSH 1982</a:t>
            </a:r>
          </a:p>
        </p:txBody>
      </p:sp>
      <p:sp>
        <p:nvSpPr>
          <p:cNvPr id="3" name="Content Placeholder 2">
            <a:extLst>
              <a:ext uri="{FF2B5EF4-FFF2-40B4-BE49-F238E27FC236}">
                <a16:creationId xmlns:a16="http://schemas.microsoft.com/office/drawing/2014/main" id="{D4F09947-41EA-AC96-59DD-D7B5D945740D}"/>
              </a:ext>
            </a:extLst>
          </p:cNvPr>
          <p:cNvSpPr>
            <a:spLocks noGrp="1"/>
          </p:cNvSpPr>
          <p:nvPr>
            <p:ph idx="1"/>
          </p:nvPr>
        </p:nvSpPr>
        <p:spPr>
          <a:xfrm>
            <a:off x="6503158" y="649480"/>
            <a:ext cx="4862447" cy="5546047"/>
          </a:xfrm>
        </p:spPr>
        <p:txBody>
          <a:bodyPr anchor="ctr">
            <a:normAutofit/>
          </a:bodyPr>
          <a:lstStyle/>
          <a:p>
            <a:pPr eaLnBrk="1" hangingPunct="1"/>
            <a:r>
              <a:rPr lang="en-US" altLang="en-US" sz="2000">
                <a:ea typeface="+mn-ea"/>
                <a:cs typeface="+mn-cs"/>
              </a:rPr>
              <a:t>Where a person is charged with dishonesty, a jury must decide as to his guilt in the following way:</a:t>
            </a:r>
          </a:p>
          <a:p>
            <a:pPr indent="-228600" eaLnBrk="1" hangingPunct="1">
              <a:buFont typeface="Arial" panose="020B0604020202020204" pitchFamily="34" charset="0"/>
              <a:buChar char="•"/>
            </a:pPr>
            <a:endParaRPr lang="en-US" altLang="en-US" sz="2000">
              <a:ea typeface="+mn-ea"/>
              <a:cs typeface="+mn-cs"/>
            </a:endParaRPr>
          </a:p>
          <a:p>
            <a:pPr eaLnBrk="1" hangingPunct="1"/>
            <a:r>
              <a:rPr lang="en-US" altLang="en-US" sz="2000">
                <a:ea typeface="+mn-ea"/>
                <a:cs typeface="+mn-cs"/>
              </a:rPr>
              <a:t>Whether, according to ordinary standards of   </a:t>
            </a:r>
          </a:p>
          <a:p>
            <a:pPr eaLnBrk="1" hangingPunct="1"/>
            <a:r>
              <a:rPr lang="en-US" altLang="en-US" sz="2000">
                <a:ea typeface="+mn-ea"/>
                <a:cs typeface="+mn-cs"/>
              </a:rPr>
              <a:t>reasonable/honest people, what was done was dishonest </a:t>
            </a:r>
          </a:p>
          <a:p>
            <a:pPr eaLnBrk="1" hangingPunct="1"/>
            <a:endParaRPr lang="en-US" altLang="en-US" sz="2000">
              <a:ea typeface="+mn-ea"/>
              <a:cs typeface="+mn-cs"/>
            </a:endParaRPr>
          </a:p>
          <a:p>
            <a:pPr eaLnBrk="1" hangingPunct="1"/>
            <a:r>
              <a:rPr lang="en-US" altLang="en-US" sz="2000">
                <a:ea typeface="+mn-ea"/>
                <a:cs typeface="+mn-cs"/>
              </a:rPr>
              <a:t>&amp;</a:t>
            </a:r>
          </a:p>
          <a:p>
            <a:pPr indent="-228600" eaLnBrk="1" hangingPunct="1">
              <a:buFont typeface="Arial" panose="020B0604020202020204" pitchFamily="34" charset="0"/>
              <a:buChar char="•"/>
            </a:pPr>
            <a:endParaRPr lang="en-US" altLang="en-US" sz="2000">
              <a:ea typeface="+mn-ea"/>
              <a:cs typeface="+mn-cs"/>
            </a:endParaRPr>
          </a:p>
          <a:p>
            <a:pPr eaLnBrk="1" hangingPunct="1"/>
            <a:r>
              <a:rPr lang="en-US" altLang="en-US" sz="2000">
                <a:ea typeface="+mn-ea"/>
                <a:cs typeface="+mn-cs"/>
              </a:rPr>
              <a:t>Whether the person realised, by those standards, that what they were doing was dishonest. </a:t>
            </a:r>
          </a:p>
          <a:p>
            <a:endParaRPr lang="en-GB" sz="2000"/>
          </a:p>
        </p:txBody>
      </p:sp>
    </p:spTree>
    <p:extLst>
      <p:ext uri="{BB962C8B-B14F-4D97-AF65-F5344CB8AC3E}">
        <p14:creationId xmlns:p14="http://schemas.microsoft.com/office/powerpoint/2010/main" val="1529189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543796-06AE-52CA-CD5B-28BAB57BDA9E}"/>
              </a:ext>
            </a:extLst>
          </p:cNvPr>
          <p:cNvSpPr>
            <a:spLocks noGrp="1"/>
          </p:cNvSpPr>
          <p:nvPr>
            <p:ph type="title"/>
          </p:nvPr>
        </p:nvSpPr>
        <p:spPr>
          <a:xfrm>
            <a:off x="826396" y="586855"/>
            <a:ext cx="4230100" cy="3387497"/>
          </a:xfrm>
        </p:spPr>
        <p:txBody>
          <a:bodyPr anchor="b">
            <a:normAutofit/>
          </a:bodyPr>
          <a:lstStyle/>
          <a:p>
            <a:pPr algn="r"/>
            <a:r>
              <a:rPr lang="en-US" sz="4000" b="1" kern="1200">
                <a:solidFill>
                  <a:srgbClr val="FFFFFF"/>
                </a:solidFill>
                <a:latin typeface="Arial" panose="020B0604020202020204" pitchFamily="34" charset="0"/>
                <a:cs typeface="Arial" panose="020B0604020202020204" pitchFamily="34" charset="0"/>
              </a:rPr>
              <a:t>Ivey v Genting Casinos 2017</a:t>
            </a:r>
            <a:br>
              <a:rPr lang="en-US" sz="4000" b="1" kern="1200">
                <a:solidFill>
                  <a:srgbClr val="FFFFFF"/>
                </a:solidFill>
                <a:latin typeface="+mj-lt"/>
                <a:ea typeface="+mj-ea"/>
                <a:cs typeface="+mj-cs"/>
              </a:rPr>
            </a:br>
            <a:endParaRPr lang="en-GB" sz="4000">
              <a:solidFill>
                <a:srgbClr val="FFFFFF"/>
              </a:solidFill>
            </a:endParaRPr>
          </a:p>
        </p:txBody>
      </p:sp>
      <p:sp>
        <p:nvSpPr>
          <p:cNvPr id="3" name="Content Placeholder 2">
            <a:extLst>
              <a:ext uri="{FF2B5EF4-FFF2-40B4-BE49-F238E27FC236}">
                <a16:creationId xmlns:a16="http://schemas.microsoft.com/office/drawing/2014/main" id="{D32154A4-4C6B-706A-6AD8-C88A853C9EA9}"/>
              </a:ext>
            </a:extLst>
          </p:cNvPr>
          <p:cNvSpPr>
            <a:spLocks noGrp="1"/>
          </p:cNvSpPr>
          <p:nvPr>
            <p:ph idx="1"/>
          </p:nvPr>
        </p:nvSpPr>
        <p:spPr>
          <a:xfrm>
            <a:off x="6503158" y="649480"/>
            <a:ext cx="4862447" cy="5546047"/>
          </a:xfrm>
        </p:spPr>
        <p:txBody>
          <a:bodyPr anchor="ctr">
            <a:normAutofit/>
          </a:bodyPr>
          <a:lstStyle/>
          <a:p>
            <a:pPr eaLnBrk="1" hangingPunct="1"/>
            <a:r>
              <a:rPr lang="en-US" altLang="en-US" sz="1900" dirty="0">
                <a:ea typeface="+mn-ea"/>
                <a:cs typeface="+mn-cs"/>
              </a:rPr>
              <a:t>In Ghosh the less the defendant’s standards conformed to what society in general expected, the less likely they would be held criminally responsible for their behaviour.</a:t>
            </a:r>
          </a:p>
          <a:p>
            <a:pPr indent="-228600" eaLnBrk="1" hangingPunct="1">
              <a:buFont typeface="Arial" panose="020B0604020202020204" pitchFamily="34" charset="0"/>
              <a:buChar char="•"/>
            </a:pPr>
            <a:endParaRPr lang="en-US" altLang="en-US" sz="1900" dirty="0">
              <a:ea typeface="+mn-ea"/>
              <a:cs typeface="+mn-cs"/>
            </a:endParaRPr>
          </a:p>
          <a:p>
            <a:pPr eaLnBrk="1" hangingPunct="1"/>
            <a:endParaRPr lang="en-US" altLang="en-US" sz="1900" dirty="0">
              <a:ea typeface="+mn-ea"/>
              <a:cs typeface="+mn-cs"/>
            </a:endParaRPr>
          </a:p>
          <a:p>
            <a:pPr eaLnBrk="1" hangingPunct="1"/>
            <a:r>
              <a:rPr lang="en-US" altLang="en-US" sz="1900" dirty="0">
                <a:ea typeface="+mn-ea"/>
                <a:cs typeface="+mn-cs"/>
              </a:rPr>
              <a:t>However, Genting says…..</a:t>
            </a:r>
          </a:p>
          <a:p>
            <a:pPr indent="-228600" eaLnBrk="1" hangingPunct="1">
              <a:buFont typeface="Arial" panose="020B0604020202020204" pitchFamily="34" charset="0"/>
              <a:buChar char="•"/>
            </a:pPr>
            <a:endParaRPr lang="en-US" altLang="en-US" sz="1900" dirty="0">
              <a:ea typeface="+mn-ea"/>
              <a:cs typeface="+mn-cs"/>
            </a:endParaRPr>
          </a:p>
          <a:p>
            <a:pPr eaLnBrk="1" hangingPunct="1"/>
            <a:endParaRPr lang="en-US" altLang="en-US" sz="1900" dirty="0">
              <a:ea typeface="+mn-ea"/>
              <a:cs typeface="+mn-cs"/>
            </a:endParaRPr>
          </a:p>
          <a:p>
            <a:pPr eaLnBrk="1" hangingPunct="1"/>
            <a:r>
              <a:rPr lang="en-US" altLang="en-US" sz="1900" dirty="0">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endParaRPr lang="en-GB" sz="1900" dirty="0"/>
          </a:p>
        </p:txBody>
      </p:sp>
    </p:spTree>
    <p:extLst>
      <p:ext uri="{BB962C8B-B14F-4D97-AF65-F5344CB8AC3E}">
        <p14:creationId xmlns:p14="http://schemas.microsoft.com/office/powerpoint/2010/main" val="1886056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1E065-0106-A325-C5CE-872B4CB8BE90}"/>
              </a:ext>
            </a:extLst>
          </p:cNvPr>
          <p:cNvSpPr>
            <a:spLocks noGrp="1"/>
          </p:cNvSpPr>
          <p:nvPr>
            <p:ph type="title"/>
          </p:nvPr>
        </p:nvSpPr>
        <p:spPr>
          <a:xfrm>
            <a:off x="841248" y="256032"/>
            <a:ext cx="10506456" cy="1014984"/>
          </a:xfrm>
        </p:spPr>
        <p:txBody>
          <a:bodyPr anchor="b">
            <a:normAutofit/>
          </a:bodyPr>
          <a:lstStyle/>
          <a:p>
            <a:r>
              <a:rPr lang="en-GB" dirty="0"/>
              <a:t>Section 3 Appropriates – meaning:</a:t>
            </a:r>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Rectangle 6">
            <a:extLst>
              <a:ext uri="{FF2B5EF4-FFF2-40B4-BE49-F238E27FC236}">
                <a16:creationId xmlns:a16="http://schemas.microsoft.com/office/drawing/2014/main" id="{70905943-388A-834E-9300-0E4D250AD3A9}"/>
              </a:ext>
            </a:extLst>
          </p:cNvPr>
          <p:cNvSpPr/>
          <p:nvPr/>
        </p:nvSpPr>
        <p:spPr>
          <a:xfrm>
            <a:off x="1969295" y="1885746"/>
            <a:ext cx="3396079" cy="4357524"/>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078992"/>
            <a:r>
              <a:rPr lang="en-GB" sz="2832" b="1" kern="1200" dirty="0">
                <a:solidFill>
                  <a:schemeClr val="tx1"/>
                </a:solidFill>
                <a:latin typeface="Arial" panose="020B0604020202020204" pitchFamily="34" charset="0"/>
                <a:ea typeface="+mn-ea"/>
                <a:cs typeface="Arial" panose="020B0604020202020204" pitchFamily="34" charset="0"/>
              </a:rPr>
              <a:t>It is: </a:t>
            </a:r>
          </a:p>
          <a:p>
            <a:pPr algn="ctr" defTabSz="1078992"/>
            <a:r>
              <a:rPr lang="en-US" altLang="en-US" sz="2832" b="1" kern="1200" dirty="0">
                <a:solidFill>
                  <a:schemeClr val="tx1"/>
                </a:solidFill>
                <a:latin typeface="Arial" panose="020B0604020202020204" pitchFamily="34" charset="0"/>
                <a:ea typeface="+mn-ea"/>
                <a:cs typeface="Arial" panose="020B0604020202020204" pitchFamily="34" charset="0"/>
              </a:rPr>
              <a:t>Any assumption of the rights of an owner, including where he comes by the property innocently and later deals with it as an owner.  </a:t>
            </a:r>
          </a:p>
          <a:p>
            <a:pPr algn="ctr"/>
            <a:endParaRPr lang="en-GB" dirty="0">
              <a:solidFill>
                <a:schemeClr val="tx1"/>
              </a:solidFill>
            </a:endParaRPr>
          </a:p>
        </p:txBody>
      </p:sp>
      <p:sp>
        <p:nvSpPr>
          <p:cNvPr id="8" name="Content Placeholder 7">
            <a:extLst>
              <a:ext uri="{FF2B5EF4-FFF2-40B4-BE49-F238E27FC236}">
                <a16:creationId xmlns:a16="http://schemas.microsoft.com/office/drawing/2014/main" id="{07EE96F7-A9D6-528C-A85A-30B181B702C0}"/>
              </a:ext>
            </a:extLst>
          </p:cNvPr>
          <p:cNvSpPr>
            <a:spLocks/>
          </p:cNvSpPr>
          <p:nvPr/>
        </p:nvSpPr>
        <p:spPr>
          <a:xfrm>
            <a:off x="6398714" y="1890441"/>
            <a:ext cx="3928493" cy="4334541"/>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defTabSz="1078992"/>
            <a:r>
              <a:rPr lang="en-US" altLang="en-US" sz="2832" b="1" kern="1200" dirty="0">
                <a:solidFill>
                  <a:schemeClr val="tx1"/>
                </a:solidFill>
                <a:latin typeface="Arial" panose="020B0604020202020204" pitchFamily="34" charset="0"/>
                <a:ea typeface="+mn-ea"/>
                <a:cs typeface="Arial" panose="020B0604020202020204" pitchFamily="34" charset="0"/>
              </a:rPr>
              <a:t>It is not: </a:t>
            </a:r>
          </a:p>
          <a:p>
            <a:pPr defTabSz="1078992"/>
            <a:r>
              <a:rPr lang="en-US" altLang="en-US" sz="2832" b="1" kern="1200" dirty="0">
                <a:solidFill>
                  <a:schemeClr val="tx1"/>
                </a:solidFill>
                <a:latin typeface="Arial" panose="020B0604020202020204" pitchFamily="34" charset="0"/>
                <a:ea typeface="+mn-ea"/>
                <a:cs typeface="Arial" panose="020B0604020202020204" pitchFamily="34" charset="0"/>
              </a:rPr>
              <a:t>Where property is transferred for good value to a person acting in good faith, this appropriation is not regarded as Theft   </a:t>
            </a:r>
          </a:p>
          <a:p>
            <a:endParaRPr lang="en-GB" dirty="0"/>
          </a:p>
        </p:txBody>
      </p:sp>
    </p:spTree>
    <p:extLst>
      <p:ext uri="{BB962C8B-B14F-4D97-AF65-F5344CB8AC3E}">
        <p14:creationId xmlns:p14="http://schemas.microsoft.com/office/powerpoint/2010/main" val="4147189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B13476-CE21-4746-B044-FD491AC84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6A491-DA69-BC72-A782-D67FCEE0CD54}"/>
              </a:ext>
            </a:extLst>
          </p:cNvPr>
          <p:cNvSpPr>
            <a:spLocks noGrp="1"/>
          </p:cNvSpPr>
          <p:nvPr>
            <p:ph type="title"/>
          </p:nvPr>
        </p:nvSpPr>
        <p:spPr>
          <a:xfrm>
            <a:off x="629328" y="429768"/>
            <a:ext cx="4095072" cy="1642533"/>
          </a:xfrm>
        </p:spPr>
        <p:txBody>
          <a:bodyPr anchor="b">
            <a:normAutofit/>
          </a:bodyPr>
          <a:lstStyle/>
          <a:p>
            <a:r>
              <a:rPr lang="en-GB" sz="5400"/>
              <a:t>Section 4 Property </a:t>
            </a:r>
          </a:p>
        </p:txBody>
      </p:sp>
      <p:sp>
        <p:nvSpPr>
          <p:cNvPr id="2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23160"/>
            <a:ext cx="3877056" cy="18288"/>
          </a:xfrm>
          <a:custGeom>
            <a:avLst/>
            <a:gdLst>
              <a:gd name="csX0" fmla="*/ 0 w 3877056"/>
              <a:gd name="csY0" fmla="*/ 0 h 18288"/>
              <a:gd name="csX1" fmla="*/ 723717 w 3877056"/>
              <a:gd name="csY1" fmla="*/ 0 h 18288"/>
              <a:gd name="csX2" fmla="*/ 1447434 w 3877056"/>
              <a:gd name="csY2" fmla="*/ 0 h 18288"/>
              <a:gd name="csX3" fmla="*/ 1977299 w 3877056"/>
              <a:gd name="csY3" fmla="*/ 0 h 18288"/>
              <a:gd name="csX4" fmla="*/ 2623475 w 3877056"/>
              <a:gd name="csY4" fmla="*/ 0 h 18288"/>
              <a:gd name="csX5" fmla="*/ 3192109 w 3877056"/>
              <a:gd name="csY5" fmla="*/ 0 h 18288"/>
              <a:gd name="csX6" fmla="*/ 3877056 w 3877056"/>
              <a:gd name="csY6" fmla="*/ 0 h 18288"/>
              <a:gd name="csX7" fmla="*/ 3877056 w 3877056"/>
              <a:gd name="csY7" fmla="*/ 18288 h 18288"/>
              <a:gd name="csX8" fmla="*/ 3230880 w 3877056"/>
              <a:gd name="csY8" fmla="*/ 18288 h 18288"/>
              <a:gd name="csX9" fmla="*/ 2662245 w 3877056"/>
              <a:gd name="csY9" fmla="*/ 18288 h 18288"/>
              <a:gd name="csX10" fmla="*/ 2016069 w 3877056"/>
              <a:gd name="csY10" fmla="*/ 18288 h 18288"/>
              <a:gd name="csX11" fmla="*/ 1408664 w 3877056"/>
              <a:gd name="csY11" fmla="*/ 18288 h 18288"/>
              <a:gd name="csX12" fmla="*/ 840029 w 3877056"/>
              <a:gd name="csY12" fmla="*/ 18288 h 18288"/>
              <a:gd name="csX13" fmla="*/ 0 w 3877056"/>
              <a:gd name="csY13" fmla="*/ 18288 h 18288"/>
              <a:gd name="csX14" fmla="*/ 0 w 3877056"/>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83864C-3E4C-8D22-7C71-AC8CDF2D1A2F}"/>
              </a:ext>
            </a:extLst>
          </p:cNvPr>
          <p:cNvSpPr>
            <a:spLocks noGrp="1"/>
          </p:cNvSpPr>
          <p:nvPr>
            <p:ph idx="1"/>
          </p:nvPr>
        </p:nvSpPr>
        <p:spPr>
          <a:xfrm>
            <a:off x="629489" y="2706624"/>
            <a:ext cx="4098951" cy="3386399"/>
          </a:xfrm>
        </p:spPr>
        <p:txBody>
          <a:bodyPr>
            <a:normAutofit/>
          </a:bodyPr>
          <a:lstStyle/>
          <a:p>
            <a:r>
              <a:rPr lang="en-US" dirty="0">
                <a:latin typeface="Arial" panose="020B0604020202020204" pitchFamily="34" charset="0"/>
                <a:cs typeface="Arial" panose="020B0604020202020204" pitchFamily="34" charset="0"/>
              </a:rPr>
              <a:t>What is classed as ‘property’ under the Theft Act 1968?</a:t>
            </a:r>
          </a:p>
          <a:p>
            <a:endParaRPr lang="en-GB" dirty="0"/>
          </a:p>
        </p:txBody>
      </p:sp>
      <p:pic>
        <p:nvPicPr>
          <p:cNvPr id="4" name="Picture 3" descr="A cat sitting on a white surface&#10;&#10;Description automatically generated">
            <a:extLst>
              <a:ext uri="{FF2B5EF4-FFF2-40B4-BE49-F238E27FC236}">
                <a16:creationId xmlns:a16="http://schemas.microsoft.com/office/drawing/2014/main" id="{0AAF894D-CC61-219C-6AF1-87AC4FBB0F01}"/>
              </a:ext>
            </a:extLst>
          </p:cNvPr>
          <p:cNvPicPr>
            <a:picLocks noChangeAspect="1"/>
          </p:cNvPicPr>
          <p:nvPr/>
        </p:nvPicPr>
        <p:blipFill rotWithShape="1">
          <a:blip r:embed="rId4"/>
          <a:srcRect r="15352" b="1"/>
          <a:stretch/>
        </p:blipFill>
        <p:spPr>
          <a:xfrm>
            <a:off x="5027601" y="10"/>
            <a:ext cx="3044866" cy="3597029"/>
          </a:xfrm>
          <a:custGeom>
            <a:avLst/>
            <a:gdLst/>
            <a:ahLst/>
            <a:cxnLst/>
            <a:rect l="l" t="t" r="r" b="b"/>
            <a:pathLst>
              <a:path w="3044866"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8778" y="1230836"/>
                  <a:pt x="3024968" y="1520375"/>
                  <a:pt x="3040069" y="1809660"/>
                </a:cubicBezTo>
                <a:cubicBezTo>
                  <a:pt x="3049835" y="1950657"/>
                  <a:pt x="3044683" y="2092164"/>
                  <a:pt x="3024686" y="2232285"/>
                </a:cubicBez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pic>
      <p:pic>
        <p:nvPicPr>
          <p:cNvPr id="6" name="Picture 5" descr="A monkey in a cage&#10;&#10;Description automatically generated">
            <a:extLst>
              <a:ext uri="{FF2B5EF4-FFF2-40B4-BE49-F238E27FC236}">
                <a16:creationId xmlns:a16="http://schemas.microsoft.com/office/drawing/2014/main" id="{8864FCD4-08CF-C195-9F5C-DD06F58B27C6}"/>
              </a:ext>
            </a:extLst>
          </p:cNvPr>
          <p:cNvPicPr>
            <a:picLocks noChangeAspect="1"/>
          </p:cNvPicPr>
          <p:nvPr/>
        </p:nvPicPr>
        <p:blipFill rotWithShape="1">
          <a:blip r:embed="rId5"/>
          <a:srcRect l="17033" r="4721"/>
          <a:stretch/>
        </p:blipFill>
        <p:spPr>
          <a:xfrm>
            <a:off x="5021993" y="3792430"/>
            <a:ext cx="3045969" cy="3065570"/>
          </a:xfrm>
          <a:custGeom>
            <a:avLst/>
            <a:gdLst/>
            <a:ahLst/>
            <a:cxnLst/>
            <a:rect l="l" t="t" r="r" b="b"/>
            <a:pathLst>
              <a:path w="3045969" h="3065570">
                <a:moveTo>
                  <a:pt x="2750933" y="0"/>
                </a:moveTo>
                <a:lnTo>
                  <a:pt x="3043770" y="11038"/>
                </a:lnTo>
                <a:lnTo>
                  <a:pt x="3045607" y="37526"/>
                </a:lnTo>
                <a:cubicBezTo>
                  <a:pt x="3047625" y="113720"/>
                  <a:pt x="3040851" y="189914"/>
                  <a:pt x="3034394" y="266109"/>
                </a:cubicBez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cubicBezTo>
                  <a:pt x="3052317" y="2587500"/>
                  <a:pt x="3032560" y="2779256"/>
                  <a:pt x="3029596" y="2971138"/>
                </a:cubicBezTo>
                <a:cubicBezTo>
                  <a:pt x="3029314" y="2988346"/>
                  <a:pt x="3030372" y="3005585"/>
                  <a:pt x="3031678" y="3022824"/>
                </a:cubicBezTo>
                <a:lnTo>
                  <a:pt x="3034625" y="3065570"/>
                </a:lnTo>
                <a:lnTo>
                  <a:pt x="24938" y="3065570"/>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pic>
      <p:pic>
        <p:nvPicPr>
          <p:cNvPr id="7" name="Picture 6" descr="A close-up of coins on paper money&#10;&#10;Description automatically generated">
            <a:extLst>
              <a:ext uri="{FF2B5EF4-FFF2-40B4-BE49-F238E27FC236}">
                <a16:creationId xmlns:a16="http://schemas.microsoft.com/office/drawing/2014/main" id="{1688EF27-1DC2-CAF0-6F57-061BD198BEBF}"/>
              </a:ext>
            </a:extLst>
          </p:cNvPr>
          <p:cNvPicPr>
            <a:picLocks noChangeAspect="1"/>
          </p:cNvPicPr>
          <p:nvPr>
            <p:custDataLst>
              <p:tags r:id="rId1"/>
            </p:custDataLst>
          </p:nvPr>
        </p:nvPicPr>
        <p:blipFill rotWithShape="1">
          <a:blip r:embed="rId6" cstate="print">
            <a:extLst>
              <a:ext uri="{28A0092B-C50C-407E-A947-70E740481C1C}">
                <a14:useLocalDpi xmlns:a14="http://schemas.microsoft.com/office/drawing/2010/main" val="0"/>
              </a:ext>
            </a:extLst>
          </a:blip>
          <a:srcRect l="426" r="5088" b="2"/>
          <a:stretch/>
        </p:blipFill>
        <p:spPr>
          <a:xfrm>
            <a:off x="8263902" y="10"/>
            <a:ext cx="3928092" cy="4143496"/>
          </a:xfrm>
          <a:custGeom>
            <a:avLst/>
            <a:gdLst/>
            <a:ahLst/>
            <a:cxnLst/>
            <a:rect l="l" t="t" r="r" b="b"/>
            <a:pathLst>
              <a:path w="3928092" h="4143506">
                <a:moveTo>
                  <a:pt x="23605" y="0"/>
                </a:moveTo>
                <a:lnTo>
                  <a:pt x="3928092" y="0"/>
                </a:lnTo>
                <a:lnTo>
                  <a:pt x="3928092"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pic>
      <p:pic>
        <p:nvPicPr>
          <p:cNvPr id="8" name="Picture 7" descr="A magnifying glass over a word&#10;&#10;Description automatically generated">
            <a:extLst>
              <a:ext uri="{FF2B5EF4-FFF2-40B4-BE49-F238E27FC236}">
                <a16:creationId xmlns:a16="http://schemas.microsoft.com/office/drawing/2014/main" id="{94A90C7C-6FF0-1B70-6963-33AD321B3746}"/>
              </a:ext>
            </a:extLst>
          </p:cNvPr>
          <p:cNvPicPr>
            <a:picLocks noChangeAspect="1"/>
          </p:cNvPicPr>
          <p:nvPr/>
        </p:nvPicPr>
        <p:blipFill rotWithShape="1">
          <a:blip r:embed="rId7"/>
          <a:srcRect t="1902" r="-2" b="11743"/>
          <a:stretch/>
        </p:blipFill>
        <p:spPr>
          <a:xfrm>
            <a:off x="8281031" y="4328340"/>
            <a:ext cx="3910971" cy="2529660"/>
          </a:xfrm>
          <a:custGeom>
            <a:avLst/>
            <a:gdLst/>
            <a:ahLst/>
            <a:cxnLst/>
            <a:rect l="l" t="t" r="r" b="b"/>
            <a:pathLst>
              <a:path w="3910971"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71" y="11103"/>
                </a:lnTo>
                <a:lnTo>
                  <a:pt x="3910971"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pic>
    </p:spTree>
    <p:extLst>
      <p:ext uri="{BB962C8B-B14F-4D97-AF65-F5344CB8AC3E}">
        <p14:creationId xmlns:p14="http://schemas.microsoft.com/office/powerpoint/2010/main" val="308097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47FB2-CBEC-C8C5-96AD-172398FCA914}"/>
              </a:ext>
            </a:extLst>
          </p:cNvPr>
          <p:cNvSpPr>
            <a:spLocks noGrp="1"/>
          </p:cNvSpPr>
          <p:nvPr>
            <p:ph type="title"/>
          </p:nvPr>
        </p:nvSpPr>
        <p:spPr>
          <a:xfrm>
            <a:off x="6600264" y="556994"/>
            <a:ext cx="4753535" cy="1672499"/>
          </a:xfrm>
        </p:spPr>
        <p:txBody>
          <a:bodyPr>
            <a:normAutofit/>
          </a:bodyPr>
          <a:lstStyle/>
          <a:p>
            <a:r>
              <a:rPr lang="en-GB" sz="3700">
                <a:latin typeface="Arial" panose="020B0604020202020204" pitchFamily="34" charset="0"/>
                <a:cs typeface="Arial" panose="020B0604020202020204" pitchFamily="34" charset="0"/>
              </a:rPr>
              <a:t>Property continued: </a:t>
            </a:r>
            <a:r>
              <a:rPr lang="en-GB" sz="3700" kern="0">
                <a:latin typeface="Arial" panose="020B0604020202020204" pitchFamily="34" charset="0"/>
                <a:cs typeface="Arial" panose="020B0604020202020204" pitchFamily="34" charset="0"/>
              </a:rPr>
              <a:t>Property does </a:t>
            </a:r>
            <a:r>
              <a:rPr lang="en-GB" sz="3700" b="1" u="sng" kern="0">
                <a:latin typeface="Arial" panose="020B0604020202020204" pitchFamily="34" charset="0"/>
                <a:cs typeface="Arial" panose="020B0604020202020204" pitchFamily="34" charset="0"/>
              </a:rPr>
              <a:t>NOT</a:t>
            </a:r>
            <a:r>
              <a:rPr lang="en-GB" sz="3700" kern="0">
                <a:latin typeface="Arial" panose="020B0604020202020204" pitchFamily="34" charset="0"/>
                <a:cs typeface="Arial" panose="020B0604020202020204" pitchFamily="34" charset="0"/>
              </a:rPr>
              <a:t> include</a:t>
            </a:r>
            <a:endParaRPr lang="en-GB" sz="3700">
              <a:latin typeface="Arial" panose="020B0604020202020204" pitchFamily="34" charset="0"/>
              <a:cs typeface="Arial" panose="020B0604020202020204" pitchFamily="34" charset="0"/>
            </a:endParaRPr>
          </a:p>
        </p:txBody>
      </p:sp>
      <p:pic>
        <p:nvPicPr>
          <p:cNvPr id="6" name="Picture 5" descr="A tree with red berries&#10;&#10;Description automatically generated">
            <a:extLst>
              <a:ext uri="{FF2B5EF4-FFF2-40B4-BE49-F238E27FC236}">
                <a16:creationId xmlns:a16="http://schemas.microsoft.com/office/drawing/2014/main" id="{7ADCF5D2-FBAE-76AC-F45A-B85DFAF59625}"/>
              </a:ext>
            </a:extLst>
          </p:cNvPr>
          <p:cNvPicPr>
            <a:picLocks noChangeAspect="1"/>
          </p:cNvPicPr>
          <p:nvPr/>
        </p:nvPicPr>
        <p:blipFill rotWithShape="1">
          <a:blip r:embed="rId2"/>
          <a:srcRect l="10929" r="8800" b="4"/>
          <a:stretch/>
        </p:blipFill>
        <p:spPr>
          <a:xfrm>
            <a:off x="-4642" y="10"/>
            <a:ext cx="3006061" cy="3339639"/>
          </a:xfrm>
          <a:prstGeom prst="rect">
            <a:avLst/>
          </a:prstGeom>
        </p:spPr>
      </p:pic>
      <p:pic>
        <p:nvPicPr>
          <p:cNvPr id="4" name="Picture 3" descr="A fox running in the grass&#10;&#10;Description automatically generated">
            <a:extLst>
              <a:ext uri="{FF2B5EF4-FFF2-40B4-BE49-F238E27FC236}">
                <a16:creationId xmlns:a16="http://schemas.microsoft.com/office/drawing/2014/main" id="{6A62451F-A627-1CCB-6551-427774DFE0F9}"/>
              </a:ext>
            </a:extLst>
          </p:cNvPr>
          <p:cNvPicPr>
            <a:picLocks noChangeAspect="1"/>
          </p:cNvPicPr>
          <p:nvPr/>
        </p:nvPicPr>
        <p:blipFill rotWithShape="1">
          <a:blip r:embed="rId3"/>
          <a:srcRect l="1574" r="26634" b="1"/>
          <a:stretch/>
        </p:blipFill>
        <p:spPr>
          <a:xfrm>
            <a:off x="3198068" y="10"/>
            <a:ext cx="2991088" cy="3339639"/>
          </a:xfrm>
          <a:prstGeom prst="rect">
            <a:avLst/>
          </a:prstGeom>
        </p:spPr>
      </p:pic>
      <p:pic>
        <p:nvPicPr>
          <p:cNvPr id="7" name="Picture 6" descr="A group of mushrooms growing in the woods&#10;&#10;Description automatically generated">
            <a:extLst>
              <a:ext uri="{FF2B5EF4-FFF2-40B4-BE49-F238E27FC236}">
                <a16:creationId xmlns:a16="http://schemas.microsoft.com/office/drawing/2014/main" id="{3290104D-494D-CD4A-B36E-F62A351B0BAD}"/>
              </a:ext>
            </a:extLst>
          </p:cNvPr>
          <p:cNvPicPr>
            <a:picLocks noChangeAspect="1"/>
          </p:cNvPicPr>
          <p:nvPr/>
        </p:nvPicPr>
        <p:blipFill rotWithShape="1">
          <a:blip r:embed="rId4"/>
          <a:srcRect t="11954" r="-1" b="9388"/>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08905522-C2D3-E36D-EF2F-5D7BC31AD2CB}"/>
              </a:ext>
            </a:extLst>
          </p:cNvPr>
          <p:cNvSpPr>
            <a:spLocks noGrp="1"/>
          </p:cNvSpPr>
          <p:nvPr>
            <p:ph idx="1"/>
          </p:nvPr>
        </p:nvSpPr>
        <p:spPr>
          <a:xfrm>
            <a:off x="6600265" y="2413645"/>
            <a:ext cx="4753534" cy="3694734"/>
          </a:xfrm>
        </p:spPr>
        <p:txBody>
          <a:bodyPr>
            <a:normAutofit/>
          </a:bodyPr>
          <a:lstStyle/>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Wild creatures </a:t>
            </a:r>
            <a:b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b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(unless tamed or kept in captivity)</a:t>
            </a: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Mushrooms growing wild on any land</a:t>
            </a:r>
            <a:endParaRPr lang="en-GB" sz="2000" kern="0">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lang="en-GB" sz="2000" kern="0">
                <a:latin typeface="Arial" panose="020B0604020202020204" pitchFamily="34" charset="0"/>
                <a:cs typeface="Arial" panose="020B0604020202020204" pitchFamily="34" charset="0"/>
              </a:rPr>
              <a:t>The 3 F’s! -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lowers,</a:t>
            </a:r>
            <a:r>
              <a:rPr kumimoji="0" lang="en-GB" sz="2000" b="0" i="0" u="none" strike="noStrike" kern="0" cap="none" spc="0" normalizeH="0" noProof="0">
                <a:ln>
                  <a:noFill/>
                </a:ln>
                <a:effectLst/>
                <a:uLnTx/>
                <a:uFillTx/>
                <a:latin typeface="Arial" panose="020B0604020202020204" pitchFamily="34" charset="0"/>
                <a:cs typeface="Arial" panose="020B0604020202020204" pitchFamily="34" charset="0"/>
              </a:rPr>
              <a:t>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ruit or </a:t>
            </a:r>
            <a:r>
              <a:rPr lang="en-GB" sz="2000" kern="0">
                <a:latin typeface="Arial" panose="020B0604020202020204" pitchFamily="34" charset="0"/>
                <a:cs typeface="Arial" panose="020B0604020202020204" pitchFamily="34" charset="0"/>
              </a:rPr>
              <a:t>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oliage of a plant growing wild </a:t>
            </a:r>
            <a:r>
              <a:rPr kumimoji="0" lang="en-GB" sz="2000" b="1" i="0" u="none" strike="noStrike" kern="0" cap="none" spc="0" normalizeH="0" baseline="0" noProof="0">
                <a:ln>
                  <a:noFill/>
                </a:ln>
                <a:effectLst/>
                <a:uLnTx/>
                <a:uFillTx/>
                <a:latin typeface="Arial" panose="020B0604020202020204" pitchFamily="34" charset="0"/>
                <a:cs typeface="Arial" panose="020B0604020202020204" pitchFamily="34" charset="0"/>
              </a:rPr>
              <a:t>unless</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 picked for reward, sale or commercial purposes</a:t>
            </a:r>
          </a:p>
          <a:p>
            <a:endParaRPr lang="en-GB" sz="2000"/>
          </a:p>
        </p:txBody>
      </p:sp>
    </p:spTree>
    <p:extLst>
      <p:ext uri="{BB962C8B-B14F-4D97-AF65-F5344CB8AC3E}">
        <p14:creationId xmlns:p14="http://schemas.microsoft.com/office/powerpoint/2010/main" val="2225887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B487-3396-8FC1-743B-538EB14C18FB}"/>
              </a:ext>
            </a:extLst>
          </p:cNvPr>
          <p:cNvSpPr>
            <a:spLocks noGrp="1"/>
          </p:cNvSpPr>
          <p:nvPr>
            <p:ph type="title"/>
          </p:nvPr>
        </p:nvSpPr>
        <p:spPr/>
        <p:txBody>
          <a:bodyPr/>
          <a:lstStyle/>
          <a:p>
            <a:r>
              <a:rPr lang="en-GB" altLang="en-US" sz="4400" dirty="0">
                <a:cs typeface="Arial" panose="020B0604020202020204" pitchFamily="34" charset="0"/>
              </a:rPr>
              <a:t>General rule = land </a:t>
            </a:r>
            <a:r>
              <a:rPr lang="en-GB" altLang="en-US" sz="4400" u="sng" dirty="0">
                <a:solidFill>
                  <a:srgbClr val="FF0000"/>
                </a:solidFill>
                <a:cs typeface="Arial" panose="020B0604020202020204" pitchFamily="34" charset="0"/>
              </a:rPr>
              <a:t>cannot</a:t>
            </a:r>
            <a:r>
              <a:rPr lang="en-GB" altLang="en-US" sz="4400" dirty="0">
                <a:cs typeface="Arial" panose="020B0604020202020204" pitchFamily="34" charset="0"/>
              </a:rPr>
              <a:t> be stolen</a:t>
            </a:r>
            <a:endParaRPr lang="en-GB" dirty="0"/>
          </a:p>
        </p:txBody>
      </p:sp>
      <p:sp>
        <p:nvSpPr>
          <p:cNvPr id="3" name="Content Placeholder 2">
            <a:extLst>
              <a:ext uri="{FF2B5EF4-FFF2-40B4-BE49-F238E27FC236}">
                <a16:creationId xmlns:a16="http://schemas.microsoft.com/office/drawing/2014/main" id="{F6A2593E-9583-659E-2595-8725B38464FF}"/>
              </a:ext>
            </a:extLst>
          </p:cNvPr>
          <p:cNvSpPr>
            <a:spLocks noGrp="1"/>
          </p:cNvSpPr>
          <p:nvPr>
            <p:ph idx="1"/>
          </p:nvPr>
        </p:nvSpPr>
        <p:spPr>
          <a:xfrm>
            <a:off x="838200" y="1864814"/>
            <a:ext cx="10515600" cy="4351338"/>
          </a:xfrm>
        </p:spPr>
        <p:txBody>
          <a:bodyPr/>
          <a:lstStyle/>
          <a:p>
            <a:pPr algn="ctr"/>
            <a:r>
              <a:rPr lang="en-GB" altLang="en-US" sz="2800" b="1" dirty="0">
                <a:cs typeface="Arial" panose="020B0604020202020204" pitchFamily="34" charset="0"/>
              </a:rPr>
              <a:t>Exceptions to the general rule include:</a:t>
            </a:r>
          </a:p>
          <a:p>
            <a:endParaRPr lang="en-GB" b="1" dirty="0">
              <a:cs typeface="Arial" panose="020B0604020202020204" pitchFamily="34" charset="0"/>
            </a:endParaRPr>
          </a:p>
        </p:txBody>
      </p:sp>
      <p:pic>
        <p:nvPicPr>
          <p:cNvPr id="6" name="Picture 5">
            <a:extLst>
              <a:ext uri="{FF2B5EF4-FFF2-40B4-BE49-F238E27FC236}">
                <a16:creationId xmlns:a16="http://schemas.microsoft.com/office/drawing/2014/main" id="{D7AD1C17-04D7-5AE7-C36F-E26B0D32F89F}"/>
              </a:ext>
            </a:extLst>
          </p:cNvPr>
          <p:cNvPicPr>
            <a:picLocks noChangeAspect="1"/>
          </p:cNvPicPr>
          <p:nvPr/>
        </p:nvPicPr>
        <p:blipFill>
          <a:blip r:embed="rId2"/>
          <a:stretch>
            <a:fillRect/>
          </a:stretch>
        </p:blipFill>
        <p:spPr>
          <a:xfrm>
            <a:off x="1631020" y="2273163"/>
            <a:ext cx="8929959" cy="4514046"/>
          </a:xfrm>
          <a:prstGeom prst="rect">
            <a:avLst/>
          </a:prstGeom>
        </p:spPr>
      </p:pic>
    </p:spTree>
    <p:extLst>
      <p:ext uri="{BB962C8B-B14F-4D97-AF65-F5344CB8AC3E}">
        <p14:creationId xmlns:p14="http://schemas.microsoft.com/office/powerpoint/2010/main" val="4062699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5B963-D3E6-E922-51F6-75096D360307}"/>
              </a:ext>
            </a:extLst>
          </p:cNvPr>
          <p:cNvSpPr>
            <a:spLocks noGrp="1"/>
          </p:cNvSpPr>
          <p:nvPr>
            <p:ph type="title"/>
          </p:nvPr>
        </p:nvSpPr>
        <p:spPr>
          <a:xfrm>
            <a:off x="795528" y="386930"/>
            <a:ext cx="10141799" cy="1300554"/>
          </a:xfrm>
        </p:spPr>
        <p:txBody>
          <a:bodyPr anchor="b">
            <a:normAutofit/>
          </a:bodyPr>
          <a:lstStyle/>
          <a:p>
            <a:r>
              <a:rPr lang="en-US" sz="4100" b="1">
                <a:latin typeface="+mj-lt"/>
                <a:ea typeface="+mj-ea"/>
                <a:cs typeface="+mj-cs"/>
              </a:rPr>
              <a:t>Personal Data </a:t>
            </a:r>
            <a:br>
              <a:rPr lang="en-US" sz="4100" b="1">
                <a:latin typeface="+mj-lt"/>
                <a:ea typeface="+mj-ea"/>
                <a:cs typeface="+mj-cs"/>
              </a:rPr>
            </a:br>
            <a:endParaRPr lang="en-GB" sz="4100"/>
          </a:p>
        </p:txBody>
      </p:sp>
      <p:sp>
        <p:nvSpPr>
          <p:cNvPr id="19" name="Rectangle 18">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avel and a sign on a table&#10;&#10;Description automatically generated">
            <a:extLst>
              <a:ext uri="{FF2B5EF4-FFF2-40B4-BE49-F238E27FC236}">
                <a16:creationId xmlns:a16="http://schemas.microsoft.com/office/drawing/2014/main" id="{C35A1842-F9DC-9A1E-CF25-1376B5C99724}"/>
              </a:ext>
            </a:extLst>
          </p:cNvPr>
          <p:cNvPicPr>
            <a:picLocks noChangeAspect="1"/>
          </p:cNvPicPr>
          <p:nvPr/>
        </p:nvPicPr>
        <p:blipFill>
          <a:blip r:embed="rId3"/>
          <a:stretch>
            <a:fillRect/>
          </a:stretch>
        </p:blipFill>
        <p:spPr>
          <a:xfrm>
            <a:off x="635295" y="2656494"/>
            <a:ext cx="5150277" cy="3450685"/>
          </a:xfrm>
          <a:prstGeom prst="rect">
            <a:avLst/>
          </a:prstGeom>
        </p:spPr>
      </p:pic>
      <p:sp>
        <p:nvSpPr>
          <p:cNvPr id="3" name="Content Placeholder 2">
            <a:extLst>
              <a:ext uri="{FF2B5EF4-FFF2-40B4-BE49-F238E27FC236}">
                <a16:creationId xmlns:a16="http://schemas.microsoft.com/office/drawing/2014/main" id="{64B4081C-4A52-4433-74A1-23B71E973941}"/>
              </a:ext>
            </a:extLst>
          </p:cNvPr>
          <p:cNvSpPr>
            <a:spLocks noGrp="1"/>
          </p:cNvSpPr>
          <p:nvPr>
            <p:ph idx="1"/>
          </p:nvPr>
        </p:nvSpPr>
        <p:spPr>
          <a:xfrm>
            <a:off x="6406429" y="2599509"/>
            <a:ext cx="4530898" cy="3639450"/>
          </a:xfrm>
        </p:spPr>
        <p:txBody>
          <a:bodyPr anchor="ctr">
            <a:normAutofit/>
          </a:bodyPr>
          <a:lstStyle/>
          <a:p>
            <a:pPr marL="0" indent="0" defTabSz="914400" fontAlgn="auto">
              <a:spcAft>
                <a:spcPts val="0"/>
              </a:spcAft>
              <a:buNone/>
            </a:pPr>
            <a:r>
              <a:rPr lang="en-US" altLang="en-US" sz="1900"/>
              <a:t>Confidential personal data is </a:t>
            </a:r>
            <a:r>
              <a:rPr lang="en-US" altLang="en-US" sz="1900" b="1"/>
              <a:t>not property </a:t>
            </a:r>
            <a:r>
              <a:rPr lang="en-US" altLang="en-US" sz="1900"/>
              <a:t>and</a:t>
            </a:r>
            <a:r>
              <a:rPr lang="en-US" altLang="en-US" sz="1900" b="1"/>
              <a:t> cannot be stolen</a:t>
            </a:r>
          </a:p>
          <a:p>
            <a:pPr marL="0" indent="-228600" defTabSz="914400" fontAlgn="auto">
              <a:spcAft>
                <a:spcPts val="0"/>
              </a:spcAft>
            </a:pPr>
            <a:endParaRPr lang="en-US" altLang="en-US" sz="1900" b="1"/>
          </a:p>
          <a:p>
            <a:pPr marL="0" indent="0" defTabSz="914400" fontAlgn="auto">
              <a:spcAft>
                <a:spcPts val="0"/>
              </a:spcAft>
              <a:buNone/>
            </a:pPr>
            <a:r>
              <a:rPr lang="en-US" altLang="en-US" sz="1900"/>
              <a:t>There is </a:t>
            </a:r>
            <a:r>
              <a:rPr lang="en-US" altLang="en-US" sz="1900" b="1"/>
              <a:t>no such thing as ‘identity theft’!</a:t>
            </a:r>
          </a:p>
          <a:p>
            <a:pPr marL="0" indent="-228600" defTabSz="914400" fontAlgn="auto">
              <a:spcAft>
                <a:spcPts val="0"/>
              </a:spcAft>
            </a:pPr>
            <a:endParaRPr lang="en-US" altLang="en-US" sz="1900" b="1"/>
          </a:p>
          <a:p>
            <a:pPr marL="0" indent="0" defTabSz="914400" fontAlgn="auto">
              <a:spcAft>
                <a:spcPts val="0"/>
              </a:spcAft>
              <a:buNone/>
            </a:pPr>
            <a:r>
              <a:rPr lang="en-US" altLang="en-US" sz="1900"/>
              <a:t>For example – you</a:t>
            </a:r>
            <a:r>
              <a:rPr lang="en-US" altLang="en-US" sz="1900" b="1"/>
              <a:t> cannot steal </a:t>
            </a:r>
            <a:r>
              <a:rPr lang="en-US" altLang="en-US" sz="1900"/>
              <a:t>someone’s </a:t>
            </a:r>
            <a:r>
              <a:rPr lang="en-US" altLang="en-US" sz="1900" b="1"/>
              <a:t>National Insurance number.</a:t>
            </a:r>
          </a:p>
          <a:p>
            <a:pPr marL="0" indent="0" defTabSz="914400" fontAlgn="auto">
              <a:spcAft>
                <a:spcPts val="0"/>
              </a:spcAft>
              <a:buNone/>
            </a:pPr>
            <a:endParaRPr lang="en-US" altLang="en-US" sz="1900" b="1"/>
          </a:p>
          <a:p>
            <a:pPr marL="0" indent="0" defTabSz="914400" fontAlgn="auto">
              <a:spcAft>
                <a:spcPts val="0"/>
              </a:spcAft>
              <a:buNone/>
            </a:pPr>
            <a:r>
              <a:rPr lang="en-US" altLang="en-US" sz="1900" b="1"/>
              <a:t>=FRAUD through false representation </a:t>
            </a:r>
          </a:p>
          <a:p>
            <a:endParaRPr lang="en-GB" sz="1900"/>
          </a:p>
        </p:txBody>
      </p:sp>
      <p:sp>
        <p:nvSpPr>
          <p:cNvPr id="21" name="Rectangle 2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8513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3F65F-0E0B-2060-0F3E-0967642DCB4A}"/>
              </a:ext>
            </a:extLst>
          </p:cNvPr>
          <p:cNvSpPr>
            <a:spLocks noGrp="1"/>
          </p:cNvSpPr>
          <p:nvPr>
            <p:ph type="title"/>
          </p:nvPr>
        </p:nvSpPr>
        <p:spPr/>
        <p:txBody>
          <a:bodyPr>
            <a:normAutofit/>
          </a:bodyPr>
          <a:lstStyle/>
          <a:p>
            <a:r>
              <a:rPr lang="en-GB" sz="4400" b="1" dirty="0">
                <a:solidFill>
                  <a:schemeClr val="bg1"/>
                </a:solidFill>
              </a:rPr>
              <a:t>S.6 Deprive</a:t>
            </a:r>
            <a:br>
              <a:rPr lang="en-GB" sz="4400" b="1" dirty="0">
                <a:solidFill>
                  <a:schemeClr val="bg1"/>
                </a:solidFill>
              </a:rPr>
            </a:br>
            <a:endParaRPr lang="en-GB" dirty="0"/>
          </a:p>
        </p:txBody>
      </p:sp>
      <p:sp>
        <p:nvSpPr>
          <p:cNvPr id="3" name="Content Placeholder 2">
            <a:extLst>
              <a:ext uri="{FF2B5EF4-FFF2-40B4-BE49-F238E27FC236}">
                <a16:creationId xmlns:a16="http://schemas.microsoft.com/office/drawing/2014/main" id="{C1785580-52B6-0B52-5A80-4CA21F15DDF2}"/>
              </a:ext>
            </a:extLst>
          </p:cNvPr>
          <p:cNvSpPr>
            <a:spLocks noGrp="1"/>
          </p:cNvSpPr>
          <p:nvPr>
            <p:ph idx="1"/>
          </p:nvPr>
        </p:nvSpPr>
        <p:spPr>
          <a:xfrm>
            <a:off x="838200" y="365125"/>
            <a:ext cx="10515600" cy="5811838"/>
          </a:xfrm>
        </p:spPr>
        <p:txBody>
          <a:bodyPr>
            <a:normAutofit/>
          </a:bodyPr>
          <a:lstStyle/>
          <a:p>
            <a:pPr marL="0" indent="0" algn="ctr">
              <a:buNone/>
            </a:pPr>
            <a:r>
              <a:rPr lang="en-GB" sz="3600" dirty="0">
                <a:latin typeface="Arial" panose="020B0604020202020204" pitchFamily="34" charset="0"/>
                <a:cs typeface="Arial" panose="020B0604020202020204" pitchFamily="34" charset="0"/>
              </a:rPr>
              <a:t>Section 5 Belonging to Another: </a:t>
            </a:r>
          </a:p>
        </p:txBody>
      </p:sp>
      <p:pic>
        <p:nvPicPr>
          <p:cNvPr id="5" name="Picture 4">
            <a:extLst>
              <a:ext uri="{FF2B5EF4-FFF2-40B4-BE49-F238E27FC236}">
                <a16:creationId xmlns:a16="http://schemas.microsoft.com/office/drawing/2014/main" id="{BFF15932-69E7-08B5-C5E3-5A4294DD68EF}"/>
              </a:ext>
            </a:extLst>
          </p:cNvPr>
          <p:cNvPicPr>
            <a:picLocks noChangeAspect="1"/>
          </p:cNvPicPr>
          <p:nvPr/>
        </p:nvPicPr>
        <p:blipFill>
          <a:blip r:embed="rId2"/>
          <a:stretch>
            <a:fillRect/>
          </a:stretch>
        </p:blipFill>
        <p:spPr>
          <a:xfrm>
            <a:off x="1581422" y="1027906"/>
            <a:ext cx="8820150" cy="3886200"/>
          </a:xfrm>
          <a:prstGeom prst="rect">
            <a:avLst/>
          </a:prstGeom>
        </p:spPr>
      </p:pic>
      <p:pic>
        <p:nvPicPr>
          <p:cNvPr id="7" name="Picture 6">
            <a:extLst>
              <a:ext uri="{FF2B5EF4-FFF2-40B4-BE49-F238E27FC236}">
                <a16:creationId xmlns:a16="http://schemas.microsoft.com/office/drawing/2014/main" id="{899BB8B5-5999-2F31-BC13-128ED0FCE6D7}"/>
              </a:ext>
            </a:extLst>
          </p:cNvPr>
          <p:cNvPicPr>
            <a:picLocks noChangeAspect="1"/>
          </p:cNvPicPr>
          <p:nvPr/>
        </p:nvPicPr>
        <p:blipFill>
          <a:blip r:embed="rId3"/>
          <a:stretch>
            <a:fillRect/>
          </a:stretch>
        </p:blipFill>
        <p:spPr>
          <a:xfrm>
            <a:off x="3409405" y="4784428"/>
            <a:ext cx="5094516" cy="1785871"/>
          </a:xfrm>
          <a:prstGeom prst="rect">
            <a:avLst/>
          </a:prstGeom>
        </p:spPr>
      </p:pic>
    </p:spTree>
    <p:extLst>
      <p:ext uri="{BB962C8B-B14F-4D97-AF65-F5344CB8AC3E}">
        <p14:creationId xmlns:p14="http://schemas.microsoft.com/office/powerpoint/2010/main" val="38234894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1516-EE28-B653-0AD4-FDA0F18E1227}"/>
              </a:ext>
            </a:extLst>
          </p:cNvPr>
          <p:cNvSpPr>
            <a:spLocks noGrp="1"/>
          </p:cNvSpPr>
          <p:nvPr>
            <p:ph type="title"/>
          </p:nvPr>
        </p:nvSpPr>
        <p:spPr/>
        <p:txBody>
          <a:bodyPr/>
          <a:lstStyle/>
          <a:p>
            <a:r>
              <a:rPr lang="en-GB" dirty="0"/>
              <a:t>Section 6 Intention to Permanently Deprive</a:t>
            </a:r>
          </a:p>
        </p:txBody>
      </p:sp>
      <p:sp>
        <p:nvSpPr>
          <p:cNvPr id="3" name="Content Placeholder 2">
            <a:extLst>
              <a:ext uri="{FF2B5EF4-FFF2-40B4-BE49-F238E27FC236}">
                <a16:creationId xmlns:a16="http://schemas.microsoft.com/office/drawing/2014/main" id="{E60B4053-600E-6FD0-7314-D0CF25C1D640}"/>
              </a:ext>
            </a:extLst>
          </p:cNvPr>
          <p:cNvSpPr>
            <a:spLocks noGrp="1"/>
          </p:cNvSpPr>
          <p:nvPr>
            <p:ph idx="1"/>
          </p:nvPr>
        </p:nvSpPr>
        <p:spPr/>
        <p:txBody>
          <a:bodyPr>
            <a:normAutofit fontScale="77500" lnSpcReduction="20000"/>
          </a:body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3600" b="1" noProof="0" dirty="0">
                <a:solidFill>
                  <a:srgbClr val="000000"/>
                </a:solidFill>
                <a:latin typeface="Arial" panose="020B0604020202020204" pitchFamily="34" charset="0"/>
                <a:cs typeface="Arial" panose="020B0604020202020204" pitchFamily="34" charset="0"/>
              </a:rPr>
              <a:t>A</a:t>
            </a: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200" b="1" dirty="0">
                <a:solidFill>
                  <a:srgbClr val="000000"/>
                </a:solidFill>
                <a:latin typeface="Arial" panose="020B0604020202020204" pitchFamily="34" charset="0"/>
                <a:cs typeface="Arial" panose="020B0604020202020204" pitchFamily="34" charset="0"/>
              </a:rPr>
              <a:t>- D</a:t>
            </a:r>
            <a:r>
              <a:rPr kumimoji="0" lang="en-GB" sz="32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endParaRPr lang="en-GB" dirty="0"/>
          </a:p>
        </p:txBody>
      </p:sp>
    </p:spTree>
    <p:extLst>
      <p:ext uri="{BB962C8B-B14F-4D97-AF65-F5344CB8AC3E}">
        <p14:creationId xmlns:p14="http://schemas.microsoft.com/office/powerpoint/2010/main" val="3866882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wires&#10;&#10;Description automatically generated">
            <a:extLst>
              <a:ext uri="{FF2B5EF4-FFF2-40B4-BE49-F238E27FC236}">
                <a16:creationId xmlns:a16="http://schemas.microsoft.com/office/drawing/2014/main" id="{6337729A-DBCB-FDBE-0134-CF5640FE7B4A}"/>
              </a:ext>
            </a:extLst>
          </p:cNvPr>
          <p:cNvPicPr>
            <a:picLocks noGrp="1" noChangeAspect="1"/>
          </p:cNvPicPr>
          <p:nvPr>
            <p:ph idx="1"/>
          </p:nvPr>
        </p:nvPicPr>
        <p:blipFill rotWithShape="1">
          <a:blip r:embed="rId2"/>
          <a:srcRect t="1694" r="1" b="1"/>
          <a:stretch/>
        </p:blipFill>
        <p:spPr>
          <a:xfrm>
            <a:off x="4038599" y="10"/>
            <a:ext cx="8160026" cy="6875809"/>
          </a:xfrm>
          <a:prstGeom prst="rect">
            <a:avLst/>
          </a:prstGeom>
        </p:spPr>
      </p:pic>
      <p:sp>
        <p:nvSpPr>
          <p:cNvPr id="16" name="Freeform: Shape 1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76D7A4D-0DE4-3377-C29B-6D610CC098FC}"/>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Abstracting Electricity Section 13 Theft Act 1968</a:t>
            </a:r>
          </a:p>
        </p:txBody>
      </p:sp>
    </p:spTree>
    <p:extLst>
      <p:ext uri="{BB962C8B-B14F-4D97-AF65-F5344CB8AC3E}">
        <p14:creationId xmlns:p14="http://schemas.microsoft.com/office/powerpoint/2010/main" val="2554208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03659F-C9D0-BFD0-7A06-B29ADBFA6E28}"/>
              </a:ext>
            </a:extLst>
          </p:cNvPr>
          <p:cNvSpPr>
            <a:spLocks noGrp="1"/>
          </p:cNvSpPr>
          <p:nvPr>
            <p:ph type="title"/>
          </p:nvPr>
        </p:nvSpPr>
        <p:spPr>
          <a:xfrm>
            <a:off x="1136396" y="502021"/>
            <a:ext cx="6173262" cy="1655483"/>
          </a:xfrm>
        </p:spPr>
        <p:txBody>
          <a:bodyPr anchor="b">
            <a:normAutofit/>
          </a:bodyPr>
          <a:lstStyle/>
          <a:p>
            <a:r>
              <a:rPr lang="en-GB" dirty="0"/>
              <a:t>Abstracting Electricity</a:t>
            </a:r>
          </a:p>
        </p:txBody>
      </p:sp>
      <p:sp>
        <p:nvSpPr>
          <p:cNvPr id="3" name="Content Placeholder 2">
            <a:extLst>
              <a:ext uri="{FF2B5EF4-FFF2-40B4-BE49-F238E27FC236}">
                <a16:creationId xmlns:a16="http://schemas.microsoft.com/office/drawing/2014/main" id="{120A987E-5ED3-C8A5-4601-4484C292FC21}"/>
              </a:ext>
            </a:extLst>
          </p:cNvPr>
          <p:cNvSpPr>
            <a:spLocks noGrp="1"/>
          </p:cNvSpPr>
          <p:nvPr>
            <p:ph idx="1"/>
          </p:nvPr>
        </p:nvSpPr>
        <p:spPr>
          <a:xfrm>
            <a:off x="1136397" y="2408518"/>
            <a:ext cx="6173262" cy="3535083"/>
          </a:xfrm>
        </p:spPr>
        <p:txBody>
          <a:bodyPr>
            <a:normAutofit/>
          </a:bodyPr>
          <a:lstStyle/>
          <a:p>
            <a:pPr marL="0" marR="0" lvl="0" indent="0" algn="ctr" defTabSz="914400" rtl="0" eaLnBrk="0" fontAlgn="base" latinLnBrk="0" hangingPunct="0">
              <a:spcBef>
                <a:spcPct val="20000"/>
              </a:spcBef>
              <a:spcAft>
                <a:spcPct val="0"/>
              </a:spcAft>
              <a:buClrTx/>
              <a:buSzTx/>
              <a:buFontTx/>
              <a:buNone/>
              <a:tabLst/>
              <a:defRPr/>
            </a:pP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A person is guilty of abstracting electricity when he or she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dishonestly uses </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spcBef>
                <a:spcPct val="20000"/>
              </a:spcBef>
              <a:spcAft>
                <a:spcPct val="0"/>
              </a:spcAft>
              <a:buClrTx/>
              <a:buSzTx/>
              <a:buFontTx/>
              <a:buNone/>
              <a:tabLst/>
              <a:defRPr/>
            </a:pP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without</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due authority </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or</a:t>
            </a:r>
            <a:r>
              <a:rPr kumimoji="0" lang="en-GB" i="0" strike="noStrike" kern="0" cap="none" spc="0" normalizeH="0" baseline="0" noProof="0" dirty="0">
                <a:ln>
                  <a:noFill/>
                </a:ln>
                <a:effectLst/>
                <a:uLnTx/>
                <a:uFillTx/>
                <a:latin typeface="Arial" panose="020B0604020202020204" pitchFamily="34" charset="0"/>
                <a:cs typeface="Arial" panose="020B0604020202020204" pitchFamily="34" charset="0"/>
              </a:rPr>
              <a:t>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dishonestly causes </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it to be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diverted </a:t>
            </a:r>
            <a:r>
              <a:rPr kumimoji="0" lang="en-GB" i="0" strike="noStrike" kern="0" cap="none" spc="0" normalizeH="0" baseline="0" noProof="0" dirty="0">
                <a:ln>
                  <a:noFill/>
                </a:ln>
                <a:effectLst/>
                <a:uLnTx/>
                <a:uFillTx/>
                <a:latin typeface="Arial" panose="020B0604020202020204" pitchFamily="34" charset="0"/>
                <a:cs typeface="Arial" panose="020B0604020202020204" pitchFamily="34" charset="0"/>
              </a:rPr>
              <a:t>or</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 wasted</a:t>
            </a:r>
            <a:r>
              <a:rPr kumimoji="0" lang="en-GB" i="0" strike="noStrike" kern="0" cap="none" spc="0" normalizeH="0" baseline="0" noProof="0" dirty="0">
                <a:ln>
                  <a:noFill/>
                </a:ln>
                <a:effectLst/>
                <a:uLnTx/>
                <a:uFillTx/>
                <a:latin typeface="Arial" panose="020B0604020202020204" pitchFamily="34" charset="0"/>
                <a:cs typeface="Arial" panose="020B0604020202020204" pitchFamily="34" charset="0"/>
              </a:rPr>
              <a:t>’</a:t>
            </a:r>
          </a:p>
          <a:p>
            <a:endParaRPr lang="en-GB" sz="2000" dirty="0"/>
          </a:p>
        </p:txBody>
      </p:sp>
      <p:pic>
        <p:nvPicPr>
          <p:cNvPr id="4" name="Picture 2" descr="Operation in Evesham Road, Cleeve Prior, Evesham nets two for abstracting  electricity, one for burglary and one for theft | Worcester News">
            <a:extLst>
              <a:ext uri="{FF2B5EF4-FFF2-40B4-BE49-F238E27FC236}">
                <a16:creationId xmlns:a16="http://schemas.microsoft.com/office/drawing/2014/main" id="{B7F3444E-F48D-5030-F094-F6952EBF08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95" r="612" b="-2"/>
          <a:stretch/>
        </p:blipFill>
        <p:spPr bwMode="auto">
          <a:xfrm>
            <a:off x="8115300" y="-12515"/>
            <a:ext cx="4076700" cy="6418631"/>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42527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A0293F8-0B34-B16B-A9DF-98BC720746DB}"/>
              </a:ext>
            </a:extLst>
          </p:cNvPr>
          <p:cNvPicPr>
            <a:picLocks noChangeAspect="1"/>
          </p:cNvPicPr>
          <p:nvPr/>
        </p:nvPicPr>
        <p:blipFill rotWithShape="1">
          <a:blip r:embed="rId2"/>
          <a:srcRect t="7592" b="16047"/>
          <a:stretch/>
        </p:blipFill>
        <p:spPr>
          <a:xfrm>
            <a:off x="279143" y="299508"/>
            <a:ext cx="5221625" cy="3010397"/>
          </a:xfrm>
          <a:prstGeom prst="rect">
            <a:avLst/>
          </a:prstGeom>
        </p:spPr>
      </p:pic>
      <p:pic>
        <p:nvPicPr>
          <p:cNvPr id="4" name="Content Placeholder 3">
            <a:extLst>
              <a:ext uri="{FF2B5EF4-FFF2-40B4-BE49-F238E27FC236}">
                <a16:creationId xmlns:a16="http://schemas.microsoft.com/office/drawing/2014/main" id="{23C98E33-877D-9745-968A-AEDC5789F594}"/>
              </a:ext>
            </a:extLst>
          </p:cNvPr>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t="3489" b="10782"/>
          <a:stretch/>
        </p:blipFill>
        <p:spPr bwMode="auto">
          <a:xfrm>
            <a:off x="279143" y="3548095"/>
            <a:ext cx="5221625" cy="301039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08C89119-01CB-2558-6B53-E461C0F8F914}"/>
              </a:ext>
            </a:extLst>
          </p:cNvPr>
          <p:cNvSpPr txBox="1"/>
          <p:nvPr/>
        </p:nvSpPr>
        <p:spPr>
          <a:xfrm>
            <a:off x="6392583" y="1136470"/>
            <a:ext cx="4434721" cy="5219880"/>
          </a:xfrm>
          <a:prstGeom prst="rect">
            <a:avLst/>
          </a:prstGeom>
        </p:spPr>
        <p:txBody>
          <a:bodyPr vert="horz" lIns="91440" tIns="45720" rIns="91440" bIns="45720" rtlCol="0" anchor="t">
            <a:noAutofit/>
          </a:bodyPr>
          <a:lstStyle/>
          <a:p>
            <a:pPr marL="0" indent="-228600">
              <a:lnSpc>
                <a:spcPct val="90000"/>
              </a:lnSpc>
              <a:spcBef>
                <a:spcPct val="50000"/>
              </a:spcBef>
              <a:buClr>
                <a:schemeClr val="tx1"/>
              </a:buClr>
              <a:buSzPct val="90000"/>
              <a:buFont typeface="Arial" panose="020B0604020202020204" pitchFamily="34" charset="0"/>
              <a:buChar char="•"/>
              <a:tabLst>
                <a:tab pos="0" algn="l"/>
              </a:tabLst>
            </a:pPr>
            <a:r>
              <a:rPr lang="en-US" altLang="en-US" sz="2400" dirty="0">
                <a:solidFill>
                  <a:schemeClr val="tx1">
                    <a:alpha val="80000"/>
                  </a:schemeClr>
                </a:solidFill>
              </a:rPr>
              <a:t>Electricity does </a:t>
            </a:r>
            <a:r>
              <a:rPr lang="en-US" altLang="en-US" sz="2400" b="1" dirty="0">
                <a:solidFill>
                  <a:schemeClr val="tx1">
                    <a:alpha val="80000"/>
                  </a:schemeClr>
                </a:solidFill>
              </a:rPr>
              <a:t>NOT</a:t>
            </a:r>
            <a:r>
              <a:rPr lang="en-US" altLang="en-US" sz="2400" dirty="0">
                <a:solidFill>
                  <a:schemeClr val="tx1">
                    <a:alpha val="80000"/>
                  </a:schemeClr>
                </a:solidFill>
              </a:rPr>
              <a:t> have to be mains electricity</a:t>
            </a:r>
          </a:p>
          <a:p>
            <a:pPr marL="0" indent="-228600">
              <a:lnSpc>
                <a:spcPct val="90000"/>
              </a:lnSpc>
              <a:spcBef>
                <a:spcPct val="50000"/>
              </a:spcBef>
              <a:buClr>
                <a:schemeClr val="tx1"/>
              </a:buClr>
              <a:buSzPct val="90000"/>
              <a:buFont typeface="Arial" panose="020B0604020202020204" pitchFamily="34" charset="0"/>
              <a:buChar char="•"/>
              <a:tabLst>
                <a:tab pos="0" algn="l"/>
              </a:tabLst>
            </a:pPr>
            <a:endParaRPr lang="en-US" altLang="en-US" sz="2400" dirty="0">
              <a:solidFill>
                <a:schemeClr val="tx1">
                  <a:alpha val="80000"/>
                </a:schemeClr>
              </a:solidFill>
            </a:endParaRPr>
          </a:p>
          <a:p>
            <a:pPr marL="0" indent="-228600">
              <a:lnSpc>
                <a:spcPct val="90000"/>
              </a:lnSpc>
              <a:spcBef>
                <a:spcPct val="50000"/>
              </a:spcBef>
              <a:buClr>
                <a:schemeClr val="tx1"/>
              </a:buClr>
              <a:buSzPct val="90000"/>
              <a:buFont typeface="Arial" panose="020B0604020202020204" pitchFamily="34" charset="0"/>
              <a:buChar char="•"/>
              <a:tabLst>
                <a:tab pos="0" algn="l"/>
              </a:tabLst>
            </a:pPr>
            <a:r>
              <a:rPr lang="en-US" altLang="en-US" sz="2400" dirty="0">
                <a:solidFill>
                  <a:schemeClr val="tx1">
                    <a:alpha val="80000"/>
                  </a:schemeClr>
                </a:solidFill>
              </a:rPr>
              <a:t>No requirement to prove that the electricity which is diverted is for the benefit of any person</a:t>
            </a:r>
          </a:p>
          <a:p>
            <a:pPr marL="0" indent="-228600">
              <a:lnSpc>
                <a:spcPct val="90000"/>
              </a:lnSpc>
              <a:spcBef>
                <a:spcPct val="50000"/>
              </a:spcBef>
              <a:buClr>
                <a:schemeClr val="tx1"/>
              </a:buClr>
              <a:buSzPct val="90000"/>
              <a:buFont typeface="Arial" panose="020B0604020202020204" pitchFamily="34" charset="0"/>
              <a:buChar char="•"/>
              <a:tabLst>
                <a:tab pos="0" algn="l"/>
              </a:tabLst>
            </a:pPr>
            <a:endParaRPr lang="en-US" altLang="en-US" sz="2400" dirty="0">
              <a:solidFill>
                <a:schemeClr val="tx1">
                  <a:alpha val="80000"/>
                </a:schemeClr>
              </a:solidFill>
            </a:endParaRPr>
          </a:p>
          <a:p>
            <a:pPr marL="0" indent="-228600">
              <a:lnSpc>
                <a:spcPct val="90000"/>
              </a:lnSpc>
              <a:spcBef>
                <a:spcPct val="50000"/>
              </a:spcBef>
              <a:buClr>
                <a:schemeClr val="tx1"/>
              </a:buClr>
              <a:buSzPct val="90000"/>
              <a:buFont typeface="Arial" panose="020B0604020202020204" pitchFamily="34" charset="0"/>
              <a:buChar char="•"/>
              <a:tabLst>
                <a:tab pos="0" algn="l"/>
              </a:tabLst>
            </a:pPr>
            <a:r>
              <a:rPr lang="en-US" altLang="en-US" sz="2400" dirty="0">
                <a:solidFill>
                  <a:schemeClr val="tx1">
                    <a:alpha val="80000"/>
                  </a:schemeClr>
                </a:solidFill>
              </a:rPr>
              <a:t>Entry to premises to commit this offence will </a:t>
            </a:r>
            <a:r>
              <a:rPr lang="en-US" altLang="en-US" sz="2400" b="1" dirty="0">
                <a:solidFill>
                  <a:schemeClr val="tx1">
                    <a:alpha val="80000"/>
                  </a:schemeClr>
                </a:solidFill>
              </a:rPr>
              <a:t>NOT </a:t>
            </a:r>
            <a:r>
              <a:rPr lang="en-US" altLang="en-US" sz="2400" dirty="0">
                <a:solidFill>
                  <a:schemeClr val="tx1">
                    <a:alpha val="80000"/>
                  </a:schemeClr>
                </a:solidFill>
              </a:rPr>
              <a:t>be burglary</a:t>
            </a:r>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15196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E0745E4-3D6B-6AA6-4937-1C5B6AC86947}"/>
              </a:ext>
            </a:extLst>
          </p:cNvPr>
          <p:cNvSpPr>
            <a:spLocks noGrp="1"/>
          </p:cNvSpPr>
          <p:nvPr>
            <p:ph type="title"/>
          </p:nvPr>
        </p:nvSpPr>
        <p:spPr>
          <a:xfrm>
            <a:off x="838200" y="365125"/>
            <a:ext cx="5393361" cy="1325563"/>
          </a:xfrm>
        </p:spPr>
        <p:txBody>
          <a:bodyPr>
            <a:normAutofit/>
          </a:bodyPr>
          <a:lstStyle/>
          <a:p>
            <a:r>
              <a:rPr lang="en-GB"/>
              <a:t>Scenario 1</a:t>
            </a:r>
          </a:p>
        </p:txBody>
      </p:sp>
      <p:sp>
        <p:nvSpPr>
          <p:cNvPr id="3" name="Content Placeholder 2">
            <a:extLst>
              <a:ext uri="{FF2B5EF4-FFF2-40B4-BE49-F238E27FC236}">
                <a16:creationId xmlns:a16="http://schemas.microsoft.com/office/drawing/2014/main" id="{2B01AA89-067A-CE57-719C-9B104FDFF8CB}"/>
              </a:ext>
            </a:extLst>
          </p:cNvPr>
          <p:cNvSpPr>
            <a:spLocks noGrp="1"/>
          </p:cNvSpPr>
          <p:nvPr>
            <p:ph idx="1"/>
          </p:nvPr>
        </p:nvSpPr>
        <p:spPr>
          <a:xfrm>
            <a:off x="838200" y="1825625"/>
            <a:ext cx="5393361" cy="4351338"/>
          </a:xfrm>
        </p:spPr>
        <p:txBody>
          <a:bodyPr>
            <a:normAutofit/>
          </a:bodyPr>
          <a:lstStyle/>
          <a:p>
            <a:pPr marL="0" indent="0">
              <a:buNone/>
            </a:pP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A person goes into a shop and dishonestly removes a jumper from the display.</a:t>
            </a:r>
            <a:r>
              <a:rPr lang="en-GB" altLang="en-US" kern="0">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They attempt to leave the store without paying.</a:t>
            </a:r>
            <a:r>
              <a:rPr kumimoji="0" lang="en-GB" altLang="en-US" b="0" i="0" u="none" strike="noStrike" kern="0" cap="none" spc="0" normalizeH="0" noProof="0">
                <a:ln>
                  <a:noFill/>
                </a:ln>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When stopped by a store assistant the </a:t>
            </a:r>
            <a:r>
              <a:rPr kumimoji="0" lang="en-GB" altLang="en-US" b="0" i="0" u="none" strike="noStrike" kern="0" cap="none" spc="0" normalizeH="0" noProof="0">
                <a:ln>
                  <a:noFill/>
                </a:ln>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person produces £50 pounds and says,</a:t>
            </a:r>
            <a:r>
              <a:rPr kumimoji="0" lang="en-GB" altLang="en-US" b="0" i="0" u="none" strike="noStrike" kern="0" cap="none" spc="0" normalizeH="0" noProof="0">
                <a:ln>
                  <a:noFill/>
                </a:ln>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“I will pay for the jumper”.</a:t>
            </a:r>
          </a:p>
          <a:p>
            <a:endParaRPr lang="en-GB"/>
          </a:p>
        </p:txBody>
      </p:sp>
      <p:pic>
        <p:nvPicPr>
          <p:cNvPr id="4" name="Picture 2" descr="28,050 Stealing Clothes Stock Photos, Pictures &amp; Royalty-Free Images -  iStock">
            <a:extLst>
              <a:ext uri="{FF2B5EF4-FFF2-40B4-BE49-F238E27FC236}">
                <a16:creationId xmlns:a16="http://schemas.microsoft.com/office/drawing/2014/main" id="{A8D68E3C-1BAA-42A8-8C49-0BC4209048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10" r="14244"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3370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7DFF9-A2F2-8ABD-0448-09AD1EAF822D}"/>
              </a:ext>
            </a:extLst>
          </p:cNvPr>
          <p:cNvSpPr>
            <a:spLocks noGrp="1"/>
          </p:cNvSpPr>
          <p:nvPr>
            <p:ph type="title"/>
          </p:nvPr>
        </p:nvSpPr>
        <p:spPr/>
        <p:txBody>
          <a:bodyPr/>
          <a:lstStyle/>
          <a:p>
            <a:r>
              <a:rPr lang="en-GB" dirty="0"/>
              <a:t>Scenario 2</a:t>
            </a:r>
          </a:p>
        </p:txBody>
      </p:sp>
      <p:pic>
        <p:nvPicPr>
          <p:cNvPr id="9" name="Content Placeholder 8">
            <a:extLst>
              <a:ext uri="{FF2B5EF4-FFF2-40B4-BE49-F238E27FC236}">
                <a16:creationId xmlns:a16="http://schemas.microsoft.com/office/drawing/2014/main" id="{5DD0F290-78B0-CA42-2D84-2B9FA6E69F57}"/>
              </a:ext>
            </a:extLst>
          </p:cNvPr>
          <p:cNvPicPr>
            <a:picLocks noGrp="1" noChangeAspect="1"/>
          </p:cNvPicPr>
          <p:nvPr>
            <p:ph idx="1"/>
          </p:nvPr>
        </p:nvPicPr>
        <p:blipFill>
          <a:blip r:embed="rId3"/>
          <a:stretch>
            <a:fillRect/>
          </a:stretch>
        </p:blipFill>
        <p:spPr>
          <a:xfrm>
            <a:off x="654027" y="1554481"/>
            <a:ext cx="10883945" cy="5095149"/>
          </a:xfrm>
        </p:spPr>
      </p:pic>
    </p:spTree>
    <p:extLst>
      <p:ext uri="{BB962C8B-B14F-4D97-AF65-F5344CB8AC3E}">
        <p14:creationId xmlns:p14="http://schemas.microsoft.com/office/powerpoint/2010/main" val="23593601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2230-F5BA-49E1-CA84-EC01019BE97E}"/>
              </a:ext>
            </a:extLst>
          </p:cNvPr>
          <p:cNvSpPr>
            <a:spLocks noGrp="1"/>
          </p:cNvSpPr>
          <p:nvPr>
            <p:ph type="title"/>
          </p:nvPr>
        </p:nvSpPr>
        <p:spPr/>
        <p:txBody>
          <a:bodyPr/>
          <a:lstStyle/>
          <a:p>
            <a:r>
              <a:rPr lang="en-GB" dirty="0"/>
              <a:t>Scenario 3 </a:t>
            </a:r>
          </a:p>
        </p:txBody>
      </p:sp>
      <p:pic>
        <p:nvPicPr>
          <p:cNvPr id="5" name="Content Placeholder 4">
            <a:extLst>
              <a:ext uri="{FF2B5EF4-FFF2-40B4-BE49-F238E27FC236}">
                <a16:creationId xmlns:a16="http://schemas.microsoft.com/office/drawing/2014/main" id="{39E865E8-8875-DCC7-4FC0-B342E69859F2}"/>
              </a:ext>
            </a:extLst>
          </p:cNvPr>
          <p:cNvPicPr>
            <a:picLocks noGrp="1" noChangeAspect="1"/>
          </p:cNvPicPr>
          <p:nvPr>
            <p:ph idx="1"/>
          </p:nvPr>
        </p:nvPicPr>
        <p:blipFill>
          <a:blip r:embed="rId3"/>
          <a:stretch>
            <a:fillRect/>
          </a:stretch>
        </p:blipFill>
        <p:spPr>
          <a:xfrm>
            <a:off x="524836" y="1397727"/>
            <a:ext cx="10595601" cy="4978366"/>
          </a:xfrm>
        </p:spPr>
      </p:pic>
    </p:spTree>
    <p:extLst>
      <p:ext uri="{BB962C8B-B14F-4D97-AF65-F5344CB8AC3E}">
        <p14:creationId xmlns:p14="http://schemas.microsoft.com/office/powerpoint/2010/main" val="19410166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767</Words>
  <Application>Microsoft Macintosh PowerPoint</Application>
  <PresentationFormat>Widescreen</PresentationFormat>
  <Paragraphs>103</Paragraphs>
  <Slides>25</Slides>
  <Notes>11</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Aptos Display</vt:lpstr>
      <vt:lpstr>Arial</vt:lpstr>
      <vt:lpstr>Calibri</vt:lpstr>
      <vt:lpstr>Trebuchet MS</vt:lpstr>
      <vt:lpstr>Office Theme</vt:lpstr>
      <vt:lpstr>Basic Criminal Offences</vt:lpstr>
      <vt:lpstr>Aims and Objectives Session One</vt:lpstr>
      <vt:lpstr>What is a crime?</vt:lpstr>
      <vt:lpstr>What is Volume and Priority Crime? </vt:lpstr>
      <vt:lpstr>PowerPoint Presentation</vt:lpstr>
      <vt:lpstr>Actus Reus vs Mens Rea</vt:lpstr>
      <vt:lpstr>PowerPoint Presentation</vt:lpstr>
      <vt:lpstr>Section 1 Theft Act 1968</vt:lpstr>
      <vt:lpstr>Research Task – 5 minutes</vt:lpstr>
      <vt:lpstr>Dishonesty</vt:lpstr>
      <vt:lpstr>The evolution of dishonesty – R v GHOSH 1982</vt:lpstr>
      <vt:lpstr>Ivey v Genting Casinos 2017 </vt:lpstr>
      <vt:lpstr>Section 3 Appropriates – meaning:</vt:lpstr>
      <vt:lpstr>Section 4 Property </vt:lpstr>
      <vt:lpstr>Property continued: Property does NOT include</vt:lpstr>
      <vt:lpstr>General rule = land cannot be stolen</vt:lpstr>
      <vt:lpstr>Personal Data  </vt:lpstr>
      <vt:lpstr>S.6 Deprive </vt:lpstr>
      <vt:lpstr>Section 6 Intention to Permanently Deprive</vt:lpstr>
      <vt:lpstr>Abstracting Electricity Section 13 Theft Act 1968</vt:lpstr>
      <vt:lpstr>Abstracting Electricity</vt:lpstr>
      <vt:lpstr>PowerPoint Presentation</vt:lpstr>
      <vt:lpstr>Scenario 1</vt:lpstr>
      <vt:lpstr>Scenario 2</vt:lpstr>
      <vt:lpstr>Scenario 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steve t</cp:lastModifiedBy>
  <cp:revision>10</cp:revision>
  <dcterms:created xsi:type="dcterms:W3CDTF">2024-06-10T09:43:00Z</dcterms:created>
  <dcterms:modified xsi:type="dcterms:W3CDTF">2026-10-26T11:17:27Z</dcterms:modified>
</cp:coreProperties>
</file>