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0FBD1-0908-CC77-ACE6-080391355DF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A7B562-AE75-FBE8-60CF-A3EC09406C8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36527-02AF-F99E-A715-0F685B0564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66B36A-8C21-429D-8E0D-608D7A919BB7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B6994-2BD7-B84F-AE8C-A386A361D7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6FAE-7885-8FE3-87E0-4C69AAA3F8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23B062-0292-4814-AC82-58F5836250B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209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A611D-7A60-9F86-E460-2E02B04704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B2EB7-A3F0-BC4D-12B7-7C6E044139C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D7A01-2398-22C9-A40F-F588473381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A8743D-11E8-44B0-919A-3D5191C49656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44553-0748-F5BD-32C8-DAD6182EF5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65423-A7EB-5F68-5007-CC97B27901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BE5118-8918-43A8-A69B-44F0CF25B9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884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62F5F-5AE6-2544-A5D2-C903566232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BF455-F591-342E-7524-CCCDD36055F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E0F2FE-447A-0262-B203-F28303DA47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DD0068-59E1-4D3D-B3EE-8069871D3CE1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2DBE1-916A-11BB-A363-17977B7767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6494B-5FA0-E082-38F4-EBE7BFF5BE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20C893-8884-45CA-A996-1345841057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755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21954-8D51-B6BD-E2C7-4054078C20B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26B51-BE43-FEC2-2845-B8C3E90C1C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D5869-2FEE-A502-62DF-4BA311059E5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FC8E7-2A02-4335-8225-CE814D7361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C9457F-01AF-4104-9C05-4F3725564487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9BBBB-2011-C03E-2E72-A57AA2D560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7C2EAA-5117-439B-4DC3-6669E720FE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CE359B-8FFB-4F74-9BE4-70F79AAB40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923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CAD03-7280-D3A0-FFE4-11B52775E3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136117-7C2A-3D54-C530-10E459A507E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795D56-1CAA-94F9-A08F-B09A9C73199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8FC0BF-55ED-CFE4-904E-6B606FED100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6B1279-B522-210C-EAFE-23A87AD4D3F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B51BCB-8CFB-3E41-6B59-56956472CE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13F0B7-824B-4A14-A9A8-45D4A3963890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9D9AC4-0701-3845-E17B-70A116F1A7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9FDF65-A9F2-70E0-0D4B-06079AFCE9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4A1217-1EF2-42A0-BA5A-6B54F8F395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8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C06AB-E303-5FE5-C057-05693C63840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960547-3E39-298A-9EB3-DEE6671720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1D3AED-D0D3-4BDB-84C9-3E26812BB954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83957-34D3-837D-299F-DFCF8C1DB1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053056-0E17-C68D-A07E-43A2C00173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8F39F8-4EC8-4FB7-AB6F-0111F152B72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98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7D8DED-97E5-18EC-11E5-31D18B9170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4CC491-6B88-42F6-A716-9B6E45E75DFD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CD2F10-4170-79A6-E01C-D8C91AED79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A8852-B5E7-26E6-A8CE-03EF021180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7D11F9-288B-4429-B532-9C2E50928D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01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6B7C8-8B30-0320-799B-7F97C51230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92F6C-ABCF-AD89-61F0-53D9A5940F7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7C3089-E7D9-32A8-6A35-CD273B33DC1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703F39-4CA0-FAB0-D26A-ACD4250A7AA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B081FB-7CC4-46BE-A7B8-58900D2AF91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E4C414-4577-8C6B-431F-6F3D48FD5E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E82CD3-E483-3CB5-6032-2D540DD9F5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3B38E4-569F-432F-BC38-284C6CC429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024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4636E-B006-1B25-C4AD-D90D8E5D18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E3DAA3-846F-B181-8DEE-5D821843612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1FAB9-17EB-5B01-11E6-AFE5411DD8E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0AEE49-9D74-E954-3CBF-1F990F87B4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17F9AB-1808-410F-AAEE-69B3D5EF90A2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C8B1F-6106-1522-C935-8FEAE7BB6E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B228E9-0C09-5FBF-8016-105B63249E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C4E7DC-F1E6-406C-A6EB-CDA271564A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27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009F4-AEA6-A0CE-0EC0-3AC7F7CDBF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2830A-86A4-B35F-AAEB-955FA189342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B5940-50B1-7D59-9BA3-8704D55E8EE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5643E3-59D9-460A-85D6-B8391509A484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41937-0C33-25FE-F25B-FB7A6E8275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86510-0CEF-BCA8-6990-75339EE235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DEF61F-A4E6-49B5-B470-470F01448D4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072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033DFA-DE6A-311A-A689-7959DDE0A4F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3011F3-C12E-7638-8E49-209C2E8D217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926C0-4C38-4022-1054-B869183B0F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314FD0-19FD-4DB9-8276-41CACD70EDAE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19EEB-D198-45B6-629D-698300CA20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F5684-82C1-56E7-BF49-D0C306ECD2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D27101-24B3-433E-A84C-1DD971C051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46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C4B888-F568-8A56-5AF0-77B9DFABAA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95C00F-3229-4962-CC0F-AC4EAB95FF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D0B9B-524C-EAE7-AAA7-244D842C1D9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57BD06C-3A53-4598-8A57-153B4C52FD31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B2989-9BA7-FD8B-9128-01E3A7A3A38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B0537A-BA8F-A528-5EA4-69E143D93C7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C99E399-550A-4791-9CD9-7483EA43DE2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insights.com/digital-marketing-strategy/customer-segmentation-targeting/segmentation-targeting-and-positioning/" TargetMode="External"/><Relationship Id="rId2" Type="http://schemas.openxmlformats.org/officeDocument/2006/relationships/hyperlink" Target="https://blog.oxfordcollegeofmarketing.com/2020/06/24/finding-the-right-customers-with-stp-model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>
            <a:extLst>
              <a:ext uri="{FF2B5EF4-FFF2-40B4-BE49-F238E27FC236}">
                <a16:creationId xmlns:a16="http://schemas.microsoft.com/office/drawing/2014/main" id="{31803401-A3BD-D2CC-9B43-9F13FFF5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9221" y="-1"/>
            <a:ext cx="5213260" cy="6883028"/>
            <a:chOff x="-19221" y="-1"/>
            <a:chExt cx="5213260" cy="6883028"/>
          </a:xfrm>
        </p:grpSpPr>
        <p:sp>
          <p:nvSpPr>
            <p:cNvPr id="3" name="Rectangle 10">
              <a:extLst>
                <a:ext uri="{FF2B5EF4-FFF2-40B4-BE49-F238E27FC236}">
                  <a16:creationId xmlns:a16="http://schemas.microsoft.com/office/drawing/2014/main" id="{327471BB-259D-83F7-6478-CFF1272B5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9202" y="0"/>
              <a:ext cx="5204956" cy="6883027"/>
            </a:xfrm>
            <a:prstGeom prst="rect">
              <a:avLst/>
            </a:prstGeom>
            <a:gradFill>
              <a:gsLst>
                <a:gs pos="0">
                  <a:srgbClr val="E97132"/>
                </a:gs>
                <a:gs pos="100000">
                  <a:srgbClr val="A02B93"/>
                </a:gs>
              </a:gsLst>
              <a:lin ang="42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" name="Rectangle 16">
              <a:extLst>
                <a:ext uri="{FF2B5EF4-FFF2-40B4-BE49-F238E27FC236}">
                  <a16:creationId xmlns:a16="http://schemas.microsoft.com/office/drawing/2014/main" id="{32A4E3D0-8F8D-A633-44BC-BF0A0465B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799991">
              <a:off x="-19221" y="1731910"/>
              <a:ext cx="5204965" cy="5144396"/>
            </a:xfrm>
            <a:prstGeom prst="rect">
              <a:avLst/>
            </a:prstGeom>
            <a:gradFill>
              <a:gsLst>
                <a:gs pos="0">
                  <a:srgbClr val="78206E"/>
                </a:gs>
                <a:gs pos="100000">
                  <a:srgbClr val="D86ECC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" name="Rectangle 17">
              <a:extLst>
                <a:ext uri="{FF2B5EF4-FFF2-40B4-BE49-F238E27FC236}">
                  <a16:creationId xmlns:a16="http://schemas.microsoft.com/office/drawing/2014/main" id="{761A7C50-ED2D-8350-F7AC-2CA53844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9211" y="6720"/>
              <a:ext cx="3834563" cy="6876297"/>
            </a:xfrm>
            <a:prstGeom prst="rect">
              <a:avLst/>
            </a:prstGeom>
            <a:gradFill>
              <a:gsLst>
                <a:gs pos="0">
                  <a:srgbClr val="F2AA84">
                    <a:alpha val="78000"/>
                  </a:srgbClr>
                </a:gs>
                <a:gs pos="100000">
                  <a:srgbClr val="E97132">
                    <a:alpha val="0"/>
                  </a:srgbClr>
                </a:gs>
              </a:gsLst>
              <a:lin ang="3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Rectangle 18">
              <a:extLst>
                <a:ext uri="{FF2B5EF4-FFF2-40B4-BE49-F238E27FC236}">
                  <a16:creationId xmlns:a16="http://schemas.microsoft.com/office/drawing/2014/main" id="{0BD4CB00-B069-4C11-4ED4-2DCDB4AE7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6200004">
              <a:off x="-844608" y="833690"/>
              <a:ext cx="6872337" cy="5204956"/>
            </a:xfrm>
            <a:prstGeom prst="rect">
              <a:avLst/>
            </a:prstGeom>
            <a:gradFill>
              <a:gsLst>
                <a:gs pos="0">
                  <a:srgbClr val="A02B93">
                    <a:alpha val="86000"/>
                  </a:srgbClr>
                </a:gs>
                <a:gs pos="100000">
                  <a:srgbClr val="E97132">
                    <a:alpha val="0"/>
                  </a:srgbClr>
                </a:gs>
              </a:gsLst>
              <a:lin ang="138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83D04252-B487-BB1B-644F-AC540B963A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5486" y="739831"/>
            <a:ext cx="3702579" cy="1616202"/>
          </a:xfrm>
        </p:spPr>
        <p:txBody>
          <a:bodyPr anchor="b"/>
          <a:lstStyle/>
          <a:p>
            <a:pPr lvl="0"/>
            <a:r>
              <a:rPr lang="en-GB" sz="3200">
                <a:solidFill>
                  <a:srgbClr val="FFFFFF"/>
                </a:solidFill>
                <a:latin typeface="Arial Black" pitchFamily="34"/>
              </a:rPr>
              <a:t>What Is STP Marketing?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A8F2D97-FD02-9DF2-4423-4779F929381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55486" y="3185650"/>
            <a:ext cx="3702579" cy="2798283"/>
          </a:xfrm>
        </p:spPr>
        <p:txBody>
          <a:bodyPr/>
          <a:lstStyle/>
          <a:p>
            <a:pPr lvl="0"/>
            <a:r>
              <a:rPr lang="en-US" sz="2000">
                <a:solidFill>
                  <a:srgbClr val="FFFFFF"/>
                </a:solidFill>
                <a:latin typeface="Arial" pitchFamily="34"/>
                <a:cs typeface="Arial" pitchFamily="34"/>
              </a:rPr>
              <a:t>Groups customers.</a:t>
            </a:r>
          </a:p>
          <a:p>
            <a:pPr lvl="0"/>
            <a:r>
              <a:rPr lang="en-US" sz="2000">
                <a:solidFill>
                  <a:srgbClr val="FFFFFF"/>
                </a:solidFill>
                <a:latin typeface="Arial" pitchFamily="34"/>
                <a:cs typeface="Arial" pitchFamily="34"/>
              </a:rPr>
              <a:t>Determines customer requirements.</a:t>
            </a:r>
          </a:p>
          <a:p>
            <a:pPr lvl="0"/>
            <a:r>
              <a:rPr lang="en-US" sz="2000">
                <a:solidFill>
                  <a:srgbClr val="FFFFFF"/>
                </a:solidFill>
                <a:latin typeface="Arial" pitchFamily="34"/>
                <a:cs typeface="Arial" pitchFamily="34"/>
              </a:rPr>
              <a:t>Chooses target groups.</a:t>
            </a:r>
          </a:p>
          <a:p>
            <a:pPr lvl="0"/>
            <a:r>
              <a:rPr lang="en-US" sz="2000">
                <a:solidFill>
                  <a:srgbClr val="FFFFFF"/>
                </a:solidFill>
                <a:latin typeface="Arial" pitchFamily="34"/>
                <a:cs typeface="Arial" pitchFamily="34"/>
              </a:rPr>
              <a:t>Develops unique positioning of a brand.</a:t>
            </a:r>
          </a:p>
          <a:p>
            <a:pPr lvl="0"/>
            <a:r>
              <a:rPr lang="en-US" sz="2000">
                <a:solidFill>
                  <a:srgbClr val="FFFFFF"/>
                </a:solidFill>
                <a:latin typeface="Arial" pitchFamily="34"/>
                <a:cs typeface="Arial" pitchFamily="34"/>
              </a:rPr>
              <a:t>Enhances marketing programme (Jin, 2024).</a:t>
            </a:r>
            <a:endParaRPr lang="en-GB" sz="2000">
              <a:solidFill>
                <a:srgbClr val="FFFFFF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490DEB7C-B1EA-B1F9-1FF8-453EDB5F11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5303" y="2077251"/>
            <a:ext cx="5407002" cy="27034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Slide 1">
            <a:hlinkClick r:id="" action="ppaction://media"/>
            <a:extLst>
              <a:ext uri="{FF2B5EF4-FFF2-40B4-BE49-F238E27FC236}">
                <a16:creationId xmlns:a16="http://schemas.microsoft.com/office/drawing/2014/main" id="{5F2752C8-028C-9B3C-AA40-B549C4AE21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76333" y="5874488"/>
            <a:ext cx="487362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91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F77469C-A49D-4E50-FABE-0E4AB441E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527" y="0"/>
            <a:ext cx="12188952" cy="68580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21371BC0-A7F6-686F-D629-6BD794F33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527" y="0"/>
            <a:ext cx="12188952" cy="6858000"/>
          </a:xfrm>
          <a:prstGeom prst="rect">
            <a:avLst/>
          </a:prstGeom>
          <a:solidFill>
            <a:srgbClr val="E8E8E8">
              <a:alpha val="3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4DB801C7-BE0D-7247-9ABC-E23C9A794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9" y="-10"/>
            <a:ext cx="471565" cy="2274926"/>
          </a:xfrm>
          <a:prstGeom prst="rect">
            <a:avLst/>
          </a:prstGeom>
          <a:solidFill>
            <a:srgbClr val="156082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ctr" anchorCtr="1" compatLnSpc="1">
            <a:spAutoFit/>
          </a:bodyPr>
          <a:lstStyle/>
          <a:p>
            <a:pPr marL="0" marR="0" lvl="0" indent="0" algn="ctr" defTabSz="825502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3000" b="0" i="0" u="none" strike="noStrike" kern="1200" cap="none" spc="0" baseline="0">
              <a:solidFill>
                <a:srgbClr val="000000"/>
              </a:solidFill>
              <a:uFillTx/>
              <a:latin typeface="Helvetica Neue Medium"/>
              <a:ea typeface="Helvetica Neue Medium"/>
              <a:cs typeface="Helvetica Neue Medium"/>
            </a:endParaRPr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04EEC42B-13BB-B5F6-3EB0-10707947F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478319" y="727066"/>
            <a:ext cx="10713677" cy="543331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7F7B11-6A66-007F-0834-7956E2264A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2141" y="2774911"/>
            <a:ext cx="5294293" cy="3263585"/>
          </a:xfrm>
        </p:spPr>
        <p:txBody>
          <a:bodyPr/>
          <a:lstStyle/>
          <a:p>
            <a:pPr lvl="0"/>
            <a:r>
              <a:rPr lang="en-US" sz="4800">
                <a:latin typeface="Arial Black" pitchFamily="34"/>
              </a:rPr>
              <a:t>Basic Principles of STP Marketing</a:t>
            </a:r>
            <a:br>
              <a:rPr lang="en-US" sz="4800"/>
            </a:br>
            <a:endParaRPr lang="en-GB" sz="480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F6C2C410-B607-5DEB-568F-D275F5998F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923" r="33215" b="-1"/>
          <a:stretch>
            <a:fillRect/>
          </a:stretch>
        </p:blipFill>
        <p:spPr>
          <a:xfrm>
            <a:off x="471574" y="9"/>
            <a:ext cx="10894408" cy="227491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7462A6C-00C1-B678-2313-C2AEB310769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03986" y="2823722"/>
            <a:ext cx="4956413" cy="3168761"/>
          </a:xfrm>
        </p:spPr>
        <p:txBody>
          <a:bodyPr/>
          <a:lstStyle/>
          <a:p>
            <a:pPr marL="0" lvl="0" indent="0">
              <a:buNone/>
            </a:pPr>
            <a:r>
              <a:rPr lang="en-GB" sz="1800" b="1">
                <a:latin typeface="Arial Black" pitchFamily="34"/>
                <a:cs typeface="Arial" pitchFamily="34"/>
              </a:rPr>
              <a:t>How does STP Marketing Operate? 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Segmentation: sorts similar customers.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Demography: Takes age and income.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Behaviour: Studies the purchase pattern.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Targeting: Chooses the appropriate market.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Positioning: Distinguishes the brand.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Personalisation: Tailors marketing messages (Nashiroh et al., 2024). </a:t>
            </a:r>
          </a:p>
        </p:txBody>
      </p:sp>
      <p:cxnSp>
        <p:nvCxnSpPr>
          <p:cNvPr id="9" name="Straight Connector 17">
            <a:extLst>
              <a:ext uri="{FF2B5EF4-FFF2-40B4-BE49-F238E27FC236}">
                <a16:creationId xmlns:a16="http://schemas.microsoft.com/office/drawing/2014/main" id="{2E397986-8D83-1E47-FE71-3525608BA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 flipV="1">
            <a:off x="11365992" y="5614"/>
            <a:ext cx="0" cy="6858000"/>
          </a:xfrm>
          <a:prstGeom prst="straightConnector1">
            <a:avLst/>
          </a:prstGeom>
          <a:noFill/>
          <a:ln w="9528" cap="rnd">
            <a:solidFill>
              <a:srgbClr val="156082"/>
            </a:solidFill>
            <a:custDash>
              <a:ds d="399906" sp="199906"/>
            </a:custDash>
            <a:miter/>
          </a:ln>
        </p:spPr>
      </p:cxnSp>
      <p:cxnSp>
        <p:nvCxnSpPr>
          <p:cNvPr id="10" name="Straight Connector 19">
            <a:extLst>
              <a:ext uri="{FF2B5EF4-FFF2-40B4-BE49-F238E27FC236}">
                <a16:creationId xmlns:a16="http://schemas.microsoft.com/office/drawing/2014/main" id="{6442666B-3AF7-D2CA-09C6-BC4E9123E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0" y="6151927"/>
            <a:ext cx="12191996" cy="0"/>
          </a:xfrm>
          <a:prstGeom prst="straightConnector1">
            <a:avLst/>
          </a:prstGeom>
          <a:noFill/>
          <a:ln w="9528" cap="rnd">
            <a:solidFill>
              <a:srgbClr val="156082"/>
            </a:solidFill>
            <a:custDash>
              <a:ds d="399906" sp="199906"/>
            </a:custDash>
            <a:miter/>
          </a:ln>
        </p:spPr>
      </p:cxnSp>
      <p:pic>
        <p:nvPicPr>
          <p:cNvPr id="11" name="Slide 2">
            <a:hlinkClick r:id="" action="ppaction://media"/>
            <a:extLst>
              <a:ext uri="{FF2B5EF4-FFF2-40B4-BE49-F238E27FC236}">
                <a16:creationId xmlns:a16="http://schemas.microsoft.com/office/drawing/2014/main" id="{3EE5EA89-BD8D-ADD7-7EFA-175C8DF4A9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8188" y="5748801"/>
            <a:ext cx="487362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77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Background">
            <a:extLst>
              <a:ext uri="{FF2B5EF4-FFF2-40B4-BE49-F238E27FC236}">
                <a16:creationId xmlns:a16="http://schemas.microsoft.com/office/drawing/2014/main" id="{30821361-B7D6-8CB5-A40A-ACB341B9B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E9A4D37D-AC3E-1369-F255-560D5B7E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8522445" cy="2286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304798" dir="7139971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A42D1B6-4F75-EB15-357D-FED08D8BB9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804" y="350196"/>
            <a:ext cx="6102824" cy="1665415"/>
          </a:xfrm>
        </p:spPr>
        <p:txBody>
          <a:bodyPr/>
          <a:lstStyle/>
          <a:p>
            <a:pPr lvl="0"/>
            <a:r>
              <a:rPr lang="en-US" sz="4000">
                <a:latin typeface="Arial Black" pitchFamily="34"/>
              </a:rPr>
              <a:t>How it is Used in Modern Business? </a:t>
            </a:r>
            <a:endParaRPr lang="en-GB" sz="4000">
              <a:latin typeface="Arial Black" pitchFamily="3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9F9C31-2E6C-3BD7-CAA1-4042599F030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1804" y="2743200"/>
            <a:ext cx="4646907" cy="3613151"/>
          </a:xfrm>
        </p:spPr>
        <p:txBody>
          <a:bodyPr anchor="ctr"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Evaluating consumer behavior.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Detecting the profitable segments of the market.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Producing specific advertisements.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Creating unique products.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Adapting campaigns for every local market.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Implementing the use of AI for the enhancing process (Jayashankar et al., 2025).</a:t>
            </a:r>
            <a:endParaRPr lang="en-GB" sz="2000">
              <a:latin typeface="Arial" pitchFamily="34"/>
              <a:cs typeface="Arial" pitchFamily="34"/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F69658CE-F2C5-FAAA-4735-7F05C47445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921" r="7542" b="-1"/>
          <a:stretch>
            <a:fillRect/>
          </a:stretch>
        </p:blipFill>
        <p:spPr>
          <a:xfrm>
            <a:off x="6096003" y="0"/>
            <a:ext cx="6102824" cy="685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Slide 3">
            <a:hlinkClick r:id="" action="ppaction://media"/>
            <a:extLst>
              <a:ext uri="{FF2B5EF4-FFF2-40B4-BE49-F238E27FC236}">
                <a16:creationId xmlns:a16="http://schemas.microsoft.com/office/drawing/2014/main" id="{0033587F-2BAA-7CD2-B12E-53A9B0347A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2317" y="4572001"/>
            <a:ext cx="487362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Background">
            <a:extLst>
              <a:ext uri="{FF2B5EF4-FFF2-40B4-BE49-F238E27FC236}">
                <a16:creationId xmlns:a16="http://schemas.microsoft.com/office/drawing/2014/main" id="{A13E8518-6412-07DA-711D-229098F9C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A11C2986-4082-FE04-6603-EDBE63ADB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41641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406403" dir="21539981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0178BA8-B45B-4B27-026D-E351C8575E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03410" y="761996"/>
            <a:ext cx="4156514" cy="1708245"/>
          </a:xfrm>
        </p:spPr>
        <p:txBody>
          <a:bodyPr/>
          <a:lstStyle/>
          <a:p>
            <a:pPr lvl="0"/>
            <a:r>
              <a:rPr lang="en-US" sz="3700">
                <a:latin typeface="Arial Black" pitchFamily="34"/>
              </a:rPr>
              <a:t>The Uses of STP Marketing in our time</a:t>
            </a:r>
            <a:endParaRPr lang="en-GB" sz="3700">
              <a:latin typeface="Arial Black" pitchFamily="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521BC7-AC6F-D839-957B-8DB680F903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111" r="12777" b="-1"/>
          <a:stretch>
            <a:fillRect/>
          </a:stretch>
        </p:blipFill>
        <p:spPr>
          <a:xfrm>
            <a:off x="0" y="0"/>
            <a:ext cx="6096003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8643A14-A00C-3FF4-E4FD-B22C0266D9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800" y="2470242"/>
            <a:ext cx="5624053" cy="4196026"/>
          </a:xfrm>
        </p:spPr>
        <p:txBody>
          <a:bodyPr anchor="ctr">
            <a:noAutofit/>
          </a:bodyPr>
          <a:lstStyle/>
          <a:p>
            <a:pPr marL="0" lvl="0" indent="0">
              <a:buNone/>
            </a:pPr>
            <a:r>
              <a:rPr lang="en-US" sz="1800">
                <a:latin typeface="Arial" pitchFamily="34"/>
                <a:cs typeface="Arial" pitchFamily="34"/>
              </a:rPr>
              <a:t>The Advantages Provided by STP Marketing for the Modern Companies</a:t>
            </a:r>
          </a:p>
          <a:p>
            <a:pPr lvl="0"/>
            <a:r>
              <a:rPr lang="en-US" sz="1800">
                <a:latin typeface="Arial" pitchFamily="34"/>
                <a:cs typeface="Arial" pitchFamily="34"/>
              </a:rPr>
              <a:t>Effectiveness: Manages the marketing budget.</a:t>
            </a:r>
          </a:p>
          <a:p>
            <a:pPr lvl="0"/>
            <a:r>
              <a:rPr lang="en-US" sz="1800">
                <a:latin typeface="Arial" pitchFamily="34"/>
                <a:cs typeface="Arial" pitchFamily="34"/>
              </a:rPr>
              <a:t>Relevance: Satisfies the customers` needs.</a:t>
            </a:r>
          </a:p>
          <a:p>
            <a:pPr lvl="0"/>
            <a:r>
              <a:rPr lang="en-US" sz="1800">
                <a:latin typeface="Arial" pitchFamily="34"/>
                <a:cs typeface="Arial" pitchFamily="34"/>
              </a:rPr>
              <a:t>Competition: Enhances brand positioning.</a:t>
            </a:r>
          </a:p>
          <a:p>
            <a:pPr lvl="0"/>
            <a:r>
              <a:rPr lang="en-US" sz="1800">
                <a:latin typeface="Arial" pitchFamily="34"/>
                <a:cs typeface="Arial" pitchFamily="34"/>
              </a:rPr>
              <a:t>Technology: Allows using the opportunities of AI.</a:t>
            </a:r>
          </a:p>
          <a:p>
            <a:pPr lvl="0"/>
            <a:r>
              <a:rPr lang="en-US" sz="1800">
                <a:latin typeface="Arial" pitchFamily="34"/>
                <a:cs typeface="Arial" pitchFamily="34"/>
              </a:rPr>
              <a:t>Flexibility: Contributes to market access.</a:t>
            </a:r>
          </a:p>
          <a:p>
            <a:pPr lvl="0"/>
            <a:r>
              <a:rPr lang="en-US" sz="1800">
                <a:latin typeface="Arial" pitchFamily="34"/>
                <a:cs typeface="Arial" pitchFamily="34"/>
              </a:rPr>
              <a:t>Development: Stimulates competitive position (Jin, 2024; Jayashankar et al., 2025). </a:t>
            </a:r>
          </a:p>
          <a:p>
            <a:pPr marL="0" lvl="0" indent="0">
              <a:buNone/>
            </a:pPr>
            <a:r>
              <a:rPr lang="en-US" sz="1800">
                <a:latin typeface="Arial" pitchFamily="34"/>
                <a:cs typeface="Arial" pitchFamily="34"/>
              </a:rPr>
              <a:t>To sum up, STP marketing represents a practical solution for companies in 2025 in terms of targeted communication and market knowledge.</a:t>
            </a:r>
            <a:endParaRPr lang="en-GB" sz="1800">
              <a:latin typeface="Arial" pitchFamily="34"/>
              <a:cs typeface="Arial" pitchFamily="34"/>
            </a:endParaRPr>
          </a:p>
        </p:txBody>
      </p:sp>
      <p:pic>
        <p:nvPicPr>
          <p:cNvPr id="7" name="Slide 4">
            <a:hlinkClick r:id="" action="ppaction://media"/>
            <a:extLst>
              <a:ext uri="{FF2B5EF4-FFF2-40B4-BE49-F238E27FC236}">
                <a16:creationId xmlns:a16="http://schemas.microsoft.com/office/drawing/2014/main" id="{CB7A4BEC-53E5-9DBE-8E6B-D1C8700A75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09180" y="5372049"/>
            <a:ext cx="487363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6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2C042-8FDD-A70E-07BA-BC66C83EB3F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 Black" pitchFamily="34"/>
              </a:rPr>
              <a:t>References </a:t>
            </a:r>
            <a:endParaRPr lang="en-GB">
              <a:latin typeface="Arial Black" pitchFamily="34"/>
            </a:endParaRP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D66D8DCC-ADAC-D6A3-CFA4-1ABD9CDCD14D}"/>
              </a:ext>
            </a:extLst>
          </p:cNvPr>
          <p:cNvGrpSpPr/>
          <p:nvPr/>
        </p:nvGrpSpPr>
        <p:grpSpPr>
          <a:xfrm>
            <a:off x="838203" y="1826157"/>
            <a:ext cx="10515600" cy="4350266"/>
            <a:chOff x="838203" y="1826157"/>
            <a:chExt cx="10515600" cy="435026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4029DE9A-DFC1-7A4D-6BAD-1F3F3D2B4DAD}"/>
                </a:ext>
              </a:extLst>
            </p:cNvPr>
            <p:cNvSpPr/>
            <p:nvPr/>
          </p:nvSpPr>
          <p:spPr>
            <a:xfrm>
              <a:off x="838203" y="1826157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5D57AB11-4F9A-6CD8-57D7-9226B4C369EE}"/>
                </a:ext>
              </a:extLst>
            </p:cNvPr>
            <p:cNvSpPr/>
            <p:nvPr/>
          </p:nvSpPr>
          <p:spPr>
            <a:xfrm>
              <a:off x="838203" y="1826157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Chu, C. N., Huang, T. Y., &amp; Su, G. C. (2025, May). How the Separating Equilibrium in Economics Informs the STP Framework in Marketing. In </a:t>
              </a:r>
              <a:r>
                <a:rPr lang="en-US" sz="13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Academy of Marketing Science Annual Conference 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(pp. 271-283). Cham: Springer Nature Switzerland.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F7E9E77-EC4D-5501-2F6B-1CC4844242ED}"/>
                </a:ext>
              </a:extLst>
            </p:cNvPr>
            <p:cNvSpPr/>
            <p:nvPr/>
          </p:nvSpPr>
          <p:spPr>
            <a:xfrm>
              <a:off x="838203" y="2309518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A114842-9DD8-040E-39DE-443FE948CF9D}"/>
                </a:ext>
              </a:extLst>
            </p:cNvPr>
            <p:cNvSpPr/>
            <p:nvPr/>
          </p:nvSpPr>
          <p:spPr>
            <a:xfrm>
              <a:off x="838203" y="2309518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Jayashankar, P., Johnston, W. J., &amp; Sheth, J. (2025). Multilingualism as strategy-AI-enabled STP for inclusive market development in emerging economies. </a:t>
              </a:r>
              <a:r>
                <a:rPr lang="en-US" sz="13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Marketing Strategy Journal, 4,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Article 100011. 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FCA522F-5F7E-8DB4-8E29-3C15989B6520}"/>
                </a:ext>
              </a:extLst>
            </p:cNvPr>
            <p:cNvSpPr/>
            <p:nvPr/>
          </p:nvSpPr>
          <p:spPr>
            <a:xfrm>
              <a:off x="838203" y="2792888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E2D0525-2A97-1068-654E-EB6F809ECDA1}"/>
                </a:ext>
              </a:extLst>
            </p:cNvPr>
            <p:cNvSpPr/>
            <p:nvPr/>
          </p:nvSpPr>
          <p:spPr>
            <a:xfrm>
              <a:off x="838203" y="2792888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Jin, R. (2024). Analysis of marketing strategies for optimizing commercial performance under STP theory. </a:t>
              </a:r>
              <a:r>
                <a:rPr lang="en-US" sz="13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Advances in Economics, Management and Political Sciences,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135, 173–178.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7820DCC-BF8C-9788-1EF1-BD75595278EE}"/>
                </a:ext>
              </a:extLst>
            </p:cNvPr>
            <p:cNvSpPr/>
            <p:nvPr/>
          </p:nvSpPr>
          <p:spPr>
            <a:xfrm>
              <a:off x="838203" y="3276249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DC071C2A-904F-E969-222E-485A35404B6C}"/>
                </a:ext>
              </a:extLst>
            </p:cNvPr>
            <p:cNvSpPr/>
            <p:nvPr/>
          </p:nvSpPr>
          <p:spPr>
            <a:xfrm>
              <a:off x="838203" y="3276249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Lestari, V. (2023). Strategic approaches to marketing management in contemporary business environments. </a:t>
              </a:r>
              <a:r>
                <a:rPr lang="en-US" sz="13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Advances: Jurnal Ekonomi &amp; Bisnis, 1(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5), 255-268.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394A965-D87C-439A-9135-18E3B7A91A1B}"/>
                </a:ext>
              </a:extLst>
            </p:cNvPr>
            <p:cNvSpPr/>
            <p:nvPr/>
          </p:nvSpPr>
          <p:spPr>
            <a:xfrm>
              <a:off x="838203" y="3759610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57C4547-6B0C-6494-75E5-D6E37243FE7C}"/>
                </a:ext>
              </a:extLst>
            </p:cNvPr>
            <p:cNvSpPr/>
            <p:nvPr/>
          </p:nvSpPr>
          <p:spPr>
            <a:xfrm>
              <a:off x="838203" y="3759610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Nashiroh, A. A. S., Shiddiqy, I. A., &amp; Hidayat, M. N. (2024). Exploring the depths of digital marketing: A systematic literature review on segmentation, targeting, differentiation, and positioning strategies. </a:t>
              </a:r>
              <a:r>
                <a:rPr lang="en-US" sz="13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International Journal of Business, Law, and Education, 5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(1), 1270–1283. 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22128ED-552B-68A1-B6B0-64CE46973D58}"/>
                </a:ext>
              </a:extLst>
            </p:cNvPr>
            <p:cNvSpPr/>
            <p:nvPr/>
          </p:nvSpPr>
          <p:spPr>
            <a:xfrm>
              <a:off x="838203" y="4242971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39AEE7-D714-12C5-5DC4-A6283437DE62}"/>
                </a:ext>
              </a:extLst>
            </p:cNvPr>
            <p:cNvSpPr/>
            <p:nvPr/>
          </p:nvSpPr>
          <p:spPr>
            <a:xfrm>
              <a:off x="838203" y="4242971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Orîndaru, A. (2026). </a:t>
              </a:r>
              <a:r>
                <a:rPr lang="en-US" sz="1300" b="0" i="1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Human-centric marketing: A humanistic approach to business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. Springer.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BC4016E-E102-3339-B273-CDF3715678AF}"/>
                </a:ext>
              </a:extLst>
            </p:cNvPr>
            <p:cNvSpPr/>
            <p:nvPr/>
          </p:nvSpPr>
          <p:spPr>
            <a:xfrm>
              <a:off x="838203" y="4726341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5784890-7343-C44B-26F9-6ECDF76AFFDB}"/>
                </a:ext>
              </a:extLst>
            </p:cNvPr>
            <p:cNvSpPr/>
            <p:nvPr/>
          </p:nvSpPr>
          <p:spPr>
            <a:xfrm>
              <a:off x="838203" y="4726341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  <a:hlinkClick r:id="rId2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https://blog.oxfordcollegeofmarketing.com/2020/06/24/finding-the-right-customers-with-stp-model/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513D0F-92B8-D4D6-9456-2712037200FB}"/>
                </a:ext>
              </a:extLst>
            </p:cNvPr>
            <p:cNvSpPr/>
            <p:nvPr/>
          </p:nvSpPr>
          <p:spPr>
            <a:xfrm>
              <a:off x="838203" y="5209702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6629BF9-F412-4A4A-4990-708703A8C0F2}"/>
                </a:ext>
              </a:extLst>
            </p:cNvPr>
            <p:cNvSpPr/>
            <p:nvPr/>
          </p:nvSpPr>
          <p:spPr>
            <a:xfrm>
              <a:off x="838203" y="5209702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https://www.smartinsights.com/digital-marketing-strategy/customer-segmentation-targeting/segmentation-targeting-and-positioning/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B09C140-726F-CD20-D481-DB6978851ED7}"/>
                </a:ext>
              </a:extLst>
            </p:cNvPr>
            <p:cNvSpPr/>
            <p:nvPr/>
          </p:nvSpPr>
          <p:spPr>
            <a:xfrm>
              <a:off x="838203" y="5693063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D9F654B-3856-0568-1089-8E69B45E168C}"/>
                </a:ext>
              </a:extLst>
            </p:cNvPr>
            <p:cNvSpPr/>
            <p:nvPr/>
          </p:nvSpPr>
          <p:spPr>
            <a:xfrm>
              <a:off x="838203" y="5693063"/>
              <a:ext cx="10515600" cy="4833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483363"/>
                <a:gd name="f8" fmla="+- 0 0 -90"/>
                <a:gd name="f9" fmla="*/ f3 1 10515600"/>
                <a:gd name="f10" fmla="*/ f4 1 48336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515600"/>
                <a:gd name="f19" fmla="*/ f15 1 483363"/>
                <a:gd name="f20" fmla="*/ 0 f16 1"/>
                <a:gd name="f21" fmla="*/ 0 f15 1"/>
                <a:gd name="f22" fmla="*/ 10515600 f16 1"/>
                <a:gd name="f23" fmla="*/ 483363 f15 1"/>
                <a:gd name="f24" fmla="+- f17 0 f1"/>
                <a:gd name="f25" fmla="*/ f20 1 10515600"/>
                <a:gd name="f26" fmla="*/ f21 1 483363"/>
                <a:gd name="f27" fmla="*/ f22 1 10515600"/>
                <a:gd name="f28" fmla="*/ f23 1 48336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515600" h="48336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49533" tIns="49533" rIns="49533" bIns="49533" anchor="t" anchorCtr="0" compatLnSpc="1">
              <a:noAutofit/>
            </a:bodyPr>
            <a:lstStyle/>
            <a:p>
              <a:pPr marL="0" marR="0" lvl="0" indent="0" algn="l" defTabSz="57784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https://www.smartinsights.com/digital-marketing-strategy/customer-segmentation-targeting/segmentation-targeting-and-positioning/</a:t>
              </a:r>
              <a:r>
                <a:rPr lang="en-US" sz="1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506</Words>
  <PresentationFormat>Widescreen</PresentationFormat>
  <Paragraphs>40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Helvetica Neue Medium</vt:lpstr>
      <vt:lpstr>Office Theme</vt:lpstr>
      <vt:lpstr>What Is STP Marketing?</vt:lpstr>
      <vt:lpstr>Basic Principles of STP Marketing </vt:lpstr>
      <vt:lpstr>How it is Used in Modern Business? </vt:lpstr>
      <vt:lpstr>The Uses of STP Marketing in our time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2026-10-21T17:51:11Z</dcterms:created>
  <dcterms:modified xsi:type="dcterms:W3CDTF">2026-10-23T10:32:27Z</dcterms:modified>
</cp:coreProperties>
</file>