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87" r:id="rId5"/>
    <p:sldId id="310" r:id="rId6"/>
    <p:sldId id="309" r:id="rId7"/>
    <p:sldId id="290" r:id="rId8"/>
    <p:sldId id="292" r:id="rId9"/>
    <p:sldId id="293" r:id="rId10"/>
    <p:sldId id="294" r:id="rId11"/>
    <p:sldId id="295" r:id="rId12"/>
    <p:sldId id="352" r:id="rId13"/>
    <p:sldId id="291" r:id="rId14"/>
    <p:sldId id="296" r:id="rId15"/>
    <p:sldId id="297" r:id="rId16"/>
    <p:sldId id="298" r:id="rId17"/>
    <p:sldId id="299" r:id="rId18"/>
    <p:sldId id="300" r:id="rId19"/>
    <p:sldId id="302" r:id="rId20"/>
    <p:sldId id="303" r:id="rId21"/>
    <p:sldId id="301" r:id="rId22"/>
    <p:sldId id="304" r:id="rId23"/>
    <p:sldId id="278" r:id="rId24"/>
    <p:sldId id="279" r:id="rId25"/>
    <p:sldId id="286" r:id="rId26"/>
    <p:sldId id="281" r:id="rId27"/>
    <p:sldId id="355" r:id="rId28"/>
    <p:sldId id="353" r:id="rId29"/>
    <p:sldId id="288" r:id="rId30"/>
    <p:sldId id="280" r:id="rId31"/>
    <p:sldId id="282" r:id="rId32"/>
    <p:sldId id="354" r:id="rId33"/>
    <p:sldId id="283" r:id="rId34"/>
    <p:sldId id="284" r:id="rId35"/>
    <p:sldId id="285" r:id="rId36"/>
    <p:sldId id="258" r:id="rId37"/>
    <p:sldId id="259" r:id="rId38"/>
    <p:sldId id="260" r:id="rId39"/>
    <p:sldId id="308" r:id="rId40"/>
    <p:sldId id="306" r:id="rId41"/>
    <p:sldId id="311" r:id="rId42"/>
    <p:sldId id="342" r:id="rId43"/>
    <p:sldId id="343" r:id="rId44"/>
    <p:sldId id="344" r:id="rId45"/>
    <p:sldId id="345" r:id="rId46"/>
    <p:sldId id="262" r:id="rId47"/>
    <p:sldId id="346" r:id="rId48"/>
    <p:sldId id="265" r:id="rId49"/>
    <p:sldId id="347" r:id="rId50"/>
    <p:sldId id="273" r:id="rId51"/>
    <p:sldId id="274" r:id="rId52"/>
    <p:sldId id="275" r:id="rId53"/>
    <p:sldId id="276" r:id="rId54"/>
    <p:sldId id="277" r:id="rId55"/>
    <p:sldId id="348" r:id="rId56"/>
    <p:sldId id="349" r:id="rId57"/>
    <p:sldId id="350" r:id="rId58"/>
    <p:sldId id="336" r:id="rId59"/>
    <p:sldId id="351" r:id="rId60"/>
    <p:sldId id="339" r:id="rId61"/>
    <p:sldId id="289"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14" y="138"/>
      </p:cViewPr>
      <p:guideLst/>
    </p:cSldViewPr>
  </p:slideViewPr>
  <p:notesTextViewPr>
    <p:cViewPr>
      <p:scale>
        <a:sx n="1" d="1"/>
        <a:sy n="1" d="1"/>
      </p:scale>
      <p:origin x="0" y="0"/>
    </p:cViewPr>
  </p:notesTextViewPr>
  <p:sorterViewPr>
    <p:cViewPr varScale="1">
      <p:scale>
        <a:sx n="100" d="100"/>
        <a:sy n="100" d="100"/>
      </p:scale>
      <p:origin x="0" y="-1285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2EDBA4-F865-4D37-A7AF-A84BD69626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E0CFC46-0F67-4BDC-83A7-15BCCD1FD67E}">
      <dgm:prSet/>
      <dgm:spPr/>
      <dgm:t>
        <a:bodyPr/>
        <a:lstStyle/>
        <a:p>
          <a:r>
            <a:rPr lang="en-US"/>
            <a:t>If you lend money to My people, to the poor among you, do not act toward them as a creditor; exact no interest from them (Exodus 22:24)</a:t>
          </a:r>
        </a:p>
      </dgm:t>
    </dgm:pt>
    <dgm:pt modelId="{D92CA9FB-B662-463F-8EEA-869C5DF24180}" type="parTrans" cxnId="{14B52AE3-CBC9-4C56-A302-4148D0ABD175}">
      <dgm:prSet/>
      <dgm:spPr/>
      <dgm:t>
        <a:bodyPr/>
        <a:lstStyle/>
        <a:p>
          <a:endParaRPr lang="en-US"/>
        </a:p>
      </dgm:t>
    </dgm:pt>
    <dgm:pt modelId="{72604EF2-AF77-43D6-B3AD-98256BA35DAA}" type="sibTrans" cxnId="{14B52AE3-CBC9-4C56-A302-4148D0ABD175}">
      <dgm:prSet/>
      <dgm:spPr/>
      <dgm:t>
        <a:bodyPr/>
        <a:lstStyle/>
        <a:p>
          <a:endParaRPr lang="en-US"/>
        </a:p>
      </dgm:t>
    </dgm:pt>
    <dgm:pt modelId="{DD060A77-0609-4E1C-B2C3-FE883420CE03}">
      <dgm:prSet/>
      <dgm:spPr/>
      <dgm:t>
        <a:bodyPr/>
        <a:lstStyle/>
        <a:p>
          <a:r>
            <a:rPr lang="en-US" dirty="0"/>
            <a:t>Do not take interest on loans from your countrymen whether in terms of money or food, but you can deduct interest from foreigners (Deuteronomy 23: 20-21)</a:t>
          </a:r>
        </a:p>
      </dgm:t>
    </dgm:pt>
    <dgm:pt modelId="{6EBE3FA0-E086-4522-B2E4-7B60381EBD7F}" type="parTrans" cxnId="{12BCB182-8B4B-40CB-9B40-CBDC509CE29B}">
      <dgm:prSet/>
      <dgm:spPr/>
      <dgm:t>
        <a:bodyPr/>
        <a:lstStyle/>
        <a:p>
          <a:endParaRPr lang="en-US"/>
        </a:p>
      </dgm:t>
    </dgm:pt>
    <dgm:pt modelId="{55F6078A-CB9B-49BA-BA1A-B5D5D5CA2EF8}" type="sibTrans" cxnId="{12BCB182-8B4B-40CB-9B40-CBDC509CE29B}">
      <dgm:prSet/>
      <dgm:spPr/>
      <dgm:t>
        <a:bodyPr/>
        <a:lstStyle/>
        <a:p>
          <a:endParaRPr lang="en-US"/>
        </a:p>
      </dgm:t>
    </dgm:pt>
    <dgm:pt modelId="{4482CF0C-27B2-468E-BAAF-2B20A191694C}">
      <dgm:prSet/>
      <dgm:spPr/>
      <dgm:t>
        <a:bodyPr/>
        <a:lstStyle/>
        <a:p>
          <a:r>
            <a:rPr lang="en-US"/>
            <a:t>If your kinsman needs help, then looked after him but take no interest in money or food from him </a:t>
          </a:r>
          <a:r>
            <a:rPr lang="en-GB"/>
            <a:t>(Leviticus 25: 35–37)</a:t>
          </a:r>
          <a:endParaRPr lang="en-US"/>
        </a:p>
      </dgm:t>
    </dgm:pt>
    <dgm:pt modelId="{6E79255A-A524-4950-B1A8-9946C9960F99}" type="parTrans" cxnId="{6BD24746-7D6A-4668-A946-862EEE824BE2}">
      <dgm:prSet/>
      <dgm:spPr/>
      <dgm:t>
        <a:bodyPr/>
        <a:lstStyle/>
        <a:p>
          <a:endParaRPr lang="en-US"/>
        </a:p>
      </dgm:t>
    </dgm:pt>
    <dgm:pt modelId="{2EE00AAB-2AFE-40AE-90B9-73D6D84DBBF1}" type="sibTrans" cxnId="{6BD24746-7D6A-4668-A946-862EEE824BE2}">
      <dgm:prSet/>
      <dgm:spPr/>
      <dgm:t>
        <a:bodyPr/>
        <a:lstStyle/>
        <a:p>
          <a:endParaRPr lang="en-US"/>
        </a:p>
      </dgm:t>
    </dgm:pt>
    <dgm:pt modelId="{A007C707-BB9E-45DE-AC46-79D1C5FA12CC}" type="pres">
      <dgm:prSet presAssocID="{4C2EDBA4-F865-4D37-A7AF-A84BD6962650}" presName="linear" presStyleCnt="0">
        <dgm:presLayoutVars>
          <dgm:animLvl val="lvl"/>
          <dgm:resizeHandles val="exact"/>
        </dgm:presLayoutVars>
      </dgm:prSet>
      <dgm:spPr/>
    </dgm:pt>
    <dgm:pt modelId="{4EE1EC3A-98DA-49DE-92E5-1D048FD5B137}" type="pres">
      <dgm:prSet presAssocID="{2E0CFC46-0F67-4BDC-83A7-15BCCD1FD67E}" presName="parentText" presStyleLbl="node1" presStyleIdx="0" presStyleCnt="3">
        <dgm:presLayoutVars>
          <dgm:chMax val="0"/>
          <dgm:bulletEnabled val="1"/>
        </dgm:presLayoutVars>
      </dgm:prSet>
      <dgm:spPr/>
    </dgm:pt>
    <dgm:pt modelId="{7B5798BD-9684-4D4C-8375-4C0D7A37F97C}" type="pres">
      <dgm:prSet presAssocID="{72604EF2-AF77-43D6-B3AD-98256BA35DAA}" presName="spacer" presStyleCnt="0"/>
      <dgm:spPr/>
    </dgm:pt>
    <dgm:pt modelId="{53E3930B-7A8E-487D-B881-CB32FEEB9712}" type="pres">
      <dgm:prSet presAssocID="{DD060A77-0609-4E1C-B2C3-FE883420CE03}" presName="parentText" presStyleLbl="node1" presStyleIdx="1" presStyleCnt="3">
        <dgm:presLayoutVars>
          <dgm:chMax val="0"/>
          <dgm:bulletEnabled val="1"/>
        </dgm:presLayoutVars>
      </dgm:prSet>
      <dgm:spPr/>
    </dgm:pt>
    <dgm:pt modelId="{5C8B0BBB-9314-47F3-9370-5028A768E348}" type="pres">
      <dgm:prSet presAssocID="{55F6078A-CB9B-49BA-BA1A-B5D5D5CA2EF8}" presName="spacer" presStyleCnt="0"/>
      <dgm:spPr/>
    </dgm:pt>
    <dgm:pt modelId="{6A2056C5-0888-4A2D-886F-F89D418F8802}" type="pres">
      <dgm:prSet presAssocID="{4482CF0C-27B2-468E-BAAF-2B20A191694C}" presName="parentText" presStyleLbl="node1" presStyleIdx="2" presStyleCnt="3">
        <dgm:presLayoutVars>
          <dgm:chMax val="0"/>
          <dgm:bulletEnabled val="1"/>
        </dgm:presLayoutVars>
      </dgm:prSet>
      <dgm:spPr/>
    </dgm:pt>
  </dgm:ptLst>
  <dgm:cxnLst>
    <dgm:cxn modelId="{6BD24746-7D6A-4668-A946-862EEE824BE2}" srcId="{4C2EDBA4-F865-4D37-A7AF-A84BD6962650}" destId="{4482CF0C-27B2-468E-BAAF-2B20A191694C}" srcOrd="2" destOrd="0" parTransId="{6E79255A-A524-4950-B1A8-9946C9960F99}" sibTransId="{2EE00AAB-2AFE-40AE-90B9-73D6D84DBBF1}"/>
    <dgm:cxn modelId="{12BCB182-8B4B-40CB-9B40-CBDC509CE29B}" srcId="{4C2EDBA4-F865-4D37-A7AF-A84BD6962650}" destId="{DD060A77-0609-4E1C-B2C3-FE883420CE03}" srcOrd="1" destOrd="0" parTransId="{6EBE3FA0-E086-4522-B2E4-7B60381EBD7F}" sibTransId="{55F6078A-CB9B-49BA-BA1A-B5D5D5CA2EF8}"/>
    <dgm:cxn modelId="{043B99B8-79A2-4F7D-B0D0-4B9E058ECCB8}" type="presOf" srcId="{4482CF0C-27B2-468E-BAAF-2B20A191694C}" destId="{6A2056C5-0888-4A2D-886F-F89D418F8802}" srcOrd="0" destOrd="0" presId="urn:microsoft.com/office/officeart/2005/8/layout/vList2"/>
    <dgm:cxn modelId="{7177C5BA-7FFA-4731-8290-96E816BA09D5}" type="presOf" srcId="{4C2EDBA4-F865-4D37-A7AF-A84BD6962650}" destId="{A007C707-BB9E-45DE-AC46-79D1C5FA12CC}" srcOrd="0" destOrd="0" presId="urn:microsoft.com/office/officeart/2005/8/layout/vList2"/>
    <dgm:cxn modelId="{355830C2-5097-4B8C-A8DA-2012CA1F3EAE}" type="presOf" srcId="{DD060A77-0609-4E1C-B2C3-FE883420CE03}" destId="{53E3930B-7A8E-487D-B881-CB32FEEB9712}" srcOrd="0" destOrd="0" presId="urn:microsoft.com/office/officeart/2005/8/layout/vList2"/>
    <dgm:cxn modelId="{D435F3C2-18AC-4BCD-9E5B-CC4E2B3C0486}" type="presOf" srcId="{2E0CFC46-0F67-4BDC-83A7-15BCCD1FD67E}" destId="{4EE1EC3A-98DA-49DE-92E5-1D048FD5B137}" srcOrd="0" destOrd="0" presId="urn:microsoft.com/office/officeart/2005/8/layout/vList2"/>
    <dgm:cxn modelId="{14B52AE3-CBC9-4C56-A302-4148D0ABD175}" srcId="{4C2EDBA4-F865-4D37-A7AF-A84BD6962650}" destId="{2E0CFC46-0F67-4BDC-83A7-15BCCD1FD67E}" srcOrd="0" destOrd="0" parTransId="{D92CA9FB-B662-463F-8EEA-869C5DF24180}" sibTransId="{72604EF2-AF77-43D6-B3AD-98256BA35DAA}"/>
    <dgm:cxn modelId="{8A66ED8A-D22D-4633-A720-25B201C57F55}" type="presParOf" srcId="{A007C707-BB9E-45DE-AC46-79D1C5FA12CC}" destId="{4EE1EC3A-98DA-49DE-92E5-1D048FD5B137}" srcOrd="0" destOrd="0" presId="urn:microsoft.com/office/officeart/2005/8/layout/vList2"/>
    <dgm:cxn modelId="{1CF756B9-ED2F-4617-B713-AF35918CA18D}" type="presParOf" srcId="{A007C707-BB9E-45DE-AC46-79D1C5FA12CC}" destId="{7B5798BD-9684-4D4C-8375-4C0D7A37F97C}" srcOrd="1" destOrd="0" presId="urn:microsoft.com/office/officeart/2005/8/layout/vList2"/>
    <dgm:cxn modelId="{917134AC-68CA-4140-AFAC-B22DA096CD96}" type="presParOf" srcId="{A007C707-BB9E-45DE-AC46-79D1C5FA12CC}" destId="{53E3930B-7A8E-487D-B881-CB32FEEB9712}" srcOrd="2" destOrd="0" presId="urn:microsoft.com/office/officeart/2005/8/layout/vList2"/>
    <dgm:cxn modelId="{FAE8F4A3-694F-44F3-8BD1-37FD630183B7}" type="presParOf" srcId="{A007C707-BB9E-45DE-AC46-79D1C5FA12CC}" destId="{5C8B0BBB-9314-47F3-9370-5028A768E348}" srcOrd="3" destOrd="0" presId="urn:microsoft.com/office/officeart/2005/8/layout/vList2"/>
    <dgm:cxn modelId="{501255CD-5ABA-4BF1-8FFC-D460DDF671F8}" type="presParOf" srcId="{A007C707-BB9E-45DE-AC46-79D1C5FA12CC}" destId="{6A2056C5-0888-4A2D-886F-F89D418F880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1EC3A-98DA-49DE-92E5-1D048FD5B137}">
      <dsp:nvSpPr>
        <dsp:cNvPr id="0" name=""/>
        <dsp:cNvSpPr/>
      </dsp:nvSpPr>
      <dsp:spPr>
        <a:xfrm>
          <a:off x="0" y="84402"/>
          <a:ext cx="6513603" cy="1855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If you lend money to My people, to the poor among you, do not act toward them as a creditor; exact no interest from them (Exodus 22:24)</a:t>
          </a:r>
        </a:p>
      </dsp:txBody>
      <dsp:txXfrm>
        <a:off x="90584" y="174986"/>
        <a:ext cx="6332435" cy="1674452"/>
      </dsp:txXfrm>
    </dsp:sp>
    <dsp:sp modelId="{53E3930B-7A8E-487D-B881-CB32FEEB9712}">
      <dsp:nvSpPr>
        <dsp:cNvPr id="0" name=""/>
        <dsp:cNvSpPr/>
      </dsp:nvSpPr>
      <dsp:spPr>
        <a:xfrm>
          <a:off x="0" y="2014902"/>
          <a:ext cx="6513603" cy="185562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Do not take interest on loans from your countrymen whether in terms of money or food, but you can deduct interest from foreigners (Deuteronomy 23: 20-21)</a:t>
          </a:r>
        </a:p>
      </dsp:txBody>
      <dsp:txXfrm>
        <a:off x="90584" y="2105486"/>
        <a:ext cx="6332435" cy="1674452"/>
      </dsp:txXfrm>
    </dsp:sp>
    <dsp:sp modelId="{6A2056C5-0888-4A2D-886F-F89D418F8802}">
      <dsp:nvSpPr>
        <dsp:cNvPr id="0" name=""/>
        <dsp:cNvSpPr/>
      </dsp:nvSpPr>
      <dsp:spPr>
        <a:xfrm>
          <a:off x="0" y="3945403"/>
          <a:ext cx="6513603" cy="18556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If your kinsman needs help, then looked after him but take no interest in money or food from him </a:t>
          </a:r>
          <a:r>
            <a:rPr lang="en-GB" sz="2600" kern="1200"/>
            <a:t>(Leviticus 25: 35–37)</a:t>
          </a:r>
          <a:endParaRPr lang="en-US" sz="2600" kern="1200"/>
        </a:p>
      </dsp:txBody>
      <dsp:txXfrm>
        <a:off x="90584" y="4035987"/>
        <a:ext cx="6332435" cy="1674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D3126-836C-48D2-BD98-CA1D2FA2A0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6A89E8-35A2-4DB5-B84B-D1F698B72E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693902-1762-42A9-9CA1-C67C72E2D7CE}"/>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90788C6B-0647-4FB9-B5FA-D70B29C137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57A3CB-3A3F-4C75-B16D-B0FF7FD82786}"/>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3118575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1ED34-382F-44EC-B279-6BCD1832F6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AD9C7-EDD9-4C98-A094-F70ED373A7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61FC37-8ED0-48A2-8738-859FDD6F0D01}"/>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46BD6F81-0DAF-4E4E-AC5E-5ED12C5F42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08F6DE-A005-45FD-9FFC-CE99B6EF517B}"/>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1803059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7A6A4-9803-421A-8869-853E7EA5BF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B2FDFD-D6F0-4D67-97F6-A9E95D41D5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14711C-C817-4C9F-B874-9D5C4FB8291F}"/>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B8C024DA-8E24-4867-9A04-AE539C2C6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961CAD-A720-4F9A-8788-D29D94E1D6DD}"/>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2634241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D289E-341E-45F3-8186-6D7F659B5B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E781DD-47F6-4125-9890-7451AD1F3D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183322-AF3B-4083-914B-17AEDE2655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22DD63-BDC1-48A4-9593-5163DB949947}"/>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6" name="Footer Placeholder 5">
            <a:extLst>
              <a:ext uri="{FF2B5EF4-FFF2-40B4-BE49-F238E27FC236}">
                <a16:creationId xmlns:a16="http://schemas.microsoft.com/office/drawing/2014/main" id="{B199F7DE-5C7A-475E-ACD2-C8977AFEA6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8AE525-85D7-4E27-B6CF-72F5B026DCFB}"/>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3765185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18659-9574-40C2-ADA0-1E043D494C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357985-8349-47CE-A35E-FB35A0F132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3A7627-A20B-49C3-956D-59D27251C3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977090-E3ED-4A60-9A4D-E31A9E8E89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EDF48A-5FCB-443C-9217-1D327800FF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3D4A53-BAC7-46C5-AEA0-7273EDA10329}"/>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8" name="Footer Placeholder 7">
            <a:extLst>
              <a:ext uri="{FF2B5EF4-FFF2-40B4-BE49-F238E27FC236}">
                <a16:creationId xmlns:a16="http://schemas.microsoft.com/office/drawing/2014/main" id="{1681FAE0-DF83-4F64-8290-BEA637C9EF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C2FC3D-B748-49E9-AA7F-B956F1D9A5FA}"/>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1863285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3905B-DA48-4F01-B4CA-5371556B45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034703-2AB1-4E3A-BD4F-5EDF4ADA4D81}"/>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4" name="Footer Placeholder 3">
            <a:extLst>
              <a:ext uri="{FF2B5EF4-FFF2-40B4-BE49-F238E27FC236}">
                <a16:creationId xmlns:a16="http://schemas.microsoft.com/office/drawing/2014/main" id="{7326907E-59AD-4048-B418-A0C2461FD9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B2001F-3E5B-422A-8D18-11738BFE125F}"/>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36687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8A729E-EB2B-4FC0-B716-6469F36FF1A5}"/>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3" name="Footer Placeholder 2">
            <a:extLst>
              <a:ext uri="{FF2B5EF4-FFF2-40B4-BE49-F238E27FC236}">
                <a16:creationId xmlns:a16="http://schemas.microsoft.com/office/drawing/2014/main" id="{D450C00C-0555-46FD-816F-84267B7D5D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DE1D96-4C75-4E2C-99E2-2E1952FD69FE}"/>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2542930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38727-1BF1-4A08-9B5B-1A0DA80BDE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645032-C923-44FF-AFEF-29C7F7C477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A9FF6D-C27C-4208-BD69-D77EFCACB6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3FD68D-4A67-478A-B10C-3ACEAFFCA529}"/>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6" name="Footer Placeholder 5">
            <a:extLst>
              <a:ext uri="{FF2B5EF4-FFF2-40B4-BE49-F238E27FC236}">
                <a16:creationId xmlns:a16="http://schemas.microsoft.com/office/drawing/2014/main" id="{B9338A8B-8DC4-456F-AC8A-534B36A520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185BE5-CC95-413E-BC4C-4EFCD6903B82}"/>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4081097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72D12-861B-4830-87DF-A13BD82F9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328A8E-CE54-4F11-A6F7-7BEF24464F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D7C40F-F434-4E05-81F0-186C6B347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CBC479-78D4-4A40-B217-147A445199EE}"/>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6" name="Footer Placeholder 5">
            <a:extLst>
              <a:ext uri="{FF2B5EF4-FFF2-40B4-BE49-F238E27FC236}">
                <a16:creationId xmlns:a16="http://schemas.microsoft.com/office/drawing/2014/main" id="{D87EFF3D-C10C-48D5-8979-347EE997F4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8D4C66-EB9A-42E4-B8E4-10AE15523699}"/>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57748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66287-B44B-4189-AD16-CDE0407D8A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D3DB95-C6B8-410F-BC19-4BD8F41CFB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7D083-C672-46E1-A3B7-2D4A533B1B6E}"/>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7F529A71-7F22-4FB9-92AD-74F2755915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A5F22E-CF3F-4E0E-82B9-6328007A8281}"/>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52428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3937C1-683D-444F-A4CB-1C6CA7A287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66B8E3-2201-49FE-824D-B01ECD145D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571FC2-D5D9-4B26-B42C-B7B860DAD4BE}"/>
              </a:ext>
            </a:extLst>
          </p:cNvPr>
          <p:cNvSpPr>
            <a:spLocks noGrp="1"/>
          </p:cNvSpPr>
          <p:nvPr>
            <p:ph type="dt" sz="half" idx="10"/>
          </p:nvPr>
        </p:nvSpPr>
        <p:spPr/>
        <p:txBody>
          <a:body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331D6E47-B192-4578-A578-CCAD4081A2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EBC090-4A0F-4C7B-86FA-E3B6BE28354E}"/>
              </a:ext>
            </a:extLst>
          </p:cNvPr>
          <p:cNvSpPr>
            <a:spLocks noGrp="1"/>
          </p:cNvSpPr>
          <p:nvPr>
            <p:ph type="sldNum" sz="quarter" idx="12"/>
          </p:nvPr>
        </p:nvSpPr>
        <p:spPr/>
        <p:txBody>
          <a:bodyPr/>
          <a:lstStyle/>
          <a:p>
            <a:fld id="{80AA683F-DA4C-49B1-941D-4C91727EDBF8}" type="slidenum">
              <a:rPr lang="en-GB" smtClean="0"/>
              <a:t>‹#›</a:t>
            </a:fld>
            <a:endParaRPr lang="en-GB"/>
          </a:p>
        </p:txBody>
      </p:sp>
    </p:spTree>
    <p:extLst>
      <p:ext uri="{BB962C8B-B14F-4D97-AF65-F5344CB8AC3E}">
        <p14:creationId xmlns:p14="http://schemas.microsoft.com/office/powerpoint/2010/main" val="2056327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2523886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064736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4716A9-3EBB-41AA-8ABA-522FCB214806}" type="datetimeFigureOut">
              <a:rPr lang="en-GB" smtClean="0"/>
              <a:t>18/01/2022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9945153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4716A9-3EBB-41AA-8ABA-522FCB214806}" type="datetimeFigureOut">
              <a:rPr lang="en-GB" smtClean="0"/>
              <a:t>18/01/2022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1396932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4716A9-3EBB-41AA-8ABA-522FCB214806}" type="datetimeFigureOut">
              <a:rPr lang="en-GB" smtClean="0"/>
              <a:t>18/01/2022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2677501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4716A9-3EBB-41AA-8ABA-522FCB214806}" type="datetimeFigureOut">
              <a:rPr lang="en-GB" smtClean="0"/>
              <a:t>18/01/2022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6092045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4716A9-3EBB-41AA-8ABA-522FCB214806}" type="datetimeFigureOut">
              <a:rPr lang="en-GB" smtClean="0"/>
              <a:t>18/01/2022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36078673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716A9-3EBB-41AA-8ABA-522FCB214806}" type="datetimeFigureOut">
              <a:rPr lang="en-GB" smtClean="0"/>
              <a:t>18/01/2022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7278278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4716A9-3EBB-41AA-8ABA-522FCB214806}" type="datetimeFigureOut">
              <a:rPr lang="en-GB" smtClean="0"/>
              <a:t>18/01/2022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27251158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5081396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4716A9-3EBB-41AA-8ABA-522FCB214806}" type="datetimeFigureOut">
              <a:rPr lang="en-GB" smtClean="0"/>
              <a:t>18/01/2022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A28A30-5367-4C0B-A543-C83D73F7FF7C}" type="slidenum">
              <a:rPr lang="en-GB" smtClean="0"/>
              <a:t>‹#›</a:t>
            </a:fld>
            <a:endParaRPr lang="en-GB"/>
          </a:p>
        </p:txBody>
      </p:sp>
    </p:spTree>
    <p:extLst>
      <p:ext uri="{BB962C8B-B14F-4D97-AF65-F5344CB8AC3E}">
        <p14:creationId xmlns:p14="http://schemas.microsoft.com/office/powerpoint/2010/main" val="46233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D06F-0C05-4EAA-8D7E-F0980A96E4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3693EA-809E-4F0E-A684-D3B44A66FA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EC6B28-A039-4C11-A474-1FD7E181325F}"/>
              </a:ext>
            </a:extLst>
          </p:cNvPr>
          <p:cNvSpPr>
            <a:spLocks noGrp="1"/>
          </p:cNvSpPr>
          <p:nvPr>
            <p:ph type="dt" sz="half" idx="10"/>
          </p:nvPr>
        </p:nvSpPr>
        <p:spPr/>
        <p:txBody>
          <a:bodyPr/>
          <a:lstStyle/>
          <a:p>
            <a:fld id="{8B0D951A-CFA8-48F8-A903-065144E2823B}" type="datetime1">
              <a:rPr lang="en-GB" smtClean="0"/>
              <a:t>18/01/2022</a:t>
            </a:fld>
            <a:endParaRPr lang="en-GB"/>
          </a:p>
        </p:txBody>
      </p:sp>
      <p:sp>
        <p:nvSpPr>
          <p:cNvPr id="5" name="Footer Placeholder 4">
            <a:extLst>
              <a:ext uri="{FF2B5EF4-FFF2-40B4-BE49-F238E27FC236}">
                <a16:creationId xmlns:a16="http://schemas.microsoft.com/office/drawing/2014/main" id="{34888342-64CC-4661-82E4-8A2DFCABDF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2284D3-4F5D-4D71-992A-362F26D4EB69}"/>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39693193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2B3D7-F481-44AE-8F68-5FD6DB6427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302E1A-DF72-4B25-B106-1437E82A5F1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C6429-7E77-4AC4-B9C8-88CDE2774DA7}"/>
              </a:ext>
            </a:extLst>
          </p:cNvPr>
          <p:cNvSpPr>
            <a:spLocks noGrp="1"/>
          </p:cNvSpPr>
          <p:nvPr>
            <p:ph type="dt" sz="half" idx="10"/>
          </p:nvPr>
        </p:nvSpPr>
        <p:spPr/>
        <p:txBody>
          <a:bodyPr/>
          <a:lstStyle/>
          <a:p>
            <a:fld id="{A9564C52-B373-41DB-B83D-075E543166C8}" type="datetime1">
              <a:rPr lang="en-GB" smtClean="0"/>
              <a:t>18/01/2022</a:t>
            </a:fld>
            <a:endParaRPr lang="en-GB"/>
          </a:p>
        </p:txBody>
      </p:sp>
      <p:sp>
        <p:nvSpPr>
          <p:cNvPr id="5" name="Footer Placeholder 4">
            <a:extLst>
              <a:ext uri="{FF2B5EF4-FFF2-40B4-BE49-F238E27FC236}">
                <a16:creationId xmlns:a16="http://schemas.microsoft.com/office/drawing/2014/main" id="{797176D3-531C-4026-AF67-C92BFC168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FC762-C072-4D2B-BC9F-FCD37B89548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27573765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1B95-BD5E-45E8-BE32-BAA57E29AD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111A52-0FF3-42C8-8842-CA4A80B991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6458F4B-A335-46C3-A570-1E4DC57AFD5B}"/>
              </a:ext>
            </a:extLst>
          </p:cNvPr>
          <p:cNvSpPr>
            <a:spLocks noGrp="1"/>
          </p:cNvSpPr>
          <p:nvPr>
            <p:ph type="dt" sz="half" idx="10"/>
          </p:nvPr>
        </p:nvSpPr>
        <p:spPr/>
        <p:txBody>
          <a:bodyPr/>
          <a:lstStyle/>
          <a:p>
            <a:fld id="{4724E967-E481-4A48-BD7D-601B410A4943}" type="datetime1">
              <a:rPr lang="en-GB" smtClean="0"/>
              <a:t>18/01/2022</a:t>
            </a:fld>
            <a:endParaRPr lang="en-GB"/>
          </a:p>
        </p:txBody>
      </p:sp>
      <p:sp>
        <p:nvSpPr>
          <p:cNvPr id="5" name="Footer Placeholder 4">
            <a:extLst>
              <a:ext uri="{FF2B5EF4-FFF2-40B4-BE49-F238E27FC236}">
                <a16:creationId xmlns:a16="http://schemas.microsoft.com/office/drawing/2014/main" id="{6F77908F-EB8D-4B7E-B56D-D1017119FB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7D342-0983-481C-8693-7B2AEA57D052}"/>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39346417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1A8F2-42A2-4588-ACC1-0B22EAD936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96BF36-3EED-4D91-923B-932821E07EB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B6AA94-8E14-4F15-BEC7-AB8A33E6A2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3691F9-0E05-46E2-B358-64FD227DB1B8}"/>
              </a:ext>
            </a:extLst>
          </p:cNvPr>
          <p:cNvSpPr>
            <a:spLocks noGrp="1"/>
          </p:cNvSpPr>
          <p:nvPr>
            <p:ph type="dt" sz="half" idx="10"/>
          </p:nvPr>
        </p:nvSpPr>
        <p:spPr/>
        <p:txBody>
          <a:bodyPr/>
          <a:lstStyle/>
          <a:p>
            <a:fld id="{861CCB8F-D99A-4E58-9E40-234299838444}" type="datetime1">
              <a:rPr lang="en-GB" smtClean="0"/>
              <a:t>18/01/2022</a:t>
            </a:fld>
            <a:endParaRPr lang="en-GB"/>
          </a:p>
        </p:txBody>
      </p:sp>
      <p:sp>
        <p:nvSpPr>
          <p:cNvPr id="6" name="Footer Placeholder 5">
            <a:extLst>
              <a:ext uri="{FF2B5EF4-FFF2-40B4-BE49-F238E27FC236}">
                <a16:creationId xmlns:a16="http://schemas.microsoft.com/office/drawing/2014/main" id="{50600E3E-25E3-4B8C-852D-8C3863ECCD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99FCBA-2620-4D5B-A936-D1D7E1A97F05}"/>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38610016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0D365-089F-47EB-B688-4394745AFD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99C134-5DC1-4B23-AF8E-85DA1A153A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868CFDB-3D11-45C6-ACCF-5E22CAB9E4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3092FF-55F0-4B54-A8FE-FB569AA823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E13CEF5-2186-4E2F-863C-06387FE95C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4E546B-78D0-4D2D-B849-7D636F6FD076}"/>
              </a:ext>
            </a:extLst>
          </p:cNvPr>
          <p:cNvSpPr>
            <a:spLocks noGrp="1"/>
          </p:cNvSpPr>
          <p:nvPr>
            <p:ph type="dt" sz="half" idx="10"/>
          </p:nvPr>
        </p:nvSpPr>
        <p:spPr/>
        <p:txBody>
          <a:bodyPr/>
          <a:lstStyle/>
          <a:p>
            <a:fld id="{8123069B-AC84-4524-A73E-14A23F9561C1}" type="datetime1">
              <a:rPr lang="en-GB" smtClean="0"/>
              <a:t>18/01/2022</a:t>
            </a:fld>
            <a:endParaRPr lang="en-GB"/>
          </a:p>
        </p:txBody>
      </p:sp>
      <p:sp>
        <p:nvSpPr>
          <p:cNvPr id="8" name="Footer Placeholder 7">
            <a:extLst>
              <a:ext uri="{FF2B5EF4-FFF2-40B4-BE49-F238E27FC236}">
                <a16:creationId xmlns:a16="http://schemas.microsoft.com/office/drawing/2014/main" id="{CCA93E01-2672-479B-A09E-9D4BCF3492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2ADF697-1EA3-444F-AE2C-7719099F60C8}"/>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26489855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D4F2D-8C0F-41CD-B5D7-AC879D5049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BFC982-6E38-457F-A061-E5CC711B45BF}"/>
              </a:ext>
            </a:extLst>
          </p:cNvPr>
          <p:cNvSpPr>
            <a:spLocks noGrp="1"/>
          </p:cNvSpPr>
          <p:nvPr>
            <p:ph type="dt" sz="half" idx="10"/>
          </p:nvPr>
        </p:nvSpPr>
        <p:spPr/>
        <p:txBody>
          <a:bodyPr/>
          <a:lstStyle/>
          <a:p>
            <a:fld id="{86AA123B-7D9C-40A1-AB6D-AA89E3F0A1B6}" type="datetime1">
              <a:rPr lang="en-GB" smtClean="0"/>
              <a:t>18/01/2022</a:t>
            </a:fld>
            <a:endParaRPr lang="en-GB"/>
          </a:p>
        </p:txBody>
      </p:sp>
      <p:sp>
        <p:nvSpPr>
          <p:cNvPr id="4" name="Footer Placeholder 3">
            <a:extLst>
              <a:ext uri="{FF2B5EF4-FFF2-40B4-BE49-F238E27FC236}">
                <a16:creationId xmlns:a16="http://schemas.microsoft.com/office/drawing/2014/main" id="{3E72E35E-4E51-4A1C-A407-4A540CC3E5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059558-9073-4893-96E3-4DEAC0ABB12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4618854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ED240A-DD6C-42A3-BB59-83BE2A420074}"/>
              </a:ext>
            </a:extLst>
          </p:cNvPr>
          <p:cNvSpPr>
            <a:spLocks noGrp="1"/>
          </p:cNvSpPr>
          <p:nvPr>
            <p:ph type="dt" sz="half" idx="10"/>
          </p:nvPr>
        </p:nvSpPr>
        <p:spPr/>
        <p:txBody>
          <a:bodyPr/>
          <a:lstStyle/>
          <a:p>
            <a:fld id="{4D560F52-76A7-4136-AE75-3210F405CA09}" type="datetime1">
              <a:rPr lang="en-GB" smtClean="0"/>
              <a:t>18/01/2022</a:t>
            </a:fld>
            <a:endParaRPr lang="en-GB"/>
          </a:p>
        </p:txBody>
      </p:sp>
      <p:sp>
        <p:nvSpPr>
          <p:cNvPr id="3" name="Footer Placeholder 2">
            <a:extLst>
              <a:ext uri="{FF2B5EF4-FFF2-40B4-BE49-F238E27FC236}">
                <a16:creationId xmlns:a16="http://schemas.microsoft.com/office/drawing/2014/main" id="{9A5BB552-E06F-4E30-97C7-FBE11A4ABC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F2CDC2-E843-4548-BEB1-98D412C543D7}"/>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513026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CB455-BD11-4A0B-AE0B-F041A770CC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A1280A-77DD-45AF-BBBB-1848FAC428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30EE68-9F1C-482E-AE76-4728526E8C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4DA0B0C-FCF5-4774-A7B3-9A544B4DEBE3}"/>
              </a:ext>
            </a:extLst>
          </p:cNvPr>
          <p:cNvSpPr>
            <a:spLocks noGrp="1"/>
          </p:cNvSpPr>
          <p:nvPr>
            <p:ph type="dt" sz="half" idx="10"/>
          </p:nvPr>
        </p:nvSpPr>
        <p:spPr/>
        <p:txBody>
          <a:bodyPr/>
          <a:lstStyle/>
          <a:p>
            <a:fld id="{079C9033-71D8-422D-A5ED-FC19C3B72DE3}" type="datetime1">
              <a:rPr lang="en-GB" smtClean="0"/>
              <a:t>18/01/2022</a:t>
            </a:fld>
            <a:endParaRPr lang="en-GB"/>
          </a:p>
        </p:txBody>
      </p:sp>
      <p:sp>
        <p:nvSpPr>
          <p:cNvPr id="6" name="Footer Placeholder 5">
            <a:extLst>
              <a:ext uri="{FF2B5EF4-FFF2-40B4-BE49-F238E27FC236}">
                <a16:creationId xmlns:a16="http://schemas.microsoft.com/office/drawing/2014/main" id="{175EB72B-855F-44A9-8543-F046052B2B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6759F-CE35-4F63-87BD-A058EE1399BB}"/>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40259800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B8DA0-EB6B-4914-9664-6CFCF1C40C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60757C-8F8B-4986-9D6D-3A7E3AB5C4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5CCF72-2025-44BA-B2C5-4EA84E3FB7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80EC3BD-AE1F-4839-B493-DF6BA5B93CED}"/>
              </a:ext>
            </a:extLst>
          </p:cNvPr>
          <p:cNvSpPr>
            <a:spLocks noGrp="1"/>
          </p:cNvSpPr>
          <p:nvPr>
            <p:ph type="dt" sz="half" idx="10"/>
          </p:nvPr>
        </p:nvSpPr>
        <p:spPr/>
        <p:txBody>
          <a:bodyPr/>
          <a:lstStyle/>
          <a:p>
            <a:fld id="{F777F4F1-2DFD-4039-8F5C-2D2A6BED591D}" type="datetime1">
              <a:rPr lang="en-GB" smtClean="0"/>
              <a:t>18/01/2022</a:t>
            </a:fld>
            <a:endParaRPr lang="en-GB"/>
          </a:p>
        </p:txBody>
      </p:sp>
      <p:sp>
        <p:nvSpPr>
          <p:cNvPr id="6" name="Footer Placeholder 5">
            <a:extLst>
              <a:ext uri="{FF2B5EF4-FFF2-40B4-BE49-F238E27FC236}">
                <a16:creationId xmlns:a16="http://schemas.microsoft.com/office/drawing/2014/main" id="{0B5EA597-FA9E-4DA4-82F5-32247FEF1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13A581-CB09-417A-81AC-55D9D276F9E6}"/>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8364302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6834-F1C8-4E4D-8ACE-A51C16A888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C41316-CD77-40B8-B1C7-8B63B93C9D6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08EF2-6F4F-4101-93FE-E9348DEDA018}"/>
              </a:ext>
            </a:extLst>
          </p:cNvPr>
          <p:cNvSpPr>
            <a:spLocks noGrp="1"/>
          </p:cNvSpPr>
          <p:nvPr>
            <p:ph type="dt" sz="half" idx="10"/>
          </p:nvPr>
        </p:nvSpPr>
        <p:spPr/>
        <p:txBody>
          <a:bodyPr/>
          <a:lstStyle/>
          <a:p>
            <a:fld id="{3BEE1780-79F5-4C42-8A17-D0657DB2CE42}" type="datetime1">
              <a:rPr lang="en-GB" smtClean="0"/>
              <a:t>18/01/2022</a:t>
            </a:fld>
            <a:endParaRPr lang="en-GB"/>
          </a:p>
        </p:txBody>
      </p:sp>
      <p:sp>
        <p:nvSpPr>
          <p:cNvPr id="5" name="Footer Placeholder 4">
            <a:extLst>
              <a:ext uri="{FF2B5EF4-FFF2-40B4-BE49-F238E27FC236}">
                <a16:creationId xmlns:a16="http://schemas.microsoft.com/office/drawing/2014/main" id="{753A1214-1758-4C22-8659-32F402222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0D879-5CC7-4BCB-89B9-BC05CFC9F76E}"/>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21197288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4CF306-34E6-4C62-9BF2-18AED2D9BA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EBC7EC-3E02-4B5F-95BA-829C85E4862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21F54-3561-47EF-965D-4A0272E582A7}"/>
              </a:ext>
            </a:extLst>
          </p:cNvPr>
          <p:cNvSpPr>
            <a:spLocks noGrp="1"/>
          </p:cNvSpPr>
          <p:nvPr>
            <p:ph type="dt" sz="half" idx="10"/>
          </p:nvPr>
        </p:nvSpPr>
        <p:spPr/>
        <p:txBody>
          <a:bodyPr/>
          <a:lstStyle/>
          <a:p>
            <a:fld id="{BE91B8FB-A790-4E01-B5A0-2E1C486026A4}" type="datetime1">
              <a:rPr lang="en-GB" smtClean="0"/>
              <a:t>18/01/2022</a:t>
            </a:fld>
            <a:endParaRPr lang="en-GB"/>
          </a:p>
        </p:txBody>
      </p:sp>
      <p:sp>
        <p:nvSpPr>
          <p:cNvPr id="5" name="Footer Placeholder 4">
            <a:extLst>
              <a:ext uri="{FF2B5EF4-FFF2-40B4-BE49-F238E27FC236}">
                <a16:creationId xmlns:a16="http://schemas.microsoft.com/office/drawing/2014/main" id="{3DF52773-C873-4260-ACB3-0AF018F60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01C8F-2ED8-4211-B626-763341B9392A}"/>
              </a:ext>
            </a:extLst>
          </p:cNvPr>
          <p:cNvSpPr>
            <a:spLocks noGrp="1"/>
          </p:cNvSpPr>
          <p:nvPr>
            <p:ph type="sldNum" sz="quarter" idx="12"/>
          </p:nvPr>
        </p:nvSpPr>
        <p:spPr/>
        <p:txBody>
          <a:bodyPr/>
          <a:lstStyle/>
          <a:p>
            <a:fld id="{090C5D51-4B02-463E-BF68-4A1335824439}" type="slidenum">
              <a:rPr lang="en-GB" smtClean="0"/>
              <a:t>‹#›</a:t>
            </a:fld>
            <a:endParaRPr lang="en-GB"/>
          </a:p>
        </p:txBody>
      </p:sp>
    </p:spTree>
    <p:extLst>
      <p:ext uri="{BB962C8B-B14F-4D97-AF65-F5344CB8AC3E}">
        <p14:creationId xmlns:p14="http://schemas.microsoft.com/office/powerpoint/2010/main" val="1093557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51033D-C9E7-4343-B42B-77C99B33B9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226FD2-B4A6-4216-A8D0-87EAA61A96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DE2C1-8CE9-4BAF-A38E-09D4624CF7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3D0843-53F5-4C5C-9EB4-4D41A892430A}" type="datetimeFigureOut">
              <a:rPr lang="en-GB" smtClean="0"/>
              <a:t>18/01/2022</a:t>
            </a:fld>
            <a:endParaRPr lang="en-GB"/>
          </a:p>
        </p:txBody>
      </p:sp>
      <p:sp>
        <p:nvSpPr>
          <p:cNvPr id="5" name="Footer Placeholder 4">
            <a:extLst>
              <a:ext uri="{FF2B5EF4-FFF2-40B4-BE49-F238E27FC236}">
                <a16:creationId xmlns:a16="http://schemas.microsoft.com/office/drawing/2014/main" id="{C8C30196-1BC3-4865-B55C-67A802B0FD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B761E1-28E0-4FE1-8700-A58E3169F7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AA683F-DA4C-49B1-941D-4C91727EDBF8}" type="slidenum">
              <a:rPr lang="en-GB" smtClean="0"/>
              <a:t>‹#›</a:t>
            </a:fld>
            <a:endParaRPr lang="en-GB"/>
          </a:p>
        </p:txBody>
      </p:sp>
    </p:spTree>
    <p:extLst>
      <p:ext uri="{BB962C8B-B14F-4D97-AF65-F5344CB8AC3E}">
        <p14:creationId xmlns:p14="http://schemas.microsoft.com/office/powerpoint/2010/main" val="197548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4716A9-3EBB-41AA-8ABA-522FCB214806}" type="datetimeFigureOut">
              <a:rPr lang="en-GB" smtClean="0"/>
              <a:t>18/01/2022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A28A30-5367-4C0B-A543-C83D73F7FF7C}" type="slidenum">
              <a:rPr lang="en-GB" smtClean="0"/>
              <a:t>‹#›</a:t>
            </a:fld>
            <a:endParaRPr lang="en-GB"/>
          </a:p>
        </p:txBody>
      </p:sp>
    </p:spTree>
    <p:extLst>
      <p:ext uri="{BB962C8B-B14F-4D97-AF65-F5344CB8AC3E}">
        <p14:creationId xmlns:p14="http://schemas.microsoft.com/office/powerpoint/2010/main" val="23454476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C42250-BB45-4F59-A529-B48D289722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C7F531-13EB-4B6F-8895-8DF9A68781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CE1874-442B-4D79-9386-9CBEBCC33D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5F85C-7A38-4AF9-845C-B39508D40771}" type="datetime1">
              <a:rPr lang="en-GB" smtClean="0"/>
              <a:t>18/01/2022</a:t>
            </a:fld>
            <a:endParaRPr lang="en-GB"/>
          </a:p>
        </p:txBody>
      </p:sp>
      <p:sp>
        <p:nvSpPr>
          <p:cNvPr id="5" name="Footer Placeholder 4">
            <a:extLst>
              <a:ext uri="{FF2B5EF4-FFF2-40B4-BE49-F238E27FC236}">
                <a16:creationId xmlns:a16="http://schemas.microsoft.com/office/drawing/2014/main" id="{F61AD24B-C5EB-4A2A-B028-AEE3AF95A7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CD87B1-BEDC-44C6-97F2-59C58FB820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0C5D51-4B02-463E-BF68-4A1335824439}" type="slidenum">
              <a:rPr lang="en-GB" smtClean="0"/>
              <a:t>‹#›</a:t>
            </a:fld>
            <a:endParaRPr lang="en-GB"/>
          </a:p>
        </p:txBody>
      </p:sp>
    </p:spTree>
    <p:extLst>
      <p:ext uri="{BB962C8B-B14F-4D97-AF65-F5344CB8AC3E}">
        <p14:creationId xmlns:p14="http://schemas.microsoft.com/office/powerpoint/2010/main" val="21176856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ingletonlodge.org.uk/becoming-a-mason/universities-scheme/"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hyperlink" Target="https://www.haaretz.com/jewish/.premium-1189-long-live-the-king-death-to-jews-1.5329011"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uk.video.search.yahoo.com/search/video?fr=mcafee&amp;p=benjamin+disraeli#id=1&amp;vid=e1f2d680d34af8806ff566e22de6fd0d&amp;action=click" TargetMode="External"/><Relationship Id="rId2" Type="http://schemas.openxmlformats.org/officeDocument/2006/relationships/image" Target="../media/image47.png"/><Relationship Id="rId1" Type="http://schemas.openxmlformats.org/officeDocument/2006/relationships/slideLayout" Target="../slideLayouts/slideLayout6.xml"/><Relationship Id="rId5" Type="http://schemas.openxmlformats.org/officeDocument/2006/relationships/image" Target="../media/image49.png"/><Relationship Id="rId4" Type="http://schemas.openxmlformats.org/officeDocument/2006/relationships/image" Target="../media/image48.png"/></Relationships>
</file>

<file path=ppt/slides/_rels/slide4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6.xml"/><Relationship Id="rId5" Type="http://schemas.openxmlformats.org/officeDocument/2006/relationships/image" Target="../media/image53.png"/><Relationship Id="rId4" Type="http://schemas.openxmlformats.org/officeDocument/2006/relationships/image" Target="../media/image52.png"/></Relationships>
</file>

<file path=ppt/slides/_rels/slide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62.gi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youtube.com/watch?v=K8XSvobwVzI"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myjewishlearning.com/article/jewish-moneylending/" TargetMode="External"/><Relationship Id="rId2" Type="http://schemas.openxmlformats.org/officeDocument/2006/relationships/hyperlink" Target="https://www.youtube.com/watch?v=K8XSvobwVzI"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29B53B-5C03-4C39-83C0-A648EAF1954D}"/>
              </a:ext>
            </a:extLst>
          </p:cNvPr>
          <p:cNvPicPr>
            <a:picLocks noChangeAspect="1"/>
          </p:cNvPicPr>
          <p:nvPr/>
        </p:nvPicPr>
        <p:blipFill rotWithShape="1">
          <a:blip r:embed="rId2"/>
          <a:srcRect l="14371" r="9629" b="-1"/>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403D2B7-846E-446F-8DC6-F0BC86702A95}"/>
              </a:ext>
            </a:extLst>
          </p:cNvPr>
          <p:cNvSpPr>
            <a:spLocks noGrp="1"/>
          </p:cNvSpPr>
          <p:nvPr>
            <p:ph type="ctrTitle"/>
          </p:nvPr>
        </p:nvSpPr>
        <p:spPr>
          <a:xfrm>
            <a:off x="8022021" y="3231931"/>
            <a:ext cx="3852041" cy="1834056"/>
          </a:xfrm>
        </p:spPr>
        <p:txBody>
          <a:bodyPr>
            <a:noAutofit/>
          </a:bodyPr>
          <a:lstStyle/>
          <a:p>
            <a:r>
              <a:rPr lang="en-GB" sz="4800" b="1" dirty="0"/>
              <a:t>Power, secrets and the money-lenders</a:t>
            </a:r>
          </a:p>
        </p:txBody>
      </p:sp>
      <p:sp>
        <p:nvSpPr>
          <p:cNvPr id="3" name="Subtitle 2">
            <a:extLst>
              <a:ext uri="{FF2B5EF4-FFF2-40B4-BE49-F238E27FC236}">
                <a16:creationId xmlns:a16="http://schemas.microsoft.com/office/drawing/2014/main" id="{49DDDEA1-DE83-4008-BE29-7B73615332CE}"/>
              </a:ext>
            </a:extLst>
          </p:cNvPr>
          <p:cNvSpPr>
            <a:spLocks noGrp="1"/>
          </p:cNvSpPr>
          <p:nvPr>
            <p:ph type="subTitle" idx="1"/>
          </p:nvPr>
        </p:nvSpPr>
        <p:spPr>
          <a:xfrm>
            <a:off x="7782910" y="5242675"/>
            <a:ext cx="4330262" cy="683284"/>
          </a:xfrm>
        </p:spPr>
        <p:txBody>
          <a:bodyPr>
            <a:normAutofit/>
          </a:bodyPr>
          <a:lstStyle/>
          <a:p>
            <a:endParaRPr lang="en-GB"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586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160D0-3B2A-42DB-9E96-31CA65E8CE65}"/>
              </a:ext>
            </a:extLst>
          </p:cNvPr>
          <p:cNvSpPr>
            <a:spLocks noGrp="1"/>
          </p:cNvSpPr>
          <p:nvPr>
            <p:ph type="title"/>
          </p:nvPr>
        </p:nvSpPr>
        <p:spPr/>
        <p:txBody>
          <a:bodyPr>
            <a:normAutofit/>
          </a:bodyPr>
          <a:lstStyle/>
          <a:p>
            <a:r>
              <a:rPr lang="en-GB" sz="6000" dirty="0"/>
              <a:t>Objectives</a:t>
            </a:r>
          </a:p>
        </p:txBody>
      </p:sp>
      <p:sp>
        <p:nvSpPr>
          <p:cNvPr id="3" name="Content Placeholder 2">
            <a:extLst>
              <a:ext uri="{FF2B5EF4-FFF2-40B4-BE49-F238E27FC236}">
                <a16:creationId xmlns:a16="http://schemas.microsoft.com/office/drawing/2014/main" id="{0449A341-FF38-4B67-BEA0-29597251087F}"/>
              </a:ext>
            </a:extLst>
          </p:cNvPr>
          <p:cNvSpPr>
            <a:spLocks noGrp="1"/>
          </p:cNvSpPr>
          <p:nvPr>
            <p:ph idx="1"/>
          </p:nvPr>
        </p:nvSpPr>
        <p:spPr>
          <a:xfrm>
            <a:off x="838200" y="1825625"/>
            <a:ext cx="5473823" cy="4351338"/>
          </a:xfrm>
        </p:spPr>
        <p:txBody>
          <a:bodyPr/>
          <a:lstStyle/>
          <a:p>
            <a:r>
              <a:rPr lang="en-GB" dirty="0"/>
              <a:t>Caution over conspiracy</a:t>
            </a:r>
          </a:p>
          <a:p>
            <a:r>
              <a:rPr lang="en-GB" dirty="0"/>
              <a:t>Freemasons</a:t>
            </a:r>
          </a:p>
          <a:p>
            <a:r>
              <a:rPr lang="en-GB" dirty="0"/>
              <a:t>The constant need for resources</a:t>
            </a:r>
          </a:p>
          <a:p>
            <a:r>
              <a:rPr lang="en-GB" dirty="0"/>
              <a:t>The origins of money</a:t>
            </a:r>
          </a:p>
          <a:p>
            <a:r>
              <a:rPr lang="en-GB" dirty="0"/>
              <a:t>Evolution of financial systems</a:t>
            </a:r>
          </a:p>
          <a:p>
            <a:r>
              <a:rPr lang="en-GB" dirty="0" err="1"/>
              <a:t>Demonisation</a:t>
            </a:r>
            <a:r>
              <a:rPr lang="en-GB" dirty="0"/>
              <a:t> of the money-lenders</a:t>
            </a:r>
          </a:p>
          <a:p>
            <a:endParaRPr lang="en-GB" dirty="0"/>
          </a:p>
          <a:p>
            <a:endParaRPr lang="en-GB" dirty="0"/>
          </a:p>
        </p:txBody>
      </p:sp>
      <p:sp>
        <p:nvSpPr>
          <p:cNvPr id="4" name="TextBox 3">
            <a:extLst>
              <a:ext uri="{FF2B5EF4-FFF2-40B4-BE49-F238E27FC236}">
                <a16:creationId xmlns:a16="http://schemas.microsoft.com/office/drawing/2014/main" id="{3A69F9B9-A948-4512-847A-863BAB6585E2}"/>
              </a:ext>
            </a:extLst>
          </p:cNvPr>
          <p:cNvSpPr txBox="1"/>
          <p:nvPr/>
        </p:nvSpPr>
        <p:spPr>
          <a:xfrm>
            <a:off x="6626440" y="612844"/>
            <a:ext cx="4909352" cy="5632311"/>
          </a:xfrm>
          <a:prstGeom prst="rect">
            <a:avLst/>
          </a:prstGeom>
          <a:solidFill>
            <a:srgbClr val="FFFF00"/>
          </a:solidFill>
          <a:ln w="38100">
            <a:solidFill>
              <a:schemeClr val="tx1"/>
            </a:solidFill>
          </a:ln>
        </p:spPr>
        <p:txBody>
          <a:bodyPr wrap="square" rtlCol="0">
            <a:spAutoFit/>
          </a:bodyPr>
          <a:lstStyle/>
          <a:p>
            <a:pPr algn="thaiDist"/>
            <a:r>
              <a:rPr lang="en-GB" sz="2400" dirty="0"/>
              <a:t>The men behind the curtain </a:t>
            </a:r>
          </a:p>
          <a:p>
            <a:pPr algn="thaiDist"/>
            <a:r>
              <a:rPr lang="en-GB" sz="2400" dirty="0"/>
              <a:t>There is a hidden world kept from us</a:t>
            </a:r>
          </a:p>
          <a:p>
            <a:pPr algn="thaiDist"/>
            <a:r>
              <a:rPr lang="en-GB" sz="2400" dirty="0"/>
              <a:t>The horror of ‘the truth’</a:t>
            </a:r>
          </a:p>
          <a:p>
            <a:pPr algn="thaiDist"/>
            <a:r>
              <a:rPr lang="en-GB" sz="2400" dirty="0"/>
              <a:t>The business of conspiracy</a:t>
            </a:r>
          </a:p>
          <a:p>
            <a:pPr algn="thaiDist"/>
            <a:r>
              <a:rPr lang="en-GB" sz="2400" dirty="0"/>
              <a:t>Who’s in charge of Swansea, Wales, the UK, Europe, the World?</a:t>
            </a:r>
          </a:p>
          <a:p>
            <a:pPr algn="thaiDist"/>
            <a:r>
              <a:rPr lang="en-GB" sz="2400" dirty="0"/>
              <a:t>What do we think of conspiracy theories?</a:t>
            </a:r>
          </a:p>
          <a:p>
            <a:pPr algn="thaiDist"/>
            <a:r>
              <a:rPr lang="en-GB" sz="2400" dirty="0"/>
              <a:t>The mystery of secret organisations</a:t>
            </a:r>
          </a:p>
          <a:p>
            <a:pPr algn="thaiDist"/>
            <a:r>
              <a:rPr lang="en-GB" sz="2400" dirty="0"/>
              <a:t>What we need and how we get it</a:t>
            </a:r>
          </a:p>
          <a:p>
            <a:pPr algn="thaiDist"/>
            <a:r>
              <a:rPr lang="en-GB" sz="2400" dirty="0"/>
              <a:t>How money developed over time</a:t>
            </a:r>
          </a:p>
          <a:p>
            <a:pPr algn="thaiDist"/>
            <a:r>
              <a:rPr lang="en-GB" sz="2400" dirty="0"/>
              <a:t>Financial systems</a:t>
            </a:r>
          </a:p>
          <a:p>
            <a:pPr algn="thaiDist"/>
            <a:r>
              <a:rPr lang="en-GB" sz="2400" dirty="0"/>
              <a:t>The perspective of the wealthy and the idea of lending to others with an interest charged</a:t>
            </a:r>
          </a:p>
        </p:txBody>
      </p:sp>
    </p:spTree>
    <p:extLst>
      <p:ext uri="{BB962C8B-B14F-4D97-AF65-F5344CB8AC3E}">
        <p14:creationId xmlns:p14="http://schemas.microsoft.com/office/powerpoint/2010/main" val="222211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 calcmode="lin" valueType="num">
                                      <p:cBhvr additive="base">
                                        <p:cTn id="49"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anim calcmode="lin" valueType="num">
                                      <p:cBhvr additive="base">
                                        <p:cTn id="5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 calcmode="lin" valueType="num">
                                      <p:cBhvr additive="base">
                                        <p:cTn id="6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anim calcmode="lin" valueType="num">
                                      <p:cBhvr additive="base">
                                        <p:cTn id="6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4" end="4"/>
                                            </p:txEl>
                                          </p:spTgt>
                                        </p:tgtEl>
                                        <p:attrNameLst>
                                          <p:attrName>style.visibility</p:attrName>
                                        </p:attrNameLst>
                                      </p:cBhvr>
                                      <p:to>
                                        <p:strVal val="visible"/>
                                      </p:to>
                                    </p:set>
                                    <p:anim calcmode="lin" valueType="num">
                                      <p:cBhvr additive="base">
                                        <p:cTn id="7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 calcmode="lin" valueType="num">
                                      <p:cBhvr additive="base">
                                        <p:cTn id="7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4">
                                            <p:txEl>
                                              <p:pRg st="6" end="6"/>
                                            </p:txEl>
                                          </p:spTgt>
                                        </p:tgtEl>
                                        <p:attrNameLst>
                                          <p:attrName>style.visibility</p:attrName>
                                        </p:attrNameLst>
                                      </p:cBhvr>
                                      <p:to>
                                        <p:strVal val="visible"/>
                                      </p:to>
                                    </p:set>
                                    <p:anim calcmode="lin" valueType="num">
                                      <p:cBhvr additive="base">
                                        <p:cTn id="8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4">
                                            <p:txEl>
                                              <p:pRg st="7" end="7"/>
                                            </p:txEl>
                                          </p:spTgt>
                                        </p:tgtEl>
                                        <p:attrNameLst>
                                          <p:attrName>style.visibility</p:attrName>
                                        </p:attrNameLst>
                                      </p:cBhvr>
                                      <p:to>
                                        <p:strVal val="visible"/>
                                      </p:to>
                                    </p:set>
                                    <p:anim calcmode="lin" valueType="num">
                                      <p:cBhvr additive="base">
                                        <p:cTn id="91"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4">
                                            <p:txEl>
                                              <p:pRg st="8" end="8"/>
                                            </p:txEl>
                                          </p:spTgt>
                                        </p:tgtEl>
                                        <p:attrNameLst>
                                          <p:attrName>style.visibility</p:attrName>
                                        </p:attrNameLst>
                                      </p:cBhvr>
                                      <p:to>
                                        <p:strVal val="visible"/>
                                      </p:to>
                                    </p:set>
                                    <p:anim calcmode="lin" valueType="num">
                                      <p:cBhvr additive="base">
                                        <p:cTn id="97"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nodeType="clickEffect">
                                  <p:stCondLst>
                                    <p:cond delay="0"/>
                                  </p:stCondLst>
                                  <p:childTnLst>
                                    <p:set>
                                      <p:cBhvr>
                                        <p:cTn id="102" dur="1" fill="hold">
                                          <p:stCondLst>
                                            <p:cond delay="0"/>
                                          </p:stCondLst>
                                        </p:cTn>
                                        <p:tgtEl>
                                          <p:spTgt spid="4">
                                            <p:txEl>
                                              <p:pRg st="9" end="9"/>
                                            </p:txEl>
                                          </p:spTgt>
                                        </p:tgtEl>
                                        <p:attrNameLst>
                                          <p:attrName>style.visibility</p:attrName>
                                        </p:attrNameLst>
                                      </p:cBhvr>
                                      <p:to>
                                        <p:strVal val="visible"/>
                                      </p:to>
                                    </p:set>
                                    <p:anim calcmode="lin" valueType="num">
                                      <p:cBhvr additive="base">
                                        <p:cTn id="103"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nodeType="clickEffect">
                                  <p:stCondLst>
                                    <p:cond delay="0"/>
                                  </p:stCondLst>
                                  <p:childTnLst>
                                    <p:set>
                                      <p:cBhvr>
                                        <p:cTn id="108" dur="1" fill="hold">
                                          <p:stCondLst>
                                            <p:cond delay="0"/>
                                          </p:stCondLst>
                                        </p:cTn>
                                        <p:tgtEl>
                                          <p:spTgt spid="4">
                                            <p:txEl>
                                              <p:pRg st="10" end="10"/>
                                            </p:txEl>
                                          </p:spTgt>
                                        </p:tgtEl>
                                        <p:attrNameLst>
                                          <p:attrName>style.visibility</p:attrName>
                                        </p:attrNameLst>
                                      </p:cBhvr>
                                      <p:to>
                                        <p:strVal val="visible"/>
                                      </p:to>
                                    </p:set>
                                    <p:anim calcmode="lin" valueType="num">
                                      <p:cBhvr additive="base">
                                        <p:cTn id="109"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8000" dirty="0"/>
              <a:t>Who’s in charge?</a:t>
            </a:r>
          </a:p>
        </p:txBody>
      </p:sp>
      <p:sp>
        <p:nvSpPr>
          <p:cNvPr id="5" name="Content Placeholder 4"/>
          <p:cNvSpPr>
            <a:spLocks noGrp="1"/>
          </p:cNvSpPr>
          <p:nvPr>
            <p:ph idx="1"/>
          </p:nvPr>
        </p:nvSpPr>
        <p:spPr>
          <a:xfrm>
            <a:off x="838200" y="1825625"/>
            <a:ext cx="5425440" cy="4351338"/>
          </a:xfrm>
        </p:spPr>
        <p:txBody>
          <a:bodyPr/>
          <a:lstStyle/>
          <a:p>
            <a:pPr marL="0" indent="0">
              <a:buNone/>
            </a:pPr>
            <a:r>
              <a:rPr lang="en-GB" dirty="0"/>
              <a:t>… of your home</a:t>
            </a:r>
          </a:p>
          <a:p>
            <a:pPr marL="0" indent="0">
              <a:buNone/>
            </a:pPr>
            <a:r>
              <a:rPr lang="en-GB" dirty="0"/>
              <a:t>… of your parents’ home</a:t>
            </a:r>
          </a:p>
          <a:p>
            <a:pPr marL="0" indent="0">
              <a:buNone/>
            </a:pPr>
            <a:r>
              <a:rPr lang="en-GB" dirty="0"/>
              <a:t>… of the community where you live</a:t>
            </a:r>
          </a:p>
          <a:p>
            <a:pPr marL="0" indent="0">
              <a:buNone/>
            </a:pPr>
            <a:r>
              <a:rPr lang="en-GB" dirty="0"/>
              <a:t>… of the village, town or city?</a:t>
            </a:r>
          </a:p>
          <a:p>
            <a:pPr marL="0" indent="0">
              <a:buNone/>
            </a:pPr>
            <a:r>
              <a:rPr lang="en-GB" dirty="0"/>
              <a:t>… of the country?</a:t>
            </a:r>
          </a:p>
          <a:p>
            <a:pPr marL="0" indent="0">
              <a:buNone/>
            </a:pPr>
            <a:r>
              <a:rPr lang="en-GB" dirty="0"/>
              <a:t>… of the United Kingdom?</a:t>
            </a:r>
          </a:p>
          <a:p>
            <a:pPr marL="0" indent="0">
              <a:buNone/>
            </a:pPr>
            <a:r>
              <a:rPr lang="en-GB" dirty="0"/>
              <a:t>… of Europe?</a:t>
            </a:r>
          </a:p>
          <a:p>
            <a:pPr marL="0" indent="0">
              <a:buNone/>
            </a:pPr>
            <a:r>
              <a:rPr lang="en-GB" dirty="0"/>
              <a:t>… of the world?</a:t>
            </a:r>
          </a:p>
        </p:txBody>
      </p:sp>
      <p:sp>
        <p:nvSpPr>
          <p:cNvPr id="7" name="Content Placeholder 4"/>
          <p:cNvSpPr txBox="1">
            <a:spLocks/>
          </p:cNvSpPr>
          <p:nvPr/>
        </p:nvSpPr>
        <p:spPr>
          <a:xfrm>
            <a:off x="6193536" y="1690688"/>
            <a:ext cx="5425440" cy="14457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At every level think who has the power to make decisions, and who has control of the money supply</a:t>
            </a:r>
          </a:p>
        </p:txBody>
      </p:sp>
      <p:pic>
        <p:nvPicPr>
          <p:cNvPr id="8" name="Picture 7"/>
          <p:cNvPicPr>
            <a:picLocks noChangeAspect="1"/>
          </p:cNvPicPr>
          <p:nvPr/>
        </p:nvPicPr>
        <p:blipFill>
          <a:blip r:embed="rId2"/>
          <a:stretch>
            <a:fillRect/>
          </a:stretch>
        </p:blipFill>
        <p:spPr>
          <a:xfrm>
            <a:off x="6096000" y="3136392"/>
            <a:ext cx="3468497" cy="3468497"/>
          </a:xfrm>
          <a:prstGeom prst="rect">
            <a:avLst/>
          </a:prstGeom>
        </p:spPr>
      </p:pic>
      <p:cxnSp>
        <p:nvCxnSpPr>
          <p:cNvPr id="10" name="Straight Arrow Connector 9"/>
          <p:cNvCxnSpPr/>
          <p:nvPr/>
        </p:nvCxnSpPr>
        <p:spPr>
          <a:xfrm flipH="1">
            <a:off x="7830248" y="4870640"/>
            <a:ext cx="23287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10479024" y="4578253"/>
            <a:ext cx="874776" cy="584775"/>
          </a:xfrm>
          <a:prstGeom prst="rect">
            <a:avLst/>
          </a:prstGeom>
          <a:noFill/>
        </p:spPr>
        <p:txBody>
          <a:bodyPr wrap="square" rtlCol="0">
            <a:spAutoFit/>
          </a:bodyPr>
          <a:lstStyle/>
          <a:p>
            <a:r>
              <a:rPr lang="en-GB" sz="3200" dirty="0"/>
              <a:t>You</a:t>
            </a:r>
          </a:p>
        </p:txBody>
      </p:sp>
    </p:spTree>
    <p:extLst>
      <p:ext uri="{BB962C8B-B14F-4D97-AF65-F5344CB8AC3E}">
        <p14:creationId xmlns:p14="http://schemas.microsoft.com/office/powerpoint/2010/main" val="2031386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7"/>
                                        </p:tgtEl>
                                        <p:attrNameLst>
                                          <p:attrName>style.visibility</p:attrName>
                                        </p:attrNameLst>
                                      </p:cBhvr>
                                      <p:to>
                                        <p:strVal val="visible"/>
                                      </p:to>
                                    </p:set>
                                    <p:animEffect transition="in" filter="fade">
                                      <p:cBhvr>
                                        <p:cTn id="55" dur="1000"/>
                                        <p:tgtEl>
                                          <p:spTgt spid="7"/>
                                        </p:tgtEl>
                                      </p:cBhvr>
                                    </p:animEffect>
                                    <p:anim calcmode="lin" valueType="num">
                                      <p:cBhvr>
                                        <p:cTn id="56" dur="1000" fill="hold"/>
                                        <p:tgtEl>
                                          <p:spTgt spid="7"/>
                                        </p:tgtEl>
                                        <p:attrNameLst>
                                          <p:attrName>ppt_x</p:attrName>
                                        </p:attrNameLst>
                                      </p:cBhvr>
                                      <p:tavLst>
                                        <p:tav tm="0">
                                          <p:val>
                                            <p:strVal val="#ppt_x"/>
                                          </p:val>
                                        </p:tav>
                                        <p:tav tm="100000">
                                          <p:val>
                                            <p:strVal val="#ppt_x"/>
                                          </p:val>
                                        </p:tav>
                                      </p:tavLst>
                                    </p:anim>
                                    <p:anim calcmode="lin" valueType="num">
                                      <p:cBhvr>
                                        <p:cTn id="5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16" presetClass="entr" presetSubtype="21" fill="hold" nodeType="clickEffect">
                                  <p:stCondLst>
                                    <p:cond delay="0"/>
                                  </p:stCondLst>
                                  <p:childTnLst>
                                    <p:set>
                                      <p:cBhvr>
                                        <p:cTn id="61" dur="1" fill="hold">
                                          <p:stCondLst>
                                            <p:cond delay="0"/>
                                          </p:stCondLst>
                                        </p:cTn>
                                        <p:tgtEl>
                                          <p:spTgt spid="8"/>
                                        </p:tgtEl>
                                        <p:attrNameLst>
                                          <p:attrName>style.visibility</p:attrName>
                                        </p:attrNameLst>
                                      </p:cBhvr>
                                      <p:to>
                                        <p:strVal val="visible"/>
                                      </p:to>
                                    </p:set>
                                    <p:animEffect transition="in" filter="barn(inVertical)">
                                      <p:cBhvr>
                                        <p:cTn id="62" dur="500"/>
                                        <p:tgtEl>
                                          <p:spTgt spid="8"/>
                                        </p:tgtEl>
                                      </p:cBhvr>
                                    </p:animEffect>
                                  </p:childTnLst>
                                </p:cTn>
                              </p:par>
                            </p:childTnLst>
                          </p:cTn>
                        </p:par>
                      </p:childTnLst>
                    </p:cTn>
                  </p:par>
                  <p:par>
                    <p:cTn id="63" fill="hold">
                      <p:stCondLst>
                        <p:cond delay="indefinite"/>
                      </p:stCondLst>
                      <p:childTnLst>
                        <p:par>
                          <p:cTn id="64" fill="hold">
                            <p:stCondLst>
                              <p:cond delay="0"/>
                            </p:stCondLst>
                            <p:childTnLst>
                              <p:par>
                                <p:cTn id="65" presetID="16" presetClass="entr" presetSubtype="21"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animEffect transition="in" filter="barn(inVertical)">
                                      <p:cBhvr>
                                        <p:cTn id="67" dur="500"/>
                                        <p:tgtEl>
                                          <p:spTgt spid="10"/>
                                        </p:tgtEl>
                                      </p:cBhvr>
                                    </p:animEffect>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12"/>
                                        </p:tgtEl>
                                        <p:attrNameLst>
                                          <p:attrName>style.visibility</p:attrName>
                                        </p:attrNameLst>
                                      </p:cBhvr>
                                      <p:to>
                                        <p:strVal val="visible"/>
                                      </p:to>
                                    </p:set>
                                    <p:anim calcmode="lin" valueType="num">
                                      <p:cBhvr additive="base">
                                        <p:cTn id="72" dur="500" fill="hold"/>
                                        <p:tgtEl>
                                          <p:spTgt spid="12"/>
                                        </p:tgtEl>
                                        <p:attrNameLst>
                                          <p:attrName>ppt_x</p:attrName>
                                        </p:attrNameLst>
                                      </p:cBhvr>
                                      <p:tavLst>
                                        <p:tav tm="0">
                                          <p:val>
                                            <p:strVal val="#ppt_x"/>
                                          </p:val>
                                        </p:tav>
                                        <p:tav tm="100000">
                                          <p:val>
                                            <p:strVal val="#ppt_x"/>
                                          </p:val>
                                        </p:tav>
                                      </p:tavLst>
                                    </p:anim>
                                    <p:anim calcmode="lin" valueType="num">
                                      <p:cBhvr additive="base">
                                        <p:cTn id="7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room&#10;&#10;Description automatically generated">
            <a:extLst>
              <a:ext uri="{FF2B5EF4-FFF2-40B4-BE49-F238E27FC236}">
                <a16:creationId xmlns:a16="http://schemas.microsoft.com/office/drawing/2014/main" id="{E3839C10-3074-46AC-85BF-DE889A8CB7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058" y="0"/>
            <a:ext cx="11337471" cy="7528081"/>
          </a:xfrm>
          <a:prstGeom prst="rect">
            <a:avLst/>
          </a:prstGeom>
        </p:spPr>
      </p:pic>
      <p:sp>
        <p:nvSpPr>
          <p:cNvPr id="4" name="Title 3">
            <a:extLst>
              <a:ext uri="{FF2B5EF4-FFF2-40B4-BE49-F238E27FC236}">
                <a16:creationId xmlns:a16="http://schemas.microsoft.com/office/drawing/2014/main" id="{8748FA66-8A20-4608-8028-D55449D3B905}"/>
              </a:ext>
            </a:extLst>
          </p:cNvPr>
          <p:cNvSpPr>
            <a:spLocks noGrp="1"/>
          </p:cNvSpPr>
          <p:nvPr>
            <p:ph type="title"/>
          </p:nvPr>
        </p:nvSpPr>
        <p:spPr>
          <a:xfrm>
            <a:off x="559058" y="141190"/>
            <a:ext cx="6410132" cy="819863"/>
          </a:xfrm>
          <a:solidFill>
            <a:schemeClr val="tx1"/>
          </a:solidFill>
        </p:spPr>
        <p:txBody>
          <a:bodyPr/>
          <a:lstStyle/>
          <a:p>
            <a:r>
              <a:rPr lang="en-GB" dirty="0">
                <a:solidFill>
                  <a:schemeClr val="bg1"/>
                </a:solidFill>
              </a:rPr>
              <a:t>Who is behind the curtain?</a:t>
            </a:r>
          </a:p>
        </p:txBody>
      </p:sp>
      <p:pic>
        <p:nvPicPr>
          <p:cNvPr id="5" name="Picture 4">
            <a:extLst>
              <a:ext uri="{FF2B5EF4-FFF2-40B4-BE49-F238E27FC236}">
                <a16:creationId xmlns:a16="http://schemas.microsoft.com/office/drawing/2014/main" id="{FC2D455D-1904-4D1E-9CB0-7ED76D4885DC}"/>
              </a:ext>
            </a:extLst>
          </p:cNvPr>
          <p:cNvPicPr>
            <a:picLocks noChangeAspect="1"/>
          </p:cNvPicPr>
          <p:nvPr/>
        </p:nvPicPr>
        <p:blipFill>
          <a:blip r:embed="rId3"/>
          <a:stretch>
            <a:fillRect/>
          </a:stretch>
        </p:blipFill>
        <p:spPr>
          <a:xfrm>
            <a:off x="6969190" y="438539"/>
            <a:ext cx="5145024" cy="6858000"/>
          </a:xfrm>
          <a:prstGeom prst="rect">
            <a:avLst/>
          </a:prstGeom>
        </p:spPr>
      </p:pic>
    </p:spTree>
    <p:extLst>
      <p:ext uri="{BB962C8B-B14F-4D97-AF65-F5344CB8AC3E}">
        <p14:creationId xmlns:p14="http://schemas.microsoft.com/office/powerpoint/2010/main" val="402863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ED1F048-73BC-4731-BFF4-D2243E09C70E}"/>
              </a:ext>
            </a:extLst>
          </p:cNvPr>
          <p:cNvPicPr>
            <a:picLocks noChangeAspect="1"/>
          </p:cNvPicPr>
          <p:nvPr/>
        </p:nvPicPr>
        <p:blipFill>
          <a:blip r:embed="rId2"/>
          <a:stretch>
            <a:fillRect/>
          </a:stretch>
        </p:blipFill>
        <p:spPr>
          <a:xfrm>
            <a:off x="2458" y="446898"/>
            <a:ext cx="12189542" cy="6858000"/>
          </a:xfrm>
          <a:prstGeom prst="rect">
            <a:avLst/>
          </a:prstGeom>
        </p:spPr>
      </p:pic>
      <p:sp>
        <p:nvSpPr>
          <p:cNvPr id="4" name="Title 3">
            <a:extLst>
              <a:ext uri="{FF2B5EF4-FFF2-40B4-BE49-F238E27FC236}">
                <a16:creationId xmlns:a16="http://schemas.microsoft.com/office/drawing/2014/main" id="{73E7134C-42EE-4D4B-A66B-0FD844C2EA38}"/>
              </a:ext>
            </a:extLst>
          </p:cNvPr>
          <p:cNvSpPr>
            <a:spLocks noGrp="1"/>
          </p:cNvSpPr>
          <p:nvPr>
            <p:ph type="title"/>
          </p:nvPr>
        </p:nvSpPr>
        <p:spPr>
          <a:xfrm>
            <a:off x="838200" y="-19017"/>
            <a:ext cx="10515600" cy="931830"/>
          </a:xfrm>
        </p:spPr>
        <p:txBody>
          <a:bodyPr/>
          <a:lstStyle/>
          <a:p>
            <a:r>
              <a:rPr lang="en-GB" dirty="0"/>
              <a:t>Conspiracy theories at every turn!</a:t>
            </a:r>
          </a:p>
        </p:txBody>
      </p:sp>
      <p:sp>
        <p:nvSpPr>
          <p:cNvPr id="5" name="Content Placeholder 4">
            <a:extLst>
              <a:ext uri="{FF2B5EF4-FFF2-40B4-BE49-F238E27FC236}">
                <a16:creationId xmlns:a16="http://schemas.microsoft.com/office/drawing/2014/main" id="{9E604855-5D33-425A-9835-DCB58F70B9A9}"/>
              </a:ext>
            </a:extLst>
          </p:cNvPr>
          <p:cNvSpPr>
            <a:spLocks noGrp="1"/>
          </p:cNvSpPr>
          <p:nvPr>
            <p:ph idx="1"/>
          </p:nvPr>
        </p:nvSpPr>
        <p:spPr>
          <a:xfrm>
            <a:off x="341051" y="1189058"/>
            <a:ext cx="4554894" cy="1776168"/>
          </a:xfrm>
        </p:spPr>
        <p:txBody>
          <a:bodyPr>
            <a:normAutofit/>
          </a:bodyPr>
          <a:lstStyle/>
          <a:p>
            <a:r>
              <a:rPr lang="en-GB" dirty="0"/>
              <a:t>Nine of the signatories to the American Declaration of Independence were freemasons</a:t>
            </a:r>
          </a:p>
        </p:txBody>
      </p:sp>
      <p:sp>
        <p:nvSpPr>
          <p:cNvPr id="7" name="Rectangle 6">
            <a:extLst>
              <a:ext uri="{FF2B5EF4-FFF2-40B4-BE49-F238E27FC236}">
                <a16:creationId xmlns:a16="http://schemas.microsoft.com/office/drawing/2014/main" id="{834653A6-7DE4-4951-85E2-494B2CAF9856}"/>
              </a:ext>
            </a:extLst>
          </p:cNvPr>
          <p:cNvSpPr/>
          <p:nvPr/>
        </p:nvSpPr>
        <p:spPr>
          <a:xfrm>
            <a:off x="7183189" y="953757"/>
            <a:ext cx="4773227" cy="2246769"/>
          </a:xfrm>
          <a:prstGeom prst="rect">
            <a:avLst/>
          </a:prstGeom>
        </p:spPr>
        <p:txBody>
          <a:bodyPr wrap="square">
            <a:spAutoFit/>
          </a:bodyPr>
          <a:lstStyle/>
          <a:p>
            <a:pPr marL="457200" indent="-457200">
              <a:buFont typeface="Arial" panose="020B0604020202020204" pitchFamily="34" charset="0"/>
              <a:buChar char="•"/>
            </a:pPr>
            <a:r>
              <a:rPr lang="en-US" sz="2800" dirty="0"/>
              <a:t>George Washington laid the foundation stone of the Capital Building whilst wearing his ceremonial masonic clothes</a:t>
            </a:r>
          </a:p>
        </p:txBody>
      </p:sp>
    </p:spTree>
    <p:extLst>
      <p:ext uri="{BB962C8B-B14F-4D97-AF65-F5344CB8AC3E}">
        <p14:creationId xmlns:p14="http://schemas.microsoft.com/office/powerpoint/2010/main" val="3755582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text on a white background&#10;&#10;Description automatically generated">
            <a:extLst>
              <a:ext uri="{FF2B5EF4-FFF2-40B4-BE49-F238E27FC236}">
                <a16:creationId xmlns:a16="http://schemas.microsoft.com/office/drawing/2014/main" id="{5EA52B49-7D2E-4163-8F5C-C14153D3E260}"/>
              </a:ext>
            </a:extLst>
          </p:cNvPr>
          <p:cNvPicPr>
            <a:picLocks noChangeAspect="1"/>
          </p:cNvPicPr>
          <p:nvPr/>
        </p:nvPicPr>
        <p:blipFill rotWithShape="1">
          <a:blip r:embed="rId2"/>
          <a:srcRect l="10680" r="6398" b="-2"/>
          <a:stretch/>
        </p:blipFill>
        <p:spPr>
          <a:xfrm rot="21600000">
            <a:off x="321733" y="321732"/>
            <a:ext cx="4367277" cy="6214533"/>
          </a:xfrm>
          <a:prstGeom prst="rect">
            <a:avLst/>
          </a:prstGeom>
        </p:spPr>
      </p:pic>
      <p:pic>
        <p:nvPicPr>
          <p:cNvPr id="1026" name="Picture 2">
            <a:extLst>
              <a:ext uri="{FF2B5EF4-FFF2-40B4-BE49-F238E27FC236}">
                <a16:creationId xmlns:a16="http://schemas.microsoft.com/office/drawing/2014/main" id="{CACDDD15-7800-4A68-8BC7-BC988FBFAE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10" r="5081" b="1"/>
          <a:stretch/>
        </p:blipFill>
        <p:spPr bwMode="auto">
          <a:xfrm>
            <a:off x="4772525" y="321732"/>
            <a:ext cx="7097742" cy="6214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375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84FD0-0CAE-4A78-A67C-642AA85A85D7}"/>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35C1EF-6FDC-4E95-833A-FA0A5BCEAE26}"/>
              </a:ext>
            </a:extLst>
          </p:cNvPr>
          <p:cNvSpPr>
            <a:spLocks noGrp="1"/>
          </p:cNvSpPr>
          <p:nvPr>
            <p:ph idx="1"/>
          </p:nvPr>
        </p:nvSpPr>
        <p:spPr>
          <a:xfrm>
            <a:off x="838200" y="2451099"/>
            <a:ext cx="4844143" cy="4041776"/>
          </a:xfrm>
        </p:spPr>
        <p:txBody>
          <a:bodyPr>
            <a:normAutofit/>
          </a:bodyPr>
          <a:lstStyle/>
          <a:p>
            <a:r>
              <a:rPr lang="en-GB" dirty="0"/>
              <a:t>So were there a few powerful people pulling all the strings on some early mission towards world domination?</a:t>
            </a:r>
          </a:p>
          <a:p>
            <a:r>
              <a:rPr lang="en-GB" dirty="0"/>
              <a:t>Is it all about the masons?</a:t>
            </a:r>
          </a:p>
          <a:p>
            <a:r>
              <a:rPr lang="en-GB" dirty="0"/>
              <a:t>Devious, hidden, corrupt, murderous and secretive</a:t>
            </a:r>
          </a:p>
          <a:p>
            <a:r>
              <a:rPr lang="en-GB" dirty="0"/>
              <a:t>Or a club, open to application for new members?</a:t>
            </a:r>
          </a:p>
          <a:p>
            <a:endParaRPr lang="en-GB" dirty="0"/>
          </a:p>
        </p:txBody>
      </p:sp>
      <p:pic>
        <p:nvPicPr>
          <p:cNvPr id="4" name="Picture 3">
            <a:extLst>
              <a:ext uri="{FF2B5EF4-FFF2-40B4-BE49-F238E27FC236}">
                <a16:creationId xmlns:a16="http://schemas.microsoft.com/office/drawing/2014/main" id="{E03C408B-E608-4807-8A5B-46D0BD2B49D6}"/>
              </a:ext>
            </a:extLst>
          </p:cNvPr>
          <p:cNvPicPr>
            <a:picLocks noChangeAspect="1"/>
          </p:cNvPicPr>
          <p:nvPr/>
        </p:nvPicPr>
        <p:blipFill>
          <a:blip r:embed="rId2"/>
          <a:stretch>
            <a:fillRect/>
          </a:stretch>
        </p:blipFill>
        <p:spPr>
          <a:xfrm>
            <a:off x="340081" y="0"/>
            <a:ext cx="11325225" cy="2085975"/>
          </a:xfrm>
          <a:prstGeom prst="rect">
            <a:avLst/>
          </a:prstGeom>
        </p:spPr>
      </p:pic>
      <p:pic>
        <p:nvPicPr>
          <p:cNvPr id="5" name="Picture 4">
            <a:hlinkClick r:id="rId3"/>
            <a:extLst>
              <a:ext uri="{FF2B5EF4-FFF2-40B4-BE49-F238E27FC236}">
                <a16:creationId xmlns:a16="http://schemas.microsoft.com/office/drawing/2014/main" id="{BB2849F9-B39E-4E6D-8E6E-719110EF28DD}"/>
              </a:ext>
            </a:extLst>
          </p:cNvPr>
          <p:cNvPicPr>
            <a:picLocks noChangeAspect="1"/>
          </p:cNvPicPr>
          <p:nvPr/>
        </p:nvPicPr>
        <p:blipFill>
          <a:blip r:embed="rId4"/>
          <a:stretch>
            <a:fillRect/>
          </a:stretch>
        </p:blipFill>
        <p:spPr>
          <a:xfrm>
            <a:off x="6509659" y="2085975"/>
            <a:ext cx="5007842" cy="4406901"/>
          </a:xfrm>
          <a:prstGeom prst="rect">
            <a:avLst/>
          </a:prstGeom>
        </p:spPr>
      </p:pic>
    </p:spTree>
    <p:extLst>
      <p:ext uri="{BB962C8B-B14F-4D97-AF65-F5344CB8AC3E}">
        <p14:creationId xmlns:p14="http://schemas.microsoft.com/office/powerpoint/2010/main" val="328911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heel(1)">
                                      <p:cBhvr>
                                        <p:cTn id="3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6183A8E2-B0C8-449B-8359-8EF663C0D98B}"/>
              </a:ext>
            </a:extLst>
          </p:cNvPr>
          <p:cNvPicPr>
            <a:picLocks noChangeAspect="1"/>
          </p:cNvPicPr>
          <p:nvPr/>
        </p:nvPicPr>
        <p:blipFill>
          <a:blip r:embed="rId2"/>
          <a:stretch>
            <a:fillRect/>
          </a:stretch>
        </p:blipFill>
        <p:spPr>
          <a:xfrm>
            <a:off x="613592" y="1123527"/>
            <a:ext cx="2302400" cy="4604800"/>
          </a:xfrm>
          <a:prstGeom prst="rect">
            <a:avLst/>
          </a:prstGeom>
        </p:spPr>
      </p:pic>
      <p:cxnSp>
        <p:nvCxnSpPr>
          <p:cNvPr id="12" name="Straight Connector 11">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screenshot of a cell phone screen with text&#10;&#10;Description automatically generated">
            <a:extLst>
              <a:ext uri="{FF2B5EF4-FFF2-40B4-BE49-F238E27FC236}">
                <a16:creationId xmlns:a16="http://schemas.microsoft.com/office/drawing/2014/main" id="{9AFA2320-03A2-416E-AA2E-121053C16475}"/>
              </a:ext>
            </a:extLst>
          </p:cNvPr>
          <p:cNvPicPr>
            <a:picLocks noChangeAspect="1"/>
          </p:cNvPicPr>
          <p:nvPr/>
        </p:nvPicPr>
        <p:blipFill>
          <a:blip r:embed="rId3"/>
          <a:stretch>
            <a:fillRect/>
          </a:stretch>
        </p:blipFill>
        <p:spPr>
          <a:xfrm>
            <a:off x="3414519" y="1123527"/>
            <a:ext cx="2440544" cy="4604800"/>
          </a:xfrm>
          <a:prstGeom prst="rect">
            <a:avLst/>
          </a:prstGeom>
        </p:spPr>
      </p:pic>
      <p:cxnSp>
        <p:nvCxnSpPr>
          <p:cNvPr id="14" name="Straight Connector 13">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screenshot of a cell phone screen with text&#10;&#10;Description automatically generated">
            <a:extLst>
              <a:ext uri="{FF2B5EF4-FFF2-40B4-BE49-F238E27FC236}">
                <a16:creationId xmlns:a16="http://schemas.microsoft.com/office/drawing/2014/main" id="{8FD78FB3-10FE-4B13-9DDD-5B5953288727}"/>
              </a:ext>
            </a:extLst>
          </p:cNvPr>
          <p:cNvPicPr>
            <a:picLocks noChangeAspect="1"/>
          </p:cNvPicPr>
          <p:nvPr/>
        </p:nvPicPr>
        <p:blipFill>
          <a:blip r:embed="rId4"/>
          <a:stretch>
            <a:fillRect/>
          </a:stretch>
        </p:blipFill>
        <p:spPr>
          <a:xfrm>
            <a:off x="6238054" y="1123527"/>
            <a:ext cx="2555663" cy="4604800"/>
          </a:xfrm>
          <a:prstGeom prst="rect">
            <a:avLst/>
          </a:prstGeom>
        </p:spPr>
      </p:pic>
      <p:cxnSp>
        <p:nvCxnSpPr>
          <p:cNvPr id="16" name="Straight Connector 15">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cell phone&#10;&#10;Description automatically generated">
            <a:extLst>
              <a:ext uri="{FF2B5EF4-FFF2-40B4-BE49-F238E27FC236}">
                <a16:creationId xmlns:a16="http://schemas.microsoft.com/office/drawing/2014/main" id="{46CD6CCA-3460-44E1-8F7A-2E25A062D0E3}"/>
              </a:ext>
            </a:extLst>
          </p:cNvPr>
          <p:cNvPicPr>
            <a:picLocks noChangeAspect="1"/>
          </p:cNvPicPr>
          <p:nvPr/>
        </p:nvPicPr>
        <p:blipFill>
          <a:blip r:embed="rId5"/>
          <a:stretch>
            <a:fillRect/>
          </a:stretch>
        </p:blipFill>
        <p:spPr>
          <a:xfrm>
            <a:off x="9120662" y="1160156"/>
            <a:ext cx="2560320" cy="4531541"/>
          </a:xfrm>
          <a:prstGeom prst="rect">
            <a:avLst/>
          </a:prstGeom>
        </p:spPr>
      </p:pic>
    </p:spTree>
    <p:extLst>
      <p:ext uri="{BB962C8B-B14F-4D97-AF65-F5344CB8AC3E}">
        <p14:creationId xmlns:p14="http://schemas.microsoft.com/office/powerpoint/2010/main" val="1003491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139628B-137D-45B1-A52D-8625086C179D}"/>
              </a:ext>
            </a:extLst>
          </p:cNvPr>
          <p:cNvPicPr>
            <a:picLocks noChangeAspect="1"/>
          </p:cNvPicPr>
          <p:nvPr/>
        </p:nvPicPr>
        <p:blipFill>
          <a:blip r:embed="rId2"/>
          <a:stretch>
            <a:fillRect/>
          </a:stretch>
        </p:blipFill>
        <p:spPr>
          <a:xfrm>
            <a:off x="354561" y="0"/>
            <a:ext cx="4264091" cy="6750540"/>
          </a:xfrm>
          <a:prstGeom prst="rect">
            <a:avLst/>
          </a:prstGeom>
        </p:spPr>
      </p:pic>
      <p:pic>
        <p:nvPicPr>
          <p:cNvPr id="3" name="Picture 2">
            <a:extLst>
              <a:ext uri="{FF2B5EF4-FFF2-40B4-BE49-F238E27FC236}">
                <a16:creationId xmlns:a16="http://schemas.microsoft.com/office/drawing/2014/main" id="{3BD33B45-9F89-4898-9F72-CB8E0C8C32FA}"/>
              </a:ext>
            </a:extLst>
          </p:cNvPr>
          <p:cNvPicPr>
            <a:picLocks noChangeAspect="1"/>
          </p:cNvPicPr>
          <p:nvPr/>
        </p:nvPicPr>
        <p:blipFill>
          <a:blip r:embed="rId3"/>
          <a:stretch>
            <a:fillRect/>
          </a:stretch>
        </p:blipFill>
        <p:spPr>
          <a:xfrm>
            <a:off x="5528289" y="0"/>
            <a:ext cx="5256959" cy="6858000"/>
          </a:xfrm>
          <a:prstGeom prst="rect">
            <a:avLst/>
          </a:prstGeom>
        </p:spPr>
      </p:pic>
    </p:spTree>
    <p:extLst>
      <p:ext uri="{BB962C8B-B14F-4D97-AF65-F5344CB8AC3E}">
        <p14:creationId xmlns:p14="http://schemas.microsoft.com/office/powerpoint/2010/main" val="1079067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7F753-0412-4FDB-A82F-5382243C08F4}"/>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28B91268-AB05-46D8-BF65-E98A9C95A095}"/>
              </a:ext>
            </a:extLst>
          </p:cNvPr>
          <p:cNvPicPr>
            <a:picLocks noChangeAspect="1"/>
          </p:cNvPicPr>
          <p:nvPr/>
        </p:nvPicPr>
        <p:blipFill>
          <a:blip r:embed="rId2"/>
          <a:stretch>
            <a:fillRect/>
          </a:stretch>
        </p:blipFill>
        <p:spPr>
          <a:xfrm>
            <a:off x="-2677394" y="0"/>
            <a:ext cx="16358767" cy="6984192"/>
          </a:xfrm>
          <a:prstGeom prst="rect">
            <a:avLst/>
          </a:prstGeom>
        </p:spPr>
      </p:pic>
      <p:sp>
        <p:nvSpPr>
          <p:cNvPr id="4" name="Oval 3">
            <a:extLst>
              <a:ext uri="{FF2B5EF4-FFF2-40B4-BE49-F238E27FC236}">
                <a16:creationId xmlns:a16="http://schemas.microsoft.com/office/drawing/2014/main" id="{70F9C865-47D1-4182-B592-9383CA349D5D}"/>
              </a:ext>
            </a:extLst>
          </p:cNvPr>
          <p:cNvSpPr/>
          <p:nvPr/>
        </p:nvSpPr>
        <p:spPr>
          <a:xfrm>
            <a:off x="317240" y="2463281"/>
            <a:ext cx="298580" cy="28924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F29E6C6-ACD6-4E6F-8322-B1BDCE1334FF}"/>
              </a:ext>
            </a:extLst>
          </p:cNvPr>
          <p:cNvPicPr>
            <a:picLocks noChangeAspect="1"/>
          </p:cNvPicPr>
          <p:nvPr/>
        </p:nvPicPr>
        <p:blipFill>
          <a:blip r:embed="rId3"/>
          <a:stretch>
            <a:fillRect/>
          </a:stretch>
        </p:blipFill>
        <p:spPr>
          <a:xfrm>
            <a:off x="771379" y="4274962"/>
            <a:ext cx="310923" cy="304826"/>
          </a:xfrm>
          <a:prstGeom prst="rect">
            <a:avLst/>
          </a:prstGeom>
        </p:spPr>
      </p:pic>
      <p:sp>
        <p:nvSpPr>
          <p:cNvPr id="6" name="Oval 5">
            <a:extLst>
              <a:ext uri="{FF2B5EF4-FFF2-40B4-BE49-F238E27FC236}">
                <a16:creationId xmlns:a16="http://schemas.microsoft.com/office/drawing/2014/main" id="{483E3713-8504-42D1-85CD-F45661021DA5}"/>
              </a:ext>
            </a:extLst>
          </p:cNvPr>
          <p:cNvSpPr/>
          <p:nvPr/>
        </p:nvSpPr>
        <p:spPr>
          <a:xfrm>
            <a:off x="10705321" y="5480179"/>
            <a:ext cx="298580" cy="28924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13B767DD-ABD7-4396-9739-AD3DEFD5E398}"/>
              </a:ext>
            </a:extLst>
          </p:cNvPr>
          <p:cNvSpPr/>
          <p:nvPr/>
        </p:nvSpPr>
        <p:spPr>
          <a:xfrm>
            <a:off x="9893558" y="2693575"/>
            <a:ext cx="298580" cy="28924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8B4D24DF-69D2-4F7A-ABDE-909CEAA7D5A0}"/>
              </a:ext>
            </a:extLst>
          </p:cNvPr>
          <p:cNvSpPr/>
          <p:nvPr/>
        </p:nvSpPr>
        <p:spPr>
          <a:xfrm>
            <a:off x="11353800" y="883281"/>
            <a:ext cx="298580" cy="28924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8635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B26E3F-003E-45DA-BF92-84086563ABDB}"/>
              </a:ext>
            </a:extLst>
          </p:cNvPr>
          <p:cNvPicPr>
            <a:picLocks noChangeAspect="1"/>
          </p:cNvPicPr>
          <p:nvPr/>
        </p:nvPicPr>
        <p:blipFill>
          <a:blip r:embed="rId2"/>
          <a:stretch>
            <a:fillRect/>
          </a:stretch>
        </p:blipFill>
        <p:spPr>
          <a:xfrm>
            <a:off x="1287965" y="1386766"/>
            <a:ext cx="9616070" cy="4105473"/>
          </a:xfrm>
          <a:prstGeom prst="rect">
            <a:avLst/>
          </a:prstGeom>
        </p:spPr>
      </p:pic>
      <p:sp>
        <p:nvSpPr>
          <p:cNvPr id="3" name="Title 2">
            <a:extLst>
              <a:ext uri="{FF2B5EF4-FFF2-40B4-BE49-F238E27FC236}">
                <a16:creationId xmlns:a16="http://schemas.microsoft.com/office/drawing/2014/main" id="{72BF2D36-BDC0-437C-9DCE-56102513C2AA}"/>
              </a:ext>
            </a:extLst>
          </p:cNvPr>
          <p:cNvSpPr>
            <a:spLocks noGrp="1"/>
          </p:cNvSpPr>
          <p:nvPr>
            <p:ph type="title"/>
          </p:nvPr>
        </p:nvSpPr>
        <p:spPr>
          <a:xfrm>
            <a:off x="838200" y="163773"/>
            <a:ext cx="10515600" cy="774438"/>
          </a:xfrm>
        </p:spPr>
        <p:txBody>
          <a:bodyPr>
            <a:normAutofit/>
          </a:bodyPr>
          <a:lstStyle/>
          <a:p>
            <a:r>
              <a:rPr lang="en-GB" dirty="0"/>
              <a:t>What do we see? What does it mean?</a:t>
            </a:r>
          </a:p>
        </p:txBody>
      </p:sp>
      <p:sp>
        <p:nvSpPr>
          <p:cNvPr id="6" name="TextBox 5">
            <a:extLst>
              <a:ext uri="{FF2B5EF4-FFF2-40B4-BE49-F238E27FC236}">
                <a16:creationId xmlns:a16="http://schemas.microsoft.com/office/drawing/2014/main" id="{C8D2C8DC-7D8F-4E52-A5E4-B42D81DC5D12}"/>
              </a:ext>
            </a:extLst>
          </p:cNvPr>
          <p:cNvSpPr txBox="1"/>
          <p:nvPr/>
        </p:nvSpPr>
        <p:spPr>
          <a:xfrm>
            <a:off x="523194" y="2446280"/>
            <a:ext cx="877078" cy="369332"/>
          </a:xfrm>
          <a:prstGeom prst="rect">
            <a:avLst/>
          </a:prstGeom>
          <a:noFill/>
        </p:spPr>
        <p:txBody>
          <a:bodyPr wrap="square" rtlCol="0">
            <a:spAutoFit/>
          </a:bodyPr>
          <a:lstStyle/>
          <a:p>
            <a:r>
              <a:rPr lang="en-GB" dirty="0"/>
              <a:t>1776</a:t>
            </a:r>
          </a:p>
        </p:txBody>
      </p:sp>
      <p:sp>
        <p:nvSpPr>
          <p:cNvPr id="7" name="TextBox 6">
            <a:extLst>
              <a:ext uri="{FF2B5EF4-FFF2-40B4-BE49-F238E27FC236}">
                <a16:creationId xmlns:a16="http://schemas.microsoft.com/office/drawing/2014/main" id="{011F7968-C349-4AE1-9FA6-12FF71035B3F}"/>
              </a:ext>
            </a:extLst>
          </p:cNvPr>
          <p:cNvSpPr txBox="1"/>
          <p:nvPr/>
        </p:nvSpPr>
        <p:spPr>
          <a:xfrm>
            <a:off x="317241" y="2960349"/>
            <a:ext cx="1194319" cy="646331"/>
          </a:xfrm>
          <a:prstGeom prst="rect">
            <a:avLst/>
          </a:prstGeom>
          <a:noFill/>
        </p:spPr>
        <p:txBody>
          <a:bodyPr wrap="square" rtlCol="0">
            <a:spAutoFit/>
          </a:bodyPr>
          <a:lstStyle/>
          <a:p>
            <a:r>
              <a:rPr lang="en-GB" dirty="0"/>
              <a:t>Unfinished pyramid</a:t>
            </a:r>
          </a:p>
        </p:txBody>
      </p:sp>
      <p:sp>
        <p:nvSpPr>
          <p:cNvPr id="8" name="TextBox 7">
            <a:extLst>
              <a:ext uri="{FF2B5EF4-FFF2-40B4-BE49-F238E27FC236}">
                <a16:creationId xmlns:a16="http://schemas.microsoft.com/office/drawing/2014/main" id="{C938EB48-0210-40BE-BF56-E40B299FCB09}"/>
              </a:ext>
            </a:extLst>
          </p:cNvPr>
          <p:cNvSpPr txBox="1"/>
          <p:nvPr/>
        </p:nvSpPr>
        <p:spPr>
          <a:xfrm>
            <a:off x="175492" y="3751417"/>
            <a:ext cx="1336068" cy="923330"/>
          </a:xfrm>
          <a:prstGeom prst="rect">
            <a:avLst/>
          </a:prstGeom>
          <a:noFill/>
        </p:spPr>
        <p:txBody>
          <a:bodyPr wrap="square" rtlCol="0">
            <a:spAutoFit/>
          </a:bodyPr>
          <a:lstStyle/>
          <a:p>
            <a:r>
              <a:rPr lang="en-GB" dirty="0"/>
              <a:t>13 layers = 13 original states</a:t>
            </a:r>
          </a:p>
        </p:txBody>
      </p:sp>
      <p:sp>
        <p:nvSpPr>
          <p:cNvPr id="9" name="TextBox 8">
            <a:extLst>
              <a:ext uri="{FF2B5EF4-FFF2-40B4-BE49-F238E27FC236}">
                <a16:creationId xmlns:a16="http://schemas.microsoft.com/office/drawing/2014/main" id="{4873B51B-B1BC-49CD-914E-76EA71D16039}"/>
              </a:ext>
            </a:extLst>
          </p:cNvPr>
          <p:cNvSpPr txBox="1"/>
          <p:nvPr/>
        </p:nvSpPr>
        <p:spPr>
          <a:xfrm>
            <a:off x="10486053" y="1753783"/>
            <a:ext cx="1628363" cy="1477328"/>
          </a:xfrm>
          <a:prstGeom prst="rect">
            <a:avLst/>
          </a:prstGeom>
          <a:noFill/>
        </p:spPr>
        <p:txBody>
          <a:bodyPr wrap="square" rtlCol="0">
            <a:spAutoFit/>
          </a:bodyPr>
          <a:lstStyle/>
          <a:p>
            <a:r>
              <a:rPr lang="en-GB" dirty="0"/>
              <a:t>13 states but one country</a:t>
            </a:r>
          </a:p>
          <a:p>
            <a:endParaRPr lang="en-GB" dirty="0"/>
          </a:p>
          <a:p>
            <a:r>
              <a:rPr lang="en-GB" dirty="0"/>
              <a:t>New world order</a:t>
            </a:r>
          </a:p>
        </p:txBody>
      </p:sp>
      <p:sp>
        <p:nvSpPr>
          <p:cNvPr id="10" name="TextBox 9">
            <a:extLst>
              <a:ext uri="{FF2B5EF4-FFF2-40B4-BE49-F238E27FC236}">
                <a16:creationId xmlns:a16="http://schemas.microsoft.com/office/drawing/2014/main" id="{0EB25F16-CA46-43FA-A8FF-6DB915609165}"/>
              </a:ext>
            </a:extLst>
          </p:cNvPr>
          <p:cNvSpPr txBox="1"/>
          <p:nvPr/>
        </p:nvSpPr>
        <p:spPr>
          <a:xfrm>
            <a:off x="10540483" y="3509657"/>
            <a:ext cx="1573934" cy="1200329"/>
          </a:xfrm>
          <a:prstGeom prst="rect">
            <a:avLst/>
          </a:prstGeom>
          <a:noFill/>
        </p:spPr>
        <p:txBody>
          <a:bodyPr wrap="square" rtlCol="0">
            <a:spAutoFit/>
          </a:bodyPr>
          <a:lstStyle/>
          <a:p>
            <a:r>
              <a:rPr lang="en-GB" dirty="0"/>
              <a:t>13 stars, stripes, olives for peace and arrows for war</a:t>
            </a:r>
          </a:p>
        </p:txBody>
      </p:sp>
      <p:sp>
        <p:nvSpPr>
          <p:cNvPr id="11" name="TextBox 10">
            <a:extLst>
              <a:ext uri="{FF2B5EF4-FFF2-40B4-BE49-F238E27FC236}">
                <a16:creationId xmlns:a16="http://schemas.microsoft.com/office/drawing/2014/main" id="{B4424E56-C4BC-4970-A731-78F1A3D39E46}"/>
              </a:ext>
            </a:extLst>
          </p:cNvPr>
          <p:cNvSpPr txBox="1"/>
          <p:nvPr/>
        </p:nvSpPr>
        <p:spPr>
          <a:xfrm>
            <a:off x="10560304" y="4777947"/>
            <a:ext cx="1534291" cy="646331"/>
          </a:xfrm>
          <a:prstGeom prst="rect">
            <a:avLst/>
          </a:prstGeom>
          <a:noFill/>
        </p:spPr>
        <p:txBody>
          <a:bodyPr wrap="square" rtlCol="0">
            <a:spAutoFit/>
          </a:bodyPr>
          <a:lstStyle/>
          <a:p>
            <a:r>
              <a:rPr lang="en-GB" dirty="0"/>
              <a:t>Eagle favours peace</a:t>
            </a:r>
          </a:p>
        </p:txBody>
      </p:sp>
      <p:sp>
        <p:nvSpPr>
          <p:cNvPr id="12" name="TextBox 11">
            <a:extLst>
              <a:ext uri="{FF2B5EF4-FFF2-40B4-BE49-F238E27FC236}">
                <a16:creationId xmlns:a16="http://schemas.microsoft.com/office/drawing/2014/main" id="{17AB51B7-A296-4BE4-8142-9B2AA7FCEEB2}"/>
              </a:ext>
            </a:extLst>
          </p:cNvPr>
          <p:cNvSpPr txBox="1"/>
          <p:nvPr/>
        </p:nvSpPr>
        <p:spPr>
          <a:xfrm>
            <a:off x="3129081" y="5940794"/>
            <a:ext cx="8504623" cy="646331"/>
          </a:xfrm>
          <a:prstGeom prst="rect">
            <a:avLst/>
          </a:prstGeom>
          <a:noFill/>
        </p:spPr>
        <p:txBody>
          <a:bodyPr wrap="square" rtlCol="0">
            <a:spAutoFit/>
          </a:bodyPr>
          <a:lstStyle/>
          <a:p>
            <a:r>
              <a:rPr lang="en-GB" dirty="0"/>
              <a:t>Some say there is a mysterious masonic owl or spider symbol here, and that the web shows that the all-powerful have us all caught in their web. Is it a web? Is there an owl?</a:t>
            </a:r>
          </a:p>
        </p:txBody>
      </p:sp>
      <p:cxnSp>
        <p:nvCxnSpPr>
          <p:cNvPr id="14" name="Straight Arrow Connector 13">
            <a:extLst>
              <a:ext uri="{FF2B5EF4-FFF2-40B4-BE49-F238E27FC236}">
                <a16:creationId xmlns:a16="http://schemas.microsoft.com/office/drawing/2014/main" id="{71318E0B-8E21-4F82-8DA8-9FA137B0B4F9}"/>
              </a:ext>
            </a:extLst>
          </p:cNvPr>
          <p:cNvCxnSpPr>
            <a:cxnSpLocks/>
          </p:cNvCxnSpPr>
          <p:nvPr/>
        </p:nvCxnSpPr>
        <p:spPr>
          <a:xfrm flipH="1" flipV="1">
            <a:off x="9806473" y="2006082"/>
            <a:ext cx="454091" cy="373706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938C527-B659-46B3-9C99-18DFFF8DFB7D}"/>
              </a:ext>
            </a:extLst>
          </p:cNvPr>
          <p:cNvCxnSpPr>
            <a:cxnSpLocks/>
          </p:cNvCxnSpPr>
          <p:nvPr/>
        </p:nvCxnSpPr>
        <p:spPr>
          <a:xfrm flipV="1">
            <a:off x="7613777" y="4709987"/>
            <a:ext cx="1583265" cy="1317951"/>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7141D4BF-B263-48C4-AE43-813F5541B91E}"/>
              </a:ext>
            </a:extLst>
          </p:cNvPr>
          <p:cNvSpPr txBox="1"/>
          <p:nvPr/>
        </p:nvSpPr>
        <p:spPr>
          <a:xfrm>
            <a:off x="-1" y="909705"/>
            <a:ext cx="4378273" cy="369332"/>
          </a:xfrm>
          <a:prstGeom prst="rect">
            <a:avLst/>
          </a:prstGeom>
          <a:noFill/>
        </p:spPr>
        <p:txBody>
          <a:bodyPr wrap="square">
            <a:spAutoFit/>
          </a:bodyPr>
          <a:lstStyle/>
          <a:p>
            <a:r>
              <a:rPr lang="en-US" dirty="0"/>
              <a:t>“Providence has </a:t>
            </a:r>
            <a:r>
              <a:rPr lang="en-US" dirty="0" err="1"/>
              <a:t>favoured</a:t>
            </a:r>
            <a:r>
              <a:rPr lang="en-US" dirty="0"/>
              <a:t> our undertaking"</a:t>
            </a:r>
            <a:endParaRPr lang="en-GB" dirty="0"/>
          </a:p>
        </p:txBody>
      </p:sp>
      <p:cxnSp>
        <p:nvCxnSpPr>
          <p:cNvPr id="20" name="Straight Arrow Connector 19">
            <a:extLst>
              <a:ext uri="{FF2B5EF4-FFF2-40B4-BE49-F238E27FC236}">
                <a16:creationId xmlns:a16="http://schemas.microsoft.com/office/drawing/2014/main" id="{2F87A9D4-E5C0-47ED-BA88-A9449444D6CB}"/>
              </a:ext>
            </a:extLst>
          </p:cNvPr>
          <p:cNvCxnSpPr>
            <a:cxnSpLocks/>
          </p:cNvCxnSpPr>
          <p:nvPr/>
        </p:nvCxnSpPr>
        <p:spPr>
          <a:xfrm>
            <a:off x="1931436" y="1279037"/>
            <a:ext cx="1004269" cy="1351909"/>
          </a:xfrm>
          <a:prstGeom prst="straightConnector1">
            <a:avLst/>
          </a:prstGeom>
          <a:ln w="57150">
            <a:solidFill>
              <a:srgbClr val="FF0000"/>
            </a:solidFill>
            <a:tailEnd type="triangle"/>
          </a:ln>
        </p:spPr>
        <p:style>
          <a:lnRef idx="3">
            <a:schemeClr val="accent2"/>
          </a:lnRef>
          <a:fillRef idx="0">
            <a:schemeClr val="accent2"/>
          </a:fillRef>
          <a:effectRef idx="2">
            <a:schemeClr val="accent2"/>
          </a:effectRef>
          <a:fontRef idx="minor">
            <a:schemeClr val="tx1"/>
          </a:fontRef>
        </p:style>
      </p:cxnSp>
      <p:cxnSp>
        <p:nvCxnSpPr>
          <p:cNvPr id="23" name="Straight Arrow Connector 22">
            <a:extLst>
              <a:ext uri="{FF2B5EF4-FFF2-40B4-BE49-F238E27FC236}">
                <a16:creationId xmlns:a16="http://schemas.microsoft.com/office/drawing/2014/main" id="{BAD8FA36-F686-4A73-A51C-A590C2A03026}"/>
              </a:ext>
            </a:extLst>
          </p:cNvPr>
          <p:cNvCxnSpPr>
            <a:cxnSpLocks/>
          </p:cNvCxnSpPr>
          <p:nvPr/>
        </p:nvCxnSpPr>
        <p:spPr>
          <a:xfrm>
            <a:off x="8756477" y="1269181"/>
            <a:ext cx="0" cy="1800464"/>
          </a:xfrm>
          <a:prstGeom prst="straightConnector1">
            <a:avLst/>
          </a:prstGeom>
          <a:ln w="57150">
            <a:tailEnd type="triangle"/>
          </a:ln>
        </p:spPr>
        <p:style>
          <a:lnRef idx="3">
            <a:schemeClr val="accent2"/>
          </a:lnRef>
          <a:fillRef idx="0">
            <a:schemeClr val="accent2"/>
          </a:fillRef>
          <a:effectRef idx="2">
            <a:schemeClr val="accent2"/>
          </a:effectRef>
          <a:fontRef idx="minor">
            <a:schemeClr val="tx1"/>
          </a:fontRef>
        </p:style>
      </p:cxnSp>
      <p:cxnSp>
        <p:nvCxnSpPr>
          <p:cNvPr id="24" name="Straight Arrow Connector 23">
            <a:extLst>
              <a:ext uri="{FF2B5EF4-FFF2-40B4-BE49-F238E27FC236}">
                <a16:creationId xmlns:a16="http://schemas.microsoft.com/office/drawing/2014/main" id="{DA831EB1-2840-4CFB-958A-2DD608EA7A4F}"/>
              </a:ext>
            </a:extLst>
          </p:cNvPr>
          <p:cNvCxnSpPr>
            <a:cxnSpLocks/>
          </p:cNvCxnSpPr>
          <p:nvPr/>
        </p:nvCxnSpPr>
        <p:spPr>
          <a:xfrm flipH="1">
            <a:off x="3331709" y="1573153"/>
            <a:ext cx="1439467" cy="2536668"/>
          </a:xfrm>
          <a:prstGeom prst="straightConnector1">
            <a:avLst/>
          </a:prstGeom>
          <a:ln w="57150">
            <a:solidFill>
              <a:srgbClr val="FF0000"/>
            </a:solidFill>
            <a:tailEnd type="triangle"/>
          </a:ln>
        </p:spPr>
        <p:style>
          <a:lnRef idx="3">
            <a:schemeClr val="accent2"/>
          </a:lnRef>
          <a:fillRef idx="0">
            <a:schemeClr val="accent2"/>
          </a:fillRef>
          <a:effectRef idx="2">
            <a:schemeClr val="accent2"/>
          </a:effectRef>
          <a:fontRef idx="minor">
            <a:schemeClr val="tx1"/>
          </a:fontRef>
        </p:style>
      </p:cxnSp>
      <p:sp>
        <p:nvSpPr>
          <p:cNvPr id="30" name="TextBox 29">
            <a:extLst>
              <a:ext uri="{FF2B5EF4-FFF2-40B4-BE49-F238E27FC236}">
                <a16:creationId xmlns:a16="http://schemas.microsoft.com/office/drawing/2014/main" id="{B0E58690-9FEA-4B74-82F9-6CA7B603620A}"/>
              </a:ext>
            </a:extLst>
          </p:cNvPr>
          <p:cNvSpPr txBox="1"/>
          <p:nvPr/>
        </p:nvSpPr>
        <p:spPr>
          <a:xfrm>
            <a:off x="4591721" y="1300299"/>
            <a:ext cx="4362556" cy="369332"/>
          </a:xfrm>
          <a:prstGeom prst="rect">
            <a:avLst/>
          </a:prstGeom>
          <a:noFill/>
        </p:spPr>
        <p:txBody>
          <a:bodyPr wrap="square">
            <a:spAutoFit/>
          </a:bodyPr>
          <a:lstStyle/>
          <a:p>
            <a:r>
              <a:rPr lang="en-US" dirty="0"/>
              <a:t>“a new order has begun (or “of the ages”)</a:t>
            </a:r>
            <a:endParaRPr lang="en-GB" dirty="0"/>
          </a:p>
        </p:txBody>
      </p:sp>
      <p:sp>
        <p:nvSpPr>
          <p:cNvPr id="33" name="TextBox 32">
            <a:extLst>
              <a:ext uri="{FF2B5EF4-FFF2-40B4-BE49-F238E27FC236}">
                <a16:creationId xmlns:a16="http://schemas.microsoft.com/office/drawing/2014/main" id="{AB123C91-67F1-44F7-BF29-37D3C22AB8D8}"/>
              </a:ext>
            </a:extLst>
          </p:cNvPr>
          <p:cNvSpPr txBox="1"/>
          <p:nvPr/>
        </p:nvSpPr>
        <p:spPr>
          <a:xfrm>
            <a:off x="7717938" y="841057"/>
            <a:ext cx="2149221" cy="369332"/>
          </a:xfrm>
          <a:prstGeom prst="rect">
            <a:avLst/>
          </a:prstGeom>
          <a:noFill/>
        </p:spPr>
        <p:txBody>
          <a:bodyPr wrap="square">
            <a:spAutoFit/>
          </a:bodyPr>
          <a:lstStyle/>
          <a:p>
            <a:r>
              <a:rPr lang="en-GB" dirty="0"/>
              <a:t>“Out of many, one"</a:t>
            </a:r>
          </a:p>
        </p:txBody>
      </p:sp>
      <p:cxnSp>
        <p:nvCxnSpPr>
          <p:cNvPr id="21" name="Straight Arrow Connector 20">
            <a:extLst>
              <a:ext uri="{FF2B5EF4-FFF2-40B4-BE49-F238E27FC236}">
                <a16:creationId xmlns:a16="http://schemas.microsoft.com/office/drawing/2014/main" id="{78DCE1E4-AB6B-46E1-8317-6639F6C20C5A}"/>
              </a:ext>
            </a:extLst>
          </p:cNvPr>
          <p:cNvCxnSpPr>
            <a:cxnSpLocks/>
          </p:cNvCxnSpPr>
          <p:nvPr/>
        </p:nvCxnSpPr>
        <p:spPr>
          <a:xfrm>
            <a:off x="1203812" y="2626907"/>
            <a:ext cx="1825038" cy="1171282"/>
          </a:xfrm>
          <a:prstGeom prst="straightConnector1">
            <a:avLst/>
          </a:prstGeom>
          <a:ln w="57150">
            <a:solidFill>
              <a:srgbClr val="FF0000"/>
            </a:solidFill>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6071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fade">
                                      <p:cBhvr>
                                        <p:cTn id="49" dur="1000"/>
                                        <p:tgtEl>
                                          <p:spTgt spid="12"/>
                                        </p:tgtEl>
                                      </p:cBhvr>
                                    </p:animEffect>
                                    <p:anim calcmode="lin" valueType="num">
                                      <p:cBhvr>
                                        <p:cTn id="50" dur="1000" fill="hold"/>
                                        <p:tgtEl>
                                          <p:spTgt spid="12"/>
                                        </p:tgtEl>
                                        <p:attrNameLst>
                                          <p:attrName>ppt_x</p:attrName>
                                        </p:attrNameLst>
                                      </p:cBhvr>
                                      <p:tavLst>
                                        <p:tav tm="0">
                                          <p:val>
                                            <p:strVal val="#ppt_x"/>
                                          </p:val>
                                        </p:tav>
                                        <p:tav tm="100000">
                                          <p:val>
                                            <p:strVal val="#ppt_x"/>
                                          </p:val>
                                        </p:tav>
                                      </p:tavLst>
                                    </p:anim>
                                    <p:anim calcmode="lin" valueType="num">
                                      <p:cBhvr>
                                        <p:cTn id="5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2" presetClass="entr" presetSubtype="4" fill="hold" nodeType="click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wipe(down)">
                                      <p:cBhvr>
                                        <p:cTn id="56" dur="500"/>
                                        <p:tgtEl>
                                          <p:spTgt spid="14"/>
                                        </p:tgtEl>
                                      </p:cBhvr>
                                    </p:animEffect>
                                  </p:childTnLst>
                                </p:cTn>
                              </p:par>
                            </p:childTnLst>
                          </p:cTn>
                        </p:par>
                      </p:childTnLst>
                    </p:cTn>
                  </p:par>
                  <p:par>
                    <p:cTn id="57" fill="hold">
                      <p:stCondLst>
                        <p:cond delay="indefinite"/>
                      </p:stCondLst>
                      <p:childTnLst>
                        <p:par>
                          <p:cTn id="58" fill="hold">
                            <p:stCondLst>
                              <p:cond delay="0"/>
                            </p:stCondLst>
                            <p:childTnLst>
                              <p:par>
                                <p:cTn id="59" presetID="22" presetClass="entr" presetSubtype="4" fill="hold" nodeType="clickEffect">
                                  <p:stCondLst>
                                    <p:cond delay="0"/>
                                  </p:stCondLst>
                                  <p:childTnLst>
                                    <p:set>
                                      <p:cBhvr>
                                        <p:cTn id="60" dur="1" fill="hold">
                                          <p:stCondLst>
                                            <p:cond delay="0"/>
                                          </p:stCondLst>
                                        </p:cTn>
                                        <p:tgtEl>
                                          <p:spTgt spid="16"/>
                                        </p:tgtEl>
                                        <p:attrNameLst>
                                          <p:attrName>style.visibility</p:attrName>
                                        </p:attrNameLst>
                                      </p:cBhvr>
                                      <p:to>
                                        <p:strVal val="visible"/>
                                      </p:to>
                                    </p:set>
                                    <p:animEffect transition="in" filter="wipe(down)">
                                      <p:cBhvr>
                                        <p:cTn id="61" dur="500"/>
                                        <p:tgtEl>
                                          <p:spTgt spid="16"/>
                                        </p:tgtEl>
                                      </p:cBhvr>
                                    </p:animEffect>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20"/>
                                        </p:tgtEl>
                                        <p:attrNameLst>
                                          <p:attrName>style.visibility</p:attrName>
                                        </p:attrNameLst>
                                      </p:cBhvr>
                                      <p:to>
                                        <p:strVal val="visible"/>
                                      </p:to>
                                    </p:set>
                                    <p:anim calcmode="lin" valueType="num">
                                      <p:cBhvr additive="base">
                                        <p:cTn id="66" dur="500" fill="hold"/>
                                        <p:tgtEl>
                                          <p:spTgt spid="20"/>
                                        </p:tgtEl>
                                        <p:attrNameLst>
                                          <p:attrName>ppt_x</p:attrName>
                                        </p:attrNameLst>
                                      </p:cBhvr>
                                      <p:tavLst>
                                        <p:tav tm="0">
                                          <p:val>
                                            <p:strVal val="#ppt_x"/>
                                          </p:val>
                                        </p:tav>
                                        <p:tav tm="100000">
                                          <p:val>
                                            <p:strVal val="#ppt_x"/>
                                          </p:val>
                                        </p:tav>
                                      </p:tavLst>
                                    </p:anim>
                                    <p:anim calcmode="lin" valueType="num">
                                      <p:cBhvr additive="base">
                                        <p:cTn id="67"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 calcmode="lin" valueType="num">
                                      <p:cBhvr additive="base">
                                        <p:cTn id="72" dur="500" fill="hold"/>
                                        <p:tgtEl>
                                          <p:spTgt spid="18"/>
                                        </p:tgtEl>
                                        <p:attrNameLst>
                                          <p:attrName>ppt_x</p:attrName>
                                        </p:attrNameLst>
                                      </p:cBhvr>
                                      <p:tavLst>
                                        <p:tav tm="0">
                                          <p:val>
                                            <p:strVal val="#ppt_x"/>
                                          </p:val>
                                        </p:tav>
                                        <p:tav tm="100000">
                                          <p:val>
                                            <p:strVal val="#ppt_x"/>
                                          </p:val>
                                        </p:tav>
                                      </p:tavLst>
                                    </p:anim>
                                    <p:anim calcmode="lin" valueType="num">
                                      <p:cBhvr additive="base">
                                        <p:cTn id="73"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nodeType="clickEffect">
                                  <p:stCondLst>
                                    <p:cond delay="0"/>
                                  </p:stCondLst>
                                  <p:childTnLst>
                                    <p:set>
                                      <p:cBhvr>
                                        <p:cTn id="77" dur="1" fill="hold">
                                          <p:stCondLst>
                                            <p:cond delay="0"/>
                                          </p:stCondLst>
                                        </p:cTn>
                                        <p:tgtEl>
                                          <p:spTgt spid="24"/>
                                        </p:tgtEl>
                                        <p:attrNameLst>
                                          <p:attrName>style.visibility</p:attrName>
                                        </p:attrNameLst>
                                      </p:cBhvr>
                                      <p:to>
                                        <p:strVal val="visible"/>
                                      </p:to>
                                    </p:set>
                                    <p:anim calcmode="lin" valueType="num">
                                      <p:cBhvr additive="base">
                                        <p:cTn id="78" dur="500" fill="hold"/>
                                        <p:tgtEl>
                                          <p:spTgt spid="24"/>
                                        </p:tgtEl>
                                        <p:attrNameLst>
                                          <p:attrName>ppt_x</p:attrName>
                                        </p:attrNameLst>
                                      </p:cBhvr>
                                      <p:tavLst>
                                        <p:tav tm="0">
                                          <p:val>
                                            <p:strVal val="#ppt_x"/>
                                          </p:val>
                                        </p:tav>
                                        <p:tav tm="100000">
                                          <p:val>
                                            <p:strVal val="#ppt_x"/>
                                          </p:val>
                                        </p:tav>
                                      </p:tavLst>
                                    </p:anim>
                                    <p:anim calcmode="lin" valueType="num">
                                      <p:cBhvr additive="base">
                                        <p:cTn id="79"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30"/>
                                        </p:tgtEl>
                                        <p:attrNameLst>
                                          <p:attrName>style.visibility</p:attrName>
                                        </p:attrNameLst>
                                      </p:cBhvr>
                                      <p:to>
                                        <p:strVal val="visible"/>
                                      </p:to>
                                    </p:set>
                                    <p:anim calcmode="lin" valueType="num">
                                      <p:cBhvr additive="base">
                                        <p:cTn id="84" dur="500" fill="hold"/>
                                        <p:tgtEl>
                                          <p:spTgt spid="30"/>
                                        </p:tgtEl>
                                        <p:attrNameLst>
                                          <p:attrName>ppt_x</p:attrName>
                                        </p:attrNameLst>
                                      </p:cBhvr>
                                      <p:tavLst>
                                        <p:tav tm="0">
                                          <p:val>
                                            <p:strVal val="#ppt_x"/>
                                          </p:val>
                                        </p:tav>
                                        <p:tav tm="100000">
                                          <p:val>
                                            <p:strVal val="#ppt_x"/>
                                          </p:val>
                                        </p:tav>
                                      </p:tavLst>
                                    </p:anim>
                                    <p:anim calcmode="lin" valueType="num">
                                      <p:cBhvr additive="base">
                                        <p:cTn id="85"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nodeType="clickEffect">
                                  <p:stCondLst>
                                    <p:cond delay="0"/>
                                  </p:stCondLst>
                                  <p:childTnLst>
                                    <p:set>
                                      <p:cBhvr>
                                        <p:cTn id="89" dur="1" fill="hold">
                                          <p:stCondLst>
                                            <p:cond delay="0"/>
                                          </p:stCondLst>
                                        </p:cTn>
                                        <p:tgtEl>
                                          <p:spTgt spid="23"/>
                                        </p:tgtEl>
                                        <p:attrNameLst>
                                          <p:attrName>style.visibility</p:attrName>
                                        </p:attrNameLst>
                                      </p:cBhvr>
                                      <p:to>
                                        <p:strVal val="visible"/>
                                      </p:to>
                                    </p:set>
                                    <p:anim calcmode="lin" valueType="num">
                                      <p:cBhvr additive="base">
                                        <p:cTn id="90" dur="500" fill="hold"/>
                                        <p:tgtEl>
                                          <p:spTgt spid="23"/>
                                        </p:tgtEl>
                                        <p:attrNameLst>
                                          <p:attrName>ppt_x</p:attrName>
                                        </p:attrNameLst>
                                      </p:cBhvr>
                                      <p:tavLst>
                                        <p:tav tm="0">
                                          <p:val>
                                            <p:strVal val="#ppt_x"/>
                                          </p:val>
                                        </p:tav>
                                        <p:tav tm="100000">
                                          <p:val>
                                            <p:strVal val="#ppt_x"/>
                                          </p:val>
                                        </p:tav>
                                      </p:tavLst>
                                    </p:anim>
                                    <p:anim calcmode="lin" valueType="num">
                                      <p:cBhvr additive="base">
                                        <p:cTn id="9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33"/>
                                        </p:tgtEl>
                                        <p:attrNameLst>
                                          <p:attrName>style.visibility</p:attrName>
                                        </p:attrNameLst>
                                      </p:cBhvr>
                                      <p:to>
                                        <p:strVal val="visible"/>
                                      </p:to>
                                    </p:set>
                                    <p:anim calcmode="lin" valueType="num">
                                      <p:cBhvr additive="base">
                                        <p:cTn id="96" dur="500" fill="hold"/>
                                        <p:tgtEl>
                                          <p:spTgt spid="33"/>
                                        </p:tgtEl>
                                        <p:attrNameLst>
                                          <p:attrName>ppt_x</p:attrName>
                                        </p:attrNameLst>
                                      </p:cBhvr>
                                      <p:tavLst>
                                        <p:tav tm="0">
                                          <p:val>
                                            <p:strVal val="#ppt_x"/>
                                          </p:val>
                                        </p:tav>
                                        <p:tav tm="100000">
                                          <p:val>
                                            <p:strVal val="#ppt_x"/>
                                          </p:val>
                                        </p:tav>
                                      </p:tavLst>
                                    </p:anim>
                                    <p:anim calcmode="lin" valueType="num">
                                      <p:cBhvr additive="base">
                                        <p:cTn id="97"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nodeType="clickEffect">
                                  <p:stCondLst>
                                    <p:cond delay="0"/>
                                  </p:stCondLst>
                                  <p:childTnLst>
                                    <p:set>
                                      <p:cBhvr>
                                        <p:cTn id="101" dur="1" fill="hold">
                                          <p:stCondLst>
                                            <p:cond delay="0"/>
                                          </p:stCondLst>
                                        </p:cTn>
                                        <p:tgtEl>
                                          <p:spTgt spid="21"/>
                                        </p:tgtEl>
                                        <p:attrNameLst>
                                          <p:attrName>style.visibility</p:attrName>
                                        </p:attrNameLst>
                                      </p:cBhvr>
                                      <p:to>
                                        <p:strVal val="visible"/>
                                      </p:to>
                                    </p:set>
                                    <p:anim calcmode="lin" valueType="num">
                                      <p:cBhvr additive="base">
                                        <p:cTn id="102" dur="500" fill="hold"/>
                                        <p:tgtEl>
                                          <p:spTgt spid="21"/>
                                        </p:tgtEl>
                                        <p:attrNameLst>
                                          <p:attrName>ppt_x</p:attrName>
                                        </p:attrNameLst>
                                      </p:cBhvr>
                                      <p:tavLst>
                                        <p:tav tm="0">
                                          <p:val>
                                            <p:strVal val="#ppt_x"/>
                                          </p:val>
                                        </p:tav>
                                        <p:tav tm="100000">
                                          <p:val>
                                            <p:strVal val="#ppt_x"/>
                                          </p:val>
                                        </p:tav>
                                      </p:tavLst>
                                    </p:anim>
                                    <p:anim calcmode="lin" valueType="num">
                                      <p:cBhvr additive="base">
                                        <p:cTn id="103"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9" grpId="0"/>
      <p:bldP spid="10" grpId="0"/>
      <p:bldP spid="11" grpId="0"/>
      <p:bldP spid="12" grpId="0"/>
      <p:bldP spid="18" grpId="0"/>
      <p:bldP spid="30" grpId="0"/>
      <p:bldP spid="3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EB29-39EB-4510-AA36-1126A365C779}"/>
              </a:ext>
            </a:extLst>
          </p:cNvPr>
          <p:cNvSpPr>
            <a:spLocks noGrp="1"/>
          </p:cNvSpPr>
          <p:nvPr>
            <p:ph type="title"/>
          </p:nvPr>
        </p:nvSpPr>
        <p:spPr/>
        <p:txBody>
          <a:bodyPr>
            <a:normAutofit/>
          </a:bodyPr>
          <a:lstStyle/>
          <a:p>
            <a:r>
              <a:rPr lang="en-GB" sz="6000" dirty="0"/>
              <a:t>The perpetual need for stuff</a:t>
            </a:r>
          </a:p>
        </p:txBody>
      </p:sp>
      <p:sp>
        <p:nvSpPr>
          <p:cNvPr id="3" name="Content Placeholder 2">
            <a:extLst>
              <a:ext uri="{FF2B5EF4-FFF2-40B4-BE49-F238E27FC236}">
                <a16:creationId xmlns:a16="http://schemas.microsoft.com/office/drawing/2014/main" id="{A181803A-F1BD-4006-AC27-A2E331AF6BC6}"/>
              </a:ext>
            </a:extLst>
          </p:cNvPr>
          <p:cNvSpPr>
            <a:spLocks noGrp="1"/>
          </p:cNvSpPr>
          <p:nvPr>
            <p:ph idx="1"/>
          </p:nvPr>
        </p:nvSpPr>
        <p:spPr/>
        <p:txBody>
          <a:bodyPr/>
          <a:lstStyle/>
          <a:p>
            <a:r>
              <a:rPr lang="en-GB" dirty="0"/>
              <a:t>Food, shelter, clothing</a:t>
            </a:r>
          </a:p>
          <a:p>
            <a:r>
              <a:rPr lang="en-GB" dirty="0"/>
              <a:t>Barter, swapping: I have a rabbit, you have animal skins</a:t>
            </a:r>
          </a:p>
          <a:p>
            <a:r>
              <a:rPr lang="en-GB" dirty="0"/>
              <a:t>Some things were seen to have greater value than others: perhaps 5 rabbits for a large skin to make clothes </a:t>
            </a:r>
          </a:p>
          <a:p>
            <a:r>
              <a:rPr lang="en-GB" dirty="0"/>
              <a:t>More possessions meant greater personal wealth</a:t>
            </a:r>
          </a:p>
          <a:p>
            <a:r>
              <a:rPr lang="en-GB" dirty="0"/>
              <a:t>But one couldn’t carry around one’s wealth very easily or safely</a:t>
            </a:r>
          </a:p>
          <a:p>
            <a:r>
              <a:rPr lang="en-GB" dirty="0"/>
              <a:t>Money evolved: shells, beads, after the Europeans arrived</a:t>
            </a:r>
          </a:p>
          <a:p>
            <a:r>
              <a:rPr lang="en-GB" dirty="0"/>
              <a:t>2500-3000 BC: weighed gold and silver; ornaments, rings</a:t>
            </a:r>
          </a:p>
        </p:txBody>
      </p:sp>
    </p:spTree>
    <p:extLst>
      <p:ext uri="{BB962C8B-B14F-4D97-AF65-F5344CB8AC3E}">
        <p14:creationId xmlns:p14="http://schemas.microsoft.com/office/powerpoint/2010/main" val="414102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EB29-39EB-4510-AA36-1126A365C779}"/>
              </a:ext>
            </a:extLst>
          </p:cNvPr>
          <p:cNvSpPr>
            <a:spLocks noGrp="1"/>
          </p:cNvSpPr>
          <p:nvPr>
            <p:ph type="title"/>
          </p:nvPr>
        </p:nvSpPr>
        <p:spPr/>
        <p:txBody>
          <a:bodyPr>
            <a:normAutofit/>
          </a:bodyPr>
          <a:lstStyle/>
          <a:p>
            <a:r>
              <a:rPr lang="en-GB" sz="6000" dirty="0"/>
              <a:t>The perpetual need for stuff</a:t>
            </a:r>
          </a:p>
        </p:txBody>
      </p:sp>
      <p:sp>
        <p:nvSpPr>
          <p:cNvPr id="3" name="Content Placeholder 2">
            <a:extLst>
              <a:ext uri="{FF2B5EF4-FFF2-40B4-BE49-F238E27FC236}">
                <a16:creationId xmlns:a16="http://schemas.microsoft.com/office/drawing/2014/main" id="{A181803A-F1BD-4006-AC27-A2E331AF6BC6}"/>
              </a:ext>
            </a:extLst>
          </p:cNvPr>
          <p:cNvSpPr>
            <a:spLocks noGrp="1"/>
          </p:cNvSpPr>
          <p:nvPr>
            <p:ph idx="1"/>
          </p:nvPr>
        </p:nvSpPr>
        <p:spPr/>
        <p:txBody>
          <a:bodyPr>
            <a:normAutofit/>
          </a:bodyPr>
          <a:lstStyle/>
          <a:p>
            <a:r>
              <a:rPr lang="en-GB" dirty="0"/>
              <a:t>Wealth had to be protected</a:t>
            </a:r>
          </a:p>
          <a:p>
            <a:r>
              <a:rPr lang="en-GB" dirty="0"/>
              <a:t>Temples were sacred and safe</a:t>
            </a:r>
          </a:p>
          <a:p>
            <a:r>
              <a:rPr lang="en-GB" dirty="0"/>
              <a:t>Banking begins in 1,800 BC: evidence of priests of Babylon making loans</a:t>
            </a:r>
          </a:p>
          <a:p>
            <a:r>
              <a:rPr lang="en-GB" dirty="0"/>
              <a:t>650 BC: Ephesus in western Turkey saw the first coins. Electrum (combination of silver and gold) shaped and struck on one side with the image of an animal like a lion</a:t>
            </a:r>
          </a:p>
          <a:p>
            <a:r>
              <a:rPr lang="en-US" dirty="0"/>
              <a:t>Coins developed at the same time in China: out of molten bronze</a:t>
            </a:r>
          </a:p>
          <a:p>
            <a:endParaRPr lang="en-GB" dirty="0"/>
          </a:p>
        </p:txBody>
      </p:sp>
    </p:spTree>
    <p:extLst>
      <p:ext uri="{BB962C8B-B14F-4D97-AF65-F5344CB8AC3E}">
        <p14:creationId xmlns:p14="http://schemas.microsoft.com/office/powerpoint/2010/main" val="263954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C638FDD-7854-41D3-A8FB-6769651382F2}"/>
              </a:ext>
            </a:extLst>
          </p:cNvPr>
          <p:cNvPicPr>
            <a:picLocks noChangeAspect="1"/>
          </p:cNvPicPr>
          <p:nvPr/>
        </p:nvPicPr>
        <p:blipFill rotWithShape="1">
          <a:blip r:embed="rId2"/>
          <a:srcRect t="16069" r="2" b="39182"/>
          <a:stretch/>
        </p:blipFill>
        <p:spPr>
          <a:xfrm>
            <a:off x="6587330" y="1690689"/>
            <a:ext cx="5604670" cy="2501837"/>
          </a:xfrm>
          <a:custGeom>
            <a:avLst/>
            <a:gdLst>
              <a:gd name="connsiteX0" fmla="*/ 1159248 w 5604670"/>
              <a:gd name="connsiteY0" fmla="*/ 0 h 2501837"/>
              <a:gd name="connsiteX1" fmla="*/ 5604670 w 5604670"/>
              <a:gd name="connsiteY1" fmla="*/ 0 h 2501837"/>
              <a:gd name="connsiteX2" fmla="*/ 5604670 w 5604670"/>
              <a:gd name="connsiteY2" fmla="*/ 2501837 h 2501837"/>
              <a:gd name="connsiteX3" fmla="*/ 0 w 5604670"/>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5604670" h="2501837">
                <a:moveTo>
                  <a:pt x="1159248" y="0"/>
                </a:moveTo>
                <a:lnTo>
                  <a:pt x="5604670" y="0"/>
                </a:lnTo>
                <a:lnTo>
                  <a:pt x="5604670" y="2501837"/>
                </a:lnTo>
                <a:lnTo>
                  <a:pt x="0" y="2501837"/>
                </a:lnTo>
                <a:close/>
              </a:path>
            </a:pathLst>
          </a:custGeom>
        </p:spPr>
      </p:pic>
      <p:pic>
        <p:nvPicPr>
          <p:cNvPr id="4" name="Picture 3">
            <a:extLst>
              <a:ext uri="{FF2B5EF4-FFF2-40B4-BE49-F238E27FC236}">
                <a16:creationId xmlns:a16="http://schemas.microsoft.com/office/drawing/2014/main" id="{DAED9FF0-EEA8-49DC-9715-29547E9F2939}"/>
              </a:ext>
            </a:extLst>
          </p:cNvPr>
          <p:cNvPicPr>
            <a:picLocks noChangeAspect="1"/>
          </p:cNvPicPr>
          <p:nvPr/>
        </p:nvPicPr>
        <p:blipFill rotWithShape="1">
          <a:blip r:embed="rId3"/>
          <a:srcRect t="11151" r="-2" b="28774"/>
          <a:stretch/>
        </p:blipFill>
        <p:spPr>
          <a:xfrm>
            <a:off x="4791075" y="4357117"/>
            <a:ext cx="7400925" cy="2500884"/>
          </a:xfrm>
          <a:custGeom>
            <a:avLst/>
            <a:gdLst>
              <a:gd name="connsiteX0" fmla="*/ 1717230 w 7400925"/>
              <a:gd name="connsiteY0" fmla="*/ 0 h 2500884"/>
              <a:gd name="connsiteX1" fmla="*/ 7400925 w 7400925"/>
              <a:gd name="connsiteY1" fmla="*/ 0 h 2500884"/>
              <a:gd name="connsiteX2" fmla="*/ 7400925 w 7400925"/>
              <a:gd name="connsiteY2" fmla="*/ 2500884 h 2500884"/>
              <a:gd name="connsiteX3" fmla="*/ 0 w 7400925"/>
              <a:gd name="connsiteY3" fmla="*/ 2500884 h 2500884"/>
              <a:gd name="connsiteX4" fmla="*/ 0 w 7400925"/>
              <a:gd name="connsiteY4" fmla="*/ 2500883 h 2500884"/>
              <a:gd name="connsiteX5" fmla="*/ 552186 w 7400925"/>
              <a:gd name="connsiteY5" fmla="*/ 2500883 h 2500884"/>
              <a:gd name="connsiteX6" fmla="*/ 558423 w 7400925"/>
              <a:gd name="connsiteY6" fmla="*/ 2500883 h 250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00925" h="2500884">
                <a:moveTo>
                  <a:pt x="1717230" y="0"/>
                </a:moveTo>
                <a:lnTo>
                  <a:pt x="7400925" y="0"/>
                </a:lnTo>
                <a:lnTo>
                  <a:pt x="7400925" y="2500884"/>
                </a:lnTo>
                <a:lnTo>
                  <a:pt x="0" y="2500884"/>
                </a:lnTo>
                <a:lnTo>
                  <a:pt x="0" y="2500883"/>
                </a:lnTo>
                <a:lnTo>
                  <a:pt x="552186" y="2500883"/>
                </a:lnTo>
                <a:lnTo>
                  <a:pt x="558423" y="2500883"/>
                </a:lnTo>
                <a:close/>
              </a:path>
            </a:pathLst>
          </a:custGeom>
        </p:spPr>
      </p:pic>
      <p:sp>
        <p:nvSpPr>
          <p:cNvPr id="12" name="Freeform 37">
            <a:extLst>
              <a:ext uri="{FF2B5EF4-FFF2-40B4-BE49-F238E27FC236}">
                <a16:creationId xmlns:a16="http://schemas.microsoft.com/office/drawing/2014/main" id="{13958066-7CBD-4B89-8F46-614C4F28B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91641"/>
            <a:ext cx="7571262" cy="5166360"/>
          </a:xfrm>
          <a:custGeom>
            <a:avLst/>
            <a:gdLst>
              <a:gd name="connsiteX0" fmla="*/ 0 w 7571262"/>
              <a:gd name="connsiteY0" fmla="*/ 5166360 h 5166360"/>
              <a:gd name="connsiteX1" fmla="*/ 7571262 w 7571262"/>
              <a:gd name="connsiteY1" fmla="*/ 5166360 h 5166360"/>
              <a:gd name="connsiteX2" fmla="*/ 5177382 w 7571262"/>
              <a:gd name="connsiteY2" fmla="*/ 0 h 5166360"/>
              <a:gd name="connsiteX3" fmla="*/ 5171159 w 7571262"/>
              <a:gd name="connsiteY3" fmla="*/ 0 h 5166360"/>
              <a:gd name="connsiteX4" fmla="*/ 3981368 w 7571262"/>
              <a:gd name="connsiteY4" fmla="*/ 0 h 5166360"/>
              <a:gd name="connsiteX5" fmla="*/ 2331323 w 7571262"/>
              <a:gd name="connsiteY5" fmla="*/ 0 h 5166360"/>
              <a:gd name="connsiteX6" fmla="*/ 0 w 7571262"/>
              <a:gd name="connsiteY6" fmla="*/ 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71262" h="5166360">
                <a:moveTo>
                  <a:pt x="0" y="5166360"/>
                </a:moveTo>
                <a:lnTo>
                  <a:pt x="7571262" y="5166360"/>
                </a:lnTo>
                <a:lnTo>
                  <a:pt x="5177382" y="0"/>
                </a:lnTo>
                <a:lnTo>
                  <a:pt x="5171159" y="0"/>
                </a:lnTo>
                <a:lnTo>
                  <a:pt x="3981368" y="0"/>
                </a:lnTo>
                <a:lnTo>
                  <a:pt x="2331323"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2A36BD-AFBA-4627-9C8F-EDD3911F1262}"/>
              </a:ext>
            </a:extLst>
          </p:cNvPr>
          <p:cNvSpPr>
            <a:spLocks noGrp="1"/>
          </p:cNvSpPr>
          <p:nvPr>
            <p:ph type="title"/>
          </p:nvPr>
        </p:nvSpPr>
        <p:spPr>
          <a:xfrm>
            <a:off x="838200" y="365125"/>
            <a:ext cx="10515600" cy="1325563"/>
          </a:xfrm>
        </p:spPr>
        <p:txBody>
          <a:bodyPr>
            <a:normAutofit/>
          </a:bodyPr>
          <a:lstStyle/>
          <a:p>
            <a:r>
              <a:rPr lang="en-GB" sz="6000" dirty="0">
                <a:solidFill>
                  <a:schemeClr val="bg1"/>
                </a:solidFill>
              </a:rPr>
              <a:t>‘As rich as Croesus’</a:t>
            </a:r>
          </a:p>
        </p:txBody>
      </p:sp>
      <p:sp>
        <p:nvSpPr>
          <p:cNvPr id="3" name="Content Placeholder 2">
            <a:extLst>
              <a:ext uri="{FF2B5EF4-FFF2-40B4-BE49-F238E27FC236}">
                <a16:creationId xmlns:a16="http://schemas.microsoft.com/office/drawing/2014/main" id="{7EC7D883-2FA7-4EBA-8AD4-2E41CB2F478B}"/>
              </a:ext>
            </a:extLst>
          </p:cNvPr>
          <p:cNvSpPr>
            <a:spLocks noGrp="1"/>
          </p:cNvSpPr>
          <p:nvPr>
            <p:ph idx="1"/>
          </p:nvPr>
        </p:nvSpPr>
        <p:spPr>
          <a:xfrm>
            <a:off x="506892" y="2241828"/>
            <a:ext cx="5097779" cy="4065986"/>
          </a:xfrm>
        </p:spPr>
        <p:txBody>
          <a:bodyPr anchor="t">
            <a:normAutofit/>
          </a:bodyPr>
          <a:lstStyle/>
          <a:p>
            <a:r>
              <a:rPr lang="en-US" dirty="0"/>
              <a:t>Weight replaced by the value of the metal and the symbol</a:t>
            </a:r>
          </a:p>
          <a:p>
            <a:r>
              <a:rPr lang="en-US" dirty="0"/>
              <a:t>Croesus of Lydia began to mint pure gold and silver coins (lions &amp; bulls)</a:t>
            </a:r>
          </a:p>
          <a:p>
            <a:r>
              <a:rPr lang="en-US" dirty="0"/>
              <a:t>The Greeks and Persians adopt this approach and by the 5</a:t>
            </a:r>
            <a:r>
              <a:rPr lang="en-US" baseline="30000" dirty="0"/>
              <a:t>th</a:t>
            </a:r>
            <a:r>
              <a:rPr lang="en-US" dirty="0"/>
              <a:t> century BC coins are common</a:t>
            </a:r>
          </a:p>
          <a:p>
            <a:endParaRPr lang="en-GB" sz="2000" dirty="0"/>
          </a:p>
        </p:txBody>
      </p:sp>
    </p:spTree>
    <p:extLst>
      <p:ext uri="{BB962C8B-B14F-4D97-AF65-F5344CB8AC3E}">
        <p14:creationId xmlns:p14="http://schemas.microsoft.com/office/powerpoint/2010/main" val="29335714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5938822-6100-4B99-9C84-34C02E45020D}"/>
              </a:ext>
            </a:extLst>
          </p:cNvPr>
          <p:cNvPicPr>
            <a:picLocks noChangeAspect="1"/>
          </p:cNvPicPr>
          <p:nvPr/>
        </p:nvPicPr>
        <p:blipFill>
          <a:blip r:embed="rId2"/>
          <a:stretch>
            <a:fillRect/>
          </a:stretch>
        </p:blipFill>
        <p:spPr>
          <a:xfrm>
            <a:off x="5982423" y="4276303"/>
            <a:ext cx="4965442" cy="2432053"/>
          </a:xfrm>
          <a:prstGeom prst="rect">
            <a:avLst/>
          </a:prstGeom>
        </p:spPr>
      </p:pic>
      <p:pic>
        <p:nvPicPr>
          <p:cNvPr id="4" name="Picture 3">
            <a:extLst>
              <a:ext uri="{FF2B5EF4-FFF2-40B4-BE49-F238E27FC236}">
                <a16:creationId xmlns:a16="http://schemas.microsoft.com/office/drawing/2014/main" id="{F255B81E-DE92-47F2-A46C-C6F3327407E7}"/>
              </a:ext>
            </a:extLst>
          </p:cNvPr>
          <p:cNvPicPr>
            <a:picLocks noChangeAspect="1"/>
          </p:cNvPicPr>
          <p:nvPr/>
        </p:nvPicPr>
        <p:blipFill>
          <a:blip r:embed="rId3"/>
          <a:stretch>
            <a:fillRect/>
          </a:stretch>
        </p:blipFill>
        <p:spPr>
          <a:xfrm>
            <a:off x="8465144" y="1259633"/>
            <a:ext cx="2888656" cy="2920424"/>
          </a:xfrm>
          <a:prstGeom prst="rect">
            <a:avLst/>
          </a:prstGeom>
        </p:spPr>
      </p:pic>
      <p:pic>
        <p:nvPicPr>
          <p:cNvPr id="5" name="Picture 4">
            <a:extLst>
              <a:ext uri="{FF2B5EF4-FFF2-40B4-BE49-F238E27FC236}">
                <a16:creationId xmlns:a16="http://schemas.microsoft.com/office/drawing/2014/main" id="{DF8DE134-1758-44E3-B9BD-7C49CCEF17EE}"/>
              </a:ext>
            </a:extLst>
          </p:cNvPr>
          <p:cNvPicPr>
            <a:picLocks noChangeAspect="1"/>
          </p:cNvPicPr>
          <p:nvPr/>
        </p:nvPicPr>
        <p:blipFill>
          <a:blip r:embed="rId4"/>
          <a:stretch>
            <a:fillRect/>
          </a:stretch>
        </p:blipFill>
        <p:spPr>
          <a:xfrm>
            <a:off x="5192978" y="290480"/>
            <a:ext cx="3272166" cy="3237722"/>
          </a:xfrm>
          <a:prstGeom prst="rect">
            <a:avLst/>
          </a:prstGeom>
        </p:spPr>
      </p:pic>
      <p:sp>
        <p:nvSpPr>
          <p:cNvPr id="2" name="Title 1">
            <a:extLst>
              <a:ext uri="{FF2B5EF4-FFF2-40B4-BE49-F238E27FC236}">
                <a16:creationId xmlns:a16="http://schemas.microsoft.com/office/drawing/2014/main" id="{DF413850-573C-4D99-A6CA-1438075023C5}"/>
              </a:ext>
            </a:extLst>
          </p:cNvPr>
          <p:cNvSpPr>
            <a:spLocks noGrp="1"/>
          </p:cNvSpPr>
          <p:nvPr>
            <p:ph type="title"/>
          </p:nvPr>
        </p:nvSpPr>
        <p:spPr/>
        <p:txBody>
          <a:bodyPr>
            <a:normAutofit/>
          </a:bodyPr>
          <a:lstStyle/>
          <a:p>
            <a:r>
              <a:rPr lang="en-GB" sz="5400" dirty="0"/>
              <a:t>Rome</a:t>
            </a:r>
          </a:p>
        </p:txBody>
      </p:sp>
      <p:sp>
        <p:nvSpPr>
          <p:cNvPr id="3" name="Content Placeholder 2">
            <a:extLst>
              <a:ext uri="{FF2B5EF4-FFF2-40B4-BE49-F238E27FC236}">
                <a16:creationId xmlns:a16="http://schemas.microsoft.com/office/drawing/2014/main" id="{727D6EFB-5C7E-4C41-9AD6-7246875E719A}"/>
              </a:ext>
            </a:extLst>
          </p:cNvPr>
          <p:cNvSpPr>
            <a:spLocks noGrp="1"/>
          </p:cNvSpPr>
          <p:nvPr>
            <p:ph idx="1"/>
          </p:nvPr>
        </p:nvSpPr>
        <p:spPr>
          <a:xfrm>
            <a:off x="838199" y="1825625"/>
            <a:ext cx="4526903" cy="4351338"/>
          </a:xfrm>
        </p:spPr>
        <p:txBody>
          <a:bodyPr/>
          <a:lstStyle/>
          <a:p>
            <a:r>
              <a:rPr lang="en-US" dirty="0"/>
              <a:t>In Rome, before empire, coins contained images of cattle (</a:t>
            </a:r>
            <a:r>
              <a:rPr lang="en-US" i="1" dirty="0" err="1"/>
              <a:t>pecus</a:t>
            </a:r>
            <a:r>
              <a:rPr lang="en-US" dirty="0"/>
              <a:t>, hence ‘pecuniary)</a:t>
            </a:r>
          </a:p>
          <a:p>
            <a:r>
              <a:rPr lang="en-US" dirty="0"/>
              <a:t>Financial systems evolve quickly – money-lending, systems of debit and credit</a:t>
            </a:r>
          </a:p>
          <a:p>
            <a:r>
              <a:rPr lang="en-US" dirty="0"/>
              <a:t>Modern currencies evolved from Roman originals</a:t>
            </a:r>
          </a:p>
          <a:p>
            <a:endParaRPr lang="en-GB" dirty="0"/>
          </a:p>
        </p:txBody>
      </p:sp>
    </p:spTree>
    <p:extLst>
      <p:ext uri="{BB962C8B-B14F-4D97-AF65-F5344CB8AC3E}">
        <p14:creationId xmlns:p14="http://schemas.microsoft.com/office/powerpoint/2010/main" val="3161538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1E6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413850-573C-4D99-A6CA-1438075023C5}"/>
              </a:ext>
            </a:extLst>
          </p:cNvPr>
          <p:cNvSpPr>
            <a:spLocks noGrp="1"/>
          </p:cNvSpPr>
          <p:nvPr>
            <p:ph type="title"/>
          </p:nvPr>
        </p:nvSpPr>
        <p:spPr>
          <a:xfrm>
            <a:off x="524256" y="4767072"/>
            <a:ext cx="6594189" cy="1625210"/>
          </a:xfrm>
        </p:spPr>
        <p:txBody>
          <a:bodyPr>
            <a:normAutofit/>
          </a:bodyPr>
          <a:lstStyle/>
          <a:p>
            <a:pPr algn="r"/>
            <a:r>
              <a:rPr lang="en-GB" dirty="0">
                <a:solidFill>
                  <a:srgbClr val="FFFFFF"/>
                </a:solidFill>
              </a:rPr>
              <a:t>Ask your grandparents</a:t>
            </a:r>
          </a:p>
        </p:txBody>
      </p:sp>
      <p:pic>
        <p:nvPicPr>
          <p:cNvPr id="4" name="Picture 3">
            <a:extLst>
              <a:ext uri="{FF2B5EF4-FFF2-40B4-BE49-F238E27FC236}">
                <a16:creationId xmlns:a16="http://schemas.microsoft.com/office/drawing/2014/main" id="{585EEAA8-D7BD-4F45-9DE1-823C4FD12878}"/>
              </a:ext>
            </a:extLst>
          </p:cNvPr>
          <p:cNvPicPr>
            <a:picLocks noChangeAspect="1"/>
          </p:cNvPicPr>
          <p:nvPr/>
        </p:nvPicPr>
        <p:blipFill rotWithShape="1">
          <a:blip r:embed="rId2"/>
          <a:srcRect t="19734" r="1" b="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7D6EFB-5C7E-4C41-9AD6-7246875E719A}"/>
              </a:ext>
            </a:extLst>
          </p:cNvPr>
          <p:cNvSpPr>
            <a:spLocks noGrp="1"/>
          </p:cNvSpPr>
          <p:nvPr>
            <p:ph idx="1"/>
          </p:nvPr>
        </p:nvSpPr>
        <p:spPr>
          <a:xfrm>
            <a:off x="7828385" y="727788"/>
            <a:ext cx="3839360" cy="5439747"/>
          </a:xfrm>
        </p:spPr>
        <p:txBody>
          <a:bodyPr anchor="ctr">
            <a:noAutofit/>
          </a:bodyPr>
          <a:lstStyle/>
          <a:p>
            <a:r>
              <a:rPr lang="en-GB" sz="2400" dirty="0">
                <a:solidFill>
                  <a:srgbClr val="FFFFFF"/>
                </a:solidFill>
              </a:rPr>
              <a:t>The Carolingian dynasty (France) decreed that 240 pennies should be struck from 1 pound of silver; 12 silver pennies would equal a shilling</a:t>
            </a:r>
          </a:p>
          <a:p>
            <a:r>
              <a:rPr lang="en-GB" sz="2400" dirty="0">
                <a:solidFill>
                  <a:srgbClr val="FFFFFF"/>
                </a:solidFill>
              </a:rPr>
              <a:t>The monetary scale 1:12:20 was established: pennies, shillings and pounds</a:t>
            </a:r>
          </a:p>
          <a:p>
            <a:r>
              <a:rPr lang="en-GB" sz="2400" dirty="0">
                <a:solidFill>
                  <a:srgbClr val="FFFFFF"/>
                </a:solidFill>
              </a:rPr>
              <a:t>This persisted in Britain until 1971 and the advent of decimalisation</a:t>
            </a:r>
          </a:p>
        </p:txBody>
      </p:sp>
    </p:spTree>
    <p:extLst>
      <p:ext uri="{BB962C8B-B14F-4D97-AF65-F5344CB8AC3E}">
        <p14:creationId xmlns:p14="http://schemas.microsoft.com/office/powerpoint/2010/main" val="85733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195872707"/>
              </p:ext>
            </p:extLst>
          </p:nvPr>
        </p:nvGraphicFramePr>
        <p:xfrm>
          <a:off x="913482" y="2131996"/>
          <a:ext cx="3267456" cy="2594007"/>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20000"/>
                    </a:ext>
                  </a:extLst>
                </a:gridCol>
                <a:gridCol w="1633728">
                  <a:extLst>
                    <a:ext uri="{9D8B030D-6E8A-4147-A177-3AD203B41FA5}">
                      <a16:colId xmlns:a16="http://schemas.microsoft.com/office/drawing/2014/main" val="20001"/>
                    </a:ext>
                  </a:extLst>
                </a:gridCol>
              </a:tblGrid>
              <a:tr h="877793">
                <a:tc>
                  <a:txBody>
                    <a:bodyPr/>
                    <a:lstStyle/>
                    <a:p>
                      <a:r>
                        <a:rPr lang="en-GB" sz="2800" dirty="0"/>
                        <a:t>Old Money</a:t>
                      </a:r>
                    </a:p>
                  </a:txBody>
                  <a:tcPr/>
                </a:tc>
                <a:tc>
                  <a:txBody>
                    <a:bodyPr/>
                    <a:lstStyle/>
                    <a:p>
                      <a:r>
                        <a:rPr lang="en-GB" sz="2800" dirty="0"/>
                        <a:t>Symbol</a:t>
                      </a:r>
                    </a:p>
                  </a:txBody>
                  <a:tcPr/>
                </a:tc>
                <a:extLst>
                  <a:ext uri="{0D108BD9-81ED-4DB2-BD59-A6C34878D82A}">
                    <a16:rowId xmlns:a16="http://schemas.microsoft.com/office/drawing/2014/main" val="10000"/>
                  </a:ext>
                </a:extLst>
              </a:tr>
              <a:tr h="549709">
                <a:tc>
                  <a:txBody>
                    <a:bodyPr/>
                    <a:lstStyle/>
                    <a:p>
                      <a:r>
                        <a:rPr lang="en-GB" sz="2800" dirty="0"/>
                        <a:t>Pounds</a:t>
                      </a:r>
                    </a:p>
                  </a:txBody>
                  <a:tcPr/>
                </a:tc>
                <a:tc>
                  <a:txBody>
                    <a:bodyPr/>
                    <a:lstStyle/>
                    <a:p>
                      <a:r>
                        <a:rPr lang="en-GB" sz="2800" dirty="0"/>
                        <a:t>£ or l</a:t>
                      </a:r>
                    </a:p>
                  </a:txBody>
                  <a:tcPr/>
                </a:tc>
                <a:extLst>
                  <a:ext uri="{0D108BD9-81ED-4DB2-BD59-A6C34878D82A}">
                    <a16:rowId xmlns:a16="http://schemas.microsoft.com/office/drawing/2014/main" val="10001"/>
                  </a:ext>
                </a:extLst>
              </a:tr>
              <a:tr h="549709">
                <a:tc>
                  <a:txBody>
                    <a:bodyPr/>
                    <a:lstStyle/>
                    <a:p>
                      <a:r>
                        <a:rPr lang="en-GB" sz="2800" dirty="0"/>
                        <a:t>Shillings</a:t>
                      </a:r>
                    </a:p>
                  </a:txBody>
                  <a:tcPr/>
                </a:tc>
                <a:tc>
                  <a:txBody>
                    <a:bodyPr/>
                    <a:lstStyle/>
                    <a:p>
                      <a:r>
                        <a:rPr lang="en-GB" sz="2800" dirty="0"/>
                        <a:t>s. Or /-</a:t>
                      </a:r>
                    </a:p>
                  </a:txBody>
                  <a:tcPr/>
                </a:tc>
                <a:extLst>
                  <a:ext uri="{0D108BD9-81ED-4DB2-BD59-A6C34878D82A}">
                    <a16:rowId xmlns:a16="http://schemas.microsoft.com/office/drawing/2014/main" val="10002"/>
                  </a:ext>
                </a:extLst>
              </a:tr>
              <a:tr h="549709">
                <a:tc>
                  <a:txBody>
                    <a:bodyPr/>
                    <a:lstStyle/>
                    <a:p>
                      <a:r>
                        <a:rPr lang="en-GB" sz="2800" dirty="0"/>
                        <a:t>Pennies</a:t>
                      </a:r>
                    </a:p>
                  </a:txBody>
                  <a:tcPr/>
                </a:tc>
                <a:tc>
                  <a:txBody>
                    <a:bodyPr/>
                    <a:lstStyle/>
                    <a:p>
                      <a:r>
                        <a:rPr lang="en-GB" sz="2800" dirty="0"/>
                        <a:t>d.</a:t>
                      </a:r>
                    </a:p>
                  </a:txBody>
                  <a:tcPr/>
                </a:tc>
                <a:extLst>
                  <a:ext uri="{0D108BD9-81ED-4DB2-BD59-A6C34878D82A}">
                    <a16:rowId xmlns:a16="http://schemas.microsoft.com/office/drawing/2014/main" val="10003"/>
                  </a:ext>
                </a:extLst>
              </a:tr>
            </a:tbl>
          </a:graphicData>
        </a:graphic>
      </p:graphicFrame>
      <p:graphicFrame>
        <p:nvGraphicFramePr>
          <p:cNvPr id="6" name="Table 5"/>
          <p:cNvGraphicFramePr>
            <a:graphicFrameLocks noGrp="1"/>
          </p:cNvGraphicFramePr>
          <p:nvPr/>
        </p:nvGraphicFramePr>
        <p:xfrm>
          <a:off x="5148072" y="182880"/>
          <a:ext cx="6775704" cy="6583680"/>
        </p:xfrm>
        <a:graphic>
          <a:graphicData uri="http://schemas.openxmlformats.org/drawingml/2006/table">
            <a:tbl>
              <a:tblPr firstRow="1" bandRow="1">
                <a:tableStyleId>{5C22544A-7EE6-4342-B048-85BDC9FD1C3A}</a:tableStyleId>
              </a:tblPr>
              <a:tblGrid>
                <a:gridCol w="3387852">
                  <a:extLst>
                    <a:ext uri="{9D8B030D-6E8A-4147-A177-3AD203B41FA5}">
                      <a16:colId xmlns:a16="http://schemas.microsoft.com/office/drawing/2014/main" val="20000"/>
                    </a:ext>
                  </a:extLst>
                </a:gridCol>
                <a:gridCol w="3387852">
                  <a:extLst>
                    <a:ext uri="{9D8B030D-6E8A-4147-A177-3AD203B41FA5}">
                      <a16:colId xmlns:a16="http://schemas.microsoft.com/office/drawing/2014/main" val="20001"/>
                    </a:ext>
                  </a:extLst>
                </a:gridCol>
              </a:tblGrid>
              <a:tr h="800100">
                <a:tc>
                  <a:txBody>
                    <a:bodyPr/>
                    <a:lstStyle/>
                    <a:p>
                      <a:r>
                        <a:rPr lang="en-GB" sz="2400" dirty="0"/>
                        <a:t>£1.00</a:t>
                      </a:r>
                    </a:p>
                  </a:txBody>
                  <a:tcPr/>
                </a:tc>
                <a:tc>
                  <a:txBody>
                    <a:bodyPr/>
                    <a:lstStyle/>
                    <a:p>
                      <a:r>
                        <a:rPr lang="en-GB" sz="2400" dirty="0"/>
                        <a:t>20 shillings, or 240 pennies</a:t>
                      </a:r>
                    </a:p>
                  </a:txBody>
                  <a:tcPr/>
                </a:tc>
                <a:extLst>
                  <a:ext uri="{0D108BD9-81ED-4DB2-BD59-A6C34878D82A}">
                    <a16:rowId xmlns:a16="http://schemas.microsoft.com/office/drawing/2014/main" val="10000"/>
                  </a:ext>
                </a:extLst>
              </a:tr>
              <a:tr h="800100">
                <a:tc>
                  <a:txBody>
                    <a:bodyPr/>
                    <a:lstStyle/>
                    <a:p>
                      <a:r>
                        <a:rPr lang="en-GB" sz="2400" dirty="0"/>
                        <a:t>Penny</a:t>
                      </a:r>
                    </a:p>
                  </a:txBody>
                  <a:tcPr/>
                </a:tc>
                <a:tc>
                  <a:txBody>
                    <a:bodyPr/>
                    <a:lstStyle/>
                    <a:p>
                      <a:r>
                        <a:rPr lang="en-GB" sz="2400" dirty="0"/>
                        <a:t>2 halfpennies or 4 farthings</a:t>
                      </a:r>
                    </a:p>
                  </a:txBody>
                  <a:tcPr/>
                </a:tc>
                <a:extLst>
                  <a:ext uri="{0D108BD9-81ED-4DB2-BD59-A6C34878D82A}">
                    <a16:rowId xmlns:a16="http://schemas.microsoft.com/office/drawing/2014/main" val="10001"/>
                  </a:ext>
                </a:extLst>
              </a:tr>
              <a:tr h="444500">
                <a:tc>
                  <a:txBody>
                    <a:bodyPr/>
                    <a:lstStyle/>
                    <a:p>
                      <a:r>
                        <a:rPr lang="en-GB" sz="2400" dirty="0"/>
                        <a:t>2 farthings</a:t>
                      </a:r>
                    </a:p>
                  </a:txBody>
                  <a:tcPr/>
                </a:tc>
                <a:tc>
                  <a:txBody>
                    <a:bodyPr/>
                    <a:lstStyle/>
                    <a:p>
                      <a:r>
                        <a:rPr lang="en-GB" sz="2400" dirty="0"/>
                        <a:t>1 halfpenny</a:t>
                      </a:r>
                    </a:p>
                  </a:txBody>
                  <a:tcPr/>
                </a:tc>
                <a:extLst>
                  <a:ext uri="{0D108BD9-81ED-4DB2-BD59-A6C34878D82A}">
                    <a16:rowId xmlns:a16="http://schemas.microsoft.com/office/drawing/2014/main" val="10002"/>
                  </a:ext>
                </a:extLst>
              </a:tr>
              <a:tr h="444500">
                <a:tc>
                  <a:txBody>
                    <a:bodyPr/>
                    <a:lstStyle/>
                    <a:p>
                      <a:r>
                        <a:rPr lang="en-GB" sz="2400" dirty="0"/>
                        <a:t>2 halfpence</a:t>
                      </a:r>
                    </a:p>
                  </a:txBody>
                  <a:tcPr/>
                </a:tc>
                <a:tc>
                  <a:txBody>
                    <a:bodyPr/>
                    <a:lstStyle/>
                    <a:p>
                      <a:r>
                        <a:rPr lang="en-GB" sz="2400" dirty="0"/>
                        <a:t>1 penny</a:t>
                      </a:r>
                    </a:p>
                  </a:txBody>
                  <a:tcPr/>
                </a:tc>
                <a:extLst>
                  <a:ext uri="{0D108BD9-81ED-4DB2-BD59-A6C34878D82A}">
                    <a16:rowId xmlns:a16="http://schemas.microsoft.com/office/drawing/2014/main" val="10003"/>
                  </a:ext>
                </a:extLst>
              </a:tr>
              <a:tr h="444500">
                <a:tc>
                  <a:txBody>
                    <a:bodyPr/>
                    <a:lstStyle/>
                    <a:p>
                      <a:r>
                        <a:rPr lang="en-GB" sz="2400" dirty="0"/>
                        <a:t>2 farthings</a:t>
                      </a:r>
                    </a:p>
                  </a:txBody>
                  <a:tcPr/>
                </a:tc>
                <a:tc>
                  <a:txBody>
                    <a:bodyPr/>
                    <a:lstStyle/>
                    <a:p>
                      <a:r>
                        <a:rPr lang="en-GB" sz="2400" dirty="0"/>
                        <a:t>1 halfpenny</a:t>
                      </a:r>
                    </a:p>
                  </a:txBody>
                  <a:tcPr/>
                </a:tc>
                <a:extLst>
                  <a:ext uri="{0D108BD9-81ED-4DB2-BD59-A6C34878D82A}">
                    <a16:rowId xmlns:a16="http://schemas.microsoft.com/office/drawing/2014/main" val="10004"/>
                  </a:ext>
                </a:extLst>
              </a:tr>
              <a:tr h="444500">
                <a:tc>
                  <a:txBody>
                    <a:bodyPr/>
                    <a:lstStyle/>
                    <a:p>
                      <a:r>
                        <a:rPr lang="en-GB" sz="2400" dirty="0"/>
                        <a:t>2 halfpence</a:t>
                      </a:r>
                    </a:p>
                  </a:txBody>
                  <a:tcPr/>
                </a:tc>
                <a:tc>
                  <a:txBody>
                    <a:bodyPr/>
                    <a:lstStyle/>
                    <a:p>
                      <a:r>
                        <a:rPr lang="en-GB" sz="2400" dirty="0"/>
                        <a:t>1 penny</a:t>
                      </a:r>
                    </a:p>
                  </a:txBody>
                  <a:tcPr/>
                </a:tc>
                <a:extLst>
                  <a:ext uri="{0D108BD9-81ED-4DB2-BD59-A6C34878D82A}">
                    <a16:rowId xmlns:a16="http://schemas.microsoft.com/office/drawing/2014/main" val="10005"/>
                  </a:ext>
                </a:extLst>
              </a:tr>
              <a:tr h="444500">
                <a:tc>
                  <a:txBody>
                    <a:bodyPr/>
                    <a:lstStyle/>
                    <a:p>
                      <a:r>
                        <a:rPr lang="en-GB" sz="2400" dirty="0"/>
                        <a:t>3 pence</a:t>
                      </a:r>
                    </a:p>
                  </a:txBody>
                  <a:tcPr/>
                </a:tc>
                <a:tc>
                  <a:txBody>
                    <a:bodyPr/>
                    <a:lstStyle/>
                    <a:p>
                      <a:r>
                        <a:rPr lang="en-GB" sz="2400" dirty="0"/>
                        <a:t>1 </a:t>
                      </a:r>
                      <a:r>
                        <a:rPr lang="en-GB" sz="2400" dirty="0" err="1"/>
                        <a:t>thruppence</a:t>
                      </a:r>
                      <a:endParaRPr lang="en-GB" sz="2400" dirty="0"/>
                    </a:p>
                  </a:txBody>
                  <a:tcPr/>
                </a:tc>
                <a:extLst>
                  <a:ext uri="{0D108BD9-81ED-4DB2-BD59-A6C34878D82A}">
                    <a16:rowId xmlns:a16="http://schemas.microsoft.com/office/drawing/2014/main" val="10006"/>
                  </a:ext>
                </a:extLst>
              </a:tr>
              <a:tr h="444500">
                <a:tc>
                  <a:txBody>
                    <a:bodyPr/>
                    <a:lstStyle/>
                    <a:p>
                      <a:r>
                        <a:rPr lang="en-GB" sz="2400" dirty="0"/>
                        <a:t>6 pence</a:t>
                      </a:r>
                    </a:p>
                  </a:txBody>
                  <a:tcPr/>
                </a:tc>
                <a:tc>
                  <a:txBody>
                    <a:bodyPr/>
                    <a:lstStyle/>
                    <a:p>
                      <a:r>
                        <a:rPr lang="en-GB" sz="2400" dirty="0"/>
                        <a:t>1 sixpence or tanner</a:t>
                      </a:r>
                    </a:p>
                  </a:txBody>
                  <a:tcPr/>
                </a:tc>
                <a:extLst>
                  <a:ext uri="{0D108BD9-81ED-4DB2-BD59-A6C34878D82A}">
                    <a16:rowId xmlns:a16="http://schemas.microsoft.com/office/drawing/2014/main" val="10007"/>
                  </a:ext>
                </a:extLst>
              </a:tr>
              <a:tr h="444500">
                <a:tc>
                  <a:txBody>
                    <a:bodyPr/>
                    <a:lstStyle/>
                    <a:p>
                      <a:r>
                        <a:rPr lang="en-GB" sz="2400" dirty="0"/>
                        <a:t>12 pence</a:t>
                      </a:r>
                    </a:p>
                  </a:txBody>
                  <a:tcPr/>
                </a:tc>
                <a:tc>
                  <a:txBody>
                    <a:bodyPr/>
                    <a:lstStyle/>
                    <a:p>
                      <a:r>
                        <a:rPr lang="en-GB" sz="2400" dirty="0"/>
                        <a:t>1 s. or bob</a:t>
                      </a:r>
                    </a:p>
                  </a:txBody>
                  <a:tcPr/>
                </a:tc>
                <a:extLst>
                  <a:ext uri="{0D108BD9-81ED-4DB2-BD59-A6C34878D82A}">
                    <a16:rowId xmlns:a16="http://schemas.microsoft.com/office/drawing/2014/main" val="10008"/>
                  </a:ext>
                </a:extLst>
              </a:tr>
              <a:tr h="444500">
                <a:tc>
                  <a:txBody>
                    <a:bodyPr/>
                    <a:lstStyle/>
                    <a:p>
                      <a:r>
                        <a:rPr lang="en-GB" sz="2400" dirty="0"/>
                        <a:t>2 shillings</a:t>
                      </a:r>
                    </a:p>
                  </a:txBody>
                  <a:tcPr/>
                </a:tc>
                <a:tc>
                  <a:txBody>
                    <a:bodyPr/>
                    <a:lstStyle/>
                    <a:p>
                      <a:r>
                        <a:rPr lang="en-GB" sz="2400" dirty="0"/>
                        <a:t>1 florin</a:t>
                      </a:r>
                    </a:p>
                  </a:txBody>
                  <a:tcPr/>
                </a:tc>
                <a:extLst>
                  <a:ext uri="{0D108BD9-81ED-4DB2-BD59-A6C34878D82A}">
                    <a16:rowId xmlns:a16="http://schemas.microsoft.com/office/drawing/2014/main" val="10009"/>
                  </a:ext>
                </a:extLst>
              </a:tr>
              <a:tr h="800100">
                <a:tc>
                  <a:txBody>
                    <a:bodyPr/>
                    <a:lstStyle/>
                    <a:p>
                      <a:r>
                        <a:rPr lang="en-GB" sz="2400" dirty="0"/>
                        <a:t>2 shillings and 6 pennies (2s.6d)</a:t>
                      </a:r>
                    </a:p>
                  </a:txBody>
                  <a:tcPr/>
                </a:tc>
                <a:tc>
                  <a:txBody>
                    <a:bodyPr/>
                    <a:lstStyle/>
                    <a:p>
                      <a:r>
                        <a:rPr lang="en-GB" sz="2400" dirty="0"/>
                        <a:t>2 shillings and 6d or half crown</a:t>
                      </a:r>
                    </a:p>
                  </a:txBody>
                  <a:tcPr/>
                </a:tc>
                <a:extLst>
                  <a:ext uri="{0D108BD9-81ED-4DB2-BD59-A6C34878D82A}">
                    <a16:rowId xmlns:a16="http://schemas.microsoft.com/office/drawing/2014/main" val="10010"/>
                  </a:ext>
                </a:extLst>
              </a:tr>
              <a:tr h="444500">
                <a:tc>
                  <a:txBody>
                    <a:bodyPr/>
                    <a:lstStyle/>
                    <a:p>
                      <a:r>
                        <a:rPr lang="en-GB" sz="2400" dirty="0"/>
                        <a:t>5 shillings</a:t>
                      </a:r>
                    </a:p>
                  </a:txBody>
                  <a:tcPr/>
                </a:tc>
                <a:tc>
                  <a:txBody>
                    <a:bodyPr/>
                    <a:lstStyle/>
                    <a:p>
                      <a:r>
                        <a:rPr lang="en-GB" sz="2400" dirty="0"/>
                        <a:t>1 crown</a:t>
                      </a:r>
                    </a:p>
                  </a:txBody>
                  <a:tcPr/>
                </a:tc>
                <a:extLst>
                  <a:ext uri="{0D108BD9-81ED-4DB2-BD59-A6C34878D82A}">
                    <a16:rowId xmlns:a16="http://schemas.microsoft.com/office/drawing/2014/main" val="10011"/>
                  </a:ext>
                </a:extLst>
              </a:tr>
            </a:tbl>
          </a:graphicData>
        </a:graphic>
      </p:graphicFrame>
      <p:sp>
        <p:nvSpPr>
          <p:cNvPr id="2" name="TextBox 1">
            <a:extLst>
              <a:ext uri="{FF2B5EF4-FFF2-40B4-BE49-F238E27FC236}">
                <a16:creationId xmlns:a16="http://schemas.microsoft.com/office/drawing/2014/main" id="{A3D2A1C5-18B9-4F90-9AA7-E7CB8CC3F8F3}"/>
              </a:ext>
            </a:extLst>
          </p:cNvPr>
          <p:cNvSpPr txBox="1"/>
          <p:nvPr/>
        </p:nvSpPr>
        <p:spPr>
          <a:xfrm>
            <a:off x="270588" y="182880"/>
            <a:ext cx="4618653" cy="1754326"/>
          </a:xfrm>
          <a:prstGeom prst="rect">
            <a:avLst/>
          </a:prstGeom>
          <a:noFill/>
        </p:spPr>
        <p:txBody>
          <a:bodyPr wrap="square" rtlCol="0">
            <a:spAutoFit/>
          </a:bodyPr>
          <a:lstStyle/>
          <a:p>
            <a:r>
              <a:rPr lang="en-GB" sz="5400" dirty="0"/>
              <a:t>British money until 1971</a:t>
            </a:r>
          </a:p>
        </p:txBody>
      </p:sp>
    </p:spTree>
    <p:extLst>
      <p:ext uri="{BB962C8B-B14F-4D97-AF65-F5344CB8AC3E}">
        <p14:creationId xmlns:p14="http://schemas.microsoft.com/office/powerpoint/2010/main" val="110539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2A85EB3-C609-4D47-AC43-DF165EE6F3BB}"/>
              </a:ext>
            </a:extLst>
          </p:cNvPr>
          <p:cNvPicPr>
            <a:picLocks noChangeAspect="1"/>
          </p:cNvPicPr>
          <p:nvPr/>
        </p:nvPicPr>
        <p:blipFill rotWithShape="1">
          <a:blip r:embed="rId2"/>
          <a:srcRect t="14500" b="12211"/>
          <a:stretch/>
        </p:blipFill>
        <p:spPr>
          <a:xfrm>
            <a:off x="20" y="0"/>
            <a:ext cx="12191980" cy="6857990"/>
          </a:xfrm>
          <a:prstGeom prst="rect">
            <a:avLst/>
          </a:prstGeom>
        </p:spPr>
      </p:pic>
      <p:sp>
        <p:nvSpPr>
          <p:cNvPr id="7" name="Title 6">
            <a:extLst>
              <a:ext uri="{FF2B5EF4-FFF2-40B4-BE49-F238E27FC236}">
                <a16:creationId xmlns:a16="http://schemas.microsoft.com/office/drawing/2014/main" id="{B805DF08-BA37-4063-8C4C-24A4369D3769}"/>
              </a:ext>
            </a:extLst>
          </p:cNvPr>
          <p:cNvSpPr>
            <a:spLocks noGrp="1"/>
          </p:cNvSpPr>
          <p:nvPr>
            <p:ph type="title"/>
          </p:nvPr>
        </p:nvSpPr>
        <p:spPr>
          <a:xfrm>
            <a:off x="64881" y="748786"/>
            <a:ext cx="6591290" cy="468471"/>
          </a:xfrm>
        </p:spPr>
        <p:txBody>
          <a:bodyPr>
            <a:normAutofit fontScale="90000"/>
          </a:bodyPr>
          <a:lstStyle/>
          <a:p>
            <a:r>
              <a:rPr lang="en-GB" dirty="0">
                <a:solidFill>
                  <a:schemeClr val="bg1"/>
                </a:solidFill>
              </a:rPr>
              <a:t>Alfred the Great (849 – 899AD)</a:t>
            </a:r>
          </a:p>
        </p:txBody>
      </p:sp>
      <p:sp>
        <p:nvSpPr>
          <p:cNvPr id="8" name="TextBox 7">
            <a:extLst>
              <a:ext uri="{FF2B5EF4-FFF2-40B4-BE49-F238E27FC236}">
                <a16:creationId xmlns:a16="http://schemas.microsoft.com/office/drawing/2014/main" id="{82F92DEC-2EA4-4E36-9448-0319C210C30E}"/>
              </a:ext>
            </a:extLst>
          </p:cNvPr>
          <p:cNvSpPr txBox="1"/>
          <p:nvPr/>
        </p:nvSpPr>
        <p:spPr>
          <a:xfrm>
            <a:off x="280627" y="2052464"/>
            <a:ext cx="3696511"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King of the West Saxon immigrants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Battled the mobile sea-faring Vikings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Danish King Cnut, or Canute, united the country in 1016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550C2D89-73E8-4220-B639-C778DB9621B7}"/>
              </a:ext>
            </a:extLst>
          </p:cNvPr>
          <p:cNvSpPr txBox="1"/>
          <p:nvPr/>
        </p:nvSpPr>
        <p:spPr>
          <a:xfrm>
            <a:off x="8570068" y="748786"/>
            <a:ext cx="3469530" cy="59400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‘The Norman Conquest … was a civil war between two tribes of Danish expats –the Norsemen of France and the Anglo-Danish heirs of Canute.’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King Harold’s reign saw the Norman’s prepare for invasion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Winder (2006: 27)</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0C5D51-4B02-463E-BF68-4A133582443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392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fade">
                                      <p:cBhvr>
                                        <p:cTn id="14" dur="1000"/>
                                        <p:tgtEl>
                                          <p:spTgt spid="8">
                                            <p:txEl>
                                              <p:pRg st="3" end="3"/>
                                            </p:txEl>
                                          </p:spTgt>
                                        </p:tgtEl>
                                      </p:cBhvr>
                                    </p:animEffect>
                                    <p:anim calcmode="lin" valueType="num">
                                      <p:cBhvr>
                                        <p:cTn id="1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1000"/>
                                        <p:tgtEl>
                                          <p:spTgt spid="12"/>
                                        </p:tgtEl>
                                      </p:cBhvr>
                                    </p:animEffect>
                                    <p:anim calcmode="lin" valueType="num">
                                      <p:cBhvr>
                                        <p:cTn id="22" dur="1000" fill="hold"/>
                                        <p:tgtEl>
                                          <p:spTgt spid="12"/>
                                        </p:tgtEl>
                                        <p:attrNameLst>
                                          <p:attrName>ppt_x</p:attrName>
                                        </p:attrNameLst>
                                      </p:cBhvr>
                                      <p:tavLst>
                                        <p:tav tm="0">
                                          <p:val>
                                            <p:strVal val="#ppt_x"/>
                                          </p:val>
                                        </p:tav>
                                        <p:tav tm="100000">
                                          <p:val>
                                            <p:strVal val="#ppt_x"/>
                                          </p:val>
                                        </p:tav>
                                      </p:tavLst>
                                    </p:anim>
                                    <p:anim calcmode="lin" valueType="num">
                                      <p:cBhvr>
                                        <p:cTn id="2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0292E57-639D-41C3-8604-3FC4890AB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8853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06A313-E702-4B18-9A34-D28252EFD4FC}"/>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ACF0160-FD62-4537-9E0C-3168261D1B50}"/>
              </a:ext>
            </a:extLst>
          </p:cNvPr>
          <p:cNvSpPr>
            <a:spLocks noGrp="1"/>
          </p:cNvSpPr>
          <p:nvPr>
            <p:ph type="title"/>
          </p:nvPr>
        </p:nvSpPr>
        <p:spPr>
          <a:xfrm>
            <a:off x="558282" y="662474"/>
            <a:ext cx="5443023" cy="5179033"/>
          </a:xfrm>
          <a:solidFill>
            <a:schemeClr val="bg2"/>
          </a:solidFill>
        </p:spPr>
        <p:txBody>
          <a:bodyPr>
            <a:normAutofit fontScale="90000"/>
          </a:bodyPr>
          <a:lstStyle/>
          <a:p>
            <a:r>
              <a:rPr lang="en-GB" dirty="0"/>
              <a:t>What kind of considerations would you have had if you were William the Conqueror?</a:t>
            </a:r>
            <a:br>
              <a:rPr lang="en-GB" dirty="0"/>
            </a:br>
            <a:br>
              <a:rPr lang="en-GB" dirty="0"/>
            </a:br>
            <a:r>
              <a:rPr lang="en-GB" dirty="0"/>
              <a:t>- we’ve won (</a:t>
            </a:r>
            <a:r>
              <a:rPr lang="en-GB" dirty="0" err="1"/>
              <a:t>Yaay</a:t>
            </a:r>
            <a:r>
              <a:rPr lang="en-GB" dirty="0"/>
              <a:t>!)</a:t>
            </a:r>
            <a:br>
              <a:rPr lang="en-GB" dirty="0"/>
            </a:br>
            <a:r>
              <a:rPr lang="en-GB" dirty="0"/>
              <a:t>- we’re here! (Bit cold)</a:t>
            </a:r>
            <a:br>
              <a:rPr lang="en-GB" dirty="0"/>
            </a:br>
            <a:r>
              <a:rPr lang="en-GB" dirty="0"/>
              <a:t>- now what?</a:t>
            </a:r>
          </a:p>
        </p:txBody>
      </p:sp>
    </p:spTree>
    <p:extLst>
      <p:ext uri="{BB962C8B-B14F-4D97-AF65-F5344CB8AC3E}">
        <p14:creationId xmlns:p14="http://schemas.microsoft.com/office/powerpoint/2010/main" val="35576842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Economic impacts</a:t>
            </a:r>
          </a:p>
        </p:txBody>
      </p:sp>
      <p:sp>
        <p:nvSpPr>
          <p:cNvPr id="3" name="Content Placeholder 2"/>
          <p:cNvSpPr>
            <a:spLocks noGrp="1"/>
          </p:cNvSpPr>
          <p:nvPr>
            <p:ph idx="1"/>
          </p:nvPr>
        </p:nvSpPr>
        <p:spPr>
          <a:xfrm>
            <a:off x="838200" y="1545336"/>
            <a:ext cx="10994136" cy="4631627"/>
          </a:xfrm>
        </p:spPr>
        <p:txBody>
          <a:bodyPr>
            <a:noAutofit/>
          </a:bodyPr>
          <a:lstStyle/>
          <a:p>
            <a:r>
              <a:rPr lang="en-GB" sz="3200" dirty="0"/>
              <a:t>The Normans were keen to see people settle here and they were offered economic incentives</a:t>
            </a:r>
          </a:p>
          <a:p>
            <a:r>
              <a:rPr lang="en-GB" sz="3200" dirty="0"/>
              <a:t>Traders set up across the country and populations grew</a:t>
            </a:r>
          </a:p>
          <a:p>
            <a:r>
              <a:rPr lang="en-GB" sz="3200" dirty="0"/>
              <a:t>Harbours and the bigger market towns ‘begun to hum with foreign accents’ (Winder 2006: 42)</a:t>
            </a:r>
          </a:p>
          <a:p>
            <a:r>
              <a:rPr lang="en-GB" sz="3200" dirty="0"/>
              <a:t>Edward III invited German copper miners to survey the landscape and provide training</a:t>
            </a:r>
          </a:p>
          <a:p>
            <a:r>
              <a:rPr lang="en-GB" sz="3200" dirty="0"/>
              <a:t>Dutch brewers came too and transformed local processes</a:t>
            </a:r>
          </a:p>
          <a:p>
            <a:r>
              <a:rPr lang="en-GB" sz="3200" dirty="0"/>
              <a:t>Wool was the biggest business</a:t>
            </a:r>
          </a:p>
        </p:txBody>
      </p:sp>
    </p:spTree>
    <p:extLst>
      <p:ext uri="{BB962C8B-B14F-4D97-AF65-F5344CB8AC3E}">
        <p14:creationId xmlns:p14="http://schemas.microsoft.com/office/powerpoint/2010/main" val="33363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1187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dirty="0"/>
              <a:t>Royal dilemma</a:t>
            </a:r>
          </a:p>
        </p:txBody>
      </p:sp>
      <p:sp>
        <p:nvSpPr>
          <p:cNvPr id="3" name="Content Placeholder 2"/>
          <p:cNvSpPr>
            <a:spLocks noGrp="1"/>
          </p:cNvSpPr>
          <p:nvPr>
            <p:ph idx="1"/>
          </p:nvPr>
        </p:nvSpPr>
        <p:spPr>
          <a:xfrm>
            <a:off x="7531610" y="2434201"/>
            <a:ext cx="4384165" cy="3742762"/>
          </a:xfrm>
        </p:spPr>
        <p:txBody>
          <a:bodyPr>
            <a:noAutofit/>
          </a:bodyPr>
          <a:lstStyle/>
          <a:p>
            <a:r>
              <a:rPr lang="en-GB" sz="2400" dirty="0"/>
              <a:t>Guaranteeing the prosperity of foreign traders provided tax for the crown but the interests of the aristocracy couldn’t be ignored</a:t>
            </a:r>
          </a:p>
          <a:p>
            <a:r>
              <a:rPr lang="en-GB" sz="2400" dirty="0"/>
              <a:t>In 1312 there was a race riot in Norwich where people rose up in resentment against the foreign weavers who seemed to be doing so well</a:t>
            </a:r>
          </a:p>
        </p:txBody>
      </p:sp>
    </p:spTree>
    <p:extLst>
      <p:ext uri="{BB962C8B-B14F-4D97-AF65-F5344CB8AC3E}">
        <p14:creationId xmlns:p14="http://schemas.microsoft.com/office/powerpoint/2010/main" val="1714643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2F5BC9-2306-496D-BBED-3924EBFCCDA2}"/>
              </a:ext>
            </a:extLst>
          </p:cNvPr>
          <p:cNvSpPr>
            <a:spLocks noGrp="1"/>
          </p:cNvSpPr>
          <p:nvPr>
            <p:ph type="title"/>
          </p:nvPr>
        </p:nvSpPr>
        <p:spPr>
          <a:xfrm>
            <a:off x="863029" y="1012004"/>
            <a:ext cx="3416158" cy="4795408"/>
          </a:xfrm>
        </p:spPr>
        <p:txBody>
          <a:bodyPr>
            <a:normAutofit/>
          </a:bodyPr>
          <a:lstStyle/>
          <a:p>
            <a:r>
              <a:rPr lang="en-GB" sz="6000" dirty="0">
                <a:solidFill>
                  <a:srgbClr val="FFFFFF"/>
                </a:solidFill>
              </a:rPr>
              <a:t>The sin of lending money</a:t>
            </a:r>
          </a:p>
        </p:txBody>
      </p:sp>
      <p:graphicFrame>
        <p:nvGraphicFramePr>
          <p:cNvPr id="13" name="Content Placeholder 2">
            <a:extLst>
              <a:ext uri="{FF2B5EF4-FFF2-40B4-BE49-F238E27FC236}">
                <a16:creationId xmlns:a16="http://schemas.microsoft.com/office/drawing/2014/main" id="{8701A290-EB8A-452C-9867-ACE059B101A5}"/>
              </a:ext>
            </a:extLst>
          </p:cNvPr>
          <p:cNvGraphicFramePr>
            <a:graphicFrameLocks noGrp="1"/>
          </p:cNvGraphicFramePr>
          <p:nvPr>
            <p:ph idx="1"/>
            <p:extLst>
              <p:ext uri="{D42A27DB-BD31-4B8C-83A1-F6EECF244321}">
                <p14:modId xmlns:p14="http://schemas.microsoft.com/office/powerpoint/2010/main" val="297408463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0905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graphicEl>
                                              <a:dgm id="{4EE1EC3A-98DA-49DE-92E5-1D048FD5B137}"/>
                                            </p:graphicEl>
                                          </p:spTgt>
                                        </p:tgtEl>
                                        <p:attrNameLst>
                                          <p:attrName>style.visibility</p:attrName>
                                        </p:attrNameLst>
                                      </p:cBhvr>
                                      <p:to>
                                        <p:strVal val="visible"/>
                                      </p:to>
                                    </p:set>
                                    <p:anim calcmode="lin" valueType="num">
                                      <p:cBhvr additive="base">
                                        <p:cTn id="7" dur="500" fill="hold"/>
                                        <p:tgtEl>
                                          <p:spTgt spid="13">
                                            <p:graphicEl>
                                              <a:dgm id="{4EE1EC3A-98DA-49DE-92E5-1D048FD5B13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3">
                                            <p:graphicEl>
                                              <a:dgm id="{4EE1EC3A-98DA-49DE-92E5-1D048FD5B13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graphicEl>
                                              <a:dgm id="{53E3930B-7A8E-487D-B881-CB32FEEB9712}"/>
                                            </p:graphicEl>
                                          </p:spTgt>
                                        </p:tgtEl>
                                        <p:attrNameLst>
                                          <p:attrName>style.visibility</p:attrName>
                                        </p:attrNameLst>
                                      </p:cBhvr>
                                      <p:to>
                                        <p:strVal val="visible"/>
                                      </p:to>
                                    </p:set>
                                    <p:anim calcmode="lin" valueType="num">
                                      <p:cBhvr additive="base">
                                        <p:cTn id="13" dur="500" fill="hold"/>
                                        <p:tgtEl>
                                          <p:spTgt spid="13">
                                            <p:graphicEl>
                                              <a:dgm id="{53E3930B-7A8E-487D-B881-CB32FEEB9712}"/>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
                                            <p:graphicEl>
                                              <a:dgm id="{53E3930B-7A8E-487D-B881-CB32FEEB9712}"/>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graphicEl>
                                              <a:dgm id="{6A2056C5-0888-4A2D-886F-F89D418F8802}"/>
                                            </p:graphicEl>
                                          </p:spTgt>
                                        </p:tgtEl>
                                        <p:attrNameLst>
                                          <p:attrName>style.visibility</p:attrName>
                                        </p:attrNameLst>
                                      </p:cBhvr>
                                      <p:to>
                                        <p:strVal val="visible"/>
                                      </p:to>
                                    </p:set>
                                    <p:anim calcmode="lin" valueType="num">
                                      <p:cBhvr additive="base">
                                        <p:cTn id="19" dur="500" fill="hold"/>
                                        <p:tgtEl>
                                          <p:spTgt spid="13">
                                            <p:graphicEl>
                                              <a:dgm id="{6A2056C5-0888-4A2D-886F-F89D418F8802}"/>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graphicEl>
                                              <a:dgm id="{6A2056C5-0888-4A2D-886F-F89D418F880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C490DD9-3A74-4AD0-971D-6E886D76CFD5}"/>
              </a:ext>
            </a:extLst>
          </p:cNvPr>
          <p:cNvPicPr>
            <a:picLocks noChangeAspect="1"/>
          </p:cNvPicPr>
          <p:nvPr/>
        </p:nvPicPr>
        <p:blipFill rotWithShape="1">
          <a:blip r:embed="rId2"/>
          <a:srcRect t="6855" r="-1" b="-1"/>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t>‘Usury’ was a sin</a:t>
            </a:r>
          </a:p>
        </p:txBody>
      </p:sp>
      <p:sp>
        <p:nvSpPr>
          <p:cNvPr id="3" name="Content Placeholder 2"/>
          <p:cNvSpPr>
            <a:spLocks noGrp="1"/>
          </p:cNvSpPr>
          <p:nvPr>
            <p:ph idx="1"/>
          </p:nvPr>
        </p:nvSpPr>
        <p:spPr>
          <a:xfrm>
            <a:off x="7531610" y="2434201"/>
            <a:ext cx="3822189" cy="3742762"/>
          </a:xfrm>
        </p:spPr>
        <p:txBody>
          <a:bodyPr>
            <a:normAutofit/>
          </a:bodyPr>
          <a:lstStyle/>
          <a:p>
            <a:r>
              <a:rPr lang="en-GB" sz="2000"/>
              <a:t>The Church’s insistence that usury was sinful led to Jews being invited to ply this essential trade in accordance with royal permits and they acted as servants of the King</a:t>
            </a:r>
          </a:p>
          <a:p>
            <a:r>
              <a:rPr lang="en-GB" sz="2000"/>
              <a:t>Jews were not allowed to join craft or trade guilds and were protected in law: anyone harming a Jew was damaging the King’s property!</a:t>
            </a:r>
          </a:p>
        </p:txBody>
      </p:sp>
      <p:sp>
        <p:nvSpPr>
          <p:cNvPr id="10" name="TextBox 9">
            <a:extLst>
              <a:ext uri="{FF2B5EF4-FFF2-40B4-BE49-F238E27FC236}">
                <a16:creationId xmlns:a16="http://schemas.microsoft.com/office/drawing/2014/main" id="{06DABA75-60D6-438C-BEDA-70D02A0082FA}"/>
              </a:ext>
            </a:extLst>
          </p:cNvPr>
          <p:cNvSpPr txBox="1"/>
          <p:nvPr/>
        </p:nvSpPr>
        <p:spPr>
          <a:xfrm>
            <a:off x="8476488" y="6124448"/>
            <a:ext cx="2877312" cy="3749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Winder (2006: 45)</a:t>
            </a:r>
          </a:p>
        </p:txBody>
      </p:sp>
    </p:spTree>
    <p:extLst>
      <p:ext uri="{BB962C8B-B14F-4D97-AF65-F5344CB8AC3E}">
        <p14:creationId xmlns:p14="http://schemas.microsoft.com/office/powerpoint/2010/main" val="169272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70C8E7-643F-43EF-9117-365695E8D8D4}"/>
              </a:ext>
            </a:extLst>
          </p:cNvPr>
          <p:cNvPicPr>
            <a:picLocks noChangeAspect="1"/>
          </p:cNvPicPr>
          <p:nvPr/>
        </p:nvPicPr>
        <p:blipFill rotWithShape="1">
          <a:blip r:embed="rId2"/>
          <a:srcRect r="25"/>
          <a:stretch/>
        </p:blipFill>
        <p:spPr>
          <a:xfrm>
            <a:off x="20" y="10"/>
            <a:ext cx="12188932" cy="6857990"/>
          </a:xfrm>
          <a:prstGeom prst="rect">
            <a:avLst/>
          </a:prstGeom>
        </p:spPr>
      </p:pic>
      <p:sp>
        <p:nvSpPr>
          <p:cNvPr id="14" name="Freeform: Shape 9">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473205-30DB-4FD1-84D6-BC7BBF3C97B3}"/>
              </a:ext>
            </a:extLst>
          </p:cNvPr>
          <p:cNvSpPr>
            <a:spLocks noGrp="1"/>
          </p:cNvSpPr>
          <p:nvPr>
            <p:ph type="title"/>
          </p:nvPr>
        </p:nvSpPr>
        <p:spPr>
          <a:xfrm>
            <a:off x="618062" y="4185749"/>
            <a:ext cx="9265771" cy="622836"/>
          </a:xfrm>
        </p:spPr>
        <p:txBody>
          <a:bodyPr>
            <a:noAutofit/>
          </a:bodyPr>
          <a:lstStyle/>
          <a:p>
            <a:r>
              <a:rPr lang="en-GB" sz="6000" dirty="0"/>
              <a:t>Jewish law</a:t>
            </a:r>
          </a:p>
        </p:txBody>
      </p:sp>
      <p:sp>
        <p:nvSpPr>
          <p:cNvPr id="3" name="Content Placeholder 2">
            <a:extLst>
              <a:ext uri="{FF2B5EF4-FFF2-40B4-BE49-F238E27FC236}">
                <a16:creationId xmlns:a16="http://schemas.microsoft.com/office/drawing/2014/main" id="{9F26BB06-8D12-4236-ABE0-D7E18CE2B459}"/>
              </a:ext>
            </a:extLst>
          </p:cNvPr>
          <p:cNvSpPr>
            <a:spLocks noGrp="1"/>
          </p:cNvSpPr>
          <p:nvPr>
            <p:ph idx="1"/>
          </p:nvPr>
        </p:nvSpPr>
        <p:spPr>
          <a:xfrm>
            <a:off x="618062" y="4970525"/>
            <a:ext cx="11297713" cy="1315658"/>
          </a:xfrm>
        </p:spPr>
        <p:txBody>
          <a:bodyPr>
            <a:normAutofit/>
          </a:bodyPr>
          <a:lstStyle/>
          <a:p>
            <a:r>
              <a:rPr lang="en-US" sz="2400" dirty="0"/>
              <a:t>In Jewish law (Leviticus 25:35-38) interests should not be charged to any poor person</a:t>
            </a:r>
          </a:p>
          <a:p>
            <a:r>
              <a:rPr lang="en-US" sz="2400" dirty="0"/>
              <a:t>In </a:t>
            </a:r>
            <a:r>
              <a:rPr lang="en-US" sz="2400" dirty="0" err="1"/>
              <a:t>Deutronomy</a:t>
            </a:r>
            <a:r>
              <a:rPr lang="en-US" sz="2400" dirty="0"/>
              <a:t> (23;19-20) Jews were permitted to charge interest on loans to non-Jews</a:t>
            </a:r>
          </a:p>
          <a:p>
            <a:endParaRPr lang="en-GB" sz="1800" dirty="0"/>
          </a:p>
        </p:txBody>
      </p:sp>
    </p:spTree>
    <p:extLst>
      <p:ext uri="{BB962C8B-B14F-4D97-AF65-F5344CB8AC3E}">
        <p14:creationId xmlns:p14="http://schemas.microsoft.com/office/powerpoint/2010/main" val="156309734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1610" y="365125"/>
            <a:ext cx="3822189" cy="1899912"/>
          </a:xfrm>
        </p:spPr>
        <p:txBody>
          <a:bodyPr>
            <a:normAutofit/>
          </a:bodyPr>
          <a:lstStyle/>
          <a:p>
            <a:r>
              <a:rPr lang="en-GB" sz="4000"/>
              <a:t>‘Usury’ was a sin</a:t>
            </a:r>
          </a:p>
        </p:txBody>
      </p:sp>
      <p:pic>
        <p:nvPicPr>
          <p:cNvPr id="6" name="Picture 5">
            <a:extLst>
              <a:ext uri="{FF2B5EF4-FFF2-40B4-BE49-F238E27FC236}">
                <a16:creationId xmlns:a16="http://schemas.microsoft.com/office/drawing/2014/main" id="{721A6349-EE3B-4F9A-8E40-E54D6705C3DE}"/>
              </a:ext>
            </a:extLst>
          </p:cNvPr>
          <p:cNvPicPr>
            <a:picLocks noChangeAspect="1"/>
          </p:cNvPicPr>
          <p:nvPr/>
        </p:nvPicPr>
        <p:blipFill rotWithShape="1">
          <a:blip r:embed="rId2"/>
          <a:srcRect l="16686" r="5434" b="-1"/>
          <a:stretch/>
        </p:blipFill>
        <p:spPr>
          <a:xfrm>
            <a:off x="1" y="10"/>
            <a:ext cx="6936390" cy="6857990"/>
          </a:xfrm>
          <a:prstGeom prst="rect">
            <a:avLst/>
          </a:prstGeom>
        </p:spPr>
      </p:pic>
      <p:sp>
        <p:nvSpPr>
          <p:cNvPr id="3" name="Content Placeholder 2"/>
          <p:cNvSpPr>
            <a:spLocks noGrp="1"/>
          </p:cNvSpPr>
          <p:nvPr>
            <p:ph idx="1"/>
          </p:nvPr>
        </p:nvSpPr>
        <p:spPr>
          <a:xfrm>
            <a:off x="7531610" y="2434201"/>
            <a:ext cx="3822189" cy="3742762"/>
          </a:xfrm>
        </p:spPr>
        <p:txBody>
          <a:bodyPr>
            <a:normAutofit/>
          </a:bodyPr>
          <a:lstStyle/>
          <a:p>
            <a:r>
              <a:rPr lang="en-GB" sz="2400" dirty="0"/>
              <a:t>Interest could be remarkably high and profits soared</a:t>
            </a:r>
          </a:p>
          <a:p>
            <a:r>
              <a:rPr lang="en-GB" sz="2400" dirty="0"/>
              <a:t>The King realised that instead of borrowing and repaying interest, he could simply tax the money-lenders</a:t>
            </a:r>
          </a:p>
        </p:txBody>
      </p:sp>
      <p:sp>
        <p:nvSpPr>
          <p:cNvPr id="7" name="TextBox 6">
            <a:extLst>
              <a:ext uri="{FF2B5EF4-FFF2-40B4-BE49-F238E27FC236}">
                <a16:creationId xmlns:a16="http://schemas.microsoft.com/office/drawing/2014/main" id="{9354591B-2AAC-41EA-8D2F-DD4959767D04}"/>
              </a:ext>
            </a:extLst>
          </p:cNvPr>
          <p:cNvSpPr txBox="1"/>
          <p:nvPr/>
        </p:nvSpPr>
        <p:spPr>
          <a:xfrm>
            <a:off x="8004048" y="6176963"/>
            <a:ext cx="2877312" cy="37490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Winder (2006: 45)</a:t>
            </a:r>
          </a:p>
        </p:txBody>
      </p:sp>
    </p:spTree>
    <p:extLst>
      <p:ext uri="{BB962C8B-B14F-4D97-AF65-F5344CB8AC3E}">
        <p14:creationId xmlns:p14="http://schemas.microsoft.com/office/powerpoint/2010/main" val="341618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B43E6-7FB9-4E73-8711-F2C02BCF0700}"/>
              </a:ext>
            </a:extLst>
          </p:cNvPr>
          <p:cNvSpPr>
            <a:spLocks noGrp="1"/>
          </p:cNvSpPr>
          <p:nvPr>
            <p:ph idx="1"/>
          </p:nvPr>
        </p:nvSpPr>
        <p:spPr>
          <a:xfrm>
            <a:off x="601575" y="1323504"/>
            <a:ext cx="7074160" cy="2875188"/>
          </a:xfrm>
        </p:spPr>
        <p:txBody>
          <a:bodyPr>
            <a:noAutofit/>
          </a:bodyPr>
          <a:lstStyle/>
          <a:p>
            <a:r>
              <a:rPr lang="en-US" sz="3200" dirty="0"/>
              <a:t>Mordecai B. Hillel of Germany (b. 1298) wrote of the high profits to be had in money-lending</a:t>
            </a:r>
          </a:p>
          <a:p>
            <a:r>
              <a:rPr lang="en-US" sz="3200" dirty="0"/>
              <a:t>Ibn </a:t>
            </a:r>
            <a:r>
              <a:rPr lang="en-US" sz="3200" dirty="0" err="1"/>
              <a:t>Adret</a:t>
            </a:r>
            <a:r>
              <a:rPr lang="en-US" sz="3200" dirty="0"/>
              <a:t> in Spain observed that it has become permitted for everyone to charge interest on loans to Gentiles … </a:t>
            </a:r>
            <a:endParaRPr lang="en-GB" sz="3200" dirty="0"/>
          </a:p>
        </p:txBody>
      </p:sp>
      <p:sp>
        <p:nvSpPr>
          <p:cNvPr id="4" name="Rectangle 3">
            <a:extLst>
              <a:ext uri="{FF2B5EF4-FFF2-40B4-BE49-F238E27FC236}">
                <a16:creationId xmlns:a16="http://schemas.microsoft.com/office/drawing/2014/main" id="{08C892BF-98CE-4B0C-8B63-B80726CCC3F0}"/>
              </a:ext>
            </a:extLst>
          </p:cNvPr>
          <p:cNvSpPr/>
          <p:nvPr/>
        </p:nvSpPr>
        <p:spPr>
          <a:xfrm>
            <a:off x="1551446" y="5201825"/>
            <a:ext cx="8253909" cy="1384995"/>
          </a:xfrm>
          <a:prstGeom prst="rect">
            <a:avLst/>
          </a:prstGeom>
          <a:solidFill>
            <a:srgbClr val="FFFF00"/>
          </a:solidFill>
          <a:ln w="38100">
            <a:solidFill>
              <a:schemeClr val="tx1"/>
            </a:solidFill>
          </a:ln>
        </p:spPr>
        <p:txBody>
          <a:bodyPr wrap="square">
            <a:spAutoFit/>
          </a:bodyPr>
          <a:lstStyle/>
          <a:p>
            <a:r>
              <a:rPr lang="en-US" sz="2800" dirty="0">
                <a:solidFill>
                  <a:prstClr val="black"/>
                </a:solidFill>
              </a:rPr>
              <a:t>Jewish money lenders developed great skill and earned significant amounts of money. Taxes increased and the need to keep generating profits was important</a:t>
            </a:r>
            <a:endParaRPr lang="en-GB" dirty="0"/>
          </a:p>
        </p:txBody>
      </p:sp>
      <p:sp>
        <p:nvSpPr>
          <p:cNvPr id="5" name="TextBox 4">
            <a:extLst>
              <a:ext uri="{FF2B5EF4-FFF2-40B4-BE49-F238E27FC236}">
                <a16:creationId xmlns:a16="http://schemas.microsoft.com/office/drawing/2014/main" id="{D096B933-8943-42CE-924A-4F3C26856A85}"/>
              </a:ext>
            </a:extLst>
          </p:cNvPr>
          <p:cNvSpPr txBox="1"/>
          <p:nvPr/>
        </p:nvSpPr>
        <p:spPr>
          <a:xfrm>
            <a:off x="9805355" y="6286749"/>
            <a:ext cx="2583402" cy="369332"/>
          </a:xfrm>
          <a:prstGeom prst="rect">
            <a:avLst/>
          </a:prstGeom>
          <a:noFill/>
        </p:spPr>
        <p:txBody>
          <a:bodyPr wrap="square" rtlCol="0">
            <a:spAutoFit/>
          </a:bodyPr>
          <a:lstStyle/>
          <a:p>
            <a:r>
              <a:rPr lang="en-GB" dirty="0"/>
              <a:t>Roth 2003</a:t>
            </a:r>
          </a:p>
        </p:txBody>
      </p:sp>
      <p:pic>
        <p:nvPicPr>
          <p:cNvPr id="6" name="Picture 5">
            <a:extLst>
              <a:ext uri="{FF2B5EF4-FFF2-40B4-BE49-F238E27FC236}">
                <a16:creationId xmlns:a16="http://schemas.microsoft.com/office/drawing/2014/main" id="{DD4F3EA0-D42B-4700-B6FA-859E844F8283}"/>
              </a:ext>
            </a:extLst>
          </p:cNvPr>
          <p:cNvPicPr>
            <a:picLocks noChangeAspect="1"/>
          </p:cNvPicPr>
          <p:nvPr/>
        </p:nvPicPr>
        <p:blipFill>
          <a:blip r:embed="rId2"/>
          <a:stretch>
            <a:fillRect/>
          </a:stretch>
        </p:blipFill>
        <p:spPr>
          <a:xfrm rot="191820">
            <a:off x="8052623" y="481263"/>
            <a:ext cx="3413313" cy="4559670"/>
          </a:xfrm>
          <a:prstGeom prst="rect">
            <a:avLst/>
          </a:prstGeom>
        </p:spPr>
      </p:pic>
    </p:spTree>
    <p:extLst>
      <p:ext uri="{BB962C8B-B14F-4D97-AF65-F5344CB8AC3E}">
        <p14:creationId xmlns:p14="http://schemas.microsoft.com/office/powerpoint/2010/main" val="3320872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5B4F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4767072"/>
            <a:ext cx="6594189" cy="1625210"/>
          </a:xfrm>
        </p:spPr>
        <p:txBody>
          <a:bodyPr>
            <a:normAutofit fontScale="90000"/>
          </a:bodyPr>
          <a:lstStyle/>
          <a:p>
            <a:pPr algn="r"/>
            <a:r>
              <a:rPr lang="en-GB" sz="6000" dirty="0">
                <a:solidFill>
                  <a:srgbClr val="FFFFFF"/>
                </a:solidFill>
              </a:rPr>
              <a:t>The first immigrant ‘community</a:t>
            </a:r>
            <a:r>
              <a:rPr lang="en-GB" dirty="0">
                <a:solidFill>
                  <a:srgbClr val="FFFFFF"/>
                </a:solidFill>
              </a:rPr>
              <a:t>’</a:t>
            </a:r>
          </a:p>
        </p:txBody>
      </p:sp>
      <p:pic>
        <p:nvPicPr>
          <p:cNvPr id="4" name="Picture 3"/>
          <p:cNvPicPr>
            <a:picLocks noChangeAspect="1"/>
          </p:cNvPicPr>
          <p:nvPr/>
        </p:nvPicPr>
        <p:blipFill rotWithShape="1">
          <a:blip r:embed="rId2"/>
          <a:srcRect r="761"/>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7607571" y="917724"/>
            <a:ext cx="4335613" cy="5147173"/>
          </a:xfrm>
        </p:spPr>
        <p:txBody>
          <a:bodyPr anchor="ctr">
            <a:noAutofit/>
          </a:bodyPr>
          <a:lstStyle/>
          <a:p>
            <a:r>
              <a:rPr lang="en-GB" sz="2400" dirty="0">
                <a:solidFill>
                  <a:srgbClr val="FFFFFF"/>
                </a:solidFill>
              </a:rPr>
              <a:t>The Jews ran England’s early financial industry, establishing family links which lasted 200 years</a:t>
            </a:r>
          </a:p>
          <a:p>
            <a:r>
              <a:rPr lang="en-GB" sz="2400" dirty="0">
                <a:solidFill>
                  <a:srgbClr val="FFFFFF"/>
                </a:solidFill>
              </a:rPr>
              <a:t>They thought themselves ‘English’ and were educated and rich</a:t>
            </a:r>
          </a:p>
          <a:p>
            <a:r>
              <a:rPr lang="en-GB" sz="2400" dirty="0">
                <a:solidFill>
                  <a:srgbClr val="FFFFFF"/>
                </a:solidFill>
              </a:rPr>
              <a:t>At Steep Hill, Lincoln, Aaron the money lender had business interests across 25 countries in the 12</a:t>
            </a:r>
            <a:r>
              <a:rPr lang="en-GB" sz="2400" baseline="30000" dirty="0">
                <a:solidFill>
                  <a:srgbClr val="FFFFFF"/>
                </a:solidFill>
              </a:rPr>
              <a:t>th</a:t>
            </a:r>
            <a:r>
              <a:rPr lang="en-GB" sz="2400" dirty="0">
                <a:solidFill>
                  <a:srgbClr val="FFFFFF"/>
                </a:solidFill>
              </a:rPr>
              <a:t> century</a:t>
            </a:r>
          </a:p>
          <a:p>
            <a:r>
              <a:rPr lang="en-GB" sz="2400" dirty="0">
                <a:solidFill>
                  <a:srgbClr val="FFFFFF"/>
                </a:solidFill>
              </a:rPr>
              <a:t>On his death the Crown snatched his assets (1186)</a:t>
            </a:r>
          </a:p>
        </p:txBody>
      </p:sp>
    </p:spTree>
    <p:extLst>
      <p:ext uri="{BB962C8B-B14F-4D97-AF65-F5344CB8AC3E}">
        <p14:creationId xmlns:p14="http://schemas.microsoft.com/office/powerpoint/2010/main" val="327462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Resentment</a:t>
            </a:r>
          </a:p>
        </p:txBody>
      </p:sp>
      <p:sp>
        <p:nvSpPr>
          <p:cNvPr id="3" name="Content Placeholder 2"/>
          <p:cNvSpPr>
            <a:spLocks noGrp="1"/>
          </p:cNvSpPr>
          <p:nvPr>
            <p:ph idx="1"/>
          </p:nvPr>
        </p:nvSpPr>
        <p:spPr>
          <a:xfrm>
            <a:off x="6294920" y="736967"/>
            <a:ext cx="5220101" cy="5755908"/>
          </a:xfrm>
        </p:spPr>
        <p:txBody>
          <a:bodyPr>
            <a:noAutofit/>
          </a:bodyPr>
          <a:lstStyle/>
          <a:p>
            <a:r>
              <a:rPr lang="en-GB" sz="3200" dirty="0"/>
              <a:t>The prosperity of the Jews brought resentment and they became a target for prejudice and discrimination</a:t>
            </a:r>
          </a:p>
          <a:p>
            <a:r>
              <a:rPr lang="en-GB" sz="3200" dirty="0"/>
              <a:t>Henry II protected them – seizing 25% of their wealth in 1187 </a:t>
            </a:r>
          </a:p>
          <a:p>
            <a:r>
              <a:rPr lang="en-GB" sz="3200" dirty="0"/>
              <a:t>Richard I (1189) used them to fund his assault on Jerusalem, at his coronation (3</a:t>
            </a:r>
            <a:r>
              <a:rPr lang="en-GB" sz="3200" baseline="30000" dirty="0"/>
              <a:t>rd</a:t>
            </a:r>
            <a:r>
              <a:rPr lang="en-GB" sz="3200" dirty="0"/>
              <a:t> Sept) Jews were attacked</a:t>
            </a:r>
          </a:p>
        </p:txBody>
      </p:sp>
      <p:pic>
        <p:nvPicPr>
          <p:cNvPr id="5" name="Picture 4">
            <a:extLst>
              <a:ext uri="{FF2B5EF4-FFF2-40B4-BE49-F238E27FC236}">
                <a16:creationId xmlns:a16="http://schemas.microsoft.com/office/drawing/2014/main" id="{0B23AE97-19A7-42FC-9029-EA2B3BF6E35A}"/>
              </a:ext>
            </a:extLst>
          </p:cNvPr>
          <p:cNvPicPr>
            <a:picLocks noChangeAspect="1"/>
          </p:cNvPicPr>
          <p:nvPr/>
        </p:nvPicPr>
        <p:blipFill>
          <a:blip r:embed="rId2"/>
          <a:stretch>
            <a:fillRect/>
          </a:stretch>
        </p:blipFill>
        <p:spPr>
          <a:xfrm>
            <a:off x="482065" y="2469443"/>
            <a:ext cx="5611037" cy="208330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870220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Resentment</a:t>
            </a:r>
          </a:p>
        </p:txBody>
      </p:sp>
      <p:sp>
        <p:nvSpPr>
          <p:cNvPr id="3" name="Content Placeholder 2"/>
          <p:cNvSpPr>
            <a:spLocks noGrp="1"/>
          </p:cNvSpPr>
          <p:nvPr>
            <p:ph idx="1"/>
          </p:nvPr>
        </p:nvSpPr>
        <p:spPr>
          <a:xfrm>
            <a:off x="838200" y="1965255"/>
            <a:ext cx="5649227" cy="4389120"/>
          </a:xfrm>
        </p:spPr>
        <p:txBody>
          <a:bodyPr>
            <a:noAutofit/>
          </a:bodyPr>
          <a:lstStyle/>
          <a:p>
            <a:r>
              <a:rPr lang="en-GB" sz="3200" dirty="0"/>
              <a:t>In York, 150 Jews were herded into the castle and murdered</a:t>
            </a:r>
          </a:p>
          <a:p>
            <a:r>
              <a:rPr lang="en-GB" sz="3200" dirty="0"/>
              <a:t>Many only survived because royal privilege allowed them to take refuge in castles</a:t>
            </a:r>
          </a:p>
          <a:p>
            <a:r>
              <a:rPr lang="en-GB" sz="3200" dirty="0"/>
              <a:t>King John kept the plunder going and in 1201 many Jews decided to leave</a:t>
            </a:r>
          </a:p>
        </p:txBody>
      </p:sp>
      <p:sp>
        <p:nvSpPr>
          <p:cNvPr id="4" name="TextBox 3">
            <a:extLst>
              <a:ext uri="{FF2B5EF4-FFF2-40B4-BE49-F238E27FC236}">
                <a16:creationId xmlns:a16="http://schemas.microsoft.com/office/drawing/2014/main" id="{4EEF9C58-12E6-4B9A-886C-55D11C262A30}"/>
              </a:ext>
            </a:extLst>
          </p:cNvPr>
          <p:cNvSpPr txBox="1"/>
          <p:nvPr/>
        </p:nvSpPr>
        <p:spPr>
          <a:xfrm>
            <a:off x="613824" y="6354375"/>
            <a:ext cx="6097978" cy="276999"/>
          </a:xfrm>
          <a:prstGeom prst="rect">
            <a:avLst/>
          </a:prstGeom>
          <a:noFill/>
        </p:spPr>
        <p:txBody>
          <a:bodyPr wrap="square">
            <a:spAutoFit/>
          </a:bodyPr>
          <a:lstStyle/>
          <a:p>
            <a:r>
              <a:rPr lang="en-GB" sz="1200" dirty="0">
                <a:hlinkClick r:id="rId2"/>
              </a:rPr>
              <a:t>https://www.haaretz.com/jewish/.premium-1189-long-live-the-king-death-to-jews-1.5329011</a:t>
            </a:r>
            <a:r>
              <a:rPr lang="en-GB" sz="1200" dirty="0"/>
              <a:t> </a:t>
            </a:r>
          </a:p>
        </p:txBody>
      </p:sp>
      <p:sp>
        <p:nvSpPr>
          <p:cNvPr id="6" name="TextBox 5">
            <a:extLst>
              <a:ext uri="{FF2B5EF4-FFF2-40B4-BE49-F238E27FC236}">
                <a16:creationId xmlns:a16="http://schemas.microsoft.com/office/drawing/2014/main" id="{3A39F646-B26D-44C8-A296-A6652C2DDD60}"/>
              </a:ext>
            </a:extLst>
          </p:cNvPr>
          <p:cNvSpPr txBox="1"/>
          <p:nvPr/>
        </p:nvSpPr>
        <p:spPr>
          <a:xfrm>
            <a:off x="6808055" y="2111618"/>
            <a:ext cx="4866374" cy="3416320"/>
          </a:xfrm>
          <a:prstGeom prst="rect">
            <a:avLst/>
          </a:prstGeom>
          <a:solidFill>
            <a:srgbClr val="FFFF00"/>
          </a:solidFill>
          <a:ln w="38100">
            <a:solidFill>
              <a:schemeClr val="tx1"/>
            </a:solidFill>
          </a:ln>
        </p:spPr>
        <p:txBody>
          <a:bodyPr wrap="square" rtlCol="0">
            <a:spAutoFit/>
          </a:bodyPr>
          <a:lstStyle/>
          <a:p>
            <a:r>
              <a:rPr lang="en-GB" sz="2400" dirty="0"/>
              <a:t>On 16</a:t>
            </a:r>
            <a:r>
              <a:rPr lang="en-GB" sz="2400" baseline="30000" dirty="0"/>
              <a:t>th</a:t>
            </a:r>
            <a:r>
              <a:rPr lang="en-GB" sz="2400" dirty="0"/>
              <a:t> March 1190 Rabbi </a:t>
            </a:r>
            <a:r>
              <a:rPr lang="en-GB" sz="2400" dirty="0" err="1"/>
              <a:t>Yomtov</a:t>
            </a:r>
            <a:r>
              <a:rPr lang="en-GB" sz="2400" dirty="0"/>
              <a:t> </a:t>
            </a:r>
            <a:r>
              <a:rPr lang="en-GB" sz="2400" dirty="0" err="1"/>
              <a:t>Joigney</a:t>
            </a:r>
            <a:r>
              <a:rPr lang="en-GB" sz="2400" dirty="0"/>
              <a:t> urged 500 Jews in York to take their own lives and kill family members rather than face forcible conversion to Christianity or massacre by the mob.</a:t>
            </a:r>
          </a:p>
          <a:p>
            <a:endParaRPr lang="en-GB" sz="2400" dirty="0"/>
          </a:p>
          <a:p>
            <a:r>
              <a:rPr lang="en-GB" sz="2400" dirty="0"/>
              <a:t>Some surrendered to crusaders and were killed.</a:t>
            </a:r>
          </a:p>
        </p:txBody>
      </p:sp>
    </p:spTree>
    <p:extLst>
      <p:ext uri="{BB962C8B-B14F-4D97-AF65-F5344CB8AC3E}">
        <p14:creationId xmlns:p14="http://schemas.microsoft.com/office/powerpoint/2010/main" val="40003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Resentment</a:t>
            </a:r>
          </a:p>
        </p:txBody>
      </p:sp>
      <p:sp>
        <p:nvSpPr>
          <p:cNvPr id="3" name="Content Placeholder 2"/>
          <p:cNvSpPr>
            <a:spLocks noGrp="1"/>
          </p:cNvSpPr>
          <p:nvPr>
            <p:ph idx="1"/>
          </p:nvPr>
        </p:nvSpPr>
        <p:spPr>
          <a:xfrm>
            <a:off x="838200" y="1690688"/>
            <a:ext cx="11113008" cy="4792408"/>
          </a:xfrm>
        </p:spPr>
        <p:txBody>
          <a:bodyPr>
            <a:noAutofit/>
          </a:bodyPr>
          <a:lstStyle/>
          <a:p>
            <a:r>
              <a:rPr lang="en-GB" sz="3200" dirty="0"/>
              <a:t>Attitudes hardened and Jews were increasing persecuted</a:t>
            </a:r>
          </a:p>
          <a:p>
            <a:r>
              <a:rPr lang="en-GB" sz="3200" dirty="0"/>
              <a:t>In 1255, a child died in a cesspool and following brutal torture a Jew who lived nearby confessed. Henry III attended as the man was dragged through Lincoln by a horse before being hung</a:t>
            </a:r>
          </a:p>
          <a:p>
            <a:r>
              <a:rPr lang="en-GB" sz="3200" dirty="0"/>
              <a:t>100 other Jews were subsequently arrested for murder of the same boy, and a further 18 who protested were also killed</a:t>
            </a:r>
          </a:p>
          <a:p>
            <a:r>
              <a:rPr lang="en-GB" sz="3200" dirty="0"/>
              <a:t>1263: in London 400 Jews murdered in ‘a festive rampage’</a:t>
            </a:r>
          </a:p>
          <a:p>
            <a:r>
              <a:rPr lang="en-GB" sz="3200" dirty="0"/>
              <a:t>In the London Massacre of 1264 up to 1000 were surrounded and beaten to death</a:t>
            </a:r>
          </a:p>
        </p:txBody>
      </p:sp>
    </p:spTree>
    <p:extLst>
      <p:ext uri="{BB962C8B-B14F-4D97-AF65-F5344CB8AC3E}">
        <p14:creationId xmlns:p14="http://schemas.microsoft.com/office/powerpoint/2010/main" val="1010373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Resentment</a:t>
            </a:r>
          </a:p>
        </p:txBody>
      </p:sp>
      <p:sp>
        <p:nvSpPr>
          <p:cNvPr id="3" name="Content Placeholder 2"/>
          <p:cNvSpPr>
            <a:spLocks noGrp="1"/>
          </p:cNvSpPr>
          <p:nvPr>
            <p:ph idx="1"/>
          </p:nvPr>
        </p:nvSpPr>
        <p:spPr>
          <a:xfrm>
            <a:off x="838200" y="1609344"/>
            <a:ext cx="11094720" cy="4567619"/>
          </a:xfrm>
        </p:spPr>
        <p:txBody>
          <a:bodyPr>
            <a:noAutofit/>
          </a:bodyPr>
          <a:lstStyle/>
          <a:p>
            <a:r>
              <a:rPr lang="en-GB" sz="3600" dirty="0"/>
              <a:t>1272: new King Edward I banned Jews from lending money with interest</a:t>
            </a:r>
          </a:p>
          <a:p>
            <a:r>
              <a:rPr lang="en-GB" sz="3600" dirty="0"/>
              <a:t>1275-1287: all Jews over 7 obliged to wear a patch of yellow cloth; they were banned from leaving the country; religious observance was banned even in private and all Jews were arrested pending the payment of a huge fine</a:t>
            </a:r>
          </a:p>
          <a:p>
            <a:r>
              <a:rPr lang="en-GB" sz="3600" dirty="0"/>
              <a:t>Trumped up charges saw 680 thrown into the Tower of London – 293 were hanged and their property confiscated</a:t>
            </a:r>
          </a:p>
        </p:txBody>
      </p:sp>
    </p:spTree>
    <p:extLst>
      <p:ext uri="{BB962C8B-B14F-4D97-AF65-F5344CB8AC3E}">
        <p14:creationId xmlns:p14="http://schemas.microsoft.com/office/powerpoint/2010/main" val="3865119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Expulsion</a:t>
            </a:r>
          </a:p>
        </p:txBody>
      </p:sp>
      <p:sp>
        <p:nvSpPr>
          <p:cNvPr id="3" name="Content Placeholder 2"/>
          <p:cNvSpPr>
            <a:spLocks noGrp="1"/>
          </p:cNvSpPr>
          <p:nvPr>
            <p:ph idx="1"/>
          </p:nvPr>
        </p:nvSpPr>
        <p:spPr>
          <a:xfrm>
            <a:off x="838200" y="1572768"/>
            <a:ext cx="10902696" cy="4553711"/>
          </a:xfrm>
        </p:spPr>
        <p:txBody>
          <a:bodyPr>
            <a:noAutofit/>
          </a:bodyPr>
          <a:lstStyle/>
          <a:p>
            <a:r>
              <a:rPr lang="en-GB" sz="3600" dirty="0"/>
              <a:t>In 1290, remaining Jews were formally expelled by mass deportation</a:t>
            </a:r>
          </a:p>
          <a:p>
            <a:r>
              <a:rPr lang="en-GB" sz="3600" dirty="0"/>
              <a:t>The £2,000 raised rom their seized property saw Edward I buy stained glass windows for Westminster Abbey and on his father’s tomb</a:t>
            </a:r>
          </a:p>
          <a:p>
            <a:r>
              <a:rPr lang="en-GB" sz="3600" dirty="0"/>
              <a:t>When one of the boats struck a sandbar in the Thames. The captain invited his passengers to get off and stretch their legs, then he sailed off and left them to drown</a:t>
            </a:r>
          </a:p>
        </p:txBody>
      </p:sp>
    </p:spTree>
    <p:extLst>
      <p:ext uri="{BB962C8B-B14F-4D97-AF65-F5344CB8AC3E}">
        <p14:creationId xmlns:p14="http://schemas.microsoft.com/office/powerpoint/2010/main" val="19551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18343-93C6-4573-A7C1-657281FED4B9}"/>
              </a:ext>
            </a:extLst>
          </p:cNvPr>
          <p:cNvSpPr>
            <a:spLocks noGrp="1"/>
          </p:cNvSpPr>
          <p:nvPr>
            <p:ph type="title"/>
          </p:nvPr>
        </p:nvSpPr>
        <p:spPr/>
        <p:txBody>
          <a:bodyPr>
            <a:normAutofit/>
          </a:bodyPr>
          <a:lstStyle/>
          <a:p>
            <a:r>
              <a:rPr lang="en-GB" sz="6000" dirty="0"/>
              <a:t>History repeats</a:t>
            </a:r>
          </a:p>
        </p:txBody>
      </p:sp>
      <p:sp>
        <p:nvSpPr>
          <p:cNvPr id="3" name="Content Placeholder 2">
            <a:extLst>
              <a:ext uri="{FF2B5EF4-FFF2-40B4-BE49-F238E27FC236}">
                <a16:creationId xmlns:a16="http://schemas.microsoft.com/office/drawing/2014/main" id="{29B4604A-3C23-4CF7-A560-04F9EFF92801}"/>
              </a:ext>
            </a:extLst>
          </p:cNvPr>
          <p:cNvSpPr>
            <a:spLocks noGrp="1"/>
          </p:cNvSpPr>
          <p:nvPr>
            <p:ph idx="1"/>
          </p:nvPr>
        </p:nvSpPr>
        <p:spPr/>
        <p:txBody>
          <a:bodyPr>
            <a:normAutofit lnSpcReduction="10000"/>
          </a:bodyPr>
          <a:lstStyle/>
          <a:p>
            <a:r>
              <a:rPr lang="en-GB" dirty="0"/>
              <a:t>In 1600, Queen Elizabeth stopped money-lenders as they were in control of the money supply</a:t>
            </a:r>
          </a:p>
          <a:p>
            <a:r>
              <a:rPr lang="en-GB" dirty="0"/>
              <a:t>Following court challenge it was decided that only the monarch had the right to issue legal tender</a:t>
            </a:r>
          </a:p>
          <a:p>
            <a:r>
              <a:rPr lang="en-GB" dirty="0"/>
              <a:t>Merchant class was clearly not happy!</a:t>
            </a:r>
          </a:p>
          <a:p>
            <a:r>
              <a:rPr lang="en-GB" dirty="0"/>
              <a:t>Cromwell’s successful revolution (Parliament against the Crown) was financed by the money-lenders</a:t>
            </a:r>
          </a:p>
          <a:p>
            <a:r>
              <a:rPr lang="en-GB" dirty="0"/>
              <a:t>Loans were guaranteed and the money-lenders would be allowed to operate</a:t>
            </a:r>
          </a:p>
          <a:p>
            <a:r>
              <a:rPr lang="en-GB" dirty="0"/>
              <a:t>Charles I tried and beheaded in 1649</a:t>
            </a:r>
          </a:p>
          <a:p>
            <a:endParaRPr lang="en-GB" dirty="0"/>
          </a:p>
        </p:txBody>
      </p:sp>
    </p:spTree>
    <p:extLst>
      <p:ext uri="{BB962C8B-B14F-4D97-AF65-F5344CB8AC3E}">
        <p14:creationId xmlns:p14="http://schemas.microsoft.com/office/powerpoint/2010/main" val="316949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EAD506-D3DD-4AF8-97A1-0C60F68B3D7F}"/>
              </a:ext>
            </a:extLst>
          </p:cNvPr>
          <p:cNvPicPr>
            <a:picLocks noChangeAspect="1"/>
          </p:cNvPicPr>
          <p:nvPr/>
        </p:nvPicPr>
        <p:blipFill rotWithShape="1">
          <a:blip r:embed="rId2">
            <a:alphaModFix/>
          </a:blip>
          <a:srcRect l="17877" r="20121"/>
          <a:stretch/>
        </p:blipFill>
        <p:spPr>
          <a:xfrm>
            <a:off x="5797543" y="10"/>
            <a:ext cx="6394152" cy="6857990"/>
          </a:xfrm>
          <a:prstGeom prst="rect">
            <a:avLst/>
          </a:prstGeom>
        </p:spPr>
      </p:pic>
      <p:pic>
        <p:nvPicPr>
          <p:cNvPr id="9" name="Picture 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3" name="Content Placeholder 2">
            <a:extLst>
              <a:ext uri="{FF2B5EF4-FFF2-40B4-BE49-F238E27FC236}">
                <a16:creationId xmlns:a16="http://schemas.microsoft.com/office/drawing/2014/main" id="{E42C0494-A55A-4552-8215-BD1B0A65F836}"/>
              </a:ext>
            </a:extLst>
          </p:cNvPr>
          <p:cNvSpPr>
            <a:spLocks noGrp="1"/>
          </p:cNvSpPr>
          <p:nvPr>
            <p:ph idx="1"/>
          </p:nvPr>
        </p:nvSpPr>
        <p:spPr>
          <a:xfrm>
            <a:off x="562401" y="543138"/>
            <a:ext cx="5745093" cy="5771724"/>
          </a:xfrm>
        </p:spPr>
        <p:txBody>
          <a:bodyPr anchor="ctr">
            <a:noAutofit/>
          </a:bodyPr>
          <a:lstStyle/>
          <a:p>
            <a:r>
              <a:rPr lang="en-GB" dirty="0">
                <a:solidFill>
                  <a:srgbClr val="000000"/>
                </a:solidFill>
              </a:rPr>
              <a:t>On Charles II’s restoration in 1660, Parliament kept control of the money supply</a:t>
            </a:r>
          </a:p>
          <a:p>
            <a:r>
              <a:rPr lang="en-GB" dirty="0">
                <a:solidFill>
                  <a:srgbClr val="000000"/>
                </a:solidFill>
              </a:rPr>
              <a:t>The King had to fund wars through borrowing from the goldsmiths</a:t>
            </a:r>
          </a:p>
          <a:p>
            <a:r>
              <a:rPr lang="en-GB" dirty="0">
                <a:solidFill>
                  <a:srgbClr val="000000"/>
                </a:solidFill>
              </a:rPr>
              <a:t>Bankers had real power in being able to issue legal tender</a:t>
            </a:r>
          </a:p>
          <a:p>
            <a:r>
              <a:rPr lang="en-GB" dirty="0">
                <a:solidFill>
                  <a:srgbClr val="000000"/>
                </a:solidFill>
              </a:rPr>
              <a:t>Bankers could lend to governments and had no need themselves for loans</a:t>
            </a:r>
          </a:p>
          <a:p>
            <a:r>
              <a:rPr lang="en-GB" dirty="0">
                <a:solidFill>
                  <a:srgbClr val="000000"/>
                </a:solidFill>
              </a:rPr>
              <a:t>William III of the Netherlands was linked to the </a:t>
            </a:r>
            <a:r>
              <a:rPr lang="en-GB" dirty="0" err="1">
                <a:solidFill>
                  <a:srgbClr val="000000"/>
                </a:solidFill>
              </a:rPr>
              <a:t>Wisselbank</a:t>
            </a:r>
            <a:r>
              <a:rPr lang="en-GB" dirty="0">
                <a:solidFill>
                  <a:srgbClr val="000000"/>
                </a:solidFill>
              </a:rPr>
              <a:t> of Amsterdam who arranged his way into the English monarchy</a:t>
            </a:r>
          </a:p>
        </p:txBody>
      </p:sp>
    </p:spTree>
    <p:extLst>
      <p:ext uri="{BB962C8B-B14F-4D97-AF65-F5344CB8AC3E}">
        <p14:creationId xmlns:p14="http://schemas.microsoft.com/office/powerpoint/2010/main" val="258042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597224-4DF2-45C0-8029-D74C33F2594B}"/>
              </a:ext>
            </a:extLst>
          </p:cNvPr>
          <p:cNvSpPr>
            <a:spLocks noGrp="1"/>
          </p:cNvSpPr>
          <p:nvPr>
            <p:ph idx="1"/>
          </p:nvPr>
        </p:nvSpPr>
        <p:spPr>
          <a:xfrm>
            <a:off x="676921" y="401216"/>
            <a:ext cx="5285339" cy="6018245"/>
          </a:xfrm>
        </p:spPr>
        <p:txBody>
          <a:bodyPr>
            <a:noAutofit/>
          </a:bodyPr>
          <a:lstStyle/>
          <a:p>
            <a:r>
              <a:rPr lang="en-GB" sz="2400" dirty="0"/>
              <a:t>Charles II (Charles Stuart) reigned until his death in 1685</a:t>
            </a:r>
          </a:p>
          <a:p>
            <a:r>
              <a:rPr lang="en-GB" sz="2400" dirty="0"/>
              <a:t>Succeeded by his brother James II (James VII in Scotland, a Catholic), who was deposed in 1688</a:t>
            </a:r>
          </a:p>
          <a:p>
            <a:r>
              <a:rPr lang="en-GB" sz="2400" dirty="0"/>
              <a:t>The Glorious Revolution saw his daughter take over the crown as Mary II, with Dutch husband William III of Orange </a:t>
            </a:r>
          </a:p>
          <a:p>
            <a:r>
              <a:rPr lang="en-GB" sz="2400" dirty="0"/>
              <a:t>Towards the end of the 17</a:t>
            </a:r>
            <a:r>
              <a:rPr lang="en-GB" sz="2400" baseline="30000" dirty="0"/>
              <a:t>th</a:t>
            </a:r>
            <a:r>
              <a:rPr lang="en-GB" sz="2400" dirty="0"/>
              <a:t> century, England wanted to build a powerful navy to secure more power on the global stage </a:t>
            </a:r>
          </a:p>
          <a:p>
            <a:r>
              <a:rPr lang="en-GB" sz="2400" dirty="0"/>
              <a:t>With no public money the Crown had to think of a new way to raise the £1.2m needed (£144m today)</a:t>
            </a:r>
          </a:p>
        </p:txBody>
      </p:sp>
      <p:pic>
        <p:nvPicPr>
          <p:cNvPr id="4" name="Picture 3">
            <a:extLst>
              <a:ext uri="{FF2B5EF4-FFF2-40B4-BE49-F238E27FC236}">
                <a16:creationId xmlns:a16="http://schemas.microsoft.com/office/drawing/2014/main" id="{09DFD29A-298E-4E27-A0F3-9B304D9E6615}"/>
              </a:ext>
            </a:extLst>
          </p:cNvPr>
          <p:cNvPicPr>
            <a:picLocks noChangeAspect="1"/>
          </p:cNvPicPr>
          <p:nvPr/>
        </p:nvPicPr>
        <p:blipFill rotWithShape="1">
          <a:blip r:embed="rId2"/>
          <a:srcRect t="11993" r="-2" b="3424"/>
          <a:stretch/>
        </p:blipFill>
        <p:spPr>
          <a:xfrm>
            <a:off x="6090612" y="10"/>
            <a:ext cx="6101387" cy="6857990"/>
          </a:xfrm>
          <a:prstGeom prst="rect">
            <a:avLst/>
          </a:prstGeom>
          <a:effectLst/>
        </p:spPr>
      </p:pic>
    </p:spTree>
    <p:extLst>
      <p:ext uri="{BB962C8B-B14F-4D97-AF65-F5344CB8AC3E}">
        <p14:creationId xmlns:p14="http://schemas.microsoft.com/office/powerpoint/2010/main" val="1577484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597224-4DF2-45C0-8029-D74C33F2594B}"/>
              </a:ext>
            </a:extLst>
          </p:cNvPr>
          <p:cNvSpPr>
            <a:spLocks noGrp="1"/>
          </p:cNvSpPr>
          <p:nvPr>
            <p:ph idx="1"/>
          </p:nvPr>
        </p:nvSpPr>
        <p:spPr>
          <a:xfrm>
            <a:off x="238384" y="503853"/>
            <a:ext cx="5058344" cy="6120882"/>
          </a:xfrm>
        </p:spPr>
        <p:txBody>
          <a:bodyPr>
            <a:noAutofit/>
          </a:bodyPr>
          <a:lstStyle/>
          <a:p>
            <a:r>
              <a:rPr lang="en-GB" sz="2400" dirty="0"/>
              <a:t>The Bank of England was formed to enable the King to wage war</a:t>
            </a:r>
          </a:p>
          <a:p>
            <a:r>
              <a:rPr lang="en-GB" sz="2400" dirty="0"/>
              <a:t>The Governor and Company of the Bank of England would be allowed to issue money on the paper promise to pay 8% interest each year, without repaying the capital (total loan): start of the national debt</a:t>
            </a:r>
          </a:p>
          <a:p>
            <a:r>
              <a:rPr lang="en-GB" sz="2400" dirty="0"/>
              <a:t>The Bank could use these IOUs backed by the King to create money</a:t>
            </a:r>
          </a:p>
          <a:p>
            <a:r>
              <a:rPr lang="en-GB" sz="2400" dirty="0"/>
              <a:t>Bank notes issued as the national paper currency</a:t>
            </a:r>
          </a:p>
          <a:p>
            <a:r>
              <a:rPr lang="en-GB" sz="2400" dirty="0"/>
              <a:t>Bank notes created out of nothing, just a fraction backed with gold</a:t>
            </a:r>
          </a:p>
          <a:p>
            <a:r>
              <a:rPr lang="en-GB" sz="2400" dirty="0"/>
              <a:t>Taxes imposed on the people to pay the 8% debt</a:t>
            </a:r>
          </a:p>
        </p:txBody>
      </p:sp>
      <p:pic>
        <p:nvPicPr>
          <p:cNvPr id="4" name="Picture 3">
            <a:extLst>
              <a:ext uri="{FF2B5EF4-FFF2-40B4-BE49-F238E27FC236}">
                <a16:creationId xmlns:a16="http://schemas.microsoft.com/office/drawing/2014/main" id="{E52F4C55-DCB1-4B83-BD45-8DEC0A3BEF3A}"/>
              </a:ext>
            </a:extLst>
          </p:cNvPr>
          <p:cNvPicPr>
            <a:picLocks noChangeAspect="1"/>
          </p:cNvPicPr>
          <p:nvPr/>
        </p:nvPicPr>
        <p:blipFill rotWithShape="1">
          <a:blip r:embed="rId2"/>
          <a:srcRect l="10486" r="13247"/>
          <a:stretch/>
        </p:blipFill>
        <p:spPr>
          <a:xfrm>
            <a:off x="5296728" y="363904"/>
            <a:ext cx="6895272" cy="6260831"/>
          </a:xfrm>
          <a:prstGeom prst="rect">
            <a:avLst/>
          </a:prstGeom>
          <a:effectLst/>
        </p:spPr>
      </p:pic>
    </p:spTree>
    <p:extLst>
      <p:ext uri="{BB962C8B-B14F-4D97-AF65-F5344CB8AC3E}">
        <p14:creationId xmlns:p14="http://schemas.microsoft.com/office/powerpoint/2010/main" val="1228287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678B7-2A07-43A8-97B8-69A6F55EC7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CA06B3-42BF-4EBE-A017-B117D4EA996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D8C4947-3BFC-475F-88E9-57804B266936}"/>
              </a:ext>
            </a:extLst>
          </p:cNvPr>
          <p:cNvPicPr>
            <a:picLocks noChangeAspect="1"/>
          </p:cNvPicPr>
          <p:nvPr/>
        </p:nvPicPr>
        <p:blipFill>
          <a:blip r:embed="rId2"/>
          <a:stretch>
            <a:fillRect/>
          </a:stretch>
        </p:blipFill>
        <p:spPr>
          <a:xfrm>
            <a:off x="562207" y="0"/>
            <a:ext cx="11067585" cy="6858000"/>
          </a:xfrm>
          <a:prstGeom prst="rect">
            <a:avLst/>
          </a:prstGeom>
        </p:spPr>
      </p:pic>
      <p:pic>
        <p:nvPicPr>
          <p:cNvPr id="7" name="Picture 6">
            <a:extLst>
              <a:ext uri="{FF2B5EF4-FFF2-40B4-BE49-F238E27FC236}">
                <a16:creationId xmlns:a16="http://schemas.microsoft.com/office/drawing/2014/main" id="{F016FF72-23C7-4674-98BC-49B9E246F901}"/>
              </a:ext>
            </a:extLst>
          </p:cNvPr>
          <p:cNvPicPr>
            <a:picLocks noChangeAspect="1"/>
          </p:cNvPicPr>
          <p:nvPr/>
        </p:nvPicPr>
        <p:blipFill>
          <a:blip r:embed="rId3"/>
          <a:stretch>
            <a:fillRect/>
          </a:stretch>
        </p:blipFill>
        <p:spPr>
          <a:xfrm>
            <a:off x="9391417" y="2055813"/>
            <a:ext cx="2238375" cy="647700"/>
          </a:xfrm>
          <a:prstGeom prst="rect">
            <a:avLst/>
          </a:prstGeom>
        </p:spPr>
      </p:pic>
    </p:spTree>
    <p:extLst>
      <p:ext uri="{BB962C8B-B14F-4D97-AF65-F5344CB8AC3E}">
        <p14:creationId xmlns:p14="http://schemas.microsoft.com/office/powerpoint/2010/main" val="41438325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F6ABC81-C8DD-4683-AC39-1D4821CF7CEB}"/>
              </a:ext>
            </a:extLst>
          </p:cNvPr>
          <p:cNvPicPr>
            <a:picLocks noChangeAspect="1"/>
          </p:cNvPicPr>
          <p:nvPr/>
        </p:nvPicPr>
        <p:blipFill rotWithShape="1">
          <a:blip r:embed="rId2"/>
          <a:srcRect t="9971" b="25000"/>
          <a:stretch/>
        </p:blipFill>
        <p:spPr>
          <a:xfrm>
            <a:off x="20" y="10"/>
            <a:ext cx="12191980" cy="6857990"/>
          </a:xfrm>
          <a:prstGeom prst="rect">
            <a:avLst/>
          </a:prstGeom>
        </p:spPr>
      </p:pic>
      <p:sp>
        <p:nvSpPr>
          <p:cNvPr id="16"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B1F123FA-39E2-47F5-98C4-F85372C78A61}"/>
              </a:ext>
            </a:extLst>
          </p:cNvPr>
          <p:cNvSpPr>
            <a:spLocks noGrp="1"/>
          </p:cNvSpPr>
          <p:nvPr>
            <p:ph type="ctrTitle"/>
          </p:nvPr>
        </p:nvSpPr>
        <p:spPr>
          <a:xfrm>
            <a:off x="523875" y="5317240"/>
            <a:ext cx="11210925" cy="744836"/>
          </a:xfrm>
        </p:spPr>
        <p:txBody>
          <a:bodyPr vert="horz" lIns="91440" tIns="45720" rIns="91440" bIns="45720" rtlCol="0" anchor="ctr">
            <a:noAutofit/>
          </a:bodyPr>
          <a:lstStyle/>
          <a:p>
            <a:r>
              <a:rPr lang="en-US" dirty="0">
                <a:solidFill>
                  <a:schemeClr val="tx1">
                    <a:lumMod val="85000"/>
                    <a:lumOff val="15000"/>
                  </a:schemeClr>
                </a:solidFill>
              </a:rPr>
              <a:t>Conspiracies?</a:t>
            </a:r>
          </a:p>
        </p:txBody>
      </p:sp>
      <p:cxnSp>
        <p:nvCxnSpPr>
          <p:cNvPr id="17"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49856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6923A8-3604-499C-905B-FA2CD6F1B2DC}"/>
              </a:ext>
            </a:extLst>
          </p:cNvPr>
          <p:cNvPicPr>
            <a:picLocks noChangeAspect="1"/>
          </p:cNvPicPr>
          <p:nvPr/>
        </p:nvPicPr>
        <p:blipFill>
          <a:blip r:embed="rId2"/>
          <a:stretch>
            <a:fillRect/>
          </a:stretch>
        </p:blipFill>
        <p:spPr>
          <a:xfrm>
            <a:off x="-146831" y="0"/>
            <a:ext cx="5313145" cy="6858000"/>
          </a:xfrm>
          <a:prstGeom prst="rect">
            <a:avLst/>
          </a:prstGeom>
        </p:spPr>
      </p:pic>
      <p:pic>
        <p:nvPicPr>
          <p:cNvPr id="3" name="Picture 2">
            <a:extLst>
              <a:ext uri="{FF2B5EF4-FFF2-40B4-BE49-F238E27FC236}">
                <a16:creationId xmlns:a16="http://schemas.microsoft.com/office/drawing/2014/main" id="{8E971480-C336-4AF9-BD01-A948E1AEAE39}"/>
              </a:ext>
            </a:extLst>
          </p:cNvPr>
          <p:cNvPicPr>
            <a:picLocks noChangeAspect="1"/>
          </p:cNvPicPr>
          <p:nvPr/>
        </p:nvPicPr>
        <p:blipFill>
          <a:blip r:embed="rId3"/>
          <a:stretch>
            <a:fillRect/>
          </a:stretch>
        </p:blipFill>
        <p:spPr>
          <a:xfrm>
            <a:off x="3554195" y="0"/>
            <a:ext cx="3833307" cy="6858000"/>
          </a:xfrm>
          <a:prstGeom prst="rect">
            <a:avLst/>
          </a:prstGeom>
        </p:spPr>
      </p:pic>
      <p:pic>
        <p:nvPicPr>
          <p:cNvPr id="2" name="Picture 1">
            <a:extLst>
              <a:ext uri="{FF2B5EF4-FFF2-40B4-BE49-F238E27FC236}">
                <a16:creationId xmlns:a16="http://schemas.microsoft.com/office/drawing/2014/main" id="{ABCBF02A-B402-43C0-BEFC-7CD16C3F3833}"/>
              </a:ext>
            </a:extLst>
          </p:cNvPr>
          <p:cNvPicPr>
            <a:picLocks noChangeAspect="1"/>
          </p:cNvPicPr>
          <p:nvPr/>
        </p:nvPicPr>
        <p:blipFill>
          <a:blip r:embed="rId4"/>
          <a:stretch>
            <a:fillRect/>
          </a:stretch>
        </p:blipFill>
        <p:spPr>
          <a:xfrm>
            <a:off x="7025687" y="0"/>
            <a:ext cx="5166313" cy="6858000"/>
          </a:xfrm>
          <a:prstGeom prst="rect">
            <a:avLst/>
          </a:prstGeom>
        </p:spPr>
      </p:pic>
    </p:spTree>
    <p:extLst>
      <p:ext uri="{BB962C8B-B14F-4D97-AF65-F5344CB8AC3E}">
        <p14:creationId xmlns:p14="http://schemas.microsoft.com/office/powerpoint/2010/main" val="3227622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988BA1-B33E-4185-A053-79F29FE9AA66}"/>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7562918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8AC38A-3A50-4332-98BB-A1F93CF3348C}"/>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6515AD05-ED5E-412F-9DC7-B5F0602F0874}"/>
              </a:ext>
            </a:extLst>
          </p:cNvPr>
          <p:cNvPicPr>
            <a:picLocks noChangeAspect="1"/>
          </p:cNvPicPr>
          <p:nvPr/>
        </p:nvPicPr>
        <p:blipFill>
          <a:blip r:embed="rId3"/>
          <a:stretch>
            <a:fillRect/>
          </a:stretch>
        </p:blipFill>
        <p:spPr>
          <a:xfrm>
            <a:off x="711620" y="0"/>
            <a:ext cx="10768760" cy="6858000"/>
          </a:xfrm>
          <a:prstGeom prst="rect">
            <a:avLst/>
          </a:prstGeom>
        </p:spPr>
      </p:pic>
      <p:sp>
        <p:nvSpPr>
          <p:cNvPr id="6" name="TextBox 5">
            <a:extLst>
              <a:ext uri="{FF2B5EF4-FFF2-40B4-BE49-F238E27FC236}">
                <a16:creationId xmlns:a16="http://schemas.microsoft.com/office/drawing/2014/main" id="{9DC1E1A4-CC5D-47DF-A75A-AA1E70AE0920}"/>
              </a:ext>
            </a:extLst>
          </p:cNvPr>
          <p:cNvSpPr txBox="1"/>
          <p:nvPr/>
        </p:nvSpPr>
        <p:spPr>
          <a:xfrm>
            <a:off x="168675" y="1420427"/>
            <a:ext cx="7066515" cy="526297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Anonymous is varying described as a socialist organisation, which fights for the rights of the people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Modern day freedom fighters uncovering the vast corruptions in the modern world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V For Vendetta – a dystopian film about the people rising up against the power of a totalitarian political regime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A re-imagination of Guy Fawkes: “Who was V? … He was all of us.”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Or an organisation fuelled by conspiracy theory and duplicity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Trouble-makers who prey on the fears of the vulnerable?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Creepy bunch – have you seen Jigsaw?!</a:t>
            </a:r>
          </a:p>
        </p:txBody>
      </p:sp>
      <p:pic>
        <p:nvPicPr>
          <p:cNvPr id="7" name="Picture 6">
            <a:extLst>
              <a:ext uri="{FF2B5EF4-FFF2-40B4-BE49-F238E27FC236}">
                <a16:creationId xmlns:a16="http://schemas.microsoft.com/office/drawing/2014/main" id="{05B2E93F-ACD4-4DE9-AD84-3BAE6E6302EC}"/>
              </a:ext>
            </a:extLst>
          </p:cNvPr>
          <p:cNvPicPr>
            <a:picLocks noChangeAspect="1"/>
          </p:cNvPicPr>
          <p:nvPr/>
        </p:nvPicPr>
        <p:blipFill>
          <a:blip r:embed="rId4"/>
          <a:stretch>
            <a:fillRect/>
          </a:stretch>
        </p:blipFill>
        <p:spPr>
          <a:xfrm>
            <a:off x="7780881" y="0"/>
            <a:ext cx="4411119" cy="6858000"/>
          </a:xfrm>
          <a:prstGeom prst="rect">
            <a:avLst/>
          </a:prstGeom>
        </p:spPr>
      </p:pic>
    </p:spTree>
    <p:extLst>
      <p:ext uri="{BB962C8B-B14F-4D97-AF65-F5344CB8AC3E}">
        <p14:creationId xmlns:p14="http://schemas.microsoft.com/office/powerpoint/2010/main" val="4275564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 calcmode="lin" valueType="num">
                                      <p:cBhvr additive="base">
                                        <p:cTn id="18"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 calcmode="lin" valueType="num">
                                      <p:cBhvr additive="base">
                                        <p:cTn id="24"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6">
                                            <p:txEl>
                                              <p:pRg st="2" end="2"/>
                                            </p:txEl>
                                          </p:spTgt>
                                        </p:tgtEl>
                                        <p:attrNameLst>
                                          <p:attrName>style.visibility</p:attrName>
                                        </p:attrNameLst>
                                      </p:cBhvr>
                                      <p:to>
                                        <p:strVal val="visible"/>
                                      </p:to>
                                    </p:set>
                                    <p:anim calcmode="lin" valueType="num">
                                      <p:cBhvr additive="base">
                                        <p:cTn id="3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6">
                                            <p:txEl>
                                              <p:pRg st="3" end="3"/>
                                            </p:txEl>
                                          </p:spTgt>
                                        </p:tgtEl>
                                        <p:attrNameLst>
                                          <p:attrName>style.visibility</p:attrName>
                                        </p:attrNameLst>
                                      </p:cBhvr>
                                      <p:to>
                                        <p:strVal val="visible"/>
                                      </p:to>
                                    </p:set>
                                    <p:anim calcmode="lin" valueType="num">
                                      <p:cBhvr additive="base">
                                        <p:cTn id="36"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 calcmode="lin" valueType="num">
                                      <p:cBhvr additive="base">
                                        <p:cTn id="42"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6">
                                            <p:txEl>
                                              <p:pRg st="5" end="5"/>
                                            </p:txEl>
                                          </p:spTgt>
                                        </p:tgtEl>
                                        <p:attrNameLst>
                                          <p:attrName>style.visibility</p:attrName>
                                        </p:attrNameLst>
                                      </p:cBhvr>
                                      <p:to>
                                        <p:strVal val="visible"/>
                                      </p:to>
                                    </p:set>
                                    <p:anim calcmode="lin" valueType="num">
                                      <p:cBhvr additive="base">
                                        <p:cTn id="48"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6">
                                            <p:txEl>
                                              <p:pRg st="6" end="6"/>
                                            </p:txEl>
                                          </p:spTgt>
                                        </p:tgtEl>
                                        <p:attrNameLst>
                                          <p:attrName>style.visibility</p:attrName>
                                        </p:attrNameLst>
                                      </p:cBhvr>
                                      <p:to>
                                        <p:strVal val="visible"/>
                                      </p:to>
                                    </p:set>
                                    <p:anim calcmode="lin" valueType="num">
                                      <p:cBhvr additive="base">
                                        <p:cTn id="54"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3699B-FEB4-4D9A-871D-7DFAD8390606}"/>
              </a:ext>
            </a:extLst>
          </p:cNvPr>
          <p:cNvSpPr>
            <a:spLocks noGrp="1"/>
          </p:cNvSpPr>
          <p:nvPr>
            <p:ph idx="1"/>
          </p:nvPr>
        </p:nvSpPr>
        <p:spPr>
          <a:xfrm>
            <a:off x="651769" y="682309"/>
            <a:ext cx="6237303" cy="5493382"/>
          </a:xfrm>
        </p:spPr>
        <p:txBody>
          <a:bodyPr/>
          <a:lstStyle/>
          <a:p>
            <a:r>
              <a:rPr lang="en-GB" dirty="0"/>
              <a:t>Zeitgeist movies 2007 – 2011, and movement established in 2008</a:t>
            </a:r>
          </a:p>
          <a:p>
            <a:r>
              <a:rPr lang="en-GB" dirty="0"/>
              <a:t>New world order thinking</a:t>
            </a:r>
          </a:p>
          <a:p>
            <a:r>
              <a:rPr lang="en-GB" dirty="0"/>
              <a:t>The men behind the curtain</a:t>
            </a:r>
          </a:p>
          <a:p>
            <a:r>
              <a:rPr lang="en-GB" dirty="0"/>
              <a:t>We are all being manipulated by extremely powerful people, and this process has been unfolding for many decades, hundreds, maybe thousands of years</a:t>
            </a:r>
          </a:p>
          <a:p>
            <a:r>
              <a:rPr lang="en-GB" dirty="0"/>
              <a:t>A World Union dominated by a few megalomaniacal, mega-wealthy individuals </a:t>
            </a:r>
          </a:p>
        </p:txBody>
      </p:sp>
      <p:sp>
        <p:nvSpPr>
          <p:cNvPr id="4" name="TextBox 3">
            <a:extLst>
              <a:ext uri="{FF2B5EF4-FFF2-40B4-BE49-F238E27FC236}">
                <a16:creationId xmlns:a16="http://schemas.microsoft.com/office/drawing/2014/main" id="{17479A7B-473E-4395-92B3-DD398E71FD11}"/>
              </a:ext>
            </a:extLst>
          </p:cNvPr>
          <p:cNvSpPr txBox="1"/>
          <p:nvPr/>
        </p:nvSpPr>
        <p:spPr>
          <a:xfrm>
            <a:off x="6565777" y="1843950"/>
            <a:ext cx="3018408" cy="31700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Peter Joseph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David Ike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James Jones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David Koresh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Branch Davidians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The Rajneesh movement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Reverend Moon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Scientology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Religions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Anonymous</a:t>
            </a:r>
          </a:p>
        </p:txBody>
      </p:sp>
      <p:sp>
        <p:nvSpPr>
          <p:cNvPr id="5" name="TextBox 4">
            <a:extLst>
              <a:ext uri="{FF2B5EF4-FFF2-40B4-BE49-F238E27FC236}">
                <a16:creationId xmlns:a16="http://schemas.microsoft.com/office/drawing/2014/main" id="{018199A3-74C5-4D12-82B8-1B566D87CDF7}"/>
              </a:ext>
            </a:extLst>
          </p:cNvPr>
          <p:cNvSpPr txBox="1"/>
          <p:nvPr/>
        </p:nvSpPr>
        <p:spPr>
          <a:xfrm>
            <a:off x="9163235" y="1228396"/>
            <a:ext cx="2601157" cy="4832092"/>
          </a:xfrm>
          <a:prstGeom prst="rect">
            <a:avLst/>
          </a:prstGeom>
          <a:solidFill>
            <a:srgbClr val="FFFF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Cults, visionaries and the New World Order?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New Messiahs?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Misguided and mentally unwell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Corrupt and malicious?</a:t>
            </a:r>
          </a:p>
        </p:txBody>
      </p:sp>
    </p:spTree>
    <p:extLst>
      <p:ext uri="{BB962C8B-B14F-4D97-AF65-F5344CB8AC3E}">
        <p14:creationId xmlns:p14="http://schemas.microsoft.com/office/powerpoint/2010/main" val="66999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000"/>
                                        <p:tgtEl>
                                          <p:spTgt spid="5"/>
                                        </p:tgtEl>
                                      </p:cBhvr>
                                    </p:animEffect>
                                    <p:anim calcmode="lin" valueType="num">
                                      <p:cBhvr>
                                        <p:cTn id="45" dur="1000" fill="hold"/>
                                        <p:tgtEl>
                                          <p:spTgt spid="5"/>
                                        </p:tgtEl>
                                        <p:attrNameLst>
                                          <p:attrName>ppt_x</p:attrName>
                                        </p:attrNameLst>
                                      </p:cBhvr>
                                      <p:tavLst>
                                        <p:tav tm="0">
                                          <p:val>
                                            <p:strVal val="#ppt_x"/>
                                          </p:val>
                                        </p:tav>
                                        <p:tav tm="100000">
                                          <p:val>
                                            <p:strVal val="#ppt_x"/>
                                          </p:val>
                                        </p:tav>
                                      </p:tavLst>
                                    </p:anim>
                                    <p:anim calcmode="lin" valueType="num">
                                      <p:cBhvr>
                                        <p:cTn id="4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DB7986-5AD5-4169-852E-4BE614F4D776}"/>
              </a:ext>
            </a:extLst>
          </p:cNvPr>
          <p:cNvSpPr>
            <a:spLocks noGrp="1"/>
          </p:cNvSpPr>
          <p:nvPr>
            <p:ph type="title"/>
          </p:nvPr>
        </p:nvSpPr>
        <p:spPr>
          <a:xfrm>
            <a:off x="5411756" y="167952"/>
            <a:ext cx="6423058" cy="1690688"/>
          </a:xfrm>
        </p:spPr>
        <p:txBody>
          <a:bodyPr>
            <a:normAutofit fontScale="90000"/>
          </a:bodyPr>
          <a:lstStyle/>
          <a:p>
            <a:pPr algn="r"/>
            <a:r>
              <a:rPr lang="en-GB" dirty="0"/>
              <a:t>Manipulation based on half-truths and interpretation</a:t>
            </a:r>
          </a:p>
        </p:txBody>
      </p:sp>
      <p:sp>
        <p:nvSpPr>
          <p:cNvPr id="3" name="Content Placeholder 2">
            <a:extLst>
              <a:ext uri="{FF2B5EF4-FFF2-40B4-BE49-F238E27FC236}">
                <a16:creationId xmlns:a16="http://schemas.microsoft.com/office/drawing/2014/main" id="{927BBD39-39C3-44D9-B0D4-5EE7A729EAC3}"/>
              </a:ext>
            </a:extLst>
          </p:cNvPr>
          <p:cNvSpPr>
            <a:spLocks noGrp="1"/>
          </p:cNvSpPr>
          <p:nvPr>
            <p:ph idx="4294967295"/>
          </p:nvPr>
        </p:nvSpPr>
        <p:spPr>
          <a:xfrm>
            <a:off x="357187" y="1129004"/>
            <a:ext cx="6612780" cy="5467059"/>
          </a:xfrm>
        </p:spPr>
        <p:txBody>
          <a:bodyPr>
            <a:normAutofit/>
          </a:bodyPr>
          <a:lstStyle/>
          <a:p>
            <a:r>
              <a:rPr lang="en-GB" dirty="0"/>
              <a:t>There is something behind the throne greater than the King himself – William Pitt 1770</a:t>
            </a:r>
          </a:p>
          <a:p>
            <a:r>
              <a:rPr lang="en-GB" dirty="0"/>
              <a:t>The world is governed by very different personages from what is imagined by those not behind the scenes – Benjamin Disraeli 1844</a:t>
            </a:r>
          </a:p>
          <a:p>
            <a:r>
              <a:rPr lang="en-GB" dirty="0"/>
              <a:t>The real truth of the matter is that a financial element in the large centres has owned the government since the days of Andrew Jackson – FD Roosevelt 1933</a:t>
            </a:r>
          </a:p>
          <a:p>
            <a:endParaRPr lang="en-GB" dirty="0"/>
          </a:p>
        </p:txBody>
      </p:sp>
      <p:pic>
        <p:nvPicPr>
          <p:cNvPr id="5" name="Picture 4">
            <a:extLst>
              <a:ext uri="{FF2B5EF4-FFF2-40B4-BE49-F238E27FC236}">
                <a16:creationId xmlns:a16="http://schemas.microsoft.com/office/drawing/2014/main" id="{8F6F91D1-7298-44F6-B2C7-0C7AFA18809F}"/>
              </a:ext>
            </a:extLst>
          </p:cNvPr>
          <p:cNvPicPr>
            <a:picLocks noChangeAspect="1"/>
          </p:cNvPicPr>
          <p:nvPr/>
        </p:nvPicPr>
        <p:blipFill>
          <a:blip r:embed="rId2"/>
          <a:stretch>
            <a:fillRect/>
          </a:stretch>
        </p:blipFill>
        <p:spPr>
          <a:xfrm>
            <a:off x="6969967" y="1655600"/>
            <a:ext cx="2006082" cy="2655109"/>
          </a:xfrm>
          <a:prstGeom prst="rect">
            <a:avLst/>
          </a:prstGeom>
        </p:spPr>
      </p:pic>
      <p:pic>
        <p:nvPicPr>
          <p:cNvPr id="6" name="Picture 5">
            <a:hlinkClick r:id="rId3"/>
            <a:extLst>
              <a:ext uri="{FF2B5EF4-FFF2-40B4-BE49-F238E27FC236}">
                <a16:creationId xmlns:a16="http://schemas.microsoft.com/office/drawing/2014/main" id="{604C9796-7399-4A09-BAB2-D90F6A837D14}"/>
              </a:ext>
            </a:extLst>
          </p:cNvPr>
          <p:cNvPicPr>
            <a:picLocks noChangeAspect="1"/>
          </p:cNvPicPr>
          <p:nvPr/>
        </p:nvPicPr>
        <p:blipFill>
          <a:blip r:embed="rId4"/>
          <a:stretch>
            <a:fillRect/>
          </a:stretch>
        </p:blipFill>
        <p:spPr>
          <a:xfrm>
            <a:off x="9598627" y="1858640"/>
            <a:ext cx="2154833" cy="3013399"/>
          </a:xfrm>
          <a:prstGeom prst="rect">
            <a:avLst/>
          </a:prstGeom>
        </p:spPr>
      </p:pic>
      <p:pic>
        <p:nvPicPr>
          <p:cNvPr id="7" name="Picture 6">
            <a:extLst>
              <a:ext uri="{FF2B5EF4-FFF2-40B4-BE49-F238E27FC236}">
                <a16:creationId xmlns:a16="http://schemas.microsoft.com/office/drawing/2014/main" id="{7E8D82C2-5311-4147-833A-8A5D7ED1E638}"/>
              </a:ext>
            </a:extLst>
          </p:cNvPr>
          <p:cNvPicPr>
            <a:picLocks noChangeAspect="1"/>
          </p:cNvPicPr>
          <p:nvPr/>
        </p:nvPicPr>
        <p:blipFill>
          <a:blip r:embed="rId5"/>
          <a:stretch>
            <a:fillRect/>
          </a:stretch>
        </p:blipFill>
        <p:spPr>
          <a:xfrm>
            <a:off x="6674452" y="4500886"/>
            <a:ext cx="2924175" cy="1905000"/>
          </a:xfrm>
          <a:prstGeom prst="rect">
            <a:avLst/>
          </a:prstGeom>
        </p:spPr>
      </p:pic>
    </p:spTree>
    <p:extLst>
      <p:ext uri="{BB962C8B-B14F-4D97-AF65-F5344CB8AC3E}">
        <p14:creationId xmlns:p14="http://schemas.microsoft.com/office/powerpoint/2010/main" val="375787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00"/>
                                        <p:tgtEl>
                                          <p:spTgt spid="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ipe(down)">
                                      <p:cBhvr>
                                        <p:cTn id="30" dur="5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down)">
                                      <p:cBhvr>
                                        <p:cTn id="3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6AF7E-FA01-4FF1-9C99-4AE720397004}"/>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C60C6E39-C617-4DAE-9BA7-C42A6761E0E9}"/>
              </a:ext>
            </a:extLst>
          </p:cNvPr>
          <p:cNvPicPr>
            <a:picLocks noChangeAspect="1"/>
          </p:cNvPicPr>
          <p:nvPr/>
        </p:nvPicPr>
        <p:blipFill>
          <a:blip r:embed="rId2"/>
          <a:stretch>
            <a:fillRect/>
          </a:stretch>
        </p:blipFill>
        <p:spPr>
          <a:xfrm>
            <a:off x="269615" y="437548"/>
            <a:ext cx="8210939" cy="2878374"/>
          </a:xfrm>
          <a:prstGeom prst="rect">
            <a:avLst/>
          </a:prstGeom>
        </p:spPr>
      </p:pic>
      <p:pic>
        <p:nvPicPr>
          <p:cNvPr id="5" name="Picture 4">
            <a:extLst>
              <a:ext uri="{FF2B5EF4-FFF2-40B4-BE49-F238E27FC236}">
                <a16:creationId xmlns:a16="http://schemas.microsoft.com/office/drawing/2014/main" id="{B4558097-A41C-437E-ADE8-485B696ECCC6}"/>
              </a:ext>
            </a:extLst>
          </p:cNvPr>
          <p:cNvPicPr>
            <a:picLocks noChangeAspect="1"/>
          </p:cNvPicPr>
          <p:nvPr/>
        </p:nvPicPr>
        <p:blipFill>
          <a:blip r:embed="rId3"/>
          <a:stretch>
            <a:fillRect/>
          </a:stretch>
        </p:blipFill>
        <p:spPr>
          <a:xfrm>
            <a:off x="4375084" y="3429000"/>
            <a:ext cx="5962553" cy="3353936"/>
          </a:xfrm>
          <a:prstGeom prst="rect">
            <a:avLst/>
          </a:prstGeom>
        </p:spPr>
      </p:pic>
      <p:pic>
        <p:nvPicPr>
          <p:cNvPr id="6" name="Picture 5">
            <a:extLst>
              <a:ext uri="{FF2B5EF4-FFF2-40B4-BE49-F238E27FC236}">
                <a16:creationId xmlns:a16="http://schemas.microsoft.com/office/drawing/2014/main" id="{FAE452AE-9A4C-438B-BA4F-940BD59D74C4}"/>
              </a:ext>
            </a:extLst>
          </p:cNvPr>
          <p:cNvPicPr>
            <a:picLocks noChangeAspect="1"/>
          </p:cNvPicPr>
          <p:nvPr/>
        </p:nvPicPr>
        <p:blipFill>
          <a:blip r:embed="rId4"/>
          <a:stretch>
            <a:fillRect/>
          </a:stretch>
        </p:blipFill>
        <p:spPr>
          <a:xfrm>
            <a:off x="660917" y="3829439"/>
            <a:ext cx="2931367" cy="2442806"/>
          </a:xfrm>
          <a:prstGeom prst="rect">
            <a:avLst/>
          </a:prstGeom>
        </p:spPr>
      </p:pic>
      <p:pic>
        <p:nvPicPr>
          <p:cNvPr id="4" name="Picture 3">
            <a:extLst>
              <a:ext uri="{FF2B5EF4-FFF2-40B4-BE49-F238E27FC236}">
                <a16:creationId xmlns:a16="http://schemas.microsoft.com/office/drawing/2014/main" id="{A280ED0D-CC2A-494E-A622-F7C3C5C6F690}"/>
              </a:ext>
            </a:extLst>
          </p:cNvPr>
          <p:cNvPicPr>
            <a:picLocks noChangeAspect="1"/>
          </p:cNvPicPr>
          <p:nvPr/>
        </p:nvPicPr>
        <p:blipFill>
          <a:blip r:embed="rId5"/>
          <a:stretch>
            <a:fillRect/>
          </a:stretch>
        </p:blipFill>
        <p:spPr>
          <a:xfrm>
            <a:off x="8845420" y="152788"/>
            <a:ext cx="2873246" cy="3447895"/>
          </a:xfrm>
          <a:prstGeom prst="rect">
            <a:avLst/>
          </a:prstGeom>
        </p:spPr>
      </p:pic>
    </p:spTree>
    <p:extLst>
      <p:ext uri="{BB962C8B-B14F-4D97-AF65-F5344CB8AC3E}">
        <p14:creationId xmlns:p14="http://schemas.microsoft.com/office/powerpoint/2010/main" val="2360313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C259B1-DCAD-47E9-8C41-8B502DF7248E}"/>
              </a:ext>
            </a:extLst>
          </p:cNvPr>
          <p:cNvSpPr>
            <a:spLocks noGrp="1"/>
          </p:cNvSpPr>
          <p:nvPr>
            <p:ph idx="1"/>
          </p:nvPr>
        </p:nvSpPr>
        <p:spPr>
          <a:xfrm>
            <a:off x="838200" y="390617"/>
            <a:ext cx="7718659" cy="3920126"/>
          </a:xfrm>
          <a:ln w="38100">
            <a:solidFill>
              <a:schemeClr val="tx1"/>
            </a:solidFill>
          </a:ln>
        </p:spPr>
        <p:txBody>
          <a:bodyPr>
            <a:normAutofit/>
          </a:bodyPr>
          <a:lstStyle/>
          <a:p>
            <a:r>
              <a:rPr lang="en-GB" dirty="0"/>
              <a:t>I believe that banking institutions are more dangerous than standing armies … If the American people ever allow private banks to control the issue of currency … The banks and corporations that will grow up around them will deprive the people of their property until their children wake up homeless on the continent their fathers conquered </a:t>
            </a:r>
          </a:p>
          <a:p>
            <a:pPr marL="0" indent="0">
              <a:buNone/>
            </a:pPr>
            <a:r>
              <a:rPr lang="en-GB" dirty="0"/>
              <a:t>- Thomas Jefferson 1743 – 1826</a:t>
            </a:r>
          </a:p>
        </p:txBody>
      </p:sp>
      <p:sp>
        <p:nvSpPr>
          <p:cNvPr id="6" name="TextBox 5">
            <a:extLst>
              <a:ext uri="{FF2B5EF4-FFF2-40B4-BE49-F238E27FC236}">
                <a16:creationId xmlns:a16="http://schemas.microsoft.com/office/drawing/2014/main" id="{7E5BA7F5-858B-402D-871A-14C7F23C038C}"/>
              </a:ext>
            </a:extLst>
          </p:cNvPr>
          <p:cNvSpPr txBox="1"/>
          <p:nvPr/>
        </p:nvSpPr>
        <p:spPr>
          <a:xfrm>
            <a:off x="1313981" y="4474373"/>
            <a:ext cx="7426911" cy="2246769"/>
          </a:xfrm>
          <a:prstGeom prst="rect">
            <a:avLst/>
          </a:prstGeom>
          <a:noFill/>
          <a:ln w="38100">
            <a:solidFill>
              <a:schemeClr val="tx1"/>
            </a:solidFill>
          </a:ln>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If you want to remain the slaves of the bankers and pay for the costs of your own slavery, let them continue to create money and control the nation’s credit </a:t>
            </a:r>
          </a:p>
          <a:p>
            <a:pPr marR="0" lvl="0" algn="l" defTabSz="914400" rtl="0" eaLnBrk="1" fontAlgn="auto" latinLnBrk="0" hangingPunct="1">
              <a:lnSpc>
                <a:spcPct val="100000"/>
              </a:lnSpc>
              <a:spcBef>
                <a:spcPts val="0"/>
              </a:spcBef>
              <a:spcAft>
                <a:spcPts val="0"/>
              </a:spcAft>
              <a:buClrTx/>
              <a:buSzTx/>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Sir Josiah Stamp 1880 - 1941</a:t>
            </a:r>
          </a:p>
        </p:txBody>
      </p:sp>
      <p:pic>
        <p:nvPicPr>
          <p:cNvPr id="4" name="Picture 3">
            <a:extLst>
              <a:ext uri="{FF2B5EF4-FFF2-40B4-BE49-F238E27FC236}">
                <a16:creationId xmlns:a16="http://schemas.microsoft.com/office/drawing/2014/main" id="{5CD21AE5-7E14-4F95-A28E-4EF034970FA1}"/>
              </a:ext>
            </a:extLst>
          </p:cNvPr>
          <p:cNvPicPr>
            <a:picLocks noChangeAspect="1"/>
          </p:cNvPicPr>
          <p:nvPr/>
        </p:nvPicPr>
        <p:blipFill>
          <a:blip r:embed="rId2"/>
          <a:stretch>
            <a:fillRect/>
          </a:stretch>
        </p:blipFill>
        <p:spPr>
          <a:xfrm>
            <a:off x="8847923" y="1512692"/>
            <a:ext cx="3267075" cy="3279887"/>
          </a:xfrm>
          <a:prstGeom prst="rect">
            <a:avLst/>
          </a:prstGeom>
        </p:spPr>
      </p:pic>
    </p:spTree>
    <p:extLst>
      <p:ext uri="{BB962C8B-B14F-4D97-AF65-F5344CB8AC3E}">
        <p14:creationId xmlns:p14="http://schemas.microsoft.com/office/powerpoint/2010/main" val="373123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2F8096-8381-48FC-B619-CF920131DDD6}"/>
              </a:ext>
            </a:extLst>
          </p:cNvPr>
          <p:cNvSpPr>
            <a:spLocks noGrp="1"/>
          </p:cNvSpPr>
          <p:nvPr>
            <p:ph idx="1"/>
          </p:nvPr>
        </p:nvSpPr>
        <p:spPr>
          <a:xfrm>
            <a:off x="5353234" y="923731"/>
            <a:ext cx="6498455" cy="5654622"/>
          </a:xfrm>
        </p:spPr>
        <p:txBody>
          <a:bodyPr>
            <a:normAutofit/>
          </a:bodyPr>
          <a:lstStyle/>
          <a:p>
            <a:r>
              <a:rPr lang="en-GB" dirty="0"/>
              <a:t>The thinking goes that it is the mega-wealthy’s interest to create crisis and panic on a global scale</a:t>
            </a:r>
          </a:p>
          <a:p>
            <a:r>
              <a:rPr lang="en-GB" dirty="0"/>
              <a:t>If these evil people could force entire countries to borrow huge sums of money, then the interest earned would be huge</a:t>
            </a:r>
          </a:p>
          <a:p>
            <a:r>
              <a:rPr lang="en-GB" dirty="0"/>
              <a:t>Interest on car loans and mortgage is one thing but this is a whole different scale!</a:t>
            </a:r>
          </a:p>
          <a:p>
            <a:r>
              <a:rPr lang="en-GB" dirty="0"/>
              <a:t>The powerful control the media and create crisis, therefore countries are forced to borrow, and the bankers become ever more powerful</a:t>
            </a:r>
          </a:p>
        </p:txBody>
      </p:sp>
      <p:pic>
        <p:nvPicPr>
          <p:cNvPr id="4" name="Picture 3">
            <a:extLst>
              <a:ext uri="{FF2B5EF4-FFF2-40B4-BE49-F238E27FC236}">
                <a16:creationId xmlns:a16="http://schemas.microsoft.com/office/drawing/2014/main" id="{AA9108DB-06ED-49B0-AF39-A863EBDAF4CD}"/>
              </a:ext>
            </a:extLst>
          </p:cNvPr>
          <p:cNvPicPr>
            <a:picLocks noChangeAspect="1"/>
          </p:cNvPicPr>
          <p:nvPr/>
        </p:nvPicPr>
        <p:blipFill>
          <a:blip r:embed="rId2"/>
          <a:stretch>
            <a:fillRect/>
          </a:stretch>
        </p:blipFill>
        <p:spPr>
          <a:xfrm>
            <a:off x="430592" y="0"/>
            <a:ext cx="4631436" cy="6858000"/>
          </a:xfrm>
          <a:prstGeom prst="rect">
            <a:avLst/>
          </a:prstGeom>
        </p:spPr>
      </p:pic>
    </p:spTree>
    <p:extLst>
      <p:ext uri="{BB962C8B-B14F-4D97-AF65-F5344CB8AC3E}">
        <p14:creationId xmlns:p14="http://schemas.microsoft.com/office/powerpoint/2010/main" val="415253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F64A-A98F-4AA8-ACC9-B11509F4D768}"/>
              </a:ext>
            </a:extLst>
          </p:cNvPr>
          <p:cNvSpPr>
            <a:spLocks noGrp="1"/>
          </p:cNvSpPr>
          <p:nvPr>
            <p:ph type="title"/>
          </p:nvPr>
        </p:nvSpPr>
        <p:spPr>
          <a:xfrm>
            <a:off x="5397623" y="93307"/>
            <a:ext cx="6729274" cy="1073506"/>
          </a:xfrm>
        </p:spPr>
        <p:txBody>
          <a:bodyPr>
            <a:normAutofit fontScale="90000"/>
          </a:bodyPr>
          <a:lstStyle/>
          <a:p>
            <a:r>
              <a:rPr lang="en-GB" b="1" dirty="0">
                <a:solidFill>
                  <a:srgbClr val="FF0000"/>
                </a:solidFill>
              </a:rPr>
              <a:t>Conspiracy claim 1: World War 1</a:t>
            </a:r>
          </a:p>
        </p:txBody>
      </p:sp>
      <p:sp>
        <p:nvSpPr>
          <p:cNvPr id="3" name="Content Placeholder 2">
            <a:extLst>
              <a:ext uri="{FF2B5EF4-FFF2-40B4-BE49-F238E27FC236}">
                <a16:creationId xmlns:a16="http://schemas.microsoft.com/office/drawing/2014/main" id="{9D0CF5A0-68F3-4C73-AF07-70295BB77103}"/>
              </a:ext>
            </a:extLst>
          </p:cNvPr>
          <p:cNvSpPr>
            <a:spLocks noGrp="1"/>
          </p:cNvSpPr>
          <p:nvPr>
            <p:ph idx="4294967295"/>
          </p:nvPr>
        </p:nvSpPr>
        <p:spPr>
          <a:xfrm>
            <a:off x="457570" y="861134"/>
            <a:ext cx="5334000" cy="5455527"/>
          </a:xfrm>
        </p:spPr>
        <p:txBody>
          <a:bodyPr>
            <a:normAutofit fontScale="92500" lnSpcReduction="10000"/>
          </a:bodyPr>
          <a:lstStyle/>
          <a:p>
            <a:r>
              <a:rPr lang="en-US" dirty="0"/>
              <a:t>President Wilson’s top advisor was Colonel Edward House and Sir Edward Grey wanted America in the war. Grey asked House ‘what would Americans do if an ocean liner with Americans on board was sunk by the Germans?’ House replied that would carry us into the war</a:t>
            </a:r>
          </a:p>
          <a:p>
            <a:r>
              <a:rPr lang="en-US" dirty="0"/>
              <a:t>The Lusitania was sent into the Irish and 1,200 people were killed</a:t>
            </a:r>
          </a:p>
          <a:p>
            <a:r>
              <a:rPr lang="en-US" dirty="0"/>
              <a:t>America joined the war</a:t>
            </a:r>
          </a:p>
          <a:p>
            <a:r>
              <a:rPr lang="en-US" dirty="0"/>
              <a:t>WW1 cost 32,000 American deaths and $30 billion, most borrowed from the Federal Reserve Bank</a:t>
            </a:r>
          </a:p>
          <a:p>
            <a:r>
              <a:rPr lang="en-US" dirty="0"/>
              <a:t>JD Rockefeller made $200m </a:t>
            </a:r>
          </a:p>
        </p:txBody>
      </p:sp>
      <p:pic>
        <p:nvPicPr>
          <p:cNvPr id="4" name="Picture 3">
            <a:extLst>
              <a:ext uri="{FF2B5EF4-FFF2-40B4-BE49-F238E27FC236}">
                <a16:creationId xmlns:a16="http://schemas.microsoft.com/office/drawing/2014/main" id="{01265CFA-8B42-4BAB-8DAD-CB0617B6AD29}"/>
              </a:ext>
            </a:extLst>
          </p:cNvPr>
          <p:cNvPicPr>
            <a:picLocks noChangeAspect="1"/>
          </p:cNvPicPr>
          <p:nvPr/>
        </p:nvPicPr>
        <p:blipFill>
          <a:blip r:embed="rId2"/>
          <a:stretch>
            <a:fillRect/>
          </a:stretch>
        </p:blipFill>
        <p:spPr>
          <a:xfrm>
            <a:off x="6704860" y="1166812"/>
            <a:ext cx="5334000" cy="4524375"/>
          </a:xfrm>
          <a:prstGeom prst="rect">
            <a:avLst/>
          </a:prstGeom>
        </p:spPr>
      </p:pic>
      <p:sp>
        <p:nvSpPr>
          <p:cNvPr id="5" name="Rectangle 4">
            <a:extLst>
              <a:ext uri="{FF2B5EF4-FFF2-40B4-BE49-F238E27FC236}">
                <a16:creationId xmlns:a16="http://schemas.microsoft.com/office/drawing/2014/main" id="{6E840EF0-CDD0-4C22-B97A-F10DFA567B35}"/>
              </a:ext>
            </a:extLst>
          </p:cNvPr>
          <p:cNvSpPr/>
          <p:nvPr/>
        </p:nvSpPr>
        <p:spPr>
          <a:xfrm>
            <a:off x="1544715" y="2787588"/>
            <a:ext cx="9561250" cy="19077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Given the international pressures it was reasonable to ask what would happen if the Germans followed up on their threat on the Lusitania</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In war, the demand for supplies rises exponentially. Many wealthy people received full order books</a:t>
            </a:r>
          </a:p>
        </p:txBody>
      </p:sp>
    </p:spTree>
    <p:extLst>
      <p:ext uri="{BB962C8B-B14F-4D97-AF65-F5344CB8AC3E}">
        <p14:creationId xmlns:p14="http://schemas.microsoft.com/office/powerpoint/2010/main" val="3102229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AA4B0-E91D-49D8-8BEE-A83F8B0E8A97}"/>
              </a:ext>
            </a:extLst>
          </p:cNvPr>
          <p:cNvSpPr>
            <a:spLocks noGrp="1"/>
          </p:cNvSpPr>
          <p:nvPr>
            <p:ph type="title"/>
          </p:nvPr>
        </p:nvSpPr>
        <p:spPr/>
        <p:txBody>
          <a:bodyPr>
            <a:normAutofit/>
          </a:bodyPr>
          <a:lstStyle/>
          <a:p>
            <a:r>
              <a:rPr lang="en-GB" sz="5400" b="1" dirty="0">
                <a:solidFill>
                  <a:srgbClr val="FF0000"/>
                </a:solidFill>
              </a:rPr>
              <a:t>Conspiracy claim 2: World War 2</a:t>
            </a:r>
          </a:p>
        </p:txBody>
      </p:sp>
      <p:sp>
        <p:nvSpPr>
          <p:cNvPr id="3" name="Content Placeholder 2">
            <a:extLst>
              <a:ext uri="{FF2B5EF4-FFF2-40B4-BE49-F238E27FC236}">
                <a16:creationId xmlns:a16="http://schemas.microsoft.com/office/drawing/2014/main" id="{3138318D-8EB5-4A72-B02B-125ED56AFC69}"/>
              </a:ext>
            </a:extLst>
          </p:cNvPr>
          <p:cNvSpPr>
            <a:spLocks noGrp="1"/>
          </p:cNvSpPr>
          <p:nvPr>
            <p:ph idx="1"/>
          </p:nvPr>
        </p:nvSpPr>
        <p:spPr/>
        <p:txBody>
          <a:bodyPr>
            <a:normAutofit fontScale="85000" lnSpcReduction="20000"/>
          </a:bodyPr>
          <a:lstStyle/>
          <a:p>
            <a:r>
              <a:rPr lang="en-GB" dirty="0"/>
              <a:t>WW2: America entered the war after the 7</a:t>
            </a:r>
            <a:r>
              <a:rPr lang="en-GB" baseline="30000" dirty="0"/>
              <a:t>th</a:t>
            </a:r>
            <a:r>
              <a:rPr lang="en-GB" dirty="0"/>
              <a:t> December 1941 attack on Pearl Harbour</a:t>
            </a:r>
          </a:p>
          <a:p>
            <a:r>
              <a:rPr lang="en-GB" dirty="0"/>
              <a:t>The attack was no surprise, it was wanted and provoked</a:t>
            </a:r>
          </a:p>
          <a:p>
            <a:r>
              <a:rPr lang="en-GB" dirty="0"/>
              <a:t>President FD Roosevelt’s family were New York bankers going back over a hundred years– uncle Fredrick was on the original Federal Reserve Bank board</a:t>
            </a:r>
          </a:p>
          <a:p>
            <a:r>
              <a:rPr lang="en-GB" dirty="0"/>
              <a:t>25</a:t>
            </a:r>
            <a:r>
              <a:rPr lang="en-GB" baseline="30000" dirty="0"/>
              <a:t>th</a:t>
            </a:r>
            <a:r>
              <a:rPr lang="en-GB" dirty="0"/>
              <a:t> November 1941: Roosevelt’s Secretary of War Stimpson wrote of his discussion with FDR – how to make sure Japan fire the first shot to ensure there was no doubt that they were the aggressors</a:t>
            </a:r>
          </a:p>
          <a:p>
            <a:r>
              <a:rPr lang="en-GB" dirty="0"/>
              <a:t>FDR had done everything he could to goad the Japanese</a:t>
            </a:r>
          </a:p>
          <a:p>
            <a:r>
              <a:rPr lang="en-GB" dirty="0"/>
              <a:t>Australian intelligence on 4</a:t>
            </a:r>
            <a:r>
              <a:rPr lang="en-GB" baseline="30000" dirty="0"/>
              <a:t>th</a:t>
            </a:r>
            <a:r>
              <a:rPr lang="en-GB" dirty="0"/>
              <a:t> December told FDR about a Japanese task force heading towards Pearl Harbour, FDR ignored the intelligence</a:t>
            </a:r>
          </a:p>
          <a:p>
            <a:r>
              <a:rPr lang="en-GB" dirty="0"/>
              <a:t>Pearl Harbour saw 2,400 American soldiers killed</a:t>
            </a:r>
          </a:p>
        </p:txBody>
      </p:sp>
      <p:sp>
        <p:nvSpPr>
          <p:cNvPr id="4" name="Rectangle 3">
            <a:extLst>
              <a:ext uri="{FF2B5EF4-FFF2-40B4-BE49-F238E27FC236}">
                <a16:creationId xmlns:a16="http://schemas.microsoft.com/office/drawing/2014/main" id="{57A6A9C2-A6BE-4C45-958C-0A37C2AAF9DC}"/>
              </a:ext>
            </a:extLst>
          </p:cNvPr>
          <p:cNvSpPr/>
          <p:nvPr/>
        </p:nvSpPr>
        <p:spPr>
          <a:xfrm>
            <a:off x="905522" y="2840853"/>
            <a:ext cx="10289219" cy="14914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Leaders should do everything in their power to avoid firing the first shot, but at the same time they must take a firm line to protect national interests. </a:t>
            </a:r>
          </a:p>
        </p:txBody>
      </p:sp>
    </p:spTree>
    <p:extLst>
      <p:ext uri="{BB962C8B-B14F-4D97-AF65-F5344CB8AC3E}">
        <p14:creationId xmlns:p14="http://schemas.microsoft.com/office/powerpoint/2010/main" val="370151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fade">
                                      <p:cBhvr>
                                        <p:cTn id="49" dur="1000"/>
                                        <p:tgtEl>
                                          <p:spTgt spid="4"/>
                                        </p:tgtEl>
                                      </p:cBhvr>
                                    </p:animEffect>
                                    <p:anim calcmode="lin" valueType="num">
                                      <p:cBhvr>
                                        <p:cTn id="50" dur="1000" fill="hold"/>
                                        <p:tgtEl>
                                          <p:spTgt spid="4"/>
                                        </p:tgtEl>
                                        <p:attrNameLst>
                                          <p:attrName>ppt_x</p:attrName>
                                        </p:attrNameLst>
                                      </p:cBhvr>
                                      <p:tavLst>
                                        <p:tav tm="0">
                                          <p:val>
                                            <p:strVal val="#ppt_x"/>
                                          </p:val>
                                        </p:tav>
                                        <p:tav tm="100000">
                                          <p:val>
                                            <p:strVal val="#ppt_x"/>
                                          </p:val>
                                        </p:tav>
                                      </p:tavLst>
                                    </p:anim>
                                    <p:anim calcmode="lin" valueType="num">
                                      <p:cBhvr>
                                        <p:cTn id="5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92BA-7E19-4233-984A-84B07C05F101}"/>
              </a:ext>
            </a:extLst>
          </p:cNvPr>
          <p:cNvSpPr>
            <a:spLocks noGrp="1"/>
          </p:cNvSpPr>
          <p:nvPr>
            <p:ph type="title"/>
          </p:nvPr>
        </p:nvSpPr>
        <p:spPr/>
        <p:txBody>
          <a:bodyPr>
            <a:normAutofit/>
          </a:bodyPr>
          <a:lstStyle/>
          <a:p>
            <a:r>
              <a:rPr lang="en-GB" sz="6000" b="1" dirty="0">
                <a:solidFill>
                  <a:srgbClr val="FF0000"/>
                </a:solidFill>
              </a:rPr>
              <a:t>Conspiracy claim 2: World War 2</a:t>
            </a:r>
            <a:endParaRPr lang="en-GB" sz="6000" dirty="0"/>
          </a:p>
        </p:txBody>
      </p:sp>
      <p:sp>
        <p:nvSpPr>
          <p:cNvPr id="3" name="Content Placeholder 2">
            <a:extLst>
              <a:ext uri="{FF2B5EF4-FFF2-40B4-BE49-F238E27FC236}">
                <a16:creationId xmlns:a16="http://schemas.microsoft.com/office/drawing/2014/main" id="{DB3AA4B9-B7C0-4377-9277-686B913D2397}"/>
              </a:ext>
            </a:extLst>
          </p:cNvPr>
          <p:cNvSpPr>
            <a:spLocks noGrp="1"/>
          </p:cNvSpPr>
          <p:nvPr>
            <p:ph idx="1"/>
          </p:nvPr>
        </p:nvSpPr>
        <p:spPr/>
        <p:txBody>
          <a:bodyPr>
            <a:normAutofit lnSpcReduction="10000"/>
          </a:bodyPr>
          <a:lstStyle/>
          <a:p>
            <a:r>
              <a:rPr lang="en-GB" dirty="0"/>
              <a:t>Nazi war efforts were supported by I.G. </a:t>
            </a:r>
            <a:r>
              <a:rPr lang="en-GB" dirty="0" err="1"/>
              <a:t>Farben</a:t>
            </a:r>
            <a:r>
              <a:rPr lang="en-GB" dirty="0"/>
              <a:t>, a company which produced 84% of German explosives and </a:t>
            </a:r>
            <a:r>
              <a:rPr lang="en-GB" dirty="0" err="1"/>
              <a:t>Zyclon</a:t>
            </a:r>
            <a:r>
              <a:rPr lang="en-GB" dirty="0"/>
              <a:t> B used in the gas chambers. One of their partners was Standard Oil, owned by JD Rockefeller</a:t>
            </a:r>
          </a:p>
          <a:p>
            <a:r>
              <a:rPr lang="en-GB" dirty="0"/>
              <a:t>The German air force could not operate without a special additive patented and supplied by Standard Oil</a:t>
            </a:r>
          </a:p>
          <a:p>
            <a:r>
              <a:rPr lang="en-GB" dirty="0"/>
              <a:t>The bombing of Britain was made possible by a £20m sale of fuel to I.G. </a:t>
            </a:r>
            <a:r>
              <a:rPr lang="en-GB" dirty="0" err="1"/>
              <a:t>Farben</a:t>
            </a:r>
            <a:r>
              <a:rPr lang="en-GB" dirty="0"/>
              <a:t> by Standard Oil</a:t>
            </a:r>
          </a:p>
          <a:p>
            <a:r>
              <a:rPr lang="en-GB" dirty="0"/>
              <a:t>Union Banking Corporation of New Your City – laundered money for the Nazis. Prescott Bush was the director and vice president – Father and grandfather of the Presidents Bush</a:t>
            </a:r>
          </a:p>
        </p:txBody>
      </p:sp>
      <p:sp>
        <p:nvSpPr>
          <p:cNvPr id="4" name="Rectangle 3">
            <a:extLst>
              <a:ext uri="{FF2B5EF4-FFF2-40B4-BE49-F238E27FC236}">
                <a16:creationId xmlns:a16="http://schemas.microsoft.com/office/drawing/2014/main" id="{46E0F1E7-7F8E-4717-9749-2AEBC9D084B8}"/>
              </a:ext>
            </a:extLst>
          </p:cNvPr>
          <p:cNvSpPr/>
          <p:nvPr/>
        </p:nvSpPr>
        <p:spPr>
          <a:xfrm>
            <a:off x="693937" y="1530849"/>
            <a:ext cx="10289219" cy="1786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Companies are owned by wealthy people and they operate across national borders. Many people did not see the threat of Nazi Germany, and there was a strong voice within Parliament that we should have complied with Hitler and not fought against his regime.</a:t>
            </a:r>
          </a:p>
        </p:txBody>
      </p:sp>
      <p:pic>
        <p:nvPicPr>
          <p:cNvPr id="5" name="Picture 4">
            <a:extLst>
              <a:ext uri="{FF2B5EF4-FFF2-40B4-BE49-F238E27FC236}">
                <a16:creationId xmlns:a16="http://schemas.microsoft.com/office/drawing/2014/main" id="{B9C3E923-75DA-4C00-BFE5-64BA59CC0F20}"/>
              </a:ext>
            </a:extLst>
          </p:cNvPr>
          <p:cNvPicPr>
            <a:picLocks noChangeAspect="1"/>
          </p:cNvPicPr>
          <p:nvPr/>
        </p:nvPicPr>
        <p:blipFill>
          <a:blip r:embed="rId2"/>
          <a:stretch>
            <a:fillRect/>
          </a:stretch>
        </p:blipFill>
        <p:spPr>
          <a:xfrm rot="280416">
            <a:off x="4924596" y="3909830"/>
            <a:ext cx="6405206" cy="2492128"/>
          </a:xfrm>
          <a:prstGeom prst="rect">
            <a:avLst/>
          </a:prstGeom>
        </p:spPr>
      </p:pic>
    </p:spTree>
    <p:extLst>
      <p:ext uri="{BB962C8B-B14F-4D97-AF65-F5344CB8AC3E}">
        <p14:creationId xmlns:p14="http://schemas.microsoft.com/office/powerpoint/2010/main" val="4046763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barn(inVertical)">
                                      <p:cBhvr>
                                        <p:cTn id="3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FE0D7-FB29-42B5-80DD-B3300F12C337}"/>
              </a:ext>
            </a:extLst>
          </p:cNvPr>
          <p:cNvSpPr>
            <a:spLocks noGrp="1"/>
          </p:cNvSpPr>
          <p:nvPr>
            <p:ph type="title"/>
          </p:nvPr>
        </p:nvSpPr>
        <p:spPr/>
        <p:txBody>
          <a:bodyPr>
            <a:normAutofit/>
          </a:bodyPr>
          <a:lstStyle/>
          <a:p>
            <a:r>
              <a:rPr lang="en-GB" sz="6000" b="1" dirty="0">
                <a:solidFill>
                  <a:srgbClr val="FF0000"/>
                </a:solidFill>
              </a:rPr>
              <a:t>Conspiracy claim 3: Vietnam</a:t>
            </a:r>
          </a:p>
        </p:txBody>
      </p:sp>
      <p:sp>
        <p:nvSpPr>
          <p:cNvPr id="3" name="Content Placeholder 2">
            <a:extLst>
              <a:ext uri="{FF2B5EF4-FFF2-40B4-BE49-F238E27FC236}">
                <a16:creationId xmlns:a16="http://schemas.microsoft.com/office/drawing/2014/main" id="{68F8CF59-7EBC-4E6F-B881-E525DA5F8DE7}"/>
              </a:ext>
            </a:extLst>
          </p:cNvPr>
          <p:cNvSpPr>
            <a:spLocks noGrp="1"/>
          </p:cNvSpPr>
          <p:nvPr>
            <p:ph idx="1"/>
          </p:nvPr>
        </p:nvSpPr>
        <p:spPr/>
        <p:txBody>
          <a:bodyPr/>
          <a:lstStyle/>
          <a:p>
            <a:r>
              <a:rPr lang="en-GB" dirty="0"/>
              <a:t>Started with the Gulf of Tonkin incident … which never happened</a:t>
            </a:r>
          </a:p>
          <a:p>
            <a:r>
              <a:rPr lang="en-GB" dirty="0"/>
              <a:t>Robert </a:t>
            </a:r>
            <a:r>
              <a:rPr lang="en-GB" dirty="0" err="1"/>
              <a:t>Macnamara</a:t>
            </a:r>
            <a:r>
              <a:rPr lang="en-GB" dirty="0"/>
              <a:t> former Secretary of Defence said it was a mistake, others said it was completely contrived</a:t>
            </a:r>
          </a:p>
          <a:p>
            <a:r>
              <a:rPr lang="en-GB" dirty="0"/>
              <a:t>October 1966: President Lyndon Johnson lifted trading restrictions on the Soviet Union so that arms could be supplied to Vietnam (80% supplied)</a:t>
            </a:r>
          </a:p>
          <a:p>
            <a:r>
              <a:rPr lang="en-GB" dirty="0"/>
              <a:t>Rockefeller interests funded Soviet arms factories</a:t>
            </a:r>
          </a:p>
          <a:p>
            <a:endParaRPr lang="en-GB" dirty="0"/>
          </a:p>
        </p:txBody>
      </p:sp>
      <p:sp>
        <p:nvSpPr>
          <p:cNvPr id="4" name="Rectangle 3">
            <a:extLst>
              <a:ext uri="{FF2B5EF4-FFF2-40B4-BE49-F238E27FC236}">
                <a16:creationId xmlns:a16="http://schemas.microsoft.com/office/drawing/2014/main" id="{D274A3D1-3007-482A-BC9C-5B8CCB8FD985}"/>
              </a:ext>
            </a:extLst>
          </p:cNvPr>
          <p:cNvSpPr/>
          <p:nvPr/>
        </p:nvSpPr>
        <p:spPr>
          <a:xfrm>
            <a:off x="1064581" y="2683275"/>
            <a:ext cx="10289219" cy="14914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solidFill>
                  <a:prstClr val="white"/>
                </a:solidFill>
                <a:latin typeface="Calibri" panose="020F0502020204030204"/>
              </a:rPr>
              <a:t>Global traders always hate trading restrictions. Currently, international businesses are furiously lobbying political leaders to maintain free trade and build new opportunities.  </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88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EC214-01BC-4C16-BBA2-C7ADF8C21633}"/>
              </a:ext>
            </a:extLst>
          </p:cNvPr>
          <p:cNvSpPr>
            <a:spLocks noGrp="1"/>
          </p:cNvSpPr>
          <p:nvPr>
            <p:ph type="title"/>
          </p:nvPr>
        </p:nvSpPr>
        <p:spPr>
          <a:xfrm>
            <a:off x="838200" y="365125"/>
            <a:ext cx="11353800" cy="1325563"/>
          </a:xfrm>
        </p:spPr>
        <p:txBody>
          <a:bodyPr>
            <a:noAutofit/>
          </a:bodyPr>
          <a:lstStyle/>
          <a:p>
            <a:r>
              <a:rPr lang="en-GB" sz="6000" b="1" dirty="0">
                <a:solidFill>
                  <a:srgbClr val="FF0000"/>
                </a:solidFill>
              </a:rPr>
              <a:t>Conspiracy claim 4: September 11</a:t>
            </a:r>
            <a:r>
              <a:rPr lang="en-GB" sz="6000" b="1" baseline="30000" dirty="0">
                <a:solidFill>
                  <a:srgbClr val="FF0000"/>
                </a:solidFill>
              </a:rPr>
              <a:t>th</a:t>
            </a:r>
            <a:endParaRPr lang="en-GB" sz="6000" b="1" dirty="0">
              <a:solidFill>
                <a:srgbClr val="FF0000"/>
              </a:solidFill>
            </a:endParaRPr>
          </a:p>
        </p:txBody>
      </p:sp>
      <p:sp>
        <p:nvSpPr>
          <p:cNvPr id="3" name="Content Placeholder 2">
            <a:extLst>
              <a:ext uri="{FF2B5EF4-FFF2-40B4-BE49-F238E27FC236}">
                <a16:creationId xmlns:a16="http://schemas.microsoft.com/office/drawing/2014/main" id="{2AAD7960-D1A9-4B32-A695-5BED12F8242D}"/>
              </a:ext>
            </a:extLst>
          </p:cNvPr>
          <p:cNvSpPr>
            <a:spLocks noGrp="1"/>
          </p:cNvSpPr>
          <p:nvPr>
            <p:ph idx="1"/>
          </p:nvPr>
        </p:nvSpPr>
        <p:spPr>
          <a:xfrm>
            <a:off x="838200" y="1685282"/>
            <a:ext cx="10515600" cy="3378278"/>
          </a:xfrm>
        </p:spPr>
        <p:txBody>
          <a:bodyPr/>
          <a:lstStyle/>
          <a:p>
            <a:r>
              <a:rPr lang="en-GB" dirty="0"/>
              <a:t>Staged to provoke Iraq and Afghanistan wars</a:t>
            </a:r>
          </a:p>
          <a:p>
            <a:r>
              <a:rPr lang="en-GB" dirty="0"/>
              <a:t>New laws to destroy civil liberties</a:t>
            </a:r>
          </a:p>
          <a:p>
            <a:r>
              <a:rPr lang="en-GB" dirty="0"/>
              <a:t>History repeats: Hitler burned down the Reichstag and blamed the communists …</a:t>
            </a:r>
          </a:p>
          <a:p>
            <a:r>
              <a:rPr lang="en-GB" dirty="0"/>
              <a:t>Perpetual misleading of the people by the media and their powerful controllers</a:t>
            </a:r>
          </a:p>
          <a:p>
            <a:r>
              <a:rPr lang="en-GB" dirty="0"/>
              <a:t>Manipulate the people and get them to kill each other</a:t>
            </a:r>
          </a:p>
        </p:txBody>
      </p:sp>
      <p:pic>
        <p:nvPicPr>
          <p:cNvPr id="4" name="Picture 3">
            <a:extLst>
              <a:ext uri="{FF2B5EF4-FFF2-40B4-BE49-F238E27FC236}">
                <a16:creationId xmlns:a16="http://schemas.microsoft.com/office/drawing/2014/main" id="{89EB48B4-021A-4EF4-A3C8-A4D01A8BA741}"/>
              </a:ext>
            </a:extLst>
          </p:cNvPr>
          <p:cNvPicPr>
            <a:picLocks noChangeAspect="1"/>
          </p:cNvPicPr>
          <p:nvPr/>
        </p:nvPicPr>
        <p:blipFill>
          <a:blip r:embed="rId2"/>
          <a:stretch>
            <a:fillRect/>
          </a:stretch>
        </p:blipFill>
        <p:spPr>
          <a:xfrm>
            <a:off x="2937760" y="5063560"/>
            <a:ext cx="5895522" cy="1520603"/>
          </a:xfrm>
          <a:prstGeom prst="rect">
            <a:avLst/>
          </a:prstGeom>
        </p:spPr>
      </p:pic>
      <p:sp>
        <p:nvSpPr>
          <p:cNvPr id="6" name="Rectangle 5">
            <a:extLst>
              <a:ext uri="{FF2B5EF4-FFF2-40B4-BE49-F238E27FC236}">
                <a16:creationId xmlns:a16="http://schemas.microsoft.com/office/drawing/2014/main" id="{B5944CCD-5999-49EE-B865-9A391D239A62}"/>
              </a:ext>
            </a:extLst>
          </p:cNvPr>
          <p:cNvSpPr/>
          <p:nvPr/>
        </p:nvSpPr>
        <p:spPr>
          <a:xfrm>
            <a:off x="905522" y="2840853"/>
            <a:ext cx="10289219" cy="14914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Lack of evidence for such a claim balanced with much evidence for the building of international terrorism</a:t>
            </a:r>
          </a:p>
        </p:txBody>
      </p:sp>
    </p:spTree>
    <p:extLst>
      <p:ext uri="{BB962C8B-B14F-4D97-AF65-F5344CB8AC3E}">
        <p14:creationId xmlns:p14="http://schemas.microsoft.com/office/powerpoint/2010/main" val="3325659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1000"/>
                                        <p:tgtEl>
                                          <p:spTgt spid="6"/>
                                        </p:tgtEl>
                                      </p:cBhvr>
                                    </p:animEffect>
                                    <p:anim calcmode="lin" valueType="num">
                                      <p:cBhvr>
                                        <p:cTn id="38" dur="1000" fill="hold"/>
                                        <p:tgtEl>
                                          <p:spTgt spid="6"/>
                                        </p:tgtEl>
                                        <p:attrNameLst>
                                          <p:attrName>ppt_x</p:attrName>
                                        </p:attrNameLst>
                                      </p:cBhvr>
                                      <p:tavLst>
                                        <p:tav tm="0">
                                          <p:val>
                                            <p:strVal val="#ppt_x"/>
                                          </p:val>
                                        </p:tav>
                                        <p:tav tm="100000">
                                          <p:val>
                                            <p:strVal val="#ppt_x"/>
                                          </p:val>
                                        </p:tav>
                                      </p:tavLst>
                                    </p:anim>
                                    <p:anim calcmode="lin" valueType="num">
                                      <p:cBhvr>
                                        <p:cTn id="3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187B93-EFD1-42D4-94C2-49FBEEE06C5F}"/>
              </a:ext>
            </a:extLst>
          </p:cNvPr>
          <p:cNvPicPr>
            <a:picLocks noChangeAspect="1"/>
          </p:cNvPicPr>
          <p:nvPr/>
        </p:nvPicPr>
        <p:blipFill>
          <a:blip r:embed="rId2"/>
          <a:stretch>
            <a:fillRect/>
          </a:stretch>
        </p:blipFill>
        <p:spPr>
          <a:xfrm>
            <a:off x="7022238" y="0"/>
            <a:ext cx="5333506" cy="6858000"/>
          </a:xfrm>
          <a:prstGeom prst="rect">
            <a:avLst/>
          </a:prstGeom>
        </p:spPr>
      </p:pic>
      <p:sp>
        <p:nvSpPr>
          <p:cNvPr id="3" name="Content Placeholder 2">
            <a:extLst>
              <a:ext uri="{FF2B5EF4-FFF2-40B4-BE49-F238E27FC236}">
                <a16:creationId xmlns:a16="http://schemas.microsoft.com/office/drawing/2014/main" id="{542B0759-AC3C-41D8-B947-F8592A10FC3B}"/>
              </a:ext>
            </a:extLst>
          </p:cNvPr>
          <p:cNvSpPr>
            <a:spLocks noGrp="1"/>
          </p:cNvSpPr>
          <p:nvPr>
            <p:ph idx="1"/>
          </p:nvPr>
        </p:nvSpPr>
        <p:spPr>
          <a:xfrm>
            <a:off x="177554" y="301842"/>
            <a:ext cx="6844684" cy="6556158"/>
          </a:xfrm>
        </p:spPr>
        <p:txBody>
          <a:bodyPr>
            <a:normAutofit fontScale="92500" lnSpcReduction="10000"/>
          </a:bodyPr>
          <a:lstStyle/>
          <a:p>
            <a:r>
              <a:rPr lang="en-GB" dirty="0"/>
              <a:t>Arron Russo, film-maker and former politician, became friends with Nicholas Rockefeller.</a:t>
            </a:r>
          </a:p>
          <a:p>
            <a:r>
              <a:rPr lang="en-GB" dirty="0"/>
              <a:t>Russo: had a call from an attorney woman I knew. They became friends and Rockefeller told him 11 months before 9/111 that there was going to be an event which will lead us to go into Afghanistan, Iraq to take the oil. Middle east base, then Venezuela. You can never win the eternal war on terror, and the media win convince everyone</a:t>
            </a:r>
          </a:p>
          <a:p>
            <a:r>
              <a:rPr lang="en-GB" dirty="0"/>
              <a:t>Russo: what are you doing this for. Microchip (RFID) everyone, any dissent and we remove their chip. Track all people at all times (passports and ID devices into people). Chips become everything. Switch off – you’ve had it – no money, no rights</a:t>
            </a:r>
          </a:p>
          <a:p>
            <a:r>
              <a:rPr lang="en-GB" dirty="0"/>
              <a:t>The people will want them as they become detached from their liberty</a:t>
            </a:r>
          </a:p>
        </p:txBody>
      </p:sp>
      <p:sp>
        <p:nvSpPr>
          <p:cNvPr id="4" name="Rectangle 3">
            <a:extLst>
              <a:ext uri="{FF2B5EF4-FFF2-40B4-BE49-F238E27FC236}">
                <a16:creationId xmlns:a16="http://schemas.microsoft.com/office/drawing/2014/main" id="{5F969EEE-7422-4FFF-9E76-A02300F91814}"/>
              </a:ext>
            </a:extLst>
          </p:cNvPr>
          <p:cNvSpPr/>
          <p:nvPr/>
        </p:nvSpPr>
        <p:spPr>
          <a:xfrm>
            <a:off x="7448365" y="479395"/>
            <a:ext cx="4566081" cy="1415772"/>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Carl Sagan: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a new consciousness was arising which sees the world as a complete organism. An organism at war with itself is doomed</a:t>
            </a:r>
          </a:p>
        </p:txBody>
      </p:sp>
      <p:sp>
        <p:nvSpPr>
          <p:cNvPr id="6" name="Rectangle 5">
            <a:extLst>
              <a:ext uri="{FF2B5EF4-FFF2-40B4-BE49-F238E27FC236}">
                <a16:creationId xmlns:a16="http://schemas.microsoft.com/office/drawing/2014/main" id="{B9DD16F2-E68D-4C29-84D4-CF49973124B4}"/>
              </a:ext>
            </a:extLst>
          </p:cNvPr>
          <p:cNvSpPr/>
          <p:nvPr/>
        </p:nvSpPr>
        <p:spPr>
          <a:xfrm>
            <a:off x="7022238" y="3879542"/>
            <a:ext cx="5333506" cy="29784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 conspirators add some authenticity here by using, or rather misusing, a Sagan quotation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They make some compelling observations about modern technology but rather skip over the detail about the mysterious lawyer wanting this unknown film-maker to become friends with Mr Rockefeller, and why he was then so incredibly candid!</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60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barn(inVertical)">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 calcmode="lin" valueType="num">
                                      <p:cBhvr additive="base">
                                        <p:cTn id="36" dur="500" fill="hold"/>
                                        <p:tgtEl>
                                          <p:spTgt spid="6"/>
                                        </p:tgtEl>
                                        <p:attrNameLst>
                                          <p:attrName>ppt_x</p:attrName>
                                        </p:attrNameLst>
                                      </p:cBhvr>
                                      <p:tavLst>
                                        <p:tav tm="0">
                                          <p:val>
                                            <p:strVal val="#ppt_x"/>
                                          </p:val>
                                        </p:tav>
                                        <p:tav tm="100000">
                                          <p:val>
                                            <p:strVal val="#ppt_x"/>
                                          </p:val>
                                        </p:tav>
                                      </p:tavLst>
                                    </p:anim>
                                    <p:anim calcmode="lin" valueType="num">
                                      <p:cBhvr additive="base">
                                        <p:cTn id="3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9D6D-E5F4-487B-B432-07D3BF2C3F17}"/>
              </a:ext>
            </a:extLst>
          </p:cNvPr>
          <p:cNvSpPr>
            <a:spLocks noGrp="1"/>
          </p:cNvSpPr>
          <p:nvPr>
            <p:ph type="title"/>
          </p:nvPr>
        </p:nvSpPr>
        <p:spPr>
          <a:xfrm>
            <a:off x="341194" y="0"/>
            <a:ext cx="11012606" cy="1555845"/>
          </a:xfrm>
        </p:spPr>
        <p:txBody>
          <a:bodyPr>
            <a:noAutofit/>
          </a:bodyPr>
          <a:lstStyle/>
          <a:p>
            <a:r>
              <a:rPr lang="en-GB" sz="6000" b="1" dirty="0">
                <a:solidFill>
                  <a:srgbClr val="FF0000"/>
                </a:solidFill>
              </a:rPr>
              <a:t>Conspiracy claim 5: </a:t>
            </a:r>
            <a:br>
              <a:rPr lang="en-GB" sz="6000" b="1" dirty="0">
                <a:solidFill>
                  <a:srgbClr val="FF0000"/>
                </a:solidFill>
              </a:rPr>
            </a:br>
            <a:r>
              <a:rPr lang="en-GB" sz="6000" b="1" dirty="0">
                <a:solidFill>
                  <a:srgbClr val="FF0000"/>
                </a:solidFill>
              </a:rPr>
              <a:t>North American Union</a:t>
            </a:r>
          </a:p>
        </p:txBody>
      </p:sp>
      <p:sp>
        <p:nvSpPr>
          <p:cNvPr id="7" name="Content Placeholder 6">
            <a:extLst>
              <a:ext uri="{FF2B5EF4-FFF2-40B4-BE49-F238E27FC236}">
                <a16:creationId xmlns:a16="http://schemas.microsoft.com/office/drawing/2014/main" id="{AE9C4017-D7A5-445B-AB67-38EE01D04561}"/>
              </a:ext>
            </a:extLst>
          </p:cNvPr>
          <p:cNvSpPr>
            <a:spLocks noGrp="1"/>
          </p:cNvSpPr>
          <p:nvPr>
            <p:ph idx="1"/>
          </p:nvPr>
        </p:nvSpPr>
        <p:spPr>
          <a:xfrm>
            <a:off x="951389" y="1485088"/>
            <a:ext cx="10515600" cy="3710399"/>
          </a:xfrm>
        </p:spPr>
        <p:txBody>
          <a:bodyPr>
            <a:normAutofit fontScale="92500"/>
          </a:bodyPr>
          <a:lstStyle/>
          <a:p>
            <a:r>
              <a:rPr lang="en-GB" dirty="0"/>
              <a:t>The powerful want first to take over North America and the region, then the world</a:t>
            </a:r>
          </a:p>
          <a:p>
            <a:r>
              <a:rPr lang="en-GB" dirty="0"/>
              <a:t>James Warburg 1950 to the US Senate on Foreign Relations: There will be a world government, the only question is whether by conquest or consent</a:t>
            </a:r>
          </a:p>
          <a:p>
            <a:r>
              <a:rPr lang="en-GB" dirty="0"/>
              <a:t>David Rockefeller, Council on Foreign Relations: thanks to the Washington Post, Time Magazine, NYT and other great publications, whose directors have attended our meetings, and kept their promise of discretion for over 40 years. We are now more prepared to march towards a world government. </a:t>
            </a:r>
          </a:p>
        </p:txBody>
      </p:sp>
      <p:sp>
        <p:nvSpPr>
          <p:cNvPr id="8" name="Rectangle 7">
            <a:extLst>
              <a:ext uri="{FF2B5EF4-FFF2-40B4-BE49-F238E27FC236}">
                <a16:creationId xmlns:a16="http://schemas.microsoft.com/office/drawing/2014/main" id="{10B3986E-E416-4FE7-BB64-68D492B52916}"/>
              </a:ext>
            </a:extLst>
          </p:cNvPr>
          <p:cNvSpPr/>
          <p:nvPr/>
        </p:nvSpPr>
        <p:spPr>
          <a:xfrm>
            <a:off x="2258820" y="5274514"/>
            <a:ext cx="7900737" cy="1200329"/>
          </a:xfrm>
          <a:prstGeom prst="rect">
            <a:avLst/>
          </a:prstGeom>
          <a:solidFill>
            <a:srgbClr val="FFFF00"/>
          </a:solidFill>
          <a:ln w="3810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supranational sovereignty of an intellectual elite and world bankers is surely preferable to the national auto-determination practiced in previous centuries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BF142096-BF56-43AF-894A-C32CE28D37A6}"/>
              </a:ext>
            </a:extLst>
          </p:cNvPr>
          <p:cNvSpPr/>
          <p:nvPr/>
        </p:nvSpPr>
        <p:spPr>
          <a:xfrm>
            <a:off x="951389" y="2934159"/>
            <a:ext cx="10289219" cy="14914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Countries do come together as unions, and there is a logic which suggests that ultimately organisations like the United Nations could build into a ‘world union’</a:t>
            </a:r>
          </a:p>
        </p:txBody>
      </p:sp>
    </p:spTree>
    <p:extLst>
      <p:ext uri="{BB962C8B-B14F-4D97-AF65-F5344CB8AC3E}">
        <p14:creationId xmlns:p14="http://schemas.microsoft.com/office/powerpoint/2010/main" val="296133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3C622-C35D-431C-93F6-E32E7440E56B}"/>
              </a:ext>
            </a:extLst>
          </p:cNvPr>
          <p:cNvSpPr>
            <a:spLocks noGrp="1"/>
          </p:cNvSpPr>
          <p:nvPr>
            <p:ph type="title"/>
          </p:nvPr>
        </p:nvSpPr>
        <p:spPr/>
        <p:txBody>
          <a:bodyPr>
            <a:normAutofit/>
          </a:bodyPr>
          <a:lstStyle/>
          <a:p>
            <a:r>
              <a:rPr lang="en-GB" sz="6000" b="1" dirty="0">
                <a:solidFill>
                  <a:srgbClr val="FF0000"/>
                </a:solidFill>
              </a:rPr>
              <a:t>Plans for a World Union (WU)?</a:t>
            </a:r>
          </a:p>
        </p:txBody>
      </p:sp>
      <p:pic>
        <p:nvPicPr>
          <p:cNvPr id="4" name="Picture 3">
            <a:extLst>
              <a:ext uri="{FF2B5EF4-FFF2-40B4-BE49-F238E27FC236}">
                <a16:creationId xmlns:a16="http://schemas.microsoft.com/office/drawing/2014/main" id="{FC283CAB-FDBA-4B77-B54F-EED755288CE7}"/>
              </a:ext>
            </a:extLst>
          </p:cNvPr>
          <p:cNvPicPr>
            <a:picLocks noChangeAspect="1"/>
          </p:cNvPicPr>
          <p:nvPr/>
        </p:nvPicPr>
        <p:blipFill>
          <a:blip r:embed="rId2"/>
          <a:stretch>
            <a:fillRect/>
          </a:stretch>
        </p:blipFill>
        <p:spPr>
          <a:xfrm>
            <a:off x="119108" y="1690688"/>
            <a:ext cx="9150131" cy="4868339"/>
          </a:xfrm>
          <a:prstGeom prst="rect">
            <a:avLst/>
          </a:prstGeom>
        </p:spPr>
      </p:pic>
      <p:pic>
        <p:nvPicPr>
          <p:cNvPr id="3" name="Picture 2">
            <a:extLst>
              <a:ext uri="{FF2B5EF4-FFF2-40B4-BE49-F238E27FC236}">
                <a16:creationId xmlns:a16="http://schemas.microsoft.com/office/drawing/2014/main" id="{11C8B7D7-5C99-4E1F-B63C-50C044AA0FD3}"/>
              </a:ext>
            </a:extLst>
          </p:cNvPr>
          <p:cNvPicPr>
            <a:picLocks noChangeAspect="1"/>
          </p:cNvPicPr>
          <p:nvPr/>
        </p:nvPicPr>
        <p:blipFill>
          <a:blip r:embed="rId3"/>
          <a:stretch>
            <a:fillRect/>
          </a:stretch>
        </p:blipFill>
        <p:spPr>
          <a:xfrm>
            <a:off x="9148665" y="2600325"/>
            <a:ext cx="2590800" cy="1657350"/>
          </a:xfrm>
          <a:prstGeom prst="rect">
            <a:avLst/>
          </a:prstGeom>
        </p:spPr>
      </p:pic>
    </p:spTree>
    <p:extLst>
      <p:ext uri="{BB962C8B-B14F-4D97-AF65-F5344CB8AC3E}">
        <p14:creationId xmlns:p14="http://schemas.microsoft.com/office/powerpoint/2010/main" val="14593309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1E7D-5D88-4D95-81C5-7C7C235D1F57}"/>
              </a:ext>
            </a:extLst>
          </p:cNvPr>
          <p:cNvSpPr>
            <a:spLocks noGrp="1"/>
          </p:cNvSpPr>
          <p:nvPr>
            <p:ph type="title"/>
          </p:nvPr>
        </p:nvSpPr>
        <p:spPr/>
        <p:txBody>
          <a:bodyPr>
            <a:normAutofit/>
          </a:bodyPr>
          <a:lstStyle/>
          <a:p>
            <a:r>
              <a:rPr lang="en-GB" sz="6000" b="1" dirty="0"/>
              <a:t>Pause and reflect!!</a:t>
            </a:r>
          </a:p>
        </p:txBody>
      </p:sp>
      <p:sp>
        <p:nvSpPr>
          <p:cNvPr id="3" name="Content Placeholder 2">
            <a:extLst>
              <a:ext uri="{FF2B5EF4-FFF2-40B4-BE49-F238E27FC236}">
                <a16:creationId xmlns:a16="http://schemas.microsoft.com/office/drawing/2014/main" id="{DFE1CBB0-70AA-4C91-A4BC-F03D31FD3168}"/>
              </a:ext>
            </a:extLst>
          </p:cNvPr>
          <p:cNvSpPr>
            <a:spLocks noGrp="1"/>
          </p:cNvSpPr>
          <p:nvPr>
            <p:ph idx="1"/>
          </p:nvPr>
        </p:nvSpPr>
        <p:spPr>
          <a:xfrm>
            <a:off x="838200" y="1690689"/>
            <a:ext cx="11142306" cy="3500148"/>
          </a:xfrm>
          <a:noFill/>
        </p:spPr>
        <p:txBody>
          <a:bodyPr>
            <a:normAutofit/>
          </a:bodyPr>
          <a:lstStyle/>
          <a:p>
            <a:r>
              <a:rPr lang="en-GB" dirty="0"/>
              <a:t>In March 2019, </a:t>
            </a:r>
            <a:r>
              <a:rPr lang="en-GB" dirty="0" err="1"/>
              <a:t>Siobhain</a:t>
            </a:r>
            <a:r>
              <a:rPr lang="en-GB" dirty="0"/>
              <a:t> </a:t>
            </a:r>
            <a:r>
              <a:rPr lang="en-GB" dirty="0" err="1"/>
              <a:t>Mcdonagh</a:t>
            </a:r>
            <a:r>
              <a:rPr lang="en-GB" dirty="0"/>
              <a:t> MP said that hard-left political activists are against capitalism, and as the Jewish people are behind capitalism then they must also be anti-Jewish</a:t>
            </a:r>
          </a:p>
          <a:p>
            <a:r>
              <a:rPr lang="en-GB" dirty="0"/>
              <a:t>John Humphries: ‘In other words, to be anti-capitalist you have to be </a:t>
            </a:r>
            <a:r>
              <a:rPr lang="en-GB" dirty="0" err="1"/>
              <a:t>anti-semitic</a:t>
            </a:r>
            <a:r>
              <a:rPr lang="en-GB" dirty="0"/>
              <a:t>?’ Quite unbelievably she agreed</a:t>
            </a:r>
          </a:p>
          <a:p>
            <a:r>
              <a:rPr lang="en-GB" dirty="0"/>
              <a:t>This perspective is shared by far-right activists: Jewish people have huge wealth and power, often used negatively for personal gain! Therefore they are a legitimate target to attack</a:t>
            </a:r>
          </a:p>
        </p:txBody>
      </p:sp>
      <p:sp>
        <p:nvSpPr>
          <p:cNvPr id="4" name="Rectangle 3">
            <a:extLst>
              <a:ext uri="{FF2B5EF4-FFF2-40B4-BE49-F238E27FC236}">
                <a16:creationId xmlns:a16="http://schemas.microsoft.com/office/drawing/2014/main" id="{933E9260-26EA-46AA-BD05-BCA2430C758E}"/>
              </a:ext>
            </a:extLst>
          </p:cNvPr>
          <p:cNvSpPr/>
          <p:nvPr/>
        </p:nvSpPr>
        <p:spPr>
          <a:xfrm>
            <a:off x="746991" y="5298623"/>
            <a:ext cx="10698018" cy="954107"/>
          </a:xfrm>
          <a:prstGeom prst="rect">
            <a:avLst/>
          </a:prstGeom>
          <a:solidFill>
            <a:srgbClr val="FF0000"/>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This is an incredibly dangerous perspective, used for hundreds of years to justify extreme violence towards Jewish people</a:t>
            </a:r>
          </a:p>
        </p:txBody>
      </p:sp>
      <p:pic>
        <p:nvPicPr>
          <p:cNvPr id="1026" name="Picture 2">
            <a:extLst>
              <a:ext uri="{FF2B5EF4-FFF2-40B4-BE49-F238E27FC236}">
                <a16:creationId xmlns:a16="http://schemas.microsoft.com/office/drawing/2014/main" id="{4A491E29-34EC-4706-B08E-6CBE784DE4FD}"/>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552496" y="59095"/>
            <a:ext cx="2966533" cy="1631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36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anim calcmode="lin" valueType="num">
                                      <p:cBhvr>
                                        <p:cTn id="26" dur="1000" fill="hold"/>
                                        <p:tgtEl>
                                          <p:spTgt spid="4"/>
                                        </p:tgtEl>
                                        <p:attrNameLst>
                                          <p:attrName>ppt_x</p:attrName>
                                        </p:attrNameLst>
                                      </p:cBhvr>
                                      <p:tavLst>
                                        <p:tav tm="0">
                                          <p:val>
                                            <p:strVal val="#ppt_x"/>
                                          </p:val>
                                        </p:tav>
                                        <p:tav tm="100000">
                                          <p:val>
                                            <p:strVal val="#ppt_x"/>
                                          </p:val>
                                        </p:tav>
                                      </p:tavLst>
                                    </p:anim>
                                    <p:anim calcmode="lin" valueType="num">
                                      <p:cBhvr>
                                        <p:cTn id="2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026"/>
                                        </p:tgtEl>
                                        <p:attrNameLst>
                                          <p:attrName>style.visibility</p:attrName>
                                        </p:attrNameLst>
                                      </p:cBhvr>
                                      <p:to>
                                        <p:strVal val="visible"/>
                                      </p:to>
                                    </p:set>
                                    <p:animEffect transition="in" filter="wipe(down)">
                                      <p:cBhvr>
                                        <p:cTn id="3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575B5F-2C27-4CAF-A1E7-81B76D0BBB26}"/>
              </a:ext>
            </a:extLst>
          </p:cNvPr>
          <p:cNvPicPr>
            <a:picLocks noChangeAspect="1"/>
          </p:cNvPicPr>
          <p:nvPr/>
        </p:nvPicPr>
        <p:blipFill rotWithShape="1">
          <a:blip r:embed="rId2"/>
          <a:srcRect b="5858"/>
          <a:stretch/>
        </p:blipFill>
        <p:spPr>
          <a:xfrm>
            <a:off x="20" y="10"/>
            <a:ext cx="12191980" cy="6857990"/>
          </a:xfrm>
          <a:prstGeom prst="rect">
            <a:avLst/>
          </a:prstGeom>
        </p:spPr>
      </p:pic>
    </p:spTree>
    <p:extLst>
      <p:ext uri="{BB962C8B-B14F-4D97-AF65-F5344CB8AC3E}">
        <p14:creationId xmlns:p14="http://schemas.microsoft.com/office/powerpoint/2010/main" val="39233114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hlinkClick r:id="rId2"/>
            <a:extLst>
              <a:ext uri="{FF2B5EF4-FFF2-40B4-BE49-F238E27FC236}">
                <a16:creationId xmlns:a16="http://schemas.microsoft.com/office/drawing/2014/main" id="{5F3899E4-18FF-4DDC-ACAC-D74C3D5A0344}"/>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B87D283-EF39-4B58-A27E-7D2A1EAE76F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Dr Henry Abramson</a:t>
            </a:r>
          </a:p>
        </p:txBody>
      </p:sp>
    </p:spTree>
    <p:extLst>
      <p:ext uri="{BB962C8B-B14F-4D97-AF65-F5344CB8AC3E}">
        <p14:creationId xmlns:p14="http://schemas.microsoft.com/office/powerpoint/2010/main" val="210828838"/>
      </p:ext>
    </p:extLst>
  </p:cSld>
  <p:clrMapOvr>
    <a:overrideClrMapping bg1="dk1" tx1="lt1" bg2="dk2" tx2="lt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B998F-95CB-49A4-ACCF-E0FD2BF5FC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1479F9-FAE2-472B-81AA-B17BFC0691BB}"/>
              </a:ext>
            </a:extLst>
          </p:cNvPr>
          <p:cNvSpPr>
            <a:spLocks noGrp="1"/>
          </p:cNvSpPr>
          <p:nvPr>
            <p:ph idx="1"/>
          </p:nvPr>
        </p:nvSpPr>
        <p:spPr/>
        <p:txBody>
          <a:bodyPr/>
          <a:lstStyle/>
          <a:p>
            <a:r>
              <a:rPr lang="en-GB" dirty="0"/>
              <a:t>Abramson H (2019) Crash Course in Jewish History, available at </a:t>
            </a:r>
            <a:r>
              <a:rPr lang="en-GB" dirty="0">
                <a:hlinkClick r:id="rId2"/>
              </a:rPr>
              <a:t>https://www.youtube.com/watch?v=K8XSvobwVzI</a:t>
            </a:r>
            <a:endParaRPr lang="en-GB" dirty="0"/>
          </a:p>
          <a:p>
            <a:r>
              <a:rPr lang="en-GB" dirty="0"/>
              <a:t>Roth N (2003) Medieval Jewish Civilisation. London: Routledge, as cited in </a:t>
            </a:r>
            <a:r>
              <a:rPr lang="en-US" i="1" dirty="0"/>
              <a:t>Jewish Moneylending: The profitable money business between Jews and Christians often became tense</a:t>
            </a:r>
            <a:r>
              <a:rPr lang="en-US" dirty="0"/>
              <a:t>. My Jewish Learning, available at </a:t>
            </a:r>
            <a:r>
              <a:rPr lang="en-US" dirty="0">
                <a:hlinkClick r:id="rId3"/>
              </a:rPr>
              <a:t>https://www.myjewishlearning.com/article/jewish-moneylending/</a:t>
            </a:r>
            <a:r>
              <a:rPr lang="en-US" dirty="0"/>
              <a:t> </a:t>
            </a:r>
          </a:p>
          <a:p>
            <a:r>
              <a:rPr lang="en-US" dirty="0"/>
              <a:t>Winder R (2006) Bloody Foreigners: the story of immigration to Britain, London: Abacus</a:t>
            </a:r>
          </a:p>
          <a:p>
            <a:endParaRPr lang="en-US" dirty="0"/>
          </a:p>
          <a:p>
            <a:endParaRPr lang="en-GB" dirty="0"/>
          </a:p>
        </p:txBody>
      </p:sp>
    </p:spTree>
    <p:extLst>
      <p:ext uri="{BB962C8B-B14F-4D97-AF65-F5344CB8AC3E}">
        <p14:creationId xmlns:p14="http://schemas.microsoft.com/office/powerpoint/2010/main" val="3798762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664</TotalTime>
  <Words>3737</Words>
  <Application>Microsoft Office PowerPoint</Application>
  <PresentationFormat>Widescreen</PresentationFormat>
  <Paragraphs>308</Paragraphs>
  <Slides>59</Slides>
  <Notes>0</Notes>
  <HiddenSlides>1</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59</vt:i4>
      </vt:variant>
    </vt:vector>
  </HeadingPairs>
  <TitlesOfParts>
    <vt:vector size="65" baseType="lpstr">
      <vt:lpstr>Arial</vt:lpstr>
      <vt:lpstr>Calibri</vt:lpstr>
      <vt:lpstr>Calibri Light</vt:lpstr>
      <vt:lpstr>Office Theme</vt:lpstr>
      <vt:lpstr>1_Office Theme</vt:lpstr>
      <vt:lpstr>2_Office Theme</vt:lpstr>
      <vt:lpstr>Power, secrets and the money-lenders</vt:lpstr>
      <vt:lpstr>Objectives</vt:lpstr>
      <vt:lpstr>Who’s in charge?</vt:lpstr>
      <vt:lpstr>Who is behind the curtain?</vt:lpstr>
      <vt:lpstr>Conspiracy theories at every turn!</vt:lpstr>
      <vt:lpstr>PowerPoint Presentation</vt:lpstr>
      <vt:lpstr>PowerPoint Presentation</vt:lpstr>
      <vt:lpstr>PowerPoint Presentation</vt:lpstr>
      <vt:lpstr>PowerPoint Presentation</vt:lpstr>
      <vt:lpstr>PowerPoint Presentation</vt:lpstr>
      <vt:lpstr>What do we see? What does it mean?</vt:lpstr>
      <vt:lpstr>The perpetual need for stuff</vt:lpstr>
      <vt:lpstr>The perpetual need for stuff</vt:lpstr>
      <vt:lpstr>‘As rich as Croesus’</vt:lpstr>
      <vt:lpstr>Rome</vt:lpstr>
      <vt:lpstr>Ask your grandparents</vt:lpstr>
      <vt:lpstr>PowerPoint Presentation</vt:lpstr>
      <vt:lpstr>Alfred the Great (849 – 899AD)</vt:lpstr>
      <vt:lpstr>PowerPoint Presentation</vt:lpstr>
      <vt:lpstr>What kind of considerations would you have had if you were William the Conqueror?  - we’ve won (Yaay!) - we’re here! (Bit cold) - now what?</vt:lpstr>
      <vt:lpstr>Economic impacts</vt:lpstr>
      <vt:lpstr>Royal dilemma</vt:lpstr>
      <vt:lpstr>The sin of lending money</vt:lpstr>
      <vt:lpstr>‘Usury’ was a sin</vt:lpstr>
      <vt:lpstr>Jewish law</vt:lpstr>
      <vt:lpstr>‘Usury’ was a sin</vt:lpstr>
      <vt:lpstr>PowerPoint Presentation</vt:lpstr>
      <vt:lpstr>The first immigrant ‘community’</vt:lpstr>
      <vt:lpstr>Resentment</vt:lpstr>
      <vt:lpstr>Resentment</vt:lpstr>
      <vt:lpstr>Resentment</vt:lpstr>
      <vt:lpstr>Resentment</vt:lpstr>
      <vt:lpstr>Expulsion</vt:lpstr>
      <vt:lpstr>History repeats</vt:lpstr>
      <vt:lpstr>PowerPoint Presentation</vt:lpstr>
      <vt:lpstr>PowerPoint Presentation</vt:lpstr>
      <vt:lpstr>PowerPoint Presentation</vt:lpstr>
      <vt:lpstr>PowerPoint Presentation</vt:lpstr>
      <vt:lpstr>Conspiracies?</vt:lpstr>
      <vt:lpstr>PowerPoint Presentation</vt:lpstr>
      <vt:lpstr>PowerPoint Presentation</vt:lpstr>
      <vt:lpstr>PowerPoint Presentation</vt:lpstr>
      <vt:lpstr>PowerPoint Presentation</vt:lpstr>
      <vt:lpstr>Manipulation based on half-truths and interpretation</vt:lpstr>
      <vt:lpstr>PowerPoint Presentation</vt:lpstr>
      <vt:lpstr>PowerPoint Presentation</vt:lpstr>
      <vt:lpstr>PowerPoint Presentation</vt:lpstr>
      <vt:lpstr>Conspiracy claim 1: World War 1</vt:lpstr>
      <vt:lpstr>Conspiracy claim 2: World War 2</vt:lpstr>
      <vt:lpstr>Conspiracy claim 2: World War 2</vt:lpstr>
      <vt:lpstr>Conspiracy claim 3: Vietnam</vt:lpstr>
      <vt:lpstr>Conspiracy claim 4: September 11th</vt:lpstr>
      <vt:lpstr>PowerPoint Presentation</vt:lpstr>
      <vt:lpstr>Conspiracy claim 5:  North American Union</vt:lpstr>
      <vt:lpstr>Plans for a World Union (WU)?</vt:lpstr>
      <vt:lpstr>Pause and reflect!!</vt:lpstr>
      <vt:lpstr>PowerPoint Presentation</vt:lpstr>
      <vt:lpstr>Dr Henry Abramson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secrets and the money-lenders</dc:title>
  <dc:creator>Mike Durke</dc:creator>
  <cp:lastModifiedBy>Mike Durke</cp:lastModifiedBy>
  <cp:revision>15</cp:revision>
  <dcterms:created xsi:type="dcterms:W3CDTF">2019-09-19T14:13:07Z</dcterms:created>
  <dcterms:modified xsi:type="dcterms:W3CDTF">2022-01-18T14:34:44Z</dcterms:modified>
</cp:coreProperties>
</file>