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4"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EEDF81-E635-4C60-ABBC-02DB6D86D87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C3B2BA2-F5F6-4B38-B063-5773CDA9C831}">
      <dgm:prSet/>
      <dgm:spPr/>
      <dgm:t>
        <a:bodyPr/>
        <a:lstStyle/>
        <a:p>
          <a:r>
            <a:rPr lang="en-GB"/>
            <a:t>Samantha Davis</a:t>
          </a:r>
          <a:endParaRPr lang="en-US"/>
        </a:p>
      </dgm:t>
    </dgm:pt>
    <dgm:pt modelId="{1901F4D4-EB01-40C5-9AE5-68A74AA16AE2}" type="parTrans" cxnId="{433D3E7B-477A-4C1F-B00D-417F2EF439F4}">
      <dgm:prSet/>
      <dgm:spPr/>
      <dgm:t>
        <a:bodyPr/>
        <a:lstStyle/>
        <a:p>
          <a:endParaRPr lang="en-US"/>
        </a:p>
      </dgm:t>
    </dgm:pt>
    <dgm:pt modelId="{68C8A0A0-16A2-4CC0-B107-19E01E651884}" type="sibTrans" cxnId="{433D3E7B-477A-4C1F-B00D-417F2EF439F4}">
      <dgm:prSet/>
      <dgm:spPr/>
      <dgm:t>
        <a:bodyPr/>
        <a:lstStyle/>
        <a:p>
          <a:endParaRPr lang="en-US"/>
        </a:p>
      </dgm:t>
    </dgm:pt>
    <dgm:pt modelId="{D8A0400A-6029-4363-B18E-C8A313CAD6DE}">
      <dgm:prSet/>
      <dgm:spPr/>
      <dgm:t>
        <a:bodyPr/>
        <a:lstStyle/>
        <a:p>
          <a:r>
            <a:rPr lang="en-GB"/>
            <a:t>1812476@student.uwtsd.ac.uk</a:t>
          </a:r>
          <a:endParaRPr lang="en-US"/>
        </a:p>
      </dgm:t>
    </dgm:pt>
    <dgm:pt modelId="{598B0A66-7B5C-41A2-90A9-2FD87B0573BD}" type="parTrans" cxnId="{47294103-035F-468F-BC57-88B38FE699D7}">
      <dgm:prSet/>
      <dgm:spPr/>
      <dgm:t>
        <a:bodyPr/>
        <a:lstStyle/>
        <a:p>
          <a:endParaRPr lang="en-US"/>
        </a:p>
      </dgm:t>
    </dgm:pt>
    <dgm:pt modelId="{D9E28F04-586C-4A64-843C-236FB1CE924F}" type="sibTrans" cxnId="{47294103-035F-468F-BC57-88B38FE699D7}">
      <dgm:prSet/>
      <dgm:spPr/>
      <dgm:t>
        <a:bodyPr/>
        <a:lstStyle/>
        <a:p>
          <a:endParaRPr lang="en-US"/>
        </a:p>
      </dgm:t>
    </dgm:pt>
    <dgm:pt modelId="{68462EAE-C23E-4D4D-A3C4-3F4F5C794773}" type="pres">
      <dgm:prSet presAssocID="{CFEEDF81-E635-4C60-ABBC-02DB6D86D872}" presName="hierChild1" presStyleCnt="0">
        <dgm:presLayoutVars>
          <dgm:chPref val="1"/>
          <dgm:dir/>
          <dgm:animOne val="branch"/>
          <dgm:animLvl val="lvl"/>
          <dgm:resizeHandles/>
        </dgm:presLayoutVars>
      </dgm:prSet>
      <dgm:spPr/>
    </dgm:pt>
    <dgm:pt modelId="{336567ED-ECBC-4990-893B-DF4324FFA364}" type="pres">
      <dgm:prSet presAssocID="{EC3B2BA2-F5F6-4B38-B063-5773CDA9C831}" presName="hierRoot1" presStyleCnt="0"/>
      <dgm:spPr/>
    </dgm:pt>
    <dgm:pt modelId="{231D2FFB-DA82-489F-AB48-D7050A4331EF}" type="pres">
      <dgm:prSet presAssocID="{EC3B2BA2-F5F6-4B38-B063-5773CDA9C831}" presName="composite" presStyleCnt="0"/>
      <dgm:spPr/>
    </dgm:pt>
    <dgm:pt modelId="{F90BA20A-1B72-4C1A-89CA-AB2E5CB4807B}" type="pres">
      <dgm:prSet presAssocID="{EC3B2BA2-F5F6-4B38-B063-5773CDA9C831}" presName="background" presStyleLbl="node0" presStyleIdx="0" presStyleCnt="2"/>
      <dgm:spPr/>
    </dgm:pt>
    <dgm:pt modelId="{75A2604F-8832-4605-B669-F82B9987C582}" type="pres">
      <dgm:prSet presAssocID="{EC3B2BA2-F5F6-4B38-B063-5773CDA9C831}" presName="text" presStyleLbl="fgAcc0" presStyleIdx="0" presStyleCnt="2">
        <dgm:presLayoutVars>
          <dgm:chPref val="3"/>
        </dgm:presLayoutVars>
      </dgm:prSet>
      <dgm:spPr/>
    </dgm:pt>
    <dgm:pt modelId="{D198B0ED-4BEB-4514-BC91-09EF76D49BFC}" type="pres">
      <dgm:prSet presAssocID="{EC3B2BA2-F5F6-4B38-B063-5773CDA9C831}" presName="hierChild2" presStyleCnt="0"/>
      <dgm:spPr/>
    </dgm:pt>
    <dgm:pt modelId="{363C4CF9-D86E-4097-B944-64C543299448}" type="pres">
      <dgm:prSet presAssocID="{D8A0400A-6029-4363-B18E-C8A313CAD6DE}" presName="hierRoot1" presStyleCnt="0"/>
      <dgm:spPr/>
    </dgm:pt>
    <dgm:pt modelId="{59DF20CD-9291-49C9-B909-48C4CDCB573A}" type="pres">
      <dgm:prSet presAssocID="{D8A0400A-6029-4363-B18E-C8A313CAD6DE}" presName="composite" presStyleCnt="0"/>
      <dgm:spPr/>
    </dgm:pt>
    <dgm:pt modelId="{EA18E1D8-45CA-4231-8694-1CC245512C20}" type="pres">
      <dgm:prSet presAssocID="{D8A0400A-6029-4363-B18E-C8A313CAD6DE}" presName="background" presStyleLbl="node0" presStyleIdx="1" presStyleCnt="2"/>
      <dgm:spPr/>
    </dgm:pt>
    <dgm:pt modelId="{5110E679-4645-4BB6-9FAA-424927F6A77F}" type="pres">
      <dgm:prSet presAssocID="{D8A0400A-6029-4363-B18E-C8A313CAD6DE}" presName="text" presStyleLbl="fgAcc0" presStyleIdx="1" presStyleCnt="2">
        <dgm:presLayoutVars>
          <dgm:chPref val="3"/>
        </dgm:presLayoutVars>
      </dgm:prSet>
      <dgm:spPr/>
    </dgm:pt>
    <dgm:pt modelId="{66F1E0DF-2FCF-44FB-BCE7-B35EF5D7FF6C}" type="pres">
      <dgm:prSet presAssocID="{D8A0400A-6029-4363-B18E-C8A313CAD6DE}" presName="hierChild2" presStyleCnt="0"/>
      <dgm:spPr/>
    </dgm:pt>
  </dgm:ptLst>
  <dgm:cxnLst>
    <dgm:cxn modelId="{47294103-035F-468F-BC57-88B38FE699D7}" srcId="{CFEEDF81-E635-4C60-ABBC-02DB6D86D872}" destId="{D8A0400A-6029-4363-B18E-C8A313CAD6DE}" srcOrd="1" destOrd="0" parTransId="{598B0A66-7B5C-41A2-90A9-2FD87B0573BD}" sibTransId="{D9E28F04-586C-4A64-843C-236FB1CE924F}"/>
    <dgm:cxn modelId="{5B3A372D-C2DE-4A1F-85D8-DAA060FAE83D}" type="presOf" srcId="{CFEEDF81-E635-4C60-ABBC-02DB6D86D872}" destId="{68462EAE-C23E-4D4D-A3C4-3F4F5C794773}" srcOrd="0" destOrd="0" presId="urn:microsoft.com/office/officeart/2005/8/layout/hierarchy1"/>
    <dgm:cxn modelId="{3BECAB59-6498-40B7-AD6C-147A2A63C49D}" type="presOf" srcId="{D8A0400A-6029-4363-B18E-C8A313CAD6DE}" destId="{5110E679-4645-4BB6-9FAA-424927F6A77F}" srcOrd="0" destOrd="0" presId="urn:microsoft.com/office/officeart/2005/8/layout/hierarchy1"/>
    <dgm:cxn modelId="{433D3E7B-477A-4C1F-B00D-417F2EF439F4}" srcId="{CFEEDF81-E635-4C60-ABBC-02DB6D86D872}" destId="{EC3B2BA2-F5F6-4B38-B063-5773CDA9C831}" srcOrd="0" destOrd="0" parTransId="{1901F4D4-EB01-40C5-9AE5-68A74AA16AE2}" sibTransId="{68C8A0A0-16A2-4CC0-B107-19E01E651884}"/>
    <dgm:cxn modelId="{BB24EDC3-BE02-4CAC-A865-F0A5FAC7E208}" type="presOf" srcId="{EC3B2BA2-F5F6-4B38-B063-5773CDA9C831}" destId="{75A2604F-8832-4605-B669-F82B9987C582}" srcOrd="0" destOrd="0" presId="urn:microsoft.com/office/officeart/2005/8/layout/hierarchy1"/>
    <dgm:cxn modelId="{09BDA617-9972-4873-A19C-FD28C8B623C1}" type="presParOf" srcId="{68462EAE-C23E-4D4D-A3C4-3F4F5C794773}" destId="{336567ED-ECBC-4990-893B-DF4324FFA364}" srcOrd="0" destOrd="0" presId="urn:microsoft.com/office/officeart/2005/8/layout/hierarchy1"/>
    <dgm:cxn modelId="{89050477-6B30-422C-8D41-222FCC68BA24}" type="presParOf" srcId="{336567ED-ECBC-4990-893B-DF4324FFA364}" destId="{231D2FFB-DA82-489F-AB48-D7050A4331EF}" srcOrd="0" destOrd="0" presId="urn:microsoft.com/office/officeart/2005/8/layout/hierarchy1"/>
    <dgm:cxn modelId="{62771DCC-C5A9-499A-93C0-320EA8648D0C}" type="presParOf" srcId="{231D2FFB-DA82-489F-AB48-D7050A4331EF}" destId="{F90BA20A-1B72-4C1A-89CA-AB2E5CB4807B}" srcOrd="0" destOrd="0" presId="urn:microsoft.com/office/officeart/2005/8/layout/hierarchy1"/>
    <dgm:cxn modelId="{5E75EF17-3350-4C28-9728-3D41A6EA62B6}" type="presParOf" srcId="{231D2FFB-DA82-489F-AB48-D7050A4331EF}" destId="{75A2604F-8832-4605-B669-F82B9987C582}" srcOrd="1" destOrd="0" presId="urn:microsoft.com/office/officeart/2005/8/layout/hierarchy1"/>
    <dgm:cxn modelId="{0E859B85-4193-4501-8A4E-47FFCC247EA4}" type="presParOf" srcId="{336567ED-ECBC-4990-893B-DF4324FFA364}" destId="{D198B0ED-4BEB-4514-BC91-09EF76D49BFC}" srcOrd="1" destOrd="0" presId="urn:microsoft.com/office/officeart/2005/8/layout/hierarchy1"/>
    <dgm:cxn modelId="{A354BDEE-BB35-4A18-AD98-0CB9031C3A02}" type="presParOf" srcId="{68462EAE-C23E-4D4D-A3C4-3F4F5C794773}" destId="{363C4CF9-D86E-4097-B944-64C543299448}" srcOrd="1" destOrd="0" presId="urn:microsoft.com/office/officeart/2005/8/layout/hierarchy1"/>
    <dgm:cxn modelId="{9AD3D08C-A22F-4C0C-9D50-F1A349F05918}" type="presParOf" srcId="{363C4CF9-D86E-4097-B944-64C543299448}" destId="{59DF20CD-9291-49C9-B909-48C4CDCB573A}" srcOrd="0" destOrd="0" presId="urn:microsoft.com/office/officeart/2005/8/layout/hierarchy1"/>
    <dgm:cxn modelId="{C38F86B9-CF87-4E2F-912B-D7B519E83E9A}" type="presParOf" srcId="{59DF20CD-9291-49C9-B909-48C4CDCB573A}" destId="{EA18E1D8-45CA-4231-8694-1CC245512C20}" srcOrd="0" destOrd="0" presId="urn:microsoft.com/office/officeart/2005/8/layout/hierarchy1"/>
    <dgm:cxn modelId="{5AA4D163-CF1C-4653-A28E-CFE740D80913}" type="presParOf" srcId="{59DF20CD-9291-49C9-B909-48C4CDCB573A}" destId="{5110E679-4645-4BB6-9FAA-424927F6A77F}" srcOrd="1" destOrd="0" presId="urn:microsoft.com/office/officeart/2005/8/layout/hierarchy1"/>
    <dgm:cxn modelId="{0FEFA4FA-C8E9-49F4-87C7-0305690232FD}" type="presParOf" srcId="{363C4CF9-D86E-4097-B944-64C543299448}" destId="{66F1E0DF-2FCF-44FB-BCE7-B35EF5D7FF6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BA20A-1B72-4C1A-89CA-AB2E5CB4807B}">
      <dsp:nvSpPr>
        <dsp:cNvPr id="0" name=""/>
        <dsp:cNvSpPr/>
      </dsp:nvSpPr>
      <dsp:spPr>
        <a:xfrm>
          <a:off x="1157" y="535244"/>
          <a:ext cx="4063687" cy="2580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2604F-8832-4605-B669-F82B9987C582}">
      <dsp:nvSpPr>
        <dsp:cNvPr id="0" name=""/>
        <dsp:cNvSpPr/>
      </dsp:nvSpPr>
      <dsp:spPr>
        <a:xfrm>
          <a:off x="452678" y="964189"/>
          <a:ext cx="4063687" cy="25804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Samantha Davis</a:t>
          </a:r>
          <a:endParaRPr lang="en-US" sz="2300" kern="1200"/>
        </a:p>
      </dsp:txBody>
      <dsp:txXfrm>
        <a:off x="528257" y="1039768"/>
        <a:ext cx="3912529" cy="2429283"/>
      </dsp:txXfrm>
    </dsp:sp>
    <dsp:sp modelId="{EA18E1D8-45CA-4231-8694-1CC245512C20}">
      <dsp:nvSpPr>
        <dsp:cNvPr id="0" name=""/>
        <dsp:cNvSpPr/>
      </dsp:nvSpPr>
      <dsp:spPr>
        <a:xfrm>
          <a:off x="4967887" y="535244"/>
          <a:ext cx="4063687" cy="2580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0E679-4645-4BB6-9FAA-424927F6A77F}">
      <dsp:nvSpPr>
        <dsp:cNvPr id="0" name=""/>
        <dsp:cNvSpPr/>
      </dsp:nvSpPr>
      <dsp:spPr>
        <a:xfrm>
          <a:off x="5419408" y="964189"/>
          <a:ext cx="4063687" cy="25804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1812476@student.uwtsd.ac.uk</a:t>
          </a:r>
          <a:endParaRPr lang="en-US" sz="2300" kern="1200"/>
        </a:p>
      </dsp:txBody>
      <dsp:txXfrm>
        <a:off x="5494987" y="1039768"/>
        <a:ext cx="3912529" cy="242928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09392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87313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37571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07312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91097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35539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03979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70871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994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31209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3/17/2023</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57885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3/17/2023</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472897435"/>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milestomes.com/?p=283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room101.jtodd.info/resources/reflecting-on-learnin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s://hakanozan.net/2016/open-innovation-markets-research/"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solvibrations.org/unblocking-creativit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chelotrip-ti.blogspot.com/2011/06/fuentes-de-innovacion-modelo-balance.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graphicdesign.stackexchange.com/questions/30554/when-how-to-stop-brainstorming-new-ideas-and-move-on-when-there-is-no-clear-fro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ccmit.mit.edu/problem-solvin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owtsd-my.sharepoint.com/personal/1812476_student_uwtsd_ac_uk/Documents/%3chttps:/www.britannica.com/topic/creativity%3e" TargetMode="External"/><Relationship Id="rId2" Type="http://schemas.openxmlformats.org/officeDocument/2006/relationships/hyperlink" Target="https://www.mindtools.com/ajlpp1e/six-thinking-hats" TargetMode="External"/><Relationship Id="rId1" Type="http://schemas.openxmlformats.org/officeDocument/2006/relationships/slideLayout" Target="../slideLayouts/slideLayout2.xml"/><Relationship Id="rId4" Type="http://schemas.openxmlformats.org/officeDocument/2006/relationships/hyperlink" Target="What%20is%20innovation?%20(2022)%20McKinsey%20&amp;amp;%20Company.%20McKinsey%20&amp;amp;%20Company.%20Available%20at:%20https://www.mckinsey.com/featured-insights/mckinsey-explainers/what-is-innovation%20(Accessed:%20March%205,%202023)."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Picture 3" descr="Eyes on a candy">
            <a:extLst>
              <a:ext uri="{FF2B5EF4-FFF2-40B4-BE49-F238E27FC236}">
                <a16:creationId xmlns:a16="http://schemas.microsoft.com/office/drawing/2014/main" id="{1DE14DEB-D64C-8A1D-2AF4-169AE08D189A}"/>
              </a:ext>
            </a:extLst>
          </p:cNvPr>
          <p:cNvPicPr>
            <a:picLocks noChangeAspect="1"/>
          </p:cNvPicPr>
          <p:nvPr/>
        </p:nvPicPr>
        <p:blipFill rotWithShape="1">
          <a:blip r:embed="rId2">
            <a:alphaModFix amt="60000"/>
          </a:blip>
          <a:srcRect r="-1" b="15708"/>
          <a:stretch/>
        </p:blipFill>
        <p:spPr>
          <a:xfrm>
            <a:off x="20" y="10"/>
            <a:ext cx="12188921" cy="6857990"/>
          </a:xfrm>
          <a:prstGeom prst="rect">
            <a:avLst/>
          </a:prstGeom>
        </p:spPr>
      </p:pic>
      <p:sp>
        <p:nvSpPr>
          <p:cNvPr id="2" name="Title 1">
            <a:extLst>
              <a:ext uri="{FF2B5EF4-FFF2-40B4-BE49-F238E27FC236}">
                <a16:creationId xmlns:a16="http://schemas.microsoft.com/office/drawing/2014/main" id="{312BF519-4611-688B-7E32-3FA37312F371}"/>
              </a:ext>
            </a:extLst>
          </p:cNvPr>
          <p:cNvSpPr>
            <a:spLocks noGrp="1"/>
          </p:cNvSpPr>
          <p:nvPr>
            <p:ph type="ctrTitle"/>
          </p:nvPr>
        </p:nvSpPr>
        <p:spPr>
          <a:xfrm>
            <a:off x="3164583" y="686020"/>
            <a:ext cx="5859787" cy="2742980"/>
          </a:xfrm>
        </p:spPr>
        <p:txBody>
          <a:bodyPr>
            <a:normAutofit fontScale="90000"/>
          </a:bodyPr>
          <a:lstStyle/>
          <a:p>
            <a:pPr algn="ctr"/>
            <a:r>
              <a:rPr lang="en-GB" sz="5400" dirty="0"/>
              <a:t>Does Innovation and Creativity Provide  A business Advantage?</a:t>
            </a:r>
            <a:endParaRPr lang="en-GB" dirty="0">
              <a:solidFill>
                <a:srgbClr val="FFFFFF"/>
              </a:solidFill>
            </a:endParaRPr>
          </a:p>
        </p:txBody>
      </p:sp>
      <p:sp>
        <p:nvSpPr>
          <p:cNvPr id="3" name="Subtitle 2">
            <a:extLst>
              <a:ext uri="{FF2B5EF4-FFF2-40B4-BE49-F238E27FC236}">
                <a16:creationId xmlns:a16="http://schemas.microsoft.com/office/drawing/2014/main" id="{3EA181F7-4392-F6E9-EB7C-45653B92F636}"/>
              </a:ext>
            </a:extLst>
          </p:cNvPr>
          <p:cNvSpPr>
            <a:spLocks noGrp="1"/>
          </p:cNvSpPr>
          <p:nvPr>
            <p:ph type="subTitle" idx="1"/>
          </p:nvPr>
        </p:nvSpPr>
        <p:spPr>
          <a:xfrm>
            <a:off x="3164583" y="3602038"/>
            <a:ext cx="5859787" cy="2569942"/>
          </a:xfrm>
        </p:spPr>
        <p:txBody>
          <a:bodyPr>
            <a:normAutofit/>
          </a:bodyPr>
          <a:lstStyle/>
          <a:p>
            <a:pPr algn="ctr"/>
            <a:r>
              <a:rPr lang="en-GB" dirty="0">
                <a:solidFill>
                  <a:srgbClr val="FFFFFF"/>
                </a:solidFill>
              </a:rPr>
              <a:t>Presented by Samantha Davis</a:t>
            </a:r>
          </a:p>
        </p:txBody>
      </p:sp>
      <p:grpSp>
        <p:nvGrpSpPr>
          <p:cNvPr id="11" name="Group 10">
            <a:extLst>
              <a:ext uri="{FF2B5EF4-FFF2-40B4-BE49-F238E27FC236}">
                <a16:creationId xmlns:a16="http://schemas.microsoft.com/office/drawing/2014/main" id="{3A87D413-7BAA-462C-B2E4-D3E7F1B849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7C2E2750-B9DE-455A-B750-2FAFF87D8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A77A1618-AFD3-49E5-A4AC-89FA51FA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DA76DC57-ED9C-40FB-A897-CDD7D6222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6BB714E6-B071-4696-ACD5-A9A96F929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A303CB3D-0086-4A58-BDAE-F18B143EE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8AB02D57-74BD-4B38-94E0-EF2F291E0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570084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5"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7" name="Group 16">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8" name="Oval 17">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Freeform: Shape 18">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0" name="Freeform: Shape 19">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21" name="Freeform: Shape 20">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22"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4"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6"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Content Placeholder 7" descr="Text&#10;&#10;Description automatically generated">
            <a:extLst>
              <a:ext uri="{FF2B5EF4-FFF2-40B4-BE49-F238E27FC236}">
                <a16:creationId xmlns:a16="http://schemas.microsoft.com/office/drawing/2014/main" id="{251DB2C9-F9B4-0E0E-DC73-10DBB676FC55}"/>
              </a:ext>
            </a:extLst>
          </p:cNvPr>
          <p:cNvPicPr>
            <a:picLocks noGrp="1" noChangeAspect="1"/>
          </p:cNvPicPr>
          <p:nvPr>
            <p:ph idx="1"/>
          </p:nvPr>
        </p:nvPicPr>
        <p:blipFill rotWithShape="1">
          <a:blip r:embed="rId3">
            <a:alphaModFix/>
            <a:extLst>
              <a:ext uri="{837473B0-CC2E-450A-ABE3-18F120FF3D39}">
                <a1611:picAttrSrcUrl xmlns:a1611="http://schemas.microsoft.com/office/drawing/2016/11/main" r:id="rId4"/>
              </a:ext>
            </a:extLst>
          </a:blip>
          <a:srcRect r="1803" b="1"/>
          <a:stretch/>
        </p:blipFill>
        <p:spPr>
          <a:xfrm>
            <a:off x="1530" y="10"/>
            <a:ext cx="12188941" cy="6857990"/>
          </a:xfrm>
          <a:prstGeom prst="rect">
            <a:avLst/>
          </a:prstGeom>
        </p:spPr>
      </p:pic>
      <p:sp>
        <p:nvSpPr>
          <p:cNvPr id="28" name="Rectangle 27">
            <a:extLst>
              <a:ext uri="{FF2B5EF4-FFF2-40B4-BE49-F238E27FC236}">
                <a16:creationId xmlns:a16="http://schemas.microsoft.com/office/drawing/2014/main" id="{6233B4D5-2565-4CC0-A9B1-C9EA9E9DE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C3E93-DBF0-8819-9AE1-19D2AA38A734}"/>
              </a:ext>
            </a:extLst>
          </p:cNvPr>
          <p:cNvSpPr>
            <a:spLocks noGrp="1"/>
          </p:cNvSpPr>
          <p:nvPr>
            <p:ph type="title"/>
          </p:nvPr>
        </p:nvSpPr>
        <p:spPr>
          <a:xfrm>
            <a:off x="457199" y="1122363"/>
            <a:ext cx="5638801" cy="2387600"/>
          </a:xfrm>
        </p:spPr>
        <p:txBody>
          <a:bodyPr vert="horz" lIns="91440" tIns="45720" rIns="91440" bIns="45720" rtlCol="0" anchor="b">
            <a:normAutofit/>
          </a:bodyPr>
          <a:lstStyle/>
          <a:p>
            <a:r>
              <a:rPr lang="en-US" sz="5400">
                <a:solidFill>
                  <a:srgbClr val="FFFFFF"/>
                </a:solidFill>
              </a:rPr>
              <a:t>Introduction</a:t>
            </a:r>
          </a:p>
        </p:txBody>
      </p:sp>
      <p:sp>
        <p:nvSpPr>
          <p:cNvPr id="5" name="TextBox 4">
            <a:extLst>
              <a:ext uri="{FF2B5EF4-FFF2-40B4-BE49-F238E27FC236}">
                <a16:creationId xmlns:a16="http://schemas.microsoft.com/office/drawing/2014/main" id="{BCA9EE90-C56D-A71E-43E9-1F7E1CE7E9DC}"/>
              </a:ext>
            </a:extLst>
          </p:cNvPr>
          <p:cNvSpPr txBox="1"/>
          <p:nvPr/>
        </p:nvSpPr>
        <p:spPr>
          <a:xfrm>
            <a:off x="9776027" y="6657945"/>
            <a:ext cx="241444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milestomes.com/?p=283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21699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3" name="Group 13">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5" name="Oval 14">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7"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8" name="Oval 17">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9" name="Freeform: Shape 18">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74B437E-553B-A13D-2754-DD812E3869B6}"/>
              </a:ext>
            </a:extLst>
          </p:cNvPr>
          <p:cNvSpPr>
            <a:spLocks noGrp="1"/>
          </p:cNvSpPr>
          <p:nvPr>
            <p:ph type="title"/>
          </p:nvPr>
        </p:nvSpPr>
        <p:spPr>
          <a:xfrm>
            <a:off x="457200" y="668049"/>
            <a:ext cx="5895581" cy="1325563"/>
          </a:xfrm>
        </p:spPr>
        <p:txBody>
          <a:bodyPr>
            <a:normAutofit/>
          </a:bodyPr>
          <a:lstStyle/>
          <a:p>
            <a:r>
              <a:rPr lang="en-GB" dirty="0"/>
              <a:t>Model of Reflection</a:t>
            </a:r>
          </a:p>
        </p:txBody>
      </p:sp>
      <p:sp>
        <p:nvSpPr>
          <p:cNvPr id="3" name="Content Placeholder 2">
            <a:extLst>
              <a:ext uri="{FF2B5EF4-FFF2-40B4-BE49-F238E27FC236}">
                <a16:creationId xmlns:a16="http://schemas.microsoft.com/office/drawing/2014/main" id="{F71EF6DF-3B34-B8C5-4960-EE7913E1D1D3}"/>
              </a:ext>
            </a:extLst>
          </p:cNvPr>
          <p:cNvSpPr>
            <a:spLocks noGrp="1"/>
          </p:cNvSpPr>
          <p:nvPr>
            <p:ph idx="1"/>
          </p:nvPr>
        </p:nvSpPr>
        <p:spPr>
          <a:xfrm>
            <a:off x="457200" y="2096713"/>
            <a:ext cx="5895581" cy="4080250"/>
          </a:xfrm>
        </p:spPr>
        <p:txBody>
          <a:bodyPr>
            <a:normAutofit/>
          </a:bodyPr>
          <a:lstStyle/>
          <a:p>
            <a:r>
              <a:rPr lang="en-US" dirty="0"/>
              <a:t>“Gibbs reflective cycle was developed in 1988 to give structure to learning from experiences. The framework to help you reflect covers 6 steps and makes it easier to understand the process and learn from your mistakes. (Gibbs,1988)</a:t>
            </a:r>
          </a:p>
          <a:p>
            <a:endParaRPr lang="en-GB" dirty="0"/>
          </a:p>
        </p:txBody>
      </p:sp>
      <p:pic>
        <p:nvPicPr>
          <p:cNvPr id="4" name="Content Placeholder 10" descr="Shape&#10;&#10;Description automatically generated">
            <a:extLst>
              <a:ext uri="{FF2B5EF4-FFF2-40B4-BE49-F238E27FC236}">
                <a16:creationId xmlns:a16="http://schemas.microsoft.com/office/drawing/2014/main" id="{2B6C4F79-3EDE-36FF-0E38-84CCB08AE63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 b="2"/>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a:noFill/>
        </p:spPr>
      </p:pic>
      <p:sp>
        <p:nvSpPr>
          <p:cNvPr id="5" name="TextBox 4">
            <a:extLst>
              <a:ext uri="{FF2B5EF4-FFF2-40B4-BE49-F238E27FC236}">
                <a16:creationId xmlns:a16="http://schemas.microsoft.com/office/drawing/2014/main" id="{51EB0FD4-606F-3691-4A36-F82AE25A024A}"/>
              </a:ext>
            </a:extLst>
          </p:cNvPr>
          <p:cNvSpPr txBox="1"/>
          <p:nvPr/>
        </p:nvSpPr>
        <p:spPr>
          <a:xfrm>
            <a:off x="9625272" y="6657945"/>
            <a:ext cx="25667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oom101.jtodd.info/resources/reflecting-on-lear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093941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5" name="Oval 14">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7"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8" name="Oval 17">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9" name="Freeform: Shape 18">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40FADDB-08B7-4089-CBCC-D9A204974FC3}"/>
              </a:ext>
            </a:extLst>
          </p:cNvPr>
          <p:cNvSpPr>
            <a:spLocks noGrp="1"/>
          </p:cNvSpPr>
          <p:nvPr>
            <p:ph type="title"/>
          </p:nvPr>
        </p:nvSpPr>
        <p:spPr>
          <a:xfrm>
            <a:off x="457200" y="668049"/>
            <a:ext cx="5895581" cy="1325563"/>
          </a:xfrm>
        </p:spPr>
        <p:txBody>
          <a:bodyPr>
            <a:normAutofit/>
          </a:bodyPr>
          <a:lstStyle/>
          <a:p>
            <a:r>
              <a:rPr lang="en-GB" dirty="0"/>
              <a:t>What is Innovation?</a:t>
            </a:r>
          </a:p>
        </p:txBody>
      </p:sp>
      <p:sp>
        <p:nvSpPr>
          <p:cNvPr id="3" name="Content Placeholder 2">
            <a:extLst>
              <a:ext uri="{FF2B5EF4-FFF2-40B4-BE49-F238E27FC236}">
                <a16:creationId xmlns:a16="http://schemas.microsoft.com/office/drawing/2014/main" id="{411C0809-8358-364C-A580-F3A49B43BB1A}"/>
              </a:ext>
            </a:extLst>
          </p:cNvPr>
          <p:cNvSpPr>
            <a:spLocks noGrp="1"/>
          </p:cNvSpPr>
          <p:nvPr>
            <p:ph idx="1"/>
          </p:nvPr>
        </p:nvSpPr>
        <p:spPr>
          <a:xfrm>
            <a:off x="457200" y="2096713"/>
            <a:ext cx="5895581" cy="4080250"/>
          </a:xfrm>
        </p:spPr>
        <p:txBody>
          <a:bodyPr>
            <a:normAutofit/>
          </a:bodyPr>
          <a:lstStyle/>
          <a:p>
            <a:r>
              <a:rPr lang="en-GB" b="0" i="0">
                <a:effectLst/>
                <a:latin typeface="McKinsey Sans"/>
              </a:rPr>
              <a:t>‘Innovation is the systematic practice of developing and marketing breakthrough products and services for adoption by customers.</a:t>
            </a:r>
          </a:p>
          <a:p>
            <a:r>
              <a:rPr lang="en-GB" b="0" i="0">
                <a:effectLst/>
                <a:latin typeface="McKinsey Sans"/>
              </a:rPr>
              <a:t>innovation is the ability to conceive, develop, deliver, and scale new products, services, processes, and business models for customers.</a:t>
            </a:r>
            <a:r>
              <a:rPr lang="en-GB" dirty="0"/>
              <a:t> (Mckinsey&amp;Co, 2022)</a:t>
            </a:r>
            <a:endParaRPr lang="en-US" dirty="0"/>
          </a:p>
          <a:p>
            <a:endParaRPr lang="en-GB" dirty="0"/>
          </a:p>
        </p:txBody>
      </p:sp>
      <p:pic>
        <p:nvPicPr>
          <p:cNvPr id="4" name="Content Placeholder 8" descr="A picture containing text, blackboard&#10;&#10;Description automatically generated">
            <a:extLst>
              <a:ext uri="{FF2B5EF4-FFF2-40B4-BE49-F238E27FC236}">
                <a16:creationId xmlns:a16="http://schemas.microsoft.com/office/drawing/2014/main" id="{F6217594-7FB6-AB82-91D2-D83329CEB3F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860" r="20945"/>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a:noFill/>
        </p:spPr>
      </p:pic>
      <p:sp>
        <p:nvSpPr>
          <p:cNvPr id="5" name="TextBox 4">
            <a:extLst>
              <a:ext uri="{FF2B5EF4-FFF2-40B4-BE49-F238E27FC236}">
                <a16:creationId xmlns:a16="http://schemas.microsoft.com/office/drawing/2014/main" id="{C051B42E-2121-33F2-15F6-E30461B7B6A3}"/>
              </a:ext>
            </a:extLst>
          </p:cNvPr>
          <p:cNvSpPr txBox="1"/>
          <p:nvPr/>
        </p:nvSpPr>
        <p:spPr>
          <a:xfrm>
            <a:off x="9755115" y="6657945"/>
            <a:ext cx="243688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hakanozan.net/2016/open-innovation-markets-researc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035432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5" name="Oval 14">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7"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8" name="Oval 17">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9" name="Freeform: Shape 18">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B0416AC-E02F-03E0-E864-397528640EE2}"/>
              </a:ext>
            </a:extLst>
          </p:cNvPr>
          <p:cNvSpPr>
            <a:spLocks noGrp="1"/>
          </p:cNvSpPr>
          <p:nvPr>
            <p:ph type="title"/>
          </p:nvPr>
        </p:nvSpPr>
        <p:spPr>
          <a:xfrm>
            <a:off x="457200" y="668049"/>
            <a:ext cx="5895581" cy="1325563"/>
          </a:xfrm>
        </p:spPr>
        <p:txBody>
          <a:bodyPr>
            <a:normAutofit/>
          </a:bodyPr>
          <a:lstStyle/>
          <a:p>
            <a:r>
              <a:rPr lang="en-GB" dirty="0"/>
              <a:t>What is Creativity?</a:t>
            </a:r>
          </a:p>
        </p:txBody>
      </p:sp>
      <p:sp>
        <p:nvSpPr>
          <p:cNvPr id="3" name="Content Placeholder 2">
            <a:extLst>
              <a:ext uri="{FF2B5EF4-FFF2-40B4-BE49-F238E27FC236}">
                <a16:creationId xmlns:a16="http://schemas.microsoft.com/office/drawing/2014/main" id="{AAF98BB2-EDC4-D5DE-4FDE-F68B1046E0DF}"/>
              </a:ext>
            </a:extLst>
          </p:cNvPr>
          <p:cNvSpPr>
            <a:spLocks noGrp="1"/>
          </p:cNvSpPr>
          <p:nvPr>
            <p:ph idx="1"/>
          </p:nvPr>
        </p:nvSpPr>
        <p:spPr>
          <a:xfrm>
            <a:off x="457200" y="2096713"/>
            <a:ext cx="5895581" cy="4080250"/>
          </a:xfrm>
        </p:spPr>
        <p:txBody>
          <a:bodyPr>
            <a:normAutofit/>
          </a:bodyPr>
          <a:lstStyle/>
          <a:p>
            <a:r>
              <a:rPr lang="en-GB">
                <a:effectLst/>
                <a:ea typeface="Calibri" panose="020F0502020204030204" pitchFamily="34" charset="0"/>
                <a:cs typeface="Times New Roman" panose="02020603050405020304" pitchFamily="18" charset="0"/>
              </a:rPr>
              <a:t>Creativity, the ability to make or otherwise bring into existence something new, whether a new solution to a problem, a new method or device. (Creativity, 2021)</a:t>
            </a:r>
          </a:p>
          <a:p>
            <a:r>
              <a:rPr lang="en-GB">
                <a:effectLst/>
                <a:ea typeface="Calibri" panose="020F0502020204030204" pitchFamily="34" charset="0"/>
                <a:cs typeface="Times New Roman" panose="02020603050405020304" pitchFamily="18" charset="0"/>
              </a:rPr>
              <a:t>Prof Richard Foster says that creativity is not about applying or discovering something new, but it is about making something new, he also believes that by finding one creative idea will also trigger others in the same fashion. (What Is Creativity?, 2021)</a:t>
            </a:r>
          </a:p>
          <a:p>
            <a:endParaRPr lang="en-GB" dirty="0"/>
          </a:p>
        </p:txBody>
      </p:sp>
      <p:pic>
        <p:nvPicPr>
          <p:cNvPr id="4" name="Content Placeholder 10" descr="Text, shape, letter&#10;&#10;Description automatically generated">
            <a:extLst>
              <a:ext uri="{FF2B5EF4-FFF2-40B4-BE49-F238E27FC236}">
                <a16:creationId xmlns:a16="http://schemas.microsoft.com/office/drawing/2014/main" id="{69EE5884-D8B3-7BCC-084E-367D6E48FDD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006" r="32994" b="-1"/>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a:noFill/>
        </p:spPr>
      </p:pic>
      <p:sp>
        <p:nvSpPr>
          <p:cNvPr id="5" name="TextBox 4">
            <a:extLst>
              <a:ext uri="{FF2B5EF4-FFF2-40B4-BE49-F238E27FC236}">
                <a16:creationId xmlns:a16="http://schemas.microsoft.com/office/drawing/2014/main" id="{DB4A5CDB-976D-D9A7-1ECD-A263FCC776DE}"/>
              </a:ext>
            </a:extLst>
          </p:cNvPr>
          <p:cNvSpPr txBox="1"/>
          <p:nvPr/>
        </p:nvSpPr>
        <p:spPr>
          <a:xfrm>
            <a:off x="9780763" y="6657945"/>
            <a:ext cx="241123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solvibrations.org/unblocking-creativ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190869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2"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6"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79" y="16681"/>
            <a:ext cx="6905281" cy="682737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28"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6BAD2B8-9FBA-8C26-AE70-AD340FDF4CBD}"/>
              </a:ext>
            </a:extLst>
          </p:cNvPr>
          <p:cNvSpPr>
            <a:spLocks noGrp="1"/>
          </p:cNvSpPr>
          <p:nvPr>
            <p:ph type="title"/>
          </p:nvPr>
        </p:nvSpPr>
        <p:spPr>
          <a:xfrm>
            <a:off x="457200" y="676656"/>
            <a:ext cx="4563482" cy="3063240"/>
          </a:xfrm>
        </p:spPr>
        <p:txBody>
          <a:bodyPr vert="horz" lIns="91440" tIns="45720" rIns="91440" bIns="45720" rtlCol="0" anchor="b">
            <a:normAutofit/>
          </a:bodyPr>
          <a:lstStyle/>
          <a:p>
            <a:r>
              <a:rPr lang="en-US" sz="5400"/>
              <a:t>Models of Innovation</a:t>
            </a:r>
          </a:p>
        </p:txBody>
      </p:sp>
      <p:pic>
        <p:nvPicPr>
          <p:cNvPr id="4" name="Content Placeholder 4" descr="Diagram&#10;&#10;Description automatically generated">
            <a:extLst>
              <a:ext uri="{FF2B5EF4-FFF2-40B4-BE49-F238E27FC236}">
                <a16:creationId xmlns:a16="http://schemas.microsoft.com/office/drawing/2014/main" id="{8B313273-FF0F-2F08-4BD0-6C00F3798178}"/>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8233" b="16871"/>
          <a:stretch/>
        </p:blipFill>
        <p:spPr>
          <a:xfrm>
            <a:off x="6602448" y="2622504"/>
            <a:ext cx="4610529" cy="1907839"/>
          </a:xfrm>
          <a:prstGeom prst="rect">
            <a:avLst/>
          </a:prstGeom>
          <a:noFill/>
        </p:spPr>
      </p:pic>
    </p:spTree>
    <p:extLst>
      <p:ext uri="{BB962C8B-B14F-4D97-AF65-F5344CB8AC3E}">
        <p14:creationId xmlns:p14="http://schemas.microsoft.com/office/powerpoint/2010/main" val="2801536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3"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15"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2ABCAC1-4302-79DF-543A-4289C5F6AD45}"/>
              </a:ext>
            </a:extLst>
          </p:cNvPr>
          <p:cNvSpPr>
            <a:spLocks noGrp="1"/>
          </p:cNvSpPr>
          <p:nvPr>
            <p:ph type="title"/>
          </p:nvPr>
        </p:nvSpPr>
        <p:spPr>
          <a:xfrm>
            <a:off x="457200" y="758952"/>
            <a:ext cx="4640729" cy="1325563"/>
          </a:xfrm>
        </p:spPr>
        <p:txBody>
          <a:bodyPr anchor="b">
            <a:normAutofit/>
          </a:bodyPr>
          <a:lstStyle/>
          <a:p>
            <a:r>
              <a:rPr lang="en-GB" dirty="0"/>
              <a:t>Where do ideas come from?</a:t>
            </a:r>
          </a:p>
        </p:txBody>
      </p:sp>
      <p:sp>
        <p:nvSpPr>
          <p:cNvPr id="3" name="Content Placeholder 2">
            <a:extLst>
              <a:ext uri="{FF2B5EF4-FFF2-40B4-BE49-F238E27FC236}">
                <a16:creationId xmlns:a16="http://schemas.microsoft.com/office/drawing/2014/main" id="{46CFAB54-7393-CC22-2DE9-0C33F7EC0E51}"/>
              </a:ext>
            </a:extLst>
          </p:cNvPr>
          <p:cNvSpPr>
            <a:spLocks noGrp="1"/>
          </p:cNvSpPr>
          <p:nvPr>
            <p:ph idx="1"/>
          </p:nvPr>
        </p:nvSpPr>
        <p:spPr>
          <a:xfrm>
            <a:off x="457200" y="2286000"/>
            <a:ext cx="4640729" cy="3887585"/>
          </a:xfrm>
        </p:spPr>
        <p:txBody>
          <a:bodyPr>
            <a:normAutofit/>
          </a:bodyPr>
          <a:lstStyle/>
          <a:p>
            <a:r>
              <a:rPr lang="en-GB" b="0" i="0">
                <a:effectLst/>
                <a:latin typeface="Open Sans" panose="020B0606030504020204" pitchFamily="34" charset="0"/>
              </a:rPr>
              <a:t>“The trick to having good ideas is not to sit around in glorious isolation and try to think big thoughts. The trick is to get more parts on the table.” (Johnson, 2011)</a:t>
            </a:r>
            <a:endParaRPr lang="en-US" dirty="0"/>
          </a:p>
          <a:p>
            <a:endParaRPr lang="en-GB" dirty="0"/>
          </a:p>
        </p:txBody>
      </p:sp>
      <p:pic>
        <p:nvPicPr>
          <p:cNvPr id="4" name="Content Placeholder 28" descr="Diagram&#10;&#10;Description automatically generated with medium confidence">
            <a:extLst>
              <a:ext uri="{FF2B5EF4-FFF2-40B4-BE49-F238E27FC236}">
                <a16:creationId xmlns:a16="http://schemas.microsoft.com/office/drawing/2014/main" id="{2C392157-63C5-191A-42E1-100994A88EEF}"/>
              </a:ext>
              <a:ext uri="{C183D7F6-B498-43B3-948B-1728B52AA6E4}">
                <adec:decorative xmlns:adec="http://schemas.microsoft.com/office/drawing/2017/decorative" val="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66913" y="2219544"/>
            <a:ext cx="4593771" cy="2549542"/>
          </a:xfrm>
          <a:prstGeom prst="rect">
            <a:avLst/>
          </a:prstGeom>
        </p:spPr>
      </p:pic>
    </p:spTree>
    <p:extLst>
      <p:ext uri="{BB962C8B-B14F-4D97-AF65-F5344CB8AC3E}">
        <p14:creationId xmlns:p14="http://schemas.microsoft.com/office/powerpoint/2010/main" val="2153624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7"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112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29"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C1F485A-B0E2-BDFF-699A-0DF747F4E72D}"/>
              </a:ext>
            </a:extLst>
          </p:cNvPr>
          <p:cNvSpPr>
            <a:spLocks noGrp="1"/>
          </p:cNvSpPr>
          <p:nvPr>
            <p:ph type="title"/>
          </p:nvPr>
        </p:nvSpPr>
        <p:spPr>
          <a:xfrm>
            <a:off x="457199" y="676656"/>
            <a:ext cx="4597559" cy="3063240"/>
          </a:xfrm>
        </p:spPr>
        <p:txBody>
          <a:bodyPr vert="horz" lIns="91440" tIns="45720" rIns="91440" bIns="45720" rtlCol="0" anchor="b">
            <a:normAutofit/>
          </a:bodyPr>
          <a:lstStyle/>
          <a:p>
            <a:r>
              <a:rPr lang="en-US" sz="5400"/>
              <a:t>Problem Solving.</a:t>
            </a:r>
          </a:p>
        </p:txBody>
      </p:sp>
      <p:pic>
        <p:nvPicPr>
          <p:cNvPr id="4" name="Content Placeholder 3" descr="Text&#10;&#10;Description automatically generated with medium confidence">
            <a:extLst>
              <a:ext uri="{FF2B5EF4-FFF2-40B4-BE49-F238E27FC236}">
                <a16:creationId xmlns:a16="http://schemas.microsoft.com/office/drawing/2014/main" id="{463E5154-CA01-199B-BF8F-35A7EA810A13}"/>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602448" y="1254170"/>
            <a:ext cx="4634341" cy="4611169"/>
          </a:xfrm>
          <a:prstGeom prst="rect">
            <a:avLst/>
          </a:prstGeom>
        </p:spPr>
      </p:pic>
      <p:sp>
        <p:nvSpPr>
          <p:cNvPr id="5" name="TextBox 4">
            <a:extLst>
              <a:ext uri="{FF2B5EF4-FFF2-40B4-BE49-F238E27FC236}">
                <a16:creationId xmlns:a16="http://schemas.microsoft.com/office/drawing/2014/main" id="{1B2493D7-2EED-16DE-0751-EFCB98876FA9}"/>
              </a:ext>
            </a:extLst>
          </p:cNvPr>
          <p:cNvSpPr txBox="1"/>
          <p:nvPr/>
        </p:nvSpPr>
        <p:spPr>
          <a:xfrm>
            <a:off x="8953793" y="5665284"/>
            <a:ext cx="228299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cmit.mit.edu/problem-solv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36264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2"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6"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9BE4686-827E-6113-83C4-BCCA283C1EAC}"/>
              </a:ext>
            </a:extLst>
          </p:cNvPr>
          <p:cNvSpPr>
            <a:spLocks noGrp="1"/>
          </p:cNvSpPr>
          <p:nvPr>
            <p:ph type="title"/>
          </p:nvPr>
        </p:nvSpPr>
        <p:spPr>
          <a:xfrm>
            <a:off x="457200" y="676656"/>
            <a:ext cx="3277432" cy="3063240"/>
          </a:xfrm>
        </p:spPr>
        <p:txBody>
          <a:bodyPr vert="horz" lIns="91440" tIns="45720" rIns="91440" bIns="45720" rtlCol="0" anchor="b">
            <a:normAutofit/>
          </a:bodyPr>
          <a:lstStyle/>
          <a:p>
            <a:r>
              <a:rPr lang="en-US" sz="5400"/>
              <a:t>Leadership Styles.</a:t>
            </a:r>
          </a:p>
        </p:txBody>
      </p:sp>
      <p:pic>
        <p:nvPicPr>
          <p:cNvPr id="6" name="Picture 4" descr="One in a crowd">
            <a:extLst>
              <a:ext uri="{FF2B5EF4-FFF2-40B4-BE49-F238E27FC236}">
                <a16:creationId xmlns:a16="http://schemas.microsoft.com/office/drawing/2014/main" id="{25F4C678-76B2-FEF1-1299-4BC169EA4F77}"/>
              </a:ext>
            </a:extLst>
          </p:cNvPr>
          <p:cNvPicPr>
            <a:picLocks noChangeAspect="1"/>
          </p:cNvPicPr>
          <p:nvPr/>
        </p:nvPicPr>
        <p:blipFill rotWithShape="1">
          <a:blip r:embed="rId3"/>
          <a:srcRect l="9067" r="876"/>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3741800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5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1"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52"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3"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54"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55"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56"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57"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58"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9" name="Picture 4" descr="Metallic 3D bubbles">
            <a:extLst>
              <a:ext uri="{FF2B5EF4-FFF2-40B4-BE49-F238E27FC236}">
                <a16:creationId xmlns:a16="http://schemas.microsoft.com/office/drawing/2014/main" id="{8D2FE206-83AF-9533-12E0-E020B9F8CDA9}"/>
              </a:ext>
            </a:extLst>
          </p:cNvPr>
          <p:cNvPicPr>
            <a:picLocks noChangeAspect="1"/>
          </p:cNvPicPr>
          <p:nvPr/>
        </p:nvPicPr>
        <p:blipFill rotWithShape="1">
          <a:blip r:embed="rId3">
            <a:alphaModFix/>
          </a:blip>
          <a:srcRect t="25725" r="-1" b="13612"/>
          <a:stretch/>
        </p:blipFill>
        <p:spPr>
          <a:xfrm>
            <a:off x="1530" y="10"/>
            <a:ext cx="12188941" cy="6857990"/>
          </a:xfrm>
          <a:prstGeom prst="rect">
            <a:avLst/>
          </a:prstGeom>
        </p:spPr>
      </p:pic>
      <p:sp>
        <p:nvSpPr>
          <p:cNvPr id="60" name="Rectangle 23">
            <a:extLst>
              <a:ext uri="{FF2B5EF4-FFF2-40B4-BE49-F238E27FC236}">
                <a16:creationId xmlns:a16="http://schemas.microsoft.com/office/drawing/2014/main" id="{6233B4D5-2565-4CC0-A9B1-C9EA9E9DE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658473-7289-4A42-84EF-72B89C15EB2B}"/>
              </a:ext>
            </a:extLst>
          </p:cNvPr>
          <p:cNvSpPr>
            <a:spLocks noGrp="1"/>
          </p:cNvSpPr>
          <p:nvPr>
            <p:ph type="title"/>
          </p:nvPr>
        </p:nvSpPr>
        <p:spPr>
          <a:xfrm>
            <a:off x="457199" y="1122363"/>
            <a:ext cx="5638801" cy="2387600"/>
          </a:xfrm>
        </p:spPr>
        <p:txBody>
          <a:bodyPr vert="horz" lIns="91440" tIns="45720" rIns="91440" bIns="45720" rtlCol="0" anchor="b">
            <a:normAutofit/>
          </a:bodyPr>
          <a:lstStyle/>
          <a:p>
            <a:r>
              <a:rPr lang="en-US" sz="5400">
                <a:solidFill>
                  <a:srgbClr val="FFFFFF"/>
                </a:solidFill>
              </a:rPr>
              <a:t>Conclusions</a:t>
            </a:r>
          </a:p>
        </p:txBody>
      </p:sp>
    </p:spTree>
    <p:extLst>
      <p:ext uri="{BB962C8B-B14F-4D97-AF65-F5344CB8AC3E}">
        <p14:creationId xmlns:p14="http://schemas.microsoft.com/office/powerpoint/2010/main" val="3814942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7BF8D-AC24-F8AA-21E2-5CDD1462D62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5BACC1-E02E-3A54-D69C-CEAE0454E3FE}"/>
              </a:ext>
            </a:extLst>
          </p:cNvPr>
          <p:cNvSpPr>
            <a:spLocks noGrp="1"/>
          </p:cNvSpPr>
          <p:nvPr>
            <p:ph idx="1"/>
          </p:nvPr>
        </p:nvSpPr>
        <p:spPr/>
        <p:txBody>
          <a:bodyPr>
            <a:normAutofit fontScale="5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trick to having good ideas is not to sit around in glorious isolation and try to think big thoughts. The trick is to get more parts on the table.” (Johnson, 2011)</a:t>
            </a:r>
          </a:p>
          <a:p>
            <a:pPr marL="342900" lvl="0" indent="-342900">
              <a:lnSpc>
                <a:spcPct val="107000"/>
              </a:lnSpc>
              <a:spcAft>
                <a:spcPts val="800"/>
              </a:spcAft>
              <a:buFont typeface="Arial" panose="020B0604020202020204" pitchFamily="34" charset="0"/>
              <a:buChar char="•"/>
              <a:tabLst>
                <a:tab pos="457200" algn="l"/>
              </a:tabLst>
            </a:pP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Bonos Six Thinking Hats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MindTools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https://www.mindtools.com/ajlpp1e/six-thinking-hats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March 10, 2023).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Davila et al., (2012) Making Innovation Work: How to Manage It, Measure It, and Profit from it. Updated edition. New Jersey: Pearson Education.</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Encyclopaedia Britannica.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Creativity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&lt;https://www.britannica.com/topic/creativity&gt;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7 July 2021].</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Johnson, S. (2011)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Where good ideas come from: The natural history of innovation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New York: Riverhead Books.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Kahn, K.B. (2012).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PDMA handbook of new product development.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Hoboken, NJ: John Wiley &amp; Sons, Inc. “A new idea, method, or device. The act of creating a new product or process, which includes invention and the work required to bring an idea or concept to final form.” (Kahn, 2012, p. 454)</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Lafley, A.G., &amp; Charan, R. (2008).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game-changer: How you can drive revenue and profit growth with innovation.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New York: Crown Business</a:t>
            </a:r>
          </a:p>
          <a:p>
            <a:pPr marL="342900" lvl="0" indent="-342900">
              <a:lnSpc>
                <a:spcPct val="107000"/>
              </a:lnSpc>
              <a:spcAft>
                <a:spcPts val="800"/>
              </a:spcAft>
              <a:buFont typeface="Arial" panose="020B0604020202020204" pitchFamily="34" charset="0"/>
              <a:buChar char="•"/>
              <a:tabLst>
                <a:tab pos="457200" algn="l"/>
              </a:tabLst>
            </a:pP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is innovation?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McKinsey &amp; Company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McKinsey &amp; Company.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https://www.mckinsey.com/featured-insights/mckinsey-explainers/what-is-innovation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March 5, 2023). </a:t>
            </a:r>
          </a:p>
          <a:p>
            <a:endParaRPr lang="en-GB" dirty="0"/>
          </a:p>
        </p:txBody>
      </p:sp>
    </p:spTree>
    <p:extLst>
      <p:ext uri="{BB962C8B-B14F-4D97-AF65-F5344CB8AC3E}">
        <p14:creationId xmlns:p14="http://schemas.microsoft.com/office/powerpoint/2010/main" val="2851118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9A9047F-A905-20D5-54BA-E9A9922B8266}"/>
              </a:ext>
            </a:extLst>
          </p:cNvPr>
          <p:cNvSpPr>
            <a:spLocks noGrp="1"/>
          </p:cNvSpPr>
          <p:nvPr>
            <p:ph type="title"/>
          </p:nvPr>
        </p:nvSpPr>
        <p:spPr>
          <a:xfrm>
            <a:off x="457200" y="668049"/>
            <a:ext cx="9484191" cy="1325563"/>
          </a:xfrm>
        </p:spPr>
        <p:txBody>
          <a:bodyPr>
            <a:normAutofit/>
          </a:bodyPr>
          <a:lstStyle/>
          <a:p>
            <a:r>
              <a:rPr lang="en-GB" dirty="0"/>
              <a:t>Thanks.</a:t>
            </a:r>
          </a:p>
        </p:txBody>
      </p:sp>
      <p:graphicFrame>
        <p:nvGraphicFramePr>
          <p:cNvPr id="5" name="Content Placeholder 2">
            <a:extLst>
              <a:ext uri="{FF2B5EF4-FFF2-40B4-BE49-F238E27FC236}">
                <a16:creationId xmlns:a16="http://schemas.microsoft.com/office/drawing/2014/main" id="{BA586560-E6C1-12AF-7A7B-3A040DCDC335}"/>
              </a:ext>
            </a:extLst>
          </p:cNvPr>
          <p:cNvGraphicFramePr>
            <a:graphicFrameLocks noGrp="1"/>
          </p:cNvGraphicFramePr>
          <p:nvPr>
            <p:ph idx="1"/>
            <p:extLst>
              <p:ext uri="{D42A27DB-BD31-4B8C-83A1-F6EECF244321}">
                <p14:modId xmlns:p14="http://schemas.microsoft.com/office/powerpoint/2010/main" val="4270874070"/>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6794441"/>
      </p:ext>
    </p:extLst>
  </p:cSld>
  <p:clrMapOvr>
    <a:masterClrMapping/>
  </p:clrMapOvr>
</p:sld>
</file>

<file path=ppt/theme/theme1.xml><?xml version="1.0" encoding="utf-8"?>
<a:theme xmlns:a="http://schemas.openxmlformats.org/drawingml/2006/main" name="TropicVTI">
  <a:themeElements>
    <a:clrScheme name="AnalogousFromRegularSeed_2SEEDS">
      <a:dk1>
        <a:srgbClr val="000000"/>
      </a:dk1>
      <a:lt1>
        <a:srgbClr val="FFFFFF"/>
      </a:lt1>
      <a:dk2>
        <a:srgbClr val="351E22"/>
      </a:dk2>
      <a:lt2>
        <a:srgbClr val="E8E2E3"/>
      </a:lt2>
      <a:accent1>
        <a:srgbClr val="3BB195"/>
      </a:accent1>
      <a:accent2>
        <a:srgbClr val="47B56D"/>
      </a:accent2>
      <a:accent3>
        <a:srgbClr val="4BACC0"/>
      </a:accent3>
      <a:accent4>
        <a:srgbClr val="B13B81"/>
      </a:accent4>
      <a:accent5>
        <a:srgbClr val="C34D61"/>
      </a:accent5>
      <a:accent6>
        <a:srgbClr val="B1583B"/>
      </a:accent6>
      <a:hlink>
        <a:srgbClr val="BF3F5E"/>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otalTime>24</TotalTime>
  <Words>625</Words>
  <Application>Microsoft Office PowerPoint</Application>
  <PresentationFormat>Widescreen</PresentationFormat>
  <Paragraphs>34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Gill Sans Nova</vt:lpstr>
      <vt:lpstr>McKinsey Sans</vt:lpstr>
      <vt:lpstr>Open Sans</vt:lpstr>
      <vt:lpstr>TropicVTI</vt:lpstr>
      <vt:lpstr>Does Innovation and Creativity Provide  A business Advantage?</vt:lpstr>
      <vt:lpstr>Introduction</vt:lpstr>
      <vt:lpstr>Model of Reflection</vt:lpstr>
      <vt:lpstr>What is Innovation?</vt:lpstr>
      <vt:lpstr>What is Creativity?</vt:lpstr>
      <vt:lpstr>Models of Innovation</vt:lpstr>
      <vt:lpstr>Where do ideas come from?</vt:lpstr>
      <vt:lpstr>Problem Solving.</vt:lpstr>
      <vt:lpstr>Leadership Styles.</vt:lpstr>
      <vt:lpstr>Conclusions</vt:lpstr>
      <vt:lpstr>References</vt:lpstr>
      <vt:lpstr>Thanks.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Innovation and Creativity Provide  A business Advantage?</dc:title>
  <dc:creator>Samantha Davis</dc:creator>
  <cp:lastModifiedBy>Samantha Davis</cp:lastModifiedBy>
  <cp:revision>1</cp:revision>
  <dcterms:created xsi:type="dcterms:W3CDTF">2023-03-17T12:29:03Z</dcterms:created>
  <dcterms:modified xsi:type="dcterms:W3CDTF">2023-03-17T12:53:57Z</dcterms:modified>
</cp:coreProperties>
</file>