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54"/>
  </p:notesMasterIdLst>
  <p:sldIdLst>
    <p:sldId id="256" r:id="rId2"/>
    <p:sldId id="257" r:id="rId3"/>
    <p:sldId id="306" r:id="rId4"/>
    <p:sldId id="258" r:id="rId5"/>
    <p:sldId id="307" r:id="rId6"/>
    <p:sldId id="259" r:id="rId7"/>
    <p:sldId id="262" r:id="rId8"/>
    <p:sldId id="260" r:id="rId9"/>
    <p:sldId id="308" r:id="rId10"/>
    <p:sldId id="302" r:id="rId11"/>
    <p:sldId id="309" r:id="rId12"/>
    <p:sldId id="261" r:id="rId13"/>
    <p:sldId id="263" r:id="rId14"/>
    <p:sldId id="264" r:id="rId15"/>
    <p:sldId id="265" r:id="rId16"/>
    <p:sldId id="266" r:id="rId17"/>
    <p:sldId id="267" r:id="rId18"/>
    <p:sldId id="299" r:id="rId19"/>
    <p:sldId id="268" r:id="rId20"/>
    <p:sldId id="303" r:id="rId21"/>
    <p:sldId id="269" r:id="rId22"/>
    <p:sldId id="270" r:id="rId23"/>
    <p:sldId id="271" r:id="rId24"/>
    <p:sldId id="272" r:id="rId25"/>
    <p:sldId id="273" r:id="rId26"/>
    <p:sldId id="274" r:id="rId27"/>
    <p:sldId id="275" r:id="rId28"/>
    <p:sldId id="276" r:id="rId29"/>
    <p:sldId id="277" r:id="rId30"/>
    <p:sldId id="278" r:id="rId31"/>
    <p:sldId id="282" r:id="rId32"/>
    <p:sldId id="281" r:id="rId33"/>
    <p:sldId id="279" r:id="rId34"/>
    <p:sldId id="285" r:id="rId35"/>
    <p:sldId id="286" r:id="rId36"/>
    <p:sldId id="287" r:id="rId37"/>
    <p:sldId id="288" r:id="rId38"/>
    <p:sldId id="289" r:id="rId39"/>
    <p:sldId id="290" r:id="rId40"/>
    <p:sldId id="280" r:id="rId41"/>
    <p:sldId id="301" r:id="rId42"/>
    <p:sldId id="305" r:id="rId43"/>
    <p:sldId id="304" r:id="rId44"/>
    <p:sldId id="300" r:id="rId45"/>
    <p:sldId id="284" r:id="rId46"/>
    <p:sldId id="283" r:id="rId47"/>
    <p:sldId id="292" r:id="rId48"/>
    <p:sldId id="293" r:id="rId49"/>
    <p:sldId id="294" r:id="rId50"/>
    <p:sldId id="295" r:id="rId51"/>
    <p:sldId id="296" r:id="rId52"/>
    <p:sldId id="297"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1426" y="8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23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DD4C28-23E1-492B-BA85-1D51C8380E3D}" type="doc">
      <dgm:prSet loTypeId="urn:microsoft.com/office/officeart/2005/8/layout/hProcess4" loCatId="process" qsTypeId="urn:microsoft.com/office/officeart/2005/8/quickstyle/3d3" qsCatId="3D" csTypeId="urn:microsoft.com/office/officeart/2005/8/colors/colorful1" csCatId="colorful" phldr="1"/>
      <dgm:spPr/>
      <dgm:t>
        <a:bodyPr/>
        <a:lstStyle/>
        <a:p>
          <a:endParaRPr lang="en-GB"/>
        </a:p>
      </dgm:t>
    </dgm:pt>
    <dgm:pt modelId="{A72AC2E9-3DAF-40BD-B83A-D616717F82CF}">
      <dgm:prSet phldrT="[Text]" custT="1"/>
      <dgm:spPr/>
      <dgm:t>
        <a:bodyPr/>
        <a:lstStyle/>
        <a:p>
          <a:r>
            <a:rPr lang="en-GB" sz="2800" dirty="0"/>
            <a:t>1. Raise Taxes</a:t>
          </a:r>
        </a:p>
      </dgm:t>
    </dgm:pt>
    <dgm:pt modelId="{5358F2B5-A0BB-42D2-BDD6-C2F452A93B6E}" type="parTrans" cxnId="{F3515EF2-9A52-43E5-ACE8-1D968E9F19C3}">
      <dgm:prSet/>
      <dgm:spPr/>
      <dgm:t>
        <a:bodyPr/>
        <a:lstStyle/>
        <a:p>
          <a:endParaRPr lang="en-GB"/>
        </a:p>
      </dgm:t>
    </dgm:pt>
    <dgm:pt modelId="{85F8C0BC-49B7-4F01-9E5F-E8C912F8EDEF}" type="sibTrans" cxnId="{F3515EF2-9A52-43E5-ACE8-1D968E9F19C3}">
      <dgm:prSet/>
      <dgm:spPr/>
      <dgm:t>
        <a:bodyPr/>
        <a:lstStyle/>
        <a:p>
          <a:endParaRPr lang="en-GB"/>
        </a:p>
      </dgm:t>
    </dgm:pt>
    <dgm:pt modelId="{A469BB20-321A-44D1-A0EB-4C5F1C8CB42E}">
      <dgm:prSet phldrT="[Text]"/>
      <dgm:spPr/>
      <dgm:t>
        <a:bodyPr/>
        <a:lstStyle/>
        <a:p>
          <a:r>
            <a:rPr lang="en-GB" dirty="0"/>
            <a:t>More money</a:t>
          </a:r>
        </a:p>
      </dgm:t>
    </dgm:pt>
    <dgm:pt modelId="{FCEE15C0-52C2-4225-B2D7-B412DF174EB7}" type="parTrans" cxnId="{4F502367-4CA6-4322-88C7-8BB73080749E}">
      <dgm:prSet/>
      <dgm:spPr/>
      <dgm:t>
        <a:bodyPr/>
        <a:lstStyle/>
        <a:p>
          <a:endParaRPr lang="en-GB"/>
        </a:p>
      </dgm:t>
    </dgm:pt>
    <dgm:pt modelId="{4F435F65-606A-4071-A194-F513627AD526}" type="sibTrans" cxnId="{4F502367-4CA6-4322-88C7-8BB73080749E}">
      <dgm:prSet/>
      <dgm:spPr/>
      <dgm:t>
        <a:bodyPr/>
        <a:lstStyle/>
        <a:p>
          <a:endParaRPr lang="en-GB"/>
        </a:p>
      </dgm:t>
    </dgm:pt>
    <dgm:pt modelId="{5EBFF84F-A0E3-4DFC-9318-D308124129C0}">
      <dgm:prSet phldrT="[Text]" custT="1"/>
      <dgm:spPr/>
      <dgm:t>
        <a:bodyPr/>
        <a:lstStyle/>
        <a:p>
          <a:r>
            <a:rPr lang="en-GB" sz="2800" dirty="0"/>
            <a:t>2. Cut Spending</a:t>
          </a:r>
        </a:p>
      </dgm:t>
    </dgm:pt>
    <dgm:pt modelId="{23069D0F-481C-4C5D-BD18-A5F283382844}" type="parTrans" cxnId="{03DB310D-4EF2-418E-98CA-AA57E069AEA3}">
      <dgm:prSet/>
      <dgm:spPr/>
      <dgm:t>
        <a:bodyPr/>
        <a:lstStyle/>
        <a:p>
          <a:endParaRPr lang="en-GB"/>
        </a:p>
      </dgm:t>
    </dgm:pt>
    <dgm:pt modelId="{ADD243AA-0C49-4D01-8D84-52FBD5566309}" type="sibTrans" cxnId="{03DB310D-4EF2-418E-98CA-AA57E069AEA3}">
      <dgm:prSet/>
      <dgm:spPr/>
      <dgm:t>
        <a:bodyPr/>
        <a:lstStyle/>
        <a:p>
          <a:endParaRPr lang="en-GB"/>
        </a:p>
      </dgm:t>
    </dgm:pt>
    <dgm:pt modelId="{F4168AB2-33E5-48F5-886D-653A90A7A25D}">
      <dgm:prSet phldrT="[Text]"/>
      <dgm:spPr/>
      <dgm:t>
        <a:bodyPr/>
        <a:lstStyle/>
        <a:p>
          <a:r>
            <a:rPr lang="en-GB" dirty="0"/>
            <a:t>Less spend</a:t>
          </a:r>
        </a:p>
      </dgm:t>
    </dgm:pt>
    <dgm:pt modelId="{B09F23C3-8F08-49E5-9F1B-E1429EBB10AE}" type="parTrans" cxnId="{DA84F15A-770E-4759-8DAB-4B24047EB604}">
      <dgm:prSet/>
      <dgm:spPr/>
      <dgm:t>
        <a:bodyPr/>
        <a:lstStyle/>
        <a:p>
          <a:endParaRPr lang="en-GB"/>
        </a:p>
      </dgm:t>
    </dgm:pt>
    <dgm:pt modelId="{94124BD6-C028-4574-BDB9-CED4FE1695C2}" type="sibTrans" cxnId="{DA84F15A-770E-4759-8DAB-4B24047EB604}">
      <dgm:prSet/>
      <dgm:spPr/>
      <dgm:t>
        <a:bodyPr/>
        <a:lstStyle/>
        <a:p>
          <a:endParaRPr lang="en-GB"/>
        </a:p>
      </dgm:t>
    </dgm:pt>
    <dgm:pt modelId="{9575F48D-8916-4D32-A6D6-AFB3A322F18D}">
      <dgm:prSet phldrT="[Text]" custT="1"/>
      <dgm:spPr/>
      <dgm:t>
        <a:bodyPr/>
        <a:lstStyle/>
        <a:p>
          <a:r>
            <a:rPr lang="en-GB" sz="2800" dirty="0"/>
            <a:t>3. Better Governance</a:t>
          </a:r>
        </a:p>
      </dgm:t>
    </dgm:pt>
    <dgm:pt modelId="{DA9FB239-0AEE-4F0A-81F2-A2AEB9EEBF8A}" type="parTrans" cxnId="{52B4A45A-6BE9-46E2-847B-54C235B8DE0F}">
      <dgm:prSet/>
      <dgm:spPr/>
      <dgm:t>
        <a:bodyPr/>
        <a:lstStyle/>
        <a:p>
          <a:endParaRPr lang="en-GB"/>
        </a:p>
      </dgm:t>
    </dgm:pt>
    <dgm:pt modelId="{1D13B832-05D0-4057-92A6-E11523E1C00E}" type="sibTrans" cxnId="{52B4A45A-6BE9-46E2-847B-54C235B8DE0F}">
      <dgm:prSet/>
      <dgm:spPr/>
      <dgm:t>
        <a:bodyPr/>
        <a:lstStyle/>
        <a:p>
          <a:endParaRPr lang="en-GB"/>
        </a:p>
      </dgm:t>
    </dgm:pt>
    <dgm:pt modelId="{CD03C52D-36E4-4AC9-8B70-AF6EE8138665}">
      <dgm:prSet phldrT="[Text]"/>
      <dgm:spPr/>
      <dgm:t>
        <a:bodyPr/>
        <a:lstStyle/>
        <a:p>
          <a:r>
            <a:rPr lang="en-GB" dirty="0"/>
            <a:t>Innovation</a:t>
          </a:r>
        </a:p>
      </dgm:t>
    </dgm:pt>
    <dgm:pt modelId="{30FD7334-4A84-4DC3-BDA5-D02914DF2D61}" type="parTrans" cxnId="{6C9B1EFF-15CF-4090-AE0A-57F0B0C74274}">
      <dgm:prSet/>
      <dgm:spPr/>
      <dgm:t>
        <a:bodyPr/>
        <a:lstStyle/>
        <a:p>
          <a:endParaRPr lang="en-GB"/>
        </a:p>
      </dgm:t>
    </dgm:pt>
    <dgm:pt modelId="{89C6025E-36C1-4FA6-9C47-6418F219CE45}" type="sibTrans" cxnId="{6C9B1EFF-15CF-4090-AE0A-57F0B0C74274}">
      <dgm:prSet/>
      <dgm:spPr/>
      <dgm:t>
        <a:bodyPr/>
        <a:lstStyle/>
        <a:p>
          <a:endParaRPr lang="en-GB"/>
        </a:p>
      </dgm:t>
    </dgm:pt>
    <dgm:pt modelId="{767088AE-FB2A-4237-BC30-9A0333476B57}">
      <dgm:prSet phldrT="[Text]"/>
      <dgm:spPr/>
      <dgm:t>
        <a:bodyPr/>
        <a:lstStyle/>
        <a:p>
          <a:endParaRPr lang="en-GB" dirty="0"/>
        </a:p>
      </dgm:t>
    </dgm:pt>
    <dgm:pt modelId="{62D81E73-F22C-4F17-9C77-EE1007250A6F}" type="parTrans" cxnId="{2ED04319-5ABA-4717-9886-C1CB3AC44442}">
      <dgm:prSet/>
      <dgm:spPr/>
      <dgm:t>
        <a:bodyPr/>
        <a:lstStyle/>
        <a:p>
          <a:endParaRPr lang="en-GB"/>
        </a:p>
      </dgm:t>
    </dgm:pt>
    <dgm:pt modelId="{F9E7FB06-FA93-450E-8562-8B853BC340C3}" type="sibTrans" cxnId="{2ED04319-5ABA-4717-9886-C1CB3AC44442}">
      <dgm:prSet/>
      <dgm:spPr/>
      <dgm:t>
        <a:bodyPr/>
        <a:lstStyle/>
        <a:p>
          <a:endParaRPr lang="en-GB"/>
        </a:p>
      </dgm:t>
    </dgm:pt>
    <dgm:pt modelId="{471C76C3-D643-44D2-99FF-F874F3F67C4F}" type="pres">
      <dgm:prSet presAssocID="{39DD4C28-23E1-492B-BA85-1D51C8380E3D}" presName="Name0" presStyleCnt="0">
        <dgm:presLayoutVars>
          <dgm:dir/>
          <dgm:animLvl val="lvl"/>
          <dgm:resizeHandles val="exact"/>
        </dgm:presLayoutVars>
      </dgm:prSet>
      <dgm:spPr/>
      <dgm:t>
        <a:bodyPr/>
        <a:lstStyle/>
        <a:p>
          <a:endParaRPr lang="en-GB"/>
        </a:p>
      </dgm:t>
    </dgm:pt>
    <dgm:pt modelId="{80C42B3B-9C39-4116-A828-7438F56924BA}" type="pres">
      <dgm:prSet presAssocID="{39DD4C28-23E1-492B-BA85-1D51C8380E3D}" presName="tSp" presStyleCnt="0"/>
      <dgm:spPr/>
    </dgm:pt>
    <dgm:pt modelId="{2164918F-4258-4B9E-8F4E-2E576F540F83}" type="pres">
      <dgm:prSet presAssocID="{39DD4C28-23E1-492B-BA85-1D51C8380E3D}" presName="bSp" presStyleCnt="0"/>
      <dgm:spPr/>
    </dgm:pt>
    <dgm:pt modelId="{99D45688-2FC7-4712-9588-A6DADAB287A8}" type="pres">
      <dgm:prSet presAssocID="{39DD4C28-23E1-492B-BA85-1D51C8380E3D}" presName="process" presStyleCnt="0"/>
      <dgm:spPr/>
    </dgm:pt>
    <dgm:pt modelId="{E30F902C-27CB-4A19-8CFF-B4C2F68896C6}" type="pres">
      <dgm:prSet presAssocID="{A72AC2E9-3DAF-40BD-B83A-D616717F82CF}" presName="composite1" presStyleCnt="0"/>
      <dgm:spPr/>
    </dgm:pt>
    <dgm:pt modelId="{EC5B297B-4315-4385-B585-C799DD163F62}" type="pres">
      <dgm:prSet presAssocID="{A72AC2E9-3DAF-40BD-B83A-D616717F82CF}" presName="dummyNode1" presStyleLbl="node1" presStyleIdx="0" presStyleCnt="3"/>
      <dgm:spPr/>
    </dgm:pt>
    <dgm:pt modelId="{C6341EF0-74E5-4258-BCB7-43794865E1D9}" type="pres">
      <dgm:prSet presAssocID="{A72AC2E9-3DAF-40BD-B83A-D616717F82CF}" presName="childNode1" presStyleLbl="bgAcc1" presStyleIdx="0" presStyleCnt="3">
        <dgm:presLayoutVars>
          <dgm:bulletEnabled val="1"/>
        </dgm:presLayoutVars>
      </dgm:prSet>
      <dgm:spPr/>
      <dgm:t>
        <a:bodyPr/>
        <a:lstStyle/>
        <a:p>
          <a:endParaRPr lang="en-GB"/>
        </a:p>
      </dgm:t>
    </dgm:pt>
    <dgm:pt modelId="{3CEB055D-74D3-4918-998C-395B7F9FF684}" type="pres">
      <dgm:prSet presAssocID="{A72AC2E9-3DAF-40BD-B83A-D616717F82CF}" presName="childNode1tx" presStyleLbl="bgAcc1" presStyleIdx="0" presStyleCnt="3">
        <dgm:presLayoutVars>
          <dgm:bulletEnabled val="1"/>
        </dgm:presLayoutVars>
      </dgm:prSet>
      <dgm:spPr/>
      <dgm:t>
        <a:bodyPr/>
        <a:lstStyle/>
        <a:p>
          <a:endParaRPr lang="en-GB"/>
        </a:p>
      </dgm:t>
    </dgm:pt>
    <dgm:pt modelId="{C86BD848-1825-4791-BCBD-A3A83241779B}" type="pres">
      <dgm:prSet presAssocID="{A72AC2E9-3DAF-40BD-B83A-D616717F82CF}" presName="parentNode1" presStyleLbl="node1" presStyleIdx="0" presStyleCnt="3" custScaleX="133553" custScaleY="209787">
        <dgm:presLayoutVars>
          <dgm:chMax val="1"/>
          <dgm:bulletEnabled val="1"/>
        </dgm:presLayoutVars>
      </dgm:prSet>
      <dgm:spPr/>
      <dgm:t>
        <a:bodyPr/>
        <a:lstStyle/>
        <a:p>
          <a:endParaRPr lang="en-GB"/>
        </a:p>
      </dgm:t>
    </dgm:pt>
    <dgm:pt modelId="{2FC4697E-398E-46D8-97D4-6ED877AB0A6D}" type="pres">
      <dgm:prSet presAssocID="{A72AC2E9-3DAF-40BD-B83A-D616717F82CF}" presName="connSite1" presStyleCnt="0"/>
      <dgm:spPr/>
    </dgm:pt>
    <dgm:pt modelId="{2214C8BD-A30C-4796-B49B-917D65CD5B1F}" type="pres">
      <dgm:prSet presAssocID="{85F8C0BC-49B7-4F01-9E5F-E8C912F8EDEF}" presName="Name9" presStyleLbl="sibTrans2D1" presStyleIdx="0" presStyleCnt="2"/>
      <dgm:spPr/>
      <dgm:t>
        <a:bodyPr/>
        <a:lstStyle/>
        <a:p>
          <a:endParaRPr lang="en-GB"/>
        </a:p>
      </dgm:t>
    </dgm:pt>
    <dgm:pt modelId="{AE7DF2F9-822F-42F5-AC48-E362D4C4EA6F}" type="pres">
      <dgm:prSet presAssocID="{5EBFF84F-A0E3-4DFC-9318-D308124129C0}" presName="composite2" presStyleCnt="0"/>
      <dgm:spPr/>
    </dgm:pt>
    <dgm:pt modelId="{2788A0A0-CC83-4BCD-8BD6-4ECDC2D5C777}" type="pres">
      <dgm:prSet presAssocID="{5EBFF84F-A0E3-4DFC-9318-D308124129C0}" presName="dummyNode2" presStyleLbl="node1" presStyleIdx="0" presStyleCnt="3"/>
      <dgm:spPr/>
    </dgm:pt>
    <dgm:pt modelId="{D3D9576B-3299-4FAF-BD1B-4FB00204B659}" type="pres">
      <dgm:prSet presAssocID="{5EBFF84F-A0E3-4DFC-9318-D308124129C0}" presName="childNode2" presStyleLbl="bgAcc1" presStyleIdx="1" presStyleCnt="3">
        <dgm:presLayoutVars>
          <dgm:bulletEnabled val="1"/>
        </dgm:presLayoutVars>
      </dgm:prSet>
      <dgm:spPr/>
      <dgm:t>
        <a:bodyPr/>
        <a:lstStyle/>
        <a:p>
          <a:endParaRPr lang="en-GB"/>
        </a:p>
      </dgm:t>
    </dgm:pt>
    <dgm:pt modelId="{A4C5799B-B80B-469A-ABCE-42FC8A7056FD}" type="pres">
      <dgm:prSet presAssocID="{5EBFF84F-A0E3-4DFC-9318-D308124129C0}" presName="childNode2tx" presStyleLbl="bgAcc1" presStyleIdx="1" presStyleCnt="3">
        <dgm:presLayoutVars>
          <dgm:bulletEnabled val="1"/>
        </dgm:presLayoutVars>
      </dgm:prSet>
      <dgm:spPr/>
      <dgm:t>
        <a:bodyPr/>
        <a:lstStyle/>
        <a:p>
          <a:endParaRPr lang="en-GB"/>
        </a:p>
      </dgm:t>
    </dgm:pt>
    <dgm:pt modelId="{C4D1AA07-2115-401D-B5BD-E4FFB8B2F8FB}" type="pres">
      <dgm:prSet presAssocID="{5EBFF84F-A0E3-4DFC-9318-D308124129C0}" presName="parentNode2" presStyleLbl="node1" presStyleIdx="1" presStyleCnt="3" custScaleX="125966" custScaleY="217132">
        <dgm:presLayoutVars>
          <dgm:chMax val="0"/>
          <dgm:bulletEnabled val="1"/>
        </dgm:presLayoutVars>
      </dgm:prSet>
      <dgm:spPr/>
      <dgm:t>
        <a:bodyPr/>
        <a:lstStyle/>
        <a:p>
          <a:endParaRPr lang="en-GB"/>
        </a:p>
      </dgm:t>
    </dgm:pt>
    <dgm:pt modelId="{84AA925C-BF83-41D6-9893-ACC31C090640}" type="pres">
      <dgm:prSet presAssocID="{5EBFF84F-A0E3-4DFC-9318-D308124129C0}" presName="connSite2" presStyleCnt="0"/>
      <dgm:spPr/>
    </dgm:pt>
    <dgm:pt modelId="{8F353A9C-BE99-4EF7-91CD-3E7599AD26F8}" type="pres">
      <dgm:prSet presAssocID="{ADD243AA-0C49-4D01-8D84-52FBD5566309}" presName="Name18" presStyleLbl="sibTrans2D1" presStyleIdx="1" presStyleCnt="2"/>
      <dgm:spPr/>
      <dgm:t>
        <a:bodyPr/>
        <a:lstStyle/>
        <a:p>
          <a:endParaRPr lang="en-GB"/>
        </a:p>
      </dgm:t>
    </dgm:pt>
    <dgm:pt modelId="{D23A040F-389B-412E-A1CD-11FB2C1338DF}" type="pres">
      <dgm:prSet presAssocID="{9575F48D-8916-4D32-A6D6-AFB3A322F18D}" presName="composite1" presStyleCnt="0"/>
      <dgm:spPr/>
    </dgm:pt>
    <dgm:pt modelId="{78FD7728-429D-48C8-B1E2-FF1DFD3B889D}" type="pres">
      <dgm:prSet presAssocID="{9575F48D-8916-4D32-A6D6-AFB3A322F18D}" presName="dummyNode1" presStyleLbl="node1" presStyleIdx="1" presStyleCnt="3"/>
      <dgm:spPr/>
    </dgm:pt>
    <dgm:pt modelId="{F4FC1BDE-61E3-4E1C-B000-5DFCDCD8441D}" type="pres">
      <dgm:prSet presAssocID="{9575F48D-8916-4D32-A6D6-AFB3A322F18D}" presName="childNode1" presStyleLbl="bgAcc1" presStyleIdx="2" presStyleCnt="3">
        <dgm:presLayoutVars>
          <dgm:bulletEnabled val="1"/>
        </dgm:presLayoutVars>
      </dgm:prSet>
      <dgm:spPr/>
      <dgm:t>
        <a:bodyPr/>
        <a:lstStyle/>
        <a:p>
          <a:endParaRPr lang="en-GB"/>
        </a:p>
      </dgm:t>
    </dgm:pt>
    <dgm:pt modelId="{C18F6EFD-6732-4763-8836-038B11A29181}" type="pres">
      <dgm:prSet presAssocID="{9575F48D-8916-4D32-A6D6-AFB3A322F18D}" presName="childNode1tx" presStyleLbl="bgAcc1" presStyleIdx="2" presStyleCnt="3">
        <dgm:presLayoutVars>
          <dgm:bulletEnabled val="1"/>
        </dgm:presLayoutVars>
      </dgm:prSet>
      <dgm:spPr/>
      <dgm:t>
        <a:bodyPr/>
        <a:lstStyle/>
        <a:p>
          <a:endParaRPr lang="en-GB"/>
        </a:p>
      </dgm:t>
    </dgm:pt>
    <dgm:pt modelId="{9ADEB3BB-70B9-465D-9720-FAAE43E0D1E5}" type="pres">
      <dgm:prSet presAssocID="{9575F48D-8916-4D32-A6D6-AFB3A322F18D}" presName="parentNode1" presStyleLbl="node1" presStyleIdx="2" presStyleCnt="3" custScaleX="161997" custScaleY="197814">
        <dgm:presLayoutVars>
          <dgm:chMax val="1"/>
          <dgm:bulletEnabled val="1"/>
        </dgm:presLayoutVars>
      </dgm:prSet>
      <dgm:spPr/>
      <dgm:t>
        <a:bodyPr/>
        <a:lstStyle/>
        <a:p>
          <a:endParaRPr lang="en-GB"/>
        </a:p>
      </dgm:t>
    </dgm:pt>
    <dgm:pt modelId="{71FA131E-FF1F-4675-ABB4-C7B72DEE342F}" type="pres">
      <dgm:prSet presAssocID="{9575F48D-8916-4D32-A6D6-AFB3A322F18D}" presName="connSite1" presStyleCnt="0"/>
      <dgm:spPr/>
    </dgm:pt>
  </dgm:ptLst>
  <dgm:cxnLst>
    <dgm:cxn modelId="{C9EECE7B-3970-4C4E-AD97-0C84B9E58E7A}" type="presOf" srcId="{5EBFF84F-A0E3-4DFC-9318-D308124129C0}" destId="{C4D1AA07-2115-401D-B5BD-E4FFB8B2F8FB}" srcOrd="0" destOrd="0" presId="urn:microsoft.com/office/officeart/2005/8/layout/hProcess4"/>
    <dgm:cxn modelId="{8C257128-FEE4-476C-848C-AEAFD4D78880}" type="presOf" srcId="{CD03C52D-36E4-4AC9-8B70-AF6EE8138665}" destId="{F4FC1BDE-61E3-4E1C-B000-5DFCDCD8441D}" srcOrd="0" destOrd="0" presId="urn:microsoft.com/office/officeart/2005/8/layout/hProcess4"/>
    <dgm:cxn modelId="{11FB8A3B-3C69-41F6-8212-A26BE36BABF2}" type="presOf" srcId="{ADD243AA-0C49-4D01-8D84-52FBD5566309}" destId="{8F353A9C-BE99-4EF7-91CD-3E7599AD26F8}" srcOrd="0" destOrd="0" presId="urn:microsoft.com/office/officeart/2005/8/layout/hProcess4"/>
    <dgm:cxn modelId="{AA5BEB0A-AF65-4B9C-8FB4-CA97FCC5EC0D}" type="presOf" srcId="{A469BB20-321A-44D1-A0EB-4C5F1C8CB42E}" destId="{C6341EF0-74E5-4258-BCB7-43794865E1D9}" srcOrd="0" destOrd="0" presId="urn:microsoft.com/office/officeart/2005/8/layout/hProcess4"/>
    <dgm:cxn modelId="{2ED04319-5ABA-4717-9886-C1CB3AC44442}" srcId="{5EBFF84F-A0E3-4DFC-9318-D308124129C0}" destId="{767088AE-FB2A-4237-BC30-9A0333476B57}" srcOrd="0" destOrd="0" parTransId="{62D81E73-F22C-4F17-9C77-EE1007250A6F}" sibTransId="{F9E7FB06-FA93-450E-8562-8B853BC340C3}"/>
    <dgm:cxn modelId="{EC4351F5-AC56-48B6-9455-4CC22A69C143}" type="presOf" srcId="{39DD4C28-23E1-492B-BA85-1D51C8380E3D}" destId="{471C76C3-D643-44D2-99FF-F874F3F67C4F}" srcOrd="0" destOrd="0" presId="urn:microsoft.com/office/officeart/2005/8/layout/hProcess4"/>
    <dgm:cxn modelId="{5CD9BA27-A7BC-4F66-90B8-C325D15DD52A}" type="presOf" srcId="{F4168AB2-33E5-48F5-886D-653A90A7A25D}" destId="{A4C5799B-B80B-469A-ABCE-42FC8A7056FD}" srcOrd="1" destOrd="1" presId="urn:microsoft.com/office/officeart/2005/8/layout/hProcess4"/>
    <dgm:cxn modelId="{C3805343-D5A3-4796-856B-DC6C9E8286EF}" type="presOf" srcId="{9575F48D-8916-4D32-A6D6-AFB3A322F18D}" destId="{9ADEB3BB-70B9-465D-9720-FAAE43E0D1E5}" srcOrd="0" destOrd="0" presId="urn:microsoft.com/office/officeart/2005/8/layout/hProcess4"/>
    <dgm:cxn modelId="{A65F026C-3C5A-4A4B-922B-EFDCE0CA860A}" type="presOf" srcId="{767088AE-FB2A-4237-BC30-9A0333476B57}" destId="{A4C5799B-B80B-469A-ABCE-42FC8A7056FD}" srcOrd="1" destOrd="0" presId="urn:microsoft.com/office/officeart/2005/8/layout/hProcess4"/>
    <dgm:cxn modelId="{4F502367-4CA6-4322-88C7-8BB73080749E}" srcId="{A72AC2E9-3DAF-40BD-B83A-D616717F82CF}" destId="{A469BB20-321A-44D1-A0EB-4C5F1C8CB42E}" srcOrd="0" destOrd="0" parTransId="{FCEE15C0-52C2-4225-B2D7-B412DF174EB7}" sibTransId="{4F435F65-606A-4071-A194-F513627AD526}"/>
    <dgm:cxn modelId="{F3515EF2-9A52-43E5-ACE8-1D968E9F19C3}" srcId="{39DD4C28-23E1-492B-BA85-1D51C8380E3D}" destId="{A72AC2E9-3DAF-40BD-B83A-D616717F82CF}" srcOrd="0" destOrd="0" parTransId="{5358F2B5-A0BB-42D2-BDD6-C2F452A93B6E}" sibTransId="{85F8C0BC-49B7-4F01-9E5F-E8C912F8EDEF}"/>
    <dgm:cxn modelId="{DA84F15A-770E-4759-8DAB-4B24047EB604}" srcId="{5EBFF84F-A0E3-4DFC-9318-D308124129C0}" destId="{F4168AB2-33E5-48F5-886D-653A90A7A25D}" srcOrd="1" destOrd="0" parTransId="{B09F23C3-8F08-49E5-9F1B-E1429EBB10AE}" sibTransId="{94124BD6-C028-4574-BDB9-CED4FE1695C2}"/>
    <dgm:cxn modelId="{141382F1-C336-4387-A1CA-7A65D38F3ADA}" type="presOf" srcId="{767088AE-FB2A-4237-BC30-9A0333476B57}" destId="{D3D9576B-3299-4FAF-BD1B-4FB00204B659}" srcOrd="0" destOrd="0" presId="urn:microsoft.com/office/officeart/2005/8/layout/hProcess4"/>
    <dgm:cxn modelId="{DEA6031C-C5C5-4DD1-9A3C-CD85DCDCD4A1}" type="presOf" srcId="{85F8C0BC-49B7-4F01-9E5F-E8C912F8EDEF}" destId="{2214C8BD-A30C-4796-B49B-917D65CD5B1F}" srcOrd="0" destOrd="0" presId="urn:microsoft.com/office/officeart/2005/8/layout/hProcess4"/>
    <dgm:cxn modelId="{03E537C3-9A8F-4534-8BE0-1008F6F248B3}" type="presOf" srcId="{A72AC2E9-3DAF-40BD-B83A-D616717F82CF}" destId="{C86BD848-1825-4791-BCBD-A3A83241779B}" srcOrd="0" destOrd="0" presId="urn:microsoft.com/office/officeart/2005/8/layout/hProcess4"/>
    <dgm:cxn modelId="{4680C078-8E84-49F7-9320-C76AD52F1656}" type="presOf" srcId="{A469BB20-321A-44D1-A0EB-4C5F1C8CB42E}" destId="{3CEB055D-74D3-4918-998C-395B7F9FF684}" srcOrd="1" destOrd="0" presId="urn:microsoft.com/office/officeart/2005/8/layout/hProcess4"/>
    <dgm:cxn modelId="{8A762E1B-EE63-425F-86C5-520970EEE912}" type="presOf" srcId="{CD03C52D-36E4-4AC9-8B70-AF6EE8138665}" destId="{C18F6EFD-6732-4763-8836-038B11A29181}" srcOrd="1" destOrd="0" presId="urn:microsoft.com/office/officeart/2005/8/layout/hProcess4"/>
    <dgm:cxn modelId="{03DB310D-4EF2-418E-98CA-AA57E069AEA3}" srcId="{39DD4C28-23E1-492B-BA85-1D51C8380E3D}" destId="{5EBFF84F-A0E3-4DFC-9318-D308124129C0}" srcOrd="1" destOrd="0" parTransId="{23069D0F-481C-4C5D-BD18-A5F283382844}" sibTransId="{ADD243AA-0C49-4D01-8D84-52FBD5566309}"/>
    <dgm:cxn modelId="{24D6C11A-622F-4E38-86C9-23966EF5F924}" type="presOf" srcId="{F4168AB2-33E5-48F5-886D-653A90A7A25D}" destId="{D3D9576B-3299-4FAF-BD1B-4FB00204B659}" srcOrd="0" destOrd="1" presId="urn:microsoft.com/office/officeart/2005/8/layout/hProcess4"/>
    <dgm:cxn modelId="{6C9B1EFF-15CF-4090-AE0A-57F0B0C74274}" srcId="{9575F48D-8916-4D32-A6D6-AFB3A322F18D}" destId="{CD03C52D-36E4-4AC9-8B70-AF6EE8138665}" srcOrd="0" destOrd="0" parTransId="{30FD7334-4A84-4DC3-BDA5-D02914DF2D61}" sibTransId="{89C6025E-36C1-4FA6-9C47-6418F219CE45}"/>
    <dgm:cxn modelId="{52B4A45A-6BE9-46E2-847B-54C235B8DE0F}" srcId="{39DD4C28-23E1-492B-BA85-1D51C8380E3D}" destId="{9575F48D-8916-4D32-A6D6-AFB3A322F18D}" srcOrd="2" destOrd="0" parTransId="{DA9FB239-0AEE-4F0A-81F2-A2AEB9EEBF8A}" sibTransId="{1D13B832-05D0-4057-92A6-E11523E1C00E}"/>
    <dgm:cxn modelId="{11447B96-6E6D-4EEC-AEFF-1656796A9FF4}" type="presParOf" srcId="{471C76C3-D643-44D2-99FF-F874F3F67C4F}" destId="{80C42B3B-9C39-4116-A828-7438F56924BA}" srcOrd="0" destOrd="0" presId="urn:microsoft.com/office/officeart/2005/8/layout/hProcess4"/>
    <dgm:cxn modelId="{194E7FB8-0902-456C-9C38-008E2E25DCE6}" type="presParOf" srcId="{471C76C3-D643-44D2-99FF-F874F3F67C4F}" destId="{2164918F-4258-4B9E-8F4E-2E576F540F83}" srcOrd="1" destOrd="0" presId="urn:microsoft.com/office/officeart/2005/8/layout/hProcess4"/>
    <dgm:cxn modelId="{B61BC2C7-BDFE-42BD-9BAE-D0FA6B8DE570}" type="presParOf" srcId="{471C76C3-D643-44D2-99FF-F874F3F67C4F}" destId="{99D45688-2FC7-4712-9588-A6DADAB287A8}" srcOrd="2" destOrd="0" presId="urn:microsoft.com/office/officeart/2005/8/layout/hProcess4"/>
    <dgm:cxn modelId="{2E2F067B-3B2F-4A05-B3AA-1CA1739D886B}" type="presParOf" srcId="{99D45688-2FC7-4712-9588-A6DADAB287A8}" destId="{E30F902C-27CB-4A19-8CFF-B4C2F68896C6}" srcOrd="0" destOrd="0" presId="urn:microsoft.com/office/officeart/2005/8/layout/hProcess4"/>
    <dgm:cxn modelId="{F5341A3D-3A56-48F8-A859-01A151F1CD29}" type="presParOf" srcId="{E30F902C-27CB-4A19-8CFF-B4C2F68896C6}" destId="{EC5B297B-4315-4385-B585-C799DD163F62}" srcOrd="0" destOrd="0" presId="urn:microsoft.com/office/officeart/2005/8/layout/hProcess4"/>
    <dgm:cxn modelId="{F06384DC-8525-4C15-B934-2772E684A619}" type="presParOf" srcId="{E30F902C-27CB-4A19-8CFF-B4C2F68896C6}" destId="{C6341EF0-74E5-4258-BCB7-43794865E1D9}" srcOrd="1" destOrd="0" presId="urn:microsoft.com/office/officeart/2005/8/layout/hProcess4"/>
    <dgm:cxn modelId="{F755C1B9-FECB-48DB-BE0E-0149C43F3ABE}" type="presParOf" srcId="{E30F902C-27CB-4A19-8CFF-B4C2F68896C6}" destId="{3CEB055D-74D3-4918-998C-395B7F9FF684}" srcOrd="2" destOrd="0" presId="urn:microsoft.com/office/officeart/2005/8/layout/hProcess4"/>
    <dgm:cxn modelId="{E967F853-6D43-40E4-A881-A44987D7C3BC}" type="presParOf" srcId="{E30F902C-27CB-4A19-8CFF-B4C2F68896C6}" destId="{C86BD848-1825-4791-BCBD-A3A83241779B}" srcOrd="3" destOrd="0" presId="urn:microsoft.com/office/officeart/2005/8/layout/hProcess4"/>
    <dgm:cxn modelId="{EB9DE717-6117-4BB8-A8A2-9580E971398C}" type="presParOf" srcId="{E30F902C-27CB-4A19-8CFF-B4C2F68896C6}" destId="{2FC4697E-398E-46D8-97D4-6ED877AB0A6D}" srcOrd="4" destOrd="0" presId="urn:microsoft.com/office/officeart/2005/8/layout/hProcess4"/>
    <dgm:cxn modelId="{1121303B-3C3C-4C46-A846-1CCDD65A5048}" type="presParOf" srcId="{99D45688-2FC7-4712-9588-A6DADAB287A8}" destId="{2214C8BD-A30C-4796-B49B-917D65CD5B1F}" srcOrd="1" destOrd="0" presId="urn:microsoft.com/office/officeart/2005/8/layout/hProcess4"/>
    <dgm:cxn modelId="{A9D10561-E62B-4992-9589-D031593E1629}" type="presParOf" srcId="{99D45688-2FC7-4712-9588-A6DADAB287A8}" destId="{AE7DF2F9-822F-42F5-AC48-E362D4C4EA6F}" srcOrd="2" destOrd="0" presId="urn:microsoft.com/office/officeart/2005/8/layout/hProcess4"/>
    <dgm:cxn modelId="{6E074BBC-70B1-4DE7-ACF8-B50D48473008}" type="presParOf" srcId="{AE7DF2F9-822F-42F5-AC48-E362D4C4EA6F}" destId="{2788A0A0-CC83-4BCD-8BD6-4ECDC2D5C777}" srcOrd="0" destOrd="0" presId="urn:microsoft.com/office/officeart/2005/8/layout/hProcess4"/>
    <dgm:cxn modelId="{BA4BECE2-4F82-4136-B6BF-B8A31794801F}" type="presParOf" srcId="{AE7DF2F9-822F-42F5-AC48-E362D4C4EA6F}" destId="{D3D9576B-3299-4FAF-BD1B-4FB00204B659}" srcOrd="1" destOrd="0" presId="urn:microsoft.com/office/officeart/2005/8/layout/hProcess4"/>
    <dgm:cxn modelId="{99871912-FAC3-4925-A790-E4AB30561533}" type="presParOf" srcId="{AE7DF2F9-822F-42F5-AC48-E362D4C4EA6F}" destId="{A4C5799B-B80B-469A-ABCE-42FC8A7056FD}" srcOrd="2" destOrd="0" presId="urn:microsoft.com/office/officeart/2005/8/layout/hProcess4"/>
    <dgm:cxn modelId="{414E58A3-736A-407E-83D9-88F3D80F6A01}" type="presParOf" srcId="{AE7DF2F9-822F-42F5-AC48-E362D4C4EA6F}" destId="{C4D1AA07-2115-401D-B5BD-E4FFB8B2F8FB}" srcOrd="3" destOrd="0" presId="urn:microsoft.com/office/officeart/2005/8/layout/hProcess4"/>
    <dgm:cxn modelId="{7A1E557B-C103-4A35-B367-1563BDD20C9D}" type="presParOf" srcId="{AE7DF2F9-822F-42F5-AC48-E362D4C4EA6F}" destId="{84AA925C-BF83-41D6-9893-ACC31C090640}" srcOrd="4" destOrd="0" presId="urn:microsoft.com/office/officeart/2005/8/layout/hProcess4"/>
    <dgm:cxn modelId="{7B85B9F8-AE88-454A-97C0-9C73619AD3BB}" type="presParOf" srcId="{99D45688-2FC7-4712-9588-A6DADAB287A8}" destId="{8F353A9C-BE99-4EF7-91CD-3E7599AD26F8}" srcOrd="3" destOrd="0" presId="urn:microsoft.com/office/officeart/2005/8/layout/hProcess4"/>
    <dgm:cxn modelId="{E805A8DD-278B-4EEC-9E76-992EFE7A10B8}" type="presParOf" srcId="{99D45688-2FC7-4712-9588-A6DADAB287A8}" destId="{D23A040F-389B-412E-A1CD-11FB2C1338DF}" srcOrd="4" destOrd="0" presId="urn:microsoft.com/office/officeart/2005/8/layout/hProcess4"/>
    <dgm:cxn modelId="{86407B68-F37A-4C8A-9208-4092365E1C99}" type="presParOf" srcId="{D23A040F-389B-412E-A1CD-11FB2C1338DF}" destId="{78FD7728-429D-48C8-B1E2-FF1DFD3B889D}" srcOrd="0" destOrd="0" presId="urn:microsoft.com/office/officeart/2005/8/layout/hProcess4"/>
    <dgm:cxn modelId="{59FA3FB2-1E97-4791-AF9D-F78261F3C010}" type="presParOf" srcId="{D23A040F-389B-412E-A1CD-11FB2C1338DF}" destId="{F4FC1BDE-61E3-4E1C-B000-5DFCDCD8441D}" srcOrd="1" destOrd="0" presId="urn:microsoft.com/office/officeart/2005/8/layout/hProcess4"/>
    <dgm:cxn modelId="{DB6EEF2D-720C-4E00-A228-5EF371E1A816}" type="presParOf" srcId="{D23A040F-389B-412E-A1CD-11FB2C1338DF}" destId="{C18F6EFD-6732-4763-8836-038B11A29181}" srcOrd="2" destOrd="0" presId="urn:microsoft.com/office/officeart/2005/8/layout/hProcess4"/>
    <dgm:cxn modelId="{FB665A5F-B440-420C-8858-94BE6EA2FA14}" type="presParOf" srcId="{D23A040F-389B-412E-A1CD-11FB2C1338DF}" destId="{9ADEB3BB-70B9-465D-9720-FAAE43E0D1E5}" srcOrd="3" destOrd="0" presId="urn:microsoft.com/office/officeart/2005/8/layout/hProcess4"/>
    <dgm:cxn modelId="{CA6E98AF-CBC1-4F73-ACFB-ADAB924ACECC}" type="presParOf" srcId="{D23A040F-389B-412E-A1CD-11FB2C1338DF}" destId="{71FA131E-FF1F-4675-ABB4-C7B72DEE342F}"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BF485E-C77C-471C-8A44-B773C6C0F3D1}"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90F0F877-EA52-4BC6-A336-3D95528A4561}">
      <dgm:prSet phldrT="[Text]" custT="1"/>
      <dgm:spPr/>
      <dgm:t>
        <a:bodyPr/>
        <a:lstStyle/>
        <a:p>
          <a:r>
            <a:rPr lang="en-GB" sz="3200" dirty="0"/>
            <a:t>Good clients make bad citizens</a:t>
          </a:r>
        </a:p>
      </dgm:t>
    </dgm:pt>
    <dgm:pt modelId="{AF719C75-9672-4C41-A060-1815300E28B0}" type="parTrans" cxnId="{F9CDCDB3-D832-413F-8FCA-8570901B453D}">
      <dgm:prSet/>
      <dgm:spPr/>
      <dgm:t>
        <a:bodyPr/>
        <a:lstStyle/>
        <a:p>
          <a:endParaRPr lang="en-GB"/>
        </a:p>
      </dgm:t>
    </dgm:pt>
    <dgm:pt modelId="{AA57255D-20EB-46F2-860D-2A457F98572B}" type="sibTrans" cxnId="{F9CDCDB3-D832-413F-8FCA-8570901B453D}">
      <dgm:prSet/>
      <dgm:spPr/>
      <dgm:t>
        <a:bodyPr/>
        <a:lstStyle/>
        <a:p>
          <a:endParaRPr lang="en-GB"/>
        </a:p>
      </dgm:t>
    </dgm:pt>
    <dgm:pt modelId="{63322A1F-1504-4CD9-A866-C0685A838F89}">
      <dgm:prSet custT="1"/>
      <dgm:spPr/>
      <dgm:t>
        <a:bodyPr/>
        <a:lstStyle/>
        <a:p>
          <a:r>
            <a:rPr lang="en-GB" sz="3200" dirty="0"/>
            <a:t>Good citizens make strong communities</a:t>
          </a:r>
        </a:p>
      </dgm:t>
    </dgm:pt>
    <dgm:pt modelId="{165EE58D-9944-400E-8E67-1E563DF879A9}" type="parTrans" cxnId="{EB9C59AE-DD2E-452E-B062-337ED25D2A2F}">
      <dgm:prSet/>
      <dgm:spPr/>
      <dgm:t>
        <a:bodyPr/>
        <a:lstStyle/>
        <a:p>
          <a:endParaRPr lang="en-GB"/>
        </a:p>
      </dgm:t>
    </dgm:pt>
    <dgm:pt modelId="{4403FDB3-F1FF-4DBA-8744-ACAB0C966B7E}" type="sibTrans" cxnId="{EB9C59AE-DD2E-452E-B062-337ED25D2A2F}">
      <dgm:prSet/>
      <dgm:spPr/>
      <dgm:t>
        <a:bodyPr/>
        <a:lstStyle/>
        <a:p>
          <a:endParaRPr lang="en-GB"/>
        </a:p>
      </dgm:t>
    </dgm:pt>
    <dgm:pt modelId="{D1599E6D-F1FF-42D7-8C43-414889622BC5}" type="pres">
      <dgm:prSet presAssocID="{F9BF485E-C77C-471C-8A44-B773C6C0F3D1}" presName="Name0" presStyleCnt="0">
        <dgm:presLayoutVars>
          <dgm:dir/>
          <dgm:resizeHandles val="exact"/>
        </dgm:presLayoutVars>
      </dgm:prSet>
      <dgm:spPr/>
      <dgm:t>
        <a:bodyPr/>
        <a:lstStyle/>
        <a:p>
          <a:endParaRPr lang="en-GB"/>
        </a:p>
      </dgm:t>
    </dgm:pt>
    <dgm:pt modelId="{FF437FAB-462D-4073-A800-BABA2FE72582}" type="pres">
      <dgm:prSet presAssocID="{90F0F877-EA52-4BC6-A336-3D95528A4561}" presName="compNode" presStyleCnt="0"/>
      <dgm:spPr/>
    </dgm:pt>
    <dgm:pt modelId="{D98792F6-F588-453C-998C-849468E9F27A}" type="pres">
      <dgm:prSet presAssocID="{90F0F877-EA52-4BC6-A336-3D95528A4561}" presName="pictRect" presStyleLbl="node1" presStyleIdx="0" presStyleCnt="2"/>
      <dgm:spPr>
        <a:blipFill rotWithShape="1">
          <a:blip xmlns:r="http://schemas.openxmlformats.org/officeDocument/2006/relationships" r:embed="rId1"/>
          <a:stretch>
            <a:fillRect/>
          </a:stretch>
        </a:blipFill>
      </dgm:spPr>
    </dgm:pt>
    <dgm:pt modelId="{67EFA675-18BD-4E01-BBE1-B82DFEAD5B26}" type="pres">
      <dgm:prSet presAssocID="{90F0F877-EA52-4BC6-A336-3D95528A4561}" presName="textRect" presStyleLbl="revTx" presStyleIdx="0" presStyleCnt="2" custScaleY="162662" custLinFactNeighborX="1384" custLinFactNeighborY="20922">
        <dgm:presLayoutVars>
          <dgm:bulletEnabled val="1"/>
        </dgm:presLayoutVars>
      </dgm:prSet>
      <dgm:spPr/>
      <dgm:t>
        <a:bodyPr/>
        <a:lstStyle/>
        <a:p>
          <a:endParaRPr lang="en-GB"/>
        </a:p>
      </dgm:t>
    </dgm:pt>
    <dgm:pt modelId="{86C7F547-EE62-4CC5-9270-021DB3C41DB0}" type="pres">
      <dgm:prSet presAssocID="{AA57255D-20EB-46F2-860D-2A457F98572B}" presName="sibTrans" presStyleLbl="sibTrans2D1" presStyleIdx="0" presStyleCnt="0"/>
      <dgm:spPr/>
      <dgm:t>
        <a:bodyPr/>
        <a:lstStyle/>
        <a:p>
          <a:endParaRPr lang="en-GB"/>
        </a:p>
      </dgm:t>
    </dgm:pt>
    <dgm:pt modelId="{91231EA4-6B9F-44DF-9341-3168E953CDD4}" type="pres">
      <dgm:prSet presAssocID="{63322A1F-1504-4CD9-A866-C0685A838F89}" presName="compNode" presStyleCnt="0"/>
      <dgm:spPr/>
    </dgm:pt>
    <dgm:pt modelId="{143ECCC3-0CCD-4C5F-BCF5-EF3E94DE762E}" type="pres">
      <dgm:prSet presAssocID="{63322A1F-1504-4CD9-A866-C0685A838F89}" presName="pictRect" presStyleLbl="node1" presStyleIdx="1" presStyleCnt="2"/>
      <dgm:spPr>
        <a:blipFill rotWithShape="1">
          <a:blip xmlns:r="http://schemas.openxmlformats.org/officeDocument/2006/relationships" r:embed="rId2"/>
          <a:stretch>
            <a:fillRect/>
          </a:stretch>
        </a:blipFill>
      </dgm:spPr>
    </dgm:pt>
    <dgm:pt modelId="{602B4FFA-8044-4781-88FD-F0578EEC59DF}" type="pres">
      <dgm:prSet presAssocID="{63322A1F-1504-4CD9-A866-C0685A838F89}" presName="textRect" presStyleLbl="revTx" presStyleIdx="1" presStyleCnt="2" custScaleY="162662" custLinFactNeighborX="-332" custLinFactNeighborY="20922">
        <dgm:presLayoutVars>
          <dgm:bulletEnabled val="1"/>
        </dgm:presLayoutVars>
      </dgm:prSet>
      <dgm:spPr/>
      <dgm:t>
        <a:bodyPr/>
        <a:lstStyle/>
        <a:p>
          <a:endParaRPr lang="en-GB"/>
        </a:p>
      </dgm:t>
    </dgm:pt>
  </dgm:ptLst>
  <dgm:cxnLst>
    <dgm:cxn modelId="{EB9C59AE-DD2E-452E-B062-337ED25D2A2F}" srcId="{F9BF485E-C77C-471C-8A44-B773C6C0F3D1}" destId="{63322A1F-1504-4CD9-A866-C0685A838F89}" srcOrd="1" destOrd="0" parTransId="{165EE58D-9944-400E-8E67-1E563DF879A9}" sibTransId="{4403FDB3-F1FF-4DBA-8744-ACAB0C966B7E}"/>
    <dgm:cxn modelId="{7A94EEDB-BD8E-4865-80D0-399A8B38AE82}" type="presOf" srcId="{63322A1F-1504-4CD9-A866-C0685A838F89}" destId="{602B4FFA-8044-4781-88FD-F0578EEC59DF}" srcOrd="0" destOrd="0" presId="urn:microsoft.com/office/officeart/2005/8/layout/pList1"/>
    <dgm:cxn modelId="{F9CDCDB3-D832-413F-8FCA-8570901B453D}" srcId="{F9BF485E-C77C-471C-8A44-B773C6C0F3D1}" destId="{90F0F877-EA52-4BC6-A336-3D95528A4561}" srcOrd="0" destOrd="0" parTransId="{AF719C75-9672-4C41-A060-1815300E28B0}" sibTransId="{AA57255D-20EB-46F2-860D-2A457F98572B}"/>
    <dgm:cxn modelId="{E2C4D0BE-B570-40A2-925D-CB4BC99E95AA}" type="presOf" srcId="{90F0F877-EA52-4BC6-A336-3D95528A4561}" destId="{67EFA675-18BD-4E01-BBE1-B82DFEAD5B26}" srcOrd="0" destOrd="0" presId="urn:microsoft.com/office/officeart/2005/8/layout/pList1"/>
    <dgm:cxn modelId="{448B55BB-52AC-4057-A35C-5BF39725561E}" type="presOf" srcId="{F9BF485E-C77C-471C-8A44-B773C6C0F3D1}" destId="{D1599E6D-F1FF-42D7-8C43-414889622BC5}" srcOrd="0" destOrd="0" presId="urn:microsoft.com/office/officeart/2005/8/layout/pList1"/>
    <dgm:cxn modelId="{0935BA6F-EFB5-48D9-9953-3EC5B99B06D1}" type="presOf" srcId="{AA57255D-20EB-46F2-860D-2A457F98572B}" destId="{86C7F547-EE62-4CC5-9270-021DB3C41DB0}" srcOrd="0" destOrd="0" presId="urn:microsoft.com/office/officeart/2005/8/layout/pList1"/>
    <dgm:cxn modelId="{51D83A15-C461-48B8-99C5-EA3A401C5785}" type="presParOf" srcId="{D1599E6D-F1FF-42D7-8C43-414889622BC5}" destId="{FF437FAB-462D-4073-A800-BABA2FE72582}" srcOrd="0" destOrd="0" presId="urn:microsoft.com/office/officeart/2005/8/layout/pList1"/>
    <dgm:cxn modelId="{8F19D34E-EDAD-49E0-922D-915B75ACFB83}" type="presParOf" srcId="{FF437FAB-462D-4073-A800-BABA2FE72582}" destId="{D98792F6-F588-453C-998C-849468E9F27A}" srcOrd="0" destOrd="0" presId="urn:microsoft.com/office/officeart/2005/8/layout/pList1"/>
    <dgm:cxn modelId="{6EDB6C60-6540-4FBD-BE57-598DBB1BC932}" type="presParOf" srcId="{FF437FAB-462D-4073-A800-BABA2FE72582}" destId="{67EFA675-18BD-4E01-BBE1-B82DFEAD5B26}" srcOrd="1" destOrd="0" presId="urn:microsoft.com/office/officeart/2005/8/layout/pList1"/>
    <dgm:cxn modelId="{50D98479-38C9-47BD-B461-068C7A810598}" type="presParOf" srcId="{D1599E6D-F1FF-42D7-8C43-414889622BC5}" destId="{86C7F547-EE62-4CC5-9270-021DB3C41DB0}" srcOrd="1" destOrd="0" presId="urn:microsoft.com/office/officeart/2005/8/layout/pList1"/>
    <dgm:cxn modelId="{777CB985-6CC5-4D60-899C-8F06B172D3B0}" type="presParOf" srcId="{D1599E6D-F1FF-42D7-8C43-414889622BC5}" destId="{91231EA4-6B9F-44DF-9341-3168E953CDD4}" srcOrd="2" destOrd="0" presId="urn:microsoft.com/office/officeart/2005/8/layout/pList1"/>
    <dgm:cxn modelId="{21C5A429-23E7-4ABD-AD50-A66E23EAD9EE}" type="presParOf" srcId="{91231EA4-6B9F-44DF-9341-3168E953CDD4}" destId="{143ECCC3-0CCD-4C5F-BCF5-EF3E94DE762E}" srcOrd="0" destOrd="0" presId="urn:microsoft.com/office/officeart/2005/8/layout/pList1"/>
    <dgm:cxn modelId="{AD0BCF3F-F7DF-4376-9E02-0A17F65D3B1B}" type="presParOf" srcId="{91231EA4-6B9F-44DF-9341-3168E953CDD4}" destId="{602B4FFA-8044-4781-88FD-F0578EEC59DF}"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D046E5-9DA1-4452-88B2-20CADAA53262}" type="doc">
      <dgm:prSet loTypeId="urn:microsoft.com/office/officeart/2005/8/layout/vList2" loCatId="list" qsTypeId="urn:microsoft.com/office/officeart/2005/8/quickstyle/3d1" qsCatId="3D" csTypeId="urn:microsoft.com/office/officeart/2005/8/colors/colorful1" csCatId="colorful" phldr="1"/>
      <dgm:spPr/>
      <dgm:t>
        <a:bodyPr/>
        <a:lstStyle/>
        <a:p>
          <a:endParaRPr lang="en-GB"/>
        </a:p>
      </dgm:t>
    </dgm:pt>
    <dgm:pt modelId="{174A5D09-538B-4F8C-9977-C02892973B62}">
      <dgm:prSet phldrT="[Text]"/>
      <dgm:spPr/>
      <dgm:t>
        <a:bodyPr/>
        <a:lstStyle/>
        <a:p>
          <a:r>
            <a:rPr lang="en-GB" dirty="0"/>
            <a:t>Communities have more commitment to their members than service delivery systems have to their clients</a:t>
          </a:r>
        </a:p>
      </dgm:t>
    </dgm:pt>
    <dgm:pt modelId="{1FFEEEE6-8F08-45C8-BBAF-83E5B0561D9B}" type="parTrans" cxnId="{25E9CD8A-D8F1-4FBF-BA2A-966E01571C5B}">
      <dgm:prSet/>
      <dgm:spPr/>
      <dgm:t>
        <a:bodyPr/>
        <a:lstStyle/>
        <a:p>
          <a:endParaRPr lang="en-GB"/>
        </a:p>
      </dgm:t>
    </dgm:pt>
    <dgm:pt modelId="{929CCBC1-DAFA-4229-ABB8-47562B59AFDF}" type="sibTrans" cxnId="{25E9CD8A-D8F1-4FBF-BA2A-966E01571C5B}">
      <dgm:prSet/>
      <dgm:spPr/>
      <dgm:t>
        <a:bodyPr/>
        <a:lstStyle/>
        <a:p>
          <a:endParaRPr lang="en-GB"/>
        </a:p>
      </dgm:t>
    </dgm:pt>
    <dgm:pt modelId="{C73DD247-9737-424E-BC8E-B98A190F8AD4}">
      <dgm:prSet phldrT="[Text]"/>
      <dgm:spPr/>
      <dgm:t>
        <a:bodyPr/>
        <a:lstStyle/>
        <a:p>
          <a:r>
            <a:rPr lang="en-GB" dirty="0"/>
            <a:t>Stronger commitment and motivation</a:t>
          </a:r>
        </a:p>
      </dgm:t>
    </dgm:pt>
    <dgm:pt modelId="{25F88F94-57FA-4B42-B659-D562A51BE289}" type="parTrans" cxnId="{0C6AA435-49BC-44B8-B1DB-B18AA802558D}">
      <dgm:prSet/>
      <dgm:spPr/>
      <dgm:t>
        <a:bodyPr/>
        <a:lstStyle/>
        <a:p>
          <a:endParaRPr lang="en-GB"/>
        </a:p>
      </dgm:t>
    </dgm:pt>
    <dgm:pt modelId="{CE13441B-273A-4776-A8D2-9D530359D0F3}" type="sibTrans" cxnId="{0C6AA435-49BC-44B8-B1DB-B18AA802558D}">
      <dgm:prSet/>
      <dgm:spPr/>
      <dgm:t>
        <a:bodyPr/>
        <a:lstStyle/>
        <a:p>
          <a:endParaRPr lang="en-GB"/>
        </a:p>
      </dgm:t>
    </dgm:pt>
    <dgm:pt modelId="{1562CC4E-C3DE-480A-8D46-F4271E1D483B}">
      <dgm:prSet phldrT="[Text]"/>
      <dgm:spPr/>
      <dgm:t>
        <a:bodyPr/>
        <a:lstStyle/>
        <a:p>
          <a:r>
            <a:rPr lang="en-GB" dirty="0"/>
            <a:t>Communities understand their problems better than service professionals</a:t>
          </a:r>
        </a:p>
      </dgm:t>
    </dgm:pt>
    <dgm:pt modelId="{3663E346-1730-465A-8829-7DCA696980D9}" type="parTrans" cxnId="{D726700A-B0A6-4561-966E-C6F6B17EB153}">
      <dgm:prSet/>
      <dgm:spPr/>
      <dgm:t>
        <a:bodyPr/>
        <a:lstStyle/>
        <a:p>
          <a:endParaRPr lang="en-GB"/>
        </a:p>
      </dgm:t>
    </dgm:pt>
    <dgm:pt modelId="{6101B46F-0765-4864-A357-1C26C077431B}" type="sibTrans" cxnId="{D726700A-B0A6-4561-966E-C6F6B17EB153}">
      <dgm:prSet/>
      <dgm:spPr/>
      <dgm:t>
        <a:bodyPr/>
        <a:lstStyle/>
        <a:p>
          <a:endParaRPr lang="en-GB"/>
        </a:p>
      </dgm:t>
    </dgm:pt>
    <dgm:pt modelId="{915E17DF-56A8-48B2-8970-F7284EE82F05}">
      <dgm:prSet phldrT="[Text]"/>
      <dgm:spPr/>
      <dgm:t>
        <a:bodyPr/>
        <a:lstStyle/>
        <a:p>
          <a:r>
            <a:rPr lang="en-GB" dirty="0"/>
            <a:t>Speaking the same language</a:t>
          </a:r>
        </a:p>
      </dgm:t>
    </dgm:pt>
    <dgm:pt modelId="{CAECEB70-487B-47CE-9704-C04DC97920D3}" type="parTrans" cxnId="{47BEB938-AA81-45A5-8AFE-A0B95961A723}">
      <dgm:prSet/>
      <dgm:spPr/>
      <dgm:t>
        <a:bodyPr/>
        <a:lstStyle/>
        <a:p>
          <a:endParaRPr lang="en-GB"/>
        </a:p>
      </dgm:t>
    </dgm:pt>
    <dgm:pt modelId="{39B4DBBF-783F-482D-8425-3B0CB98FB2E8}" type="sibTrans" cxnId="{47BEB938-AA81-45A5-8AFE-A0B95961A723}">
      <dgm:prSet/>
      <dgm:spPr/>
      <dgm:t>
        <a:bodyPr/>
        <a:lstStyle/>
        <a:p>
          <a:endParaRPr lang="en-GB"/>
        </a:p>
      </dgm:t>
    </dgm:pt>
    <dgm:pt modelId="{EE2B9BBB-2B7A-4C27-91B4-A68536234ED5}" type="pres">
      <dgm:prSet presAssocID="{45D046E5-9DA1-4452-88B2-20CADAA53262}" presName="linear" presStyleCnt="0">
        <dgm:presLayoutVars>
          <dgm:animLvl val="lvl"/>
          <dgm:resizeHandles val="exact"/>
        </dgm:presLayoutVars>
      </dgm:prSet>
      <dgm:spPr/>
      <dgm:t>
        <a:bodyPr/>
        <a:lstStyle/>
        <a:p>
          <a:endParaRPr lang="en-GB"/>
        </a:p>
      </dgm:t>
    </dgm:pt>
    <dgm:pt modelId="{9A41F25F-2735-4020-AC23-494FA0AFA30C}" type="pres">
      <dgm:prSet presAssocID="{174A5D09-538B-4F8C-9977-C02892973B62}" presName="parentText" presStyleLbl="node1" presStyleIdx="0" presStyleCnt="2">
        <dgm:presLayoutVars>
          <dgm:chMax val="0"/>
          <dgm:bulletEnabled val="1"/>
        </dgm:presLayoutVars>
      </dgm:prSet>
      <dgm:spPr/>
      <dgm:t>
        <a:bodyPr/>
        <a:lstStyle/>
        <a:p>
          <a:endParaRPr lang="en-GB"/>
        </a:p>
      </dgm:t>
    </dgm:pt>
    <dgm:pt modelId="{208304B9-2803-4E61-BBEE-66784BA58BB4}" type="pres">
      <dgm:prSet presAssocID="{174A5D09-538B-4F8C-9977-C02892973B62}" presName="childText" presStyleLbl="revTx" presStyleIdx="0" presStyleCnt="2">
        <dgm:presLayoutVars>
          <dgm:bulletEnabled val="1"/>
        </dgm:presLayoutVars>
      </dgm:prSet>
      <dgm:spPr/>
      <dgm:t>
        <a:bodyPr/>
        <a:lstStyle/>
        <a:p>
          <a:endParaRPr lang="en-GB"/>
        </a:p>
      </dgm:t>
    </dgm:pt>
    <dgm:pt modelId="{4AA001FD-911A-4573-9E69-DCF3C6238C18}" type="pres">
      <dgm:prSet presAssocID="{1562CC4E-C3DE-480A-8D46-F4271E1D483B}" presName="parentText" presStyleLbl="node1" presStyleIdx="1" presStyleCnt="2">
        <dgm:presLayoutVars>
          <dgm:chMax val="0"/>
          <dgm:bulletEnabled val="1"/>
        </dgm:presLayoutVars>
      </dgm:prSet>
      <dgm:spPr/>
      <dgm:t>
        <a:bodyPr/>
        <a:lstStyle/>
        <a:p>
          <a:endParaRPr lang="en-GB"/>
        </a:p>
      </dgm:t>
    </dgm:pt>
    <dgm:pt modelId="{F47FA0D9-8EBF-4B20-B2A1-8E7AB6C4386B}" type="pres">
      <dgm:prSet presAssocID="{1562CC4E-C3DE-480A-8D46-F4271E1D483B}" presName="childText" presStyleLbl="revTx" presStyleIdx="1" presStyleCnt="2">
        <dgm:presLayoutVars>
          <dgm:bulletEnabled val="1"/>
        </dgm:presLayoutVars>
      </dgm:prSet>
      <dgm:spPr/>
      <dgm:t>
        <a:bodyPr/>
        <a:lstStyle/>
        <a:p>
          <a:endParaRPr lang="en-GB"/>
        </a:p>
      </dgm:t>
    </dgm:pt>
  </dgm:ptLst>
  <dgm:cxnLst>
    <dgm:cxn modelId="{D726700A-B0A6-4561-966E-C6F6B17EB153}" srcId="{45D046E5-9DA1-4452-88B2-20CADAA53262}" destId="{1562CC4E-C3DE-480A-8D46-F4271E1D483B}" srcOrd="1" destOrd="0" parTransId="{3663E346-1730-465A-8829-7DCA696980D9}" sibTransId="{6101B46F-0765-4864-A357-1C26C077431B}"/>
    <dgm:cxn modelId="{0C6AA435-49BC-44B8-B1DB-B18AA802558D}" srcId="{174A5D09-538B-4F8C-9977-C02892973B62}" destId="{C73DD247-9737-424E-BC8E-B98A190F8AD4}" srcOrd="0" destOrd="0" parTransId="{25F88F94-57FA-4B42-B659-D562A51BE289}" sibTransId="{CE13441B-273A-4776-A8D2-9D530359D0F3}"/>
    <dgm:cxn modelId="{36FC8E6B-BE62-4E77-B86A-2782C7BB5CFB}" type="presOf" srcId="{915E17DF-56A8-48B2-8970-F7284EE82F05}" destId="{F47FA0D9-8EBF-4B20-B2A1-8E7AB6C4386B}" srcOrd="0" destOrd="0" presId="urn:microsoft.com/office/officeart/2005/8/layout/vList2"/>
    <dgm:cxn modelId="{B6E788BF-8C57-4A65-9E7F-51D30B0831F2}" type="presOf" srcId="{174A5D09-538B-4F8C-9977-C02892973B62}" destId="{9A41F25F-2735-4020-AC23-494FA0AFA30C}" srcOrd="0" destOrd="0" presId="urn:microsoft.com/office/officeart/2005/8/layout/vList2"/>
    <dgm:cxn modelId="{25E9CD8A-D8F1-4FBF-BA2A-966E01571C5B}" srcId="{45D046E5-9DA1-4452-88B2-20CADAA53262}" destId="{174A5D09-538B-4F8C-9977-C02892973B62}" srcOrd="0" destOrd="0" parTransId="{1FFEEEE6-8F08-45C8-BBAF-83E5B0561D9B}" sibTransId="{929CCBC1-DAFA-4229-ABB8-47562B59AFDF}"/>
    <dgm:cxn modelId="{4CED8D62-1A3B-4A6C-AD70-3F77973F9932}" type="presOf" srcId="{C73DD247-9737-424E-BC8E-B98A190F8AD4}" destId="{208304B9-2803-4E61-BBEE-66784BA58BB4}" srcOrd="0" destOrd="0" presId="urn:microsoft.com/office/officeart/2005/8/layout/vList2"/>
    <dgm:cxn modelId="{47BEB938-AA81-45A5-8AFE-A0B95961A723}" srcId="{1562CC4E-C3DE-480A-8D46-F4271E1D483B}" destId="{915E17DF-56A8-48B2-8970-F7284EE82F05}" srcOrd="0" destOrd="0" parTransId="{CAECEB70-487B-47CE-9704-C04DC97920D3}" sibTransId="{39B4DBBF-783F-482D-8425-3B0CB98FB2E8}"/>
    <dgm:cxn modelId="{A9099787-B9C3-4ACA-BAC4-921C6402ACE5}" type="presOf" srcId="{1562CC4E-C3DE-480A-8D46-F4271E1D483B}" destId="{4AA001FD-911A-4573-9E69-DCF3C6238C18}" srcOrd="0" destOrd="0" presId="urn:microsoft.com/office/officeart/2005/8/layout/vList2"/>
    <dgm:cxn modelId="{A4599691-777B-480A-A5FB-E2BF09A4B19E}" type="presOf" srcId="{45D046E5-9DA1-4452-88B2-20CADAA53262}" destId="{EE2B9BBB-2B7A-4C27-91B4-A68536234ED5}" srcOrd="0" destOrd="0" presId="urn:microsoft.com/office/officeart/2005/8/layout/vList2"/>
    <dgm:cxn modelId="{27B6B1BA-AF27-4F19-AE95-529D1A2F0891}" type="presParOf" srcId="{EE2B9BBB-2B7A-4C27-91B4-A68536234ED5}" destId="{9A41F25F-2735-4020-AC23-494FA0AFA30C}" srcOrd="0" destOrd="0" presId="urn:microsoft.com/office/officeart/2005/8/layout/vList2"/>
    <dgm:cxn modelId="{AAE6B27C-F170-4279-A86A-71B5A2486D4F}" type="presParOf" srcId="{EE2B9BBB-2B7A-4C27-91B4-A68536234ED5}" destId="{208304B9-2803-4E61-BBEE-66784BA58BB4}" srcOrd="1" destOrd="0" presId="urn:microsoft.com/office/officeart/2005/8/layout/vList2"/>
    <dgm:cxn modelId="{53D31E98-CA9A-4424-B6F5-2E85A1F94CD1}" type="presParOf" srcId="{EE2B9BBB-2B7A-4C27-91B4-A68536234ED5}" destId="{4AA001FD-911A-4573-9E69-DCF3C6238C18}" srcOrd="2" destOrd="0" presId="urn:microsoft.com/office/officeart/2005/8/layout/vList2"/>
    <dgm:cxn modelId="{2D2CE049-B0EF-4524-A3B7-91F98C4A76A8}" type="presParOf" srcId="{EE2B9BBB-2B7A-4C27-91B4-A68536234ED5}" destId="{F47FA0D9-8EBF-4B20-B2A1-8E7AB6C4386B}"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1A484F-4DFE-4944-9036-18720E72B7C5}"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D5C58A97-4DCE-4B70-ADFA-AD1BB4DCB57C}">
      <dgm:prSet phldrT="[Text]"/>
      <dgm:spPr/>
      <dgm:t>
        <a:bodyPr/>
        <a:lstStyle/>
        <a:p>
          <a:r>
            <a:rPr lang="en-GB" dirty="0"/>
            <a:t>Professionals and bureaucracies deliver services; communities solve problems</a:t>
          </a:r>
        </a:p>
      </dgm:t>
    </dgm:pt>
    <dgm:pt modelId="{8E6F4664-C001-483E-B8ED-42468C0D79FE}" type="parTrans" cxnId="{0AD0DD1C-D4A7-4F8E-AF75-DB3F9444E33B}">
      <dgm:prSet/>
      <dgm:spPr/>
      <dgm:t>
        <a:bodyPr/>
        <a:lstStyle/>
        <a:p>
          <a:endParaRPr lang="en-GB"/>
        </a:p>
      </dgm:t>
    </dgm:pt>
    <dgm:pt modelId="{657C35E9-C9BB-464D-86CC-BC1C81F897C9}" type="sibTrans" cxnId="{0AD0DD1C-D4A7-4F8E-AF75-DB3F9444E33B}">
      <dgm:prSet/>
      <dgm:spPr/>
      <dgm:t>
        <a:bodyPr/>
        <a:lstStyle/>
        <a:p>
          <a:endParaRPr lang="en-GB"/>
        </a:p>
      </dgm:t>
    </dgm:pt>
    <dgm:pt modelId="{3FD0321F-F363-48C5-B77C-E04154CE4C66}">
      <dgm:prSet phldrT="[Text]"/>
      <dgm:spPr/>
      <dgm:t>
        <a:bodyPr/>
        <a:lstStyle/>
        <a:p>
          <a:r>
            <a:rPr lang="en-GB" dirty="0"/>
            <a:t>Prevention is better than cure</a:t>
          </a:r>
        </a:p>
      </dgm:t>
    </dgm:pt>
    <dgm:pt modelId="{4C8B7EB3-0D34-4BB8-925A-ED4B8089D414}" type="parTrans" cxnId="{D92EEB8E-BBBC-47CA-9A54-B1E85DBB6B28}">
      <dgm:prSet/>
      <dgm:spPr/>
      <dgm:t>
        <a:bodyPr/>
        <a:lstStyle/>
        <a:p>
          <a:endParaRPr lang="en-GB"/>
        </a:p>
      </dgm:t>
    </dgm:pt>
    <dgm:pt modelId="{BEE8F53A-FFCE-4B90-B4AA-84E236EFA4A5}" type="sibTrans" cxnId="{D92EEB8E-BBBC-47CA-9A54-B1E85DBB6B28}">
      <dgm:prSet/>
      <dgm:spPr/>
      <dgm:t>
        <a:bodyPr/>
        <a:lstStyle/>
        <a:p>
          <a:endParaRPr lang="en-GB"/>
        </a:p>
      </dgm:t>
    </dgm:pt>
    <dgm:pt modelId="{903A1C25-3EE3-48DB-9FBA-EA817AC01D34}">
      <dgm:prSet phldrT="[Text]"/>
      <dgm:spPr/>
      <dgm:t>
        <a:bodyPr/>
        <a:lstStyle/>
        <a:p>
          <a:r>
            <a:rPr lang="en-GB" dirty="0"/>
            <a:t>Institutions and professionals offer </a:t>
          </a:r>
          <a:r>
            <a:rPr lang="en-GB" b="1" dirty="0"/>
            <a:t>‘service’</a:t>
          </a:r>
          <a:r>
            <a:rPr lang="en-GB" b="0" dirty="0"/>
            <a:t>;</a:t>
          </a:r>
          <a:r>
            <a:rPr lang="en-GB" b="1" dirty="0"/>
            <a:t> </a:t>
          </a:r>
          <a:r>
            <a:rPr lang="en-GB" dirty="0"/>
            <a:t>communities offer </a:t>
          </a:r>
          <a:r>
            <a:rPr lang="en-GB" b="1" dirty="0"/>
            <a:t>‘care’</a:t>
          </a:r>
        </a:p>
      </dgm:t>
    </dgm:pt>
    <dgm:pt modelId="{F2C54B9C-6865-4730-90EB-994CC546B7D1}" type="parTrans" cxnId="{271861E2-69E1-4AF6-8C2F-5CD03B63906A}">
      <dgm:prSet/>
      <dgm:spPr/>
      <dgm:t>
        <a:bodyPr/>
        <a:lstStyle/>
        <a:p>
          <a:endParaRPr lang="en-GB"/>
        </a:p>
      </dgm:t>
    </dgm:pt>
    <dgm:pt modelId="{8E0C6A31-B79C-4AA7-BE27-C51130C3957B}" type="sibTrans" cxnId="{271861E2-69E1-4AF6-8C2F-5CD03B63906A}">
      <dgm:prSet/>
      <dgm:spPr/>
      <dgm:t>
        <a:bodyPr/>
        <a:lstStyle/>
        <a:p>
          <a:endParaRPr lang="en-GB"/>
        </a:p>
      </dgm:t>
    </dgm:pt>
    <dgm:pt modelId="{18B2D391-0C04-4FD0-97FF-20B0B43CE63E}">
      <dgm:prSet phldrT="[Text]"/>
      <dgm:spPr/>
      <dgm:t>
        <a:bodyPr/>
        <a:lstStyle/>
        <a:p>
          <a:r>
            <a:rPr lang="en-GB" dirty="0"/>
            <a:t>Care involves human warmth and compassion</a:t>
          </a:r>
        </a:p>
      </dgm:t>
    </dgm:pt>
    <dgm:pt modelId="{0D9DCAD6-B359-4F0A-8235-6BB158D097EC}" type="parTrans" cxnId="{8EE1DA1F-A658-45DC-91B5-B72E185E55BC}">
      <dgm:prSet/>
      <dgm:spPr/>
      <dgm:t>
        <a:bodyPr/>
        <a:lstStyle/>
        <a:p>
          <a:endParaRPr lang="en-GB"/>
        </a:p>
      </dgm:t>
    </dgm:pt>
    <dgm:pt modelId="{76767F52-57E4-4D63-AF77-7FF6E30BE123}" type="sibTrans" cxnId="{8EE1DA1F-A658-45DC-91B5-B72E185E55BC}">
      <dgm:prSet/>
      <dgm:spPr/>
      <dgm:t>
        <a:bodyPr/>
        <a:lstStyle/>
        <a:p>
          <a:endParaRPr lang="en-GB"/>
        </a:p>
      </dgm:t>
    </dgm:pt>
    <dgm:pt modelId="{D4FED9B9-F99A-49E9-A003-E7D000609044}" type="pres">
      <dgm:prSet presAssocID="{2B1A484F-4DFE-4944-9036-18720E72B7C5}" presName="linear" presStyleCnt="0">
        <dgm:presLayoutVars>
          <dgm:animLvl val="lvl"/>
          <dgm:resizeHandles val="exact"/>
        </dgm:presLayoutVars>
      </dgm:prSet>
      <dgm:spPr/>
      <dgm:t>
        <a:bodyPr/>
        <a:lstStyle/>
        <a:p>
          <a:endParaRPr lang="en-GB"/>
        </a:p>
      </dgm:t>
    </dgm:pt>
    <dgm:pt modelId="{E50F60D9-63A9-43A7-B12D-13A7634FB8E1}" type="pres">
      <dgm:prSet presAssocID="{D5C58A97-4DCE-4B70-ADFA-AD1BB4DCB57C}" presName="parentText" presStyleLbl="node1" presStyleIdx="0" presStyleCnt="2">
        <dgm:presLayoutVars>
          <dgm:chMax val="0"/>
          <dgm:bulletEnabled val="1"/>
        </dgm:presLayoutVars>
      </dgm:prSet>
      <dgm:spPr/>
      <dgm:t>
        <a:bodyPr/>
        <a:lstStyle/>
        <a:p>
          <a:endParaRPr lang="en-GB"/>
        </a:p>
      </dgm:t>
    </dgm:pt>
    <dgm:pt modelId="{791C9AE9-9C3F-4131-B618-E4844090AE37}" type="pres">
      <dgm:prSet presAssocID="{D5C58A97-4DCE-4B70-ADFA-AD1BB4DCB57C}" presName="childText" presStyleLbl="revTx" presStyleIdx="0" presStyleCnt="2">
        <dgm:presLayoutVars>
          <dgm:bulletEnabled val="1"/>
        </dgm:presLayoutVars>
      </dgm:prSet>
      <dgm:spPr/>
      <dgm:t>
        <a:bodyPr/>
        <a:lstStyle/>
        <a:p>
          <a:endParaRPr lang="en-GB"/>
        </a:p>
      </dgm:t>
    </dgm:pt>
    <dgm:pt modelId="{6E3066A3-03A5-4323-A9CC-603F935F9343}" type="pres">
      <dgm:prSet presAssocID="{903A1C25-3EE3-48DB-9FBA-EA817AC01D34}" presName="parentText" presStyleLbl="node1" presStyleIdx="1" presStyleCnt="2">
        <dgm:presLayoutVars>
          <dgm:chMax val="0"/>
          <dgm:bulletEnabled val="1"/>
        </dgm:presLayoutVars>
      </dgm:prSet>
      <dgm:spPr/>
      <dgm:t>
        <a:bodyPr/>
        <a:lstStyle/>
        <a:p>
          <a:endParaRPr lang="en-GB"/>
        </a:p>
      </dgm:t>
    </dgm:pt>
    <dgm:pt modelId="{2ED41194-5010-47C1-8C87-7C42C7DDDB2A}" type="pres">
      <dgm:prSet presAssocID="{903A1C25-3EE3-48DB-9FBA-EA817AC01D34}" presName="childText" presStyleLbl="revTx" presStyleIdx="1" presStyleCnt="2">
        <dgm:presLayoutVars>
          <dgm:bulletEnabled val="1"/>
        </dgm:presLayoutVars>
      </dgm:prSet>
      <dgm:spPr/>
      <dgm:t>
        <a:bodyPr/>
        <a:lstStyle/>
        <a:p>
          <a:endParaRPr lang="en-GB"/>
        </a:p>
      </dgm:t>
    </dgm:pt>
  </dgm:ptLst>
  <dgm:cxnLst>
    <dgm:cxn modelId="{0AD0DD1C-D4A7-4F8E-AF75-DB3F9444E33B}" srcId="{2B1A484F-4DFE-4944-9036-18720E72B7C5}" destId="{D5C58A97-4DCE-4B70-ADFA-AD1BB4DCB57C}" srcOrd="0" destOrd="0" parTransId="{8E6F4664-C001-483E-B8ED-42468C0D79FE}" sibTransId="{657C35E9-C9BB-464D-86CC-BC1C81F897C9}"/>
    <dgm:cxn modelId="{717F4533-7A1D-49FF-8EC7-2D1AF6A5E80B}" type="presOf" srcId="{2B1A484F-4DFE-4944-9036-18720E72B7C5}" destId="{D4FED9B9-F99A-49E9-A003-E7D000609044}" srcOrd="0" destOrd="0" presId="urn:microsoft.com/office/officeart/2005/8/layout/vList2"/>
    <dgm:cxn modelId="{8EE1DA1F-A658-45DC-91B5-B72E185E55BC}" srcId="{903A1C25-3EE3-48DB-9FBA-EA817AC01D34}" destId="{18B2D391-0C04-4FD0-97FF-20B0B43CE63E}" srcOrd="0" destOrd="0" parTransId="{0D9DCAD6-B359-4F0A-8235-6BB158D097EC}" sibTransId="{76767F52-57E4-4D63-AF77-7FF6E30BE123}"/>
    <dgm:cxn modelId="{271861E2-69E1-4AF6-8C2F-5CD03B63906A}" srcId="{2B1A484F-4DFE-4944-9036-18720E72B7C5}" destId="{903A1C25-3EE3-48DB-9FBA-EA817AC01D34}" srcOrd="1" destOrd="0" parTransId="{F2C54B9C-6865-4730-90EB-994CC546B7D1}" sibTransId="{8E0C6A31-B79C-4AA7-BE27-C51130C3957B}"/>
    <dgm:cxn modelId="{FE48D2A4-0434-4CFC-A2CE-9A9BFC5F46EA}" type="presOf" srcId="{903A1C25-3EE3-48DB-9FBA-EA817AC01D34}" destId="{6E3066A3-03A5-4323-A9CC-603F935F9343}" srcOrd="0" destOrd="0" presId="urn:microsoft.com/office/officeart/2005/8/layout/vList2"/>
    <dgm:cxn modelId="{D92EEB8E-BBBC-47CA-9A54-B1E85DBB6B28}" srcId="{D5C58A97-4DCE-4B70-ADFA-AD1BB4DCB57C}" destId="{3FD0321F-F363-48C5-B77C-E04154CE4C66}" srcOrd="0" destOrd="0" parTransId="{4C8B7EB3-0D34-4BB8-925A-ED4B8089D414}" sibTransId="{BEE8F53A-FFCE-4B90-B4AA-84E236EFA4A5}"/>
    <dgm:cxn modelId="{260712C0-638A-4E2E-A8E5-EE1349CE74AE}" type="presOf" srcId="{D5C58A97-4DCE-4B70-ADFA-AD1BB4DCB57C}" destId="{E50F60D9-63A9-43A7-B12D-13A7634FB8E1}" srcOrd="0" destOrd="0" presId="urn:microsoft.com/office/officeart/2005/8/layout/vList2"/>
    <dgm:cxn modelId="{15C9259E-A218-4F47-A5D4-124C664E3AC4}" type="presOf" srcId="{3FD0321F-F363-48C5-B77C-E04154CE4C66}" destId="{791C9AE9-9C3F-4131-B618-E4844090AE37}" srcOrd="0" destOrd="0" presId="urn:microsoft.com/office/officeart/2005/8/layout/vList2"/>
    <dgm:cxn modelId="{4EE23E8E-C896-4D38-B14F-36EB437B8605}" type="presOf" srcId="{18B2D391-0C04-4FD0-97FF-20B0B43CE63E}" destId="{2ED41194-5010-47C1-8C87-7C42C7DDDB2A}" srcOrd="0" destOrd="0" presId="urn:microsoft.com/office/officeart/2005/8/layout/vList2"/>
    <dgm:cxn modelId="{9CE446D3-2089-44B0-A5AE-E9D6B4A9A572}" type="presParOf" srcId="{D4FED9B9-F99A-49E9-A003-E7D000609044}" destId="{E50F60D9-63A9-43A7-B12D-13A7634FB8E1}" srcOrd="0" destOrd="0" presId="urn:microsoft.com/office/officeart/2005/8/layout/vList2"/>
    <dgm:cxn modelId="{75A73A8B-5898-4860-B742-88DB25BD4FAE}" type="presParOf" srcId="{D4FED9B9-F99A-49E9-A003-E7D000609044}" destId="{791C9AE9-9C3F-4131-B618-E4844090AE37}" srcOrd="1" destOrd="0" presId="urn:microsoft.com/office/officeart/2005/8/layout/vList2"/>
    <dgm:cxn modelId="{5625B364-E033-4C27-9024-33394A265A1F}" type="presParOf" srcId="{D4FED9B9-F99A-49E9-A003-E7D000609044}" destId="{6E3066A3-03A5-4323-A9CC-603F935F9343}" srcOrd="2" destOrd="0" presId="urn:microsoft.com/office/officeart/2005/8/layout/vList2"/>
    <dgm:cxn modelId="{2FDE96B4-F689-4AD4-98D2-757E3B8C0ED5}" type="presParOf" srcId="{D4FED9B9-F99A-49E9-A003-E7D000609044}" destId="{2ED41194-5010-47C1-8C87-7C42C7DDDB2A}"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003BC0-4A15-485F-BD67-F90452912C22}"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580D317C-0146-447E-932E-03922D3B2912}">
      <dgm:prSet phldrT="[Text]"/>
      <dgm:spPr/>
      <dgm:t>
        <a:bodyPr/>
        <a:lstStyle/>
        <a:p>
          <a:r>
            <a:rPr lang="en-GB" dirty="0"/>
            <a:t>Communities are more flexible and creative than large service bureaucracies</a:t>
          </a:r>
        </a:p>
      </dgm:t>
    </dgm:pt>
    <dgm:pt modelId="{A81D9420-2653-4920-8C73-583DDEDA8754}" type="parTrans" cxnId="{14C747DB-2343-45B8-969A-0BEE7E2DDD7F}">
      <dgm:prSet/>
      <dgm:spPr/>
      <dgm:t>
        <a:bodyPr/>
        <a:lstStyle/>
        <a:p>
          <a:endParaRPr lang="en-GB"/>
        </a:p>
      </dgm:t>
    </dgm:pt>
    <dgm:pt modelId="{DE44D464-79F9-4D9E-8B3B-45484FBE1D0E}" type="sibTrans" cxnId="{14C747DB-2343-45B8-969A-0BEE7E2DDD7F}">
      <dgm:prSet/>
      <dgm:spPr/>
      <dgm:t>
        <a:bodyPr/>
        <a:lstStyle/>
        <a:p>
          <a:endParaRPr lang="en-GB"/>
        </a:p>
      </dgm:t>
    </dgm:pt>
    <dgm:pt modelId="{7620B602-4CC6-4A89-BEE4-7A6FD1E77170}">
      <dgm:prSet phldrT="[Text]"/>
      <dgm:spPr/>
      <dgm:t>
        <a:bodyPr/>
        <a:lstStyle/>
        <a:p>
          <a:r>
            <a:rPr lang="en-GB" dirty="0"/>
            <a:t>Dynamic and solution-focused approach</a:t>
          </a:r>
        </a:p>
      </dgm:t>
    </dgm:pt>
    <dgm:pt modelId="{081D28F2-859B-4BF2-8CDF-A1267E1B4DA6}" type="parTrans" cxnId="{E96E1C83-375B-41E0-9BF8-9549D5489D7F}">
      <dgm:prSet/>
      <dgm:spPr/>
      <dgm:t>
        <a:bodyPr/>
        <a:lstStyle/>
        <a:p>
          <a:endParaRPr lang="en-GB"/>
        </a:p>
      </dgm:t>
    </dgm:pt>
    <dgm:pt modelId="{81CEF22B-2770-4FE4-BF46-B8D90E4325A4}" type="sibTrans" cxnId="{E96E1C83-375B-41E0-9BF8-9549D5489D7F}">
      <dgm:prSet/>
      <dgm:spPr/>
      <dgm:t>
        <a:bodyPr/>
        <a:lstStyle/>
        <a:p>
          <a:endParaRPr lang="en-GB"/>
        </a:p>
      </dgm:t>
    </dgm:pt>
    <dgm:pt modelId="{CB171BBB-328A-4B78-AC4C-7F2079173110}">
      <dgm:prSet phldrT="[Text]"/>
      <dgm:spPr/>
      <dgm:t>
        <a:bodyPr/>
        <a:lstStyle/>
        <a:p>
          <a:r>
            <a:rPr lang="en-GB" dirty="0"/>
            <a:t>Communities are cheaper than service professionals</a:t>
          </a:r>
        </a:p>
      </dgm:t>
    </dgm:pt>
    <dgm:pt modelId="{FC819A73-2FB5-4E5D-ADBD-2AAD40D87287}" type="parTrans" cxnId="{57500739-64F4-4A9A-97CE-0C115243E845}">
      <dgm:prSet/>
      <dgm:spPr/>
      <dgm:t>
        <a:bodyPr/>
        <a:lstStyle/>
        <a:p>
          <a:endParaRPr lang="en-GB"/>
        </a:p>
      </dgm:t>
    </dgm:pt>
    <dgm:pt modelId="{22E82087-B3DA-4C85-B991-7B311740564B}" type="sibTrans" cxnId="{57500739-64F4-4A9A-97CE-0C115243E845}">
      <dgm:prSet/>
      <dgm:spPr/>
      <dgm:t>
        <a:bodyPr/>
        <a:lstStyle/>
        <a:p>
          <a:endParaRPr lang="en-GB"/>
        </a:p>
      </dgm:t>
    </dgm:pt>
    <dgm:pt modelId="{19B8CD1E-FDE6-401E-B334-24DE897700C1}">
      <dgm:prSet phldrT="[Text]"/>
      <dgm:spPr/>
      <dgm:t>
        <a:bodyPr/>
        <a:lstStyle/>
        <a:p>
          <a:r>
            <a:rPr lang="en-GB" dirty="0"/>
            <a:t>More money to the front-line</a:t>
          </a:r>
        </a:p>
      </dgm:t>
    </dgm:pt>
    <dgm:pt modelId="{A7C6847F-FCAA-44DD-83E5-EF50F4C6CA20}" type="parTrans" cxnId="{0FF22AD9-53E6-4905-A2CA-1236CEE031C3}">
      <dgm:prSet/>
      <dgm:spPr/>
      <dgm:t>
        <a:bodyPr/>
        <a:lstStyle/>
        <a:p>
          <a:endParaRPr lang="en-GB"/>
        </a:p>
      </dgm:t>
    </dgm:pt>
    <dgm:pt modelId="{34996353-8E25-48AC-BE3D-890D0A996629}" type="sibTrans" cxnId="{0FF22AD9-53E6-4905-A2CA-1236CEE031C3}">
      <dgm:prSet/>
      <dgm:spPr/>
      <dgm:t>
        <a:bodyPr/>
        <a:lstStyle/>
        <a:p>
          <a:endParaRPr lang="en-GB"/>
        </a:p>
      </dgm:t>
    </dgm:pt>
    <dgm:pt modelId="{7877161B-710B-4D33-8C2D-DA3715807850}" type="pres">
      <dgm:prSet presAssocID="{3E003BC0-4A15-485F-BD67-F90452912C22}" presName="linear" presStyleCnt="0">
        <dgm:presLayoutVars>
          <dgm:animLvl val="lvl"/>
          <dgm:resizeHandles val="exact"/>
        </dgm:presLayoutVars>
      </dgm:prSet>
      <dgm:spPr/>
      <dgm:t>
        <a:bodyPr/>
        <a:lstStyle/>
        <a:p>
          <a:endParaRPr lang="en-GB"/>
        </a:p>
      </dgm:t>
    </dgm:pt>
    <dgm:pt modelId="{4CF6B78F-5C96-494C-9EDB-080163755C23}" type="pres">
      <dgm:prSet presAssocID="{580D317C-0146-447E-932E-03922D3B2912}" presName="parentText" presStyleLbl="node1" presStyleIdx="0" presStyleCnt="2">
        <dgm:presLayoutVars>
          <dgm:chMax val="0"/>
          <dgm:bulletEnabled val="1"/>
        </dgm:presLayoutVars>
      </dgm:prSet>
      <dgm:spPr/>
      <dgm:t>
        <a:bodyPr/>
        <a:lstStyle/>
        <a:p>
          <a:endParaRPr lang="en-GB"/>
        </a:p>
      </dgm:t>
    </dgm:pt>
    <dgm:pt modelId="{3BD58B6C-FE3A-4A24-BE72-CAF4F1375E19}" type="pres">
      <dgm:prSet presAssocID="{580D317C-0146-447E-932E-03922D3B2912}" presName="childText" presStyleLbl="revTx" presStyleIdx="0" presStyleCnt="2">
        <dgm:presLayoutVars>
          <dgm:bulletEnabled val="1"/>
        </dgm:presLayoutVars>
      </dgm:prSet>
      <dgm:spPr/>
      <dgm:t>
        <a:bodyPr/>
        <a:lstStyle/>
        <a:p>
          <a:endParaRPr lang="en-GB"/>
        </a:p>
      </dgm:t>
    </dgm:pt>
    <dgm:pt modelId="{E811C9D4-D53C-4AE9-9885-1F392EFA3802}" type="pres">
      <dgm:prSet presAssocID="{CB171BBB-328A-4B78-AC4C-7F2079173110}" presName="parentText" presStyleLbl="node1" presStyleIdx="1" presStyleCnt="2">
        <dgm:presLayoutVars>
          <dgm:chMax val="0"/>
          <dgm:bulletEnabled val="1"/>
        </dgm:presLayoutVars>
      </dgm:prSet>
      <dgm:spPr/>
      <dgm:t>
        <a:bodyPr/>
        <a:lstStyle/>
        <a:p>
          <a:endParaRPr lang="en-GB"/>
        </a:p>
      </dgm:t>
    </dgm:pt>
    <dgm:pt modelId="{C368FA9C-4A6C-4F7A-A7C2-0C39BBBE8505}" type="pres">
      <dgm:prSet presAssocID="{CB171BBB-328A-4B78-AC4C-7F2079173110}" presName="childText" presStyleLbl="revTx" presStyleIdx="1" presStyleCnt="2">
        <dgm:presLayoutVars>
          <dgm:bulletEnabled val="1"/>
        </dgm:presLayoutVars>
      </dgm:prSet>
      <dgm:spPr/>
      <dgm:t>
        <a:bodyPr/>
        <a:lstStyle/>
        <a:p>
          <a:endParaRPr lang="en-GB"/>
        </a:p>
      </dgm:t>
    </dgm:pt>
  </dgm:ptLst>
  <dgm:cxnLst>
    <dgm:cxn modelId="{573F5E37-07CB-4C27-9E06-B4B034A8C48E}" type="presOf" srcId="{3E003BC0-4A15-485F-BD67-F90452912C22}" destId="{7877161B-710B-4D33-8C2D-DA3715807850}" srcOrd="0" destOrd="0" presId="urn:microsoft.com/office/officeart/2005/8/layout/vList2"/>
    <dgm:cxn modelId="{0F5C6299-5401-4153-B32B-026B96CEFC34}" type="presOf" srcId="{19B8CD1E-FDE6-401E-B334-24DE897700C1}" destId="{C368FA9C-4A6C-4F7A-A7C2-0C39BBBE8505}" srcOrd="0" destOrd="0" presId="urn:microsoft.com/office/officeart/2005/8/layout/vList2"/>
    <dgm:cxn modelId="{A902CABF-3A8D-482E-AB80-C1BB0B8A464F}" type="presOf" srcId="{580D317C-0146-447E-932E-03922D3B2912}" destId="{4CF6B78F-5C96-494C-9EDB-080163755C23}" srcOrd="0" destOrd="0" presId="urn:microsoft.com/office/officeart/2005/8/layout/vList2"/>
    <dgm:cxn modelId="{91CEF965-24F5-4D01-95CB-64FFDA15CF81}" type="presOf" srcId="{7620B602-4CC6-4A89-BEE4-7A6FD1E77170}" destId="{3BD58B6C-FE3A-4A24-BE72-CAF4F1375E19}" srcOrd="0" destOrd="0" presId="urn:microsoft.com/office/officeart/2005/8/layout/vList2"/>
    <dgm:cxn modelId="{361403EE-A49A-4F80-9FBB-9FDC8A621EAF}" type="presOf" srcId="{CB171BBB-328A-4B78-AC4C-7F2079173110}" destId="{E811C9D4-D53C-4AE9-9885-1F392EFA3802}" srcOrd="0" destOrd="0" presId="urn:microsoft.com/office/officeart/2005/8/layout/vList2"/>
    <dgm:cxn modelId="{0FF22AD9-53E6-4905-A2CA-1236CEE031C3}" srcId="{CB171BBB-328A-4B78-AC4C-7F2079173110}" destId="{19B8CD1E-FDE6-401E-B334-24DE897700C1}" srcOrd="0" destOrd="0" parTransId="{A7C6847F-FCAA-44DD-83E5-EF50F4C6CA20}" sibTransId="{34996353-8E25-48AC-BE3D-890D0A996629}"/>
    <dgm:cxn modelId="{E96E1C83-375B-41E0-9BF8-9549D5489D7F}" srcId="{580D317C-0146-447E-932E-03922D3B2912}" destId="{7620B602-4CC6-4A89-BEE4-7A6FD1E77170}" srcOrd="0" destOrd="0" parTransId="{081D28F2-859B-4BF2-8CDF-A1267E1B4DA6}" sibTransId="{81CEF22B-2770-4FE4-BF46-B8D90E4325A4}"/>
    <dgm:cxn modelId="{14C747DB-2343-45B8-969A-0BEE7E2DDD7F}" srcId="{3E003BC0-4A15-485F-BD67-F90452912C22}" destId="{580D317C-0146-447E-932E-03922D3B2912}" srcOrd="0" destOrd="0" parTransId="{A81D9420-2653-4920-8C73-583DDEDA8754}" sibTransId="{DE44D464-79F9-4D9E-8B3B-45484FBE1D0E}"/>
    <dgm:cxn modelId="{57500739-64F4-4A9A-97CE-0C115243E845}" srcId="{3E003BC0-4A15-485F-BD67-F90452912C22}" destId="{CB171BBB-328A-4B78-AC4C-7F2079173110}" srcOrd="1" destOrd="0" parTransId="{FC819A73-2FB5-4E5D-ADBD-2AAD40D87287}" sibTransId="{22E82087-B3DA-4C85-B991-7B311740564B}"/>
    <dgm:cxn modelId="{826B0ED9-1DA4-456C-A3F6-702D5B73FE1B}" type="presParOf" srcId="{7877161B-710B-4D33-8C2D-DA3715807850}" destId="{4CF6B78F-5C96-494C-9EDB-080163755C23}" srcOrd="0" destOrd="0" presId="urn:microsoft.com/office/officeart/2005/8/layout/vList2"/>
    <dgm:cxn modelId="{5BF32655-CC68-42D6-9C58-2169540EE434}" type="presParOf" srcId="{7877161B-710B-4D33-8C2D-DA3715807850}" destId="{3BD58B6C-FE3A-4A24-BE72-CAF4F1375E19}" srcOrd="1" destOrd="0" presId="urn:microsoft.com/office/officeart/2005/8/layout/vList2"/>
    <dgm:cxn modelId="{9037BA66-7489-4D09-850E-1C07DE91285D}" type="presParOf" srcId="{7877161B-710B-4D33-8C2D-DA3715807850}" destId="{E811C9D4-D53C-4AE9-9885-1F392EFA3802}" srcOrd="2" destOrd="0" presId="urn:microsoft.com/office/officeart/2005/8/layout/vList2"/>
    <dgm:cxn modelId="{FF5380C9-889C-461E-9054-57BDC490D775}" type="presParOf" srcId="{7877161B-710B-4D33-8C2D-DA3715807850}" destId="{C368FA9C-4A6C-4F7A-A7C2-0C39BBBE850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E003BC0-4A15-485F-BD67-F90452912C22}" type="doc">
      <dgm:prSet loTypeId="urn:microsoft.com/office/officeart/2005/8/layout/vList2" loCatId="list" qsTypeId="urn:microsoft.com/office/officeart/2005/8/quickstyle/3d1" qsCatId="3D" csTypeId="urn:microsoft.com/office/officeart/2005/8/colors/colorful1" csCatId="colorful" phldr="1"/>
      <dgm:spPr/>
      <dgm:t>
        <a:bodyPr/>
        <a:lstStyle/>
        <a:p>
          <a:endParaRPr lang="en-GB"/>
        </a:p>
      </dgm:t>
    </dgm:pt>
    <dgm:pt modelId="{580D317C-0146-447E-932E-03922D3B2912}">
      <dgm:prSet phldrT="[Text]"/>
      <dgm:spPr/>
      <dgm:t>
        <a:bodyPr/>
        <a:lstStyle/>
        <a:p>
          <a:r>
            <a:rPr lang="en-GB" dirty="0"/>
            <a:t>Communities enforce standards of behaviour more effectively than bureaucracies of service professionals</a:t>
          </a:r>
        </a:p>
      </dgm:t>
    </dgm:pt>
    <dgm:pt modelId="{A81D9420-2653-4920-8C73-583DDEDA8754}" type="parTrans" cxnId="{14C747DB-2343-45B8-969A-0BEE7E2DDD7F}">
      <dgm:prSet/>
      <dgm:spPr/>
      <dgm:t>
        <a:bodyPr/>
        <a:lstStyle/>
        <a:p>
          <a:endParaRPr lang="en-GB"/>
        </a:p>
      </dgm:t>
    </dgm:pt>
    <dgm:pt modelId="{DE44D464-79F9-4D9E-8B3B-45484FBE1D0E}" type="sibTrans" cxnId="{14C747DB-2343-45B8-969A-0BEE7E2DDD7F}">
      <dgm:prSet/>
      <dgm:spPr/>
      <dgm:t>
        <a:bodyPr/>
        <a:lstStyle/>
        <a:p>
          <a:endParaRPr lang="en-GB"/>
        </a:p>
      </dgm:t>
    </dgm:pt>
    <dgm:pt modelId="{7620B602-4CC6-4A89-BEE4-7A6FD1E77170}">
      <dgm:prSet phldrT="[Text]"/>
      <dgm:spPr/>
      <dgm:t>
        <a:bodyPr/>
        <a:lstStyle/>
        <a:p>
          <a:r>
            <a:rPr lang="en-GB" dirty="0"/>
            <a:t>No-one is invisible at the grass-root level</a:t>
          </a:r>
        </a:p>
      </dgm:t>
    </dgm:pt>
    <dgm:pt modelId="{081D28F2-859B-4BF2-8CDF-A1267E1B4DA6}" type="parTrans" cxnId="{E96E1C83-375B-41E0-9BF8-9549D5489D7F}">
      <dgm:prSet/>
      <dgm:spPr/>
      <dgm:t>
        <a:bodyPr/>
        <a:lstStyle/>
        <a:p>
          <a:endParaRPr lang="en-GB"/>
        </a:p>
      </dgm:t>
    </dgm:pt>
    <dgm:pt modelId="{81CEF22B-2770-4FE4-BF46-B8D90E4325A4}" type="sibTrans" cxnId="{E96E1C83-375B-41E0-9BF8-9549D5489D7F}">
      <dgm:prSet/>
      <dgm:spPr/>
      <dgm:t>
        <a:bodyPr/>
        <a:lstStyle/>
        <a:p>
          <a:endParaRPr lang="en-GB"/>
        </a:p>
      </dgm:t>
    </dgm:pt>
    <dgm:pt modelId="{CB171BBB-328A-4B78-AC4C-7F2079173110}">
      <dgm:prSet phldrT="[Text]"/>
      <dgm:spPr/>
      <dgm:t>
        <a:bodyPr/>
        <a:lstStyle/>
        <a:p>
          <a:r>
            <a:rPr lang="en-GB" dirty="0"/>
            <a:t>Communities focus on capacities; service systems focus on deficiencies</a:t>
          </a:r>
        </a:p>
      </dgm:t>
    </dgm:pt>
    <dgm:pt modelId="{FC819A73-2FB5-4E5D-ADBD-2AAD40D87287}" type="parTrans" cxnId="{57500739-64F4-4A9A-97CE-0C115243E845}">
      <dgm:prSet/>
      <dgm:spPr/>
      <dgm:t>
        <a:bodyPr/>
        <a:lstStyle/>
        <a:p>
          <a:endParaRPr lang="en-GB"/>
        </a:p>
      </dgm:t>
    </dgm:pt>
    <dgm:pt modelId="{22E82087-B3DA-4C85-B991-7B311740564B}" type="sibTrans" cxnId="{57500739-64F4-4A9A-97CE-0C115243E845}">
      <dgm:prSet/>
      <dgm:spPr/>
      <dgm:t>
        <a:bodyPr/>
        <a:lstStyle/>
        <a:p>
          <a:endParaRPr lang="en-GB"/>
        </a:p>
      </dgm:t>
    </dgm:pt>
    <dgm:pt modelId="{19B8CD1E-FDE6-401E-B334-24DE897700C1}">
      <dgm:prSet phldrT="[Text]"/>
      <dgm:spPr/>
      <dgm:t>
        <a:bodyPr/>
        <a:lstStyle/>
        <a:p>
          <a:r>
            <a:rPr lang="en-GB" dirty="0"/>
            <a:t>What we can do, not what we cannot </a:t>
          </a:r>
        </a:p>
      </dgm:t>
    </dgm:pt>
    <dgm:pt modelId="{A7C6847F-FCAA-44DD-83E5-EF50F4C6CA20}" type="parTrans" cxnId="{0FF22AD9-53E6-4905-A2CA-1236CEE031C3}">
      <dgm:prSet/>
      <dgm:spPr/>
      <dgm:t>
        <a:bodyPr/>
        <a:lstStyle/>
        <a:p>
          <a:endParaRPr lang="en-GB"/>
        </a:p>
      </dgm:t>
    </dgm:pt>
    <dgm:pt modelId="{34996353-8E25-48AC-BE3D-890D0A996629}" type="sibTrans" cxnId="{0FF22AD9-53E6-4905-A2CA-1236CEE031C3}">
      <dgm:prSet/>
      <dgm:spPr/>
      <dgm:t>
        <a:bodyPr/>
        <a:lstStyle/>
        <a:p>
          <a:endParaRPr lang="en-GB"/>
        </a:p>
      </dgm:t>
    </dgm:pt>
    <dgm:pt modelId="{7877161B-710B-4D33-8C2D-DA3715807850}" type="pres">
      <dgm:prSet presAssocID="{3E003BC0-4A15-485F-BD67-F90452912C22}" presName="linear" presStyleCnt="0">
        <dgm:presLayoutVars>
          <dgm:animLvl val="lvl"/>
          <dgm:resizeHandles val="exact"/>
        </dgm:presLayoutVars>
      </dgm:prSet>
      <dgm:spPr/>
      <dgm:t>
        <a:bodyPr/>
        <a:lstStyle/>
        <a:p>
          <a:endParaRPr lang="en-GB"/>
        </a:p>
      </dgm:t>
    </dgm:pt>
    <dgm:pt modelId="{4CF6B78F-5C96-494C-9EDB-080163755C23}" type="pres">
      <dgm:prSet presAssocID="{580D317C-0146-447E-932E-03922D3B2912}" presName="parentText" presStyleLbl="node1" presStyleIdx="0" presStyleCnt="2">
        <dgm:presLayoutVars>
          <dgm:chMax val="0"/>
          <dgm:bulletEnabled val="1"/>
        </dgm:presLayoutVars>
      </dgm:prSet>
      <dgm:spPr/>
      <dgm:t>
        <a:bodyPr/>
        <a:lstStyle/>
        <a:p>
          <a:endParaRPr lang="en-GB"/>
        </a:p>
      </dgm:t>
    </dgm:pt>
    <dgm:pt modelId="{3BD58B6C-FE3A-4A24-BE72-CAF4F1375E19}" type="pres">
      <dgm:prSet presAssocID="{580D317C-0146-447E-932E-03922D3B2912}" presName="childText" presStyleLbl="revTx" presStyleIdx="0" presStyleCnt="2">
        <dgm:presLayoutVars>
          <dgm:bulletEnabled val="1"/>
        </dgm:presLayoutVars>
      </dgm:prSet>
      <dgm:spPr/>
      <dgm:t>
        <a:bodyPr/>
        <a:lstStyle/>
        <a:p>
          <a:endParaRPr lang="en-GB"/>
        </a:p>
      </dgm:t>
    </dgm:pt>
    <dgm:pt modelId="{E811C9D4-D53C-4AE9-9885-1F392EFA3802}" type="pres">
      <dgm:prSet presAssocID="{CB171BBB-328A-4B78-AC4C-7F2079173110}" presName="parentText" presStyleLbl="node1" presStyleIdx="1" presStyleCnt="2">
        <dgm:presLayoutVars>
          <dgm:chMax val="0"/>
          <dgm:bulletEnabled val="1"/>
        </dgm:presLayoutVars>
      </dgm:prSet>
      <dgm:spPr/>
      <dgm:t>
        <a:bodyPr/>
        <a:lstStyle/>
        <a:p>
          <a:endParaRPr lang="en-GB"/>
        </a:p>
      </dgm:t>
    </dgm:pt>
    <dgm:pt modelId="{C368FA9C-4A6C-4F7A-A7C2-0C39BBBE8505}" type="pres">
      <dgm:prSet presAssocID="{CB171BBB-328A-4B78-AC4C-7F2079173110}" presName="childText" presStyleLbl="revTx" presStyleIdx="1" presStyleCnt="2">
        <dgm:presLayoutVars>
          <dgm:bulletEnabled val="1"/>
        </dgm:presLayoutVars>
      </dgm:prSet>
      <dgm:spPr/>
      <dgm:t>
        <a:bodyPr/>
        <a:lstStyle/>
        <a:p>
          <a:endParaRPr lang="en-GB"/>
        </a:p>
      </dgm:t>
    </dgm:pt>
  </dgm:ptLst>
  <dgm:cxnLst>
    <dgm:cxn modelId="{7B574D12-4714-492E-8FD7-F0E2C2BA7B48}" type="presOf" srcId="{19B8CD1E-FDE6-401E-B334-24DE897700C1}" destId="{C368FA9C-4A6C-4F7A-A7C2-0C39BBBE8505}" srcOrd="0" destOrd="0" presId="urn:microsoft.com/office/officeart/2005/8/layout/vList2"/>
    <dgm:cxn modelId="{A9CCAB18-EC00-4342-9D51-8122ED1F2432}" type="presOf" srcId="{580D317C-0146-447E-932E-03922D3B2912}" destId="{4CF6B78F-5C96-494C-9EDB-080163755C23}" srcOrd="0" destOrd="0" presId="urn:microsoft.com/office/officeart/2005/8/layout/vList2"/>
    <dgm:cxn modelId="{57500739-64F4-4A9A-97CE-0C115243E845}" srcId="{3E003BC0-4A15-485F-BD67-F90452912C22}" destId="{CB171BBB-328A-4B78-AC4C-7F2079173110}" srcOrd="1" destOrd="0" parTransId="{FC819A73-2FB5-4E5D-ADBD-2AAD40D87287}" sibTransId="{22E82087-B3DA-4C85-B991-7B311740564B}"/>
    <dgm:cxn modelId="{ED895CA9-5C87-4592-9CB3-0AB9619DDCA2}" type="presOf" srcId="{3E003BC0-4A15-485F-BD67-F90452912C22}" destId="{7877161B-710B-4D33-8C2D-DA3715807850}" srcOrd="0" destOrd="0" presId="urn:microsoft.com/office/officeart/2005/8/layout/vList2"/>
    <dgm:cxn modelId="{14C747DB-2343-45B8-969A-0BEE7E2DDD7F}" srcId="{3E003BC0-4A15-485F-BD67-F90452912C22}" destId="{580D317C-0146-447E-932E-03922D3B2912}" srcOrd="0" destOrd="0" parTransId="{A81D9420-2653-4920-8C73-583DDEDA8754}" sibTransId="{DE44D464-79F9-4D9E-8B3B-45484FBE1D0E}"/>
    <dgm:cxn modelId="{E96E1C83-375B-41E0-9BF8-9549D5489D7F}" srcId="{580D317C-0146-447E-932E-03922D3B2912}" destId="{7620B602-4CC6-4A89-BEE4-7A6FD1E77170}" srcOrd="0" destOrd="0" parTransId="{081D28F2-859B-4BF2-8CDF-A1267E1B4DA6}" sibTransId="{81CEF22B-2770-4FE4-BF46-B8D90E4325A4}"/>
    <dgm:cxn modelId="{0FF22AD9-53E6-4905-A2CA-1236CEE031C3}" srcId="{CB171BBB-328A-4B78-AC4C-7F2079173110}" destId="{19B8CD1E-FDE6-401E-B334-24DE897700C1}" srcOrd="0" destOrd="0" parTransId="{A7C6847F-FCAA-44DD-83E5-EF50F4C6CA20}" sibTransId="{34996353-8E25-48AC-BE3D-890D0A996629}"/>
    <dgm:cxn modelId="{952902D1-BDC5-46F4-B4C9-FD5ABF55A05F}" type="presOf" srcId="{7620B602-4CC6-4A89-BEE4-7A6FD1E77170}" destId="{3BD58B6C-FE3A-4A24-BE72-CAF4F1375E19}" srcOrd="0" destOrd="0" presId="urn:microsoft.com/office/officeart/2005/8/layout/vList2"/>
    <dgm:cxn modelId="{B69F6A55-59EF-420F-A3B3-012932C1D6C1}" type="presOf" srcId="{CB171BBB-328A-4B78-AC4C-7F2079173110}" destId="{E811C9D4-D53C-4AE9-9885-1F392EFA3802}" srcOrd="0" destOrd="0" presId="urn:microsoft.com/office/officeart/2005/8/layout/vList2"/>
    <dgm:cxn modelId="{10C382C9-2320-414E-AF36-1D1C2931F7FF}" type="presParOf" srcId="{7877161B-710B-4D33-8C2D-DA3715807850}" destId="{4CF6B78F-5C96-494C-9EDB-080163755C23}" srcOrd="0" destOrd="0" presId="urn:microsoft.com/office/officeart/2005/8/layout/vList2"/>
    <dgm:cxn modelId="{6809C43A-FBF0-4CB4-B02F-BECBD7668DDD}" type="presParOf" srcId="{7877161B-710B-4D33-8C2D-DA3715807850}" destId="{3BD58B6C-FE3A-4A24-BE72-CAF4F1375E19}" srcOrd="1" destOrd="0" presId="urn:microsoft.com/office/officeart/2005/8/layout/vList2"/>
    <dgm:cxn modelId="{E23464D2-A9BB-4849-B32B-5D696D01DAF5}" type="presParOf" srcId="{7877161B-710B-4D33-8C2D-DA3715807850}" destId="{E811C9D4-D53C-4AE9-9885-1F392EFA3802}" srcOrd="2" destOrd="0" presId="urn:microsoft.com/office/officeart/2005/8/layout/vList2"/>
    <dgm:cxn modelId="{8FC4F644-A210-4465-8981-94C89DC110DB}" type="presParOf" srcId="{7877161B-710B-4D33-8C2D-DA3715807850}" destId="{C368FA9C-4A6C-4F7A-A7C2-0C39BBBE850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9D90CFC-ACC2-4CF6-86CE-0C9390E8FC39}"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5169CDAA-528E-4B80-B5D3-36F304170CDE}">
      <dgm:prSet phldrT="[Text]"/>
      <dgm:spPr/>
      <dgm:t>
        <a:bodyPr/>
        <a:lstStyle/>
        <a:p>
          <a:r>
            <a:rPr lang="en-GB" dirty="0"/>
            <a:t>1. Greater efficiency</a:t>
          </a:r>
        </a:p>
      </dgm:t>
    </dgm:pt>
    <dgm:pt modelId="{82F5BEFB-EC35-4C2E-B2A4-C10F9415D9C0}" type="parTrans" cxnId="{029B8FDF-72FF-423E-B294-1A3336598EB5}">
      <dgm:prSet/>
      <dgm:spPr/>
      <dgm:t>
        <a:bodyPr/>
        <a:lstStyle/>
        <a:p>
          <a:endParaRPr lang="en-GB"/>
        </a:p>
      </dgm:t>
    </dgm:pt>
    <dgm:pt modelId="{A60D933F-55C1-4C93-A589-26343827B95F}" type="sibTrans" cxnId="{029B8FDF-72FF-423E-B294-1A3336598EB5}">
      <dgm:prSet/>
      <dgm:spPr/>
      <dgm:t>
        <a:bodyPr/>
        <a:lstStyle/>
        <a:p>
          <a:endParaRPr lang="en-GB"/>
        </a:p>
      </dgm:t>
    </dgm:pt>
    <dgm:pt modelId="{B343B72D-0B31-4FE7-99A4-51829BBFC5B5}">
      <dgm:prSet phldrT="[Text]"/>
      <dgm:spPr/>
      <dgm:t>
        <a:bodyPr/>
        <a:lstStyle/>
        <a:p>
          <a:r>
            <a:rPr lang="en-GB" dirty="0"/>
            <a:t>2. Better results</a:t>
          </a:r>
        </a:p>
      </dgm:t>
    </dgm:pt>
    <dgm:pt modelId="{F0FBDBB5-2000-4C12-9FE2-99A9EA7BC1F1}" type="parTrans" cxnId="{E77D9559-330F-4EDA-98FF-7DFC409E8EBD}">
      <dgm:prSet/>
      <dgm:spPr/>
      <dgm:t>
        <a:bodyPr/>
        <a:lstStyle/>
        <a:p>
          <a:endParaRPr lang="en-GB"/>
        </a:p>
      </dgm:t>
    </dgm:pt>
    <dgm:pt modelId="{A98886B4-9904-4AE8-8992-3262551D8332}" type="sibTrans" cxnId="{E77D9559-330F-4EDA-98FF-7DFC409E8EBD}">
      <dgm:prSet/>
      <dgm:spPr/>
      <dgm:t>
        <a:bodyPr/>
        <a:lstStyle/>
        <a:p>
          <a:endParaRPr lang="en-GB"/>
        </a:p>
      </dgm:t>
    </dgm:pt>
    <dgm:pt modelId="{C1635311-D7CC-48F1-9242-8933AD3282A6}">
      <dgm:prSet phldrT="[Text]"/>
      <dgm:spPr/>
      <dgm:t>
        <a:bodyPr/>
        <a:lstStyle/>
        <a:p>
          <a:r>
            <a:rPr lang="en-GB" dirty="0"/>
            <a:t>3. More innovation</a:t>
          </a:r>
        </a:p>
      </dgm:t>
    </dgm:pt>
    <dgm:pt modelId="{FDCBA15A-987A-42A1-A5EF-3438539A45E2}" type="parTrans" cxnId="{384B8214-E438-4E5C-9DD7-E612F9886749}">
      <dgm:prSet/>
      <dgm:spPr/>
      <dgm:t>
        <a:bodyPr/>
        <a:lstStyle/>
        <a:p>
          <a:endParaRPr lang="en-GB"/>
        </a:p>
      </dgm:t>
    </dgm:pt>
    <dgm:pt modelId="{84FA6DB9-5F99-4835-84AB-78DAFE72C082}" type="sibTrans" cxnId="{384B8214-E438-4E5C-9DD7-E612F9886749}">
      <dgm:prSet/>
      <dgm:spPr/>
      <dgm:t>
        <a:bodyPr/>
        <a:lstStyle/>
        <a:p>
          <a:endParaRPr lang="en-GB"/>
        </a:p>
      </dgm:t>
    </dgm:pt>
    <dgm:pt modelId="{8A5B315C-1F4B-4553-963E-AA7C95FB9FE8}" type="pres">
      <dgm:prSet presAssocID="{99D90CFC-ACC2-4CF6-86CE-0C9390E8FC39}" presName="linear" presStyleCnt="0">
        <dgm:presLayoutVars>
          <dgm:animLvl val="lvl"/>
          <dgm:resizeHandles val="exact"/>
        </dgm:presLayoutVars>
      </dgm:prSet>
      <dgm:spPr/>
      <dgm:t>
        <a:bodyPr/>
        <a:lstStyle/>
        <a:p>
          <a:endParaRPr lang="en-GB"/>
        </a:p>
      </dgm:t>
    </dgm:pt>
    <dgm:pt modelId="{14B7A86D-00F3-492B-A3AA-15661D8EFA0C}" type="pres">
      <dgm:prSet presAssocID="{5169CDAA-528E-4B80-B5D3-36F304170CDE}" presName="parentText" presStyleLbl="node1" presStyleIdx="0" presStyleCnt="3">
        <dgm:presLayoutVars>
          <dgm:chMax val="0"/>
          <dgm:bulletEnabled val="1"/>
        </dgm:presLayoutVars>
      </dgm:prSet>
      <dgm:spPr/>
      <dgm:t>
        <a:bodyPr/>
        <a:lstStyle/>
        <a:p>
          <a:endParaRPr lang="en-GB"/>
        </a:p>
      </dgm:t>
    </dgm:pt>
    <dgm:pt modelId="{08D7A41A-87FC-4106-A2A6-0D3CE1FAB62E}" type="pres">
      <dgm:prSet presAssocID="{A60D933F-55C1-4C93-A589-26343827B95F}" presName="spacer" presStyleCnt="0"/>
      <dgm:spPr/>
    </dgm:pt>
    <dgm:pt modelId="{2179CFFD-D3D8-41B6-A651-BDBB094577DF}" type="pres">
      <dgm:prSet presAssocID="{B343B72D-0B31-4FE7-99A4-51829BBFC5B5}" presName="parentText" presStyleLbl="node1" presStyleIdx="1" presStyleCnt="3">
        <dgm:presLayoutVars>
          <dgm:chMax val="0"/>
          <dgm:bulletEnabled val="1"/>
        </dgm:presLayoutVars>
      </dgm:prSet>
      <dgm:spPr/>
      <dgm:t>
        <a:bodyPr/>
        <a:lstStyle/>
        <a:p>
          <a:endParaRPr lang="en-GB"/>
        </a:p>
      </dgm:t>
    </dgm:pt>
    <dgm:pt modelId="{360204F9-D7F9-479B-A6A8-CC6E4E34A613}" type="pres">
      <dgm:prSet presAssocID="{A98886B4-9904-4AE8-8992-3262551D8332}" presName="spacer" presStyleCnt="0"/>
      <dgm:spPr/>
    </dgm:pt>
    <dgm:pt modelId="{7D652F23-6ABD-4FD2-B323-D340249A8EF5}" type="pres">
      <dgm:prSet presAssocID="{C1635311-D7CC-48F1-9242-8933AD3282A6}" presName="parentText" presStyleLbl="node1" presStyleIdx="2" presStyleCnt="3">
        <dgm:presLayoutVars>
          <dgm:chMax val="0"/>
          <dgm:bulletEnabled val="1"/>
        </dgm:presLayoutVars>
      </dgm:prSet>
      <dgm:spPr/>
      <dgm:t>
        <a:bodyPr/>
        <a:lstStyle/>
        <a:p>
          <a:endParaRPr lang="en-GB"/>
        </a:p>
      </dgm:t>
    </dgm:pt>
  </dgm:ptLst>
  <dgm:cxnLst>
    <dgm:cxn modelId="{029B8FDF-72FF-423E-B294-1A3336598EB5}" srcId="{99D90CFC-ACC2-4CF6-86CE-0C9390E8FC39}" destId="{5169CDAA-528E-4B80-B5D3-36F304170CDE}" srcOrd="0" destOrd="0" parTransId="{82F5BEFB-EC35-4C2E-B2A4-C10F9415D9C0}" sibTransId="{A60D933F-55C1-4C93-A589-26343827B95F}"/>
    <dgm:cxn modelId="{435B1B63-1823-49CC-8BA4-E4E544A66F9D}" type="presOf" srcId="{B343B72D-0B31-4FE7-99A4-51829BBFC5B5}" destId="{2179CFFD-D3D8-41B6-A651-BDBB094577DF}" srcOrd="0" destOrd="0" presId="urn:microsoft.com/office/officeart/2005/8/layout/vList2"/>
    <dgm:cxn modelId="{E77D9559-330F-4EDA-98FF-7DFC409E8EBD}" srcId="{99D90CFC-ACC2-4CF6-86CE-0C9390E8FC39}" destId="{B343B72D-0B31-4FE7-99A4-51829BBFC5B5}" srcOrd="1" destOrd="0" parTransId="{F0FBDBB5-2000-4C12-9FE2-99A9EA7BC1F1}" sibTransId="{A98886B4-9904-4AE8-8992-3262551D8332}"/>
    <dgm:cxn modelId="{AEBF068D-8F81-45FB-BD75-28C4502BD65D}" type="presOf" srcId="{99D90CFC-ACC2-4CF6-86CE-0C9390E8FC39}" destId="{8A5B315C-1F4B-4553-963E-AA7C95FB9FE8}" srcOrd="0" destOrd="0" presId="urn:microsoft.com/office/officeart/2005/8/layout/vList2"/>
    <dgm:cxn modelId="{384B8214-E438-4E5C-9DD7-E612F9886749}" srcId="{99D90CFC-ACC2-4CF6-86CE-0C9390E8FC39}" destId="{C1635311-D7CC-48F1-9242-8933AD3282A6}" srcOrd="2" destOrd="0" parTransId="{FDCBA15A-987A-42A1-A5EF-3438539A45E2}" sibTransId="{84FA6DB9-5F99-4835-84AB-78DAFE72C082}"/>
    <dgm:cxn modelId="{ECB0CEA6-FBDF-478F-9BEA-5D3B9E410DE4}" type="presOf" srcId="{C1635311-D7CC-48F1-9242-8933AD3282A6}" destId="{7D652F23-6ABD-4FD2-B323-D340249A8EF5}" srcOrd="0" destOrd="0" presId="urn:microsoft.com/office/officeart/2005/8/layout/vList2"/>
    <dgm:cxn modelId="{062F6AD8-E011-46EE-866A-23B7D4DBC4A0}" type="presOf" srcId="{5169CDAA-528E-4B80-B5D3-36F304170CDE}" destId="{14B7A86D-00F3-492B-A3AA-15661D8EFA0C}" srcOrd="0" destOrd="0" presId="urn:microsoft.com/office/officeart/2005/8/layout/vList2"/>
    <dgm:cxn modelId="{A77C9FB3-162A-4075-91DA-94EDD2227BFB}" type="presParOf" srcId="{8A5B315C-1F4B-4553-963E-AA7C95FB9FE8}" destId="{14B7A86D-00F3-492B-A3AA-15661D8EFA0C}" srcOrd="0" destOrd="0" presId="urn:microsoft.com/office/officeart/2005/8/layout/vList2"/>
    <dgm:cxn modelId="{7AA5AB0E-3A65-431F-AEF2-5846D20B406F}" type="presParOf" srcId="{8A5B315C-1F4B-4553-963E-AA7C95FB9FE8}" destId="{08D7A41A-87FC-4106-A2A6-0D3CE1FAB62E}" srcOrd="1" destOrd="0" presId="urn:microsoft.com/office/officeart/2005/8/layout/vList2"/>
    <dgm:cxn modelId="{A96A3916-5CE8-4B91-84BE-0A9BD7E73019}" type="presParOf" srcId="{8A5B315C-1F4B-4553-963E-AA7C95FB9FE8}" destId="{2179CFFD-D3D8-41B6-A651-BDBB094577DF}" srcOrd="2" destOrd="0" presId="urn:microsoft.com/office/officeart/2005/8/layout/vList2"/>
    <dgm:cxn modelId="{8D399BD7-D656-45BC-9412-3296BA5F1FAF}" type="presParOf" srcId="{8A5B315C-1F4B-4553-963E-AA7C95FB9FE8}" destId="{360204F9-D7F9-479B-A6A8-CC6E4E34A613}" srcOrd="3" destOrd="0" presId="urn:microsoft.com/office/officeart/2005/8/layout/vList2"/>
    <dgm:cxn modelId="{583FFEAF-BBB2-4615-92EA-2760CFB649D5}" type="presParOf" srcId="{8A5B315C-1F4B-4553-963E-AA7C95FB9FE8}" destId="{7D652F23-6ABD-4FD2-B323-D340249A8E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9D90CFC-ACC2-4CF6-86CE-0C9390E8FC39}"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5169CDAA-528E-4B80-B5D3-36F304170CDE}">
      <dgm:prSet phldrT="[Text]"/>
      <dgm:spPr/>
      <dgm:t>
        <a:bodyPr/>
        <a:lstStyle/>
        <a:p>
          <a:r>
            <a:rPr lang="en-GB" dirty="0"/>
            <a:t>4. Greater flexibility</a:t>
          </a:r>
        </a:p>
      </dgm:t>
    </dgm:pt>
    <dgm:pt modelId="{82F5BEFB-EC35-4C2E-B2A4-C10F9415D9C0}" type="parTrans" cxnId="{029B8FDF-72FF-423E-B294-1A3336598EB5}">
      <dgm:prSet/>
      <dgm:spPr/>
      <dgm:t>
        <a:bodyPr/>
        <a:lstStyle/>
        <a:p>
          <a:endParaRPr lang="en-GB"/>
        </a:p>
      </dgm:t>
    </dgm:pt>
    <dgm:pt modelId="{A60D933F-55C1-4C93-A589-26343827B95F}" type="sibTrans" cxnId="{029B8FDF-72FF-423E-B294-1A3336598EB5}">
      <dgm:prSet/>
      <dgm:spPr/>
      <dgm:t>
        <a:bodyPr/>
        <a:lstStyle/>
        <a:p>
          <a:endParaRPr lang="en-GB"/>
        </a:p>
      </dgm:t>
    </dgm:pt>
    <dgm:pt modelId="{B343B72D-0B31-4FE7-99A4-51829BBFC5B5}">
      <dgm:prSet phldrT="[Text]"/>
      <dgm:spPr/>
      <dgm:t>
        <a:bodyPr/>
        <a:lstStyle/>
        <a:p>
          <a:r>
            <a:rPr lang="en-GB" dirty="0"/>
            <a:t>5. Higher morale</a:t>
          </a:r>
        </a:p>
      </dgm:t>
    </dgm:pt>
    <dgm:pt modelId="{F0FBDBB5-2000-4C12-9FE2-99A9EA7BC1F1}" type="parTrans" cxnId="{E77D9559-330F-4EDA-98FF-7DFC409E8EBD}">
      <dgm:prSet/>
      <dgm:spPr/>
      <dgm:t>
        <a:bodyPr/>
        <a:lstStyle/>
        <a:p>
          <a:endParaRPr lang="en-GB"/>
        </a:p>
      </dgm:t>
    </dgm:pt>
    <dgm:pt modelId="{A98886B4-9904-4AE8-8992-3262551D8332}" type="sibTrans" cxnId="{E77D9559-330F-4EDA-98FF-7DFC409E8EBD}">
      <dgm:prSet/>
      <dgm:spPr/>
      <dgm:t>
        <a:bodyPr/>
        <a:lstStyle/>
        <a:p>
          <a:endParaRPr lang="en-GB"/>
        </a:p>
      </dgm:t>
    </dgm:pt>
    <dgm:pt modelId="{8A5B315C-1F4B-4553-963E-AA7C95FB9FE8}" type="pres">
      <dgm:prSet presAssocID="{99D90CFC-ACC2-4CF6-86CE-0C9390E8FC39}" presName="linear" presStyleCnt="0">
        <dgm:presLayoutVars>
          <dgm:animLvl val="lvl"/>
          <dgm:resizeHandles val="exact"/>
        </dgm:presLayoutVars>
      </dgm:prSet>
      <dgm:spPr/>
      <dgm:t>
        <a:bodyPr/>
        <a:lstStyle/>
        <a:p>
          <a:endParaRPr lang="en-GB"/>
        </a:p>
      </dgm:t>
    </dgm:pt>
    <dgm:pt modelId="{14B7A86D-00F3-492B-A3AA-15661D8EFA0C}" type="pres">
      <dgm:prSet presAssocID="{5169CDAA-528E-4B80-B5D3-36F304170CDE}" presName="parentText" presStyleLbl="node1" presStyleIdx="0" presStyleCnt="2">
        <dgm:presLayoutVars>
          <dgm:chMax val="0"/>
          <dgm:bulletEnabled val="1"/>
        </dgm:presLayoutVars>
      </dgm:prSet>
      <dgm:spPr/>
      <dgm:t>
        <a:bodyPr/>
        <a:lstStyle/>
        <a:p>
          <a:endParaRPr lang="en-GB"/>
        </a:p>
      </dgm:t>
    </dgm:pt>
    <dgm:pt modelId="{829A62BB-C2CE-4A5F-9928-17BEB823A2C8}" type="pres">
      <dgm:prSet presAssocID="{A60D933F-55C1-4C93-A589-26343827B95F}" presName="spacer" presStyleCnt="0"/>
      <dgm:spPr/>
    </dgm:pt>
    <dgm:pt modelId="{2179CFFD-D3D8-41B6-A651-BDBB094577DF}" type="pres">
      <dgm:prSet presAssocID="{B343B72D-0B31-4FE7-99A4-51829BBFC5B5}" presName="parentText" presStyleLbl="node1" presStyleIdx="1" presStyleCnt="2">
        <dgm:presLayoutVars>
          <dgm:chMax val="0"/>
          <dgm:bulletEnabled val="1"/>
        </dgm:presLayoutVars>
      </dgm:prSet>
      <dgm:spPr/>
      <dgm:t>
        <a:bodyPr/>
        <a:lstStyle/>
        <a:p>
          <a:endParaRPr lang="en-GB"/>
        </a:p>
      </dgm:t>
    </dgm:pt>
  </dgm:ptLst>
  <dgm:cxnLst>
    <dgm:cxn modelId="{FA4C35F0-0571-4D2F-9C56-F969251E2DEA}" type="presOf" srcId="{5169CDAA-528E-4B80-B5D3-36F304170CDE}" destId="{14B7A86D-00F3-492B-A3AA-15661D8EFA0C}" srcOrd="0" destOrd="0" presId="urn:microsoft.com/office/officeart/2005/8/layout/vList2"/>
    <dgm:cxn modelId="{029B8FDF-72FF-423E-B294-1A3336598EB5}" srcId="{99D90CFC-ACC2-4CF6-86CE-0C9390E8FC39}" destId="{5169CDAA-528E-4B80-B5D3-36F304170CDE}" srcOrd="0" destOrd="0" parTransId="{82F5BEFB-EC35-4C2E-B2A4-C10F9415D9C0}" sibTransId="{A60D933F-55C1-4C93-A589-26343827B95F}"/>
    <dgm:cxn modelId="{FDEECD25-4CC7-4B4F-909C-6668355C2551}" type="presOf" srcId="{B343B72D-0B31-4FE7-99A4-51829BBFC5B5}" destId="{2179CFFD-D3D8-41B6-A651-BDBB094577DF}" srcOrd="0" destOrd="0" presId="urn:microsoft.com/office/officeart/2005/8/layout/vList2"/>
    <dgm:cxn modelId="{E77D9559-330F-4EDA-98FF-7DFC409E8EBD}" srcId="{99D90CFC-ACC2-4CF6-86CE-0C9390E8FC39}" destId="{B343B72D-0B31-4FE7-99A4-51829BBFC5B5}" srcOrd="1" destOrd="0" parTransId="{F0FBDBB5-2000-4C12-9FE2-99A9EA7BC1F1}" sibTransId="{A98886B4-9904-4AE8-8992-3262551D8332}"/>
    <dgm:cxn modelId="{55EA50CC-F562-4B74-970F-50FC6A9F4B02}" type="presOf" srcId="{99D90CFC-ACC2-4CF6-86CE-0C9390E8FC39}" destId="{8A5B315C-1F4B-4553-963E-AA7C95FB9FE8}" srcOrd="0" destOrd="0" presId="urn:microsoft.com/office/officeart/2005/8/layout/vList2"/>
    <dgm:cxn modelId="{9E5E298F-4233-42B4-AE1F-D200BA72B02A}" type="presParOf" srcId="{8A5B315C-1F4B-4553-963E-AA7C95FB9FE8}" destId="{14B7A86D-00F3-492B-A3AA-15661D8EFA0C}" srcOrd="0" destOrd="0" presId="urn:microsoft.com/office/officeart/2005/8/layout/vList2"/>
    <dgm:cxn modelId="{32139559-7F79-401E-9B4A-844799251FD1}" type="presParOf" srcId="{8A5B315C-1F4B-4553-963E-AA7C95FB9FE8}" destId="{829A62BB-C2CE-4A5F-9928-17BEB823A2C8}" srcOrd="1" destOrd="0" presId="urn:microsoft.com/office/officeart/2005/8/layout/vList2"/>
    <dgm:cxn modelId="{BEDC2731-EA2E-4B97-92AA-9B2650A0A8E3}" type="presParOf" srcId="{8A5B315C-1F4B-4553-963E-AA7C95FB9FE8}" destId="{2179CFFD-D3D8-41B6-A651-BDBB094577D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BE9141-5B05-4746-957A-AC5EED27F25D}"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E41A2167-04FE-4168-AE75-C2A30D3243E1}">
      <dgm:prSet phldrT="[Text]"/>
      <dgm:spPr/>
      <dgm:t>
        <a:bodyPr/>
        <a:lstStyle/>
        <a:p>
          <a:r>
            <a:rPr lang="en-GB" dirty="0"/>
            <a:t>1. ‘We’ve always done it this way’</a:t>
          </a:r>
        </a:p>
      </dgm:t>
    </dgm:pt>
    <dgm:pt modelId="{39E5C13B-F5FC-4F00-94AF-3AE6A6654BD7}" type="parTrans" cxnId="{4205B01F-50ED-4C1B-BA11-DDF6A57866D5}">
      <dgm:prSet/>
      <dgm:spPr/>
      <dgm:t>
        <a:bodyPr/>
        <a:lstStyle/>
        <a:p>
          <a:endParaRPr lang="en-GB"/>
        </a:p>
      </dgm:t>
    </dgm:pt>
    <dgm:pt modelId="{DACC1538-6B08-4212-B9CC-C835BFB6AF56}" type="sibTrans" cxnId="{4205B01F-50ED-4C1B-BA11-DDF6A57866D5}">
      <dgm:prSet/>
      <dgm:spPr/>
      <dgm:t>
        <a:bodyPr/>
        <a:lstStyle/>
        <a:p>
          <a:endParaRPr lang="en-GB"/>
        </a:p>
      </dgm:t>
    </dgm:pt>
    <dgm:pt modelId="{F66E4703-47A7-4548-AF73-DDE3DB67DF46}">
      <dgm:prSet phldrT="[Text]"/>
      <dgm:spPr/>
      <dgm:t>
        <a:bodyPr/>
        <a:lstStyle/>
        <a:p>
          <a:r>
            <a:rPr lang="en-GB" dirty="0"/>
            <a:t>2. Officials’ desire to keep control</a:t>
          </a:r>
        </a:p>
      </dgm:t>
    </dgm:pt>
    <dgm:pt modelId="{93531112-66DB-428A-A62E-7764F3D01096}" type="parTrans" cxnId="{44D64599-9EA2-46AB-8F02-6FBBEA277526}">
      <dgm:prSet/>
      <dgm:spPr/>
      <dgm:t>
        <a:bodyPr/>
        <a:lstStyle/>
        <a:p>
          <a:endParaRPr lang="en-GB"/>
        </a:p>
      </dgm:t>
    </dgm:pt>
    <dgm:pt modelId="{0D045E4A-CACE-424D-8437-3445B4C93DE4}" type="sibTrans" cxnId="{44D64599-9EA2-46AB-8F02-6FBBEA277526}">
      <dgm:prSet/>
      <dgm:spPr/>
      <dgm:t>
        <a:bodyPr/>
        <a:lstStyle/>
        <a:p>
          <a:endParaRPr lang="en-GB"/>
        </a:p>
      </dgm:t>
    </dgm:pt>
    <dgm:pt modelId="{42AD02EA-DD16-4662-82D6-71EF266F3F86}">
      <dgm:prSet phldrT="[Text]"/>
      <dgm:spPr/>
      <dgm:t>
        <a:bodyPr/>
        <a:lstStyle/>
        <a:p>
          <a:r>
            <a:rPr lang="en-GB" dirty="0"/>
            <a:t>3. Mistrust: politicians and officers</a:t>
          </a:r>
        </a:p>
      </dgm:t>
    </dgm:pt>
    <dgm:pt modelId="{27836AD7-0408-4A52-99C0-BE84656B2137}" type="parTrans" cxnId="{9613571B-6BC5-4491-A1DA-D9D0ADA40748}">
      <dgm:prSet/>
      <dgm:spPr/>
      <dgm:t>
        <a:bodyPr/>
        <a:lstStyle/>
        <a:p>
          <a:endParaRPr lang="en-GB"/>
        </a:p>
      </dgm:t>
    </dgm:pt>
    <dgm:pt modelId="{72312CD2-66BD-4BC2-869B-B384ADF3E7C9}" type="sibTrans" cxnId="{9613571B-6BC5-4491-A1DA-D9D0ADA40748}">
      <dgm:prSet/>
      <dgm:spPr/>
      <dgm:t>
        <a:bodyPr/>
        <a:lstStyle/>
        <a:p>
          <a:endParaRPr lang="en-GB"/>
        </a:p>
      </dgm:t>
    </dgm:pt>
    <dgm:pt modelId="{9A913FE6-6E54-4C6C-825B-AF5340F4F192}" type="pres">
      <dgm:prSet presAssocID="{DCBE9141-5B05-4746-957A-AC5EED27F25D}" presName="linear" presStyleCnt="0">
        <dgm:presLayoutVars>
          <dgm:animLvl val="lvl"/>
          <dgm:resizeHandles val="exact"/>
        </dgm:presLayoutVars>
      </dgm:prSet>
      <dgm:spPr/>
      <dgm:t>
        <a:bodyPr/>
        <a:lstStyle/>
        <a:p>
          <a:endParaRPr lang="en-GB"/>
        </a:p>
      </dgm:t>
    </dgm:pt>
    <dgm:pt modelId="{998F5DF1-8B4B-413A-B45A-351CD1CA64BA}" type="pres">
      <dgm:prSet presAssocID="{E41A2167-04FE-4168-AE75-C2A30D3243E1}" presName="parentText" presStyleLbl="node1" presStyleIdx="0" presStyleCnt="3">
        <dgm:presLayoutVars>
          <dgm:chMax val="0"/>
          <dgm:bulletEnabled val="1"/>
        </dgm:presLayoutVars>
      </dgm:prSet>
      <dgm:spPr/>
      <dgm:t>
        <a:bodyPr/>
        <a:lstStyle/>
        <a:p>
          <a:endParaRPr lang="en-GB"/>
        </a:p>
      </dgm:t>
    </dgm:pt>
    <dgm:pt modelId="{0E7E6824-F5D1-417C-A404-B226B1DB6F04}" type="pres">
      <dgm:prSet presAssocID="{DACC1538-6B08-4212-B9CC-C835BFB6AF56}" presName="spacer" presStyleCnt="0"/>
      <dgm:spPr/>
    </dgm:pt>
    <dgm:pt modelId="{0DD14C3D-C65A-4B38-9EFD-4532A12ADF5A}" type="pres">
      <dgm:prSet presAssocID="{F66E4703-47A7-4548-AF73-DDE3DB67DF46}" presName="parentText" presStyleLbl="node1" presStyleIdx="1" presStyleCnt="3">
        <dgm:presLayoutVars>
          <dgm:chMax val="0"/>
          <dgm:bulletEnabled val="1"/>
        </dgm:presLayoutVars>
      </dgm:prSet>
      <dgm:spPr/>
      <dgm:t>
        <a:bodyPr/>
        <a:lstStyle/>
        <a:p>
          <a:endParaRPr lang="en-GB"/>
        </a:p>
      </dgm:t>
    </dgm:pt>
    <dgm:pt modelId="{8348E005-8F33-4FFC-9C38-7002DFF1310A}" type="pres">
      <dgm:prSet presAssocID="{0D045E4A-CACE-424D-8437-3445B4C93DE4}" presName="spacer" presStyleCnt="0"/>
      <dgm:spPr/>
    </dgm:pt>
    <dgm:pt modelId="{8BEEEB54-594C-4151-94F8-CE0348F1C307}" type="pres">
      <dgm:prSet presAssocID="{42AD02EA-DD16-4662-82D6-71EF266F3F86}" presName="parentText" presStyleLbl="node1" presStyleIdx="2" presStyleCnt="3">
        <dgm:presLayoutVars>
          <dgm:chMax val="0"/>
          <dgm:bulletEnabled val="1"/>
        </dgm:presLayoutVars>
      </dgm:prSet>
      <dgm:spPr/>
      <dgm:t>
        <a:bodyPr/>
        <a:lstStyle/>
        <a:p>
          <a:endParaRPr lang="en-GB"/>
        </a:p>
      </dgm:t>
    </dgm:pt>
  </dgm:ptLst>
  <dgm:cxnLst>
    <dgm:cxn modelId="{44D64599-9EA2-46AB-8F02-6FBBEA277526}" srcId="{DCBE9141-5B05-4746-957A-AC5EED27F25D}" destId="{F66E4703-47A7-4548-AF73-DDE3DB67DF46}" srcOrd="1" destOrd="0" parTransId="{93531112-66DB-428A-A62E-7764F3D01096}" sibTransId="{0D045E4A-CACE-424D-8437-3445B4C93DE4}"/>
    <dgm:cxn modelId="{323E5974-7C47-47CD-9A9D-2EBABA5CB6B7}" type="presOf" srcId="{E41A2167-04FE-4168-AE75-C2A30D3243E1}" destId="{998F5DF1-8B4B-413A-B45A-351CD1CA64BA}" srcOrd="0" destOrd="0" presId="urn:microsoft.com/office/officeart/2005/8/layout/vList2"/>
    <dgm:cxn modelId="{B0530F99-5408-44F6-8B20-F8D8DB6A02DB}" type="presOf" srcId="{F66E4703-47A7-4548-AF73-DDE3DB67DF46}" destId="{0DD14C3D-C65A-4B38-9EFD-4532A12ADF5A}" srcOrd="0" destOrd="0" presId="urn:microsoft.com/office/officeart/2005/8/layout/vList2"/>
    <dgm:cxn modelId="{9613571B-6BC5-4491-A1DA-D9D0ADA40748}" srcId="{DCBE9141-5B05-4746-957A-AC5EED27F25D}" destId="{42AD02EA-DD16-4662-82D6-71EF266F3F86}" srcOrd="2" destOrd="0" parTransId="{27836AD7-0408-4A52-99C0-BE84656B2137}" sibTransId="{72312CD2-66BD-4BC2-869B-B384ADF3E7C9}"/>
    <dgm:cxn modelId="{66134BEB-EC0E-4BA8-AF8C-3DFCAE0AFB3B}" type="presOf" srcId="{42AD02EA-DD16-4662-82D6-71EF266F3F86}" destId="{8BEEEB54-594C-4151-94F8-CE0348F1C307}" srcOrd="0" destOrd="0" presId="urn:microsoft.com/office/officeart/2005/8/layout/vList2"/>
    <dgm:cxn modelId="{66BC7BD2-D43C-4AD7-B308-9FC5914CA2C9}" type="presOf" srcId="{DCBE9141-5B05-4746-957A-AC5EED27F25D}" destId="{9A913FE6-6E54-4C6C-825B-AF5340F4F192}" srcOrd="0" destOrd="0" presId="urn:microsoft.com/office/officeart/2005/8/layout/vList2"/>
    <dgm:cxn modelId="{4205B01F-50ED-4C1B-BA11-DDF6A57866D5}" srcId="{DCBE9141-5B05-4746-957A-AC5EED27F25D}" destId="{E41A2167-04FE-4168-AE75-C2A30D3243E1}" srcOrd="0" destOrd="0" parTransId="{39E5C13B-F5FC-4F00-94AF-3AE6A6654BD7}" sibTransId="{DACC1538-6B08-4212-B9CC-C835BFB6AF56}"/>
    <dgm:cxn modelId="{860BA7E4-1A82-42D0-8927-997E81D6D233}" type="presParOf" srcId="{9A913FE6-6E54-4C6C-825B-AF5340F4F192}" destId="{998F5DF1-8B4B-413A-B45A-351CD1CA64BA}" srcOrd="0" destOrd="0" presId="urn:microsoft.com/office/officeart/2005/8/layout/vList2"/>
    <dgm:cxn modelId="{5E5545BF-2D48-42A0-AD83-68211B95F0DA}" type="presParOf" srcId="{9A913FE6-6E54-4C6C-825B-AF5340F4F192}" destId="{0E7E6824-F5D1-417C-A404-B226B1DB6F04}" srcOrd="1" destOrd="0" presId="urn:microsoft.com/office/officeart/2005/8/layout/vList2"/>
    <dgm:cxn modelId="{03168564-537B-47D8-90E4-E2BD932BE205}" type="presParOf" srcId="{9A913FE6-6E54-4C6C-825B-AF5340F4F192}" destId="{0DD14C3D-C65A-4B38-9EFD-4532A12ADF5A}" srcOrd="2" destOrd="0" presId="urn:microsoft.com/office/officeart/2005/8/layout/vList2"/>
    <dgm:cxn modelId="{BB12B335-BF94-4E0B-A5BE-D5A0A6FD46A4}" type="presParOf" srcId="{9A913FE6-6E54-4C6C-825B-AF5340F4F192}" destId="{8348E005-8F33-4FFC-9C38-7002DFF1310A}" srcOrd="3" destOrd="0" presId="urn:microsoft.com/office/officeart/2005/8/layout/vList2"/>
    <dgm:cxn modelId="{5D904DD4-D98D-4B23-8326-DB384AEFAEE2}" type="presParOf" srcId="{9A913FE6-6E54-4C6C-825B-AF5340F4F192}" destId="{8BEEEB54-594C-4151-94F8-CE0348F1C30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7D53C8C-80ED-49F0-A7F1-BC50CAA2ABB2}"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E78618E5-2806-4BAB-AA76-6C530F4170A0}">
      <dgm:prSet phldrT="[Text]" custT="1"/>
      <dgm:spPr/>
      <dgm:t>
        <a:bodyPr/>
        <a:lstStyle/>
        <a:p>
          <a:r>
            <a:rPr lang="en-GB" sz="3600" dirty="0"/>
            <a:t>What gets measured gets done</a:t>
          </a:r>
        </a:p>
      </dgm:t>
    </dgm:pt>
    <dgm:pt modelId="{8E8FABF7-212F-4173-9DD3-B4F6876F23F1}" type="parTrans" cxnId="{0AE52368-73B1-495B-B8AC-BA4E7A73468F}">
      <dgm:prSet/>
      <dgm:spPr/>
      <dgm:t>
        <a:bodyPr/>
        <a:lstStyle/>
        <a:p>
          <a:endParaRPr lang="en-GB"/>
        </a:p>
      </dgm:t>
    </dgm:pt>
    <dgm:pt modelId="{8DFF33F2-A3EE-4F16-A5A8-D3751EFC1DA8}" type="sibTrans" cxnId="{0AE52368-73B1-495B-B8AC-BA4E7A73468F}">
      <dgm:prSet/>
      <dgm:spPr/>
      <dgm:t>
        <a:bodyPr/>
        <a:lstStyle/>
        <a:p>
          <a:endParaRPr lang="en-GB"/>
        </a:p>
      </dgm:t>
    </dgm:pt>
    <dgm:pt modelId="{073C4337-88E7-43CF-B08D-F382C60E70AA}">
      <dgm:prSet phldrT="[Text]" custT="1"/>
      <dgm:spPr/>
      <dgm:t>
        <a:bodyPr/>
        <a:lstStyle/>
        <a:p>
          <a:r>
            <a:rPr lang="en-GB" sz="3600" dirty="0"/>
            <a:t>If you don’t measure results, you can’t tell success from failure</a:t>
          </a:r>
        </a:p>
      </dgm:t>
    </dgm:pt>
    <dgm:pt modelId="{9570666C-E4CB-4B59-B25B-4D42724AB218}" type="parTrans" cxnId="{1A7CD510-6C45-4FE9-91C9-E9A0DC93D42A}">
      <dgm:prSet/>
      <dgm:spPr/>
      <dgm:t>
        <a:bodyPr/>
        <a:lstStyle/>
        <a:p>
          <a:endParaRPr lang="en-GB"/>
        </a:p>
      </dgm:t>
    </dgm:pt>
    <dgm:pt modelId="{2B758337-3AD4-444D-8845-754CAAD811E8}" type="sibTrans" cxnId="{1A7CD510-6C45-4FE9-91C9-E9A0DC93D42A}">
      <dgm:prSet/>
      <dgm:spPr/>
      <dgm:t>
        <a:bodyPr/>
        <a:lstStyle/>
        <a:p>
          <a:endParaRPr lang="en-GB"/>
        </a:p>
      </dgm:t>
    </dgm:pt>
    <dgm:pt modelId="{6B9CFF19-52BD-4EEA-837D-F16C584A6368}">
      <dgm:prSet phldrT="[Text]"/>
      <dgm:spPr/>
      <dgm:t>
        <a:bodyPr/>
        <a:lstStyle/>
        <a:p>
          <a:r>
            <a:rPr lang="en-GB" dirty="0"/>
            <a:t>If you can’t see success, you can’t reward it</a:t>
          </a:r>
        </a:p>
      </dgm:t>
    </dgm:pt>
    <dgm:pt modelId="{E25EF0E7-BDA9-4957-9E37-2B06CA564F8B}" type="parTrans" cxnId="{DF26D884-0928-4BC7-AF37-74E78607C151}">
      <dgm:prSet/>
      <dgm:spPr/>
      <dgm:t>
        <a:bodyPr/>
        <a:lstStyle/>
        <a:p>
          <a:endParaRPr lang="en-GB"/>
        </a:p>
      </dgm:t>
    </dgm:pt>
    <dgm:pt modelId="{35F5CDE2-D7DA-49D4-BAA7-3770CFAD38E4}" type="sibTrans" cxnId="{DF26D884-0928-4BC7-AF37-74E78607C151}">
      <dgm:prSet/>
      <dgm:spPr/>
      <dgm:t>
        <a:bodyPr/>
        <a:lstStyle/>
        <a:p>
          <a:endParaRPr lang="en-GB"/>
        </a:p>
      </dgm:t>
    </dgm:pt>
    <dgm:pt modelId="{F8810060-826F-45FD-82AF-07149C2B7430}" type="pres">
      <dgm:prSet presAssocID="{17D53C8C-80ED-49F0-A7F1-BC50CAA2ABB2}" presName="linear" presStyleCnt="0">
        <dgm:presLayoutVars>
          <dgm:animLvl val="lvl"/>
          <dgm:resizeHandles val="exact"/>
        </dgm:presLayoutVars>
      </dgm:prSet>
      <dgm:spPr/>
      <dgm:t>
        <a:bodyPr/>
        <a:lstStyle/>
        <a:p>
          <a:endParaRPr lang="en-GB"/>
        </a:p>
      </dgm:t>
    </dgm:pt>
    <dgm:pt modelId="{29D0AE03-8C73-4AF6-AB28-4E93907CB286}" type="pres">
      <dgm:prSet presAssocID="{E78618E5-2806-4BAB-AA76-6C530F4170A0}" presName="parentText" presStyleLbl="node1" presStyleIdx="0" presStyleCnt="3">
        <dgm:presLayoutVars>
          <dgm:chMax val="0"/>
          <dgm:bulletEnabled val="1"/>
        </dgm:presLayoutVars>
      </dgm:prSet>
      <dgm:spPr/>
      <dgm:t>
        <a:bodyPr/>
        <a:lstStyle/>
        <a:p>
          <a:endParaRPr lang="en-GB"/>
        </a:p>
      </dgm:t>
    </dgm:pt>
    <dgm:pt modelId="{DD1F9168-FEB6-464B-A2F6-A1EEDDDE12DA}" type="pres">
      <dgm:prSet presAssocID="{8DFF33F2-A3EE-4F16-A5A8-D3751EFC1DA8}" presName="spacer" presStyleCnt="0"/>
      <dgm:spPr/>
    </dgm:pt>
    <dgm:pt modelId="{292349CD-F564-472B-B973-11BEAFEE5849}" type="pres">
      <dgm:prSet presAssocID="{073C4337-88E7-43CF-B08D-F382C60E70AA}" presName="parentText" presStyleLbl="node1" presStyleIdx="1" presStyleCnt="3">
        <dgm:presLayoutVars>
          <dgm:chMax val="0"/>
          <dgm:bulletEnabled val="1"/>
        </dgm:presLayoutVars>
      </dgm:prSet>
      <dgm:spPr/>
      <dgm:t>
        <a:bodyPr/>
        <a:lstStyle/>
        <a:p>
          <a:endParaRPr lang="en-GB"/>
        </a:p>
      </dgm:t>
    </dgm:pt>
    <dgm:pt modelId="{754B39BB-D705-4B7A-88A0-BB6D7A256662}" type="pres">
      <dgm:prSet presAssocID="{2B758337-3AD4-444D-8845-754CAAD811E8}" presName="spacer" presStyleCnt="0"/>
      <dgm:spPr/>
    </dgm:pt>
    <dgm:pt modelId="{27C8E5CD-0E97-41B6-8BAC-0B2C0C046DAE}" type="pres">
      <dgm:prSet presAssocID="{6B9CFF19-52BD-4EEA-837D-F16C584A6368}" presName="parentText" presStyleLbl="node1" presStyleIdx="2" presStyleCnt="3">
        <dgm:presLayoutVars>
          <dgm:chMax val="0"/>
          <dgm:bulletEnabled val="1"/>
        </dgm:presLayoutVars>
      </dgm:prSet>
      <dgm:spPr/>
      <dgm:t>
        <a:bodyPr/>
        <a:lstStyle/>
        <a:p>
          <a:endParaRPr lang="en-GB"/>
        </a:p>
      </dgm:t>
    </dgm:pt>
  </dgm:ptLst>
  <dgm:cxnLst>
    <dgm:cxn modelId="{8C7CDCF7-5126-4686-8902-06FF973C7388}" type="presOf" srcId="{073C4337-88E7-43CF-B08D-F382C60E70AA}" destId="{292349CD-F564-472B-B973-11BEAFEE5849}" srcOrd="0" destOrd="0" presId="urn:microsoft.com/office/officeart/2005/8/layout/vList2"/>
    <dgm:cxn modelId="{08012171-F714-4C28-A531-8E9F846A1B36}" type="presOf" srcId="{17D53C8C-80ED-49F0-A7F1-BC50CAA2ABB2}" destId="{F8810060-826F-45FD-82AF-07149C2B7430}" srcOrd="0" destOrd="0" presId="urn:microsoft.com/office/officeart/2005/8/layout/vList2"/>
    <dgm:cxn modelId="{B5C4F007-0CB5-4B78-8935-67747430F864}" type="presOf" srcId="{E78618E5-2806-4BAB-AA76-6C530F4170A0}" destId="{29D0AE03-8C73-4AF6-AB28-4E93907CB286}" srcOrd="0" destOrd="0" presId="urn:microsoft.com/office/officeart/2005/8/layout/vList2"/>
    <dgm:cxn modelId="{1A7CD510-6C45-4FE9-91C9-E9A0DC93D42A}" srcId="{17D53C8C-80ED-49F0-A7F1-BC50CAA2ABB2}" destId="{073C4337-88E7-43CF-B08D-F382C60E70AA}" srcOrd="1" destOrd="0" parTransId="{9570666C-E4CB-4B59-B25B-4D42724AB218}" sibTransId="{2B758337-3AD4-444D-8845-754CAAD811E8}"/>
    <dgm:cxn modelId="{0FF7DEC2-402D-4D9B-831E-9D7CDD0EA385}" type="presOf" srcId="{6B9CFF19-52BD-4EEA-837D-F16C584A6368}" destId="{27C8E5CD-0E97-41B6-8BAC-0B2C0C046DAE}" srcOrd="0" destOrd="0" presId="urn:microsoft.com/office/officeart/2005/8/layout/vList2"/>
    <dgm:cxn modelId="{DF26D884-0928-4BC7-AF37-74E78607C151}" srcId="{17D53C8C-80ED-49F0-A7F1-BC50CAA2ABB2}" destId="{6B9CFF19-52BD-4EEA-837D-F16C584A6368}" srcOrd="2" destOrd="0" parTransId="{E25EF0E7-BDA9-4957-9E37-2B06CA564F8B}" sibTransId="{35F5CDE2-D7DA-49D4-BAA7-3770CFAD38E4}"/>
    <dgm:cxn modelId="{0AE52368-73B1-495B-B8AC-BA4E7A73468F}" srcId="{17D53C8C-80ED-49F0-A7F1-BC50CAA2ABB2}" destId="{E78618E5-2806-4BAB-AA76-6C530F4170A0}" srcOrd="0" destOrd="0" parTransId="{8E8FABF7-212F-4173-9DD3-B4F6876F23F1}" sibTransId="{8DFF33F2-A3EE-4F16-A5A8-D3751EFC1DA8}"/>
    <dgm:cxn modelId="{EAABCA13-43AD-49BA-B8B1-74613F2376D0}" type="presParOf" srcId="{F8810060-826F-45FD-82AF-07149C2B7430}" destId="{29D0AE03-8C73-4AF6-AB28-4E93907CB286}" srcOrd="0" destOrd="0" presId="urn:microsoft.com/office/officeart/2005/8/layout/vList2"/>
    <dgm:cxn modelId="{7E740DD1-0E59-47A6-9C12-A0FDCD1ED89D}" type="presParOf" srcId="{F8810060-826F-45FD-82AF-07149C2B7430}" destId="{DD1F9168-FEB6-464B-A2F6-A1EEDDDE12DA}" srcOrd="1" destOrd="0" presId="urn:microsoft.com/office/officeart/2005/8/layout/vList2"/>
    <dgm:cxn modelId="{E65E0746-A578-488C-BB72-FB65ACB8977E}" type="presParOf" srcId="{F8810060-826F-45FD-82AF-07149C2B7430}" destId="{292349CD-F564-472B-B973-11BEAFEE5849}" srcOrd="2" destOrd="0" presId="urn:microsoft.com/office/officeart/2005/8/layout/vList2"/>
    <dgm:cxn modelId="{C521E8DA-249A-4EF8-B1E9-A8DE8D1A21D6}" type="presParOf" srcId="{F8810060-826F-45FD-82AF-07149C2B7430}" destId="{754B39BB-D705-4B7A-88A0-BB6D7A256662}" srcOrd="3" destOrd="0" presId="urn:microsoft.com/office/officeart/2005/8/layout/vList2"/>
    <dgm:cxn modelId="{745B00E0-5146-47F0-9E56-7685A9C08D7C}" type="presParOf" srcId="{F8810060-826F-45FD-82AF-07149C2B7430}" destId="{27C8E5CD-0E97-41B6-8BAC-0B2C0C046DA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7D53C8C-80ED-49F0-A7F1-BC50CAA2ABB2}"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E78618E5-2806-4BAB-AA76-6C530F4170A0}">
      <dgm:prSet phldrT="[Text]"/>
      <dgm:spPr/>
      <dgm:t>
        <a:bodyPr/>
        <a:lstStyle/>
        <a:p>
          <a:r>
            <a:rPr lang="en-GB" dirty="0"/>
            <a:t>If you can’t reward success, you’re probably rewarding failure</a:t>
          </a:r>
        </a:p>
      </dgm:t>
    </dgm:pt>
    <dgm:pt modelId="{8E8FABF7-212F-4173-9DD3-B4F6876F23F1}" type="parTrans" cxnId="{0AE52368-73B1-495B-B8AC-BA4E7A73468F}">
      <dgm:prSet/>
      <dgm:spPr/>
      <dgm:t>
        <a:bodyPr/>
        <a:lstStyle/>
        <a:p>
          <a:endParaRPr lang="en-GB"/>
        </a:p>
      </dgm:t>
    </dgm:pt>
    <dgm:pt modelId="{8DFF33F2-A3EE-4F16-A5A8-D3751EFC1DA8}" type="sibTrans" cxnId="{0AE52368-73B1-495B-B8AC-BA4E7A73468F}">
      <dgm:prSet/>
      <dgm:spPr/>
      <dgm:t>
        <a:bodyPr/>
        <a:lstStyle/>
        <a:p>
          <a:endParaRPr lang="en-GB"/>
        </a:p>
      </dgm:t>
    </dgm:pt>
    <dgm:pt modelId="{073C4337-88E7-43CF-B08D-F382C60E70AA}">
      <dgm:prSet phldrT="[Text]"/>
      <dgm:spPr/>
      <dgm:t>
        <a:bodyPr/>
        <a:lstStyle/>
        <a:p>
          <a:r>
            <a:rPr lang="en-GB" dirty="0"/>
            <a:t>If you can’t see success, you can’t learn from it</a:t>
          </a:r>
        </a:p>
      </dgm:t>
    </dgm:pt>
    <dgm:pt modelId="{9570666C-E4CB-4B59-B25B-4D42724AB218}" type="parTrans" cxnId="{1A7CD510-6C45-4FE9-91C9-E9A0DC93D42A}">
      <dgm:prSet/>
      <dgm:spPr/>
      <dgm:t>
        <a:bodyPr/>
        <a:lstStyle/>
        <a:p>
          <a:endParaRPr lang="en-GB"/>
        </a:p>
      </dgm:t>
    </dgm:pt>
    <dgm:pt modelId="{2B758337-3AD4-444D-8845-754CAAD811E8}" type="sibTrans" cxnId="{1A7CD510-6C45-4FE9-91C9-E9A0DC93D42A}">
      <dgm:prSet/>
      <dgm:spPr/>
      <dgm:t>
        <a:bodyPr/>
        <a:lstStyle/>
        <a:p>
          <a:endParaRPr lang="en-GB"/>
        </a:p>
      </dgm:t>
    </dgm:pt>
    <dgm:pt modelId="{F8810060-826F-45FD-82AF-07149C2B7430}" type="pres">
      <dgm:prSet presAssocID="{17D53C8C-80ED-49F0-A7F1-BC50CAA2ABB2}" presName="linear" presStyleCnt="0">
        <dgm:presLayoutVars>
          <dgm:animLvl val="lvl"/>
          <dgm:resizeHandles val="exact"/>
        </dgm:presLayoutVars>
      </dgm:prSet>
      <dgm:spPr/>
      <dgm:t>
        <a:bodyPr/>
        <a:lstStyle/>
        <a:p>
          <a:endParaRPr lang="en-GB"/>
        </a:p>
      </dgm:t>
    </dgm:pt>
    <dgm:pt modelId="{29D0AE03-8C73-4AF6-AB28-4E93907CB286}" type="pres">
      <dgm:prSet presAssocID="{E78618E5-2806-4BAB-AA76-6C530F4170A0}" presName="parentText" presStyleLbl="node1" presStyleIdx="0" presStyleCnt="2">
        <dgm:presLayoutVars>
          <dgm:chMax val="0"/>
          <dgm:bulletEnabled val="1"/>
        </dgm:presLayoutVars>
      </dgm:prSet>
      <dgm:spPr/>
      <dgm:t>
        <a:bodyPr/>
        <a:lstStyle/>
        <a:p>
          <a:endParaRPr lang="en-GB"/>
        </a:p>
      </dgm:t>
    </dgm:pt>
    <dgm:pt modelId="{DD1F9168-FEB6-464B-A2F6-A1EEDDDE12DA}" type="pres">
      <dgm:prSet presAssocID="{8DFF33F2-A3EE-4F16-A5A8-D3751EFC1DA8}" presName="spacer" presStyleCnt="0"/>
      <dgm:spPr/>
    </dgm:pt>
    <dgm:pt modelId="{292349CD-F564-472B-B973-11BEAFEE5849}" type="pres">
      <dgm:prSet presAssocID="{073C4337-88E7-43CF-B08D-F382C60E70AA}" presName="parentText" presStyleLbl="node1" presStyleIdx="1" presStyleCnt="2">
        <dgm:presLayoutVars>
          <dgm:chMax val="0"/>
          <dgm:bulletEnabled val="1"/>
        </dgm:presLayoutVars>
      </dgm:prSet>
      <dgm:spPr/>
      <dgm:t>
        <a:bodyPr/>
        <a:lstStyle/>
        <a:p>
          <a:endParaRPr lang="en-GB"/>
        </a:p>
      </dgm:t>
    </dgm:pt>
  </dgm:ptLst>
  <dgm:cxnLst>
    <dgm:cxn modelId="{56755027-D227-4E73-8D04-C87717F62FE6}" type="presOf" srcId="{17D53C8C-80ED-49F0-A7F1-BC50CAA2ABB2}" destId="{F8810060-826F-45FD-82AF-07149C2B7430}" srcOrd="0" destOrd="0" presId="urn:microsoft.com/office/officeart/2005/8/layout/vList2"/>
    <dgm:cxn modelId="{1A7CD510-6C45-4FE9-91C9-E9A0DC93D42A}" srcId="{17D53C8C-80ED-49F0-A7F1-BC50CAA2ABB2}" destId="{073C4337-88E7-43CF-B08D-F382C60E70AA}" srcOrd="1" destOrd="0" parTransId="{9570666C-E4CB-4B59-B25B-4D42724AB218}" sibTransId="{2B758337-3AD4-444D-8845-754CAAD811E8}"/>
    <dgm:cxn modelId="{A08D40C8-2B87-40D5-895F-3985F6DE5EC3}" type="presOf" srcId="{073C4337-88E7-43CF-B08D-F382C60E70AA}" destId="{292349CD-F564-472B-B973-11BEAFEE5849}" srcOrd="0" destOrd="0" presId="urn:microsoft.com/office/officeart/2005/8/layout/vList2"/>
    <dgm:cxn modelId="{0AE52368-73B1-495B-B8AC-BA4E7A73468F}" srcId="{17D53C8C-80ED-49F0-A7F1-BC50CAA2ABB2}" destId="{E78618E5-2806-4BAB-AA76-6C530F4170A0}" srcOrd="0" destOrd="0" parTransId="{8E8FABF7-212F-4173-9DD3-B4F6876F23F1}" sibTransId="{8DFF33F2-A3EE-4F16-A5A8-D3751EFC1DA8}"/>
    <dgm:cxn modelId="{90FCD375-477D-4EFA-9496-DD07FBCD9E65}" type="presOf" srcId="{E78618E5-2806-4BAB-AA76-6C530F4170A0}" destId="{29D0AE03-8C73-4AF6-AB28-4E93907CB286}" srcOrd="0" destOrd="0" presId="urn:microsoft.com/office/officeart/2005/8/layout/vList2"/>
    <dgm:cxn modelId="{47F2624B-ECF2-4E2E-B360-A81141A85882}" type="presParOf" srcId="{F8810060-826F-45FD-82AF-07149C2B7430}" destId="{29D0AE03-8C73-4AF6-AB28-4E93907CB286}" srcOrd="0" destOrd="0" presId="urn:microsoft.com/office/officeart/2005/8/layout/vList2"/>
    <dgm:cxn modelId="{E2CDC8F7-CE07-4D32-9135-8D70F27894A5}" type="presParOf" srcId="{F8810060-826F-45FD-82AF-07149C2B7430}" destId="{DD1F9168-FEB6-464B-A2F6-A1EEDDDE12DA}" srcOrd="1" destOrd="0" presId="urn:microsoft.com/office/officeart/2005/8/layout/vList2"/>
    <dgm:cxn modelId="{5AE9E12F-E8AE-4082-A5A2-379B2F5B5410}" type="presParOf" srcId="{F8810060-826F-45FD-82AF-07149C2B7430}" destId="{292349CD-F564-472B-B973-11BEAFEE584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7D53C8C-80ED-49F0-A7F1-BC50CAA2ABB2}"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E78618E5-2806-4BAB-AA76-6C530F4170A0}">
      <dgm:prSet phldrT="[Text]"/>
      <dgm:spPr/>
      <dgm:t>
        <a:bodyPr/>
        <a:lstStyle/>
        <a:p>
          <a:r>
            <a:rPr lang="en-GB" dirty="0"/>
            <a:t>If you can’t recognise failure, you can’t correct it</a:t>
          </a:r>
        </a:p>
      </dgm:t>
    </dgm:pt>
    <dgm:pt modelId="{8E8FABF7-212F-4173-9DD3-B4F6876F23F1}" type="parTrans" cxnId="{0AE52368-73B1-495B-B8AC-BA4E7A73468F}">
      <dgm:prSet/>
      <dgm:spPr/>
      <dgm:t>
        <a:bodyPr/>
        <a:lstStyle/>
        <a:p>
          <a:endParaRPr lang="en-GB"/>
        </a:p>
      </dgm:t>
    </dgm:pt>
    <dgm:pt modelId="{8DFF33F2-A3EE-4F16-A5A8-D3751EFC1DA8}" type="sibTrans" cxnId="{0AE52368-73B1-495B-B8AC-BA4E7A73468F}">
      <dgm:prSet/>
      <dgm:spPr/>
      <dgm:t>
        <a:bodyPr/>
        <a:lstStyle/>
        <a:p>
          <a:endParaRPr lang="en-GB"/>
        </a:p>
      </dgm:t>
    </dgm:pt>
    <dgm:pt modelId="{073C4337-88E7-43CF-B08D-F382C60E70AA}">
      <dgm:prSet phldrT="[Text]"/>
      <dgm:spPr/>
      <dgm:t>
        <a:bodyPr/>
        <a:lstStyle/>
        <a:p>
          <a:r>
            <a:rPr lang="en-GB" dirty="0"/>
            <a:t>If you can’t demonstrate results, you can’t win public support</a:t>
          </a:r>
        </a:p>
      </dgm:t>
    </dgm:pt>
    <dgm:pt modelId="{9570666C-E4CB-4B59-B25B-4D42724AB218}" type="parTrans" cxnId="{1A7CD510-6C45-4FE9-91C9-E9A0DC93D42A}">
      <dgm:prSet/>
      <dgm:spPr/>
      <dgm:t>
        <a:bodyPr/>
        <a:lstStyle/>
        <a:p>
          <a:endParaRPr lang="en-GB"/>
        </a:p>
      </dgm:t>
    </dgm:pt>
    <dgm:pt modelId="{2B758337-3AD4-444D-8845-754CAAD811E8}" type="sibTrans" cxnId="{1A7CD510-6C45-4FE9-91C9-E9A0DC93D42A}">
      <dgm:prSet/>
      <dgm:spPr/>
      <dgm:t>
        <a:bodyPr/>
        <a:lstStyle/>
        <a:p>
          <a:endParaRPr lang="en-GB"/>
        </a:p>
      </dgm:t>
    </dgm:pt>
    <dgm:pt modelId="{F8810060-826F-45FD-82AF-07149C2B7430}" type="pres">
      <dgm:prSet presAssocID="{17D53C8C-80ED-49F0-A7F1-BC50CAA2ABB2}" presName="linear" presStyleCnt="0">
        <dgm:presLayoutVars>
          <dgm:animLvl val="lvl"/>
          <dgm:resizeHandles val="exact"/>
        </dgm:presLayoutVars>
      </dgm:prSet>
      <dgm:spPr/>
      <dgm:t>
        <a:bodyPr/>
        <a:lstStyle/>
        <a:p>
          <a:endParaRPr lang="en-GB"/>
        </a:p>
      </dgm:t>
    </dgm:pt>
    <dgm:pt modelId="{29D0AE03-8C73-4AF6-AB28-4E93907CB286}" type="pres">
      <dgm:prSet presAssocID="{E78618E5-2806-4BAB-AA76-6C530F4170A0}" presName="parentText" presStyleLbl="node1" presStyleIdx="0" presStyleCnt="2">
        <dgm:presLayoutVars>
          <dgm:chMax val="0"/>
          <dgm:bulletEnabled val="1"/>
        </dgm:presLayoutVars>
      </dgm:prSet>
      <dgm:spPr/>
      <dgm:t>
        <a:bodyPr/>
        <a:lstStyle/>
        <a:p>
          <a:endParaRPr lang="en-GB"/>
        </a:p>
      </dgm:t>
    </dgm:pt>
    <dgm:pt modelId="{DD1F9168-FEB6-464B-A2F6-A1EEDDDE12DA}" type="pres">
      <dgm:prSet presAssocID="{8DFF33F2-A3EE-4F16-A5A8-D3751EFC1DA8}" presName="spacer" presStyleCnt="0"/>
      <dgm:spPr/>
    </dgm:pt>
    <dgm:pt modelId="{292349CD-F564-472B-B973-11BEAFEE5849}" type="pres">
      <dgm:prSet presAssocID="{073C4337-88E7-43CF-B08D-F382C60E70AA}" presName="parentText" presStyleLbl="node1" presStyleIdx="1" presStyleCnt="2">
        <dgm:presLayoutVars>
          <dgm:chMax val="0"/>
          <dgm:bulletEnabled val="1"/>
        </dgm:presLayoutVars>
      </dgm:prSet>
      <dgm:spPr/>
      <dgm:t>
        <a:bodyPr/>
        <a:lstStyle/>
        <a:p>
          <a:endParaRPr lang="en-GB"/>
        </a:p>
      </dgm:t>
    </dgm:pt>
  </dgm:ptLst>
  <dgm:cxnLst>
    <dgm:cxn modelId="{0A139236-7B23-42DF-AB17-3FA198D7B7F9}" type="presOf" srcId="{073C4337-88E7-43CF-B08D-F382C60E70AA}" destId="{292349CD-F564-472B-B973-11BEAFEE5849}" srcOrd="0" destOrd="0" presId="urn:microsoft.com/office/officeart/2005/8/layout/vList2"/>
    <dgm:cxn modelId="{1A7CD510-6C45-4FE9-91C9-E9A0DC93D42A}" srcId="{17D53C8C-80ED-49F0-A7F1-BC50CAA2ABB2}" destId="{073C4337-88E7-43CF-B08D-F382C60E70AA}" srcOrd="1" destOrd="0" parTransId="{9570666C-E4CB-4B59-B25B-4D42724AB218}" sibTransId="{2B758337-3AD4-444D-8845-754CAAD811E8}"/>
    <dgm:cxn modelId="{04A4A79D-6375-41C6-AF8C-9487C9B14DC0}" type="presOf" srcId="{17D53C8C-80ED-49F0-A7F1-BC50CAA2ABB2}" destId="{F8810060-826F-45FD-82AF-07149C2B7430}" srcOrd="0" destOrd="0" presId="urn:microsoft.com/office/officeart/2005/8/layout/vList2"/>
    <dgm:cxn modelId="{C6A2EB30-F555-41BC-9D57-5783593B0541}" type="presOf" srcId="{E78618E5-2806-4BAB-AA76-6C530F4170A0}" destId="{29D0AE03-8C73-4AF6-AB28-4E93907CB286}" srcOrd="0" destOrd="0" presId="urn:microsoft.com/office/officeart/2005/8/layout/vList2"/>
    <dgm:cxn modelId="{0AE52368-73B1-495B-B8AC-BA4E7A73468F}" srcId="{17D53C8C-80ED-49F0-A7F1-BC50CAA2ABB2}" destId="{E78618E5-2806-4BAB-AA76-6C530F4170A0}" srcOrd="0" destOrd="0" parTransId="{8E8FABF7-212F-4173-9DD3-B4F6876F23F1}" sibTransId="{8DFF33F2-A3EE-4F16-A5A8-D3751EFC1DA8}"/>
    <dgm:cxn modelId="{24A89ECE-E9B1-48E6-9DFF-CE76D852506A}" type="presParOf" srcId="{F8810060-826F-45FD-82AF-07149C2B7430}" destId="{29D0AE03-8C73-4AF6-AB28-4E93907CB286}" srcOrd="0" destOrd="0" presId="urn:microsoft.com/office/officeart/2005/8/layout/vList2"/>
    <dgm:cxn modelId="{DEC42AF3-31AD-4A44-BFF1-39003F422B2D}" type="presParOf" srcId="{F8810060-826F-45FD-82AF-07149C2B7430}" destId="{DD1F9168-FEB6-464B-A2F6-A1EEDDDE12DA}" srcOrd="1" destOrd="0" presId="urn:microsoft.com/office/officeart/2005/8/layout/vList2"/>
    <dgm:cxn modelId="{873B83EF-E231-4C99-984A-B8040036BFA3}" type="presParOf" srcId="{F8810060-826F-45FD-82AF-07149C2B7430}" destId="{292349CD-F564-472B-B973-11BEAFEE584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AA9AAB-8470-4B4D-A282-9A453F3E8B3E}" type="datetimeFigureOut">
              <a:rPr lang="en-GB" smtClean="0"/>
              <a:t>12/03/2020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4986AF-156D-4107-8444-CA6353AFDBCD}" type="slidenum">
              <a:rPr lang="en-GB" smtClean="0"/>
              <a:t>‹#›</a:t>
            </a:fld>
            <a:endParaRPr lang="en-GB"/>
          </a:p>
        </p:txBody>
      </p:sp>
    </p:spTree>
    <p:extLst>
      <p:ext uri="{BB962C8B-B14F-4D97-AF65-F5344CB8AC3E}">
        <p14:creationId xmlns:p14="http://schemas.microsoft.com/office/powerpoint/2010/main" val="1376172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63D7B3F-C073-4353-9C7D-524525F2983A}" type="datetime1">
              <a:rPr lang="en-US" smtClean="0"/>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E6CC82-976B-4E43-B7C3-8D7BC6A37A65}" type="datetime1">
              <a:rPr lang="en-US" smtClean="0"/>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A8B3EC-A51F-4E62-839E-09F2F04338AB}" type="datetime1">
              <a:rPr lang="en-US" smtClean="0"/>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F9326A5-EC3E-4817-B831-A42E9F2B4D60}" type="datetime1">
              <a:rPr lang="en-US" smtClean="0"/>
              <a:t>3/12/2020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CBA149-7762-449F-AA4F-465450B0A92D}" type="datetime1">
              <a:rPr lang="en-US" smtClean="0"/>
              <a:t>3/12/2020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7BE5443-A4B4-4DE4-9ABB-CFCD1E77713B}" type="datetime1">
              <a:rPr lang="en-US" smtClean="0"/>
              <a:t>3/12/2020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F32578-06F7-4823-ABC7-5E8856C187B8}" type="datetime1">
              <a:rPr lang="en-US" smtClean="0"/>
              <a:t>3/12/2020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3E726F-6304-4DFE-A3CB-93B8B0A99190}" type="datetime1">
              <a:rPr lang="en-US" smtClean="0"/>
              <a:t>3/12/2020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39EBAF-EA30-4EA8-9B34-2DF475D40ED0}" type="datetime1">
              <a:rPr lang="en-US" smtClean="0"/>
              <a:t>3/12/2020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964F994-DEAD-47A1-A264-D8A461C06C02}" type="datetime1">
              <a:rPr lang="en-US" smtClean="0"/>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6FEB8DD-7A3E-444F-A3EA-B3EF1572D57F}" type="datetime1">
              <a:rPr lang="en-US" smtClean="0"/>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BC1B8F-5BBF-4283-A148-156FFDB1B31B}" type="datetime1">
              <a:rPr lang="en-US" smtClean="0"/>
              <a:t>3/12/2020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8.jpe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3" Type="http://schemas.openxmlformats.org/officeDocument/2006/relationships/hyperlink" Target="https://www.phoenix.gov/residents"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dtphx.org/about/downtown-phoenix-inc/"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jpeg"/></Relationships>
</file>

<file path=ppt/slides/_rels/slide4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swansea.gov.uk/citycentreimprovements" TargetMode="Externa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hyperlink" Target="https://www.cplc.org/default.aspx" TargetMode="External"/><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images.betterworldbooks.com/045/Reinventing-Government-978045226942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81400" y="228600"/>
            <a:ext cx="1824228" cy="27432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685800" y="2895600"/>
            <a:ext cx="7772400" cy="1085850"/>
          </a:xfrm>
        </p:spPr>
        <p:txBody>
          <a:bodyPr/>
          <a:lstStyle/>
          <a:p>
            <a:r>
              <a:rPr lang="en-GB" dirty="0"/>
              <a:t>Reinventing Government</a:t>
            </a:r>
          </a:p>
        </p:txBody>
      </p:sp>
      <p:sp>
        <p:nvSpPr>
          <p:cNvPr id="3" name="Subtitle 2"/>
          <p:cNvSpPr>
            <a:spLocks noGrp="1"/>
          </p:cNvSpPr>
          <p:nvPr>
            <p:ph type="subTitle" idx="1"/>
          </p:nvPr>
        </p:nvSpPr>
        <p:spPr>
          <a:xfrm>
            <a:off x="1371600" y="4191000"/>
            <a:ext cx="6781800" cy="2133600"/>
          </a:xfrm>
        </p:spPr>
        <p:txBody>
          <a:bodyPr>
            <a:normAutofit fontScale="92500" lnSpcReduction="20000"/>
          </a:bodyPr>
          <a:lstStyle/>
          <a:p>
            <a:r>
              <a:rPr lang="en-GB" dirty="0"/>
              <a:t>Osborne D and </a:t>
            </a:r>
            <a:r>
              <a:rPr lang="en-GB" dirty="0" err="1"/>
              <a:t>Gaebler</a:t>
            </a:r>
            <a:r>
              <a:rPr lang="en-GB" dirty="0"/>
              <a:t> T (1992) Reinventing Government: How the entrepreneurial spirit is transforming the public sector. Reading, MA: Addison-Wellesley</a:t>
            </a:r>
          </a:p>
        </p:txBody>
      </p:sp>
    </p:spTree>
    <p:extLst>
      <p:ext uri="{BB962C8B-B14F-4D97-AF65-F5344CB8AC3E}">
        <p14:creationId xmlns:p14="http://schemas.microsoft.com/office/powerpoint/2010/main" val="3518729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0" y="274638"/>
            <a:ext cx="4495800" cy="868362"/>
          </a:xfrm>
        </p:spPr>
        <p:txBody>
          <a:bodyPr/>
          <a:lstStyle/>
          <a:p>
            <a:pPr algn="l"/>
            <a:r>
              <a:rPr lang="en-GB" dirty="0"/>
              <a:t>Underlying beliefs</a:t>
            </a:r>
          </a:p>
        </p:txBody>
      </p:sp>
      <p:sp>
        <p:nvSpPr>
          <p:cNvPr id="3" name="Content Placeholder 2"/>
          <p:cNvSpPr>
            <a:spLocks noGrp="1"/>
          </p:cNvSpPr>
          <p:nvPr>
            <p:ph idx="1"/>
          </p:nvPr>
        </p:nvSpPr>
        <p:spPr>
          <a:xfrm>
            <a:off x="457200" y="765968"/>
            <a:ext cx="3733800" cy="5668963"/>
          </a:xfrm>
        </p:spPr>
        <p:txBody>
          <a:bodyPr>
            <a:normAutofit/>
          </a:bodyPr>
          <a:lstStyle/>
          <a:p>
            <a:r>
              <a:rPr lang="en-GB" sz="2400" dirty="0"/>
              <a:t>First, we believe in government</a:t>
            </a:r>
          </a:p>
          <a:p>
            <a:r>
              <a:rPr lang="en-GB" sz="2400" dirty="0"/>
              <a:t>Second, we believe that civilised society cannot function effectively without effective government – something that is all too rare today</a:t>
            </a:r>
          </a:p>
          <a:p>
            <a:r>
              <a:rPr lang="en-GB" sz="2400" dirty="0"/>
              <a:t>Third, we believe that the people who work in government are not the problem; the systems in which they work are the </a:t>
            </a:r>
            <a:r>
              <a:rPr lang="en-GB" sz="2400" dirty="0" smtClean="0"/>
              <a:t>problem</a:t>
            </a:r>
            <a:endParaRPr lang="en-GB" sz="24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pic>
        <p:nvPicPr>
          <p:cNvPr id="5" name="Picture 4"/>
          <p:cNvPicPr>
            <a:picLocks noChangeAspect="1"/>
          </p:cNvPicPr>
          <p:nvPr/>
        </p:nvPicPr>
        <p:blipFill>
          <a:blip r:embed="rId2"/>
          <a:stretch>
            <a:fillRect/>
          </a:stretch>
        </p:blipFill>
        <p:spPr>
          <a:xfrm>
            <a:off x="4284149" y="1752600"/>
            <a:ext cx="4538102" cy="3695700"/>
          </a:xfrm>
          <a:prstGeom prst="rect">
            <a:avLst/>
          </a:prstGeom>
        </p:spPr>
      </p:pic>
    </p:spTree>
    <p:extLst>
      <p:ext uri="{BB962C8B-B14F-4D97-AF65-F5344CB8AC3E}">
        <p14:creationId xmlns:p14="http://schemas.microsoft.com/office/powerpoint/2010/main" val="4155010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5040" y="279972"/>
            <a:ext cx="4467225" cy="868362"/>
          </a:xfrm>
        </p:spPr>
        <p:txBody>
          <a:bodyPr/>
          <a:lstStyle/>
          <a:p>
            <a:pPr algn="l"/>
            <a:r>
              <a:rPr lang="en-GB" dirty="0"/>
              <a:t>Underlying beliefs</a:t>
            </a:r>
          </a:p>
        </p:txBody>
      </p:sp>
      <p:sp>
        <p:nvSpPr>
          <p:cNvPr id="3" name="Content Placeholder 2"/>
          <p:cNvSpPr>
            <a:spLocks noGrp="1"/>
          </p:cNvSpPr>
          <p:nvPr>
            <p:ph idx="1"/>
          </p:nvPr>
        </p:nvSpPr>
        <p:spPr>
          <a:xfrm>
            <a:off x="76200" y="533400"/>
            <a:ext cx="4343400" cy="6169787"/>
          </a:xfrm>
        </p:spPr>
        <p:txBody>
          <a:bodyPr>
            <a:normAutofit lnSpcReduction="10000"/>
          </a:bodyPr>
          <a:lstStyle/>
          <a:p>
            <a:r>
              <a:rPr lang="en-GB" dirty="0" smtClean="0"/>
              <a:t>Fourth</a:t>
            </a:r>
            <a:r>
              <a:rPr lang="en-GB" dirty="0"/>
              <a:t>, we believe that neither traditional liberalism not traditional conservatism has much relevance to the problems our governments face today</a:t>
            </a:r>
          </a:p>
          <a:p>
            <a:r>
              <a:rPr lang="en-GB" dirty="0"/>
              <a:t>Finally, we believe deeply in equity – in equal opportunity for all Americans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a:t>
            </a:fld>
            <a:endParaRPr lang="en-US"/>
          </a:p>
        </p:txBody>
      </p:sp>
      <p:pic>
        <p:nvPicPr>
          <p:cNvPr id="5" name="Picture 4"/>
          <p:cNvPicPr>
            <a:picLocks noChangeAspect="1"/>
          </p:cNvPicPr>
          <p:nvPr/>
        </p:nvPicPr>
        <p:blipFill>
          <a:blip r:embed="rId2"/>
          <a:stretch>
            <a:fillRect/>
          </a:stretch>
        </p:blipFill>
        <p:spPr>
          <a:xfrm>
            <a:off x="4343400" y="2284793"/>
            <a:ext cx="4667250" cy="2667000"/>
          </a:xfrm>
          <a:prstGeom prst="rect">
            <a:avLst/>
          </a:prstGeom>
        </p:spPr>
      </p:pic>
    </p:spTree>
    <p:extLst>
      <p:ext uri="{BB962C8B-B14F-4D97-AF65-F5344CB8AC3E}">
        <p14:creationId xmlns:p14="http://schemas.microsoft.com/office/powerpoint/2010/main" val="4080747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Public Entrepreneurial Management</a:t>
            </a:r>
          </a:p>
        </p:txBody>
      </p:sp>
      <p:sp>
        <p:nvSpPr>
          <p:cNvPr id="3" name="Content Placeholder 2"/>
          <p:cNvSpPr>
            <a:spLocks noGrp="1"/>
          </p:cNvSpPr>
          <p:nvPr>
            <p:ph idx="1"/>
          </p:nvPr>
        </p:nvSpPr>
        <p:spPr>
          <a:xfrm>
            <a:off x="457200" y="1981200"/>
            <a:ext cx="4572000" cy="4144963"/>
          </a:xfrm>
        </p:spPr>
        <p:txBody>
          <a:bodyPr>
            <a:normAutofit/>
          </a:bodyPr>
          <a:lstStyle/>
          <a:p>
            <a:r>
              <a:rPr lang="en-GB" sz="2800" dirty="0"/>
              <a:t>Bureaucracy, tiers of government and red tape do not inspire the entrepreneurial approach, but rules can change </a:t>
            </a:r>
            <a:r>
              <a:rPr lang="en-GB" sz="2800" dirty="0" smtClean="0"/>
              <a:t>…</a:t>
            </a:r>
            <a:endParaRPr lang="en-GB" sz="28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4</a:t>
            </a:fld>
            <a:endParaRPr lang="en-US"/>
          </a:p>
        </p:txBody>
      </p:sp>
      <p:pic>
        <p:nvPicPr>
          <p:cNvPr id="5" name="Picture 4"/>
          <p:cNvPicPr>
            <a:picLocks noChangeAspect="1"/>
          </p:cNvPicPr>
          <p:nvPr/>
        </p:nvPicPr>
        <p:blipFill>
          <a:blip r:embed="rId2"/>
          <a:stretch>
            <a:fillRect/>
          </a:stretch>
        </p:blipFill>
        <p:spPr>
          <a:xfrm>
            <a:off x="5471160" y="1417638"/>
            <a:ext cx="3230880" cy="4876800"/>
          </a:xfrm>
          <a:prstGeom prst="rect">
            <a:avLst/>
          </a:prstGeom>
        </p:spPr>
      </p:pic>
    </p:spTree>
    <p:extLst>
      <p:ext uri="{BB962C8B-B14F-4D97-AF65-F5344CB8AC3E}">
        <p14:creationId xmlns:p14="http://schemas.microsoft.com/office/powerpoint/2010/main" val="123042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Public Entrepreneurial Management</a:t>
            </a:r>
          </a:p>
        </p:txBody>
      </p:sp>
      <p:sp>
        <p:nvSpPr>
          <p:cNvPr id="3" name="Content Placeholder 2"/>
          <p:cNvSpPr>
            <a:spLocks noGrp="1"/>
          </p:cNvSpPr>
          <p:nvPr>
            <p:ph idx="1"/>
          </p:nvPr>
        </p:nvSpPr>
        <p:spPr>
          <a:xfrm>
            <a:off x="457200" y="1295400"/>
            <a:ext cx="4495800" cy="5181600"/>
          </a:xfrm>
        </p:spPr>
        <p:txBody>
          <a:bodyPr>
            <a:normAutofit lnSpcReduction="10000"/>
          </a:bodyPr>
          <a:lstStyle/>
          <a:p>
            <a:r>
              <a:rPr lang="en-GB" sz="2800" dirty="0" smtClean="0"/>
              <a:t>Visalia</a:t>
            </a:r>
            <a:r>
              <a:rPr lang="en-GB" sz="2800" dirty="0"/>
              <a:t>, California 1984: an opportunity arose to buy an Olympic swimming pool for 50% of usual cost. A 3</a:t>
            </a:r>
            <a:r>
              <a:rPr lang="en-GB" sz="2800" baseline="30000" dirty="0"/>
              <a:t>rd</a:t>
            </a:r>
            <a:r>
              <a:rPr lang="en-GB" sz="2800" dirty="0"/>
              <a:t> tier parks and recreation officer took along a deposit cheque of $60,000 without direction from the city council</a:t>
            </a:r>
          </a:p>
          <a:p>
            <a:r>
              <a:rPr lang="en-GB" sz="2800" dirty="0"/>
              <a:t>They’d adopted a radically new budget system to encourage managers to be proactive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5</a:t>
            </a:fld>
            <a:endParaRPr lang="en-US"/>
          </a:p>
        </p:txBody>
      </p:sp>
      <p:pic>
        <p:nvPicPr>
          <p:cNvPr id="5" name="Picture 4"/>
          <p:cNvPicPr>
            <a:picLocks noChangeAspect="1"/>
          </p:cNvPicPr>
          <p:nvPr/>
        </p:nvPicPr>
        <p:blipFill>
          <a:blip r:embed="rId2"/>
          <a:stretch>
            <a:fillRect/>
          </a:stretch>
        </p:blipFill>
        <p:spPr>
          <a:xfrm>
            <a:off x="5209032" y="1905000"/>
            <a:ext cx="3505200" cy="3505200"/>
          </a:xfrm>
          <a:prstGeom prst="rect">
            <a:avLst/>
          </a:prstGeom>
        </p:spPr>
      </p:pic>
    </p:spTree>
    <p:extLst>
      <p:ext uri="{BB962C8B-B14F-4D97-AF65-F5344CB8AC3E}">
        <p14:creationId xmlns:p14="http://schemas.microsoft.com/office/powerpoint/2010/main" val="375931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Expenditure Control Budget</a:t>
            </a:r>
          </a:p>
        </p:txBody>
      </p:sp>
      <p:sp>
        <p:nvSpPr>
          <p:cNvPr id="3" name="Content Placeholder 2"/>
          <p:cNvSpPr>
            <a:spLocks noGrp="1"/>
          </p:cNvSpPr>
          <p:nvPr>
            <p:ph idx="1"/>
          </p:nvPr>
        </p:nvSpPr>
        <p:spPr>
          <a:xfrm>
            <a:off x="304800" y="1417638"/>
            <a:ext cx="4343400" cy="5211762"/>
          </a:xfrm>
        </p:spPr>
        <p:txBody>
          <a:bodyPr>
            <a:normAutofit/>
          </a:bodyPr>
          <a:lstStyle/>
          <a:p>
            <a:pPr marL="0" indent="0">
              <a:buNone/>
            </a:pPr>
            <a:r>
              <a:rPr lang="en-GB" b="1" dirty="0"/>
              <a:t>Two simple changes</a:t>
            </a:r>
            <a:r>
              <a:rPr lang="en-GB" dirty="0"/>
              <a:t>:</a:t>
            </a:r>
          </a:p>
          <a:p>
            <a:pPr marL="514350" indent="-514350">
              <a:buFont typeface="+mj-lt"/>
              <a:buAutoNum type="arabicPeriod"/>
            </a:pPr>
            <a:r>
              <a:rPr lang="en-GB" sz="2400" dirty="0"/>
              <a:t>Elimination of categories of expenditure within departmental budgets freeing managers to move resources around as needs shifted</a:t>
            </a:r>
          </a:p>
          <a:p>
            <a:pPr marL="514350" indent="-514350">
              <a:buFont typeface="+mj-lt"/>
              <a:buAutoNum type="arabicPeriod"/>
            </a:pPr>
            <a:r>
              <a:rPr lang="en-GB" sz="2400" dirty="0"/>
              <a:t>Allowed departments to keep what they didn’t spend from one year to the next, so they could shift unused funds to fund new priorities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pic>
        <p:nvPicPr>
          <p:cNvPr id="5" name="Picture 4"/>
          <p:cNvPicPr>
            <a:picLocks noChangeAspect="1"/>
          </p:cNvPicPr>
          <p:nvPr/>
        </p:nvPicPr>
        <p:blipFill>
          <a:blip r:embed="rId2"/>
          <a:stretch>
            <a:fillRect/>
          </a:stretch>
        </p:blipFill>
        <p:spPr>
          <a:xfrm>
            <a:off x="4831080" y="1219200"/>
            <a:ext cx="4086225" cy="5269892"/>
          </a:xfrm>
          <a:prstGeom prst="rect">
            <a:avLst/>
          </a:prstGeom>
        </p:spPr>
      </p:pic>
    </p:spTree>
    <p:extLst>
      <p:ext uri="{BB962C8B-B14F-4D97-AF65-F5344CB8AC3E}">
        <p14:creationId xmlns:p14="http://schemas.microsoft.com/office/powerpoint/2010/main" val="3060007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81000" y="381000"/>
            <a:ext cx="8458200" cy="4643199"/>
          </a:xfrm>
          <a:prstGeom prst="rect">
            <a:avLst/>
          </a:prstGeom>
        </p:spPr>
      </p:pic>
      <p:sp>
        <p:nvSpPr>
          <p:cNvPr id="3" name="Content Placeholder 2"/>
          <p:cNvSpPr>
            <a:spLocks noGrp="1"/>
          </p:cNvSpPr>
          <p:nvPr>
            <p:ph idx="1"/>
          </p:nvPr>
        </p:nvSpPr>
        <p:spPr>
          <a:xfrm>
            <a:off x="505968" y="5024200"/>
            <a:ext cx="8613648" cy="1697276"/>
          </a:xfrm>
        </p:spPr>
        <p:txBody>
          <a:bodyPr>
            <a:normAutofit/>
          </a:bodyPr>
          <a:lstStyle/>
          <a:p>
            <a:pPr lvl="0"/>
            <a:r>
              <a:rPr lang="en-GB" sz="2400" dirty="0">
                <a:solidFill>
                  <a:prstClr val="black"/>
                </a:solidFill>
              </a:rPr>
              <a:t>This encouraged ownership, forward planning and greater </a:t>
            </a:r>
            <a:r>
              <a:rPr lang="en-GB" sz="2400" dirty="0" smtClean="0">
                <a:solidFill>
                  <a:prstClr val="black"/>
                </a:solidFill>
              </a:rPr>
              <a:t>responsibility</a:t>
            </a:r>
            <a:endParaRPr lang="en-GB" sz="2400" dirty="0">
              <a:solidFill>
                <a:prstClr val="black"/>
              </a:solidFill>
            </a:endParaRPr>
          </a:p>
          <a:p>
            <a:pPr lvl="0"/>
            <a:r>
              <a:rPr lang="en-GB" sz="2400" dirty="0">
                <a:solidFill>
                  <a:prstClr val="black"/>
                </a:solidFill>
              </a:rPr>
              <a:t>The idea was to get managers thinking like owners: </a:t>
            </a:r>
            <a:r>
              <a:rPr lang="en-GB" sz="2400" b="1" dirty="0">
                <a:solidFill>
                  <a:prstClr val="black"/>
                </a:solidFill>
              </a:rPr>
              <a:t>“If this were my money, would I spend it in this way?”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7</a:t>
            </a:fld>
            <a:endParaRPr lang="en-US"/>
          </a:p>
        </p:txBody>
      </p:sp>
    </p:spTree>
    <p:extLst>
      <p:ext uri="{BB962C8B-B14F-4D97-AF65-F5344CB8AC3E}">
        <p14:creationId xmlns:p14="http://schemas.microsoft.com/office/powerpoint/2010/main" val="1421583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723822"/>
            <a:ext cx="9144000" cy="5372178"/>
          </a:xfrm>
          <a:prstGeom prst="rect">
            <a:avLst/>
          </a:prstGeom>
        </p:spPr>
      </p:pic>
      <p:sp>
        <p:nvSpPr>
          <p:cNvPr id="2" name="Title 1"/>
          <p:cNvSpPr>
            <a:spLocks noGrp="1"/>
          </p:cNvSpPr>
          <p:nvPr>
            <p:ph type="title"/>
          </p:nvPr>
        </p:nvSpPr>
        <p:spPr>
          <a:xfrm>
            <a:off x="457200" y="-188183"/>
            <a:ext cx="8229600" cy="1233487"/>
          </a:xfrm>
        </p:spPr>
        <p:txBody>
          <a:bodyPr>
            <a:normAutofit fontScale="90000"/>
          </a:bodyPr>
          <a:lstStyle/>
          <a:p>
            <a:r>
              <a:rPr lang="en-GB" dirty="0"/>
              <a:t>Public Entrepreneurial Management</a:t>
            </a:r>
          </a:p>
        </p:txBody>
      </p:sp>
      <p:sp>
        <p:nvSpPr>
          <p:cNvPr id="3" name="Content Placeholder 2"/>
          <p:cNvSpPr>
            <a:spLocks noGrp="1"/>
          </p:cNvSpPr>
          <p:nvPr>
            <p:ph idx="1"/>
          </p:nvPr>
        </p:nvSpPr>
        <p:spPr>
          <a:xfrm>
            <a:off x="533400" y="4671122"/>
            <a:ext cx="8229600" cy="1867790"/>
          </a:xfrm>
          <a:solidFill>
            <a:schemeClr val="accent1">
              <a:lumMod val="20000"/>
              <a:lumOff val="80000"/>
            </a:schemeClr>
          </a:solidFill>
        </p:spPr>
        <p:txBody>
          <a:bodyPr>
            <a:noAutofit/>
          </a:bodyPr>
          <a:lstStyle/>
          <a:p>
            <a:r>
              <a:rPr lang="en-GB" sz="2800" dirty="0"/>
              <a:t>Visalia street cleansing boss had always worked with a 3 weeks cycle, extended to 4, then 5 then 6. Following complaints he settled on a new 4 week cycle for street cleansing and grass </a:t>
            </a:r>
            <a:r>
              <a:rPr lang="en-GB" sz="2800" dirty="0" smtClean="0"/>
              <a:t>cutting</a:t>
            </a:r>
            <a:endParaRPr lang="en-GB" sz="28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spTree>
    <p:extLst>
      <p:ext uri="{BB962C8B-B14F-4D97-AF65-F5344CB8AC3E}">
        <p14:creationId xmlns:p14="http://schemas.microsoft.com/office/powerpoint/2010/main" val="521484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469392" y="365287"/>
            <a:ext cx="8229600" cy="1233487"/>
          </a:xfrm>
          <a:solidFill>
            <a:schemeClr val="accent1">
              <a:lumMod val="20000"/>
              <a:lumOff val="80000"/>
            </a:schemeClr>
          </a:solidFill>
        </p:spPr>
        <p:txBody>
          <a:bodyPr>
            <a:normAutofit fontScale="90000"/>
          </a:bodyPr>
          <a:lstStyle/>
          <a:p>
            <a:r>
              <a:rPr lang="en-GB" dirty="0"/>
              <a:t>Public Entrepreneurial Management</a:t>
            </a:r>
          </a:p>
        </p:txBody>
      </p:sp>
      <p:sp>
        <p:nvSpPr>
          <p:cNvPr id="3" name="Content Placeholder 2"/>
          <p:cNvSpPr>
            <a:spLocks noGrp="1"/>
          </p:cNvSpPr>
          <p:nvPr>
            <p:ph idx="1"/>
          </p:nvPr>
        </p:nvSpPr>
        <p:spPr>
          <a:xfrm>
            <a:off x="426720" y="5393692"/>
            <a:ext cx="8229600" cy="1027810"/>
          </a:xfrm>
          <a:solidFill>
            <a:schemeClr val="accent1">
              <a:lumMod val="20000"/>
              <a:lumOff val="80000"/>
            </a:schemeClr>
          </a:solidFill>
        </p:spPr>
        <p:txBody>
          <a:bodyPr>
            <a:noAutofit/>
          </a:bodyPr>
          <a:lstStyle/>
          <a:p>
            <a:r>
              <a:rPr lang="en-GB" sz="2800" dirty="0" smtClean="0"/>
              <a:t>Visalia </a:t>
            </a:r>
            <a:r>
              <a:rPr lang="en-GB" sz="2800" dirty="0"/>
              <a:t>Police Department’s lease-purchasing scheme for squad cars was copied by 24 other cities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9</a:t>
            </a:fld>
            <a:endParaRPr lang="en-US"/>
          </a:p>
        </p:txBody>
      </p:sp>
    </p:spTree>
    <p:extLst>
      <p:ext uri="{BB962C8B-B14F-4D97-AF65-F5344CB8AC3E}">
        <p14:creationId xmlns:p14="http://schemas.microsoft.com/office/powerpoint/2010/main" val="349095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998112"/>
            <a:ext cx="9144000" cy="4861775"/>
          </a:xfrm>
          <a:prstGeom prst="rect">
            <a:avLst/>
          </a:prstGeom>
        </p:spPr>
      </p:pic>
      <p:sp>
        <p:nvSpPr>
          <p:cNvPr id="2" name="Title 1"/>
          <p:cNvSpPr>
            <a:spLocks noGrp="1"/>
          </p:cNvSpPr>
          <p:nvPr>
            <p:ph type="title"/>
          </p:nvPr>
        </p:nvSpPr>
        <p:spPr>
          <a:xfrm>
            <a:off x="457200" y="-69851"/>
            <a:ext cx="8229600" cy="1143000"/>
          </a:xfrm>
        </p:spPr>
        <p:txBody>
          <a:bodyPr>
            <a:normAutofit fontScale="90000"/>
          </a:bodyPr>
          <a:lstStyle/>
          <a:p>
            <a:r>
              <a:rPr lang="en-GB" dirty="0"/>
              <a:t>Public Entrepreneurial Management</a:t>
            </a:r>
          </a:p>
        </p:txBody>
      </p:sp>
      <p:sp>
        <p:nvSpPr>
          <p:cNvPr id="3" name="Content Placeholder 2"/>
          <p:cNvSpPr>
            <a:spLocks noGrp="1"/>
          </p:cNvSpPr>
          <p:nvPr>
            <p:ph idx="1"/>
          </p:nvPr>
        </p:nvSpPr>
        <p:spPr>
          <a:xfrm>
            <a:off x="228600" y="1828800"/>
            <a:ext cx="8458200" cy="3382963"/>
          </a:xfrm>
          <a:solidFill>
            <a:schemeClr val="accent1">
              <a:lumMod val="20000"/>
              <a:lumOff val="80000"/>
            </a:schemeClr>
          </a:solidFill>
        </p:spPr>
        <p:txBody>
          <a:bodyPr/>
          <a:lstStyle/>
          <a:p>
            <a:r>
              <a:rPr lang="en-GB" dirty="0"/>
              <a:t>Employees who helped to earn or save the city money were allowed to take 15% of the savings </a:t>
            </a:r>
            <a:r>
              <a:rPr lang="en-GB" dirty="0" smtClean="0"/>
              <a:t>generated</a:t>
            </a:r>
            <a:endParaRPr lang="en-GB" dirty="0"/>
          </a:p>
          <a:p>
            <a:r>
              <a:rPr lang="en-GB" dirty="0"/>
              <a:t>Visalia set up a new organisation to provide affordable housing with a loan of $100,000 and 13 acres of excess </a:t>
            </a:r>
            <a:r>
              <a:rPr lang="en-GB" dirty="0" smtClean="0"/>
              <a:t>land</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10</a:t>
            </a:fld>
            <a:endParaRPr lang="en-US"/>
          </a:p>
        </p:txBody>
      </p:sp>
    </p:spTree>
    <p:extLst>
      <p:ext uri="{BB962C8B-B14F-4D97-AF65-F5344CB8AC3E}">
        <p14:creationId xmlns:p14="http://schemas.microsoft.com/office/powerpoint/2010/main" val="293771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768" y="-36576"/>
            <a:ext cx="3304032" cy="1143000"/>
          </a:xfrm>
        </p:spPr>
        <p:txBody>
          <a:bodyPr/>
          <a:lstStyle/>
          <a:p>
            <a:pPr algn="l"/>
            <a:r>
              <a:rPr lang="en-GB" dirty="0" smtClean="0"/>
              <a:t>East Harlem</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11</a:t>
            </a:fld>
            <a:endParaRPr lang="en-US"/>
          </a:p>
        </p:txBody>
      </p:sp>
      <p:pic>
        <p:nvPicPr>
          <p:cNvPr id="5" name="Picture 4"/>
          <p:cNvPicPr>
            <a:picLocks noChangeAspect="1"/>
          </p:cNvPicPr>
          <p:nvPr/>
        </p:nvPicPr>
        <p:blipFill>
          <a:blip r:embed="rId2"/>
          <a:stretch>
            <a:fillRect/>
          </a:stretch>
        </p:blipFill>
        <p:spPr>
          <a:xfrm>
            <a:off x="0" y="1236907"/>
            <a:ext cx="9144000" cy="4384186"/>
          </a:xfrm>
          <a:prstGeom prst="rect">
            <a:avLst/>
          </a:prstGeom>
        </p:spPr>
      </p:pic>
      <p:pic>
        <p:nvPicPr>
          <p:cNvPr id="6" name="Picture 5"/>
          <p:cNvPicPr>
            <a:picLocks noChangeAspect="1"/>
          </p:cNvPicPr>
          <p:nvPr/>
        </p:nvPicPr>
        <p:blipFill>
          <a:blip r:embed="rId3"/>
          <a:stretch>
            <a:fillRect/>
          </a:stretch>
        </p:blipFill>
        <p:spPr>
          <a:xfrm>
            <a:off x="27432" y="990600"/>
            <a:ext cx="9144000" cy="6516210"/>
          </a:xfrm>
          <a:prstGeom prst="rect">
            <a:avLst/>
          </a:prstGeom>
        </p:spPr>
      </p:pic>
    </p:spTree>
    <p:extLst>
      <p:ext uri="{BB962C8B-B14F-4D97-AF65-F5344CB8AC3E}">
        <p14:creationId xmlns:p14="http://schemas.microsoft.com/office/powerpoint/2010/main" val="327333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601" y="152400"/>
            <a:ext cx="3657599" cy="1143000"/>
          </a:xfrm>
        </p:spPr>
        <p:txBody>
          <a:bodyPr/>
          <a:lstStyle/>
          <a:p>
            <a:pPr algn="l"/>
            <a:r>
              <a:rPr lang="en-GB" dirty="0"/>
              <a:t>East Harlem</a:t>
            </a:r>
          </a:p>
        </p:txBody>
      </p:sp>
      <p:pic>
        <p:nvPicPr>
          <p:cNvPr id="2052" name="Picture 4" descr="http://ts1.mm.bing.net/th?&amp;id=JN.1oIdPfrIJ97dG7JV5Oi%2bCg&amp;w=300&amp;h=300&amp;c=0&amp;pid=1.9&amp;rs=0&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92" y="431290"/>
            <a:ext cx="4216400" cy="303580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idx="1"/>
          </p:nvPr>
        </p:nvSpPr>
        <p:spPr>
          <a:xfrm>
            <a:off x="4838700" y="1354415"/>
            <a:ext cx="4343400" cy="5122012"/>
          </a:xfrm>
        </p:spPr>
        <p:txBody>
          <a:bodyPr>
            <a:normAutofit/>
          </a:bodyPr>
          <a:lstStyle/>
          <a:p>
            <a:r>
              <a:rPr lang="en-GB" dirty="0"/>
              <a:t>One of the poorest communities: 50% single mothers, 35% on public assistance; protection grills on school windows</a:t>
            </a:r>
          </a:p>
          <a:p>
            <a:r>
              <a:rPr lang="en-GB" dirty="0"/>
              <a:t>Some of the most successful public schools in America</a:t>
            </a:r>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592" y="3747539"/>
            <a:ext cx="4388668" cy="2940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Slide Number Placeholder 2"/>
          <p:cNvSpPr>
            <a:spLocks noGrp="1"/>
          </p:cNvSpPr>
          <p:nvPr>
            <p:ph type="sldNum" sz="quarter" idx="12"/>
          </p:nvPr>
        </p:nvSpPr>
        <p:spPr/>
        <p:txBody>
          <a:bodyPr/>
          <a:lstStyle/>
          <a:p>
            <a:fld id="{B6F15528-21DE-4FAA-801E-634DDDAF4B2B}" type="slidenum">
              <a:rPr lang="en-US" smtClean="0"/>
              <a:pPr/>
              <a:t>12</a:t>
            </a:fld>
            <a:endParaRPr lang="en-US"/>
          </a:p>
        </p:txBody>
      </p:sp>
    </p:spTree>
    <p:extLst>
      <p:ext uri="{BB962C8B-B14F-4D97-AF65-F5344CB8AC3E}">
        <p14:creationId xmlns:p14="http://schemas.microsoft.com/office/powerpoint/2010/main" val="461436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0200" y="274638"/>
            <a:ext cx="3276600" cy="1143000"/>
          </a:xfrm>
        </p:spPr>
        <p:txBody>
          <a:bodyPr/>
          <a:lstStyle/>
          <a:p>
            <a:pPr algn="r"/>
            <a:r>
              <a:rPr lang="en-GB" dirty="0"/>
              <a:t>East Harlem</a:t>
            </a:r>
          </a:p>
        </p:txBody>
      </p:sp>
      <p:sp>
        <p:nvSpPr>
          <p:cNvPr id="3" name="Content Placeholder 2"/>
          <p:cNvSpPr>
            <a:spLocks noGrp="1"/>
          </p:cNvSpPr>
          <p:nvPr>
            <p:ph idx="1"/>
          </p:nvPr>
        </p:nvSpPr>
        <p:spPr>
          <a:xfrm>
            <a:off x="381000" y="763587"/>
            <a:ext cx="4495800" cy="5592763"/>
          </a:xfrm>
        </p:spPr>
        <p:txBody>
          <a:bodyPr>
            <a:normAutofit fontScale="92500" lnSpcReduction="10000"/>
          </a:bodyPr>
          <a:lstStyle/>
          <a:p>
            <a:r>
              <a:rPr lang="en-GB" dirty="0"/>
              <a:t>1970s: East Harlem (District 4 of New York City) ranked 32</a:t>
            </a:r>
            <a:r>
              <a:rPr lang="en-GB" baseline="30000" dirty="0"/>
              <a:t>nd</a:t>
            </a:r>
            <a:r>
              <a:rPr lang="en-GB" dirty="0"/>
              <a:t> of the 32 school districts</a:t>
            </a:r>
          </a:p>
          <a:p>
            <a:r>
              <a:rPr lang="en-GB" dirty="0"/>
              <a:t>Anthony Alvarado and John Falco created an alternate school for the most difficult young people</a:t>
            </a:r>
          </a:p>
          <a:p>
            <a:r>
              <a:rPr lang="en-GB" dirty="0"/>
              <a:t>Closely followed by a further two schools … and many more followed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13</a:t>
            </a:fld>
            <a:endParaRPr lang="en-US"/>
          </a:p>
        </p:txBody>
      </p:sp>
      <p:pic>
        <p:nvPicPr>
          <p:cNvPr id="5" name="Picture 4"/>
          <p:cNvPicPr>
            <a:picLocks noChangeAspect="1"/>
          </p:cNvPicPr>
          <p:nvPr/>
        </p:nvPicPr>
        <p:blipFill>
          <a:blip r:embed="rId2"/>
          <a:stretch>
            <a:fillRect/>
          </a:stretch>
        </p:blipFill>
        <p:spPr>
          <a:xfrm>
            <a:off x="5105400" y="1828800"/>
            <a:ext cx="3448050" cy="3747880"/>
          </a:xfrm>
          <a:prstGeom prst="rect">
            <a:avLst/>
          </a:prstGeom>
        </p:spPr>
      </p:pic>
    </p:spTree>
    <p:extLst>
      <p:ext uri="{BB962C8B-B14F-4D97-AF65-F5344CB8AC3E}">
        <p14:creationId xmlns:p14="http://schemas.microsoft.com/office/powerpoint/2010/main" val="1333788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Progress and stagnation</a:t>
            </a:r>
          </a:p>
        </p:txBody>
      </p:sp>
      <p:sp>
        <p:nvSpPr>
          <p:cNvPr id="3" name="Content Placeholder 2"/>
          <p:cNvSpPr>
            <a:spLocks noGrp="1"/>
          </p:cNvSpPr>
          <p:nvPr>
            <p:ph idx="1"/>
          </p:nvPr>
        </p:nvSpPr>
        <p:spPr/>
        <p:txBody>
          <a:bodyPr>
            <a:normAutofit fontScale="92500" lnSpcReduction="10000"/>
          </a:bodyPr>
          <a:lstStyle/>
          <a:p>
            <a:r>
              <a:rPr lang="en-GB" dirty="0"/>
              <a:t>1890 – 1920: the Progressive movement transformed government in America</a:t>
            </a:r>
          </a:p>
          <a:p>
            <a:r>
              <a:rPr lang="en-GB" dirty="0"/>
              <a:t>Structured civil service, written exams, pay-scales, protection from arbitrary hiring or dismissal, independent public authorities, division of management functions, professional city manager to temper the influence of the politicians</a:t>
            </a:r>
          </a:p>
          <a:p>
            <a:r>
              <a:rPr lang="en-GB" dirty="0"/>
              <a:t>Inputs controlled but results ignored</a:t>
            </a:r>
          </a:p>
          <a:p>
            <a:r>
              <a:rPr lang="en-GB" dirty="0"/>
              <a:t>1950: </a:t>
            </a:r>
            <a:r>
              <a:rPr lang="en-GB" b="1" dirty="0"/>
              <a:t>‘a nation of organization men’ </a:t>
            </a:r>
            <a:r>
              <a:rPr lang="en-GB" dirty="0"/>
              <a:t>[15]</a:t>
            </a:r>
            <a:endParaRPr lang="en-GB" b="1"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14</a:t>
            </a:fld>
            <a:endParaRPr lang="en-US"/>
          </a:p>
        </p:txBody>
      </p:sp>
    </p:spTree>
    <p:extLst>
      <p:ext uri="{BB962C8B-B14F-4D97-AF65-F5344CB8AC3E}">
        <p14:creationId xmlns:p14="http://schemas.microsoft.com/office/powerpoint/2010/main" val="4179234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Bureaucratic institutions work if the environment is stable, the task is relatively simple and every customer wants the same service</a:t>
            </a:r>
          </a:p>
          <a:p>
            <a:r>
              <a:rPr lang="en-GB" dirty="0"/>
              <a:t>By the early 1990s we saw rapidly changing environments with customers demanding quality and choice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spTree>
    <p:extLst>
      <p:ext uri="{BB962C8B-B14F-4D97-AF65-F5344CB8AC3E}">
        <p14:creationId xmlns:p14="http://schemas.microsoft.com/office/powerpoint/2010/main" val="3046898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1590" y="1219200"/>
            <a:ext cx="8458200" cy="4524315"/>
          </a:xfrm>
          <a:prstGeom prst="rect">
            <a:avLst/>
          </a:prstGeom>
          <a:solidFill>
            <a:srgbClr val="FFFF00"/>
          </a:solidFill>
          <a:ln w="25400">
            <a:solidFill>
              <a:schemeClr val="accent1"/>
            </a:solidFill>
          </a:ln>
        </p:spPr>
        <p:txBody>
          <a:bodyPr wrap="square">
            <a:spAutoFit/>
          </a:bodyPr>
          <a:lstStyle/>
          <a:p>
            <a:pPr algn="ctr"/>
            <a:r>
              <a:rPr lang="en-GB" sz="3600" dirty="0"/>
              <a:t>‘In government the routine tendency is to protect turf, to resist change, to build empires, to enlarge one’s sphere of control, to protect projects and programs (sic) regardless of whether or not they are any longer needed.”</a:t>
            </a:r>
          </a:p>
          <a:p>
            <a:pPr algn="ctr"/>
            <a:endParaRPr lang="en-GB" sz="3600" dirty="0"/>
          </a:p>
          <a:p>
            <a:pPr algn="ctr"/>
            <a:r>
              <a:rPr lang="en-GB" sz="3600" dirty="0"/>
              <a:t>- </a:t>
            </a:r>
            <a:r>
              <a:rPr lang="en-GB" sz="2800" dirty="0"/>
              <a:t>Indianapolis Mayor William </a:t>
            </a:r>
            <a:r>
              <a:rPr lang="en-GB" sz="2800" dirty="0" err="1"/>
              <a:t>Hudnut</a:t>
            </a:r>
            <a:r>
              <a:rPr lang="en-GB" sz="2800" dirty="0"/>
              <a:t> in 1986 [18]</a:t>
            </a:r>
          </a:p>
        </p:txBody>
      </p:sp>
      <p:sp>
        <p:nvSpPr>
          <p:cNvPr id="2" name="Slide Number Placeholder 1"/>
          <p:cNvSpPr>
            <a:spLocks noGrp="1"/>
          </p:cNvSpPr>
          <p:nvPr>
            <p:ph type="sldNum" sz="quarter" idx="12"/>
          </p:nvPr>
        </p:nvSpPr>
        <p:spPr/>
        <p:txBody>
          <a:bodyPr/>
          <a:lstStyle/>
          <a:p>
            <a:fld id="{B6F15528-21DE-4FAA-801E-634DDDAF4B2B}" type="slidenum">
              <a:rPr lang="en-US" smtClean="0"/>
              <a:pPr/>
              <a:t>16</a:t>
            </a:fld>
            <a:endParaRPr lang="en-US"/>
          </a:p>
        </p:txBody>
      </p:sp>
    </p:spTree>
    <p:extLst>
      <p:ext uri="{BB962C8B-B14F-4D97-AF65-F5344CB8AC3E}">
        <p14:creationId xmlns:p14="http://schemas.microsoft.com/office/powerpoint/2010/main" val="2801216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792162"/>
          </a:xfrm>
        </p:spPr>
        <p:txBody>
          <a:bodyPr/>
          <a:lstStyle/>
          <a:p>
            <a:r>
              <a:rPr lang="en-GB" dirty="0"/>
              <a:t>Common Threads of Change [19]</a:t>
            </a:r>
          </a:p>
        </p:txBody>
      </p:sp>
      <p:sp>
        <p:nvSpPr>
          <p:cNvPr id="3" name="Content Placeholder 2"/>
          <p:cNvSpPr>
            <a:spLocks noGrp="1"/>
          </p:cNvSpPr>
          <p:nvPr>
            <p:ph idx="1"/>
          </p:nvPr>
        </p:nvSpPr>
        <p:spPr>
          <a:xfrm>
            <a:off x="533400" y="1752600"/>
            <a:ext cx="6959097" cy="3962400"/>
          </a:xfrm>
        </p:spPr>
        <p:txBody>
          <a:bodyPr>
            <a:noAutofit/>
          </a:bodyPr>
          <a:lstStyle/>
          <a:p>
            <a:pPr marL="514350" indent="-514350">
              <a:buFont typeface="+mj-lt"/>
              <a:buAutoNum type="arabicPeriod"/>
            </a:pPr>
            <a:r>
              <a:rPr lang="en-GB" sz="4000" dirty="0"/>
              <a:t>Competition</a:t>
            </a:r>
          </a:p>
          <a:p>
            <a:pPr marL="514350" indent="-514350">
              <a:buFont typeface="+mj-lt"/>
              <a:buAutoNum type="arabicPeriod"/>
            </a:pPr>
            <a:r>
              <a:rPr lang="en-GB" sz="4000" dirty="0"/>
              <a:t>Empowering citizens</a:t>
            </a:r>
          </a:p>
          <a:p>
            <a:pPr marL="514350" indent="-514350">
              <a:buFont typeface="+mj-lt"/>
              <a:buAutoNum type="arabicPeriod"/>
            </a:pPr>
            <a:r>
              <a:rPr lang="en-GB" sz="4000" dirty="0"/>
              <a:t>Goal orientation</a:t>
            </a:r>
          </a:p>
          <a:p>
            <a:pPr marL="514350" indent="-514350">
              <a:buFont typeface="+mj-lt"/>
              <a:buAutoNum type="arabicPeriod"/>
            </a:pPr>
            <a:r>
              <a:rPr lang="en-GB" sz="4000" dirty="0"/>
              <a:t>Customers not clients</a:t>
            </a:r>
          </a:p>
          <a:p>
            <a:pPr marL="514350" indent="-514350">
              <a:buFont typeface="+mj-lt"/>
              <a:buAutoNum type="arabicPeriod"/>
            </a:pPr>
            <a:r>
              <a:rPr lang="en-GB" sz="4000" dirty="0"/>
              <a:t>Promotion of choice</a:t>
            </a:r>
          </a:p>
        </p:txBody>
      </p:sp>
      <p:sp>
        <p:nvSpPr>
          <p:cNvPr id="4" name="TextBox 3"/>
          <p:cNvSpPr txBox="1"/>
          <p:nvPr/>
        </p:nvSpPr>
        <p:spPr>
          <a:xfrm>
            <a:off x="5715000" y="1219200"/>
            <a:ext cx="3048000" cy="1754326"/>
          </a:xfrm>
          <a:prstGeom prst="rect">
            <a:avLst/>
          </a:prstGeom>
          <a:noFill/>
          <a:ln w="25400">
            <a:solidFill>
              <a:schemeClr val="accent1"/>
            </a:solidFill>
          </a:ln>
        </p:spPr>
        <p:txBody>
          <a:bodyPr wrap="square" rtlCol="0">
            <a:spAutoFit/>
          </a:bodyPr>
          <a:lstStyle/>
          <a:p>
            <a:pPr algn="ctr"/>
            <a:r>
              <a:rPr lang="en-GB" sz="3600" b="1" dirty="0"/>
              <a:t>10</a:t>
            </a:r>
          </a:p>
          <a:p>
            <a:pPr algn="ctr"/>
            <a:r>
              <a:rPr lang="en-GB" sz="3600" b="1" dirty="0"/>
              <a:t>fundamental principles</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17</a:t>
            </a:fld>
            <a:endParaRPr lang="en-US"/>
          </a:p>
        </p:txBody>
      </p:sp>
    </p:spTree>
    <p:extLst>
      <p:ext uri="{BB962C8B-B14F-4D97-AF65-F5344CB8AC3E}">
        <p14:creationId xmlns:p14="http://schemas.microsoft.com/office/powerpoint/2010/main" val="124428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792162"/>
          </a:xfrm>
        </p:spPr>
        <p:txBody>
          <a:bodyPr/>
          <a:lstStyle/>
          <a:p>
            <a:r>
              <a:rPr lang="en-GB" dirty="0"/>
              <a:t>Common Threads of Change [19]</a:t>
            </a:r>
          </a:p>
        </p:txBody>
      </p:sp>
      <p:sp>
        <p:nvSpPr>
          <p:cNvPr id="3" name="Content Placeholder 2"/>
          <p:cNvSpPr>
            <a:spLocks noGrp="1"/>
          </p:cNvSpPr>
          <p:nvPr>
            <p:ph idx="1"/>
          </p:nvPr>
        </p:nvSpPr>
        <p:spPr>
          <a:xfrm>
            <a:off x="533400" y="1447800"/>
            <a:ext cx="7772400" cy="4038600"/>
          </a:xfrm>
        </p:spPr>
        <p:txBody>
          <a:bodyPr>
            <a:noAutofit/>
          </a:bodyPr>
          <a:lstStyle/>
          <a:p>
            <a:pPr marL="514350" indent="-514350">
              <a:buFont typeface="+mj-lt"/>
              <a:buAutoNum type="arabicPeriod" startAt="6"/>
            </a:pPr>
            <a:r>
              <a:rPr lang="en-GB" sz="3600" dirty="0"/>
              <a:t>Prevention rather than cure</a:t>
            </a:r>
          </a:p>
          <a:p>
            <a:pPr marL="514350" indent="-514350">
              <a:buFont typeface="+mj-lt"/>
              <a:buAutoNum type="arabicPeriod" startAt="6"/>
            </a:pPr>
            <a:r>
              <a:rPr lang="en-GB" sz="3600" dirty="0"/>
              <a:t>Earn money as well as spend it</a:t>
            </a:r>
          </a:p>
          <a:p>
            <a:pPr marL="514350" indent="-514350">
              <a:buFont typeface="+mj-lt"/>
              <a:buAutoNum type="arabicPeriod" startAt="6"/>
            </a:pPr>
            <a:r>
              <a:rPr lang="en-GB" sz="3600" dirty="0"/>
              <a:t>Decentralise authority</a:t>
            </a:r>
          </a:p>
          <a:p>
            <a:pPr marL="514350" indent="-514350">
              <a:buFont typeface="+mj-lt"/>
              <a:buAutoNum type="arabicPeriod" startAt="6"/>
            </a:pPr>
            <a:r>
              <a:rPr lang="en-GB" sz="3600" dirty="0"/>
              <a:t>Market mechanisms not bureaucracy</a:t>
            </a:r>
          </a:p>
          <a:p>
            <a:pPr marL="514350" indent="-514350">
              <a:buFont typeface="+mj-lt"/>
              <a:buAutoNum type="arabicPeriod" startAt="6"/>
            </a:pPr>
            <a:r>
              <a:rPr lang="en-GB" sz="3600" dirty="0"/>
              <a:t>Not </a:t>
            </a:r>
            <a:r>
              <a:rPr lang="en-GB" sz="3600" b="1" i="1" dirty="0"/>
              <a:t>public service </a:t>
            </a:r>
            <a:r>
              <a:rPr lang="en-GB" sz="3600" dirty="0"/>
              <a:t>but private, public and voluntary together</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18</a:t>
            </a:fld>
            <a:endParaRPr lang="en-US"/>
          </a:p>
        </p:txBody>
      </p:sp>
    </p:spTree>
    <p:extLst>
      <p:ext uri="{BB962C8B-B14F-4D97-AF65-F5344CB8AC3E}">
        <p14:creationId xmlns:p14="http://schemas.microsoft.com/office/powerpoint/2010/main" val="2950015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GB" dirty="0"/>
              <a:t>A Third Choice [22]</a:t>
            </a:r>
          </a:p>
        </p:txBody>
      </p:sp>
      <p:graphicFrame>
        <p:nvGraphicFramePr>
          <p:cNvPr id="4" name="Diagram 3"/>
          <p:cNvGraphicFramePr/>
          <p:nvPr>
            <p:extLst>
              <p:ext uri="{D42A27DB-BD31-4B8C-83A1-F6EECF244321}">
                <p14:modId xmlns:p14="http://schemas.microsoft.com/office/powerpoint/2010/main" val="1413252988"/>
              </p:ext>
            </p:extLst>
          </p:nvPr>
        </p:nvGraphicFramePr>
        <p:xfrm>
          <a:off x="1524000" y="533400"/>
          <a:ext cx="6781800" cy="462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609600" y="4572000"/>
            <a:ext cx="8382000" cy="2062103"/>
          </a:xfrm>
          <a:prstGeom prst="rect">
            <a:avLst/>
          </a:prstGeom>
          <a:noFill/>
        </p:spPr>
        <p:txBody>
          <a:bodyPr wrap="square" rtlCol="0">
            <a:spAutoFit/>
          </a:bodyPr>
          <a:lstStyle/>
          <a:p>
            <a:pPr marL="457200" indent="-457200">
              <a:buFont typeface="Arial" panose="020B0604020202020204" pitchFamily="34" charset="0"/>
              <a:buChar char="•"/>
            </a:pPr>
            <a:r>
              <a:rPr lang="en-GB" sz="3200" b="1" dirty="0"/>
              <a:t>Governance</a:t>
            </a:r>
            <a:r>
              <a:rPr lang="en-GB" sz="3200" dirty="0"/>
              <a:t> is the process by which we collectively solve our problems and meet society’s needs</a:t>
            </a:r>
          </a:p>
          <a:p>
            <a:pPr marL="457200" indent="-457200">
              <a:buFont typeface="Arial" panose="020B0604020202020204" pitchFamily="34" charset="0"/>
              <a:buChar char="•"/>
            </a:pPr>
            <a:r>
              <a:rPr lang="en-GB" sz="3200" b="1" dirty="0"/>
              <a:t>Government</a:t>
            </a:r>
            <a:r>
              <a:rPr lang="en-GB" sz="3200" dirty="0"/>
              <a:t> is the instrument we use</a:t>
            </a:r>
          </a:p>
        </p:txBody>
      </p:sp>
      <p:sp>
        <p:nvSpPr>
          <p:cNvPr id="3" name="Slide Number Placeholder 2"/>
          <p:cNvSpPr>
            <a:spLocks noGrp="1"/>
          </p:cNvSpPr>
          <p:nvPr>
            <p:ph type="sldNum" sz="quarter" idx="12"/>
          </p:nvPr>
        </p:nvSpPr>
        <p:spPr/>
        <p:txBody>
          <a:bodyPr/>
          <a:lstStyle/>
          <a:p>
            <a:fld id="{B6F15528-21DE-4FAA-801E-634DDDAF4B2B}" type="slidenum">
              <a:rPr lang="en-US" smtClean="0"/>
              <a:pPr/>
              <a:t>19</a:t>
            </a:fld>
            <a:endParaRPr lang="en-US"/>
          </a:p>
        </p:txBody>
      </p:sp>
    </p:spTree>
    <p:extLst>
      <p:ext uri="{BB962C8B-B14F-4D97-AF65-F5344CB8AC3E}">
        <p14:creationId xmlns:p14="http://schemas.microsoft.com/office/powerpoint/2010/main" val="4217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86BD848-1825-4791-BCBD-A3A83241779B}"/>
                                            </p:graphicEl>
                                          </p:spTgt>
                                        </p:tgtEl>
                                        <p:attrNameLst>
                                          <p:attrName>style.visibility</p:attrName>
                                        </p:attrNameLst>
                                      </p:cBhvr>
                                      <p:to>
                                        <p:strVal val="visible"/>
                                      </p:to>
                                    </p:set>
                                    <p:animEffect transition="in" filter="fade">
                                      <p:cBhvr>
                                        <p:cTn id="7" dur="500"/>
                                        <p:tgtEl>
                                          <p:spTgt spid="4">
                                            <p:graphicEl>
                                              <a:dgm id="{C86BD848-1825-4791-BCBD-A3A83241779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6341EF0-74E5-4258-BCB7-43794865E1D9}"/>
                                            </p:graphicEl>
                                          </p:spTgt>
                                        </p:tgtEl>
                                        <p:attrNameLst>
                                          <p:attrName>style.visibility</p:attrName>
                                        </p:attrNameLst>
                                      </p:cBhvr>
                                      <p:to>
                                        <p:strVal val="visible"/>
                                      </p:to>
                                    </p:set>
                                    <p:animEffect transition="in" filter="fade">
                                      <p:cBhvr>
                                        <p:cTn id="12" dur="500"/>
                                        <p:tgtEl>
                                          <p:spTgt spid="4">
                                            <p:graphicEl>
                                              <a:dgm id="{C6341EF0-74E5-4258-BCB7-43794865E1D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214C8BD-A30C-4796-B49B-917D65CD5B1F}"/>
                                            </p:graphicEl>
                                          </p:spTgt>
                                        </p:tgtEl>
                                        <p:attrNameLst>
                                          <p:attrName>style.visibility</p:attrName>
                                        </p:attrNameLst>
                                      </p:cBhvr>
                                      <p:to>
                                        <p:strVal val="visible"/>
                                      </p:to>
                                    </p:set>
                                    <p:animEffect transition="in" filter="fade">
                                      <p:cBhvr>
                                        <p:cTn id="17" dur="500"/>
                                        <p:tgtEl>
                                          <p:spTgt spid="4">
                                            <p:graphicEl>
                                              <a:dgm id="{2214C8BD-A30C-4796-B49B-917D65CD5B1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C4D1AA07-2115-401D-B5BD-E4FFB8B2F8FB}"/>
                                            </p:graphicEl>
                                          </p:spTgt>
                                        </p:tgtEl>
                                        <p:attrNameLst>
                                          <p:attrName>style.visibility</p:attrName>
                                        </p:attrNameLst>
                                      </p:cBhvr>
                                      <p:to>
                                        <p:strVal val="visible"/>
                                      </p:to>
                                    </p:set>
                                    <p:animEffect transition="in" filter="fade">
                                      <p:cBhvr>
                                        <p:cTn id="20" dur="500"/>
                                        <p:tgtEl>
                                          <p:spTgt spid="4">
                                            <p:graphicEl>
                                              <a:dgm id="{C4D1AA07-2115-401D-B5BD-E4FFB8B2F8F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D3D9576B-3299-4FAF-BD1B-4FB00204B659}"/>
                                            </p:graphicEl>
                                          </p:spTgt>
                                        </p:tgtEl>
                                        <p:attrNameLst>
                                          <p:attrName>style.visibility</p:attrName>
                                        </p:attrNameLst>
                                      </p:cBhvr>
                                      <p:to>
                                        <p:strVal val="visible"/>
                                      </p:to>
                                    </p:set>
                                    <p:animEffect transition="in" filter="fade">
                                      <p:cBhvr>
                                        <p:cTn id="25" dur="500"/>
                                        <p:tgtEl>
                                          <p:spTgt spid="4">
                                            <p:graphicEl>
                                              <a:dgm id="{D3D9576B-3299-4FAF-BD1B-4FB00204B65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8F353A9C-BE99-4EF7-91CD-3E7599AD26F8}"/>
                                            </p:graphicEl>
                                          </p:spTgt>
                                        </p:tgtEl>
                                        <p:attrNameLst>
                                          <p:attrName>style.visibility</p:attrName>
                                        </p:attrNameLst>
                                      </p:cBhvr>
                                      <p:to>
                                        <p:strVal val="visible"/>
                                      </p:to>
                                    </p:set>
                                    <p:animEffect transition="in" filter="fade">
                                      <p:cBhvr>
                                        <p:cTn id="30" dur="500"/>
                                        <p:tgtEl>
                                          <p:spTgt spid="4">
                                            <p:graphicEl>
                                              <a:dgm id="{8F353A9C-BE99-4EF7-91CD-3E7599AD26F8}"/>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9ADEB3BB-70B9-465D-9720-FAAE43E0D1E5}"/>
                                            </p:graphicEl>
                                          </p:spTgt>
                                        </p:tgtEl>
                                        <p:attrNameLst>
                                          <p:attrName>style.visibility</p:attrName>
                                        </p:attrNameLst>
                                      </p:cBhvr>
                                      <p:to>
                                        <p:strVal val="visible"/>
                                      </p:to>
                                    </p:set>
                                    <p:animEffect transition="in" filter="fade">
                                      <p:cBhvr>
                                        <p:cTn id="33" dur="500"/>
                                        <p:tgtEl>
                                          <p:spTgt spid="4">
                                            <p:graphicEl>
                                              <a:dgm id="{9ADEB3BB-70B9-465D-9720-FAAE43E0D1E5}"/>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F4FC1BDE-61E3-4E1C-B000-5DFCDCD8441D}"/>
                                            </p:graphicEl>
                                          </p:spTgt>
                                        </p:tgtEl>
                                        <p:attrNameLst>
                                          <p:attrName>style.visibility</p:attrName>
                                        </p:attrNameLst>
                                      </p:cBhvr>
                                      <p:to>
                                        <p:strVal val="visible"/>
                                      </p:to>
                                    </p:set>
                                    <p:animEffect transition="in" filter="fade">
                                      <p:cBhvr>
                                        <p:cTn id="38" dur="500"/>
                                        <p:tgtEl>
                                          <p:spTgt spid="4">
                                            <p:graphicEl>
                                              <a:dgm id="{F4FC1BDE-61E3-4E1C-B000-5DFCDCD8441D}"/>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Effect transition="in" filter="fade">
                                      <p:cBhvr>
                                        <p:cTn id="43" dur="500"/>
                                        <p:tgtEl>
                                          <p:spTgt spid="5">
                                            <p:txEl>
                                              <p:pRg st="0" end="0"/>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5">
                                            <p:txEl>
                                              <p:pRg st="1" end="1"/>
                                            </p:txEl>
                                          </p:spTgt>
                                        </p:tgtEl>
                                        <p:attrNameLst>
                                          <p:attrName>style.visibility</p:attrName>
                                        </p:attrNameLst>
                                      </p:cBhvr>
                                      <p:to>
                                        <p:strVal val="visible"/>
                                      </p:to>
                                    </p:set>
                                    <p:animEffect transition="in" filter="fade">
                                      <p:cBhvr>
                                        <p:cTn id="46"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20</a:t>
            </a:fld>
            <a:endParaRPr lang="en-US"/>
          </a:p>
        </p:txBody>
      </p:sp>
    </p:spTree>
    <p:extLst>
      <p:ext uri="{BB962C8B-B14F-4D97-AF65-F5344CB8AC3E}">
        <p14:creationId xmlns:p14="http://schemas.microsoft.com/office/powerpoint/2010/main" val="420118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Clients v Citizens</a:t>
            </a:r>
          </a:p>
        </p:txBody>
      </p:sp>
      <p:sp>
        <p:nvSpPr>
          <p:cNvPr id="3" name="Content Placeholder 2"/>
          <p:cNvSpPr>
            <a:spLocks noGrp="1"/>
          </p:cNvSpPr>
          <p:nvPr>
            <p:ph idx="1"/>
          </p:nvPr>
        </p:nvSpPr>
        <p:spPr/>
        <p:txBody>
          <a:bodyPr/>
          <a:lstStyle/>
          <a:p>
            <a:r>
              <a:rPr lang="en-GB" b="1" dirty="0"/>
              <a:t>Clients</a:t>
            </a:r>
            <a:r>
              <a:rPr lang="en-GB" dirty="0"/>
              <a:t> are people who are dependent upon and controlled  by their helpers and leaders</a:t>
            </a:r>
          </a:p>
          <a:p>
            <a:endParaRPr lang="en-GB" dirty="0"/>
          </a:p>
          <a:p>
            <a:r>
              <a:rPr lang="en-GB" b="1" dirty="0"/>
              <a:t>Clients</a:t>
            </a:r>
            <a:r>
              <a:rPr lang="en-GB" dirty="0"/>
              <a:t> are people who understand themselves in terms of their deficiencies and people who wait for others to act on their behalf</a:t>
            </a:r>
          </a:p>
        </p:txBody>
      </p:sp>
      <p:sp>
        <p:nvSpPr>
          <p:cNvPr id="4" name="TextBox 3"/>
          <p:cNvSpPr txBox="1"/>
          <p:nvPr/>
        </p:nvSpPr>
        <p:spPr>
          <a:xfrm>
            <a:off x="1143000" y="5638800"/>
            <a:ext cx="7391400" cy="646331"/>
          </a:xfrm>
          <a:prstGeom prst="rect">
            <a:avLst/>
          </a:prstGeom>
          <a:noFill/>
        </p:spPr>
        <p:txBody>
          <a:bodyPr wrap="square" rtlCol="0">
            <a:spAutoFit/>
          </a:bodyPr>
          <a:lstStyle/>
          <a:p>
            <a:r>
              <a:rPr lang="en-GB" dirty="0"/>
              <a:t>Ref. Tom Dewar of the University of Minnesota on the dangers of ‘</a:t>
            </a:r>
            <a:r>
              <a:rPr lang="en-GB" dirty="0" err="1"/>
              <a:t>clienthood</a:t>
            </a:r>
            <a:r>
              <a:rPr lang="en-GB" dirty="0"/>
              <a:t>’, cited in Osborne and </a:t>
            </a:r>
            <a:r>
              <a:rPr lang="en-GB" dirty="0" err="1"/>
              <a:t>Gaebler</a:t>
            </a:r>
            <a:r>
              <a:rPr lang="en-GB" dirty="0"/>
              <a:t> p51/2</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21</a:t>
            </a:fld>
            <a:endParaRPr lang="en-US"/>
          </a:p>
        </p:txBody>
      </p:sp>
    </p:spTree>
    <p:extLst>
      <p:ext uri="{BB962C8B-B14F-4D97-AF65-F5344CB8AC3E}">
        <p14:creationId xmlns:p14="http://schemas.microsoft.com/office/powerpoint/2010/main" val="310965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Clients v Citizens</a:t>
            </a:r>
          </a:p>
        </p:txBody>
      </p:sp>
      <p:sp>
        <p:nvSpPr>
          <p:cNvPr id="3" name="Content Placeholder 2"/>
          <p:cNvSpPr>
            <a:spLocks noGrp="1"/>
          </p:cNvSpPr>
          <p:nvPr>
            <p:ph idx="1"/>
          </p:nvPr>
        </p:nvSpPr>
        <p:spPr/>
        <p:txBody>
          <a:bodyPr/>
          <a:lstStyle/>
          <a:p>
            <a:r>
              <a:rPr lang="en-GB" b="1" dirty="0"/>
              <a:t>Citizens</a:t>
            </a:r>
            <a:r>
              <a:rPr lang="en-GB" dirty="0"/>
              <a:t> are people who understand their own problems in their own terms</a:t>
            </a:r>
          </a:p>
          <a:p>
            <a:endParaRPr lang="en-GB" dirty="0"/>
          </a:p>
          <a:p>
            <a:r>
              <a:rPr lang="en-GB" b="1" dirty="0"/>
              <a:t>Citizens</a:t>
            </a:r>
            <a:r>
              <a:rPr lang="en-GB" dirty="0"/>
              <a:t> perceive their relationship to one another and they believe in their capacity to act</a:t>
            </a:r>
          </a:p>
        </p:txBody>
      </p:sp>
      <p:sp>
        <p:nvSpPr>
          <p:cNvPr id="4" name="TextBox 3"/>
          <p:cNvSpPr txBox="1"/>
          <p:nvPr/>
        </p:nvSpPr>
        <p:spPr>
          <a:xfrm>
            <a:off x="990600" y="5410200"/>
            <a:ext cx="7391400" cy="646331"/>
          </a:xfrm>
          <a:prstGeom prst="rect">
            <a:avLst/>
          </a:prstGeom>
          <a:noFill/>
        </p:spPr>
        <p:txBody>
          <a:bodyPr wrap="square" rtlCol="0">
            <a:spAutoFit/>
          </a:bodyPr>
          <a:lstStyle/>
          <a:p>
            <a:r>
              <a:rPr lang="en-GB" dirty="0"/>
              <a:t>Ref. Tom Dewar of the University of Minnesota on the dangers of ‘</a:t>
            </a:r>
            <a:r>
              <a:rPr lang="en-GB" dirty="0" err="1"/>
              <a:t>clienthood</a:t>
            </a:r>
            <a:r>
              <a:rPr lang="en-GB" dirty="0"/>
              <a:t>’, cited in Osborne and </a:t>
            </a:r>
            <a:r>
              <a:rPr lang="en-GB" dirty="0" err="1"/>
              <a:t>Gaebler</a:t>
            </a:r>
            <a:r>
              <a:rPr lang="en-GB" dirty="0"/>
              <a:t> p51/2</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22</a:t>
            </a:fld>
            <a:endParaRPr lang="en-US"/>
          </a:p>
        </p:txBody>
      </p:sp>
    </p:spTree>
    <p:extLst>
      <p:ext uri="{BB962C8B-B14F-4D97-AF65-F5344CB8AC3E}">
        <p14:creationId xmlns:p14="http://schemas.microsoft.com/office/powerpoint/2010/main" val="2336151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Clients v Citizens</a:t>
            </a:r>
          </a:p>
        </p:txBody>
      </p:sp>
      <p:sp>
        <p:nvSpPr>
          <p:cNvPr id="4" name="TextBox 3"/>
          <p:cNvSpPr txBox="1"/>
          <p:nvPr/>
        </p:nvSpPr>
        <p:spPr>
          <a:xfrm>
            <a:off x="1110558" y="5960456"/>
            <a:ext cx="7391400" cy="646331"/>
          </a:xfrm>
          <a:prstGeom prst="rect">
            <a:avLst/>
          </a:prstGeom>
          <a:noFill/>
        </p:spPr>
        <p:txBody>
          <a:bodyPr wrap="square" rtlCol="0">
            <a:spAutoFit/>
          </a:bodyPr>
          <a:lstStyle/>
          <a:p>
            <a:r>
              <a:rPr lang="en-GB" dirty="0"/>
              <a:t>Ref. Tom Dewar of the University of Minnesota on the dangers of ‘</a:t>
            </a:r>
            <a:r>
              <a:rPr lang="en-GB" dirty="0" err="1"/>
              <a:t>clienthood</a:t>
            </a:r>
            <a:r>
              <a:rPr lang="en-GB" dirty="0"/>
              <a:t>’, cited in Osborne and </a:t>
            </a:r>
            <a:r>
              <a:rPr lang="en-GB" dirty="0" err="1"/>
              <a:t>Gaebler</a:t>
            </a:r>
            <a:r>
              <a:rPr lang="en-GB" dirty="0"/>
              <a:t> p51/2</a:t>
            </a:r>
          </a:p>
        </p:txBody>
      </p:sp>
      <p:graphicFrame>
        <p:nvGraphicFramePr>
          <p:cNvPr id="5" name="Diagram 4"/>
          <p:cNvGraphicFramePr/>
          <p:nvPr>
            <p:extLst>
              <p:ext uri="{D42A27DB-BD31-4B8C-83A1-F6EECF244321}">
                <p14:modId xmlns:p14="http://schemas.microsoft.com/office/powerpoint/2010/main" val="805864853"/>
              </p:ext>
            </p:extLst>
          </p:nvPr>
        </p:nvGraphicFramePr>
        <p:xfrm>
          <a:off x="1524000" y="1143000"/>
          <a:ext cx="6858000" cy="431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fld id="{B6F15528-21DE-4FAA-801E-634DDDAF4B2B}" type="slidenum">
              <a:rPr lang="en-US" smtClean="0"/>
              <a:pPr/>
              <a:t>23</a:t>
            </a:fld>
            <a:endParaRPr lang="en-US"/>
          </a:p>
        </p:txBody>
      </p:sp>
      <p:pic>
        <p:nvPicPr>
          <p:cNvPr id="1026" name="Picture 2" descr="http://media-cache-ak0.pinimg.com/736x/81/20/16/812016ecd13a731c1135ad9914dfd442.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7200" y="11317"/>
            <a:ext cx="8305800" cy="5855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55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98792F6-F588-453C-998C-849468E9F27A}"/>
                                            </p:graphicEl>
                                          </p:spTgt>
                                        </p:tgtEl>
                                        <p:attrNameLst>
                                          <p:attrName>style.visibility</p:attrName>
                                        </p:attrNameLst>
                                      </p:cBhvr>
                                      <p:to>
                                        <p:strVal val="visible"/>
                                      </p:to>
                                    </p:set>
                                    <p:animEffect transition="in" filter="fade">
                                      <p:cBhvr>
                                        <p:cTn id="7" dur="500"/>
                                        <p:tgtEl>
                                          <p:spTgt spid="5">
                                            <p:graphicEl>
                                              <a:dgm id="{D98792F6-F588-453C-998C-849468E9F27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67EFA675-18BD-4E01-BBE1-B82DFEAD5B26}"/>
                                            </p:graphicEl>
                                          </p:spTgt>
                                        </p:tgtEl>
                                        <p:attrNameLst>
                                          <p:attrName>style.visibility</p:attrName>
                                        </p:attrNameLst>
                                      </p:cBhvr>
                                      <p:to>
                                        <p:strVal val="visible"/>
                                      </p:to>
                                    </p:set>
                                    <p:animEffect transition="in" filter="fade">
                                      <p:cBhvr>
                                        <p:cTn id="10" dur="500"/>
                                        <p:tgtEl>
                                          <p:spTgt spid="5">
                                            <p:graphicEl>
                                              <a:dgm id="{67EFA675-18BD-4E01-BBE1-B82DFEAD5B2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143ECCC3-0CCD-4C5F-BCF5-EF3E94DE762E}"/>
                                            </p:graphicEl>
                                          </p:spTgt>
                                        </p:tgtEl>
                                        <p:attrNameLst>
                                          <p:attrName>style.visibility</p:attrName>
                                        </p:attrNameLst>
                                      </p:cBhvr>
                                      <p:to>
                                        <p:strVal val="visible"/>
                                      </p:to>
                                    </p:set>
                                    <p:animEffect transition="in" filter="fade">
                                      <p:cBhvr>
                                        <p:cTn id="15" dur="500"/>
                                        <p:tgtEl>
                                          <p:spTgt spid="5">
                                            <p:graphicEl>
                                              <a:dgm id="{143ECCC3-0CCD-4C5F-BCF5-EF3E94DE762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602B4FFA-8044-4781-88FD-F0578EEC59DF}"/>
                                            </p:graphicEl>
                                          </p:spTgt>
                                        </p:tgtEl>
                                        <p:attrNameLst>
                                          <p:attrName>style.visibility</p:attrName>
                                        </p:attrNameLst>
                                      </p:cBhvr>
                                      <p:to>
                                        <p:strVal val="visible"/>
                                      </p:to>
                                    </p:set>
                                    <p:animEffect transition="in" filter="fade">
                                      <p:cBhvr>
                                        <p:cTn id="18" dur="500"/>
                                        <p:tgtEl>
                                          <p:spTgt spid="5">
                                            <p:graphicEl>
                                              <a:dgm id="{602B4FFA-8044-4781-88FD-F0578EEC59D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Ownership: from bureaucracy to communities [52]</a:t>
            </a:r>
          </a:p>
        </p:txBody>
      </p:sp>
      <p:sp>
        <p:nvSpPr>
          <p:cNvPr id="3" name="Content Placeholder 2"/>
          <p:cNvSpPr>
            <a:spLocks noGrp="1"/>
          </p:cNvSpPr>
          <p:nvPr>
            <p:ph idx="1"/>
          </p:nvPr>
        </p:nvSpPr>
        <p:spPr/>
        <p:txBody>
          <a:bodyPr/>
          <a:lstStyle/>
          <a:p>
            <a:r>
              <a:rPr lang="en-GB" b="1" dirty="0" err="1"/>
              <a:t>Clienthood</a:t>
            </a:r>
            <a:r>
              <a:rPr lang="en-GB" dirty="0"/>
              <a:t> emerged as industrial economies matured</a:t>
            </a:r>
          </a:p>
          <a:p>
            <a:r>
              <a:rPr lang="en-GB" dirty="0"/>
              <a:t>As industrial economies of mass production grew, populations massed together and professionals and bureaucrats were hired</a:t>
            </a:r>
          </a:p>
          <a:p>
            <a:r>
              <a:rPr lang="en-GB" dirty="0"/>
              <a:t>Before 1900 there what little control over neighbourhoods, health, education existed, lay with local communities and faith groups</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24</a:t>
            </a:fld>
            <a:endParaRPr lang="en-US"/>
          </a:p>
        </p:txBody>
      </p:sp>
    </p:spTree>
    <p:extLst>
      <p:ext uri="{BB962C8B-B14F-4D97-AF65-F5344CB8AC3E}">
        <p14:creationId xmlns:p14="http://schemas.microsoft.com/office/powerpoint/2010/main" val="685542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v Community Services</a:t>
            </a:r>
          </a:p>
        </p:txBody>
      </p:sp>
      <p:sp>
        <p:nvSpPr>
          <p:cNvPr id="4" name="TextBox 3"/>
          <p:cNvSpPr txBox="1"/>
          <p:nvPr/>
        </p:nvSpPr>
        <p:spPr>
          <a:xfrm>
            <a:off x="914400" y="6096000"/>
            <a:ext cx="7391400" cy="646331"/>
          </a:xfrm>
          <a:prstGeom prst="rect">
            <a:avLst/>
          </a:prstGeom>
          <a:noFill/>
        </p:spPr>
        <p:txBody>
          <a:bodyPr wrap="square" rtlCol="0">
            <a:spAutoFit/>
          </a:bodyPr>
          <a:lstStyle/>
          <a:p>
            <a:r>
              <a:rPr lang="en-GB" dirty="0"/>
              <a:t>Ref. John </a:t>
            </a:r>
            <a:r>
              <a:rPr lang="en-GB" dirty="0" err="1"/>
              <a:t>Macknight</a:t>
            </a:r>
            <a:r>
              <a:rPr lang="en-GB" dirty="0"/>
              <a:t> of </a:t>
            </a:r>
            <a:r>
              <a:rPr lang="en-GB" dirty="0" err="1"/>
              <a:t>Northwestern</a:t>
            </a:r>
            <a:r>
              <a:rPr lang="en-GB" dirty="0"/>
              <a:t> University’s Centre for Urban Affairs and Policy Research, cited in Osborne and </a:t>
            </a:r>
            <a:r>
              <a:rPr lang="en-GB" dirty="0" err="1"/>
              <a:t>Gaebler</a:t>
            </a:r>
            <a:r>
              <a:rPr lang="en-GB" dirty="0"/>
              <a:t> p66/70</a:t>
            </a:r>
          </a:p>
        </p:txBody>
      </p:sp>
      <p:graphicFrame>
        <p:nvGraphicFramePr>
          <p:cNvPr id="5" name="Diagram 4"/>
          <p:cNvGraphicFramePr/>
          <p:nvPr>
            <p:extLst>
              <p:ext uri="{D42A27DB-BD31-4B8C-83A1-F6EECF244321}">
                <p14:modId xmlns:p14="http://schemas.microsoft.com/office/powerpoint/2010/main" val="263374181"/>
              </p:ext>
            </p:extLst>
          </p:nvPr>
        </p:nvGraphicFramePr>
        <p:xfrm>
          <a:off x="1524000" y="1397000"/>
          <a:ext cx="6705600" cy="447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fld id="{B6F15528-21DE-4FAA-801E-634DDDAF4B2B}" type="slidenum">
              <a:rPr lang="en-US" smtClean="0"/>
              <a:pPr/>
              <a:t>25</a:t>
            </a:fld>
            <a:endParaRPr lang="en-US"/>
          </a:p>
        </p:txBody>
      </p:sp>
    </p:spTree>
    <p:extLst>
      <p:ext uri="{BB962C8B-B14F-4D97-AF65-F5344CB8AC3E}">
        <p14:creationId xmlns:p14="http://schemas.microsoft.com/office/powerpoint/2010/main" val="263283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A41F25F-2735-4020-AC23-494FA0AFA30C}"/>
                                            </p:graphicEl>
                                          </p:spTgt>
                                        </p:tgtEl>
                                        <p:attrNameLst>
                                          <p:attrName>style.visibility</p:attrName>
                                        </p:attrNameLst>
                                      </p:cBhvr>
                                      <p:to>
                                        <p:strVal val="visible"/>
                                      </p:to>
                                    </p:set>
                                    <p:animEffect transition="in" filter="fade">
                                      <p:cBhvr>
                                        <p:cTn id="7" dur="500"/>
                                        <p:tgtEl>
                                          <p:spTgt spid="5">
                                            <p:graphicEl>
                                              <a:dgm id="{9A41F25F-2735-4020-AC23-494FA0AFA30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08304B9-2803-4E61-BBEE-66784BA58BB4}"/>
                                            </p:graphicEl>
                                          </p:spTgt>
                                        </p:tgtEl>
                                        <p:attrNameLst>
                                          <p:attrName>style.visibility</p:attrName>
                                        </p:attrNameLst>
                                      </p:cBhvr>
                                      <p:to>
                                        <p:strVal val="visible"/>
                                      </p:to>
                                    </p:set>
                                    <p:animEffect transition="in" filter="fade">
                                      <p:cBhvr>
                                        <p:cTn id="12" dur="500"/>
                                        <p:tgtEl>
                                          <p:spTgt spid="5">
                                            <p:graphicEl>
                                              <a:dgm id="{208304B9-2803-4E61-BBEE-66784BA58BB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AA001FD-911A-4573-9E69-DCF3C6238C18}"/>
                                            </p:graphicEl>
                                          </p:spTgt>
                                        </p:tgtEl>
                                        <p:attrNameLst>
                                          <p:attrName>style.visibility</p:attrName>
                                        </p:attrNameLst>
                                      </p:cBhvr>
                                      <p:to>
                                        <p:strVal val="visible"/>
                                      </p:to>
                                    </p:set>
                                    <p:animEffect transition="in" filter="fade">
                                      <p:cBhvr>
                                        <p:cTn id="17" dur="500"/>
                                        <p:tgtEl>
                                          <p:spTgt spid="5">
                                            <p:graphicEl>
                                              <a:dgm id="{4AA001FD-911A-4573-9E69-DCF3C6238C1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47FA0D9-8EBF-4B20-B2A1-8E7AB6C4386B}"/>
                                            </p:graphicEl>
                                          </p:spTgt>
                                        </p:tgtEl>
                                        <p:attrNameLst>
                                          <p:attrName>style.visibility</p:attrName>
                                        </p:attrNameLst>
                                      </p:cBhvr>
                                      <p:to>
                                        <p:strVal val="visible"/>
                                      </p:to>
                                    </p:set>
                                    <p:animEffect transition="in" filter="fade">
                                      <p:cBhvr>
                                        <p:cTn id="22" dur="500"/>
                                        <p:tgtEl>
                                          <p:spTgt spid="5">
                                            <p:graphicEl>
                                              <a:dgm id="{F47FA0D9-8EBF-4B20-B2A1-8E7AB6C4386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v Community Services</a:t>
            </a:r>
          </a:p>
        </p:txBody>
      </p:sp>
      <p:sp>
        <p:nvSpPr>
          <p:cNvPr id="4" name="TextBox 3"/>
          <p:cNvSpPr txBox="1"/>
          <p:nvPr/>
        </p:nvSpPr>
        <p:spPr>
          <a:xfrm>
            <a:off x="914400" y="6096000"/>
            <a:ext cx="7391400" cy="646331"/>
          </a:xfrm>
          <a:prstGeom prst="rect">
            <a:avLst/>
          </a:prstGeom>
          <a:noFill/>
        </p:spPr>
        <p:txBody>
          <a:bodyPr wrap="square" rtlCol="0">
            <a:spAutoFit/>
          </a:bodyPr>
          <a:lstStyle/>
          <a:p>
            <a:r>
              <a:rPr lang="en-GB" dirty="0"/>
              <a:t>Ref. John </a:t>
            </a:r>
            <a:r>
              <a:rPr lang="en-GB" dirty="0" err="1"/>
              <a:t>Macknight</a:t>
            </a:r>
            <a:r>
              <a:rPr lang="en-GB" dirty="0"/>
              <a:t> of </a:t>
            </a:r>
            <a:r>
              <a:rPr lang="en-GB" dirty="0" err="1"/>
              <a:t>Northwestern</a:t>
            </a:r>
            <a:r>
              <a:rPr lang="en-GB" dirty="0"/>
              <a:t> University’s Centre for Urban Affairs and Policy Research, cited in Osborne and </a:t>
            </a:r>
            <a:r>
              <a:rPr lang="en-GB" dirty="0" err="1"/>
              <a:t>Gaebler</a:t>
            </a:r>
            <a:r>
              <a:rPr lang="en-GB" dirty="0"/>
              <a:t> p66/70</a:t>
            </a:r>
          </a:p>
        </p:txBody>
      </p:sp>
      <p:graphicFrame>
        <p:nvGraphicFramePr>
          <p:cNvPr id="5" name="Diagram 4"/>
          <p:cNvGraphicFramePr/>
          <p:nvPr>
            <p:extLst>
              <p:ext uri="{D42A27DB-BD31-4B8C-83A1-F6EECF244321}">
                <p14:modId xmlns:p14="http://schemas.microsoft.com/office/powerpoint/2010/main" val="2099024387"/>
              </p:ext>
            </p:extLst>
          </p:nvPr>
        </p:nvGraphicFramePr>
        <p:xfrm>
          <a:off x="1524000" y="1397000"/>
          <a:ext cx="6781800" cy="447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fld id="{B6F15528-21DE-4FAA-801E-634DDDAF4B2B}" type="slidenum">
              <a:rPr lang="en-US" smtClean="0"/>
              <a:pPr/>
              <a:t>26</a:t>
            </a:fld>
            <a:endParaRPr lang="en-US"/>
          </a:p>
        </p:txBody>
      </p:sp>
    </p:spTree>
    <p:extLst>
      <p:ext uri="{BB962C8B-B14F-4D97-AF65-F5344CB8AC3E}">
        <p14:creationId xmlns:p14="http://schemas.microsoft.com/office/powerpoint/2010/main" val="418829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50F60D9-63A9-43A7-B12D-13A7634FB8E1}"/>
                                            </p:graphicEl>
                                          </p:spTgt>
                                        </p:tgtEl>
                                        <p:attrNameLst>
                                          <p:attrName>style.visibility</p:attrName>
                                        </p:attrNameLst>
                                      </p:cBhvr>
                                      <p:to>
                                        <p:strVal val="visible"/>
                                      </p:to>
                                    </p:set>
                                    <p:animEffect transition="in" filter="fade">
                                      <p:cBhvr>
                                        <p:cTn id="7" dur="500"/>
                                        <p:tgtEl>
                                          <p:spTgt spid="5">
                                            <p:graphicEl>
                                              <a:dgm id="{E50F60D9-63A9-43A7-B12D-13A7634FB8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91C9AE9-9C3F-4131-B618-E4844090AE37}"/>
                                            </p:graphicEl>
                                          </p:spTgt>
                                        </p:tgtEl>
                                        <p:attrNameLst>
                                          <p:attrName>style.visibility</p:attrName>
                                        </p:attrNameLst>
                                      </p:cBhvr>
                                      <p:to>
                                        <p:strVal val="visible"/>
                                      </p:to>
                                    </p:set>
                                    <p:animEffect transition="in" filter="fade">
                                      <p:cBhvr>
                                        <p:cTn id="12" dur="500"/>
                                        <p:tgtEl>
                                          <p:spTgt spid="5">
                                            <p:graphicEl>
                                              <a:dgm id="{791C9AE9-9C3F-4131-B618-E4844090AE3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6E3066A3-03A5-4323-A9CC-603F935F9343}"/>
                                            </p:graphicEl>
                                          </p:spTgt>
                                        </p:tgtEl>
                                        <p:attrNameLst>
                                          <p:attrName>style.visibility</p:attrName>
                                        </p:attrNameLst>
                                      </p:cBhvr>
                                      <p:to>
                                        <p:strVal val="visible"/>
                                      </p:to>
                                    </p:set>
                                    <p:animEffect transition="in" filter="fade">
                                      <p:cBhvr>
                                        <p:cTn id="17" dur="500"/>
                                        <p:tgtEl>
                                          <p:spTgt spid="5">
                                            <p:graphicEl>
                                              <a:dgm id="{6E3066A3-03A5-4323-A9CC-603F935F934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2ED41194-5010-47C1-8C87-7C42C7DDDB2A}"/>
                                            </p:graphicEl>
                                          </p:spTgt>
                                        </p:tgtEl>
                                        <p:attrNameLst>
                                          <p:attrName>style.visibility</p:attrName>
                                        </p:attrNameLst>
                                      </p:cBhvr>
                                      <p:to>
                                        <p:strVal val="visible"/>
                                      </p:to>
                                    </p:set>
                                    <p:animEffect transition="in" filter="fade">
                                      <p:cBhvr>
                                        <p:cTn id="22" dur="500"/>
                                        <p:tgtEl>
                                          <p:spTgt spid="5">
                                            <p:graphicEl>
                                              <a:dgm id="{2ED41194-5010-47C1-8C87-7C42C7DDDB2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v Community Services</a:t>
            </a:r>
          </a:p>
        </p:txBody>
      </p:sp>
      <p:sp>
        <p:nvSpPr>
          <p:cNvPr id="4" name="TextBox 3"/>
          <p:cNvSpPr txBox="1"/>
          <p:nvPr/>
        </p:nvSpPr>
        <p:spPr>
          <a:xfrm>
            <a:off x="914400" y="6096000"/>
            <a:ext cx="7391400" cy="646331"/>
          </a:xfrm>
          <a:prstGeom prst="rect">
            <a:avLst/>
          </a:prstGeom>
          <a:noFill/>
        </p:spPr>
        <p:txBody>
          <a:bodyPr wrap="square" rtlCol="0">
            <a:spAutoFit/>
          </a:bodyPr>
          <a:lstStyle/>
          <a:p>
            <a:r>
              <a:rPr lang="en-GB" dirty="0"/>
              <a:t>Ref. John </a:t>
            </a:r>
            <a:r>
              <a:rPr lang="en-GB" dirty="0" err="1"/>
              <a:t>Macknight</a:t>
            </a:r>
            <a:r>
              <a:rPr lang="en-GB" dirty="0"/>
              <a:t> of </a:t>
            </a:r>
            <a:r>
              <a:rPr lang="en-GB" dirty="0" err="1"/>
              <a:t>Northwestern</a:t>
            </a:r>
            <a:r>
              <a:rPr lang="en-GB" dirty="0"/>
              <a:t> University’s Centre for Urban Affairs and Policy Research, cited in Osborne and </a:t>
            </a:r>
            <a:r>
              <a:rPr lang="en-GB" dirty="0" err="1"/>
              <a:t>Gaebler</a:t>
            </a:r>
            <a:r>
              <a:rPr lang="en-GB" dirty="0"/>
              <a:t> p66/70</a:t>
            </a:r>
          </a:p>
        </p:txBody>
      </p:sp>
      <p:graphicFrame>
        <p:nvGraphicFramePr>
          <p:cNvPr id="5" name="Diagram 4"/>
          <p:cNvGraphicFramePr/>
          <p:nvPr>
            <p:extLst>
              <p:ext uri="{D42A27DB-BD31-4B8C-83A1-F6EECF244321}">
                <p14:modId xmlns:p14="http://schemas.microsoft.com/office/powerpoint/2010/main" val="2290464100"/>
              </p:ext>
            </p:extLst>
          </p:nvPr>
        </p:nvGraphicFramePr>
        <p:xfrm>
          <a:off x="1524000" y="1397000"/>
          <a:ext cx="6781800" cy="4546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fld id="{B6F15528-21DE-4FAA-801E-634DDDAF4B2B}" type="slidenum">
              <a:rPr lang="en-US" smtClean="0"/>
              <a:pPr/>
              <a:t>27</a:t>
            </a:fld>
            <a:endParaRPr lang="en-US"/>
          </a:p>
        </p:txBody>
      </p:sp>
    </p:spTree>
    <p:extLst>
      <p:ext uri="{BB962C8B-B14F-4D97-AF65-F5344CB8AC3E}">
        <p14:creationId xmlns:p14="http://schemas.microsoft.com/office/powerpoint/2010/main" val="418829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CF6B78F-5C96-494C-9EDB-080163755C23}"/>
                                            </p:graphicEl>
                                          </p:spTgt>
                                        </p:tgtEl>
                                        <p:attrNameLst>
                                          <p:attrName>style.visibility</p:attrName>
                                        </p:attrNameLst>
                                      </p:cBhvr>
                                      <p:to>
                                        <p:strVal val="visible"/>
                                      </p:to>
                                    </p:set>
                                    <p:animEffect transition="in" filter="fade">
                                      <p:cBhvr>
                                        <p:cTn id="7" dur="500"/>
                                        <p:tgtEl>
                                          <p:spTgt spid="5">
                                            <p:graphicEl>
                                              <a:dgm id="{4CF6B78F-5C96-494C-9EDB-080163755C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BD58B6C-FE3A-4A24-BE72-CAF4F1375E19}"/>
                                            </p:graphicEl>
                                          </p:spTgt>
                                        </p:tgtEl>
                                        <p:attrNameLst>
                                          <p:attrName>style.visibility</p:attrName>
                                        </p:attrNameLst>
                                      </p:cBhvr>
                                      <p:to>
                                        <p:strVal val="visible"/>
                                      </p:to>
                                    </p:set>
                                    <p:animEffect transition="in" filter="fade">
                                      <p:cBhvr>
                                        <p:cTn id="12" dur="500"/>
                                        <p:tgtEl>
                                          <p:spTgt spid="5">
                                            <p:graphicEl>
                                              <a:dgm id="{3BD58B6C-FE3A-4A24-BE72-CAF4F1375E1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811C9D4-D53C-4AE9-9885-1F392EFA3802}"/>
                                            </p:graphicEl>
                                          </p:spTgt>
                                        </p:tgtEl>
                                        <p:attrNameLst>
                                          <p:attrName>style.visibility</p:attrName>
                                        </p:attrNameLst>
                                      </p:cBhvr>
                                      <p:to>
                                        <p:strVal val="visible"/>
                                      </p:to>
                                    </p:set>
                                    <p:animEffect transition="in" filter="fade">
                                      <p:cBhvr>
                                        <p:cTn id="17" dur="500"/>
                                        <p:tgtEl>
                                          <p:spTgt spid="5">
                                            <p:graphicEl>
                                              <a:dgm id="{E811C9D4-D53C-4AE9-9885-1F392EFA380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C368FA9C-4A6C-4F7A-A7C2-0C39BBBE8505}"/>
                                            </p:graphicEl>
                                          </p:spTgt>
                                        </p:tgtEl>
                                        <p:attrNameLst>
                                          <p:attrName>style.visibility</p:attrName>
                                        </p:attrNameLst>
                                      </p:cBhvr>
                                      <p:to>
                                        <p:strVal val="visible"/>
                                      </p:to>
                                    </p:set>
                                    <p:animEffect transition="in" filter="fade">
                                      <p:cBhvr>
                                        <p:cTn id="22" dur="500"/>
                                        <p:tgtEl>
                                          <p:spTgt spid="5">
                                            <p:graphicEl>
                                              <a:dgm id="{C368FA9C-4A6C-4F7A-A7C2-0C39BBBE850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v Community Services</a:t>
            </a:r>
          </a:p>
        </p:txBody>
      </p:sp>
      <p:sp>
        <p:nvSpPr>
          <p:cNvPr id="4" name="TextBox 3"/>
          <p:cNvSpPr txBox="1"/>
          <p:nvPr/>
        </p:nvSpPr>
        <p:spPr>
          <a:xfrm>
            <a:off x="914400" y="6096000"/>
            <a:ext cx="7391400" cy="646331"/>
          </a:xfrm>
          <a:prstGeom prst="rect">
            <a:avLst/>
          </a:prstGeom>
          <a:noFill/>
        </p:spPr>
        <p:txBody>
          <a:bodyPr wrap="square" rtlCol="0">
            <a:spAutoFit/>
          </a:bodyPr>
          <a:lstStyle/>
          <a:p>
            <a:r>
              <a:rPr lang="en-GB" dirty="0"/>
              <a:t>Ref. John </a:t>
            </a:r>
            <a:r>
              <a:rPr lang="en-GB" dirty="0" err="1"/>
              <a:t>Macknight</a:t>
            </a:r>
            <a:r>
              <a:rPr lang="en-GB" dirty="0"/>
              <a:t> of </a:t>
            </a:r>
            <a:r>
              <a:rPr lang="en-GB" dirty="0" err="1"/>
              <a:t>Northwestern</a:t>
            </a:r>
            <a:r>
              <a:rPr lang="en-GB" dirty="0"/>
              <a:t> University’s Centre for Urban Affairs and Policy Research, cited in Osborne and </a:t>
            </a:r>
            <a:r>
              <a:rPr lang="en-GB" dirty="0" err="1"/>
              <a:t>Gaebler</a:t>
            </a:r>
            <a:r>
              <a:rPr lang="en-GB" dirty="0"/>
              <a:t> p66/70</a:t>
            </a:r>
          </a:p>
        </p:txBody>
      </p:sp>
      <p:graphicFrame>
        <p:nvGraphicFramePr>
          <p:cNvPr id="5" name="Diagram 4"/>
          <p:cNvGraphicFramePr/>
          <p:nvPr>
            <p:extLst>
              <p:ext uri="{D42A27DB-BD31-4B8C-83A1-F6EECF244321}">
                <p14:modId xmlns:p14="http://schemas.microsoft.com/office/powerpoint/2010/main" val="3365463278"/>
              </p:ext>
            </p:extLst>
          </p:nvPr>
        </p:nvGraphicFramePr>
        <p:xfrm>
          <a:off x="1524000" y="1397000"/>
          <a:ext cx="6781800"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fld id="{B6F15528-21DE-4FAA-801E-634DDDAF4B2B}" type="slidenum">
              <a:rPr lang="en-US" smtClean="0"/>
              <a:pPr/>
              <a:t>28</a:t>
            </a:fld>
            <a:endParaRPr lang="en-US"/>
          </a:p>
        </p:txBody>
      </p:sp>
    </p:spTree>
    <p:extLst>
      <p:ext uri="{BB962C8B-B14F-4D97-AF65-F5344CB8AC3E}">
        <p14:creationId xmlns:p14="http://schemas.microsoft.com/office/powerpoint/2010/main" val="1603295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CF6B78F-5C96-494C-9EDB-080163755C23}"/>
                                            </p:graphicEl>
                                          </p:spTgt>
                                        </p:tgtEl>
                                        <p:attrNameLst>
                                          <p:attrName>style.visibility</p:attrName>
                                        </p:attrNameLst>
                                      </p:cBhvr>
                                      <p:to>
                                        <p:strVal val="visible"/>
                                      </p:to>
                                    </p:set>
                                    <p:animEffect transition="in" filter="fade">
                                      <p:cBhvr>
                                        <p:cTn id="7" dur="500"/>
                                        <p:tgtEl>
                                          <p:spTgt spid="5">
                                            <p:graphicEl>
                                              <a:dgm id="{4CF6B78F-5C96-494C-9EDB-080163755C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BD58B6C-FE3A-4A24-BE72-CAF4F1375E19}"/>
                                            </p:graphicEl>
                                          </p:spTgt>
                                        </p:tgtEl>
                                        <p:attrNameLst>
                                          <p:attrName>style.visibility</p:attrName>
                                        </p:attrNameLst>
                                      </p:cBhvr>
                                      <p:to>
                                        <p:strVal val="visible"/>
                                      </p:to>
                                    </p:set>
                                    <p:animEffect transition="in" filter="fade">
                                      <p:cBhvr>
                                        <p:cTn id="12" dur="500"/>
                                        <p:tgtEl>
                                          <p:spTgt spid="5">
                                            <p:graphicEl>
                                              <a:dgm id="{3BD58B6C-FE3A-4A24-BE72-CAF4F1375E1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811C9D4-D53C-4AE9-9885-1F392EFA3802}"/>
                                            </p:graphicEl>
                                          </p:spTgt>
                                        </p:tgtEl>
                                        <p:attrNameLst>
                                          <p:attrName>style.visibility</p:attrName>
                                        </p:attrNameLst>
                                      </p:cBhvr>
                                      <p:to>
                                        <p:strVal val="visible"/>
                                      </p:to>
                                    </p:set>
                                    <p:animEffect transition="in" filter="fade">
                                      <p:cBhvr>
                                        <p:cTn id="17" dur="500"/>
                                        <p:tgtEl>
                                          <p:spTgt spid="5">
                                            <p:graphicEl>
                                              <a:dgm id="{E811C9D4-D53C-4AE9-9885-1F392EFA380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C368FA9C-4A6C-4F7A-A7C2-0C39BBBE8505}"/>
                                            </p:graphicEl>
                                          </p:spTgt>
                                        </p:tgtEl>
                                        <p:attrNameLst>
                                          <p:attrName>style.visibility</p:attrName>
                                        </p:attrNameLst>
                                      </p:cBhvr>
                                      <p:to>
                                        <p:strVal val="visible"/>
                                      </p:to>
                                    </p:set>
                                    <p:animEffect transition="in" filter="fade">
                                      <p:cBhvr>
                                        <p:cTn id="22" dur="500"/>
                                        <p:tgtEl>
                                          <p:spTgt spid="5">
                                            <p:graphicEl>
                                              <a:dgm id="{C368FA9C-4A6C-4F7A-A7C2-0C39BBBE850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service to empowerment</a:t>
            </a:r>
          </a:p>
        </p:txBody>
      </p:sp>
      <p:sp>
        <p:nvSpPr>
          <p:cNvPr id="3" name="Content Placeholder 2"/>
          <p:cNvSpPr>
            <a:spLocks noGrp="1"/>
          </p:cNvSpPr>
          <p:nvPr>
            <p:ph idx="1"/>
          </p:nvPr>
        </p:nvSpPr>
        <p:spPr/>
        <p:txBody>
          <a:bodyPr>
            <a:normAutofit/>
          </a:bodyPr>
          <a:lstStyle/>
          <a:p>
            <a:r>
              <a:rPr lang="en-GB" dirty="0"/>
              <a:t>Work with leaders in the relevant context to make empowerment legally possible and desirable</a:t>
            </a:r>
          </a:p>
          <a:p>
            <a:r>
              <a:rPr lang="en-GB" dirty="0"/>
              <a:t>1980s amendment to the American Housing Act provided:</a:t>
            </a:r>
          </a:p>
          <a:p>
            <a:pPr>
              <a:buFont typeface="Wingdings" panose="05000000000000000000" pitchFamily="2" charset="2"/>
              <a:buChar char="ü"/>
            </a:pPr>
            <a:r>
              <a:rPr lang="en-GB" sz="2400" dirty="0"/>
              <a:t>Resident councils the right to manage</a:t>
            </a:r>
          </a:p>
          <a:p>
            <a:pPr>
              <a:buFont typeface="Wingdings" panose="05000000000000000000" pitchFamily="2" charset="2"/>
              <a:buChar char="ü"/>
            </a:pPr>
            <a:r>
              <a:rPr lang="en-GB" sz="2400" dirty="0"/>
              <a:t>HUD renovation grants</a:t>
            </a:r>
          </a:p>
          <a:p>
            <a:pPr>
              <a:buFont typeface="Wingdings" panose="05000000000000000000" pitchFamily="2" charset="2"/>
              <a:buChar char="ü"/>
            </a:pPr>
            <a:r>
              <a:rPr lang="en-GB" sz="2400" dirty="0"/>
              <a:t>The right to buy for tenant managed organisations</a:t>
            </a:r>
          </a:p>
          <a:p>
            <a:pPr>
              <a:buFont typeface="Wingdings" panose="05000000000000000000" pitchFamily="2" charset="2"/>
              <a:buChar char="ü"/>
            </a:pPr>
            <a:r>
              <a:rPr lang="en-GB" sz="2400" dirty="0"/>
              <a:t>$50m to train 50 projects in self-management</a:t>
            </a:r>
          </a:p>
        </p:txBody>
      </p:sp>
      <p:sp>
        <p:nvSpPr>
          <p:cNvPr id="4" name="TextBox 3"/>
          <p:cNvSpPr txBox="1"/>
          <p:nvPr/>
        </p:nvSpPr>
        <p:spPr>
          <a:xfrm>
            <a:off x="914400" y="6096000"/>
            <a:ext cx="7391400" cy="646331"/>
          </a:xfrm>
          <a:prstGeom prst="rect">
            <a:avLst/>
          </a:prstGeom>
          <a:noFill/>
        </p:spPr>
        <p:txBody>
          <a:bodyPr wrap="square" rtlCol="0">
            <a:spAutoFit/>
          </a:bodyPr>
          <a:lstStyle/>
          <a:p>
            <a:r>
              <a:rPr lang="en-GB" dirty="0"/>
              <a:t>Ref. Jack Kemp, secretary for Housing and Urban Development (HUD) cited in Osborne and </a:t>
            </a:r>
            <a:r>
              <a:rPr lang="en-GB" dirty="0" err="1"/>
              <a:t>Gaebler</a:t>
            </a:r>
            <a:r>
              <a:rPr lang="en-GB" dirty="0"/>
              <a:t> p71</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29</a:t>
            </a:fld>
            <a:endParaRPr lang="en-US"/>
          </a:p>
        </p:txBody>
      </p:sp>
    </p:spTree>
    <p:extLst>
      <p:ext uri="{BB962C8B-B14F-4D97-AF65-F5344CB8AC3E}">
        <p14:creationId xmlns:p14="http://schemas.microsoft.com/office/powerpoint/2010/main" val="359105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257800" cy="1143000"/>
          </a:xfrm>
        </p:spPr>
        <p:txBody>
          <a:bodyPr>
            <a:normAutofit fontScale="90000"/>
          </a:bodyPr>
          <a:lstStyle/>
          <a:p>
            <a:r>
              <a:rPr lang="en-GB" dirty="0"/>
              <a:t>People cannot be forced [71]</a:t>
            </a:r>
          </a:p>
        </p:txBody>
      </p:sp>
      <p:sp>
        <p:nvSpPr>
          <p:cNvPr id="3" name="Content Placeholder 2"/>
          <p:cNvSpPr>
            <a:spLocks noGrp="1"/>
          </p:cNvSpPr>
          <p:nvPr>
            <p:ph idx="1"/>
          </p:nvPr>
        </p:nvSpPr>
        <p:spPr/>
        <p:txBody>
          <a:bodyPr>
            <a:normAutofit lnSpcReduction="10000"/>
          </a:bodyPr>
          <a:lstStyle/>
          <a:p>
            <a:pPr marL="0" indent="0">
              <a:buNone/>
            </a:pPr>
            <a:r>
              <a:rPr lang="en-GB" dirty="0"/>
              <a:t>Kemp:</a:t>
            </a:r>
          </a:p>
          <a:p>
            <a:r>
              <a:rPr lang="en-GB" i="1" dirty="0"/>
              <a:t>‘I’m not suggesting that we’re going to force it down people’s throats</a:t>
            </a:r>
          </a:p>
          <a:p>
            <a:r>
              <a:rPr lang="en-GB" i="1" dirty="0"/>
              <a:t>… and I’m not suggesting that everybody might want to do it</a:t>
            </a:r>
          </a:p>
          <a:p>
            <a:r>
              <a:rPr lang="en-GB" i="1" dirty="0"/>
              <a:t>… and I’m not suggesting that everybody should be treated in exactly the same manner</a:t>
            </a:r>
          </a:p>
          <a:p>
            <a:r>
              <a:rPr lang="en-GB" i="1" dirty="0"/>
              <a:t>… But I at least want the opportunity out there for everybody.’</a:t>
            </a:r>
          </a:p>
          <a:p>
            <a:pPr marL="0" indent="0">
              <a:buNone/>
            </a:pPr>
            <a:endParaRPr lang="en-GB" dirty="0"/>
          </a:p>
        </p:txBody>
      </p:sp>
      <p:pic>
        <p:nvPicPr>
          <p:cNvPr id="2050" name="Picture 2" descr="http://ts1.mm.bing.net/th?&amp;id=JN.zUQQY0tDe0eB9zWTkAXvrA&amp;w=300&amp;h=300&amp;c=0&amp;pid=1.9&amp;rs=0&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0" y="228600"/>
            <a:ext cx="2857500" cy="194310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B6F15528-21DE-4FAA-801E-634DDDAF4B2B}" type="slidenum">
              <a:rPr lang="en-US" smtClean="0"/>
              <a:pPr/>
              <a:t>30</a:t>
            </a:fld>
            <a:endParaRPr lang="en-US"/>
          </a:p>
        </p:txBody>
      </p:sp>
    </p:spTree>
    <p:extLst>
      <p:ext uri="{BB962C8B-B14F-4D97-AF65-F5344CB8AC3E}">
        <p14:creationId xmlns:p14="http://schemas.microsoft.com/office/powerpoint/2010/main" val="59237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304800"/>
            <a:ext cx="8636000" cy="4622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999" y="762000"/>
            <a:ext cx="8548515" cy="4352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1064" y="1066800"/>
            <a:ext cx="7738450" cy="5683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Slide Number Placeholder 3"/>
          <p:cNvSpPr>
            <a:spLocks noGrp="1"/>
          </p:cNvSpPr>
          <p:nvPr>
            <p:ph type="sldNum" sz="quarter" idx="12"/>
          </p:nvPr>
        </p:nvSpPr>
        <p:spPr/>
        <p:txBody>
          <a:bodyPr/>
          <a:lstStyle/>
          <a:p>
            <a:fld id="{B6F15528-21DE-4FAA-801E-634DDDAF4B2B}" type="slidenum">
              <a:rPr lang="en-US" smtClean="0"/>
              <a:pPr/>
              <a:t>31</a:t>
            </a:fld>
            <a:endParaRPr lang="en-US"/>
          </a:p>
        </p:txBody>
      </p:sp>
    </p:spTree>
    <p:extLst>
      <p:ext uri="{BB962C8B-B14F-4D97-AF65-F5344CB8AC3E}">
        <p14:creationId xmlns:p14="http://schemas.microsoft.com/office/powerpoint/2010/main" val="405439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43"/>
                                        </p:tgtEl>
                                        <p:attrNameLst>
                                          <p:attrName>style.visibility</p:attrName>
                                        </p:attrNameLst>
                                      </p:cBhvr>
                                      <p:to>
                                        <p:strVal val="visible"/>
                                      </p:to>
                                    </p:set>
                                    <p:animEffect transition="in" filter="fade">
                                      <p:cBhvr>
                                        <p:cTn id="7" dur="500"/>
                                        <p:tgtEl>
                                          <p:spTgt spid="1024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44"/>
                                        </p:tgtEl>
                                        <p:attrNameLst>
                                          <p:attrName>style.visibility</p:attrName>
                                        </p:attrNameLst>
                                      </p:cBhvr>
                                      <p:to>
                                        <p:strVal val="visible"/>
                                      </p:to>
                                    </p:set>
                                    <p:animEffect transition="in" filter="fade">
                                      <p:cBhvr>
                                        <p:cTn id="12" dur="500"/>
                                        <p:tgtEl>
                                          <p:spTgt spid="1024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45"/>
                                        </p:tgtEl>
                                        <p:attrNameLst>
                                          <p:attrName>style.visibility</p:attrName>
                                        </p:attrNameLst>
                                      </p:cBhvr>
                                      <p:to>
                                        <p:strVal val="visible"/>
                                      </p:to>
                                    </p:set>
                                    <p:animEffect transition="in" filter="fade">
                                      <p:cBhvr>
                                        <p:cTn id="17" dur="500"/>
                                        <p:tgtEl>
                                          <p:spTgt spid="10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19100"/>
            <a:ext cx="9101198" cy="590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667000" y="6324600"/>
            <a:ext cx="3596754" cy="369332"/>
          </a:xfrm>
          <a:prstGeom prst="rect">
            <a:avLst/>
          </a:prstGeom>
        </p:spPr>
        <p:txBody>
          <a:bodyPr wrap="none">
            <a:spAutoFit/>
          </a:bodyPr>
          <a:lstStyle/>
          <a:p>
            <a:r>
              <a:rPr lang="en-GB" dirty="0">
                <a:hlinkClick r:id="rId3"/>
              </a:rPr>
              <a:t>https://www.phoenix.gov/residents</a:t>
            </a:r>
            <a:r>
              <a:rPr lang="en-GB" dirty="0"/>
              <a:t>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32</a:t>
            </a:fld>
            <a:endParaRPr lang="en-US"/>
          </a:p>
        </p:txBody>
      </p:sp>
    </p:spTree>
    <p:extLst>
      <p:ext uri="{BB962C8B-B14F-4D97-AF65-F5344CB8AC3E}">
        <p14:creationId xmlns:p14="http://schemas.microsoft.com/office/powerpoint/2010/main" val="33109887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lnSpcReduction="10000"/>
          </a:bodyPr>
          <a:lstStyle/>
          <a:p>
            <a:r>
              <a:rPr lang="en-GB" dirty="0"/>
              <a:t>1978: Phoenix, Arizona decided to contract-out refuse (garbage) collection services</a:t>
            </a:r>
          </a:p>
          <a:p>
            <a:r>
              <a:rPr lang="en-GB" dirty="0"/>
              <a:t>The union protested strongly</a:t>
            </a:r>
          </a:p>
          <a:p>
            <a:r>
              <a:rPr lang="en-GB" dirty="0"/>
              <a:t>City council met and voted to go ahead</a:t>
            </a:r>
          </a:p>
          <a:p>
            <a:pPr marL="0" indent="0" algn="ctr">
              <a:buNone/>
            </a:pPr>
            <a:r>
              <a:rPr lang="en-GB" sz="3600" b="1" dirty="0"/>
              <a:t>What were the key concerns at the time?</a:t>
            </a:r>
          </a:p>
          <a:p>
            <a:pPr algn="ctr">
              <a:buFontTx/>
              <a:buChar char="-"/>
            </a:pPr>
            <a:r>
              <a:rPr lang="en-GB" sz="3600" b="1" dirty="0"/>
              <a:t>For the Council?</a:t>
            </a:r>
          </a:p>
          <a:p>
            <a:pPr algn="ctr">
              <a:buFontTx/>
              <a:buChar char="-"/>
            </a:pPr>
            <a:r>
              <a:rPr lang="en-GB" sz="3600" b="1" dirty="0"/>
              <a:t>For the staff?</a:t>
            </a:r>
          </a:p>
          <a:p>
            <a:pPr algn="ctr">
              <a:buFontTx/>
              <a:buChar char="-"/>
            </a:pPr>
            <a:r>
              <a:rPr lang="en-GB" sz="3600" b="1" dirty="0"/>
              <a:t>For the people of Phoenix?</a:t>
            </a:r>
          </a:p>
          <a:p>
            <a:pPr marL="0" indent="0" algn="ctr">
              <a:buNone/>
            </a:pPr>
            <a:endParaRPr lang="en-GB" sz="4800" b="1"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33</a:t>
            </a:fld>
            <a:endParaRPr lang="en-US"/>
          </a:p>
        </p:txBody>
      </p:sp>
    </p:spTree>
    <p:extLst>
      <p:ext uri="{BB962C8B-B14F-4D97-AF65-F5344CB8AC3E}">
        <p14:creationId xmlns:p14="http://schemas.microsoft.com/office/powerpoint/2010/main" val="146261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a:bodyPr>
          <a:lstStyle/>
          <a:p>
            <a:r>
              <a:rPr lang="en-GB" dirty="0"/>
              <a:t>The mayor asked Mr Jensen the </a:t>
            </a:r>
            <a:r>
              <a:rPr lang="en-GB" b="1" dirty="0"/>
              <a:t>Public Works </a:t>
            </a:r>
            <a:r>
              <a:rPr lang="en-GB" dirty="0"/>
              <a:t>Director if he was going to compare the cost of bids with their costs</a:t>
            </a:r>
          </a:p>
          <a:p>
            <a:r>
              <a:rPr lang="en-GB" dirty="0"/>
              <a:t>Jensen said they would bid for the work too</a:t>
            </a:r>
          </a:p>
          <a:p>
            <a:r>
              <a:rPr lang="en-GB" dirty="0"/>
              <a:t>This was the start of one of America’s most extensive experiment in private-public competition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34</a:t>
            </a:fld>
            <a:endParaRPr lang="en-US"/>
          </a:p>
        </p:txBody>
      </p:sp>
    </p:spTree>
    <p:extLst>
      <p:ext uri="{BB962C8B-B14F-4D97-AF65-F5344CB8AC3E}">
        <p14:creationId xmlns:p14="http://schemas.microsoft.com/office/powerpoint/2010/main" val="236722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a:bodyPr>
          <a:lstStyle/>
          <a:p>
            <a:r>
              <a:rPr lang="en-GB" dirty="0"/>
              <a:t>Contracts for city districts</a:t>
            </a:r>
          </a:p>
          <a:p>
            <a:r>
              <a:rPr lang="en-GB" dirty="0"/>
              <a:t>5-7 year contracts were on offer</a:t>
            </a:r>
          </a:p>
          <a:p>
            <a:r>
              <a:rPr lang="en-GB" dirty="0"/>
              <a:t>No lay-off policy for existing workers</a:t>
            </a:r>
          </a:p>
          <a:p>
            <a:r>
              <a:rPr lang="en-GB" dirty="0"/>
              <a:t>Private contractors to hire public employees</a:t>
            </a:r>
          </a:p>
          <a:p>
            <a:r>
              <a:rPr lang="en-GB" dirty="0"/>
              <a:t>Option for public employees to be transferred into other city jobs</a:t>
            </a:r>
          </a:p>
          <a:p>
            <a:r>
              <a:rPr lang="en-GB" dirty="0"/>
              <a:t>Public Works submitted bids three times without success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35</a:t>
            </a:fld>
            <a:endParaRPr lang="en-US"/>
          </a:p>
        </p:txBody>
      </p:sp>
    </p:spTree>
    <p:extLst>
      <p:ext uri="{BB962C8B-B14F-4D97-AF65-F5344CB8AC3E}">
        <p14:creationId xmlns:p14="http://schemas.microsoft.com/office/powerpoint/2010/main" val="2096702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fontScale="92500" lnSpcReduction="20000"/>
          </a:bodyPr>
          <a:lstStyle/>
          <a:p>
            <a:r>
              <a:rPr lang="en-GB" dirty="0"/>
              <a:t>They persevered and decided to innovate</a:t>
            </a:r>
          </a:p>
          <a:p>
            <a:r>
              <a:rPr lang="en-GB" dirty="0"/>
              <a:t>Three person to one person trucks but other competitors did they same</a:t>
            </a:r>
          </a:p>
          <a:p>
            <a:r>
              <a:rPr lang="en-GB" dirty="0"/>
              <a:t>Drivers redesigned routes, ‘partnership teams’ were created, more efficient financial system to show per household costs per month</a:t>
            </a:r>
          </a:p>
          <a:p>
            <a:r>
              <a:rPr lang="en-GB" dirty="0"/>
              <a:t>Followed Sacramento: from 25 cubic yard trucks to 32</a:t>
            </a:r>
          </a:p>
          <a:p>
            <a:r>
              <a:rPr lang="en-GB" dirty="0"/>
              <a:t>They won the contract for the largest district by $6 million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36</a:t>
            </a:fld>
            <a:endParaRPr lang="en-US"/>
          </a:p>
        </p:txBody>
      </p:sp>
    </p:spTree>
    <p:extLst>
      <p:ext uri="{BB962C8B-B14F-4D97-AF65-F5344CB8AC3E}">
        <p14:creationId xmlns:p14="http://schemas.microsoft.com/office/powerpoint/2010/main" val="2213767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a:bodyPr>
          <a:lstStyle/>
          <a:p>
            <a:r>
              <a:rPr lang="en-GB" dirty="0"/>
              <a:t>Incentive scheme where employees could earn 10% of savings from staff suggestions up to $2,000, with regular rewards for the best drivers</a:t>
            </a:r>
          </a:p>
          <a:p>
            <a:r>
              <a:rPr lang="en-GB" dirty="0"/>
              <a:t>Morale soared</a:t>
            </a:r>
          </a:p>
          <a:p>
            <a:r>
              <a:rPr lang="en-GB" dirty="0"/>
              <a:t>Management held a dinner and handed out new ‘Sanitation #1’ hats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37</a:t>
            </a:fld>
            <a:endParaRPr lang="en-US"/>
          </a:p>
        </p:txBody>
      </p:sp>
    </p:spTree>
    <p:extLst>
      <p:ext uri="{BB962C8B-B14F-4D97-AF65-F5344CB8AC3E}">
        <p14:creationId xmlns:p14="http://schemas.microsoft.com/office/powerpoint/2010/main" val="20135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a:bodyPr>
          <a:lstStyle/>
          <a:p>
            <a:r>
              <a:rPr lang="en-GB" dirty="0"/>
              <a:t>By 1988 the Public Works Department won all 5 contracts</a:t>
            </a:r>
          </a:p>
          <a:p>
            <a:r>
              <a:rPr lang="en-GB" dirty="0"/>
              <a:t>Union leader Charles </a:t>
            </a:r>
            <a:r>
              <a:rPr lang="en-GB" dirty="0" err="1"/>
              <a:t>Fanniel</a:t>
            </a:r>
            <a:r>
              <a:rPr lang="en-GB" dirty="0"/>
              <a:t> agreed that overall working conditions and pay were better than in 1978: </a:t>
            </a:r>
            <a:r>
              <a:rPr lang="en-GB" b="1" dirty="0"/>
              <a:t>‘What happens with this bidding system is you cut all the fat.’</a:t>
            </a:r>
          </a:p>
          <a:p>
            <a:r>
              <a:rPr lang="en-GB" dirty="0"/>
              <a:t>Communications between workers and managers is good</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38</a:t>
            </a:fld>
            <a:endParaRPr lang="en-US"/>
          </a:p>
        </p:txBody>
      </p:sp>
    </p:spTree>
    <p:extLst>
      <p:ext uri="{BB962C8B-B14F-4D97-AF65-F5344CB8AC3E}">
        <p14:creationId xmlns:p14="http://schemas.microsoft.com/office/powerpoint/2010/main" val="1871161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a:xfrm>
            <a:off x="457200" y="1371600"/>
            <a:ext cx="8305800" cy="5105400"/>
          </a:xfrm>
        </p:spPr>
        <p:txBody>
          <a:bodyPr>
            <a:normAutofit fontScale="85000" lnSpcReduction="20000"/>
          </a:bodyPr>
          <a:lstStyle/>
          <a:p>
            <a:r>
              <a:rPr lang="en-GB" sz="3300" dirty="0"/>
              <a:t>Phoenix has used competition extensively</a:t>
            </a:r>
          </a:p>
          <a:p>
            <a:pPr lvl="1"/>
            <a:r>
              <a:rPr lang="en-GB" dirty="0"/>
              <a:t>Landfill operation</a:t>
            </a:r>
          </a:p>
          <a:p>
            <a:pPr lvl="1"/>
            <a:r>
              <a:rPr lang="en-GB" dirty="0"/>
              <a:t>Custodial services</a:t>
            </a:r>
          </a:p>
          <a:p>
            <a:pPr lvl="1"/>
            <a:r>
              <a:rPr lang="en-GB" dirty="0"/>
              <a:t>Parking management</a:t>
            </a:r>
          </a:p>
          <a:p>
            <a:pPr lvl="1"/>
            <a:r>
              <a:rPr lang="en-GB" dirty="0"/>
              <a:t>Golf course management</a:t>
            </a:r>
          </a:p>
          <a:p>
            <a:pPr lvl="1"/>
            <a:r>
              <a:rPr lang="en-GB" dirty="0"/>
              <a:t>Street sweeping</a:t>
            </a:r>
          </a:p>
          <a:p>
            <a:pPr lvl="1"/>
            <a:r>
              <a:rPr lang="en-GB" dirty="0"/>
              <a:t>Street repair</a:t>
            </a:r>
          </a:p>
          <a:p>
            <a:pPr lvl="1"/>
            <a:r>
              <a:rPr lang="en-GB" dirty="0"/>
              <a:t>Food and beverage concessions</a:t>
            </a:r>
          </a:p>
          <a:p>
            <a:pPr lvl="1"/>
            <a:r>
              <a:rPr lang="en-GB" dirty="0"/>
              <a:t>Printing and security</a:t>
            </a:r>
          </a:p>
          <a:p>
            <a:r>
              <a:rPr lang="en-GB" sz="3300" dirty="0"/>
              <a:t>Between 1981 and 1984: Phoenix went from 53 major private contracts to 179 but some went back to the public sector</a:t>
            </a:r>
          </a:p>
          <a:p>
            <a:r>
              <a:rPr lang="en-GB" sz="3300" dirty="0"/>
              <a:t>Real difference: </a:t>
            </a:r>
            <a:r>
              <a:rPr lang="en-GB" sz="3300" b="1" dirty="0"/>
              <a:t>monopoly v competition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39</a:t>
            </a:fld>
            <a:endParaRPr lang="en-US"/>
          </a:p>
        </p:txBody>
      </p:sp>
    </p:spTree>
    <p:extLst>
      <p:ext uri="{BB962C8B-B14F-4D97-AF65-F5344CB8AC3E}">
        <p14:creationId xmlns:p14="http://schemas.microsoft.com/office/powerpoint/2010/main" val="875851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fade">
                                      <p:cBhvr>
                                        <p:cTn id="4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57400" y="6384800"/>
            <a:ext cx="5029200" cy="369332"/>
          </a:xfrm>
          <a:prstGeom prst="rect">
            <a:avLst/>
          </a:prstGeom>
        </p:spPr>
        <p:txBody>
          <a:bodyPr wrap="square">
            <a:spAutoFit/>
          </a:bodyPr>
          <a:lstStyle/>
          <a:p>
            <a:r>
              <a:rPr lang="en-GB" dirty="0">
                <a:hlinkClick r:id="rId2"/>
              </a:rPr>
              <a:t>http://dtphx.org/about/downtown-phoenix-inc/</a:t>
            </a:r>
            <a:r>
              <a:rPr lang="en-GB" dirty="0"/>
              <a:t>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40</a:t>
            </a:fld>
            <a:endParaRPr lang="en-US"/>
          </a:p>
        </p:txBody>
      </p:sp>
      <p:pic>
        <p:nvPicPr>
          <p:cNvPr id="2" name="Picture 1">
            <a:hlinkClick r:id="rId2"/>
            <a:extLst>
              <a:ext uri="{FF2B5EF4-FFF2-40B4-BE49-F238E27FC236}">
                <a16:creationId xmlns:a16="http://schemas.microsoft.com/office/drawing/2014/main" xmlns="" id="{BB8C9FB5-4389-43EA-8D00-75C2AFA20D14}"/>
              </a:ext>
            </a:extLst>
          </p:cNvPr>
          <p:cNvPicPr>
            <a:picLocks noChangeAspect="1"/>
          </p:cNvPicPr>
          <p:nvPr/>
        </p:nvPicPr>
        <p:blipFill>
          <a:blip r:embed="rId3"/>
          <a:stretch>
            <a:fillRect/>
          </a:stretch>
        </p:blipFill>
        <p:spPr>
          <a:xfrm>
            <a:off x="0" y="566279"/>
            <a:ext cx="9144000" cy="5725442"/>
          </a:xfrm>
          <a:prstGeom prst="rect">
            <a:avLst/>
          </a:prstGeom>
        </p:spPr>
      </p:pic>
    </p:spTree>
    <p:extLst>
      <p:ext uri="{BB962C8B-B14F-4D97-AF65-F5344CB8AC3E}">
        <p14:creationId xmlns:p14="http://schemas.microsoft.com/office/powerpoint/2010/main" val="42251792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41</a:t>
            </a:fld>
            <a:endParaRPr lang="en-US"/>
          </a:p>
        </p:txBody>
      </p:sp>
      <p:pic>
        <p:nvPicPr>
          <p:cNvPr id="2050" name="Picture 2" descr="http://www.southwales-eveningpost.co.uk/images/localworld/ugc-images/276352/Article/images/23055680/6991022-larg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000" y="5001129"/>
            <a:ext cx="1870538" cy="125913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tse1.mm.bing.net/th?&amp;id=OIP.M6cfe00e410e00610667ae8c7b7be8cc9o0&amp;w=300&amp;h=300&amp;c=0&amp;pid=1.9&amp;rs=0&amp;p=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054" y="304800"/>
            <a:ext cx="2017058" cy="13716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ttp://tse1.mm.bing.net/th?&amp;id=OIP.M5b4837516eb5cbaab3e6f037dd837c05H0&amp;w=300&amp;h=300&amp;c=0&amp;pid=1.9&amp;rs=0&amp;p=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0999" y="2721608"/>
            <a:ext cx="1870539" cy="1240792"/>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3200" y="304800"/>
            <a:ext cx="6299200" cy="5955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6" name="Straight Arrow Connector 5"/>
          <p:cNvCxnSpPr/>
          <p:nvPr/>
        </p:nvCxnSpPr>
        <p:spPr>
          <a:xfrm flipV="1">
            <a:off x="2279112" y="1219200"/>
            <a:ext cx="5569488" cy="762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2271908" y="5334000"/>
            <a:ext cx="4814692" cy="30310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2279112" y="3282531"/>
            <a:ext cx="845088" cy="171859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361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6"/>
                                        </p:tgtEl>
                                        <p:attrNameLst>
                                          <p:attrName>style.visibility</p:attrName>
                                        </p:attrNameLst>
                                      </p:cBhvr>
                                      <p:to>
                                        <p:strVal val="visible"/>
                                      </p:to>
                                    </p:set>
                                    <p:animEffect transition="in" filter="fade">
                                      <p:cBhvr>
                                        <p:cTn id="17" dur="500"/>
                                        <p:tgtEl>
                                          <p:spTgt spid="205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54"/>
                                        </p:tgtEl>
                                        <p:attrNameLst>
                                          <p:attrName>style.visibility</p:attrName>
                                        </p:attrNameLst>
                                      </p:cBhvr>
                                      <p:to>
                                        <p:strVal val="visible"/>
                                      </p:to>
                                    </p:set>
                                    <p:animEffect transition="in" filter="fade">
                                      <p:cBhvr>
                                        <p:cTn id="27" dur="500"/>
                                        <p:tgtEl>
                                          <p:spTgt spid="205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0194BDB3-FF7A-4FC0-9A98-C755C576822E}"/>
              </a:ext>
            </a:extLst>
          </p:cNvPr>
          <p:cNvPicPr>
            <a:picLocks noChangeAspect="1"/>
          </p:cNvPicPr>
          <p:nvPr/>
        </p:nvPicPr>
        <p:blipFill rotWithShape="1">
          <a:blip r:embed="rId2"/>
          <a:srcRect t="8056" r="-1" b="18256"/>
          <a:stretch/>
        </p:blipFill>
        <p:spPr>
          <a:xfrm>
            <a:off x="20" y="10"/>
            <a:ext cx="9143980" cy="6857990"/>
          </a:xfrm>
          <a:prstGeom prst="rect">
            <a:avLst/>
          </a:prstGeom>
        </p:spPr>
      </p:pic>
      <p:sp>
        <p:nvSpPr>
          <p:cNvPr id="2" name="Slide Number Placeholder 1">
            <a:extLst>
              <a:ext uri="{FF2B5EF4-FFF2-40B4-BE49-F238E27FC236}">
                <a16:creationId xmlns:a16="http://schemas.microsoft.com/office/drawing/2014/main" xmlns="" id="{B7780DF8-5CF1-4F50-9252-E98A7BE71ECA}"/>
              </a:ext>
            </a:extLst>
          </p:cNvPr>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a:solidFill>
                  <a:srgbClr val="FFFFFF"/>
                </a:solidFill>
              </a:rPr>
              <a:pPr>
                <a:spcAft>
                  <a:spcPts val="600"/>
                </a:spcAft>
              </a:pPr>
              <a:t>42</a:t>
            </a:fld>
            <a:endParaRPr lang="en-US">
              <a:solidFill>
                <a:srgbClr val="FFFFFF"/>
              </a:solidFill>
            </a:endParaRPr>
          </a:p>
        </p:txBody>
      </p:sp>
    </p:spTree>
    <p:extLst>
      <p:ext uri="{BB962C8B-B14F-4D97-AF65-F5344CB8AC3E}">
        <p14:creationId xmlns:p14="http://schemas.microsoft.com/office/powerpoint/2010/main" val="1451396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City Centre Developments</a:t>
            </a:r>
          </a:p>
        </p:txBody>
      </p:sp>
      <p:sp>
        <p:nvSpPr>
          <p:cNvPr id="2" name="Slide Number Placeholder 1"/>
          <p:cNvSpPr>
            <a:spLocks noGrp="1"/>
          </p:cNvSpPr>
          <p:nvPr>
            <p:ph type="sldNum" sz="quarter" idx="12"/>
          </p:nvPr>
        </p:nvSpPr>
        <p:spPr/>
        <p:txBody>
          <a:bodyPr/>
          <a:lstStyle/>
          <a:p>
            <a:fld id="{B6F15528-21DE-4FAA-801E-634DDDAF4B2B}" type="slidenum">
              <a:rPr lang="en-US" smtClean="0"/>
              <a:pPr/>
              <a:t>43</a:t>
            </a:fld>
            <a:endParaRPr lang="en-US"/>
          </a:p>
        </p:txBody>
      </p:sp>
      <p:pic>
        <p:nvPicPr>
          <p:cNvPr id="4" name="Picture 3">
            <a:hlinkClick r:id="rId2"/>
          </p:cNvPr>
          <p:cNvPicPr>
            <a:picLocks noChangeAspect="1"/>
          </p:cNvPicPr>
          <p:nvPr/>
        </p:nvPicPr>
        <p:blipFill>
          <a:blip r:embed="rId3"/>
          <a:stretch>
            <a:fillRect/>
          </a:stretch>
        </p:blipFill>
        <p:spPr>
          <a:xfrm>
            <a:off x="454152" y="244475"/>
            <a:ext cx="8013635" cy="6477000"/>
          </a:xfrm>
          <a:prstGeom prst="rect">
            <a:avLst/>
          </a:prstGeom>
        </p:spPr>
      </p:pic>
    </p:spTree>
    <p:extLst>
      <p:ext uri="{BB962C8B-B14F-4D97-AF65-F5344CB8AC3E}">
        <p14:creationId xmlns:p14="http://schemas.microsoft.com/office/powerpoint/2010/main" val="5119857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44</a:t>
            </a:fld>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571500"/>
            <a:ext cx="8572500"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590800" y="6310389"/>
            <a:ext cx="3472489" cy="369332"/>
          </a:xfrm>
          <a:prstGeom prst="rect">
            <a:avLst/>
          </a:prstGeom>
        </p:spPr>
        <p:txBody>
          <a:bodyPr wrap="none">
            <a:spAutoFit/>
          </a:bodyPr>
          <a:lstStyle/>
          <a:p>
            <a:r>
              <a:rPr lang="en-GB" dirty="0">
                <a:hlinkClick r:id="rId3"/>
              </a:rPr>
              <a:t>https://www.cplc.org/default.aspx</a:t>
            </a:r>
            <a:r>
              <a:rPr lang="en-GB" dirty="0"/>
              <a:t> </a:t>
            </a:r>
          </a:p>
        </p:txBody>
      </p:sp>
      <p:pic>
        <p:nvPicPr>
          <p:cNvPr id="1028" name="Picture 4" descr="http://ts1.mm.bing.net/th?&amp;id=JN.yZPVA10XyCD%2bWRveDv1/yg&amp;w=300&amp;h=300&amp;c=0&amp;pid=1.9&amp;rs=0&amp;p=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611" y="571500"/>
            <a:ext cx="2857500" cy="733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40654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Rules</a:t>
            </a:r>
          </a:p>
        </p:txBody>
      </p:sp>
      <p:sp>
        <p:nvSpPr>
          <p:cNvPr id="3" name="Content Placeholder 2"/>
          <p:cNvSpPr>
            <a:spLocks noGrp="1"/>
          </p:cNvSpPr>
          <p:nvPr>
            <p:ph idx="1"/>
          </p:nvPr>
        </p:nvSpPr>
        <p:spPr/>
        <p:txBody>
          <a:bodyPr/>
          <a:lstStyle/>
          <a:p>
            <a:r>
              <a:rPr lang="en-GB" dirty="0"/>
              <a:t>Bureaucracy can clog up the system</a:t>
            </a:r>
          </a:p>
          <a:p>
            <a:r>
              <a:rPr lang="en-GB" dirty="0"/>
              <a:t>Osborne and </a:t>
            </a:r>
            <a:r>
              <a:rPr lang="en-GB" dirty="0" err="1"/>
              <a:t>Gaebler</a:t>
            </a:r>
            <a:r>
              <a:rPr lang="en-GB" dirty="0"/>
              <a:t> highlight a number on </a:t>
            </a:r>
            <a:r>
              <a:rPr lang="en-GB" b="1" dirty="0"/>
              <a:t>‘non-profit’ </a:t>
            </a:r>
            <a:r>
              <a:rPr lang="en-GB" dirty="0"/>
              <a:t>organisations created to circumvent unbelievably detailed bureaucratic requirements</a:t>
            </a:r>
          </a:p>
          <a:p>
            <a:r>
              <a:rPr lang="en-GB" dirty="0"/>
              <a:t>They argue forcefully that </a:t>
            </a:r>
            <a:r>
              <a:rPr lang="en-GB" b="1" dirty="0"/>
              <a:t>‘mission-driven’ </a:t>
            </a:r>
            <a:r>
              <a:rPr lang="en-GB" dirty="0"/>
              <a:t>government is better in every way than </a:t>
            </a:r>
            <a:r>
              <a:rPr lang="en-GB" b="1" dirty="0"/>
              <a:t>‘rule-driven’ </a:t>
            </a:r>
            <a:r>
              <a:rPr lang="en-GB" dirty="0"/>
              <a:t>government</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45</a:t>
            </a:fld>
            <a:endParaRPr lang="en-US"/>
          </a:p>
        </p:txBody>
      </p:sp>
    </p:spTree>
    <p:extLst>
      <p:ext uri="{BB962C8B-B14F-4D97-AF65-F5344CB8AC3E}">
        <p14:creationId xmlns:p14="http://schemas.microsoft.com/office/powerpoint/2010/main" val="407004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Advantages of mission-driven government [113]</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7443723"/>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B6F15528-21DE-4FAA-801E-634DDDAF4B2B}" type="slidenum">
              <a:rPr lang="en-US" smtClean="0"/>
              <a:pPr/>
              <a:t>46</a:t>
            </a:fld>
            <a:endParaRPr lang="en-US"/>
          </a:p>
        </p:txBody>
      </p:sp>
    </p:spTree>
    <p:extLst>
      <p:ext uri="{BB962C8B-B14F-4D97-AF65-F5344CB8AC3E}">
        <p14:creationId xmlns:p14="http://schemas.microsoft.com/office/powerpoint/2010/main" val="17787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4B7A86D-00F3-492B-A3AA-15661D8EFA0C}"/>
                                            </p:graphicEl>
                                          </p:spTgt>
                                        </p:tgtEl>
                                        <p:attrNameLst>
                                          <p:attrName>style.visibility</p:attrName>
                                        </p:attrNameLst>
                                      </p:cBhvr>
                                      <p:to>
                                        <p:strVal val="visible"/>
                                      </p:to>
                                    </p:set>
                                    <p:animEffect transition="in" filter="fade">
                                      <p:cBhvr>
                                        <p:cTn id="7" dur="500"/>
                                        <p:tgtEl>
                                          <p:spTgt spid="4">
                                            <p:graphicEl>
                                              <a:dgm id="{14B7A86D-00F3-492B-A3AA-15661D8EFA0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179CFFD-D3D8-41B6-A651-BDBB094577DF}"/>
                                            </p:graphicEl>
                                          </p:spTgt>
                                        </p:tgtEl>
                                        <p:attrNameLst>
                                          <p:attrName>style.visibility</p:attrName>
                                        </p:attrNameLst>
                                      </p:cBhvr>
                                      <p:to>
                                        <p:strVal val="visible"/>
                                      </p:to>
                                    </p:set>
                                    <p:animEffect transition="in" filter="fade">
                                      <p:cBhvr>
                                        <p:cTn id="12" dur="500"/>
                                        <p:tgtEl>
                                          <p:spTgt spid="4">
                                            <p:graphicEl>
                                              <a:dgm id="{2179CFFD-D3D8-41B6-A651-BDBB094577D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7D652F23-6ABD-4FD2-B323-D340249A8EF5}"/>
                                            </p:graphicEl>
                                          </p:spTgt>
                                        </p:tgtEl>
                                        <p:attrNameLst>
                                          <p:attrName>style.visibility</p:attrName>
                                        </p:attrNameLst>
                                      </p:cBhvr>
                                      <p:to>
                                        <p:strVal val="visible"/>
                                      </p:to>
                                    </p:set>
                                    <p:animEffect transition="in" filter="fade">
                                      <p:cBhvr>
                                        <p:cTn id="17" dur="500"/>
                                        <p:tgtEl>
                                          <p:spTgt spid="4">
                                            <p:graphicEl>
                                              <a:dgm id="{7D652F23-6ABD-4FD2-B323-D340249A8E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Advantages of mission-driven government [113]</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5746650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fld id="{B6F15528-21DE-4FAA-801E-634DDDAF4B2B}" type="slidenum">
              <a:rPr lang="en-US" smtClean="0"/>
              <a:pPr/>
              <a:t>47</a:t>
            </a:fld>
            <a:endParaRPr lang="en-US"/>
          </a:p>
        </p:txBody>
      </p:sp>
    </p:spTree>
    <p:extLst>
      <p:ext uri="{BB962C8B-B14F-4D97-AF65-F5344CB8AC3E}">
        <p14:creationId xmlns:p14="http://schemas.microsoft.com/office/powerpoint/2010/main" val="267730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4B7A86D-00F3-492B-A3AA-15661D8EFA0C}"/>
                                            </p:graphicEl>
                                          </p:spTgt>
                                        </p:tgtEl>
                                        <p:attrNameLst>
                                          <p:attrName>style.visibility</p:attrName>
                                        </p:attrNameLst>
                                      </p:cBhvr>
                                      <p:to>
                                        <p:strVal val="visible"/>
                                      </p:to>
                                    </p:set>
                                    <p:animEffect transition="in" filter="fade">
                                      <p:cBhvr>
                                        <p:cTn id="7" dur="500"/>
                                        <p:tgtEl>
                                          <p:spTgt spid="4">
                                            <p:graphicEl>
                                              <a:dgm id="{14B7A86D-00F3-492B-A3AA-15661D8EFA0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179CFFD-D3D8-41B6-A651-BDBB094577DF}"/>
                                            </p:graphicEl>
                                          </p:spTgt>
                                        </p:tgtEl>
                                        <p:attrNameLst>
                                          <p:attrName>style.visibility</p:attrName>
                                        </p:attrNameLst>
                                      </p:cBhvr>
                                      <p:to>
                                        <p:strVal val="visible"/>
                                      </p:to>
                                    </p:set>
                                    <p:animEffect transition="in" filter="fade">
                                      <p:cBhvr>
                                        <p:cTn id="12" dur="500"/>
                                        <p:tgtEl>
                                          <p:spTgt spid="4">
                                            <p:graphicEl>
                                              <a:dgm id="{2179CFFD-D3D8-41B6-A651-BDBB094577D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Mission: an over-arching driver</a:t>
            </a:r>
          </a:p>
        </p:txBody>
      </p:sp>
      <p:sp>
        <p:nvSpPr>
          <p:cNvPr id="3" name="Content Placeholder 2"/>
          <p:cNvSpPr>
            <a:spLocks noGrp="1"/>
          </p:cNvSpPr>
          <p:nvPr>
            <p:ph idx="1"/>
          </p:nvPr>
        </p:nvSpPr>
        <p:spPr/>
        <p:txBody>
          <a:bodyPr/>
          <a:lstStyle/>
          <a:p>
            <a:r>
              <a:rPr lang="en-GB" dirty="0"/>
              <a:t>Mission-driven budgeting</a:t>
            </a:r>
          </a:p>
          <a:p>
            <a:r>
              <a:rPr lang="en-GB" dirty="0"/>
              <a:t>Transform rule-driven human resources</a:t>
            </a:r>
          </a:p>
          <a:p>
            <a:r>
              <a:rPr lang="en-GB" dirty="0"/>
              <a:t>Mission-driven organisations</a:t>
            </a:r>
          </a:p>
          <a:p>
            <a:r>
              <a:rPr lang="en-GB" dirty="0"/>
              <a:t>Mission statements to encapsulate the purpose of the organisation, clarify what’s important and set goals to align practice</a:t>
            </a:r>
          </a:p>
          <a:p>
            <a:r>
              <a:rPr lang="en-GB" dirty="0"/>
              <a:t>Create a culture around the mission</a:t>
            </a:r>
          </a:p>
          <a:p>
            <a:r>
              <a:rPr lang="en-GB" dirty="0"/>
              <a:t>Create permission to fail</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48</a:t>
            </a:fld>
            <a:endParaRPr lang="en-US"/>
          </a:p>
        </p:txBody>
      </p:sp>
    </p:spTree>
    <p:extLst>
      <p:ext uri="{BB962C8B-B14F-4D97-AF65-F5344CB8AC3E}">
        <p14:creationId xmlns:p14="http://schemas.microsoft.com/office/powerpoint/2010/main" val="415382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Obstacles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833858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B6F15528-21DE-4FAA-801E-634DDDAF4B2B}" type="slidenum">
              <a:rPr lang="en-US" smtClean="0"/>
              <a:pPr/>
              <a:t>49</a:t>
            </a:fld>
            <a:endParaRPr lang="en-US"/>
          </a:p>
        </p:txBody>
      </p:sp>
    </p:spTree>
    <p:extLst>
      <p:ext uri="{BB962C8B-B14F-4D97-AF65-F5344CB8AC3E}">
        <p14:creationId xmlns:p14="http://schemas.microsoft.com/office/powerpoint/2010/main" val="492105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98F5DF1-8B4B-413A-B45A-351CD1CA64BA}"/>
                                            </p:graphicEl>
                                          </p:spTgt>
                                        </p:tgtEl>
                                        <p:attrNameLst>
                                          <p:attrName>style.visibility</p:attrName>
                                        </p:attrNameLst>
                                      </p:cBhvr>
                                      <p:to>
                                        <p:strVal val="visible"/>
                                      </p:to>
                                    </p:set>
                                    <p:animEffect transition="in" filter="fade">
                                      <p:cBhvr>
                                        <p:cTn id="7" dur="500"/>
                                        <p:tgtEl>
                                          <p:spTgt spid="4">
                                            <p:graphicEl>
                                              <a:dgm id="{998F5DF1-8B4B-413A-B45A-351CD1CA64B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0DD14C3D-C65A-4B38-9EFD-4532A12ADF5A}"/>
                                            </p:graphicEl>
                                          </p:spTgt>
                                        </p:tgtEl>
                                        <p:attrNameLst>
                                          <p:attrName>style.visibility</p:attrName>
                                        </p:attrNameLst>
                                      </p:cBhvr>
                                      <p:to>
                                        <p:strVal val="visible"/>
                                      </p:to>
                                    </p:set>
                                    <p:animEffect transition="in" filter="fade">
                                      <p:cBhvr>
                                        <p:cTn id="12" dur="500"/>
                                        <p:tgtEl>
                                          <p:spTgt spid="4">
                                            <p:graphicEl>
                                              <a:dgm id="{0DD14C3D-C65A-4B38-9EFD-4532A12ADF5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BEEEB54-594C-4151-94F8-CE0348F1C307}"/>
                                            </p:graphicEl>
                                          </p:spTgt>
                                        </p:tgtEl>
                                        <p:attrNameLst>
                                          <p:attrName>style.visibility</p:attrName>
                                        </p:attrNameLst>
                                      </p:cBhvr>
                                      <p:to>
                                        <p:strVal val="visible"/>
                                      </p:to>
                                    </p:set>
                                    <p:animEffect transition="in" filter="fade">
                                      <p:cBhvr>
                                        <p:cTn id="17" dur="500"/>
                                        <p:tgtEl>
                                          <p:spTgt spid="4">
                                            <p:graphicEl>
                                              <a:dgm id="{8BEEEB54-594C-4151-94F8-CE0348F1C30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fontScale="90000"/>
          </a:bodyPr>
          <a:lstStyle/>
          <a:p>
            <a:r>
              <a:rPr lang="en-GB" dirty="0"/>
              <a:t>Performance Measurement [146-154]</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5193989"/>
              </p:ext>
            </p:extLst>
          </p:nvPr>
        </p:nvGraphicFramePr>
        <p:xfrm>
          <a:off x="457200" y="1219200"/>
          <a:ext cx="8305800" cy="490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B6F15528-21DE-4FAA-801E-634DDDAF4B2B}" type="slidenum">
              <a:rPr lang="en-US" smtClean="0"/>
              <a:pPr/>
              <a:t>50</a:t>
            </a:fld>
            <a:endParaRPr lang="en-US"/>
          </a:p>
        </p:txBody>
      </p:sp>
    </p:spTree>
    <p:extLst>
      <p:ext uri="{BB962C8B-B14F-4D97-AF65-F5344CB8AC3E}">
        <p14:creationId xmlns:p14="http://schemas.microsoft.com/office/powerpoint/2010/main" val="296082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9D0AE03-8C73-4AF6-AB28-4E93907CB286}"/>
                                            </p:graphicEl>
                                          </p:spTgt>
                                        </p:tgtEl>
                                        <p:attrNameLst>
                                          <p:attrName>style.visibility</p:attrName>
                                        </p:attrNameLst>
                                      </p:cBhvr>
                                      <p:to>
                                        <p:strVal val="visible"/>
                                      </p:to>
                                    </p:set>
                                    <p:animEffect transition="in" filter="fade">
                                      <p:cBhvr>
                                        <p:cTn id="7" dur="500"/>
                                        <p:tgtEl>
                                          <p:spTgt spid="4">
                                            <p:graphicEl>
                                              <a:dgm id="{29D0AE03-8C73-4AF6-AB28-4E93907CB2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92349CD-F564-472B-B973-11BEAFEE5849}"/>
                                            </p:graphicEl>
                                          </p:spTgt>
                                        </p:tgtEl>
                                        <p:attrNameLst>
                                          <p:attrName>style.visibility</p:attrName>
                                        </p:attrNameLst>
                                      </p:cBhvr>
                                      <p:to>
                                        <p:strVal val="visible"/>
                                      </p:to>
                                    </p:set>
                                    <p:animEffect transition="in" filter="fade">
                                      <p:cBhvr>
                                        <p:cTn id="12" dur="500"/>
                                        <p:tgtEl>
                                          <p:spTgt spid="4">
                                            <p:graphicEl>
                                              <a:dgm id="{292349CD-F564-472B-B973-11BEAFEE584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7C8E5CD-0E97-41B6-8BAC-0B2C0C046DAE}"/>
                                            </p:graphicEl>
                                          </p:spTgt>
                                        </p:tgtEl>
                                        <p:attrNameLst>
                                          <p:attrName>style.visibility</p:attrName>
                                        </p:attrNameLst>
                                      </p:cBhvr>
                                      <p:to>
                                        <p:strVal val="visible"/>
                                      </p:to>
                                    </p:set>
                                    <p:animEffect transition="in" filter="fade">
                                      <p:cBhvr>
                                        <p:cTn id="17" dur="500"/>
                                        <p:tgtEl>
                                          <p:spTgt spid="4">
                                            <p:graphicEl>
                                              <a:dgm id="{27C8E5CD-0E97-41B6-8BAC-0B2C0C046D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Measurement [146-154]</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72899376"/>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fld id="{B6F15528-21DE-4FAA-801E-634DDDAF4B2B}" type="slidenum">
              <a:rPr lang="en-US" smtClean="0"/>
              <a:pPr/>
              <a:t>51</a:t>
            </a:fld>
            <a:endParaRPr lang="en-US"/>
          </a:p>
        </p:txBody>
      </p:sp>
    </p:spTree>
    <p:extLst>
      <p:ext uri="{BB962C8B-B14F-4D97-AF65-F5344CB8AC3E}">
        <p14:creationId xmlns:p14="http://schemas.microsoft.com/office/powerpoint/2010/main" val="3595348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9D0AE03-8C73-4AF6-AB28-4E93907CB286}"/>
                                            </p:graphicEl>
                                          </p:spTgt>
                                        </p:tgtEl>
                                        <p:attrNameLst>
                                          <p:attrName>style.visibility</p:attrName>
                                        </p:attrNameLst>
                                      </p:cBhvr>
                                      <p:to>
                                        <p:strVal val="visible"/>
                                      </p:to>
                                    </p:set>
                                    <p:animEffect transition="in" filter="fade">
                                      <p:cBhvr>
                                        <p:cTn id="7" dur="500"/>
                                        <p:tgtEl>
                                          <p:spTgt spid="4">
                                            <p:graphicEl>
                                              <a:dgm id="{29D0AE03-8C73-4AF6-AB28-4E93907CB2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92349CD-F564-472B-B973-11BEAFEE5849}"/>
                                            </p:graphicEl>
                                          </p:spTgt>
                                        </p:tgtEl>
                                        <p:attrNameLst>
                                          <p:attrName>style.visibility</p:attrName>
                                        </p:attrNameLst>
                                      </p:cBhvr>
                                      <p:to>
                                        <p:strVal val="visible"/>
                                      </p:to>
                                    </p:set>
                                    <p:animEffect transition="in" filter="fade">
                                      <p:cBhvr>
                                        <p:cTn id="12" dur="500"/>
                                        <p:tgtEl>
                                          <p:spTgt spid="4">
                                            <p:graphicEl>
                                              <a:dgm id="{292349CD-F564-472B-B973-11BEAFEE584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Measurement [146-154]</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45643300"/>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fld id="{B6F15528-21DE-4FAA-801E-634DDDAF4B2B}" type="slidenum">
              <a:rPr lang="en-US" smtClean="0"/>
              <a:pPr/>
              <a:t>52</a:t>
            </a:fld>
            <a:endParaRPr lang="en-US"/>
          </a:p>
        </p:txBody>
      </p:sp>
    </p:spTree>
    <p:extLst>
      <p:ext uri="{BB962C8B-B14F-4D97-AF65-F5344CB8AC3E}">
        <p14:creationId xmlns:p14="http://schemas.microsoft.com/office/powerpoint/2010/main" val="143572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9D0AE03-8C73-4AF6-AB28-4E93907CB286}"/>
                                            </p:graphicEl>
                                          </p:spTgt>
                                        </p:tgtEl>
                                        <p:attrNameLst>
                                          <p:attrName>style.visibility</p:attrName>
                                        </p:attrNameLst>
                                      </p:cBhvr>
                                      <p:to>
                                        <p:strVal val="visible"/>
                                      </p:to>
                                    </p:set>
                                    <p:animEffect transition="in" filter="fade">
                                      <p:cBhvr>
                                        <p:cTn id="7" dur="500"/>
                                        <p:tgtEl>
                                          <p:spTgt spid="4">
                                            <p:graphicEl>
                                              <a:dgm id="{29D0AE03-8C73-4AF6-AB28-4E93907CB2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92349CD-F564-472B-B973-11BEAFEE5849}"/>
                                            </p:graphicEl>
                                          </p:spTgt>
                                        </p:tgtEl>
                                        <p:attrNameLst>
                                          <p:attrName>style.visibility</p:attrName>
                                        </p:attrNameLst>
                                      </p:cBhvr>
                                      <p:to>
                                        <p:strVal val="visible"/>
                                      </p:to>
                                    </p:set>
                                    <p:animEffect transition="in" filter="fade">
                                      <p:cBhvr>
                                        <p:cTn id="12" dur="500"/>
                                        <p:tgtEl>
                                          <p:spTgt spid="4">
                                            <p:graphicEl>
                                              <a:dgm id="{292349CD-F564-472B-B973-11BEAFEE584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4224</TotalTime>
  <Words>1953</Words>
  <Application>Microsoft Office PowerPoint</Application>
  <PresentationFormat>On-screen Show (4:3)</PresentationFormat>
  <Paragraphs>256</Paragraphs>
  <Slides>52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Arial</vt:lpstr>
      <vt:lpstr>Calibri</vt:lpstr>
      <vt:lpstr>Wingdings</vt:lpstr>
      <vt:lpstr>Office Theme</vt:lpstr>
      <vt:lpstr>Reinventing Government</vt:lpstr>
      <vt:lpstr>Underlying beliefs</vt:lpstr>
      <vt:lpstr>Underlying beliefs</vt:lpstr>
      <vt:lpstr>Public Entrepreneurial Management</vt:lpstr>
      <vt:lpstr>Public Entrepreneurial Management</vt:lpstr>
      <vt:lpstr>Expenditure Control Budget</vt:lpstr>
      <vt:lpstr>PowerPoint Presentation</vt:lpstr>
      <vt:lpstr>Public Entrepreneurial Management</vt:lpstr>
      <vt:lpstr>Public Entrepreneurial Management</vt:lpstr>
      <vt:lpstr>Public Entrepreneurial Management</vt:lpstr>
      <vt:lpstr>East Harlem</vt:lpstr>
      <vt:lpstr>East Harlem</vt:lpstr>
      <vt:lpstr>East Harlem</vt:lpstr>
      <vt:lpstr>Progress and stagnation</vt:lpstr>
      <vt:lpstr>PowerPoint Presentation</vt:lpstr>
      <vt:lpstr>PowerPoint Presentation</vt:lpstr>
      <vt:lpstr>Common Threads of Change [19]</vt:lpstr>
      <vt:lpstr>Common Threads of Change [19]</vt:lpstr>
      <vt:lpstr>A Third Choice [22]</vt:lpstr>
      <vt:lpstr>PowerPoint Presentation</vt:lpstr>
      <vt:lpstr>Clients v Citizens</vt:lpstr>
      <vt:lpstr>Clients v Citizens</vt:lpstr>
      <vt:lpstr>Clients v Citizens</vt:lpstr>
      <vt:lpstr>Ownership: from bureaucracy to communities [52]</vt:lpstr>
      <vt:lpstr>Professional v Community Services</vt:lpstr>
      <vt:lpstr>Professional v Community Services</vt:lpstr>
      <vt:lpstr>Professional v Community Services</vt:lpstr>
      <vt:lpstr>Professional v Community Services</vt:lpstr>
      <vt:lpstr>From service to empowerment</vt:lpstr>
      <vt:lpstr>People cannot be forced [71]</vt:lpstr>
      <vt:lpstr>PowerPoint Presentation</vt:lpstr>
      <vt:lpstr>PowerPoint Presentation</vt:lpstr>
      <vt:lpstr>Competitive Government [76-80]</vt:lpstr>
      <vt:lpstr>Competitive Government [76-80]</vt:lpstr>
      <vt:lpstr>Competitive Government [76-80]</vt:lpstr>
      <vt:lpstr>Competitive Government [76-80]</vt:lpstr>
      <vt:lpstr>Competitive Government [76-80]</vt:lpstr>
      <vt:lpstr>Competitive Government [76-80]</vt:lpstr>
      <vt:lpstr>Competitive Government [76-80]</vt:lpstr>
      <vt:lpstr>PowerPoint Presentation</vt:lpstr>
      <vt:lpstr>PowerPoint Presentation</vt:lpstr>
      <vt:lpstr>PowerPoint Presentation</vt:lpstr>
      <vt:lpstr>City Centre Developments</vt:lpstr>
      <vt:lpstr>PowerPoint Presentation</vt:lpstr>
      <vt:lpstr>Rules</vt:lpstr>
      <vt:lpstr>Advantages of mission-driven government [113]</vt:lpstr>
      <vt:lpstr>Advantages of mission-driven government [113]</vt:lpstr>
      <vt:lpstr>Mission: an over-arching driver</vt:lpstr>
      <vt:lpstr>Obstacles</vt:lpstr>
      <vt:lpstr>Performance Measurement [146-154]</vt:lpstr>
      <vt:lpstr>Performance Measurement [146-154]</vt:lpstr>
      <vt:lpstr>Performance Measurement [146-154]</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Reinventing Government</dc:title>
  <dc:creator>Mike Durke</dc:creator>
  <cp:lastModifiedBy>Mike Durke</cp:lastModifiedBy>
  <cp:revision>2</cp:revision>
  <dcterms:created xsi:type="dcterms:W3CDTF">2018-10-19T10:51:21Z</dcterms:created>
  <dcterms:modified xsi:type="dcterms:W3CDTF">2020-03-12T10:30:02Z</dcterms:modified>
</cp:coreProperties>
</file>