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615" r:id="rId5"/>
    <p:sldId id="257" r:id="rId6"/>
    <p:sldId id="259" r:id="rId7"/>
    <p:sldId id="690" r:id="rId8"/>
    <p:sldId id="691" r:id="rId9"/>
    <p:sldId id="685" r:id="rId10"/>
    <p:sldId id="686" r:id="rId11"/>
    <p:sldId id="689" r:id="rId12"/>
    <p:sldId id="687" r:id="rId13"/>
    <p:sldId id="688" r:id="rId14"/>
    <p:sldId id="682" r:id="rId15"/>
    <p:sldId id="675" r:id="rId16"/>
    <p:sldId id="678" r:id="rId17"/>
    <p:sldId id="679" r:id="rId18"/>
    <p:sldId id="680" r:id="rId19"/>
    <p:sldId id="683" r:id="rId20"/>
    <p:sldId id="67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9" autoAdjust="0"/>
    <p:restoredTop sz="91321" autoAdjust="0"/>
  </p:normalViewPr>
  <p:slideViewPr>
    <p:cSldViewPr>
      <p:cViewPr varScale="1">
        <p:scale>
          <a:sx n="97" d="100"/>
          <a:sy n="97" d="100"/>
        </p:scale>
        <p:origin x="70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22D10E-0E71-F7A6-9FD7-FE6B5B2ABC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740BB4-4E9D-32E6-AF69-A9C54A1945A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https://www.bhf.org.uk/-/media/files/for-professionals/research/heart-statistics/bhf-cvd-statistics-uk-factsheet.pdf?rev=98dd12be6bbf4e38b45678186f7d154e&amp;hash=F2563B62CB96459E2A90E52F2AEF0CD7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3BB9DC-5427-9888-7C41-9BE3A9CD6C5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E0DD60D-7C9B-4DE0-9295-28D8DCD5A6EC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hf.org.uk/-/media/files/for-professionals/research/heart-statistics/bhf-cvd-statistics-uk-factsheet.pdf?rev=98dd12be6bbf4e38b45678186f7d154e&amp;hash=F2563B62CB96459E2A90E52F2AEF0CD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hf.org.uk/-/media/files/for-professionals/research/heart-statistics/bhf-cvd-statistics-ukfactsheet.pdf?rev=98dd12be6bbf4e38b45678186f7d154e&amp;hash=F2563B62CB96459E2A90E52F2AEF0CD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3B262-46F1-3F74-B16F-CE7FDA3A657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57352" y="1430777"/>
            <a:ext cx="5829300" cy="1102520"/>
          </a:xfrm>
        </p:spPr>
        <p:txBody>
          <a:bodyPr/>
          <a:lstStyle/>
          <a:p>
            <a:pPr lvl="0"/>
            <a:r>
              <a:rPr lang="en-GB" sz="2400" b="1" i="1">
                <a:solidFill>
                  <a:srgbClr val="FFFFFF"/>
                </a:solidFill>
                <a:cs typeface="Arial" pitchFamily="34"/>
              </a:rPr>
              <a:t>INTRODUCTION TO PUBLIC HEALTH</a:t>
            </a:r>
            <a:endParaRPr lang="en-GB" sz="2400" i="1">
              <a:solidFill>
                <a:srgbClr val="FFFFFF"/>
              </a:solidFill>
              <a:cs typeface="Arial" pitchFamily="3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54E693-CFD1-0E87-756C-F003A0279FA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171700" y="2872911"/>
            <a:ext cx="4800600" cy="1314452"/>
          </a:xfrm>
        </p:spPr>
        <p:txBody>
          <a:bodyPr>
            <a:normAutofit fontScale="85000" lnSpcReduction="20000"/>
          </a:bodyPr>
          <a:lstStyle/>
          <a:p>
            <a:pPr lvl="0"/>
            <a:endParaRPr lang="en-GB" b="1" dirty="0">
              <a:solidFill>
                <a:srgbClr val="FFFFFF"/>
              </a:solidFill>
              <a:cs typeface="Arial" pitchFamily="34"/>
            </a:endParaRPr>
          </a:p>
          <a:p>
            <a:pPr lvl="0"/>
            <a:r>
              <a:rPr lang="en-GB" b="1" dirty="0">
                <a:solidFill>
                  <a:srgbClr val="FFFFFF"/>
                </a:solidFill>
                <a:cs typeface="Arial" pitchFamily="34"/>
              </a:rPr>
              <a:t>OCTOBER 2024</a:t>
            </a:r>
          </a:p>
          <a:p>
            <a:pPr lvl="0"/>
            <a:r>
              <a:rPr lang="en-GB" b="1" dirty="0">
                <a:solidFill>
                  <a:srgbClr val="FFFFFF"/>
                </a:solidFill>
                <a:cs typeface="Arial" pitchFamily="34"/>
              </a:rPr>
              <a:t>WEEK 9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2F7B9F98-8E46-CEAF-BD73-4AB28BB6858A}"/>
              </a:ext>
            </a:extLst>
          </p:cNvPr>
          <p:cNvSpPr txBox="1"/>
          <p:nvPr/>
        </p:nvSpPr>
        <p:spPr>
          <a:xfrm>
            <a:off x="971600" y="4526977"/>
            <a:ext cx="7416824" cy="9002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1" compatLnSpc="1">
            <a:spAutoFit/>
          </a:bodyPr>
          <a:lstStyle/>
          <a:p>
            <a:pPr algn="ctr"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dirty="0">
                <a:solidFill>
                  <a:schemeClr val="bg1"/>
                </a:solidFill>
              </a:rPr>
              <a:t>Cardio-vascular disease</a:t>
            </a:r>
            <a:endParaRPr lang="en-GB" sz="2400" b="1" i="1" dirty="0">
              <a:solidFill>
                <a:schemeClr val="bg1"/>
              </a:solidFill>
              <a:latin typeface="Myriad Pro"/>
              <a:cs typeface="Arial" pitchFamily="34"/>
            </a:endParaRP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A4267D56-2CF6-0044-3DF2-FAEABCE60A46}"/>
              </a:ext>
            </a:extLst>
          </p:cNvPr>
          <p:cNvSpPr txBox="1"/>
          <p:nvPr/>
        </p:nvSpPr>
        <p:spPr>
          <a:xfrm>
            <a:off x="3059832" y="2283126"/>
            <a:ext cx="3429000" cy="80791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68580" tIns="34290" rIns="68580" bIns="34290" anchor="t" anchorCtr="1" compatLnSpc="1">
            <a:spAutoFit/>
          </a:bodyPr>
          <a:lstStyle/>
          <a:p>
            <a:pPr algn="ctr"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dirty="0">
                <a:solidFill>
                  <a:srgbClr val="FFFFFF"/>
                </a:solidFill>
                <a:latin typeface="Myriad Pro"/>
                <a:cs typeface="Arial" pitchFamily="34"/>
              </a:rPr>
              <a:t>LCHS4008</a:t>
            </a:r>
          </a:p>
          <a:p>
            <a:pPr algn="ctr"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dirty="0">
              <a:solidFill>
                <a:srgbClr val="FFFFFF"/>
              </a:solidFill>
              <a:latin typeface="Myriad Pro"/>
              <a:cs typeface="Arial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061A-7B64-4FE8-A49F-C4B10A29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61340-84EC-4107-A4DA-1005056A6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successful completion of this module, you should be able to:  </a:t>
            </a:r>
          </a:p>
          <a:p>
            <a:pPr marL="0" indent="0" algn="l">
              <a:buNone/>
            </a:pPr>
            <a:endParaRPr lang="en-GB" sz="1800" b="0" i="0" u="none" strike="noStrike" baseline="0" dirty="0">
              <a:latin typeface="SymbolMT"/>
            </a:endParaRPr>
          </a:p>
          <a:p>
            <a:r>
              <a:rPr lang="en-GB" sz="1800" b="0" i="0" u="none" strike="noStrike" baseline="0" dirty="0">
                <a:latin typeface="SymbolMT"/>
              </a:rPr>
              <a:t> </a:t>
            </a:r>
            <a:r>
              <a:rPr lang="en-GB" sz="1800" b="0" i="0" u="none" strike="noStrike" baseline="0" dirty="0">
                <a:latin typeface="Arial" panose="020B0604020202020204" pitchFamily="34" charset="0"/>
              </a:rPr>
              <a:t>Understand different approaches and strategies used to measure, monitor     and control the incidence of disease in communities</a:t>
            </a:r>
          </a:p>
          <a:p>
            <a:pPr marL="0" indent="0" algn="l">
              <a:buNone/>
            </a:pPr>
            <a:endParaRPr lang="en-GB" sz="1700" b="0" i="0" u="none" strike="noStrike" baseline="0" dirty="0">
              <a:latin typeface="Arial" panose="020B0604020202020204" pitchFamily="34" charset="0"/>
            </a:endParaRPr>
          </a:p>
          <a:p>
            <a:r>
              <a:rPr lang="en-GB" sz="1700" b="0" i="0" u="none" strike="noStrike" baseline="0" dirty="0">
                <a:latin typeface="Arial" panose="020B0604020202020204" pitchFamily="34" charset="0"/>
              </a:rPr>
              <a:t>Investigate the implications of illness and disease in communities for the provision</a:t>
            </a:r>
            <a:r>
              <a:rPr lang="en-GB" sz="1700" dirty="0">
                <a:latin typeface="Arial" panose="020B0604020202020204" pitchFamily="34" charset="0"/>
              </a:rPr>
              <a:t> </a:t>
            </a:r>
            <a:r>
              <a:rPr lang="en-GB" sz="1700" b="0" i="0" u="none" strike="noStrike" baseline="0" dirty="0">
                <a:latin typeface="Arial" panose="020B0604020202020204" pitchFamily="34" charset="0"/>
              </a:rPr>
              <a:t>of health and social care services</a:t>
            </a:r>
          </a:p>
          <a:p>
            <a:pPr marL="0" indent="0" algn="l">
              <a:buNone/>
            </a:pPr>
            <a:endParaRPr lang="en-GB" sz="1700" b="0" i="0" u="none" strike="noStrike" baseline="0" dirty="0">
              <a:latin typeface="Arial" panose="020B0604020202020204" pitchFamily="34" charset="0"/>
            </a:endParaRPr>
          </a:p>
          <a:p>
            <a:r>
              <a:rPr lang="en-GB" sz="1700" b="0" i="0" u="none" strike="noStrike" baseline="0" dirty="0">
                <a:latin typeface="Arial" panose="020B0604020202020204" pitchFamily="34" charset="0"/>
              </a:rPr>
              <a:t>Understand the factors influencing the health and wellbeing of individuals in health</a:t>
            </a:r>
            <a:r>
              <a:rPr lang="en-GB" sz="1700" dirty="0">
                <a:latin typeface="Arial" panose="020B0604020202020204" pitchFamily="34" charset="0"/>
              </a:rPr>
              <a:t> </a:t>
            </a:r>
            <a:r>
              <a:rPr lang="en-GB" sz="1700" b="0" i="0" u="none" strike="noStrike" baseline="0" dirty="0">
                <a:latin typeface="Arial" panose="020B0604020202020204" pitchFamily="34" charset="0"/>
              </a:rPr>
              <a:t>or social care settings.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588472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988B-C1FA-47B6-82C7-EC0093D01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04B41-0E0C-4DBF-96B6-9F9C1A65B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960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079B2-23BF-007E-A82F-FF6DEEE3EE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Cardio-vascular disease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48D63-0FE9-4859-4D63-AD015EBEF8D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/>
              <a:t>There are around 7.6 million people living with heart and circulatory diseases in the UK - an ageing and growing population and improved survival rates from heart and circulatory events could see these numbers rise still further.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Around 4 million males and 3.6 million females are living with heart and    circulatory diseases in the UK. 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We estimate that in the UK more than half of us will get a heart or circulatory condition in our lifetime. (BHF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F5B19-25A8-F400-D261-94A507EF1A7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/>
              <a:t>Cardio-vascular disease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2E66C-5AE1-C9A7-A6F4-16591306B4B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2025"/>
              <a:t>Around twice as many people are living with heart and circulatory diseases in the UK than with cancer and Alzheimer’s disease combined.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25"/>
          </a:p>
          <a:p>
            <a:pPr marL="0" indent="0">
              <a:lnSpc>
                <a:spcPct val="90000"/>
              </a:lnSpc>
              <a:buNone/>
            </a:pPr>
            <a:r>
              <a:rPr lang="en-GB" sz="2025"/>
              <a:t>Heart and circulatory diseases cause around a quarter of all deaths in the UK; that's more than 160,000 deaths each year, or 460 each day – that’s one death every three minutes.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25"/>
          </a:p>
          <a:p>
            <a:pPr marL="0" indent="0">
              <a:lnSpc>
                <a:spcPct val="90000"/>
              </a:lnSpc>
              <a:buNone/>
            </a:pPr>
            <a:r>
              <a:rPr lang="en-GB" sz="2025"/>
              <a:t>Around 48,000 people under the age of 75 in the UK die from heart and circulatory diseases each year.                                   (BHF 2023)</a:t>
            </a:r>
          </a:p>
          <a:p>
            <a:pPr lvl="0">
              <a:lnSpc>
                <a:spcPct val="90000"/>
              </a:lnSpc>
            </a:pPr>
            <a:endParaRPr lang="en-GB" sz="2025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6023-5BA8-9EB0-3245-79903A4BB0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2" y="1063231"/>
            <a:ext cx="8229600" cy="966737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/>
              <a:t>Cardio-vascular disease in the UK</a:t>
            </a:r>
            <a:br>
              <a:rPr lang="en-GB" dirty="0"/>
            </a:br>
            <a:r>
              <a:rPr lang="en-GB" sz="1650" dirty="0"/>
              <a:t>(British Heart Foundation data 2023)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CB0314FE-D209-1D53-A1C9-08D4148014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2658" y="2029968"/>
            <a:ext cx="7399782" cy="181051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B8AA3-1FE0-ED19-19D4-39644103C4B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Activity -  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16C18-DC4D-9A31-4A49-BF889020554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 small groups use the fact Sheet from the British Heart Foundation to investigate the data for ONE of the Groups shown (above)</a:t>
            </a:r>
          </a:p>
          <a:p>
            <a:pPr lvl="0"/>
            <a:endParaRPr lang="en-GB" dirty="0"/>
          </a:p>
          <a:p>
            <a:pPr lvl="0"/>
            <a:r>
              <a:rPr lang="en-GB" sz="1000" dirty="0">
                <a:hlinkClick r:id="rId2"/>
              </a:rPr>
              <a:t>BHF UK CVD Factsheet</a:t>
            </a:r>
            <a:r>
              <a:rPr lang="en-GB" sz="1000" dirty="0"/>
              <a:t> </a:t>
            </a:r>
            <a:endParaRPr lang="en-GB" sz="1350" dirty="0"/>
          </a:p>
          <a:p>
            <a:pPr lvl="0"/>
            <a:r>
              <a:rPr lang="en-GB" sz="1800" dirty="0"/>
              <a:t>Summarise your findings and present back to the class</a:t>
            </a: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831D7-BB17-F44B-AE26-3981F2CE3B5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100"/>
              <a:t>Cardiovascular diseases (CVD’s) are a group of disorders of the heart and blood vessels, including: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30BFB-18F9-C0E2-02A8-7A361D461AD5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kern="0">
                <a:latin typeface="Arial" pitchFamily="34"/>
                <a:cs typeface="Arial" pitchFamily="34"/>
              </a:rPr>
              <a:t>coronary heart disease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6D2637-250F-100C-C53A-985109917FE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57203" y="2488404"/>
            <a:ext cx="4040185" cy="2560770"/>
          </a:xfrm>
        </p:spPr>
        <p:txBody>
          <a:bodyPr anchor="t"/>
          <a:lstStyle/>
          <a:p>
            <a:pPr lvl="0"/>
            <a:endParaRPr lang="en-GB" b="0" kern="0">
              <a:latin typeface="Arial" pitchFamily="34"/>
              <a:cs typeface="Arial" pitchFamily="34"/>
            </a:endParaRPr>
          </a:p>
          <a:p>
            <a:pPr lvl="0"/>
            <a:r>
              <a:rPr lang="en-GB" b="0" kern="0">
                <a:latin typeface="Arial" pitchFamily="34"/>
                <a:cs typeface="Arial" pitchFamily="34"/>
              </a:rPr>
              <a:t>a disease of the blood vessels supplying the heart muscle</a:t>
            </a:r>
            <a:endParaRPr lang="en-GB" b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9977A-D811-627F-F0DA-EA3ED1966C7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5026" y="2008585"/>
            <a:ext cx="4041776" cy="479819"/>
          </a:xfrm>
        </p:spPr>
        <p:txBody>
          <a:bodyPr anchor="b"/>
          <a:lstStyle/>
          <a:p>
            <a:pPr marL="0" indent="0">
              <a:buNone/>
            </a:pPr>
            <a:r>
              <a:rPr lang="en-GB" b="1"/>
              <a:t>Cerebro-vascular disease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B5A58F-48D0-642D-8F57-5C455419D2DA}"/>
              </a:ext>
            </a:extLst>
          </p:cNvPr>
          <p:cNvSpPr txBox="1">
            <a:spLocks noGrp="1"/>
          </p:cNvSpPr>
          <p:nvPr>
            <p:ph idx="4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 disease of the blood vessels supplying the brain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7553C-867D-7811-0BD3-A592B5B83F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Cardiovascular diseases cont….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22151-32E2-BB55-D64B-FBAA3D09C351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kern="0">
                <a:latin typeface="Arial" pitchFamily="34"/>
                <a:cs typeface="Arial" pitchFamily="34"/>
              </a:rPr>
              <a:t>peripheral arterial disease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2196F-0EC1-E049-BE43-9FB82D61693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57203" y="2488404"/>
            <a:ext cx="4040185" cy="2560770"/>
          </a:xfrm>
        </p:spPr>
        <p:txBody>
          <a:bodyPr anchor="t"/>
          <a:lstStyle/>
          <a:p>
            <a:pPr lvl="0"/>
            <a:endParaRPr lang="en-GB" b="0" kern="0">
              <a:latin typeface="Arial" pitchFamily="34"/>
              <a:cs typeface="Arial" pitchFamily="34"/>
            </a:endParaRPr>
          </a:p>
          <a:p>
            <a:pPr lvl="0"/>
            <a:r>
              <a:rPr lang="en-GB" b="0" kern="0">
                <a:latin typeface="Arial" pitchFamily="34"/>
                <a:cs typeface="Arial" pitchFamily="34"/>
              </a:rPr>
              <a:t>a disease of blood vessels supplying the arms and legs</a:t>
            </a:r>
            <a:r>
              <a:rPr lang="en-GB" b="0" kern="0">
                <a:latin typeface="Times New Roman" pitchFamily="18"/>
                <a:cs typeface="Times New Roman" pitchFamily="18"/>
              </a:rPr>
              <a:t> </a:t>
            </a:r>
          </a:p>
          <a:p>
            <a:pPr marL="257175" indent="-257175">
              <a:buChar char="•"/>
            </a:pPr>
            <a:endParaRPr lang="en-GB" b="0" kern="0">
              <a:latin typeface="Times New Roman" pitchFamily="18"/>
              <a:cs typeface="Times New Roman" pitchFamily="18"/>
            </a:endParaRPr>
          </a:p>
          <a:p>
            <a:pPr marL="257175" indent="-257175">
              <a:buChar char="•"/>
            </a:pPr>
            <a:endParaRPr lang="en-GB" b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A1C8F3-5754-08C6-C9F1-D13E0F76C85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5026" y="2008585"/>
            <a:ext cx="4041776" cy="479819"/>
          </a:xfrm>
        </p:spPr>
        <p:txBody>
          <a:bodyPr anchor="b"/>
          <a:lstStyle/>
          <a:p>
            <a:pPr marL="0" indent="0">
              <a:buNone/>
            </a:pPr>
            <a:r>
              <a:rPr lang="en-GB" b="1" kern="0">
                <a:latin typeface="Arial" pitchFamily="34"/>
                <a:cs typeface="Arial" pitchFamily="34"/>
              </a:rPr>
              <a:t>rheumatic heart disease</a:t>
            </a:r>
            <a:endParaRPr lang="en-GB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6A285D-2793-2F81-0958-9F14B000793B}"/>
              </a:ext>
            </a:extLst>
          </p:cNvPr>
          <p:cNvSpPr txBox="1">
            <a:spLocks noGrp="1"/>
          </p:cNvSpPr>
          <p:nvPr>
            <p:ph idx="4"/>
          </p:nvPr>
        </p:nvSpPr>
        <p:spPr/>
        <p:txBody>
          <a:bodyPr/>
          <a:lstStyle/>
          <a:p>
            <a:pPr marL="0" indent="0">
              <a:buNone/>
            </a:pPr>
            <a:endParaRPr lang="en-GB" kern="0">
              <a:latin typeface="Arial" pitchFamily="34"/>
              <a:cs typeface="Arial" pitchFamily="34"/>
            </a:endParaRPr>
          </a:p>
          <a:p>
            <a:pPr marL="0" indent="0">
              <a:buNone/>
            </a:pPr>
            <a:r>
              <a:rPr lang="en-GB" kern="0">
                <a:latin typeface="Arial" pitchFamily="34"/>
                <a:cs typeface="Arial" pitchFamily="34"/>
              </a:rPr>
              <a:t>damage to the heart muscle and heart valves from rheumatic fever caused by streptococcal bacteria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590B8-16CE-F06A-92B2-32E5E57482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Cardiovascular diseases cont….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C83314-F3E0-CCE5-BB74-9B60F109A1C5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kern="0">
                <a:latin typeface="Arial" pitchFamily="34"/>
                <a:cs typeface="Arial" pitchFamily="34"/>
              </a:rPr>
              <a:t>congenital heart disease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AB4144-DCC8-996C-3121-42DA71ADCC5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57203" y="2488404"/>
            <a:ext cx="4040185" cy="2560770"/>
          </a:xfrm>
        </p:spPr>
        <p:txBody>
          <a:bodyPr anchor="t"/>
          <a:lstStyle/>
          <a:p>
            <a:pPr marL="257175" indent="-257175">
              <a:buChar char="•"/>
            </a:pPr>
            <a:endParaRPr lang="en-GB" b="0" kern="0">
              <a:latin typeface="Arial" pitchFamily="34"/>
              <a:cs typeface="Arial" pitchFamily="34"/>
            </a:endParaRPr>
          </a:p>
          <a:p>
            <a:pPr lvl="0"/>
            <a:r>
              <a:rPr lang="en-GB" b="0" kern="0">
                <a:latin typeface="Arial" pitchFamily="34"/>
                <a:cs typeface="Arial" pitchFamily="34"/>
              </a:rPr>
              <a:t>birth defects that affect the normal development and functioning of the heart caused by malformations of the heart structure from birth </a:t>
            </a:r>
            <a:endParaRPr lang="en-GB" b="0">
              <a:latin typeface="Arial" pitchFamily="34"/>
              <a:cs typeface="Arial" pitchFamily="34"/>
            </a:endParaRPr>
          </a:p>
          <a:p>
            <a:pPr marL="257175" indent="-257175">
              <a:buChar char="•"/>
            </a:pPr>
            <a:endParaRPr lang="en-GB" b="0">
              <a:latin typeface="Arial" pitchFamily="34"/>
              <a:cs typeface="Arial" pitchFamily="34"/>
            </a:endParaRPr>
          </a:p>
          <a:p>
            <a:pPr marL="257175" indent="-257175">
              <a:buChar char="•"/>
            </a:pPr>
            <a:endParaRPr lang="en-GB" b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4A606C-F0F2-6CF7-D6BE-27F8C3C43BC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5026" y="2008585"/>
            <a:ext cx="4041776" cy="479819"/>
          </a:xfrm>
        </p:spPr>
        <p:txBody>
          <a:bodyPr anchor="b">
            <a:normAutofit lnSpcReduction="10000"/>
          </a:bodyPr>
          <a:lstStyle/>
          <a:p>
            <a:pPr marL="0" indent="0">
              <a:buNone/>
            </a:pPr>
            <a:r>
              <a:rPr lang="en-GB" b="1" kern="0">
                <a:latin typeface="Arial" pitchFamily="34"/>
                <a:cs typeface="Arial" pitchFamily="34"/>
              </a:rPr>
              <a:t>deep vein thrombosis</a:t>
            </a:r>
            <a:endParaRPr lang="en-GB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5D333-9B62-DDD6-699B-459AFAA16680}"/>
              </a:ext>
            </a:extLst>
          </p:cNvPr>
          <p:cNvSpPr txBox="1">
            <a:spLocks noGrp="1"/>
          </p:cNvSpPr>
          <p:nvPr>
            <p:ph idx="4"/>
          </p:nvPr>
        </p:nvSpPr>
        <p:spPr/>
        <p:txBody>
          <a:bodyPr>
            <a:normAutofit lnSpcReduction="10000"/>
          </a:bodyPr>
          <a:lstStyle/>
          <a:p>
            <a:pPr lvl="0"/>
            <a:endParaRPr lang="en-GB" kern="0">
              <a:latin typeface="Times New Roman" pitchFamily="18"/>
              <a:cs typeface="Times New Roman" pitchFamily="18"/>
            </a:endParaRPr>
          </a:p>
          <a:p>
            <a:pPr marL="0" indent="0">
              <a:buNone/>
            </a:pPr>
            <a:r>
              <a:rPr lang="en-GB" kern="0">
                <a:latin typeface="Times New Roman" pitchFamily="18"/>
                <a:cs typeface="Times New Roman" pitchFamily="18"/>
              </a:rPr>
              <a:t> </a:t>
            </a:r>
            <a:r>
              <a:rPr lang="en-GB" kern="0">
                <a:latin typeface="Arial" pitchFamily="34"/>
                <a:cs typeface="Arial" pitchFamily="34"/>
              </a:rPr>
              <a:t>blood clots in the leg veins</a:t>
            </a:r>
          </a:p>
          <a:p>
            <a:pPr marL="0" indent="0">
              <a:buNone/>
            </a:pPr>
            <a:endParaRPr lang="en-GB" kern="0">
              <a:latin typeface="Arial" pitchFamily="34"/>
              <a:cs typeface="Arial" pitchFamily="34"/>
            </a:endParaRPr>
          </a:p>
          <a:p>
            <a:pPr marL="0" indent="0">
              <a:buNone/>
            </a:pPr>
            <a:endParaRPr lang="en-GB" b="1" kern="0">
              <a:latin typeface="Arial" pitchFamily="34"/>
              <a:cs typeface="Arial" pitchFamily="34"/>
            </a:endParaRPr>
          </a:p>
          <a:p>
            <a:pPr marL="0" indent="0">
              <a:buNone/>
            </a:pPr>
            <a:endParaRPr lang="en-GB" b="1" kern="0">
              <a:latin typeface="Arial" pitchFamily="34"/>
              <a:cs typeface="Arial" pitchFamily="34"/>
            </a:endParaRPr>
          </a:p>
          <a:p>
            <a:pPr marL="0" indent="0">
              <a:buNone/>
            </a:pPr>
            <a:r>
              <a:rPr lang="en-GB" b="1" kern="0">
                <a:latin typeface="Arial" pitchFamily="34"/>
                <a:cs typeface="Arial" pitchFamily="34"/>
              </a:rPr>
              <a:t>pulmonary embolism</a:t>
            </a:r>
          </a:p>
          <a:p>
            <a:pPr marL="0" indent="0">
              <a:buNone/>
            </a:pPr>
            <a:r>
              <a:rPr lang="en-GB" kern="0">
                <a:latin typeface="Arial" pitchFamily="34"/>
                <a:cs typeface="Arial" pitchFamily="34"/>
              </a:rPr>
              <a:t>clots that move to the heart and lungs</a:t>
            </a: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77961-923E-15A2-1304-935DB54206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Activity – 15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0BF1E-84C6-F7EE-2D4E-04F291F25A6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In a small group investigate ONE of the conditions from the slides above. </a:t>
            </a:r>
          </a:p>
          <a:p>
            <a:pPr lvl="0"/>
            <a:r>
              <a:rPr lang="en-GB"/>
              <a:t>Check the number of recent cases and deaths from the condition in the UK</a:t>
            </a:r>
          </a:p>
          <a:p>
            <a:pPr lvl="0"/>
            <a:r>
              <a:rPr lang="en-GB"/>
              <a:t>How could these cases and deaths be prevented?</a:t>
            </a:r>
          </a:p>
          <a:p>
            <a:pPr lvl="0"/>
            <a:r>
              <a:rPr lang="en-GB"/>
              <a:t>Feedback to the class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D12B9-3403-6B0A-47A1-09D52045678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Heart Attacks and Strokes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86B8B-B929-83D8-64FF-C377511C0AA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These are mainly caused by a blockage that prevents blood from flowing to the heart or brain. </a:t>
            </a:r>
          </a:p>
          <a:p>
            <a:pPr marL="0" indent="0">
              <a:buNone/>
            </a:pPr>
            <a:endParaRPr lang="en-GB" sz="1800" kern="0">
              <a:latin typeface="Arial" pitchFamily="34"/>
              <a:cs typeface="Arial" pitchFamily="34"/>
            </a:endParaRP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This is usually because there is a build-up of fatty deposits on the inner walls of the blood vessels that supply the heart (heart attack) or brain (stroke).</a:t>
            </a:r>
          </a:p>
          <a:p>
            <a:pPr marL="0" indent="0">
              <a:buNone/>
            </a:pPr>
            <a:r>
              <a:rPr lang="en-GB" sz="1800" kern="0">
                <a:latin typeface="Arial" pitchFamily="34"/>
                <a:cs typeface="Arial" pitchFamily="34"/>
              </a:rPr>
              <a:t> </a:t>
            </a:r>
          </a:p>
          <a:p>
            <a:pPr marL="0" indent="0">
              <a:buNone/>
            </a:pPr>
            <a:r>
              <a:rPr lang="en-GB" sz="1800" kern="0">
                <a:latin typeface="Arial" pitchFamily="34"/>
                <a:cs typeface="Arial" pitchFamily="34"/>
              </a:rPr>
              <a:t>    Blood clots in the blood vessels supplying the heart or brain may also lead to   </a:t>
            </a:r>
          </a:p>
          <a:p>
            <a:pPr marL="0" indent="0">
              <a:buNone/>
            </a:pPr>
            <a:r>
              <a:rPr lang="en-GB" sz="1800" kern="0">
                <a:latin typeface="Arial" pitchFamily="34"/>
                <a:cs typeface="Arial" pitchFamily="34"/>
              </a:rPr>
              <a:t>    heart attacks or stroke. </a:t>
            </a:r>
            <a:endParaRPr lang="en-GB" sz="18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0C76C-48C4-C321-AFD9-B0EEB379F0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2" y="905256"/>
            <a:ext cx="8229600" cy="1042416"/>
          </a:xfrm>
        </p:spPr>
        <p:txBody>
          <a:bodyPr/>
          <a:lstStyle/>
          <a:p>
            <a:pPr lvl="0"/>
            <a:r>
              <a:rPr lang="en-GB" sz="3000"/>
              <a:t>Risk factors for Cardio-vascular Diseases (CVD)</a:t>
            </a:r>
            <a:r>
              <a:rPr lang="en-GB" sz="3000" kern="0">
                <a:latin typeface="Arial" pitchFamily="34"/>
                <a:cs typeface="Arial" pitchFamily="34"/>
              </a:rPr>
              <a:t> </a:t>
            </a:r>
            <a:r>
              <a:rPr lang="en-GB" sz="2325" kern="0">
                <a:latin typeface="Arial" pitchFamily="34"/>
                <a:cs typeface="Arial" pitchFamily="34"/>
              </a:rPr>
              <a:t>that increase the risk of heart disease and stroke </a:t>
            </a:r>
            <a:endParaRPr lang="en-GB" sz="2325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399E9-8938-950F-A709-12A5133E61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3" y="2359152"/>
            <a:ext cx="4038601" cy="2690030"/>
          </a:xfrm>
        </p:spPr>
        <p:txBody>
          <a:bodyPr/>
          <a:lstStyle/>
          <a:p>
            <a:pPr marL="0" indent="0">
              <a:buNone/>
            </a:pPr>
            <a:r>
              <a:rPr lang="en-GB" sz="1800" b="1" kern="0">
                <a:latin typeface="Arial" pitchFamily="34"/>
                <a:cs typeface="Arial" pitchFamily="34"/>
              </a:rPr>
              <a:t>Unhealthy behaviours</a:t>
            </a:r>
          </a:p>
          <a:p>
            <a:pPr lvl="0"/>
            <a:endParaRPr lang="en-GB" kern="0">
              <a:latin typeface="Arial" pitchFamily="34"/>
              <a:cs typeface="Arial" pitchFamily="34"/>
            </a:endParaRP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unhealthy diet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physical inactivity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tobacco use 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harmful use of alcohol </a:t>
            </a:r>
          </a:p>
          <a:p>
            <a:pPr lvl="0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3AB43B-1DF6-6B47-3C3E-DE216A10015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8202" y="2359152"/>
            <a:ext cx="4038601" cy="2690030"/>
          </a:xfrm>
        </p:spPr>
        <p:txBody>
          <a:bodyPr/>
          <a:lstStyle/>
          <a:p>
            <a:pPr marL="0" indent="0">
              <a:buNone/>
            </a:pPr>
            <a:r>
              <a:rPr lang="en-GB" sz="1800" b="1" kern="0">
                <a:latin typeface="Arial" pitchFamily="34"/>
                <a:cs typeface="Arial" pitchFamily="34"/>
              </a:rPr>
              <a:t>Impact of unhealthy behaviours </a:t>
            </a:r>
          </a:p>
          <a:p>
            <a:pPr marL="0" indent="0">
              <a:buNone/>
            </a:pPr>
            <a:endParaRPr lang="en-GB" sz="1800" b="1" kern="0">
              <a:latin typeface="Arial" pitchFamily="34"/>
              <a:cs typeface="Arial" pitchFamily="34"/>
            </a:endParaRPr>
          </a:p>
          <a:p>
            <a:pPr lvl="0"/>
            <a:r>
              <a:rPr lang="en-GB" kern="0">
                <a:latin typeface="Arial" pitchFamily="34"/>
                <a:cs typeface="Arial" pitchFamily="34"/>
              </a:rPr>
              <a:t> </a:t>
            </a:r>
            <a:r>
              <a:rPr lang="en-GB" sz="1800" kern="0">
                <a:latin typeface="Arial" pitchFamily="34"/>
                <a:cs typeface="Arial" pitchFamily="34"/>
              </a:rPr>
              <a:t>raised blood pressure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 raised blood glucose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 raised blood lipids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 overweight </a:t>
            </a:r>
          </a:p>
          <a:p>
            <a:pPr lvl="0"/>
            <a:r>
              <a:rPr lang="en-GB" sz="1800" kern="0">
                <a:latin typeface="Arial" pitchFamily="34"/>
                <a:cs typeface="Arial" pitchFamily="34"/>
              </a:rPr>
              <a:t> obesity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4E972-6AF0-821A-9C64-BB25515128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/>
              <a:t>Reducing the risk of cardiovascular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F6B11-A409-7D98-FA28-41088B1862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2" y="1872234"/>
            <a:ext cx="8229600" cy="3122941"/>
          </a:xfrm>
        </p:spPr>
        <p:txBody>
          <a:bodyPr/>
          <a:lstStyle/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WHO recommendations (2021) for reducing the risk of cardiovascular disease include</a:t>
            </a:r>
          </a:p>
          <a:p>
            <a:pPr lvl="0">
              <a:lnSpc>
                <a:spcPct val="70000"/>
              </a:lnSpc>
            </a:pPr>
            <a:endParaRPr lang="en-GB" sz="1350" kern="0">
              <a:latin typeface="Arial" pitchFamily="34"/>
              <a:cs typeface="Arial" pitchFamily="34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cessation of tobacco use (stopping smoking)</a:t>
            </a:r>
          </a:p>
          <a:p>
            <a:pPr marL="0" indent="0">
              <a:lnSpc>
                <a:spcPct val="70000"/>
              </a:lnSpc>
              <a:buNone/>
            </a:pPr>
            <a:endParaRPr lang="en-GB" sz="1350" kern="0">
              <a:latin typeface="Arial" pitchFamily="34"/>
              <a:cs typeface="Arial" pitchFamily="34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reduction of salt in the diet </a:t>
            </a:r>
          </a:p>
          <a:p>
            <a:pPr marL="0" indent="0">
              <a:lnSpc>
                <a:spcPct val="70000"/>
              </a:lnSpc>
              <a:buNone/>
            </a:pPr>
            <a:endParaRPr lang="en-GB" sz="1350" kern="0">
              <a:latin typeface="Arial" pitchFamily="34"/>
              <a:cs typeface="Arial" pitchFamily="34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eating more fruit and vegetables</a:t>
            </a:r>
          </a:p>
          <a:p>
            <a:pPr marL="0" indent="0">
              <a:lnSpc>
                <a:spcPct val="70000"/>
              </a:lnSpc>
              <a:buNone/>
            </a:pPr>
            <a:endParaRPr lang="en-GB" sz="1350" kern="0">
              <a:latin typeface="Arial" pitchFamily="34"/>
              <a:cs typeface="Arial" pitchFamily="34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regular physical activity (being more active)</a:t>
            </a:r>
          </a:p>
          <a:p>
            <a:pPr marL="0" indent="0">
              <a:lnSpc>
                <a:spcPct val="70000"/>
              </a:lnSpc>
              <a:buNone/>
            </a:pPr>
            <a:endParaRPr lang="en-GB" sz="1350" kern="0">
              <a:latin typeface="Arial" pitchFamily="34"/>
              <a:cs typeface="Arial" pitchFamily="34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health policies that help to provide environments for making healthy choices affordable and available are </a:t>
            </a:r>
          </a:p>
          <a:p>
            <a:pPr marL="0" indent="0">
              <a:lnSpc>
                <a:spcPct val="70000"/>
              </a:lnSpc>
              <a:buNone/>
            </a:pPr>
            <a:r>
              <a:rPr lang="en-GB" sz="1350" kern="0">
                <a:latin typeface="Arial" pitchFamily="34"/>
                <a:cs typeface="Arial" pitchFamily="34"/>
              </a:rPr>
              <a:t>essential for motivating people to adopt and sustain healthy behaviours.</a:t>
            </a:r>
            <a:endParaRPr lang="en-GB" sz="135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525"/>
          </a:p>
          <a:p>
            <a:pPr lvl="0">
              <a:lnSpc>
                <a:spcPct val="70000"/>
              </a:lnSpc>
            </a:pPr>
            <a:endParaRPr lang="en-GB" sz="600"/>
          </a:p>
          <a:p>
            <a:pPr lvl="0">
              <a:lnSpc>
                <a:spcPct val="70000"/>
              </a:lnSpc>
            </a:pPr>
            <a:r>
              <a:rPr lang="en-GB" sz="600"/>
              <a:t>                                                                           </a:t>
            </a:r>
            <a:r>
              <a:rPr lang="en-GB" sz="450"/>
              <a:t>(WHO 2021)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81F1E-5E31-FC00-FCBB-EDC9B48FB7D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CVD’s   Key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42FBD-B78B-B835-813D-C74D7828E89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250">
                <a:solidFill>
                  <a:srgbClr val="3C4245"/>
                </a:solidFill>
                <a:latin typeface="Noto Sans" pitchFamily="34"/>
              </a:rPr>
              <a:t>Cardiovascular diseases (CVDs) are the leading cause of death globally.</a:t>
            </a:r>
          </a:p>
          <a:p>
            <a:pPr lvl="0">
              <a:lnSpc>
                <a:spcPct val="80000"/>
              </a:lnSpc>
            </a:pPr>
            <a:endParaRPr lang="en-GB" sz="2250">
              <a:solidFill>
                <a:srgbClr val="3C4245"/>
              </a:solidFill>
              <a:latin typeface="Noto Sans" pitchFamily="34"/>
            </a:endParaRPr>
          </a:p>
          <a:p>
            <a:pPr lvl="0">
              <a:lnSpc>
                <a:spcPct val="80000"/>
              </a:lnSpc>
            </a:pPr>
            <a:r>
              <a:rPr lang="en-GB" sz="2250">
                <a:solidFill>
                  <a:srgbClr val="3C4245"/>
                </a:solidFill>
                <a:latin typeface="Noto Sans" pitchFamily="34"/>
              </a:rPr>
              <a:t>An estimated 17.9 million people died from CVDs in 2019, representing 32% of all global deaths. Of these deaths, 85% were due to heart attack and stroke.</a:t>
            </a:r>
          </a:p>
          <a:p>
            <a:pPr lvl="0">
              <a:lnSpc>
                <a:spcPct val="80000"/>
              </a:lnSpc>
            </a:pPr>
            <a:endParaRPr lang="en-GB" sz="2250">
              <a:solidFill>
                <a:srgbClr val="3C4245"/>
              </a:solidFill>
              <a:latin typeface="Noto Sans" pitchFamily="34"/>
            </a:endParaRPr>
          </a:p>
          <a:p>
            <a:pPr lvl="0">
              <a:lnSpc>
                <a:spcPct val="80000"/>
              </a:lnSpc>
            </a:pPr>
            <a:r>
              <a:rPr lang="en-GB" sz="2250">
                <a:solidFill>
                  <a:srgbClr val="3C4245"/>
                </a:solidFill>
                <a:latin typeface="Noto Sans" pitchFamily="34"/>
              </a:rPr>
              <a:t>Over three quarters of CVD deaths take place in low and middle-income countries.</a:t>
            </a:r>
          </a:p>
          <a:p>
            <a:pPr lvl="0">
              <a:lnSpc>
                <a:spcPct val="80000"/>
              </a:lnSpc>
            </a:pPr>
            <a:endParaRPr lang="en-GB" sz="225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41DDE-AFF5-1BCA-DB6D-6B0616C5C9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CVD’s   -  Key Facts cont…..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B7045-4322-EF0B-3A71-6AD92A2D7EF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2" y="1920480"/>
            <a:ext cx="8229600" cy="3074695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90000"/>
              </a:lnSpc>
            </a:pPr>
            <a:r>
              <a:rPr lang="en-GB">
                <a:solidFill>
                  <a:srgbClr val="3C4245"/>
                </a:solidFill>
                <a:latin typeface="Noto Sans" pitchFamily="34"/>
              </a:rPr>
              <a:t>Out of the 17 million premature deaths (under the age of 70) due to noncommunicable diseases in 2019, 38% were caused by CVDs.</a:t>
            </a:r>
          </a:p>
          <a:p>
            <a:pPr lvl="0">
              <a:lnSpc>
                <a:spcPct val="90000"/>
              </a:lnSpc>
            </a:pPr>
            <a:endParaRPr lang="en-GB">
              <a:solidFill>
                <a:srgbClr val="3C4245"/>
              </a:solidFill>
              <a:latin typeface="Noto Sans" pitchFamily="34"/>
            </a:endParaRPr>
          </a:p>
          <a:p>
            <a:pPr lvl="0">
              <a:lnSpc>
                <a:spcPct val="90000"/>
              </a:lnSpc>
            </a:pPr>
            <a:r>
              <a:rPr lang="en-GB">
                <a:solidFill>
                  <a:srgbClr val="3C4245"/>
                </a:solidFill>
                <a:latin typeface="Noto Sans" pitchFamily="34"/>
              </a:rPr>
              <a:t>Most cardiovascular diseases can be prevented by addressing behavioural risk factors such as tobacco use, unhealthy diet and obesity, physical inactivity and harmful use of alcohol.</a:t>
            </a: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154B5-9288-02EF-430B-108F0985BC0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DE80C-0518-6A59-8AD5-B4E8CD93CE6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1425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British heart Foundation (2023) https://www.bhf.org.uk/-/media/files/for-professionals/research/heart-statistics/bhf-cvd-statistics-ukfactsheet.pdf?rev=98dd12be6bbf4e38b45678186f7d154e&amp;hash=F2563B62CB96459E2A90E52F2AEF0CD7</a:t>
            </a:r>
            <a:endParaRPr lang="en-GB" sz="1425" dirty="0"/>
          </a:p>
          <a:p>
            <a:pPr lvl="0">
              <a:lnSpc>
                <a:spcPct val="90000"/>
              </a:lnSpc>
            </a:pPr>
            <a:r>
              <a:rPr lang="en-GB" sz="1425" dirty="0"/>
              <a:t>World health organisation (2021) - https://www.who.int/news-room/fact-sheets/detail/cardiovascular-diseases-(cvds)</a:t>
            </a:r>
          </a:p>
          <a:p>
            <a:pPr lvl="0">
              <a:lnSpc>
                <a:spcPct val="80000"/>
              </a:lnSpc>
            </a:pPr>
            <a:endParaRPr lang="en-GB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1421</TotalTime>
  <Words>939</Words>
  <Application>Microsoft Office PowerPoint</Application>
  <PresentationFormat>On-screen Show (4:3)</PresentationFormat>
  <Paragraphs>117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Myriad Pro</vt:lpstr>
      <vt:lpstr>SymbolMT</vt:lpstr>
      <vt:lpstr>Arial</vt:lpstr>
      <vt:lpstr>Calibri</vt:lpstr>
      <vt:lpstr>Noto Sans</vt:lpstr>
      <vt:lpstr>Times New Roman</vt:lpstr>
      <vt:lpstr>Wingdings</vt:lpstr>
      <vt:lpstr>20140311PresentationUWTSDTemplate</vt:lpstr>
      <vt:lpstr>INTRODUCTION TO PUBLIC HEALTH</vt:lpstr>
      <vt:lpstr>Learning outcomes</vt:lpstr>
      <vt:lpstr>Module Summary</vt:lpstr>
      <vt:lpstr>Cardio-vascular disease in the UK</vt:lpstr>
      <vt:lpstr>Cardio-vascular disease in the UK</vt:lpstr>
      <vt:lpstr>Cardio-vascular disease in the UK (British Heart Foundation data 2023)</vt:lpstr>
      <vt:lpstr>Activity -  20 minutes</vt:lpstr>
      <vt:lpstr>Cardiovascular diseases (CVD’s) are a group of disorders of the heart and blood vessels, including:</vt:lpstr>
      <vt:lpstr>Cardiovascular diseases cont….</vt:lpstr>
      <vt:lpstr>Cardiovascular diseases cont….</vt:lpstr>
      <vt:lpstr>Activity – 15 minutes</vt:lpstr>
      <vt:lpstr>Heart Attacks and Strokes</vt:lpstr>
      <vt:lpstr>Risk factors for Cardio-vascular Diseases (CVD) that increase the risk of heart disease and stroke </vt:lpstr>
      <vt:lpstr>Reducing the risk of cardiovascular disease</vt:lpstr>
      <vt:lpstr>CVD’s   Key facts</vt:lpstr>
      <vt:lpstr>CVD’s   -  Key Facts cont…..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Jolly Nwankwo</cp:lastModifiedBy>
  <cp:revision>73</cp:revision>
  <dcterms:created xsi:type="dcterms:W3CDTF">2015-04-14T15:21:28Z</dcterms:created>
  <dcterms:modified xsi:type="dcterms:W3CDTF">2024-11-28T13:49:44Z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