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6" Type="http://schemas.openxmlformats.org/officeDocument/2006/relationships/tableStyles" Target="tableStyles.xml"/><Relationship Id="rId35" Type="http://schemas.openxmlformats.org/officeDocument/2006/relationships/viewProps" Target="viewProps.xml"/><Relationship Id="rId34" Type="http://schemas.openxmlformats.org/officeDocument/2006/relationships/presProps" Target="presProps.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245FB4"/>
          </a:solidFill>
          <a:ln w="12700">
            <a:solidFill>
              <a:srgbClr val="245FB4"/>
            </a:solidFill>
            <a:prstDash val="solid"/>
          </a:ln>
        </p:spPr>
      </p:sp>
      <p:sp>
        <p:nvSpPr>
          <p:cNvPr id="3" name="Text 1"/>
          <p:cNvSpPr/>
          <p:nvPr/>
        </p:nvSpPr>
        <p:spPr>
          <a:xfrm>
            <a:off x="502920" y="6556248"/>
            <a:ext cx="4389120" cy="164592"/>
          </a:xfrm>
          <a:prstGeom prst="rect">
            <a:avLst/>
          </a:prstGeom>
          <a:noFill/>
        </p:spPr>
        <p:txBody>
          <a:bodyPr wrap="square" lIns="0" tIns="0" rIns="0" bIns="0" rtlCol="0" anchor="ctr"/>
          <a:lstStyle/>
          <a:p>
            <a:pPr marL="0" indent="0">
              <a:buNone/>
            </a:pPr>
            <a:r>
              <a:rPr lang="en-US" sz="850" dirty="0">
                <a:solidFill>
                  <a:srgbClr val="7A8493"/>
                </a:solidFill>
                <a:latin typeface="Aptos" pitchFamily="34" charset="0"/>
                <a:ea typeface="Aptos" pitchFamily="34" charset="-122"/>
                <a:cs typeface="Aptos" pitchFamily="34" charset="-120"/>
              </a:rPr>
              <a:t>BMBM6008 Global Ethics | Week 2</a:t>
            </a:r>
            <a:endParaRPr lang="en-US" sz="850" dirty="0"/>
          </a:p>
        </p:txBody>
      </p:sp>
      <p:sp>
        <p:nvSpPr>
          <p:cNvPr id="4" name="Text 2"/>
          <p:cNvSpPr/>
          <p:nvPr/>
        </p:nvSpPr>
        <p:spPr>
          <a:xfrm>
            <a:off x="8321040" y="6556248"/>
            <a:ext cx="3383280" cy="164592"/>
          </a:xfrm>
          <a:prstGeom prst="rect">
            <a:avLst/>
          </a:prstGeom>
          <a:noFill/>
        </p:spPr>
        <p:txBody>
          <a:bodyPr wrap="square" lIns="0" tIns="0" rIns="0" bIns="0" rtlCol="0" anchor="ctr"/>
          <a:lstStyle/>
          <a:p>
            <a:pPr marL="0" indent="0" algn="r">
              <a:buNone/>
            </a:pPr>
            <a:r>
              <a:rPr lang="en-US" sz="850" dirty="0">
                <a:solidFill>
                  <a:srgbClr val="7A8493"/>
                </a:solidFill>
                <a:latin typeface="Aptos" pitchFamily="34" charset="0"/>
                <a:ea typeface="Aptos" pitchFamily="34" charset="-122"/>
                <a:cs typeface="Aptos" pitchFamily="34" charset="-120"/>
              </a:rPr>
              <a:t>How Do We Decide What Is Right?</a:t>
            </a:r>
            <a:endParaRPr lang="en-US" sz="8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hyperlink" Target="https://www.reuters.com/business/autos-transportation/tesla-gets-local-council-go-ahead-german-factory-expansion-2024-05-16/?utm_source=chatgpt.com"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hyperlink" Target="https://www.apple.com/customer-letter/?utm_source=chatgpt.com"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9FC"/>
          </a:solidFill>
          <a:ln w="12700">
            <a:solidFill>
              <a:srgbClr val="F7F9FC"/>
            </a:solidFill>
            <a:prstDash val="solid"/>
          </a:ln>
        </p:spPr>
      </p:sp>
      <p:sp>
        <p:nvSpPr>
          <p:cNvPr id="3" name="Shape 1"/>
          <p:cNvSpPr/>
          <p:nvPr/>
        </p:nvSpPr>
        <p:spPr>
          <a:xfrm>
            <a:off x="0" y="0"/>
            <a:ext cx="12191695" cy="128016"/>
          </a:xfrm>
          <a:prstGeom prst="rect">
            <a:avLst/>
          </a:prstGeom>
          <a:solidFill>
            <a:srgbClr val="245FB4"/>
          </a:solidFill>
          <a:ln w="12700">
            <a:solidFill>
              <a:srgbClr val="245FB4"/>
            </a:solidFill>
            <a:prstDash val="solid"/>
          </a:ln>
        </p:spPr>
      </p:sp>
      <p:sp>
        <p:nvSpPr>
          <p:cNvPr id="4" name="Text 2"/>
          <p:cNvSpPr/>
          <p:nvPr/>
        </p:nvSpPr>
        <p:spPr>
          <a:xfrm>
            <a:off x="731520" y="1051560"/>
            <a:ext cx="5029200" cy="320040"/>
          </a:xfrm>
          <a:prstGeom prst="rect">
            <a:avLst/>
          </a:prstGeom>
          <a:noFill/>
        </p:spPr>
        <p:txBody>
          <a:bodyPr wrap="square" lIns="0" tIns="0" rIns="0" bIns="0" rtlCol="0" anchor="ctr"/>
          <a:lstStyle/>
          <a:p>
            <a:pPr marL="0" indent="0">
              <a:buNone/>
            </a:pPr>
            <a:r>
              <a:rPr lang="en-US" sz="1600" b="1" dirty="0">
                <a:solidFill>
                  <a:srgbClr val="245FB4"/>
                </a:solidFill>
              </a:rPr>
              <a:t>BMBM6008 Global Ethics</a:t>
            </a:r>
            <a:endParaRPr lang="en-US" sz="1600" dirty="0"/>
          </a:p>
        </p:txBody>
      </p:sp>
      <p:sp>
        <p:nvSpPr>
          <p:cNvPr id="5" name="Text 3"/>
          <p:cNvSpPr/>
          <p:nvPr/>
        </p:nvSpPr>
        <p:spPr>
          <a:xfrm>
            <a:off x="731520" y="1554480"/>
            <a:ext cx="5577840" cy="1280160"/>
          </a:xfrm>
          <a:prstGeom prst="rect">
            <a:avLst/>
          </a:prstGeom>
          <a:noFill/>
        </p:spPr>
        <p:txBody>
          <a:bodyPr wrap="square" lIns="0" tIns="0" rIns="0" bIns="0" rtlCol="0" anchor="ctr"/>
          <a:lstStyle/>
          <a:p>
            <a:pPr marL="0" indent="0">
              <a:buNone/>
            </a:pPr>
            <a:r>
              <a:rPr lang="en-US" sz="3200" b="1" dirty="0">
                <a:solidFill>
                  <a:srgbClr val="142440"/>
                </a:solidFill>
                <a:latin typeface="Aptos Display" pitchFamily="34" charset="0"/>
                <a:ea typeface="Aptos Display" pitchFamily="34" charset="-122"/>
                <a:cs typeface="Aptos Display" pitchFamily="34" charset="-120"/>
              </a:rPr>
              <a:t>How Do We Decide</a:t>
            </a:r>
            <a:endParaRPr lang="en-US" sz="3200" dirty="0"/>
          </a:p>
          <a:p>
            <a:pPr marL="0" indent="0">
              <a:buNone/>
            </a:pPr>
            <a:r>
              <a:rPr lang="en-US" sz="3200" b="1" dirty="0">
                <a:solidFill>
                  <a:srgbClr val="142440"/>
                </a:solidFill>
                <a:latin typeface="Aptos Display" pitchFamily="34" charset="0"/>
                <a:ea typeface="Aptos Display" pitchFamily="34" charset="-122"/>
                <a:cs typeface="Aptos Display" pitchFamily="34" charset="-120"/>
              </a:rPr>
              <a:t>What Is Right?</a:t>
            </a:r>
            <a:endParaRPr lang="en-US" sz="3200" dirty="0"/>
          </a:p>
        </p:txBody>
      </p:sp>
      <p:sp>
        <p:nvSpPr>
          <p:cNvPr id="6" name="Text 4"/>
          <p:cNvSpPr/>
          <p:nvPr/>
        </p:nvSpPr>
        <p:spPr>
          <a:xfrm>
            <a:off x="749808" y="3063240"/>
            <a:ext cx="5669280" cy="365760"/>
          </a:xfrm>
          <a:prstGeom prst="rect">
            <a:avLst/>
          </a:prstGeom>
          <a:noFill/>
        </p:spPr>
        <p:txBody>
          <a:bodyPr wrap="square" lIns="0" tIns="0" rIns="0" bIns="0" rtlCol="0" anchor="ctr"/>
          <a:lstStyle/>
          <a:p>
            <a:pPr marL="0" indent="0">
              <a:buNone/>
            </a:pPr>
            <a:r>
              <a:rPr lang="en-US" sz="1500" dirty="0">
                <a:solidFill>
                  <a:schemeClr val="tx1"/>
                </a:solidFill>
              </a:rPr>
              <a:t>Week 2 · A practical framework for ethical case analysis</a:t>
            </a:r>
            <a:endParaRPr lang="en-US" sz="1500" dirty="0">
              <a:solidFill>
                <a:schemeClr val="tx1"/>
              </a:solidFill>
            </a:endParaRPr>
          </a:p>
        </p:txBody>
      </p:sp>
      <p:sp>
        <p:nvSpPr>
          <p:cNvPr id="7" name="Shape 5"/>
          <p:cNvSpPr/>
          <p:nvPr/>
        </p:nvSpPr>
        <p:spPr>
          <a:xfrm>
            <a:off x="7498080" y="1417320"/>
            <a:ext cx="3474720" cy="658368"/>
          </a:xfrm>
          <a:prstGeom prst="roundRect">
            <a:avLst>
              <a:gd name="adj" fmla="val 8333"/>
            </a:avLst>
          </a:prstGeom>
          <a:solidFill>
            <a:srgbClr val="EAF2FD"/>
          </a:solidFill>
          <a:ln w="12700">
            <a:solidFill>
              <a:srgbClr val="D9E2F2"/>
            </a:solidFill>
            <a:prstDash val="solid"/>
          </a:ln>
        </p:spPr>
      </p:sp>
      <p:sp>
        <p:nvSpPr>
          <p:cNvPr id="8" name="Text 6"/>
          <p:cNvSpPr/>
          <p:nvPr/>
        </p:nvSpPr>
        <p:spPr>
          <a:xfrm>
            <a:off x="7635240" y="1527048"/>
            <a:ext cx="3200400" cy="438912"/>
          </a:xfrm>
          <a:prstGeom prst="rect">
            <a:avLst/>
          </a:prstGeom>
          <a:noFill/>
        </p:spPr>
        <p:txBody>
          <a:bodyPr wrap="square" lIns="254" tIns="254" rIns="254" bIns="254" rtlCol="0" anchor="ctr">
            <a:normAutofit/>
          </a:bodyPr>
          <a:lstStyle/>
          <a:p>
            <a:pPr marL="0" indent="0" algn="ctr">
              <a:buNone/>
            </a:pPr>
            <a:r>
              <a:rPr lang="en-US" sz="1700" b="1" dirty="0">
                <a:solidFill>
                  <a:srgbClr val="142440"/>
                </a:solidFill>
              </a:rPr>
              <a:t>STAKEHOLDERS</a:t>
            </a:r>
            <a:endParaRPr lang="en-US" sz="1700" dirty="0"/>
          </a:p>
        </p:txBody>
      </p:sp>
      <p:sp>
        <p:nvSpPr>
          <p:cNvPr id="9" name="Shape 7"/>
          <p:cNvSpPr/>
          <p:nvPr/>
        </p:nvSpPr>
        <p:spPr>
          <a:xfrm>
            <a:off x="9235440" y="2084832"/>
            <a:ext cx="0" cy="365760"/>
          </a:xfrm>
          <a:prstGeom prst="line">
            <a:avLst/>
          </a:prstGeom>
          <a:noFill/>
          <a:ln w="25400">
            <a:solidFill>
              <a:srgbClr val="245FB4"/>
            </a:solidFill>
            <a:prstDash val="solid"/>
            <a:headEnd type="none"/>
            <a:tailEnd type="triangle"/>
          </a:ln>
        </p:spPr>
      </p:sp>
      <p:sp>
        <p:nvSpPr>
          <p:cNvPr id="10" name="Shape 8"/>
          <p:cNvSpPr/>
          <p:nvPr/>
        </p:nvSpPr>
        <p:spPr>
          <a:xfrm>
            <a:off x="7498080" y="2487168"/>
            <a:ext cx="3474720" cy="658368"/>
          </a:xfrm>
          <a:prstGeom prst="roundRect">
            <a:avLst>
              <a:gd name="adj" fmla="val 8333"/>
            </a:avLst>
          </a:prstGeom>
          <a:solidFill>
            <a:srgbClr val="EEF6EE"/>
          </a:solidFill>
          <a:ln w="12700">
            <a:solidFill>
              <a:srgbClr val="D9E2F2"/>
            </a:solidFill>
            <a:prstDash val="solid"/>
          </a:ln>
        </p:spPr>
      </p:sp>
      <p:sp>
        <p:nvSpPr>
          <p:cNvPr id="11" name="Text 9"/>
          <p:cNvSpPr/>
          <p:nvPr/>
        </p:nvSpPr>
        <p:spPr>
          <a:xfrm>
            <a:off x="7635240" y="2596896"/>
            <a:ext cx="3200400" cy="438912"/>
          </a:xfrm>
          <a:prstGeom prst="rect">
            <a:avLst/>
          </a:prstGeom>
          <a:noFill/>
        </p:spPr>
        <p:txBody>
          <a:bodyPr wrap="square" lIns="254" tIns="254" rIns="254" bIns="254" rtlCol="0" anchor="ctr">
            <a:normAutofit/>
          </a:bodyPr>
          <a:lstStyle/>
          <a:p>
            <a:pPr marL="0" indent="0" algn="ctr">
              <a:buNone/>
            </a:pPr>
            <a:r>
              <a:rPr lang="en-US" sz="1700" b="1" dirty="0">
                <a:solidFill>
                  <a:srgbClr val="285D34"/>
                </a:solidFill>
              </a:rPr>
              <a:t>UTILITARIANISM</a:t>
            </a:r>
            <a:endParaRPr lang="en-US" sz="1700" dirty="0"/>
          </a:p>
        </p:txBody>
      </p:sp>
      <p:sp>
        <p:nvSpPr>
          <p:cNvPr id="12" name="Shape 10"/>
          <p:cNvSpPr/>
          <p:nvPr/>
        </p:nvSpPr>
        <p:spPr>
          <a:xfrm>
            <a:off x="9235440" y="3154680"/>
            <a:ext cx="0" cy="365760"/>
          </a:xfrm>
          <a:prstGeom prst="line">
            <a:avLst/>
          </a:prstGeom>
          <a:noFill/>
          <a:ln w="25400">
            <a:solidFill>
              <a:srgbClr val="245FB4"/>
            </a:solidFill>
            <a:prstDash val="solid"/>
            <a:headEnd type="none"/>
            <a:tailEnd type="triangle"/>
          </a:ln>
        </p:spPr>
      </p:sp>
      <p:sp>
        <p:nvSpPr>
          <p:cNvPr id="13" name="Shape 11"/>
          <p:cNvSpPr/>
          <p:nvPr/>
        </p:nvSpPr>
        <p:spPr>
          <a:xfrm>
            <a:off x="7498080" y="3566160"/>
            <a:ext cx="3474720" cy="658368"/>
          </a:xfrm>
          <a:prstGeom prst="roundRect">
            <a:avLst>
              <a:gd name="adj" fmla="val 8333"/>
            </a:avLst>
          </a:prstGeom>
          <a:solidFill>
            <a:srgbClr val="FFF3E7"/>
          </a:solidFill>
          <a:ln w="12700">
            <a:solidFill>
              <a:srgbClr val="D9E2F2"/>
            </a:solidFill>
            <a:prstDash val="solid"/>
          </a:ln>
        </p:spPr>
      </p:sp>
      <p:sp>
        <p:nvSpPr>
          <p:cNvPr id="14" name="Text 12"/>
          <p:cNvSpPr/>
          <p:nvPr/>
        </p:nvSpPr>
        <p:spPr>
          <a:xfrm>
            <a:off x="7635240" y="3675888"/>
            <a:ext cx="3200400" cy="438912"/>
          </a:xfrm>
          <a:prstGeom prst="rect">
            <a:avLst/>
          </a:prstGeom>
          <a:noFill/>
        </p:spPr>
        <p:txBody>
          <a:bodyPr wrap="square" lIns="254" tIns="254" rIns="254" bIns="254" rtlCol="0" anchor="ctr">
            <a:normAutofit/>
          </a:bodyPr>
          <a:lstStyle/>
          <a:p>
            <a:pPr marL="0" indent="0" algn="ctr">
              <a:buNone/>
            </a:pPr>
            <a:r>
              <a:rPr lang="en-US" sz="1700" b="1" dirty="0">
                <a:solidFill>
                  <a:srgbClr val="8B4A00"/>
                </a:solidFill>
              </a:rPr>
              <a:t>DUTY &amp; RIGHTS</a:t>
            </a:r>
            <a:endParaRPr lang="en-US" sz="1700" dirty="0"/>
          </a:p>
        </p:txBody>
      </p:sp>
      <p:sp>
        <p:nvSpPr>
          <p:cNvPr id="15" name="Shape 13"/>
          <p:cNvSpPr/>
          <p:nvPr/>
        </p:nvSpPr>
        <p:spPr>
          <a:xfrm>
            <a:off x="9235440" y="4233672"/>
            <a:ext cx="0" cy="365760"/>
          </a:xfrm>
          <a:prstGeom prst="line">
            <a:avLst/>
          </a:prstGeom>
          <a:noFill/>
          <a:ln w="25400">
            <a:solidFill>
              <a:srgbClr val="245FB4"/>
            </a:solidFill>
            <a:prstDash val="solid"/>
            <a:headEnd type="none"/>
            <a:tailEnd type="triangle"/>
          </a:ln>
        </p:spPr>
      </p:sp>
      <p:sp>
        <p:nvSpPr>
          <p:cNvPr id="16" name="Shape 14"/>
          <p:cNvSpPr/>
          <p:nvPr/>
        </p:nvSpPr>
        <p:spPr>
          <a:xfrm>
            <a:off x="7498080" y="4645152"/>
            <a:ext cx="3474720" cy="713232"/>
          </a:xfrm>
          <a:prstGeom prst="roundRect">
            <a:avLst>
              <a:gd name="adj" fmla="val 7692"/>
            </a:avLst>
          </a:prstGeom>
          <a:solidFill>
            <a:srgbClr val="F2EEF9"/>
          </a:solidFill>
          <a:ln w="12700">
            <a:solidFill>
              <a:srgbClr val="D9E2F2"/>
            </a:solidFill>
            <a:prstDash val="solid"/>
          </a:ln>
        </p:spPr>
      </p:sp>
      <p:sp>
        <p:nvSpPr>
          <p:cNvPr id="17" name="Text 15"/>
          <p:cNvSpPr/>
          <p:nvPr/>
        </p:nvSpPr>
        <p:spPr>
          <a:xfrm>
            <a:off x="7635240" y="4754880"/>
            <a:ext cx="3200400" cy="493776"/>
          </a:xfrm>
          <a:prstGeom prst="rect">
            <a:avLst/>
          </a:prstGeom>
          <a:noFill/>
        </p:spPr>
        <p:txBody>
          <a:bodyPr wrap="square" lIns="254" tIns="254" rIns="254" bIns="254" rtlCol="0" anchor="ctr">
            <a:normAutofit/>
          </a:bodyPr>
          <a:lstStyle/>
          <a:p>
            <a:pPr marL="0" indent="0" algn="ctr">
              <a:buNone/>
            </a:pPr>
            <a:r>
              <a:rPr lang="en-US" sz="1600" b="1" dirty="0">
                <a:solidFill>
                  <a:srgbClr val="4B3B7B"/>
                </a:solidFill>
              </a:rPr>
              <a:t>COMPARE → RECOMMEND</a:t>
            </a:r>
            <a:endParaRPr lang="en-US" sz="1600" dirty="0"/>
          </a:p>
        </p:txBody>
      </p:sp>
      <p:sp>
        <p:nvSpPr>
          <p:cNvPr id="18" name="Text 16"/>
          <p:cNvSpPr/>
          <p:nvPr/>
        </p:nvSpPr>
        <p:spPr>
          <a:xfrm>
            <a:off x="7680960" y="5577840"/>
            <a:ext cx="3108960" cy="320040"/>
          </a:xfrm>
          <a:prstGeom prst="rect">
            <a:avLst/>
          </a:prstGeom>
          <a:noFill/>
        </p:spPr>
        <p:txBody>
          <a:bodyPr wrap="square" lIns="0" tIns="0" rIns="0" bIns="0" rtlCol="0" anchor="ctr"/>
          <a:lstStyle/>
          <a:p>
            <a:pPr marL="0" indent="0" algn="ctr">
              <a:buNone/>
            </a:pPr>
            <a:r>
              <a:rPr lang="en-US" sz="1300" b="1" dirty="0">
                <a:solidFill>
                  <a:srgbClr val="5B6573"/>
                </a:solidFill>
              </a:rPr>
              <a:t>Tools first. Then judgement.</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Today’s outcomes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chemeClr val="tx1"/>
                </a:solidFill>
                <a:latin typeface="Aptos" pitchFamily="34" charset="0"/>
                <a:ea typeface="Aptos" pitchFamily="34" charset="-122"/>
                <a:cs typeface="Aptos" pitchFamily="34" charset="-120"/>
              </a:rPr>
              <a:t>Four things you should be able to do by the end of the session</a:t>
            </a:r>
            <a:r>
              <a:rPr lang="en-US" sz="1200" dirty="0">
                <a:solidFill>
                  <a:srgbClr val="5B6573"/>
                </a:solidFill>
                <a:latin typeface="Aptos" pitchFamily="34" charset="0"/>
                <a:ea typeface="Aptos" pitchFamily="34" charset="-122"/>
                <a:cs typeface="Aptos" pitchFamily="34" charset="-120"/>
              </a:rPr>
              <a:t>.</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TODAY</a:t>
            </a:r>
            <a:endParaRPr lang="en-US" sz="1000" dirty="0"/>
          </a:p>
        </p:txBody>
      </p:sp>
      <p:sp>
        <p:nvSpPr>
          <p:cNvPr id="6" name="Shape 4"/>
          <p:cNvSpPr/>
          <p:nvPr/>
        </p:nvSpPr>
        <p:spPr>
          <a:xfrm>
            <a:off x="822960" y="1463040"/>
            <a:ext cx="512064" cy="512064"/>
          </a:xfrm>
          <a:prstGeom prst="ellipse">
            <a:avLst/>
          </a:prstGeom>
          <a:solidFill>
            <a:srgbClr val="245FB4"/>
          </a:solidFill>
          <a:ln w="12700">
            <a:solidFill>
              <a:srgbClr val="245FB4"/>
            </a:solidFill>
            <a:prstDash val="solid"/>
          </a:ln>
        </p:spPr>
      </p:sp>
      <p:sp>
        <p:nvSpPr>
          <p:cNvPr id="7" name="Text 5"/>
          <p:cNvSpPr/>
          <p:nvPr/>
        </p:nvSpPr>
        <p:spPr>
          <a:xfrm>
            <a:off x="822960" y="1572768"/>
            <a:ext cx="512064" cy="182880"/>
          </a:xfrm>
          <a:prstGeom prst="rect">
            <a:avLst/>
          </a:prstGeom>
          <a:noFill/>
        </p:spPr>
        <p:txBody>
          <a:bodyPr wrap="square" lIns="0" tIns="0" rIns="0" bIns="0" rtlCol="0" anchor="ctr"/>
          <a:lstStyle/>
          <a:p>
            <a:pPr marL="0" indent="0" algn="ctr">
              <a:buNone/>
            </a:pPr>
            <a:r>
              <a:rPr lang="en-US" sz="1400" b="1" dirty="0">
                <a:solidFill>
                  <a:srgbClr val="FFFFFF"/>
                </a:solidFill>
              </a:rPr>
              <a:t>1</a:t>
            </a:r>
            <a:endParaRPr lang="en-US" sz="1400" dirty="0"/>
          </a:p>
        </p:txBody>
      </p:sp>
      <p:sp>
        <p:nvSpPr>
          <p:cNvPr id="8" name="Text 6"/>
          <p:cNvSpPr/>
          <p:nvPr/>
        </p:nvSpPr>
        <p:spPr>
          <a:xfrm>
            <a:off x="1572768" y="1417320"/>
            <a:ext cx="9509760" cy="640080"/>
          </a:xfrm>
          <a:prstGeom prst="rect">
            <a:avLst/>
          </a:prstGeom>
          <a:noFill/>
        </p:spPr>
        <p:txBody>
          <a:bodyPr wrap="square" lIns="0" tIns="0" rIns="0" bIns="0" rtlCol="0" anchor="ctr">
            <a:normAutofit/>
          </a:bodyPr>
          <a:lstStyle/>
          <a:p>
            <a:pPr marL="0" indent="0">
              <a:buNone/>
            </a:pPr>
            <a:r>
              <a:rPr lang="en-US" sz="1900" dirty="0">
                <a:solidFill>
                  <a:srgbClr val="26323F"/>
                </a:solidFill>
              </a:rPr>
              <a:t>Identify key stakeholders and analyse their power and interest.</a:t>
            </a:r>
            <a:endParaRPr lang="en-US" sz="1900" dirty="0"/>
          </a:p>
        </p:txBody>
      </p:sp>
      <p:sp>
        <p:nvSpPr>
          <p:cNvPr id="9" name="Shape 7"/>
          <p:cNvSpPr/>
          <p:nvPr/>
        </p:nvSpPr>
        <p:spPr>
          <a:xfrm>
            <a:off x="822960" y="2487168"/>
            <a:ext cx="512064" cy="512064"/>
          </a:xfrm>
          <a:prstGeom prst="ellipse">
            <a:avLst/>
          </a:prstGeom>
          <a:solidFill>
            <a:srgbClr val="245FB4"/>
          </a:solidFill>
          <a:ln w="12700">
            <a:solidFill>
              <a:srgbClr val="245FB4"/>
            </a:solidFill>
            <a:prstDash val="solid"/>
          </a:ln>
        </p:spPr>
      </p:sp>
      <p:sp>
        <p:nvSpPr>
          <p:cNvPr id="10" name="Text 8"/>
          <p:cNvSpPr/>
          <p:nvPr/>
        </p:nvSpPr>
        <p:spPr>
          <a:xfrm>
            <a:off x="822960" y="2596896"/>
            <a:ext cx="512064" cy="182880"/>
          </a:xfrm>
          <a:prstGeom prst="rect">
            <a:avLst/>
          </a:prstGeom>
          <a:noFill/>
        </p:spPr>
        <p:txBody>
          <a:bodyPr wrap="square" lIns="0" tIns="0" rIns="0" bIns="0" rtlCol="0" anchor="ctr"/>
          <a:lstStyle/>
          <a:p>
            <a:pPr marL="0" indent="0" algn="ctr">
              <a:buNone/>
            </a:pPr>
            <a:r>
              <a:rPr lang="en-US" sz="1400" b="1" dirty="0">
                <a:solidFill>
                  <a:srgbClr val="FFFFFF"/>
                </a:solidFill>
              </a:rPr>
              <a:t>2</a:t>
            </a:r>
            <a:endParaRPr lang="en-US" sz="1400" dirty="0"/>
          </a:p>
        </p:txBody>
      </p:sp>
      <p:sp>
        <p:nvSpPr>
          <p:cNvPr id="11" name="Text 9"/>
          <p:cNvSpPr/>
          <p:nvPr/>
        </p:nvSpPr>
        <p:spPr>
          <a:xfrm>
            <a:off x="1572768" y="2441448"/>
            <a:ext cx="9509760" cy="640080"/>
          </a:xfrm>
          <a:prstGeom prst="rect">
            <a:avLst/>
          </a:prstGeom>
          <a:noFill/>
        </p:spPr>
        <p:txBody>
          <a:bodyPr wrap="square" lIns="0" tIns="0" rIns="0" bIns="0" rtlCol="0" anchor="ctr">
            <a:normAutofit/>
          </a:bodyPr>
          <a:lstStyle/>
          <a:p>
            <a:pPr marL="0" indent="0">
              <a:buNone/>
            </a:pPr>
            <a:r>
              <a:rPr lang="en-US" sz="1900" dirty="0">
                <a:solidFill>
                  <a:srgbClr val="26323F"/>
                </a:solidFill>
              </a:rPr>
              <a:t>Apply Ethical Lens 1: Utilitarianism.</a:t>
            </a:r>
            <a:endParaRPr lang="en-US" sz="1900" dirty="0"/>
          </a:p>
        </p:txBody>
      </p:sp>
      <p:sp>
        <p:nvSpPr>
          <p:cNvPr id="12" name="Shape 10"/>
          <p:cNvSpPr/>
          <p:nvPr/>
        </p:nvSpPr>
        <p:spPr>
          <a:xfrm>
            <a:off x="822960" y="3511296"/>
            <a:ext cx="512064" cy="512064"/>
          </a:xfrm>
          <a:prstGeom prst="ellipse">
            <a:avLst/>
          </a:prstGeom>
          <a:solidFill>
            <a:srgbClr val="245FB4"/>
          </a:solidFill>
          <a:ln w="12700">
            <a:solidFill>
              <a:srgbClr val="245FB4"/>
            </a:solidFill>
            <a:prstDash val="solid"/>
          </a:ln>
        </p:spPr>
      </p:sp>
      <p:sp>
        <p:nvSpPr>
          <p:cNvPr id="13" name="Text 11"/>
          <p:cNvSpPr/>
          <p:nvPr/>
        </p:nvSpPr>
        <p:spPr>
          <a:xfrm>
            <a:off x="822960" y="3621024"/>
            <a:ext cx="512064" cy="182880"/>
          </a:xfrm>
          <a:prstGeom prst="rect">
            <a:avLst/>
          </a:prstGeom>
          <a:noFill/>
        </p:spPr>
        <p:txBody>
          <a:bodyPr wrap="square" lIns="0" tIns="0" rIns="0" bIns="0" rtlCol="0" anchor="ctr"/>
          <a:lstStyle/>
          <a:p>
            <a:pPr marL="0" indent="0" algn="ctr">
              <a:buNone/>
            </a:pPr>
            <a:r>
              <a:rPr lang="en-US" sz="1400" b="1" dirty="0">
                <a:solidFill>
                  <a:srgbClr val="FFFFFF"/>
                </a:solidFill>
              </a:rPr>
              <a:t>3</a:t>
            </a:r>
            <a:endParaRPr lang="en-US" sz="1400" dirty="0"/>
          </a:p>
        </p:txBody>
      </p:sp>
      <p:sp>
        <p:nvSpPr>
          <p:cNvPr id="14" name="Text 12"/>
          <p:cNvSpPr/>
          <p:nvPr/>
        </p:nvSpPr>
        <p:spPr>
          <a:xfrm>
            <a:off x="1572768" y="3465576"/>
            <a:ext cx="9509760" cy="640080"/>
          </a:xfrm>
          <a:prstGeom prst="rect">
            <a:avLst/>
          </a:prstGeom>
          <a:noFill/>
        </p:spPr>
        <p:txBody>
          <a:bodyPr wrap="square" lIns="0" tIns="0" rIns="0" bIns="0" rtlCol="0" anchor="ctr">
            <a:normAutofit/>
          </a:bodyPr>
          <a:lstStyle/>
          <a:p>
            <a:pPr marL="0" indent="0">
              <a:buNone/>
            </a:pPr>
            <a:r>
              <a:rPr lang="en-US" sz="1900" dirty="0">
                <a:solidFill>
                  <a:srgbClr val="26323F"/>
                </a:solidFill>
              </a:rPr>
              <a:t>Apply Ethical Lens 2: Duty &amp; Rights.</a:t>
            </a:r>
            <a:endParaRPr lang="en-US" sz="1900" dirty="0"/>
          </a:p>
        </p:txBody>
      </p:sp>
      <p:sp>
        <p:nvSpPr>
          <p:cNvPr id="15" name="Shape 13"/>
          <p:cNvSpPr/>
          <p:nvPr/>
        </p:nvSpPr>
        <p:spPr>
          <a:xfrm>
            <a:off x="822960" y="4535424"/>
            <a:ext cx="512064" cy="512064"/>
          </a:xfrm>
          <a:prstGeom prst="ellipse">
            <a:avLst/>
          </a:prstGeom>
          <a:solidFill>
            <a:srgbClr val="245FB4"/>
          </a:solidFill>
          <a:ln w="12700">
            <a:solidFill>
              <a:srgbClr val="245FB4"/>
            </a:solidFill>
            <a:prstDash val="solid"/>
          </a:ln>
        </p:spPr>
      </p:sp>
      <p:sp>
        <p:nvSpPr>
          <p:cNvPr id="16" name="Text 14"/>
          <p:cNvSpPr/>
          <p:nvPr/>
        </p:nvSpPr>
        <p:spPr>
          <a:xfrm>
            <a:off x="822960" y="4645152"/>
            <a:ext cx="512064" cy="182880"/>
          </a:xfrm>
          <a:prstGeom prst="rect">
            <a:avLst/>
          </a:prstGeom>
          <a:noFill/>
        </p:spPr>
        <p:txBody>
          <a:bodyPr wrap="square" lIns="0" tIns="0" rIns="0" bIns="0" rtlCol="0" anchor="ctr"/>
          <a:lstStyle/>
          <a:p>
            <a:pPr marL="0" indent="0" algn="ctr">
              <a:buNone/>
            </a:pPr>
            <a:r>
              <a:rPr lang="en-US" sz="1400" b="1" dirty="0">
                <a:solidFill>
                  <a:srgbClr val="FFFFFF"/>
                </a:solidFill>
              </a:rPr>
              <a:t>4</a:t>
            </a:r>
            <a:endParaRPr lang="en-US" sz="1400" dirty="0"/>
          </a:p>
        </p:txBody>
      </p:sp>
      <p:sp>
        <p:nvSpPr>
          <p:cNvPr id="17" name="Text 15"/>
          <p:cNvSpPr/>
          <p:nvPr/>
        </p:nvSpPr>
        <p:spPr>
          <a:xfrm>
            <a:off x="1572768" y="4489704"/>
            <a:ext cx="9509760" cy="640080"/>
          </a:xfrm>
          <a:prstGeom prst="rect">
            <a:avLst/>
          </a:prstGeom>
          <a:noFill/>
        </p:spPr>
        <p:txBody>
          <a:bodyPr wrap="square" lIns="0" tIns="0" rIns="0" bIns="0" rtlCol="0" anchor="ctr">
            <a:normAutofit/>
          </a:bodyPr>
          <a:lstStyle/>
          <a:p>
            <a:pPr marL="0" indent="0">
              <a:buNone/>
            </a:pPr>
            <a:r>
              <a:rPr lang="en-US" sz="1900" b="1" dirty="0">
                <a:solidFill>
                  <a:srgbClr val="4B3B7B"/>
                </a:solidFill>
              </a:rPr>
              <a:t>Compare the two ethical lenses and make a justified recommendation.</a:t>
            </a:r>
            <a:endParaRPr lang="en-US" sz="1900" dirty="0"/>
          </a:p>
        </p:txBody>
      </p:sp>
      <p:sp>
        <p:nvSpPr>
          <p:cNvPr id="18" name="Shape 16"/>
          <p:cNvSpPr/>
          <p:nvPr/>
        </p:nvSpPr>
        <p:spPr>
          <a:xfrm>
            <a:off x="1554480" y="5623560"/>
            <a:ext cx="9098280" cy="566928"/>
          </a:xfrm>
          <a:prstGeom prst="roundRect">
            <a:avLst>
              <a:gd name="adj" fmla="val 9677"/>
            </a:avLst>
          </a:prstGeom>
          <a:solidFill>
            <a:srgbClr val="F2EEF9"/>
          </a:solidFill>
          <a:ln w="12700">
            <a:solidFill>
              <a:srgbClr val="D9E2F2"/>
            </a:solidFill>
            <a:prstDash val="solid"/>
          </a:ln>
        </p:spPr>
      </p:sp>
      <p:sp>
        <p:nvSpPr>
          <p:cNvPr id="19" name="Text 17"/>
          <p:cNvSpPr/>
          <p:nvPr/>
        </p:nvSpPr>
        <p:spPr>
          <a:xfrm>
            <a:off x="1691640" y="5733288"/>
            <a:ext cx="8823960" cy="347472"/>
          </a:xfrm>
          <a:prstGeom prst="rect">
            <a:avLst/>
          </a:prstGeom>
          <a:noFill/>
        </p:spPr>
        <p:txBody>
          <a:bodyPr wrap="square" lIns="254" tIns="254" rIns="254" bIns="254" rtlCol="0" anchor="ctr">
            <a:normAutofit/>
          </a:bodyPr>
          <a:lstStyle/>
          <a:p>
            <a:pPr marL="0" indent="0" algn="ctr">
              <a:buNone/>
            </a:pPr>
            <a:r>
              <a:rPr lang="en-US" sz="1500" b="1" dirty="0">
                <a:solidFill>
                  <a:srgbClr val="4B3B7B"/>
                </a:solidFill>
              </a:rPr>
              <a:t>These skills can be used directly in Assessment 1.</a:t>
            </a:r>
            <a:endParaRPr lang="en-US" sz="15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The Ethical Case Analysis Framework</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Use the same sequence for any organisational ethical dilemma.</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FRAMEWORK</a:t>
            </a:r>
            <a:endParaRPr lang="en-US" sz="1000" dirty="0"/>
          </a:p>
        </p:txBody>
      </p:sp>
      <p:sp>
        <p:nvSpPr>
          <p:cNvPr id="6" name="Shape 4"/>
          <p:cNvSpPr/>
          <p:nvPr/>
        </p:nvSpPr>
        <p:spPr>
          <a:xfrm>
            <a:off x="502920" y="1828800"/>
            <a:ext cx="1627632" cy="1444752"/>
          </a:xfrm>
          <a:prstGeom prst="roundRect">
            <a:avLst>
              <a:gd name="adj" fmla="val 3165"/>
            </a:avLst>
          </a:prstGeom>
          <a:solidFill>
            <a:srgbClr val="EAF2FD"/>
          </a:solidFill>
          <a:ln w="12700">
            <a:solidFill>
              <a:srgbClr val="D9E2F2"/>
            </a:solidFill>
            <a:prstDash val="solid"/>
          </a:ln>
        </p:spPr>
      </p:sp>
      <p:sp>
        <p:nvSpPr>
          <p:cNvPr id="7" name="Text 5"/>
          <p:cNvSpPr/>
          <p:nvPr/>
        </p:nvSpPr>
        <p:spPr>
          <a:xfrm>
            <a:off x="612648" y="1938528"/>
            <a:ext cx="256032" cy="228600"/>
          </a:xfrm>
          <a:prstGeom prst="rect">
            <a:avLst/>
          </a:prstGeom>
          <a:noFill/>
        </p:spPr>
        <p:txBody>
          <a:bodyPr wrap="square" lIns="0" tIns="0" rIns="0" bIns="0" rtlCol="0" anchor="ctr"/>
          <a:lstStyle/>
          <a:p>
            <a:pPr marL="0" indent="0">
              <a:buNone/>
            </a:pPr>
            <a:r>
              <a:rPr lang="en-US" sz="1200" b="1" dirty="0">
                <a:solidFill>
                  <a:srgbClr val="245FB4"/>
                </a:solidFill>
              </a:rPr>
              <a:t>1</a:t>
            </a:r>
            <a:endParaRPr lang="en-US" sz="1200" dirty="0"/>
          </a:p>
        </p:txBody>
      </p:sp>
      <p:sp>
        <p:nvSpPr>
          <p:cNvPr id="8" name="Text 6"/>
          <p:cNvSpPr/>
          <p:nvPr/>
        </p:nvSpPr>
        <p:spPr>
          <a:xfrm>
            <a:off x="612648" y="2267712"/>
            <a:ext cx="1389888" cy="411480"/>
          </a:xfrm>
          <a:prstGeom prst="rect">
            <a:avLst/>
          </a:prstGeom>
          <a:noFill/>
        </p:spPr>
        <p:txBody>
          <a:bodyPr wrap="square" lIns="0" tIns="0" rIns="0" bIns="0" rtlCol="0" anchor="ctr">
            <a:normAutofit/>
          </a:bodyPr>
          <a:lstStyle/>
          <a:p>
            <a:pPr marL="0" indent="0" algn="ctr">
              <a:buNone/>
            </a:pPr>
            <a:r>
              <a:rPr lang="en-US" sz="1500" b="1" dirty="0">
                <a:solidFill>
                  <a:srgbClr val="142440"/>
                </a:solidFill>
              </a:rPr>
              <a:t>Stakeholders</a:t>
            </a:r>
            <a:endParaRPr lang="en-US" sz="1500" dirty="0"/>
          </a:p>
        </p:txBody>
      </p:sp>
      <p:sp>
        <p:nvSpPr>
          <p:cNvPr id="9" name="Text 7"/>
          <p:cNvSpPr/>
          <p:nvPr/>
        </p:nvSpPr>
        <p:spPr>
          <a:xfrm>
            <a:off x="612648" y="2770632"/>
            <a:ext cx="1389888" cy="320040"/>
          </a:xfrm>
          <a:prstGeom prst="rect">
            <a:avLst/>
          </a:prstGeom>
          <a:noFill/>
        </p:spPr>
        <p:txBody>
          <a:bodyPr wrap="square" lIns="0" tIns="0" rIns="0" bIns="0" rtlCol="0" anchor="ctr">
            <a:normAutofit/>
          </a:bodyPr>
          <a:lstStyle/>
          <a:p>
            <a:pPr marL="0" indent="0" algn="ctr">
              <a:buNone/>
            </a:pPr>
            <a:r>
              <a:rPr lang="en-US" sz="1050" dirty="0">
                <a:solidFill>
                  <a:srgbClr val="5B6573"/>
                </a:solidFill>
              </a:rPr>
              <a:t>Who is affected?</a:t>
            </a:r>
            <a:endParaRPr lang="en-US" sz="1050" dirty="0"/>
          </a:p>
        </p:txBody>
      </p:sp>
      <p:sp>
        <p:nvSpPr>
          <p:cNvPr id="10" name="Shape 8"/>
          <p:cNvSpPr/>
          <p:nvPr/>
        </p:nvSpPr>
        <p:spPr>
          <a:xfrm>
            <a:off x="2130552" y="2551176"/>
            <a:ext cx="210312" cy="0"/>
          </a:xfrm>
          <a:prstGeom prst="line">
            <a:avLst/>
          </a:prstGeom>
          <a:noFill/>
          <a:ln w="25400">
            <a:solidFill>
              <a:srgbClr val="245FB4"/>
            </a:solidFill>
            <a:prstDash val="solid"/>
            <a:headEnd type="none"/>
            <a:tailEnd type="triangle"/>
          </a:ln>
        </p:spPr>
      </p:sp>
      <p:sp>
        <p:nvSpPr>
          <p:cNvPr id="11" name="Shape 9"/>
          <p:cNvSpPr/>
          <p:nvPr/>
        </p:nvSpPr>
        <p:spPr>
          <a:xfrm>
            <a:off x="2404872" y="1828800"/>
            <a:ext cx="1627632" cy="1444752"/>
          </a:xfrm>
          <a:prstGeom prst="roundRect">
            <a:avLst>
              <a:gd name="adj" fmla="val 3165"/>
            </a:avLst>
          </a:prstGeom>
          <a:solidFill>
            <a:srgbClr val="EAF2FD"/>
          </a:solidFill>
          <a:ln w="12700">
            <a:solidFill>
              <a:srgbClr val="D9E2F2"/>
            </a:solidFill>
            <a:prstDash val="solid"/>
          </a:ln>
        </p:spPr>
      </p:sp>
      <p:sp>
        <p:nvSpPr>
          <p:cNvPr id="12" name="Text 10"/>
          <p:cNvSpPr/>
          <p:nvPr/>
        </p:nvSpPr>
        <p:spPr>
          <a:xfrm>
            <a:off x="2514600" y="1938528"/>
            <a:ext cx="256032" cy="228600"/>
          </a:xfrm>
          <a:prstGeom prst="rect">
            <a:avLst/>
          </a:prstGeom>
          <a:noFill/>
        </p:spPr>
        <p:txBody>
          <a:bodyPr wrap="square" lIns="0" tIns="0" rIns="0" bIns="0" rtlCol="0" anchor="ctr"/>
          <a:lstStyle/>
          <a:p>
            <a:pPr marL="0" indent="0">
              <a:buNone/>
            </a:pPr>
            <a:r>
              <a:rPr lang="en-US" sz="1200" b="1" dirty="0">
                <a:solidFill>
                  <a:srgbClr val="245FB4"/>
                </a:solidFill>
              </a:rPr>
              <a:t>2</a:t>
            </a:r>
            <a:endParaRPr lang="en-US" sz="1200" dirty="0"/>
          </a:p>
        </p:txBody>
      </p:sp>
      <p:sp>
        <p:nvSpPr>
          <p:cNvPr id="13" name="Text 11"/>
          <p:cNvSpPr/>
          <p:nvPr/>
        </p:nvSpPr>
        <p:spPr>
          <a:xfrm>
            <a:off x="2514600" y="2267712"/>
            <a:ext cx="1389888" cy="411480"/>
          </a:xfrm>
          <a:prstGeom prst="rect">
            <a:avLst/>
          </a:prstGeom>
          <a:noFill/>
        </p:spPr>
        <p:txBody>
          <a:bodyPr wrap="square" lIns="0" tIns="0" rIns="0" bIns="0" rtlCol="0" anchor="ctr">
            <a:normAutofit/>
          </a:bodyPr>
          <a:lstStyle/>
          <a:p>
            <a:pPr marL="0" indent="0" algn="ctr">
              <a:buNone/>
            </a:pPr>
            <a:r>
              <a:rPr lang="en-US" sz="1500" b="1" dirty="0">
                <a:solidFill>
                  <a:srgbClr val="142440"/>
                </a:solidFill>
              </a:rPr>
              <a:t>Power &amp; Interest</a:t>
            </a:r>
            <a:endParaRPr lang="en-US" sz="1500" dirty="0"/>
          </a:p>
        </p:txBody>
      </p:sp>
      <p:sp>
        <p:nvSpPr>
          <p:cNvPr id="14" name="Text 12"/>
          <p:cNvSpPr/>
          <p:nvPr/>
        </p:nvSpPr>
        <p:spPr>
          <a:xfrm>
            <a:off x="2514600" y="2770632"/>
            <a:ext cx="1389888" cy="320040"/>
          </a:xfrm>
          <a:prstGeom prst="rect">
            <a:avLst/>
          </a:prstGeom>
          <a:noFill/>
        </p:spPr>
        <p:txBody>
          <a:bodyPr wrap="square" lIns="0" tIns="0" rIns="0" bIns="0" rtlCol="0" anchor="ctr">
            <a:normAutofit/>
          </a:bodyPr>
          <a:lstStyle/>
          <a:p>
            <a:pPr marL="0" indent="0" algn="ctr">
              <a:buNone/>
            </a:pPr>
            <a:r>
              <a:rPr lang="en-US" sz="1050" dirty="0">
                <a:solidFill>
                  <a:srgbClr val="5B6573"/>
                </a:solidFill>
              </a:rPr>
              <a:t>Who matters most?</a:t>
            </a:r>
            <a:endParaRPr lang="en-US" sz="1050" dirty="0"/>
          </a:p>
        </p:txBody>
      </p:sp>
      <p:sp>
        <p:nvSpPr>
          <p:cNvPr id="15" name="Shape 13"/>
          <p:cNvSpPr/>
          <p:nvPr/>
        </p:nvSpPr>
        <p:spPr>
          <a:xfrm>
            <a:off x="4032504" y="2551176"/>
            <a:ext cx="210312" cy="0"/>
          </a:xfrm>
          <a:prstGeom prst="line">
            <a:avLst/>
          </a:prstGeom>
          <a:noFill/>
          <a:ln w="25400">
            <a:solidFill>
              <a:srgbClr val="245FB4"/>
            </a:solidFill>
            <a:prstDash val="solid"/>
            <a:headEnd type="none"/>
            <a:tailEnd type="triangle"/>
          </a:ln>
        </p:spPr>
      </p:sp>
      <p:sp>
        <p:nvSpPr>
          <p:cNvPr id="16" name="Shape 14"/>
          <p:cNvSpPr/>
          <p:nvPr/>
        </p:nvSpPr>
        <p:spPr>
          <a:xfrm>
            <a:off x="4306824" y="1828800"/>
            <a:ext cx="1627632" cy="1444752"/>
          </a:xfrm>
          <a:prstGeom prst="roundRect">
            <a:avLst>
              <a:gd name="adj" fmla="val 3165"/>
            </a:avLst>
          </a:prstGeom>
          <a:solidFill>
            <a:srgbClr val="E8F4EC"/>
          </a:solidFill>
          <a:ln w="12700">
            <a:solidFill>
              <a:srgbClr val="D9E2F2"/>
            </a:solidFill>
            <a:prstDash val="solid"/>
          </a:ln>
        </p:spPr>
      </p:sp>
      <p:sp>
        <p:nvSpPr>
          <p:cNvPr id="17" name="Text 15"/>
          <p:cNvSpPr/>
          <p:nvPr/>
        </p:nvSpPr>
        <p:spPr>
          <a:xfrm>
            <a:off x="4416552" y="1938528"/>
            <a:ext cx="256032" cy="228600"/>
          </a:xfrm>
          <a:prstGeom prst="rect">
            <a:avLst/>
          </a:prstGeom>
          <a:noFill/>
        </p:spPr>
        <p:txBody>
          <a:bodyPr wrap="square" lIns="0" tIns="0" rIns="0" bIns="0" rtlCol="0" anchor="ctr"/>
          <a:lstStyle/>
          <a:p>
            <a:pPr marL="0" indent="0">
              <a:buNone/>
            </a:pPr>
            <a:r>
              <a:rPr lang="en-US" sz="1200" b="1" dirty="0">
                <a:solidFill>
                  <a:srgbClr val="245FB4"/>
                </a:solidFill>
              </a:rPr>
              <a:t>3</a:t>
            </a:r>
            <a:endParaRPr lang="en-US" sz="1200" dirty="0"/>
          </a:p>
        </p:txBody>
      </p:sp>
      <p:sp>
        <p:nvSpPr>
          <p:cNvPr id="18" name="Text 16"/>
          <p:cNvSpPr/>
          <p:nvPr/>
        </p:nvSpPr>
        <p:spPr>
          <a:xfrm>
            <a:off x="4416552" y="2267712"/>
            <a:ext cx="1389888" cy="411480"/>
          </a:xfrm>
          <a:prstGeom prst="rect">
            <a:avLst/>
          </a:prstGeom>
          <a:noFill/>
        </p:spPr>
        <p:txBody>
          <a:bodyPr wrap="square" lIns="0" tIns="0" rIns="0" bIns="0" rtlCol="0" anchor="ctr">
            <a:normAutofit/>
          </a:bodyPr>
          <a:lstStyle/>
          <a:p>
            <a:pPr marL="0" indent="0" algn="ctr">
              <a:buNone/>
            </a:pPr>
            <a:r>
              <a:rPr lang="en-US" sz="1500" b="1" dirty="0">
                <a:solidFill>
                  <a:srgbClr val="142440"/>
                </a:solidFill>
              </a:rPr>
              <a:t>Utilitarianism</a:t>
            </a:r>
            <a:endParaRPr lang="en-US" sz="1500" dirty="0"/>
          </a:p>
        </p:txBody>
      </p:sp>
      <p:sp>
        <p:nvSpPr>
          <p:cNvPr id="19" name="Text 17"/>
          <p:cNvSpPr/>
          <p:nvPr/>
        </p:nvSpPr>
        <p:spPr>
          <a:xfrm>
            <a:off x="4416552" y="2770632"/>
            <a:ext cx="1389888" cy="320040"/>
          </a:xfrm>
          <a:prstGeom prst="rect">
            <a:avLst/>
          </a:prstGeom>
          <a:noFill/>
        </p:spPr>
        <p:txBody>
          <a:bodyPr wrap="square" lIns="0" tIns="0" rIns="0" bIns="0" rtlCol="0" anchor="ctr">
            <a:normAutofit/>
          </a:bodyPr>
          <a:lstStyle/>
          <a:p>
            <a:pPr marL="0" indent="0" algn="ctr">
              <a:buNone/>
            </a:pPr>
            <a:r>
              <a:rPr lang="en-US" sz="1050" dirty="0">
                <a:solidFill>
                  <a:srgbClr val="5B6573"/>
                </a:solidFill>
              </a:rPr>
              <a:t>Who benefits / is harmed?</a:t>
            </a:r>
            <a:endParaRPr lang="en-US" sz="1050" dirty="0"/>
          </a:p>
        </p:txBody>
      </p:sp>
      <p:sp>
        <p:nvSpPr>
          <p:cNvPr id="20" name="Shape 18"/>
          <p:cNvSpPr/>
          <p:nvPr/>
        </p:nvSpPr>
        <p:spPr>
          <a:xfrm>
            <a:off x="5934456" y="2551176"/>
            <a:ext cx="210312" cy="0"/>
          </a:xfrm>
          <a:prstGeom prst="line">
            <a:avLst/>
          </a:prstGeom>
          <a:noFill/>
          <a:ln w="25400">
            <a:solidFill>
              <a:srgbClr val="245FB4"/>
            </a:solidFill>
            <a:prstDash val="solid"/>
            <a:headEnd type="none"/>
            <a:tailEnd type="triangle"/>
          </a:ln>
        </p:spPr>
      </p:sp>
      <p:sp>
        <p:nvSpPr>
          <p:cNvPr id="21" name="Shape 19"/>
          <p:cNvSpPr/>
          <p:nvPr/>
        </p:nvSpPr>
        <p:spPr>
          <a:xfrm>
            <a:off x="6208776" y="1828800"/>
            <a:ext cx="1627632" cy="1444752"/>
          </a:xfrm>
          <a:prstGeom prst="roundRect">
            <a:avLst>
              <a:gd name="adj" fmla="val 3165"/>
            </a:avLst>
          </a:prstGeom>
          <a:solidFill>
            <a:srgbClr val="FFF1E2"/>
          </a:solidFill>
          <a:ln w="12700">
            <a:solidFill>
              <a:srgbClr val="D9E2F2"/>
            </a:solidFill>
            <a:prstDash val="solid"/>
          </a:ln>
        </p:spPr>
      </p:sp>
      <p:sp>
        <p:nvSpPr>
          <p:cNvPr id="22" name="Text 20"/>
          <p:cNvSpPr/>
          <p:nvPr/>
        </p:nvSpPr>
        <p:spPr>
          <a:xfrm>
            <a:off x="6318504" y="1938528"/>
            <a:ext cx="256032" cy="228600"/>
          </a:xfrm>
          <a:prstGeom prst="rect">
            <a:avLst/>
          </a:prstGeom>
          <a:noFill/>
        </p:spPr>
        <p:txBody>
          <a:bodyPr wrap="square" lIns="0" tIns="0" rIns="0" bIns="0" rtlCol="0" anchor="ctr"/>
          <a:lstStyle/>
          <a:p>
            <a:pPr marL="0" indent="0">
              <a:buNone/>
            </a:pPr>
            <a:r>
              <a:rPr lang="en-US" sz="1200" b="1" dirty="0">
                <a:solidFill>
                  <a:srgbClr val="245FB4"/>
                </a:solidFill>
              </a:rPr>
              <a:t>4</a:t>
            </a:r>
            <a:endParaRPr lang="en-US" sz="1200" dirty="0"/>
          </a:p>
        </p:txBody>
      </p:sp>
      <p:sp>
        <p:nvSpPr>
          <p:cNvPr id="23" name="Text 21"/>
          <p:cNvSpPr/>
          <p:nvPr/>
        </p:nvSpPr>
        <p:spPr>
          <a:xfrm>
            <a:off x="6318504" y="2267712"/>
            <a:ext cx="1389888" cy="411480"/>
          </a:xfrm>
          <a:prstGeom prst="rect">
            <a:avLst/>
          </a:prstGeom>
          <a:noFill/>
        </p:spPr>
        <p:txBody>
          <a:bodyPr wrap="square" lIns="0" tIns="0" rIns="0" bIns="0" rtlCol="0" anchor="ctr">
            <a:normAutofit/>
          </a:bodyPr>
          <a:lstStyle/>
          <a:p>
            <a:pPr marL="0" indent="0" algn="ctr">
              <a:buNone/>
            </a:pPr>
            <a:r>
              <a:rPr lang="en-US" sz="1500" b="1" dirty="0">
                <a:solidFill>
                  <a:srgbClr val="142440"/>
                </a:solidFill>
              </a:rPr>
              <a:t>Duty &amp; Rights</a:t>
            </a:r>
            <a:endParaRPr lang="en-US" sz="1500" dirty="0"/>
          </a:p>
        </p:txBody>
      </p:sp>
      <p:sp>
        <p:nvSpPr>
          <p:cNvPr id="24" name="Text 22"/>
          <p:cNvSpPr/>
          <p:nvPr/>
        </p:nvSpPr>
        <p:spPr>
          <a:xfrm>
            <a:off x="6318504" y="2770632"/>
            <a:ext cx="1389888" cy="320040"/>
          </a:xfrm>
          <a:prstGeom prst="rect">
            <a:avLst/>
          </a:prstGeom>
          <a:noFill/>
        </p:spPr>
        <p:txBody>
          <a:bodyPr wrap="square" lIns="0" tIns="0" rIns="0" bIns="0" rtlCol="0" anchor="ctr">
            <a:normAutofit/>
          </a:bodyPr>
          <a:lstStyle/>
          <a:p>
            <a:pPr marL="0" indent="0" algn="ctr">
              <a:buNone/>
            </a:pPr>
            <a:r>
              <a:rPr lang="en-US" sz="1050" dirty="0">
                <a:solidFill>
                  <a:srgbClr val="5B6573"/>
                </a:solidFill>
              </a:rPr>
              <a:t>Whose duties / rights matter?</a:t>
            </a:r>
            <a:endParaRPr lang="en-US" sz="1050" dirty="0"/>
          </a:p>
        </p:txBody>
      </p:sp>
      <p:sp>
        <p:nvSpPr>
          <p:cNvPr id="25" name="Shape 23"/>
          <p:cNvSpPr/>
          <p:nvPr/>
        </p:nvSpPr>
        <p:spPr>
          <a:xfrm>
            <a:off x="7836408" y="2551176"/>
            <a:ext cx="210312" cy="0"/>
          </a:xfrm>
          <a:prstGeom prst="line">
            <a:avLst/>
          </a:prstGeom>
          <a:noFill/>
          <a:ln w="25400">
            <a:solidFill>
              <a:srgbClr val="245FB4"/>
            </a:solidFill>
            <a:prstDash val="solid"/>
            <a:headEnd type="none"/>
            <a:tailEnd type="triangle"/>
          </a:ln>
        </p:spPr>
      </p:sp>
      <p:sp>
        <p:nvSpPr>
          <p:cNvPr id="26" name="Shape 24"/>
          <p:cNvSpPr/>
          <p:nvPr/>
        </p:nvSpPr>
        <p:spPr>
          <a:xfrm>
            <a:off x="8110728" y="1828800"/>
            <a:ext cx="1627632" cy="1444752"/>
          </a:xfrm>
          <a:prstGeom prst="roundRect">
            <a:avLst>
              <a:gd name="adj" fmla="val 3165"/>
            </a:avLst>
          </a:prstGeom>
          <a:solidFill>
            <a:srgbClr val="F2EEF9"/>
          </a:solidFill>
          <a:ln w="12700">
            <a:solidFill>
              <a:srgbClr val="D9E2F2"/>
            </a:solidFill>
            <a:prstDash val="solid"/>
          </a:ln>
        </p:spPr>
      </p:sp>
      <p:sp>
        <p:nvSpPr>
          <p:cNvPr id="27" name="Text 25"/>
          <p:cNvSpPr/>
          <p:nvPr/>
        </p:nvSpPr>
        <p:spPr>
          <a:xfrm>
            <a:off x="8220456" y="1938528"/>
            <a:ext cx="256032" cy="228600"/>
          </a:xfrm>
          <a:prstGeom prst="rect">
            <a:avLst/>
          </a:prstGeom>
          <a:noFill/>
        </p:spPr>
        <p:txBody>
          <a:bodyPr wrap="square" lIns="0" tIns="0" rIns="0" bIns="0" rtlCol="0" anchor="ctr"/>
          <a:lstStyle/>
          <a:p>
            <a:pPr marL="0" indent="0">
              <a:buNone/>
            </a:pPr>
            <a:r>
              <a:rPr lang="en-US" sz="1200" b="1" dirty="0">
                <a:solidFill>
                  <a:srgbClr val="245FB4"/>
                </a:solidFill>
              </a:rPr>
              <a:t>5</a:t>
            </a:r>
            <a:endParaRPr lang="en-US" sz="1200" dirty="0"/>
          </a:p>
        </p:txBody>
      </p:sp>
      <p:sp>
        <p:nvSpPr>
          <p:cNvPr id="28" name="Text 26"/>
          <p:cNvSpPr/>
          <p:nvPr/>
        </p:nvSpPr>
        <p:spPr>
          <a:xfrm>
            <a:off x="8220456" y="2267712"/>
            <a:ext cx="1389888" cy="411480"/>
          </a:xfrm>
          <a:prstGeom prst="rect">
            <a:avLst/>
          </a:prstGeom>
          <a:noFill/>
        </p:spPr>
        <p:txBody>
          <a:bodyPr wrap="square" lIns="0" tIns="0" rIns="0" bIns="0" rtlCol="0" anchor="ctr">
            <a:normAutofit/>
          </a:bodyPr>
          <a:lstStyle/>
          <a:p>
            <a:pPr marL="0" indent="0" algn="ctr">
              <a:buNone/>
            </a:pPr>
            <a:r>
              <a:rPr lang="en-US" sz="1500" b="1" dirty="0">
                <a:solidFill>
                  <a:srgbClr val="142440"/>
                </a:solidFill>
              </a:rPr>
              <a:t>Compare</a:t>
            </a:r>
            <a:endParaRPr lang="en-US" sz="1500" dirty="0"/>
          </a:p>
        </p:txBody>
      </p:sp>
      <p:sp>
        <p:nvSpPr>
          <p:cNvPr id="29" name="Text 27"/>
          <p:cNvSpPr/>
          <p:nvPr/>
        </p:nvSpPr>
        <p:spPr>
          <a:xfrm>
            <a:off x="8220456" y="2770632"/>
            <a:ext cx="1389888" cy="320040"/>
          </a:xfrm>
          <a:prstGeom prst="rect">
            <a:avLst/>
          </a:prstGeom>
          <a:noFill/>
        </p:spPr>
        <p:txBody>
          <a:bodyPr wrap="square" lIns="0" tIns="0" rIns="0" bIns="0" rtlCol="0" anchor="ctr">
            <a:normAutofit/>
          </a:bodyPr>
          <a:lstStyle/>
          <a:p>
            <a:pPr marL="0" indent="0" algn="ctr">
              <a:buNone/>
            </a:pPr>
            <a:r>
              <a:rPr lang="en-US" sz="1050" dirty="0">
                <a:solidFill>
                  <a:srgbClr val="5B6573"/>
                </a:solidFill>
              </a:rPr>
              <a:t>Do the lenses agree?</a:t>
            </a:r>
            <a:endParaRPr lang="en-US" sz="1050" dirty="0"/>
          </a:p>
        </p:txBody>
      </p:sp>
      <p:sp>
        <p:nvSpPr>
          <p:cNvPr id="30" name="Shape 28"/>
          <p:cNvSpPr/>
          <p:nvPr/>
        </p:nvSpPr>
        <p:spPr>
          <a:xfrm>
            <a:off x="9738360" y="2551176"/>
            <a:ext cx="210312" cy="0"/>
          </a:xfrm>
          <a:prstGeom prst="line">
            <a:avLst/>
          </a:prstGeom>
          <a:noFill/>
          <a:ln w="25400">
            <a:solidFill>
              <a:srgbClr val="245FB4"/>
            </a:solidFill>
            <a:prstDash val="solid"/>
            <a:headEnd type="none"/>
            <a:tailEnd type="triangle"/>
          </a:ln>
        </p:spPr>
      </p:sp>
      <p:sp>
        <p:nvSpPr>
          <p:cNvPr id="31" name="Shape 29"/>
          <p:cNvSpPr/>
          <p:nvPr/>
        </p:nvSpPr>
        <p:spPr>
          <a:xfrm>
            <a:off x="10012680" y="1828800"/>
            <a:ext cx="1627632" cy="1444752"/>
          </a:xfrm>
          <a:prstGeom prst="roundRect">
            <a:avLst>
              <a:gd name="adj" fmla="val 3165"/>
            </a:avLst>
          </a:prstGeom>
          <a:solidFill>
            <a:srgbClr val="EAF2FD"/>
          </a:solidFill>
          <a:ln w="12700">
            <a:solidFill>
              <a:srgbClr val="D9E2F2"/>
            </a:solidFill>
            <a:prstDash val="solid"/>
          </a:ln>
        </p:spPr>
      </p:sp>
      <p:sp>
        <p:nvSpPr>
          <p:cNvPr id="32" name="Text 30"/>
          <p:cNvSpPr/>
          <p:nvPr/>
        </p:nvSpPr>
        <p:spPr>
          <a:xfrm>
            <a:off x="10122408" y="1938528"/>
            <a:ext cx="256032" cy="228600"/>
          </a:xfrm>
          <a:prstGeom prst="rect">
            <a:avLst/>
          </a:prstGeom>
          <a:noFill/>
        </p:spPr>
        <p:txBody>
          <a:bodyPr wrap="square" lIns="0" tIns="0" rIns="0" bIns="0" rtlCol="0" anchor="ctr"/>
          <a:lstStyle/>
          <a:p>
            <a:pPr marL="0" indent="0">
              <a:buNone/>
            </a:pPr>
            <a:r>
              <a:rPr lang="en-US" sz="1200" b="1" dirty="0">
                <a:solidFill>
                  <a:srgbClr val="245FB4"/>
                </a:solidFill>
              </a:rPr>
              <a:t>6</a:t>
            </a:r>
            <a:endParaRPr lang="en-US" sz="1200" dirty="0"/>
          </a:p>
        </p:txBody>
      </p:sp>
      <p:sp>
        <p:nvSpPr>
          <p:cNvPr id="33" name="Text 31"/>
          <p:cNvSpPr/>
          <p:nvPr/>
        </p:nvSpPr>
        <p:spPr>
          <a:xfrm>
            <a:off x="10122408" y="2267712"/>
            <a:ext cx="1389888" cy="411480"/>
          </a:xfrm>
          <a:prstGeom prst="rect">
            <a:avLst/>
          </a:prstGeom>
          <a:noFill/>
        </p:spPr>
        <p:txBody>
          <a:bodyPr wrap="square" lIns="0" tIns="0" rIns="0" bIns="0" rtlCol="0" anchor="ctr">
            <a:normAutofit/>
          </a:bodyPr>
          <a:lstStyle/>
          <a:p>
            <a:pPr marL="0" indent="0" algn="ctr">
              <a:buNone/>
            </a:pPr>
            <a:r>
              <a:rPr lang="en-US" sz="1500" b="1" dirty="0">
                <a:solidFill>
                  <a:srgbClr val="142440"/>
                </a:solidFill>
              </a:rPr>
              <a:t>Recommend</a:t>
            </a:r>
            <a:endParaRPr lang="en-US" sz="1500" dirty="0"/>
          </a:p>
        </p:txBody>
      </p:sp>
      <p:sp>
        <p:nvSpPr>
          <p:cNvPr id="34" name="Text 32"/>
          <p:cNvSpPr/>
          <p:nvPr/>
        </p:nvSpPr>
        <p:spPr>
          <a:xfrm>
            <a:off x="10122408" y="2770632"/>
            <a:ext cx="1389888" cy="320040"/>
          </a:xfrm>
          <a:prstGeom prst="rect">
            <a:avLst/>
          </a:prstGeom>
          <a:noFill/>
        </p:spPr>
        <p:txBody>
          <a:bodyPr wrap="square" lIns="0" tIns="0" rIns="0" bIns="0" rtlCol="0" anchor="ctr">
            <a:normAutofit/>
          </a:bodyPr>
          <a:lstStyle/>
          <a:p>
            <a:pPr marL="0" indent="0" algn="ctr">
              <a:buNone/>
            </a:pPr>
            <a:r>
              <a:rPr lang="en-US" sz="1050" dirty="0">
                <a:solidFill>
                  <a:srgbClr val="5B6573"/>
                </a:solidFill>
              </a:rPr>
              <a:t>What should the organisation do?</a:t>
            </a:r>
            <a:endParaRPr lang="en-US" sz="1050" dirty="0"/>
          </a:p>
        </p:txBody>
      </p:sp>
      <p:sp>
        <p:nvSpPr>
          <p:cNvPr id="35" name="Shape 33"/>
          <p:cNvSpPr/>
          <p:nvPr/>
        </p:nvSpPr>
        <p:spPr>
          <a:xfrm>
            <a:off x="1828800" y="4160520"/>
            <a:ext cx="8503920" cy="713232"/>
          </a:xfrm>
          <a:prstGeom prst="roundRect">
            <a:avLst>
              <a:gd name="adj" fmla="val 7692"/>
            </a:avLst>
          </a:prstGeom>
          <a:solidFill>
            <a:srgbClr val="FFFFFF"/>
          </a:solidFill>
          <a:ln w="12700">
            <a:solidFill>
              <a:srgbClr val="D9E2F2"/>
            </a:solidFill>
            <a:prstDash val="solid"/>
          </a:ln>
        </p:spPr>
      </p:sp>
      <p:sp>
        <p:nvSpPr>
          <p:cNvPr id="36" name="Text 34"/>
          <p:cNvSpPr/>
          <p:nvPr/>
        </p:nvSpPr>
        <p:spPr>
          <a:xfrm>
            <a:off x="1965960" y="4270248"/>
            <a:ext cx="8229600" cy="493776"/>
          </a:xfrm>
          <a:prstGeom prst="rect">
            <a:avLst/>
          </a:prstGeom>
          <a:noFill/>
        </p:spPr>
        <p:txBody>
          <a:bodyPr wrap="square" lIns="254" tIns="254" rIns="254" bIns="254" rtlCol="0" anchor="ctr">
            <a:normAutofit/>
          </a:bodyPr>
          <a:lstStyle/>
          <a:p>
            <a:pPr marL="0" indent="0" algn="ctr">
              <a:buNone/>
            </a:pPr>
            <a:r>
              <a:rPr lang="en-US" sz="1800" b="1" dirty="0">
                <a:solidFill>
                  <a:srgbClr val="142440"/>
                </a:solidFill>
              </a:rPr>
              <a:t>WHO?  →  CONSEQUENCES?  →  DUTIES / RIGHTS?  →  DECISION</a:t>
            </a:r>
            <a:endParaRPr lang="en-US" sz="1800" dirty="0"/>
          </a:p>
        </p:txBody>
      </p:sp>
      <p:sp>
        <p:nvSpPr>
          <p:cNvPr id="37"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Tools and ethical lenses are not the same</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Tools organise the case. Ethical lenses judge the decision.</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CONCEPT</a:t>
            </a:r>
            <a:endParaRPr lang="en-US" sz="1000" dirty="0"/>
          </a:p>
        </p:txBody>
      </p:sp>
      <p:graphicFrame>
        <p:nvGraphicFramePr>
          <p:cNvPr id="6" name="Table 0"/>
          <p:cNvGraphicFramePr>
            <a:graphicFrameLocks noGrp="1"/>
          </p:cNvGraphicFramePr>
          <p:nvPr/>
        </p:nvGraphicFramePr>
        <p:xfrm>
          <a:off x="1097280" y="1508760"/>
          <a:ext cx="9966960" cy="3337560"/>
        </p:xfrm>
        <a:graphic>
          <a:graphicData uri="http://schemas.openxmlformats.org/drawingml/2006/table">
            <a:tbl>
              <a:tblPr/>
              <a:tblGrid>
                <a:gridCol w="4983480"/>
                <a:gridCol w="4983480"/>
              </a:tblGrid>
              <a:tr h="1112520">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Supporting analytical tools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Ethical lenses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112520">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Stakeholder analysis</a:t>
                      </a:r>
                      <a:endParaRPr lang="en-US" sz="1500" dirty="0">
                        <a:latin typeface="Aptos" pitchFamily="34" charset="0"/>
                        <a:ea typeface="Aptos" pitchFamily="34" charset="0"/>
                        <a:cs typeface="Aptos" pitchFamily="34" charset="0"/>
                      </a:endParaRPr>
                    </a:p>
                    <a:p>
                      <a:pPr marL="0" indent="0" algn="l">
                        <a:buNone/>
                      </a:pPr>
                      <a:r>
                        <a:rPr lang="en-US" sz="1500" dirty="0">
                          <a:solidFill>
                            <a:srgbClr val="26323F"/>
                          </a:solidFill>
                          <a:latin typeface="Aptos" pitchFamily="34" charset="0"/>
                          <a:ea typeface="Aptos" pitchFamily="34" charset="-122"/>
                          <a:cs typeface="Aptos" pitchFamily="34" charset="-120"/>
                        </a:rPr>
                        <a:t>• identify who is affected</a:t>
                      </a:r>
                      <a:endParaRPr lang="en-US" sz="1500" dirty="0">
                        <a:latin typeface="Aptos" pitchFamily="34" charset="0"/>
                        <a:ea typeface="Aptos" pitchFamily="34" charset="0"/>
                        <a:cs typeface="Aptos" pitchFamily="34" charset="0"/>
                      </a:endParaRPr>
                    </a:p>
                    <a:p>
                      <a:pPr marL="0" indent="0" algn="l">
                        <a:buNone/>
                      </a:pPr>
                      <a:r>
                        <a:rPr lang="en-US" sz="1500" dirty="0">
                          <a:solidFill>
                            <a:srgbClr val="26323F"/>
                          </a:solidFill>
                          <a:latin typeface="Aptos" pitchFamily="34" charset="0"/>
                          <a:ea typeface="Aptos" pitchFamily="34" charset="-122"/>
                          <a:cs typeface="Aptos" pitchFamily="34" charset="-120"/>
                        </a:rPr>
                        <a:t>• clarify interests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Utilitarianism</a:t>
                      </a:r>
                      <a:endParaRPr lang="en-US" sz="1500" dirty="0">
                        <a:latin typeface="Aptos" pitchFamily="34" charset="0"/>
                        <a:ea typeface="Aptos" pitchFamily="34" charset="0"/>
                        <a:cs typeface="Aptos" pitchFamily="34" charset="0"/>
                      </a:endParaRPr>
                    </a:p>
                    <a:p>
                      <a:pPr marL="0" indent="0" algn="l">
                        <a:buNone/>
                      </a:pPr>
                      <a:r>
                        <a:rPr lang="en-US" sz="1500" b="1" dirty="0">
                          <a:solidFill>
                            <a:srgbClr val="26323F"/>
                          </a:solidFill>
                          <a:latin typeface="Aptos" pitchFamily="34" charset="0"/>
                          <a:ea typeface="Aptos" pitchFamily="34" charset="-122"/>
                          <a:cs typeface="Aptos" pitchFamily="34" charset="-120"/>
                        </a:rPr>
                        <a:t>Judge by overall consequences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r>
              <a:tr h="1112520">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Mendelow Power–Interest Grid</a:t>
                      </a:r>
                      <a:endParaRPr lang="en-US" sz="1500" dirty="0">
                        <a:latin typeface="Aptos" pitchFamily="34" charset="0"/>
                        <a:ea typeface="Aptos" pitchFamily="34" charset="0"/>
                        <a:cs typeface="Aptos" pitchFamily="34" charset="0"/>
                      </a:endParaRPr>
                    </a:p>
                    <a:p>
                      <a:pPr marL="0" indent="0" algn="l">
                        <a:buNone/>
                      </a:pPr>
                      <a:r>
                        <a:rPr lang="en-US" sz="1500" dirty="0">
                          <a:solidFill>
                            <a:srgbClr val="26323F"/>
                          </a:solidFill>
                          <a:latin typeface="Aptos" pitchFamily="34" charset="0"/>
                          <a:ea typeface="Aptos" pitchFamily="34" charset="-122"/>
                          <a:cs typeface="Aptos" pitchFamily="34" charset="-120"/>
                        </a:rPr>
                        <a:t>• assess Power: High / Low</a:t>
                      </a:r>
                      <a:endParaRPr lang="en-US" sz="1500" dirty="0">
                        <a:latin typeface="Aptos" pitchFamily="34" charset="0"/>
                        <a:ea typeface="Aptos" pitchFamily="34" charset="0"/>
                        <a:cs typeface="Aptos" pitchFamily="34" charset="0"/>
                      </a:endParaRPr>
                    </a:p>
                    <a:p>
                      <a:pPr marL="0" indent="0" algn="l">
                        <a:buNone/>
                      </a:pPr>
                      <a:r>
                        <a:rPr lang="en-US" sz="1500" dirty="0">
                          <a:solidFill>
                            <a:srgbClr val="26323F"/>
                          </a:solidFill>
                          <a:latin typeface="Aptos" pitchFamily="34" charset="0"/>
                          <a:ea typeface="Aptos" pitchFamily="34" charset="-122"/>
                          <a:cs typeface="Aptos" pitchFamily="34" charset="-120"/>
                        </a:rPr>
                        <a:t>• assess Interest: High / Low</a:t>
                      </a:r>
                      <a:endParaRPr lang="en-US" sz="1500" dirty="0">
                        <a:latin typeface="Aptos" pitchFamily="34" charset="0"/>
                        <a:ea typeface="Aptos" pitchFamily="34" charset="0"/>
                        <a:cs typeface="Aptos" pitchFamily="34" charset="0"/>
                      </a:endParaRPr>
                    </a:p>
                    <a:p>
                      <a:pPr marL="0" indent="0" algn="l">
                        <a:buNone/>
                      </a:pPr>
                      <a:r>
                        <a:rPr lang="en-US" sz="1500" dirty="0">
                          <a:solidFill>
                            <a:srgbClr val="26323F"/>
                          </a:solidFill>
                          <a:latin typeface="Aptos" pitchFamily="34" charset="0"/>
                          <a:ea typeface="Aptos" pitchFamily="34" charset="-122"/>
                          <a:cs typeface="Aptos" pitchFamily="34" charset="-120"/>
                        </a:rPr>
                        <a:t>• decide management priority</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Duty &amp; Rights</a:t>
                      </a:r>
                      <a:endParaRPr lang="en-US" sz="1500" dirty="0">
                        <a:latin typeface="Aptos" pitchFamily="34" charset="0"/>
                        <a:ea typeface="Aptos" pitchFamily="34" charset="0"/>
                        <a:cs typeface="Aptos" pitchFamily="34" charset="0"/>
                      </a:endParaRPr>
                    </a:p>
                    <a:p>
                      <a:pPr marL="0" indent="0" algn="l">
                        <a:buNone/>
                      </a:pPr>
                      <a:r>
                        <a:rPr lang="en-US" sz="1500" b="1" dirty="0">
                          <a:solidFill>
                            <a:srgbClr val="26323F"/>
                          </a:solidFill>
                          <a:latin typeface="Aptos" pitchFamily="34" charset="0"/>
                          <a:ea typeface="Aptos" pitchFamily="34" charset="-122"/>
                          <a:cs typeface="Aptos" pitchFamily="34" charset="-120"/>
                        </a:rPr>
                        <a:t>Judge by duties, principles and rights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r>
            </a:tbl>
          </a:graphicData>
        </a:graphic>
      </p:graphicFrame>
      <p:sp>
        <p:nvSpPr>
          <p:cNvPr id="7" name="Shape 4"/>
          <p:cNvSpPr/>
          <p:nvPr/>
        </p:nvSpPr>
        <p:spPr>
          <a:xfrm>
            <a:off x="1600200" y="5212080"/>
            <a:ext cx="9052560" cy="658368"/>
          </a:xfrm>
          <a:prstGeom prst="roundRect">
            <a:avLst>
              <a:gd name="adj" fmla="val 8333"/>
            </a:avLst>
          </a:prstGeom>
          <a:solidFill>
            <a:srgbClr val="EAF2FD"/>
          </a:solidFill>
          <a:ln w="12700">
            <a:solidFill>
              <a:srgbClr val="D9E2F2"/>
            </a:solidFill>
            <a:prstDash val="solid"/>
          </a:ln>
        </p:spPr>
      </p:sp>
      <p:sp>
        <p:nvSpPr>
          <p:cNvPr id="8" name="Text 5"/>
          <p:cNvSpPr/>
          <p:nvPr/>
        </p:nvSpPr>
        <p:spPr>
          <a:xfrm>
            <a:off x="1737360" y="5321808"/>
            <a:ext cx="8778240" cy="438912"/>
          </a:xfrm>
          <a:prstGeom prst="rect">
            <a:avLst/>
          </a:prstGeom>
          <a:noFill/>
        </p:spPr>
        <p:txBody>
          <a:bodyPr wrap="square" lIns="254" tIns="254" rIns="254" bIns="254" rtlCol="0" anchor="ctr">
            <a:normAutofit/>
          </a:bodyPr>
          <a:lstStyle/>
          <a:p>
            <a:pPr marL="0" indent="0" algn="ctr">
              <a:buNone/>
            </a:pPr>
            <a:r>
              <a:rPr lang="en-US" sz="1500" b="1" dirty="0">
                <a:solidFill>
                  <a:srgbClr val="142440"/>
                </a:solidFill>
              </a:rPr>
              <a:t>Stakeholder analysis tells us WHO. The lenses tell us HOW TO JUDGE the options.</a:t>
            </a:r>
            <a:endParaRPr lang="en-US" sz="15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Step 1 — Identify the stakeholders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Start by understanding who is affected by the decision.</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STAKEHOLDERS</a:t>
            </a:r>
            <a:endParaRPr lang="en-US" sz="1000" dirty="0"/>
          </a:p>
        </p:txBody>
      </p:sp>
      <p:sp>
        <p:nvSpPr>
          <p:cNvPr id="6" name="Text 4"/>
          <p:cNvSpPr/>
          <p:nvPr/>
        </p:nvSpPr>
        <p:spPr>
          <a:xfrm>
            <a:off x="777240" y="1325880"/>
            <a:ext cx="10561320" cy="640080"/>
          </a:xfrm>
          <a:prstGeom prst="rect">
            <a:avLst/>
          </a:prstGeom>
          <a:noFill/>
        </p:spPr>
        <p:txBody>
          <a:bodyPr wrap="square" lIns="508" tIns="508" rIns="508" bIns="508" rtlCol="0" anchor="ctr"/>
          <a:lstStyle/>
          <a:p>
            <a:pPr marL="0" indent="0" algn="ctr">
              <a:buNone/>
            </a:pPr>
            <a:r>
              <a:rPr lang="en-US" sz="1900" b="1" dirty="0">
                <a:solidFill>
                  <a:srgbClr val="142440"/>
                </a:solidFill>
              </a:rPr>
              <a:t>A stakeholder is any individual, group or organisation that can affect, or is affected by, an organisational decision.</a:t>
            </a:r>
            <a:endParaRPr lang="en-US" sz="1900" dirty="0"/>
          </a:p>
        </p:txBody>
      </p:sp>
      <p:graphicFrame>
        <p:nvGraphicFramePr>
          <p:cNvPr id="7" name="Table 0"/>
          <p:cNvGraphicFramePr>
            <a:graphicFrameLocks noGrp="1"/>
          </p:cNvGraphicFramePr>
          <p:nvPr/>
        </p:nvGraphicFramePr>
        <p:xfrm>
          <a:off x="1920240" y="2331720"/>
          <a:ext cx="8321040" cy="2468880"/>
        </p:xfrm>
        <a:graphic>
          <a:graphicData uri="http://schemas.openxmlformats.org/drawingml/2006/table">
            <a:tbl>
              <a:tblPr/>
              <a:tblGrid>
                <a:gridCol w="3657600"/>
                <a:gridCol w="4663440"/>
              </a:tblGrid>
              <a:tr h="617220">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Question</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What you identify</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17220">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Who is affected?</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Key stakeholders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17220">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What do they want?</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Interests / concerns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17220">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How are they affected?</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Possible benefits / harms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8" name="Text 5"/>
          <p:cNvSpPr/>
          <p:nvPr/>
        </p:nvSpPr>
        <p:spPr>
          <a:xfrm>
            <a:off x="914400" y="5212080"/>
            <a:ext cx="10332720" cy="457200"/>
          </a:xfrm>
          <a:prstGeom prst="rect">
            <a:avLst/>
          </a:prstGeom>
          <a:noFill/>
        </p:spPr>
        <p:txBody>
          <a:bodyPr wrap="square" lIns="0" tIns="0" rIns="0" bIns="0" rtlCol="0" anchor="ctr"/>
          <a:lstStyle/>
          <a:p>
            <a:pPr marL="0" indent="0" algn="ctr">
              <a:buNone/>
            </a:pPr>
            <a:r>
              <a:rPr lang="en-US" sz="1400" dirty="0">
                <a:solidFill>
                  <a:srgbClr val="5B6573"/>
                </a:solidFill>
              </a:rPr>
              <a:t>Typical business stakeholders: employees · customers · shareholders · suppliers · government · local communities · environment</a:t>
            </a:r>
            <a:endParaRPr lang="en-US" sz="14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Mini example — Supermarket closure</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A supermarket plans to close a local store because it is losing money.</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WORKED EXAMPLE</a:t>
            </a:r>
            <a:endParaRPr lang="en-US" sz="1000" dirty="0"/>
          </a:p>
        </p:txBody>
      </p:sp>
      <p:graphicFrame>
        <p:nvGraphicFramePr>
          <p:cNvPr id="7" name="Table 0"/>
          <p:cNvGraphicFramePr>
            <a:graphicFrameLocks noGrp="1"/>
          </p:cNvGraphicFramePr>
          <p:nvPr/>
        </p:nvGraphicFramePr>
        <p:xfrm>
          <a:off x="777240" y="1600200"/>
          <a:ext cx="10652760" cy="3520440"/>
        </p:xfrm>
        <a:graphic>
          <a:graphicData uri="http://schemas.openxmlformats.org/drawingml/2006/table">
            <a:tbl>
              <a:tblPr/>
              <a:tblGrid>
                <a:gridCol w="2286000"/>
                <a:gridCol w="3246120"/>
                <a:gridCol w="5120640"/>
              </a:tblGrid>
              <a:tr h="704088">
                <a:tc>
                  <a:txBody>
                    <a:bodyPr/>
                    <a:lstStyle/>
                    <a:p>
                      <a:pPr marL="0" indent="0" algn="ctr">
                        <a:buNone/>
                      </a:pPr>
                      <a:r>
                        <a:rPr lang="en-US" sz="1350" b="1" dirty="0">
                          <a:solidFill>
                            <a:srgbClr val="FFFFFF"/>
                          </a:solidFill>
                          <a:latin typeface="Aptos" pitchFamily="34" charset="0"/>
                          <a:ea typeface="Aptos" pitchFamily="34" charset="-122"/>
                          <a:cs typeface="Aptos" pitchFamily="34" charset="-120"/>
                        </a:rPr>
                        <a:t>Stakeholder</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350" b="1" dirty="0">
                          <a:solidFill>
                            <a:srgbClr val="FFFFFF"/>
                          </a:solidFill>
                          <a:latin typeface="Aptos" pitchFamily="34" charset="0"/>
                          <a:ea typeface="Aptos" pitchFamily="34" charset="-122"/>
                          <a:cs typeface="Aptos" pitchFamily="34" charset="-120"/>
                        </a:rPr>
                        <a:t>What do they want?</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350" b="1" dirty="0">
                          <a:solidFill>
                            <a:srgbClr val="FFFFFF"/>
                          </a:solidFill>
                          <a:latin typeface="Aptos" pitchFamily="34" charset="0"/>
                          <a:ea typeface="Aptos" pitchFamily="34" charset="-122"/>
                          <a:cs typeface="Aptos" pitchFamily="34" charset="-120"/>
                        </a:rPr>
                        <a:t>Possible impact</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704088">
                <a:tc>
                  <a:txBody>
                    <a:bodyPr/>
                    <a:lstStyle/>
                    <a:p>
                      <a:pPr marL="0" indent="0" algn="l">
                        <a:buNone/>
                      </a:pPr>
                      <a:r>
                        <a:rPr lang="en-US" sz="1350" b="1" dirty="0">
                          <a:solidFill>
                            <a:srgbClr val="26323F"/>
                          </a:solidFill>
                          <a:latin typeface="Aptos" pitchFamily="34" charset="0"/>
                          <a:ea typeface="Aptos" pitchFamily="34" charset="-122"/>
                          <a:cs typeface="Aptos" pitchFamily="34" charset="-120"/>
                        </a:rPr>
                        <a:t>Employees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Keep their jobs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May lose employment / income</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704088">
                <a:tc>
                  <a:txBody>
                    <a:bodyPr/>
                    <a:lstStyle/>
                    <a:p>
                      <a:pPr marL="0" indent="0" algn="l">
                        <a:buNone/>
                      </a:pPr>
                      <a:r>
                        <a:rPr lang="en-US" sz="1350" b="1" dirty="0">
                          <a:solidFill>
                            <a:srgbClr val="26323F"/>
                          </a:solidFill>
                          <a:latin typeface="Aptos" pitchFamily="34" charset="0"/>
                          <a:ea typeface="Aptos" pitchFamily="34" charset="-122"/>
                          <a:cs typeface="Aptos" pitchFamily="34" charset="-120"/>
                        </a:rPr>
                        <a:t>Customers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Keep local access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May need to travel further</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704088">
                <a:tc>
                  <a:txBody>
                    <a:bodyPr/>
                    <a:lstStyle/>
                    <a:p>
                      <a:pPr marL="0" indent="0" algn="l">
                        <a:buNone/>
                      </a:pPr>
                      <a:r>
                        <a:rPr lang="en-US" sz="1350" b="1" dirty="0">
                          <a:solidFill>
                            <a:srgbClr val="26323F"/>
                          </a:solidFill>
                          <a:latin typeface="Aptos" pitchFamily="34" charset="0"/>
                          <a:ea typeface="Aptos" pitchFamily="34" charset="-122"/>
                          <a:cs typeface="Aptos" pitchFamily="34" charset="-120"/>
                        </a:rPr>
                        <a:t>Shareholders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Reduce losses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May benefit financially</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704088">
                <a:tc>
                  <a:txBody>
                    <a:bodyPr/>
                    <a:lstStyle/>
                    <a:p>
                      <a:pPr marL="0" indent="0" algn="l">
                        <a:buNone/>
                      </a:pPr>
                      <a:r>
                        <a:rPr lang="en-US" sz="1350" b="1" dirty="0">
                          <a:solidFill>
                            <a:srgbClr val="26323F"/>
                          </a:solidFill>
                          <a:latin typeface="Aptos" pitchFamily="34" charset="0"/>
                          <a:ea typeface="Aptos" pitchFamily="34" charset="-122"/>
                          <a:cs typeface="Aptos" pitchFamily="34" charset="-120"/>
                        </a:rPr>
                        <a:t>Local community</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Keep local services</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350" dirty="0">
                          <a:solidFill>
                            <a:srgbClr val="26323F"/>
                          </a:solidFill>
                          <a:latin typeface="Aptos" pitchFamily="34" charset="0"/>
                          <a:ea typeface="Aptos" pitchFamily="34" charset="-122"/>
                          <a:cs typeface="Aptos" pitchFamily="34" charset="-120"/>
                        </a:rPr>
                        <a:t>Loss of convenience / footfall</a:t>
                      </a:r>
                      <a:endParaRPr lang="en-US" sz="13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6" name="Shape 4"/>
          <p:cNvSpPr/>
          <p:nvPr/>
        </p:nvSpPr>
        <p:spPr>
          <a:xfrm>
            <a:off x="1828800" y="5440680"/>
            <a:ext cx="8503920" cy="566928"/>
          </a:xfrm>
          <a:prstGeom prst="roundRect">
            <a:avLst>
              <a:gd name="adj" fmla="val 9677"/>
            </a:avLst>
          </a:prstGeom>
          <a:solidFill>
            <a:srgbClr val="EAF2FD"/>
          </a:solidFill>
          <a:ln w="12700">
            <a:solidFill>
              <a:srgbClr val="D9E2F2"/>
            </a:solidFill>
            <a:prstDash val="solid"/>
          </a:ln>
        </p:spPr>
      </p:sp>
      <p:sp>
        <p:nvSpPr>
          <p:cNvPr id="8" name="Text 5"/>
          <p:cNvSpPr/>
          <p:nvPr/>
        </p:nvSpPr>
        <p:spPr>
          <a:xfrm>
            <a:off x="1965960" y="5550408"/>
            <a:ext cx="8229600" cy="347472"/>
          </a:xfrm>
          <a:prstGeom prst="rect">
            <a:avLst/>
          </a:prstGeom>
          <a:noFill/>
        </p:spPr>
        <p:txBody>
          <a:bodyPr wrap="square" lIns="254" tIns="254" rIns="254" bIns="254" rtlCol="0" anchor="ctr">
            <a:normAutofit/>
          </a:bodyPr>
          <a:lstStyle/>
          <a:p>
            <a:pPr marL="0" indent="0" algn="ctr">
              <a:buNone/>
            </a:pPr>
            <a:r>
              <a:rPr lang="en-US" sz="1400" b="1" dirty="0">
                <a:solidFill>
                  <a:srgbClr val="142440"/>
                </a:solidFill>
              </a:rPr>
              <a:t>First identify the stakeholders. Do not decide what is “right” yet.</a:t>
            </a:r>
            <a:endParaRPr lang="en-US" sz="14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Step 2 — Analyse Power and Interest</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Mendelow’s Power–Interest Grid helps us prioritise stakeholders.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POWER–INTEREST</a:t>
            </a:r>
            <a:endParaRPr lang="en-US" sz="1000" dirty="0"/>
          </a:p>
        </p:txBody>
      </p:sp>
      <p:sp>
        <p:nvSpPr>
          <p:cNvPr id="6" name="Shape 4"/>
          <p:cNvSpPr/>
          <p:nvPr/>
        </p:nvSpPr>
        <p:spPr>
          <a:xfrm>
            <a:off x="868680" y="1325880"/>
            <a:ext cx="4754880" cy="987552"/>
          </a:xfrm>
          <a:prstGeom prst="roundRect">
            <a:avLst>
              <a:gd name="adj" fmla="val 5556"/>
            </a:avLst>
          </a:prstGeom>
          <a:solidFill>
            <a:srgbClr val="EAF2FD"/>
          </a:solidFill>
          <a:ln w="12700">
            <a:solidFill>
              <a:srgbClr val="D9E2F2"/>
            </a:solidFill>
            <a:prstDash val="solid"/>
          </a:ln>
        </p:spPr>
      </p:sp>
      <p:sp>
        <p:nvSpPr>
          <p:cNvPr id="7" name="Text 5"/>
          <p:cNvSpPr/>
          <p:nvPr/>
        </p:nvSpPr>
        <p:spPr>
          <a:xfrm>
            <a:off x="1005840" y="1435608"/>
            <a:ext cx="4480560" cy="768096"/>
          </a:xfrm>
          <a:prstGeom prst="rect">
            <a:avLst/>
          </a:prstGeom>
          <a:noFill/>
        </p:spPr>
        <p:txBody>
          <a:bodyPr wrap="square" lIns="254" tIns="254" rIns="254" bIns="254" rtlCol="0" anchor="ctr">
            <a:normAutofit/>
          </a:bodyPr>
          <a:lstStyle/>
          <a:p>
            <a:pPr marL="0" indent="0" algn="ctr">
              <a:buNone/>
            </a:pPr>
            <a:r>
              <a:rPr lang="en-US" sz="1800" b="1" dirty="0">
                <a:solidFill>
                  <a:srgbClr val="142440"/>
                </a:solidFill>
              </a:rPr>
              <a:t>POWER</a:t>
            </a:r>
            <a:endParaRPr lang="en-US" sz="1800" dirty="0"/>
          </a:p>
          <a:p>
            <a:pPr marL="0" indent="0" algn="ctr">
              <a:buNone/>
            </a:pPr>
            <a:r>
              <a:rPr lang="en-US" sz="1800" b="1" dirty="0">
                <a:solidFill>
                  <a:srgbClr val="142440"/>
                </a:solidFill>
              </a:rPr>
              <a:t>How much influence does this stakeholder have?</a:t>
            </a:r>
            <a:endParaRPr lang="en-US" sz="1800" dirty="0"/>
          </a:p>
        </p:txBody>
      </p:sp>
      <p:sp>
        <p:nvSpPr>
          <p:cNvPr id="8" name="Shape 6"/>
          <p:cNvSpPr/>
          <p:nvPr/>
        </p:nvSpPr>
        <p:spPr>
          <a:xfrm>
            <a:off x="6537960" y="1325880"/>
            <a:ext cx="4754880" cy="987552"/>
          </a:xfrm>
          <a:prstGeom prst="roundRect">
            <a:avLst>
              <a:gd name="adj" fmla="val 5556"/>
            </a:avLst>
          </a:prstGeom>
          <a:solidFill>
            <a:srgbClr val="EAF2FD"/>
          </a:solidFill>
          <a:ln w="12700">
            <a:solidFill>
              <a:srgbClr val="D9E2F2"/>
            </a:solidFill>
            <a:prstDash val="solid"/>
          </a:ln>
        </p:spPr>
      </p:sp>
      <p:sp>
        <p:nvSpPr>
          <p:cNvPr id="9" name="Text 7"/>
          <p:cNvSpPr/>
          <p:nvPr/>
        </p:nvSpPr>
        <p:spPr>
          <a:xfrm>
            <a:off x="6675120" y="1435608"/>
            <a:ext cx="4480560" cy="768096"/>
          </a:xfrm>
          <a:prstGeom prst="rect">
            <a:avLst/>
          </a:prstGeom>
          <a:noFill/>
        </p:spPr>
        <p:txBody>
          <a:bodyPr wrap="square" lIns="254" tIns="254" rIns="254" bIns="254" rtlCol="0" anchor="ctr">
            <a:normAutofit/>
          </a:bodyPr>
          <a:lstStyle/>
          <a:p>
            <a:pPr marL="0" indent="0" algn="ctr">
              <a:buNone/>
            </a:pPr>
            <a:r>
              <a:rPr lang="en-US" sz="1800" b="1" dirty="0">
                <a:solidFill>
                  <a:srgbClr val="142440"/>
                </a:solidFill>
              </a:rPr>
              <a:t>INTEREST</a:t>
            </a:r>
            <a:endParaRPr lang="en-US" sz="1800" dirty="0"/>
          </a:p>
          <a:p>
            <a:pPr marL="0" indent="0" algn="ctr">
              <a:buNone/>
            </a:pPr>
            <a:r>
              <a:rPr lang="en-US" sz="1800" b="1" dirty="0">
                <a:solidFill>
                  <a:srgbClr val="142440"/>
                </a:solidFill>
              </a:rPr>
              <a:t>How strongly are they affected or concerned?</a:t>
            </a:r>
            <a:endParaRPr lang="en-US" sz="1800" dirty="0"/>
          </a:p>
        </p:txBody>
      </p:sp>
      <p:graphicFrame>
        <p:nvGraphicFramePr>
          <p:cNvPr id="10" name="Table 0"/>
          <p:cNvGraphicFramePr>
            <a:graphicFrameLocks noGrp="1"/>
          </p:cNvGraphicFramePr>
          <p:nvPr/>
        </p:nvGraphicFramePr>
        <p:xfrm>
          <a:off x="1600200" y="2743200"/>
          <a:ext cx="9006840" cy="2286000"/>
        </p:xfrm>
        <a:graphic>
          <a:graphicData uri="http://schemas.openxmlformats.org/drawingml/2006/table">
            <a:tbl>
              <a:tblPr/>
              <a:tblGrid>
                <a:gridCol w="1920240"/>
                <a:gridCol w="3566160"/>
                <a:gridCol w="3520440"/>
              </a:tblGrid>
              <a:tr h="762000">
                <a:tc>
                  <a:txBody>
                    <a:bodyPr/>
                    <a:lstStyle/>
                    <a:p>
                      <a:pPr marL="0" indent="0" algn="l">
                        <a:buNone/>
                      </a:pP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High Interest</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Low Interest</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762000">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High Power</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500" b="1" dirty="0">
                          <a:solidFill>
                            <a:srgbClr val="26323F"/>
                          </a:solidFill>
                          <a:latin typeface="Aptos" pitchFamily="34" charset="0"/>
                          <a:ea typeface="Aptos" pitchFamily="34" charset="-122"/>
                          <a:cs typeface="Aptos" pitchFamily="34" charset="-120"/>
                        </a:rPr>
                        <a:t>MANAGE CLOSELY</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ctr">
                        <a:buNone/>
                      </a:pPr>
                      <a:r>
                        <a:rPr lang="en-US" sz="1500" b="1" dirty="0">
                          <a:solidFill>
                            <a:srgbClr val="26323F"/>
                          </a:solidFill>
                          <a:latin typeface="Aptos" pitchFamily="34" charset="0"/>
                          <a:ea typeface="Aptos" pitchFamily="34" charset="-122"/>
                          <a:cs typeface="Aptos" pitchFamily="34" charset="-120"/>
                        </a:rPr>
                        <a:t>KEEP SATISFIED</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r>
              <a:tr h="762000">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Low Power</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500" b="1" dirty="0">
                          <a:solidFill>
                            <a:srgbClr val="26323F"/>
                          </a:solidFill>
                          <a:latin typeface="Aptos" pitchFamily="34" charset="0"/>
                          <a:ea typeface="Aptos" pitchFamily="34" charset="-122"/>
                          <a:cs typeface="Aptos" pitchFamily="34" charset="-120"/>
                        </a:rPr>
                        <a:t>KEEP INFORMED</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500" b="1" dirty="0">
                          <a:solidFill>
                            <a:srgbClr val="26323F"/>
                          </a:solidFill>
                          <a:latin typeface="Aptos" pitchFamily="34" charset="0"/>
                          <a:ea typeface="Aptos" pitchFamily="34" charset="-122"/>
                          <a:cs typeface="Aptos" pitchFamily="34" charset="-120"/>
                        </a:rPr>
                        <a:t>MONITOR</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4F4F4"/>
                    </a:solidFill>
                  </a:tcPr>
                </a:tc>
              </a:tr>
            </a:tbl>
          </a:graphicData>
        </a:graphic>
      </p:graphicFrame>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Mini example — Classify each stakeholder</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Decide Power first, then Interest, then the grid position.</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WORKED EXAMPLE</a:t>
            </a:r>
            <a:endParaRPr lang="en-US" sz="1000" dirty="0"/>
          </a:p>
        </p:txBody>
      </p:sp>
      <p:graphicFrame>
        <p:nvGraphicFramePr>
          <p:cNvPr id="9" name="Table 0"/>
          <p:cNvGraphicFramePr>
            <a:graphicFrameLocks noGrp="1"/>
          </p:cNvGraphicFramePr>
          <p:nvPr/>
        </p:nvGraphicFramePr>
        <p:xfrm>
          <a:off x="502920" y="1417320"/>
          <a:ext cx="11155680" cy="4206240"/>
        </p:xfrm>
        <a:graphic>
          <a:graphicData uri="http://schemas.openxmlformats.org/drawingml/2006/table">
            <a:tbl>
              <a:tblPr/>
              <a:tblGrid>
                <a:gridCol w="2377440"/>
                <a:gridCol w="1463040"/>
                <a:gridCol w="1463040"/>
                <a:gridCol w="2194560"/>
                <a:gridCol w="3657600"/>
              </a:tblGrid>
              <a:tr h="841248">
                <a:tc>
                  <a:txBody>
                    <a:bodyPr/>
                    <a:lstStyle/>
                    <a:p>
                      <a:pPr marL="0" indent="0" algn="ctr">
                        <a:buNone/>
                      </a:pPr>
                      <a:r>
                        <a:rPr lang="en-US" sz="1180" b="1" dirty="0">
                          <a:solidFill>
                            <a:srgbClr val="FFFFFF"/>
                          </a:solidFill>
                          <a:latin typeface="Aptos" pitchFamily="34" charset="0"/>
                          <a:ea typeface="Aptos" pitchFamily="34" charset="-122"/>
                          <a:cs typeface="Aptos" pitchFamily="34" charset="-120"/>
                        </a:rPr>
                        <a:t>Stakeholder</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80" b="1" dirty="0">
                          <a:solidFill>
                            <a:srgbClr val="FFFFFF"/>
                          </a:solidFill>
                          <a:latin typeface="Aptos" pitchFamily="34" charset="0"/>
                          <a:ea typeface="Aptos" pitchFamily="34" charset="-122"/>
                          <a:cs typeface="Aptos" pitchFamily="34" charset="-120"/>
                        </a:rPr>
                        <a:t>Power</a:t>
                      </a:r>
                      <a:endParaRPr lang="en-US" sz="1180" dirty="0">
                        <a:latin typeface="Aptos" pitchFamily="34" charset="0"/>
                        <a:ea typeface="Aptos" pitchFamily="34" charset="0"/>
                        <a:cs typeface="Aptos" pitchFamily="34" charset="0"/>
                      </a:endParaRPr>
                    </a:p>
                    <a:p>
                      <a:pPr marL="0" indent="0" algn="ctr">
                        <a:buNone/>
                      </a:pPr>
                      <a:r>
                        <a:rPr lang="en-US" sz="1180" b="1" dirty="0">
                          <a:solidFill>
                            <a:srgbClr val="FFFFFF"/>
                          </a:solidFill>
                          <a:latin typeface="Aptos" pitchFamily="34" charset="0"/>
                          <a:ea typeface="Aptos" pitchFamily="34" charset="-122"/>
                          <a:cs typeface="Aptos" pitchFamily="34" charset="-120"/>
                        </a:rPr>
                        <a:t>High / Low</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80" b="1" dirty="0">
                          <a:solidFill>
                            <a:srgbClr val="FFFFFF"/>
                          </a:solidFill>
                          <a:latin typeface="Aptos" pitchFamily="34" charset="0"/>
                          <a:ea typeface="Aptos" pitchFamily="34" charset="-122"/>
                          <a:cs typeface="Aptos" pitchFamily="34" charset="-120"/>
                        </a:rPr>
                        <a:t>Interest</a:t>
                      </a:r>
                      <a:endParaRPr lang="en-US" sz="1180" dirty="0">
                        <a:latin typeface="Aptos" pitchFamily="34" charset="0"/>
                        <a:ea typeface="Aptos" pitchFamily="34" charset="0"/>
                        <a:cs typeface="Aptos" pitchFamily="34" charset="0"/>
                      </a:endParaRPr>
                    </a:p>
                    <a:p>
                      <a:pPr marL="0" indent="0" algn="ctr">
                        <a:buNone/>
                      </a:pPr>
                      <a:r>
                        <a:rPr lang="en-US" sz="1180" b="1" dirty="0">
                          <a:solidFill>
                            <a:srgbClr val="FFFFFF"/>
                          </a:solidFill>
                          <a:latin typeface="Aptos" pitchFamily="34" charset="0"/>
                          <a:ea typeface="Aptos" pitchFamily="34" charset="-122"/>
                          <a:cs typeface="Aptos" pitchFamily="34" charset="-120"/>
                        </a:rPr>
                        <a:t>High / Low</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80" b="1" dirty="0">
                          <a:solidFill>
                            <a:srgbClr val="FFFFFF"/>
                          </a:solidFill>
                          <a:latin typeface="Aptos" pitchFamily="34" charset="0"/>
                          <a:ea typeface="Aptos" pitchFamily="34" charset="-122"/>
                          <a:cs typeface="Aptos" pitchFamily="34" charset="-120"/>
                        </a:rPr>
                        <a:t>Grid position</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80" b="1" dirty="0">
                          <a:solidFill>
                            <a:srgbClr val="FFFFFF"/>
                          </a:solidFill>
                          <a:latin typeface="Aptos" pitchFamily="34" charset="0"/>
                          <a:ea typeface="Aptos" pitchFamily="34" charset="-122"/>
                          <a:cs typeface="Aptos" pitchFamily="34" charset="-120"/>
                        </a:rPr>
                        <a:t>Management approach</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841248">
                <a:tc>
                  <a:txBody>
                    <a:bodyPr/>
                    <a:lstStyle/>
                    <a:p>
                      <a:pPr marL="0" indent="0" algn="l">
                        <a:buNone/>
                      </a:pPr>
                      <a:r>
                        <a:rPr lang="en-US" sz="1180" b="1" dirty="0">
                          <a:solidFill>
                            <a:srgbClr val="26323F"/>
                          </a:solidFill>
                          <a:latin typeface="Aptos" pitchFamily="34" charset="0"/>
                          <a:ea typeface="Aptos" pitchFamily="34" charset="-122"/>
                          <a:cs typeface="Aptos" pitchFamily="34" charset="-120"/>
                        </a:rPr>
                        <a:t>Head Office</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High</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High</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dirty="0">
                          <a:solidFill>
                            <a:srgbClr val="26323F"/>
                          </a:solidFill>
                          <a:latin typeface="Aptos" pitchFamily="34" charset="0"/>
                          <a:ea typeface="Aptos" pitchFamily="34" charset="-122"/>
                          <a:cs typeface="Aptos" pitchFamily="34" charset="-120"/>
                        </a:rPr>
                        <a:t>High P / High I</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Manage closely</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r>
              <a:tr h="841248">
                <a:tc>
                  <a:txBody>
                    <a:bodyPr/>
                    <a:lstStyle/>
                    <a:p>
                      <a:pPr marL="0" indent="0" algn="l">
                        <a:buNone/>
                      </a:pPr>
                      <a:r>
                        <a:rPr lang="en-US" sz="1180" b="1" dirty="0">
                          <a:solidFill>
                            <a:srgbClr val="26323F"/>
                          </a:solidFill>
                          <a:latin typeface="Aptos" pitchFamily="34" charset="0"/>
                          <a:ea typeface="Aptos" pitchFamily="34" charset="-122"/>
                          <a:cs typeface="Aptos" pitchFamily="34" charset="-120"/>
                        </a:rPr>
                        <a:t>Employees</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Low</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High</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dirty="0">
                          <a:solidFill>
                            <a:srgbClr val="26323F"/>
                          </a:solidFill>
                          <a:latin typeface="Aptos" pitchFamily="34" charset="0"/>
                          <a:ea typeface="Aptos" pitchFamily="34" charset="-122"/>
                          <a:cs typeface="Aptos" pitchFamily="34" charset="-120"/>
                        </a:rPr>
                        <a:t>Low P / High I</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Keep informed</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r>
              <a:tr h="841248">
                <a:tc>
                  <a:txBody>
                    <a:bodyPr/>
                    <a:lstStyle/>
                    <a:p>
                      <a:pPr marL="0" indent="0" algn="l">
                        <a:buNone/>
                      </a:pPr>
                      <a:r>
                        <a:rPr lang="en-US" sz="1180" b="1" dirty="0">
                          <a:solidFill>
                            <a:srgbClr val="26323F"/>
                          </a:solidFill>
                          <a:latin typeface="Aptos" pitchFamily="34" charset="0"/>
                          <a:ea typeface="Aptos" pitchFamily="34" charset="-122"/>
                          <a:cs typeface="Aptos" pitchFamily="34" charset="-120"/>
                        </a:rPr>
                        <a:t>Local Council</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High</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Low</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dirty="0">
                          <a:solidFill>
                            <a:srgbClr val="26323F"/>
                          </a:solidFill>
                          <a:latin typeface="Aptos" pitchFamily="34" charset="0"/>
                          <a:ea typeface="Aptos" pitchFamily="34" charset="-122"/>
                          <a:cs typeface="Aptos" pitchFamily="34" charset="-120"/>
                        </a:rPr>
                        <a:t>High P / Low I</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Keep satisfied</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r>
              <a:tr h="841248">
                <a:tc>
                  <a:txBody>
                    <a:bodyPr/>
                    <a:lstStyle/>
                    <a:p>
                      <a:pPr marL="0" indent="0" algn="l">
                        <a:buNone/>
                      </a:pPr>
                      <a:r>
                        <a:rPr lang="en-US" sz="1180" b="1" dirty="0">
                          <a:solidFill>
                            <a:srgbClr val="26323F"/>
                          </a:solidFill>
                          <a:latin typeface="Aptos" pitchFamily="34" charset="0"/>
                          <a:ea typeface="Aptos" pitchFamily="34" charset="-122"/>
                          <a:cs typeface="Aptos" pitchFamily="34" charset="-120"/>
                        </a:rPr>
                        <a:t>Occasional customers</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Low</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Low</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180" dirty="0">
                          <a:solidFill>
                            <a:srgbClr val="26323F"/>
                          </a:solidFill>
                          <a:latin typeface="Aptos" pitchFamily="34" charset="0"/>
                          <a:ea typeface="Aptos" pitchFamily="34" charset="-122"/>
                          <a:cs typeface="Aptos" pitchFamily="34" charset="-120"/>
                        </a:rPr>
                        <a:t>Low P / Low I</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180" b="1" dirty="0">
                          <a:solidFill>
                            <a:srgbClr val="26323F"/>
                          </a:solidFill>
                          <a:latin typeface="Aptos" pitchFamily="34" charset="0"/>
                          <a:ea typeface="Aptos" pitchFamily="34" charset="-122"/>
                          <a:cs typeface="Aptos" pitchFamily="34" charset="-120"/>
                        </a:rPr>
                        <a:t>Monitor</a:t>
                      </a:r>
                      <a:endParaRPr lang="en-US" sz="11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4F4F4"/>
                    </a:solidFill>
                  </a:tcPr>
                </a:tc>
              </a:tr>
            </a:tbl>
          </a:graphicData>
        </a:graphic>
      </p:graphicFrame>
      <p:sp>
        <p:nvSpPr>
          <p:cNvPr id="7" name="Shape 4"/>
          <p:cNvSpPr/>
          <p:nvPr/>
        </p:nvSpPr>
        <p:spPr>
          <a:xfrm>
            <a:off x="2148840" y="5806440"/>
            <a:ext cx="7863840" cy="475488"/>
          </a:xfrm>
          <a:prstGeom prst="roundRect">
            <a:avLst>
              <a:gd name="adj" fmla="val 11538"/>
            </a:avLst>
          </a:prstGeom>
          <a:solidFill>
            <a:srgbClr val="FFFFFF"/>
          </a:solidFill>
          <a:ln w="12700">
            <a:solidFill>
              <a:srgbClr val="D9E2F2"/>
            </a:solidFill>
            <a:prstDash val="solid"/>
          </a:ln>
        </p:spPr>
      </p:sp>
      <p:sp>
        <p:nvSpPr>
          <p:cNvPr id="8" name="Text 5"/>
          <p:cNvSpPr/>
          <p:nvPr/>
        </p:nvSpPr>
        <p:spPr>
          <a:xfrm>
            <a:off x="2286000" y="5916168"/>
            <a:ext cx="7589520" cy="256032"/>
          </a:xfrm>
          <a:prstGeom prst="rect">
            <a:avLst/>
          </a:prstGeom>
          <a:noFill/>
        </p:spPr>
        <p:txBody>
          <a:bodyPr wrap="square" lIns="254" tIns="254" rIns="254" bIns="254" rtlCol="0" anchor="ctr">
            <a:normAutofit/>
          </a:bodyPr>
          <a:lstStyle/>
          <a:p>
            <a:pPr marL="0" indent="0" algn="ctr">
              <a:buNone/>
            </a:pPr>
            <a:r>
              <a:rPr lang="en-US" sz="1400" b="1" dirty="0">
                <a:solidFill>
                  <a:srgbClr val="142440"/>
                </a:solidFill>
              </a:rPr>
              <a:t>Power + Interest → Grid position → Management priority</a:t>
            </a:r>
            <a:endParaRPr lang="en-US" sz="14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Worked case — Tesla Berlin factory expansion</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Read the case, then we will apply the full framework together.</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TESLA CASE</a:t>
            </a:r>
            <a:endParaRPr lang="en-US" sz="1000" dirty="0"/>
          </a:p>
        </p:txBody>
      </p:sp>
      <p:sp>
        <p:nvSpPr>
          <p:cNvPr id="6" name="Text 4"/>
          <p:cNvSpPr/>
          <p:nvPr/>
        </p:nvSpPr>
        <p:spPr>
          <a:xfrm>
            <a:off x="731520" y="1325880"/>
            <a:ext cx="10744200" cy="914400"/>
          </a:xfrm>
          <a:prstGeom prst="rect">
            <a:avLst/>
          </a:prstGeom>
          <a:noFill/>
        </p:spPr>
        <p:txBody>
          <a:bodyPr wrap="square" lIns="762" tIns="762" rIns="762" bIns="762" rtlCol="0" anchor="ctr">
            <a:normAutofit/>
          </a:bodyPr>
          <a:lstStyle/>
          <a:p>
            <a:pPr marL="0" indent="0">
              <a:buNone/>
            </a:pPr>
            <a:r>
              <a:rPr lang="en-US" sz="1500" dirty="0">
                <a:solidFill>
                  <a:srgbClr val="26323F"/>
                </a:solidFill>
              </a:rPr>
              <a:t>Tesla operates a large electric-vehicle factory in Grünheide, near Berlin. The company planned to expand the site so it could increase vehicle and battery production. In May 2024, the local council gave initial approval for part of the expansion, but further environmental approvals were still required.</a:t>
            </a:r>
            <a:endParaRPr lang="en-US" sz="1500" dirty="0"/>
          </a:p>
        </p:txBody>
      </p:sp>
      <p:sp>
        <p:nvSpPr>
          <p:cNvPr id="7" name="Text 5"/>
          <p:cNvSpPr/>
          <p:nvPr/>
        </p:nvSpPr>
        <p:spPr>
          <a:xfrm>
            <a:off x="731520" y="2331720"/>
            <a:ext cx="10744200" cy="914400"/>
          </a:xfrm>
          <a:prstGeom prst="rect">
            <a:avLst/>
          </a:prstGeom>
          <a:noFill/>
        </p:spPr>
        <p:txBody>
          <a:bodyPr wrap="square" lIns="762" tIns="762" rIns="762" bIns="762" rtlCol="0" anchor="ctr">
            <a:normAutofit/>
          </a:bodyPr>
          <a:lstStyle/>
          <a:p>
            <a:pPr marL="0" indent="0">
              <a:buNone/>
            </a:pPr>
            <a:r>
              <a:rPr lang="en-US" sz="1500" dirty="0">
                <a:solidFill>
                  <a:srgbClr val="26323F"/>
                </a:solidFill>
              </a:rPr>
              <a:t>The plan was controversial. Local residents and environmental groups raised concerns about water supply, forest clearance and the factory’s location near a drinking-water protection area. Tesla reduced the planned forest clearance from about 100 hectares to 47 hectares after opposition.</a:t>
            </a:r>
            <a:endParaRPr lang="en-US" sz="1500" dirty="0"/>
          </a:p>
        </p:txBody>
      </p:sp>
      <p:sp>
        <p:nvSpPr>
          <p:cNvPr id="8" name="Text 6"/>
          <p:cNvSpPr/>
          <p:nvPr/>
        </p:nvSpPr>
        <p:spPr>
          <a:xfrm>
            <a:off x="731520" y="3337560"/>
            <a:ext cx="10744200" cy="868680"/>
          </a:xfrm>
          <a:prstGeom prst="rect">
            <a:avLst/>
          </a:prstGeom>
          <a:noFill/>
        </p:spPr>
        <p:txBody>
          <a:bodyPr wrap="square" lIns="762" tIns="762" rIns="762" bIns="762" rtlCol="0" anchor="ctr">
            <a:normAutofit/>
          </a:bodyPr>
          <a:lstStyle/>
          <a:p>
            <a:pPr marL="0" indent="0">
              <a:buNone/>
            </a:pPr>
            <a:r>
              <a:rPr lang="en-US" sz="1500" dirty="0">
                <a:solidFill>
                  <a:srgbClr val="26323F"/>
                </a:solidFill>
              </a:rPr>
              <a:t>Tesla also had strong economic arguments: expansion could support jobs, suppliers, investment and Germany’s electric-vehicle industry. The ethical dilemma is therefore not simply “business versus environment”; different stakeholders may gain or lose in different ways.</a:t>
            </a:r>
            <a:endParaRPr lang="en-US" sz="1500" dirty="0"/>
          </a:p>
        </p:txBody>
      </p:sp>
      <p:sp>
        <p:nvSpPr>
          <p:cNvPr id="9" name="Shape 7"/>
          <p:cNvSpPr/>
          <p:nvPr/>
        </p:nvSpPr>
        <p:spPr>
          <a:xfrm>
            <a:off x="1234440" y="4572000"/>
            <a:ext cx="9738360" cy="713232"/>
          </a:xfrm>
          <a:prstGeom prst="roundRect">
            <a:avLst>
              <a:gd name="adj" fmla="val 7692"/>
            </a:avLst>
          </a:prstGeom>
          <a:solidFill>
            <a:srgbClr val="F2EEF9"/>
          </a:solidFill>
          <a:ln w="12700">
            <a:solidFill>
              <a:srgbClr val="D9E2F2"/>
            </a:solidFill>
            <a:prstDash val="solid"/>
          </a:ln>
        </p:spPr>
      </p:sp>
      <p:sp>
        <p:nvSpPr>
          <p:cNvPr id="10" name="Text 8"/>
          <p:cNvSpPr/>
          <p:nvPr/>
        </p:nvSpPr>
        <p:spPr>
          <a:xfrm>
            <a:off x="1371600" y="4681728"/>
            <a:ext cx="9464040" cy="493776"/>
          </a:xfrm>
          <a:prstGeom prst="rect">
            <a:avLst/>
          </a:prstGeom>
          <a:noFill/>
        </p:spPr>
        <p:txBody>
          <a:bodyPr wrap="square" lIns="254" tIns="254" rIns="254" bIns="254" rtlCol="0" anchor="ctr">
            <a:normAutofit/>
          </a:bodyPr>
          <a:lstStyle/>
          <a:p>
            <a:pPr marL="0" indent="0" algn="ctr">
              <a:buNone/>
            </a:pPr>
            <a:r>
              <a:rPr lang="en-US" sz="1700" b="1" dirty="0">
                <a:solidFill>
                  <a:srgbClr val="4B3B7B"/>
                </a:solidFill>
              </a:rPr>
              <a:t>Decision: Should Tesla continue expanding despite local environmental concerns?</a:t>
            </a:r>
            <a:endParaRPr lang="en-US" sz="17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
        <p:nvSpPr>
          <p:cNvPr id="12" name="Text Box 11"/>
          <p:cNvSpPr txBox="1"/>
          <p:nvPr/>
        </p:nvSpPr>
        <p:spPr>
          <a:xfrm>
            <a:off x="621665" y="5532120"/>
            <a:ext cx="9611360" cy="1014730"/>
          </a:xfrm>
          <a:prstGeom prst="rect">
            <a:avLst/>
          </a:prstGeom>
        </p:spPr>
        <p:txBody>
          <a:bodyPr wrap="square">
            <a:noAutofit/>
            <a:extLst>
              <a:ext uri="{4A0BC546-FE56-4ADE-93B0-CB8AF2F6F144}">
                <wpsdc:textFrameExt xmlns:wpsdc="http://www.wps.cn/officeDocument/2022/drawingmlCustomData" type="text"/>
              </a:ext>
            </a:extLst>
          </a:bodyPr>
          <a:p>
            <a:pPr algn="l"/>
            <a:r>
              <a:rPr lang="en-US" altLang="en-US" sz="1800">
                <a:latin typeface="Arial" panose="020B0604020202020204" pitchFamily="34" charset="0"/>
                <a:ea typeface="Microsoft YaHei" panose="020B0503020204020204" charset="-122"/>
                <a:hlinkClick r:id="rId1" tooltip="" action="ppaction://hlinkfile"/>
              </a:rPr>
              <a:t>https://www.reuters.com/business/autos-transportation/tesla-gets-local-council-go-ahead-german-factory-expansion-2024-05-16/?utm_source=chatgpt.com</a:t>
            </a:r>
            <a:endParaRPr lang="en-US" altLang="en-US" sz="1800">
              <a:latin typeface="Arial" panose="020B0604020202020204" pitchFamily="34" charset="0"/>
              <a:ea typeface="Microsoft YaHei" panose="020B0503020204020204"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Tesla — Stakeholder analysis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Worked example: identify what each stakeholder wants and how the decision affects them.</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TESLA</a:t>
            </a:r>
            <a:endParaRPr lang="en-US" sz="1000" dirty="0"/>
          </a:p>
        </p:txBody>
      </p:sp>
      <p:graphicFrame>
        <p:nvGraphicFramePr>
          <p:cNvPr id="11" name="Table 0"/>
          <p:cNvGraphicFramePr>
            <a:graphicFrameLocks noGrp="1"/>
          </p:cNvGraphicFramePr>
          <p:nvPr/>
        </p:nvGraphicFramePr>
        <p:xfrm>
          <a:off x="411480" y="1298448"/>
          <a:ext cx="11384280" cy="4846320"/>
        </p:xfrm>
        <a:graphic>
          <a:graphicData uri="http://schemas.openxmlformats.org/drawingml/2006/table">
            <a:tbl>
              <a:tblPr/>
              <a:tblGrid>
                <a:gridCol w="2011680"/>
                <a:gridCol w="2743200"/>
                <a:gridCol w="2926080"/>
                <a:gridCol w="3703320"/>
              </a:tblGrid>
              <a:tr h="692331">
                <a:tc>
                  <a:txBody>
                    <a:bodyPr/>
                    <a:lstStyle/>
                    <a:p>
                      <a:pPr marL="0" indent="0" algn="ctr">
                        <a:buNone/>
                      </a:pPr>
                      <a:r>
                        <a:rPr lang="en-US" sz="1050" b="1" dirty="0">
                          <a:solidFill>
                            <a:srgbClr val="FFFFFF"/>
                          </a:solidFill>
                          <a:latin typeface="Aptos" pitchFamily="34" charset="0"/>
                          <a:ea typeface="Aptos" pitchFamily="34" charset="-122"/>
                          <a:cs typeface="Aptos" pitchFamily="34" charset="-120"/>
                        </a:rPr>
                        <a:t>Stakeholder</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50" b="1" dirty="0">
                          <a:solidFill>
                            <a:srgbClr val="FFFFFF"/>
                          </a:solidFill>
                          <a:latin typeface="Aptos" pitchFamily="34" charset="0"/>
                          <a:ea typeface="Aptos" pitchFamily="34" charset="-122"/>
                          <a:cs typeface="Aptos" pitchFamily="34" charset="-120"/>
                        </a:rPr>
                        <a:t>What do they want?</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50" b="1" dirty="0">
                          <a:solidFill>
                            <a:srgbClr val="FFFFFF"/>
                          </a:solidFill>
                          <a:latin typeface="Aptos" pitchFamily="34" charset="0"/>
                          <a:ea typeface="Aptos" pitchFamily="34" charset="-122"/>
                          <a:cs typeface="Aptos" pitchFamily="34" charset="-120"/>
                        </a:rPr>
                        <a:t>Possible benefit</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50" b="1" dirty="0">
                          <a:solidFill>
                            <a:srgbClr val="FFFFFF"/>
                          </a:solidFill>
                          <a:latin typeface="Aptos" pitchFamily="34" charset="0"/>
                          <a:ea typeface="Aptos" pitchFamily="34" charset="-122"/>
                          <a:cs typeface="Aptos" pitchFamily="34" charset="-120"/>
                        </a:rPr>
                        <a:t>Possible harm / concern</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92331">
                <a:tc>
                  <a:txBody>
                    <a:bodyPr/>
                    <a:lstStyle/>
                    <a:p>
                      <a:pPr marL="0" indent="0" algn="l">
                        <a:buNone/>
                      </a:pPr>
                      <a:r>
                        <a:rPr lang="en-US" sz="1050" b="1" dirty="0">
                          <a:solidFill>
                            <a:srgbClr val="26323F"/>
                          </a:solidFill>
                          <a:latin typeface="Aptos" pitchFamily="34" charset="0"/>
                          <a:ea typeface="Aptos" pitchFamily="34" charset="-122"/>
                          <a:cs typeface="Aptos" pitchFamily="34" charset="-120"/>
                        </a:rPr>
                        <a:t>Tesla</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Expansion and production growth</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More capacity, stronger market position</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Cost, delay, reputational risk</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92331">
                <a:tc>
                  <a:txBody>
                    <a:bodyPr/>
                    <a:lstStyle/>
                    <a:p>
                      <a:pPr marL="0" indent="0" algn="l">
                        <a:buNone/>
                      </a:pPr>
                      <a:r>
                        <a:rPr lang="en-US" sz="1050" b="1" dirty="0">
                          <a:solidFill>
                            <a:srgbClr val="26323F"/>
                          </a:solidFill>
                          <a:latin typeface="Aptos" pitchFamily="34" charset="0"/>
                          <a:ea typeface="Aptos" pitchFamily="34" charset="-122"/>
                          <a:cs typeface="Aptos" pitchFamily="34" charset="-120"/>
                        </a:rPr>
                        <a:t>Employees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Stable jobs and opportunities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More employment / career opportunities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Uncertainty if plans are delayed</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92331">
                <a:tc>
                  <a:txBody>
                    <a:bodyPr/>
                    <a:lstStyle/>
                    <a:p>
                      <a:pPr marL="0" indent="0" algn="l">
                        <a:buNone/>
                      </a:pPr>
                      <a:r>
                        <a:rPr lang="en-US" sz="1050" b="1" dirty="0">
                          <a:solidFill>
                            <a:srgbClr val="26323F"/>
                          </a:solidFill>
                          <a:latin typeface="Aptos" pitchFamily="34" charset="0"/>
                          <a:ea typeface="Aptos" pitchFamily="34" charset="-122"/>
                          <a:cs typeface="Aptos" pitchFamily="34" charset="-120"/>
                        </a:rPr>
                        <a:t>Local residents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Safe water and local environment</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Possible jobs / local investment</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Water pressure, disruption, environmental risk</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92331">
                <a:tc>
                  <a:txBody>
                    <a:bodyPr/>
                    <a:lstStyle/>
                    <a:p>
                      <a:pPr marL="0" indent="0" algn="l">
                        <a:buNone/>
                      </a:pPr>
                      <a:r>
                        <a:rPr lang="en-US" sz="1050" b="1" dirty="0">
                          <a:solidFill>
                            <a:srgbClr val="26323F"/>
                          </a:solidFill>
                          <a:latin typeface="Aptos" pitchFamily="34" charset="0"/>
                          <a:ea typeface="Aptos" pitchFamily="34" charset="-122"/>
                          <a:cs typeface="Aptos" pitchFamily="34" charset="-120"/>
                        </a:rPr>
                        <a:t>Environmental groups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Protect forest, water and ecosystems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Stronger environmental safeguards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Forest loss / environmental damage</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92331">
                <a:tc>
                  <a:txBody>
                    <a:bodyPr/>
                    <a:lstStyle/>
                    <a:p>
                      <a:pPr marL="0" indent="0" algn="l">
                        <a:buNone/>
                      </a:pPr>
                      <a:r>
                        <a:rPr lang="en-US" sz="1050" b="1" dirty="0">
                          <a:solidFill>
                            <a:srgbClr val="26323F"/>
                          </a:solidFill>
                          <a:latin typeface="Aptos" pitchFamily="34" charset="0"/>
                          <a:ea typeface="Aptos" pitchFamily="34" charset="-122"/>
                          <a:cs typeface="Aptos" pitchFamily="34" charset="-120"/>
                        </a:rPr>
                        <a:t>Government / regulators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Economic development + legal compliance</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Investment and jobs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Political / regulatory risk</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92331">
                <a:tc>
                  <a:txBody>
                    <a:bodyPr/>
                    <a:lstStyle/>
                    <a:p>
                      <a:pPr marL="0" indent="0" algn="l">
                        <a:buNone/>
                      </a:pPr>
                      <a:r>
                        <a:rPr lang="en-US" sz="1050" b="1" dirty="0">
                          <a:solidFill>
                            <a:srgbClr val="26323F"/>
                          </a:solidFill>
                          <a:latin typeface="Aptos" pitchFamily="34" charset="0"/>
                          <a:ea typeface="Aptos" pitchFamily="34" charset="-122"/>
                          <a:cs typeface="Aptos" pitchFamily="34" charset="-120"/>
                        </a:rPr>
                        <a:t>Shareholders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Long-term company value</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Growth and future returns</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50" dirty="0">
                          <a:solidFill>
                            <a:srgbClr val="26323F"/>
                          </a:solidFill>
                          <a:latin typeface="Aptos" pitchFamily="34" charset="0"/>
                          <a:ea typeface="Aptos" pitchFamily="34" charset="-122"/>
                          <a:cs typeface="Aptos" pitchFamily="34" charset="-120"/>
                        </a:rPr>
                        <a:t>Cost, delay, controversy</a:t>
                      </a:r>
                      <a:endParaRPr lang="en-US" sz="10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Tesla — Power–Interest classification</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Worked example: Power and Interest must be judged separately.</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TESLA</a:t>
            </a:r>
            <a:endParaRPr lang="en-US" sz="1000" dirty="0"/>
          </a:p>
        </p:txBody>
      </p:sp>
      <p:graphicFrame>
        <p:nvGraphicFramePr>
          <p:cNvPr id="12" name="Table 0"/>
          <p:cNvGraphicFramePr>
            <a:graphicFrameLocks noGrp="1"/>
          </p:cNvGraphicFramePr>
          <p:nvPr/>
        </p:nvGraphicFramePr>
        <p:xfrm>
          <a:off x="502920" y="1298448"/>
          <a:ext cx="11155680" cy="4754883"/>
        </p:xfrm>
        <a:graphic>
          <a:graphicData uri="http://schemas.openxmlformats.org/drawingml/2006/table">
            <a:tbl>
              <a:tblPr/>
              <a:tblGrid>
                <a:gridCol w="2377440"/>
                <a:gridCol w="1371600"/>
                <a:gridCol w="1371600"/>
                <a:gridCol w="2377440"/>
                <a:gridCol w="3657600"/>
              </a:tblGrid>
              <a:tr h="679269">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Stakeholder</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Power</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Interest</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Grid position</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Management approach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79269">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Tesla management</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dirty="0">
                          <a:solidFill>
                            <a:schemeClr val="tx1"/>
                          </a:solidFill>
                          <a:latin typeface="Aptos" pitchFamily="34" charset="0"/>
                          <a:ea typeface="Aptos" pitchFamily="34" charset="-122"/>
                          <a:cs typeface="Aptos" pitchFamily="34" charset="-120"/>
                        </a:rPr>
                        <a:t>High P / High I</a:t>
                      </a:r>
                      <a:endParaRPr lang="en-US" sz="1080" dirty="0">
                        <a:solidFill>
                          <a:schemeClr val="tx1"/>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Manage closely</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r>
              <a:tr h="679269">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Local council / regulators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dirty="0">
                          <a:solidFill>
                            <a:schemeClr val="tx1"/>
                          </a:solidFill>
                          <a:latin typeface="Aptos" pitchFamily="34" charset="0"/>
                          <a:ea typeface="Aptos" pitchFamily="34" charset="-122"/>
                          <a:cs typeface="Aptos" pitchFamily="34" charset="-120"/>
                        </a:rPr>
                        <a:t>High P / High I</a:t>
                      </a:r>
                      <a:endParaRPr lang="en-US" sz="1080" dirty="0">
                        <a:solidFill>
                          <a:schemeClr val="tx1"/>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Manage closely</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r>
              <a:tr h="679269">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Shareholders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dirty="0">
                          <a:solidFill>
                            <a:schemeClr val="tx1"/>
                          </a:solidFill>
                          <a:latin typeface="Aptos" pitchFamily="34" charset="0"/>
                          <a:ea typeface="Aptos" pitchFamily="34" charset="-122"/>
                          <a:cs typeface="Aptos" pitchFamily="34" charset="-120"/>
                        </a:rPr>
                        <a:t>High P / High I</a:t>
                      </a:r>
                      <a:endParaRPr lang="en-US" sz="1080" dirty="0">
                        <a:solidFill>
                          <a:schemeClr val="tx1"/>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Manage closely</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r>
              <a:tr h="679269">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Local residents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Low → Medium*</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dirty="0">
                          <a:solidFill>
                            <a:schemeClr val="tx1"/>
                          </a:solidFill>
                          <a:latin typeface="Aptos" pitchFamily="34" charset="0"/>
                          <a:ea typeface="Aptos" pitchFamily="34" charset="-122"/>
                          <a:cs typeface="Aptos" pitchFamily="34" charset="-120"/>
                        </a:rPr>
                        <a:t>Low/Med P / High I</a:t>
                      </a:r>
                      <a:endParaRPr lang="en-US" sz="1080" dirty="0">
                        <a:solidFill>
                          <a:schemeClr val="tx1"/>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Keep informed / engage</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r>
              <a:tr h="679269">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Environmental groups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Low → Medium*</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High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dirty="0">
                          <a:solidFill>
                            <a:schemeClr val="tx1"/>
                          </a:solidFill>
                          <a:latin typeface="Aptos" pitchFamily="34" charset="0"/>
                          <a:ea typeface="Aptos" pitchFamily="34" charset="-122"/>
                          <a:cs typeface="Aptos" pitchFamily="34" charset="-120"/>
                        </a:rPr>
                        <a:t>Low/Med P / High I</a:t>
                      </a:r>
                      <a:endParaRPr lang="en-US" sz="1080" dirty="0">
                        <a:solidFill>
                          <a:schemeClr val="tx1"/>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Keep informed / engage</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r>
              <a:tr h="679269">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Customers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Low</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Low</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080" dirty="0">
                          <a:solidFill>
                            <a:schemeClr val="tx1"/>
                          </a:solidFill>
                          <a:latin typeface="Aptos" pitchFamily="34" charset="0"/>
                          <a:ea typeface="Aptos" pitchFamily="34" charset="-122"/>
                          <a:cs typeface="Aptos" pitchFamily="34" charset="-120"/>
                        </a:rPr>
                        <a:t>Low P / Low I</a:t>
                      </a:r>
                      <a:endParaRPr lang="en-US" sz="1080" dirty="0">
                        <a:solidFill>
                          <a:schemeClr val="tx1"/>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7FAFD"/>
                    </a:solidFill>
                  </a:tcPr>
                </a:tc>
                <a:tc>
                  <a:txBody>
                    <a:bodyPr/>
                    <a:lstStyle/>
                    <a:p>
                      <a:pPr marL="0" indent="0" algn="ctr">
                        <a:buNone/>
                      </a:pPr>
                      <a:r>
                        <a:rPr lang="en-US" sz="1080" b="1" dirty="0">
                          <a:solidFill>
                            <a:srgbClr val="26323F"/>
                          </a:solidFill>
                          <a:latin typeface="Aptos" pitchFamily="34" charset="0"/>
                          <a:ea typeface="Aptos" pitchFamily="34" charset="-122"/>
                          <a:cs typeface="Aptos" pitchFamily="34" charset="-120"/>
                        </a:rPr>
                        <a:t>Monitor</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4F4F4"/>
                    </a:solidFill>
                  </a:tcPr>
                </a:tc>
              </a:tr>
            </a:tbl>
          </a:graphicData>
        </a:graphic>
      </p:graphicFrame>
      <p:sp>
        <p:nvSpPr>
          <p:cNvPr id="7" name="Text 4"/>
          <p:cNvSpPr/>
          <p:nvPr/>
        </p:nvSpPr>
        <p:spPr>
          <a:xfrm>
            <a:off x="713232" y="6236208"/>
            <a:ext cx="9875520" cy="228600"/>
          </a:xfrm>
          <a:prstGeom prst="rect">
            <a:avLst/>
          </a:prstGeom>
          <a:noFill/>
        </p:spPr>
        <p:txBody>
          <a:bodyPr wrap="square" lIns="0" tIns="0" rIns="0" bIns="0" rtlCol="0" anchor="ctr"/>
          <a:lstStyle/>
          <a:p>
            <a:pPr marL="0" indent="0">
              <a:buNone/>
            </a:pPr>
            <a:r>
              <a:rPr lang="en-US" sz="950" i="1" dirty="0">
                <a:solidFill>
                  <a:srgbClr val="5B6573"/>
                </a:solidFill>
              </a:rPr>
              <a:t>*Power can change through protest, media attention, political pressure or legal action.</a:t>
            </a:r>
            <a:endParaRPr lang="en-US" sz="9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Ethical Lens 1 — Utilitarianism</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Judge the decision by its overall consequences.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LENS 1</a:t>
            </a:r>
            <a:endParaRPr lang="en-US" sz="1000" dirty="0"/>
          </a:p>
        </p:txBody>
      </p:sp>
      <p:sp>
        <p:nvSpPr>
          <p:cNvPr id="6" name="Shape 4"/>
          <p:cNvSpPr/>
          <p:nvPr/>
        </p:nvSpPr>
        <p:spPr>
          <a:xfrm>
            <a:off x="3794760" y="1234440"/>
            <a:ext cx="4572000" cy="658368"/>
          </a:xfrm>
          <a:prstGeom prst="roundRect">
            <a:avLst>
              <a:gd name="adj" fmla="val 8333"/>
            </a:avLst>
          </a:prstGeom>
          <a:solidFill>
            <a:srgbClr val="E8F4EC"/>
          </a:solidFill>
          <a:ln w="12700">
            <a:solidFill>
              <a:srgbClr val="D9E2F2"/>
            </a:solidFill>
            <a:prstDash val="solid"/>
          </a:ln>
        </p:spPr>
      </p:sp>
      <p:sp>
        <p:nvSpPr>
          <p:cNvPr id="7" name="Text 5"/>
          <p:cNvSpPr/>
          <p:nvPr/>
        </p:nvSpPr>
        <p:spPr>
          <a:xfrm>
            <a:off x="3931920" y="1344168"/>
            <a:ext cx="4297680" cy="438912"/>
          </a:xfrm>
          <a:prstGeom prst="rect">
            <a:avLst/>
          </a:prstGeom>
          <a:noFill/>
        </p:spPr>
        <p:txBody>
          <a:bodyPr wrap="square" lIns="254" tIns="254" rIns="254" bIns="254" rtlCol="0" anchor="ctr">
            <a:normAutofit/>
          </a:bodyPr>
          <a:lstStyle/>
          <a:p>
            <a:pPr marL="0" indent="0" algn="ctr">
              <a:buNone/>
            </a:pPr>
            <a:r>
              <a:rPr lang="en-US" sz="2000" b="1" dirty="0">
                <a:solidFill>
                  <a:srgbClr val="285D34"/>
                </a:solidFill>
              </a:rPr>
              <a:t>UTILITARIANISM</a:t>
            </a:r>
            <a:endParaRPr lang="en-US" sz="2000" dirty="0"/>
          </a:p>
        </p:txBody>
      </p:sp>
      <p:sp>
        <p:nvSpPr>
          <p:cNvPr id="8" name="Text 6"/>
          <p:cNvSpPr/>
          <p:nvPr/>
        </p:nvSpPr>
        <p:spPr>
          <a:xfrm>
            <a:off x="1051560" y="2148840"/>
            <a:ext cx="10058400" cy="621792"/>
          </a:xfrm>
          <a:prstGeom prst="rect">
            <a:avLst/>
          </a:prstGeom>
          <a:noFill/>
        </p:spPr>
        <p:txBody>
          <a:bodyPr wrap="square" lIns="508" tIns="508" rIns="508" bIns="508" rtlCol="0" anchor="ctr"/>
          <a:lstStyle/>
          <a:p>
            <a:pPr marL="0" indent="0" algn="ctr">
              <a:buNone/>
            </a:pPr>
            <a:r>
              <a:rPr lang="en-US" sz="2100" b="1" dirty="0">
                <a:solidFill>
                  <a:srgbClr val="142440"/>
                </a:solidFill>
              </a:rPr>
              <a:t>An action is ethical if it produces the greatest overall benefit and the least overall harm.</a:t>
            </a:r>
            <a:endParaRPr lang="en-US" sz="2100" dirty="0"/>
          </a:p>
        </p:txBody>
      </p:sp>
      <p:graphicFrame>
        <p:nvGraphicFramePr>
          <p:cNvPr id="13" name="Table 0"/>
          <p:cNvGraphicFramePr>
            <a:graphicFrameLocks noGrp="1"/>
          </p:cNvGraphicFramePr>
          <p:nvPr/>
        </p:nvGraphicFramePr>
        <p:xfrm>
          <a:off x="1143000" y="3246120"/>
          <a:ext cx="9921240" cy="1325880"/>
        </p:xfrm>
        <a:graphic>
          <a:graphicData uri="http://schemas.openxmlformats.org/drawingml/2006/table">
            <a:tbl>
              <a:tblPr/>
              <a:tblGrid>
                <a:gridCol w="3310128"/>
                <a:gridCol w="3310128"/>
                <a:gridCol w="3300984"/>
              </a:tblGrid>
              <a:tr h="662940">
                <a:tc>
                  <a:txBody>
                    <a:bodyPr/>
                    <a:lstStyle/>
                    <a:p>
                      <a:pPr marL="0" indent="0" algn="ctr">
                        <a:buNone/>
                      </a:pPr>
                      <a:r>
                        <a:rPr lang="en-US" sz="1450" b="1" dirty="0">
                          <a:solidFill>
                            <a:srgbClr val="FFFFFF"/>
                          </a:solidFill>
                          <a:latin typeface="Aptos" pitchFamily="34" charset="0"/>
                          <a:ea typeface="Aptos" pitchFamily="34" charset="-122"/>
                          <a:cs typeface="Aptos" pitchFamily="34" charset="-120"/>
                        </a:rPr>
                        <a:t>Step 1</a:t>
                      </a:r>
                      <a:endParaRPr lang="en-US" sz="14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450" b="1" dirty="0">
                          <a:solidFill>
                            <a:srgbClr val="FFFFFF"/>
                          </a:solidFill>
                          <a:latin typeface="Aptos" pitchFamily="34" charset="0"/>
                          <a:ea typeface="Aptos" pitchFamily="34" charset="-122"/>
                          <a:cs typeface="Aptos" pitchFamily="34" charset="-120"/>
                        </a:rPr>
                        <a:t>Step 2</a:t>
                      </a:r>
                      <a:endParaRPr lang="en-US" sz="14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450" b="1" dirty="0">
                          <a:solidFill>
                            <a:srgbClr val="FFFFFF"/>
                          </a:solidFill>
                          <a:latin typeface="Aptos" pitchFamily="34" charset="0"/>
                          <a:ea typeface="Aptos" pitchFamily="34" charset="-122"/>
                          <a:cs typeface="Aptos" pitchFamily="34" charset="-120"/>
                        </a:rPr>
                        <a:t>Step 3</a:t>
                      </a:r>
                      <a:endParaRPr lang="en-US" sz="14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62940">
                <a:tc>
                  <a:txBody>
                    <a:bodyPr/>
                    <a:lstStyle/>
                    <a:p>
                      <a:pPr marL="0" indent="0" algn="ctr">
                        <a:buNone/>
                      </a:pPr>
                      <a:r>
                        <a:rPr lang="en-US" sz="1450" b="1" dirty="0">
                          <a:solidFill>
                            <a:srgbClr val="26323F"/>
                          </a:solidFill>
                          <a:latin typeface="Aptos" pitchFamily="34" charset="0"/>
                          <a:ea typeface="Aptos" pitchFamily="34" charset="-122"/>
                          <a:cs typeface="Aptos" pitchFamily="34" charset="-120"/>
                        </a:rPr>
                        <a:t>Identify the options</a:t>
                      </a:r>
                      <a:endParaRPr lang="en-US" sz="14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450" b="1" dirty="0">
                          <a:solidFill>
                            <a:srgbClr val="26323F"/>
                          </a:solidFill>
                          <a:latin typeface="Aptos" pitchFamily="34" charset="0"/>
                          <a:ea typeface="Aptos" pitchFamily="34" charset="-122"/>
                          <a:cs typeface="Aptos" pitchFamily="34" charset="-120"/>
                        </a:rPr>
                        <a:t>Compare benefits and harms</a:t>
                      </a:r>
                      <a:endParaRPr lang="en-US" sz="14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ctr">
                        <a:buNone/>
                      </a:pPr>
                      <a:r>
                        <a:rPr lang="en-US" sz="1450" b="1" dirty="0">
                          <a:solidFill>
                            <a:srgbClr val="26323F"/>
                          </a:solidFill>
                          <a:latin typeface="Aptos" pitchFamily="34" charset="0"/>
                          <a:ea typeface="Aptos" pitchFamily="34" charset="-122"/>
                          <a:cs typeface="Aptos" pitchFamily="34" charset="-120"/>
                        </a:rPr>
                        <a:t>Choose the best overall outcome</a:t>
                      </a:r>
                      <a:endParaRPr lang="en-US" sz="145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10" name="Shape 7"/>
          <p:cNvSpPr/>
          <p:nvPr/>
        </p:nvSpPr>
        <p:spPr>
          <a:xfrm>
            <a:off x="1234440" y="5074920"/>
            <a:ext cx="9738360" cy="658368"/>
          </a:xfrm>
          <a:prstGeom prst="roundRect">
            <a:avLst>
              <a:gd name="adj" fmla="val 8333"/>
            </a:avLst>
          </a:prstGeom>
          <a:solidFill>
            <a:srgbClr val="EAF2FD"/>
          </a:solidFill>
          <a:ln w="12700">
            <a:solidFill>
              <a:srgbClr val="D9E2F2"/>
            </a:solidFill>
            <a:prstDash val="solid"/>
          </a:ln>
        </p:spPr>
      </p:sp>
      <p:sp>
        <p:nvSpPr>
          <p:cNvPr id="11" name="Text 8"/>
          <p:cNvSpPr/>
          <p:nvPr/>
        </p:nvSpPr>
        <p:spPr>
          <a:xfrm>
            <a:off x="1371600" y="5184648"/>
            <a:ext cx="9464040" cy="438912"/>
          </a:xfrm>
          <a:prstGeom prst="rect">
            <a:avLst/>
          </a:prstGeom>
          <a:noFill/>
        </p:spPr>
        <p:txBody>
          <a:bodyPr wrap="square" lIns="254" tIns="254" rIns="254" bIns="254" rtlCol="0" anchor="ctr">
            <a:normAutofit/>
          </a:bodyPr>
          <a:lstStyle/>
          <a:p>
            <a:pPr marL="0" indent="0" algn="ctr">
              <a:buNone/>
            </a:pPr>
            <a:r>
              <a:rPr lang="en-US" sz="1500" b="1" dirty="0">
                <a:solidFill>
                  <a:srgbClr val="142440"/>
                </a:solidFill>
              </a:rPr>
              <a:t>Core question: Which option creates the greatest overall benefit and the least overall harm?</a:t>
            </a:r>
            <a:endParaRPr lang="en-US" sz="15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Utilitarian Analysis Tool</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Make the beneficiaries and the harmed stakeholders explicit.</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LENS 1 TOOL</a:t>
            </a:r>
            <a:endParaRPr lang="en-US" sz="1000" dirty="0"/>
          </a:p>
        </p:txBody>
      </p:sp>
      <p:graphicFrame>
        <p:nvGraphicFramePr>
          <p:cNvPr id="14" name="Table 0"/>
          <p:cNvGraphicFramePr>
            <a:graphicFrameLocks noGrp="1"/>
          </p:cNvGraphicFramePr>
          <p:nvPr/>
        </p:nvGraphicFramePr>
        <p:xfrm>
          <a:off x="320040" y="1463040"/>
          <a:ext cx="11567160" cy="3611880"/>
        </p:xfrm>
        <a:graphic>
          <a:graphicData uri="http://schemas.openxmlformats.org/drawingml/2006/table">
            <a:tbl>
              <a:tblPr/>
              <a:tblGrid>
                <a:gridCol w="1234440"/>
                <a:gridCol w="1965960"/>
                <a:gridCol w="2148840"/>
                <a:gridCol w="1965960"/>
                <a:gridCol w="2148840"/>
                <a:gridCol w="2103120"/>
              </a:tblGrid>
              <a:tr h="1203960">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Option</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Who benefits?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What are the benefits?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Who is harmed?</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What are the harms?</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Overall judgement</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203960">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Option A</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1203960">
                <a:tc>
                  <a:txBody>
                    <a:bodyPr/>
                    <a:lstStyle/>
                    <a:p>
                      <a:pPr marL="0" indent="0" algn="l">
                        <a:buNone/>
                      </a:pPr>
                      <a:r>
                        <a:rPr lang="en-US" sz="1080" b="1" dirty="0">
                          <a:solidFill>
                            <a:srgbClr val="26323F"/>
                          </a:solidFill>
                          <a:latin typeface="Aptos" pitchFamily="34" charset="0"/>
                          <a:ea typeface="Aptos" pitchFamily="34" charset="-122"/>
                          <a:cs typeface="Aptos" pitchFamily="34" charset="-120"/>
                        </a:rPr>
                        <a:t>Option B</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417320" y="5440680"/>
            <a:ext cx="9372600" cy="566928"/>
          </a:xfrm>
          <a:prstGeom prst="roundRect">
            <a:avLst>
              <a:gd name="adj" fmla="val 9677"/>
            </a:avLst>
          </a:prstGeom>
          <a:solidFill>
            <a:srgbClr val="FFF8E7"/>
          </a:solidFill>
          <a:ln w="12700">
            <a:solidFill>
              <a:srgbClr val="D9E2F2"/>
            </a:solidFill>
            <a:prstDash val="solid"/>
          </a:ln>
        </p:spPr>
      </p:sp>
      <p:sp>
        <p:nvSpPr>
          <p:cNvPr id="8" name="Text 5"/>
          <p:cNvSpPr/>
          <p:nvPr/>
        </p:nvSpPr>
        <p:spPr>
          <a:xfrm>
            <a:off x="1554480" y="5550408"/>
            <a:ext cx="9098280" cy="347472"/>
          </a:xfrm>
          <a:prstGeom prst="rect">
            <a:avLst/>
          </a:prstGeom>
          <a:noFill/>
        </p:spPr>
        <p:txBody>
          <a:bodyPr wrap="square" lIns="254" tIns="254" rIns="254" bIns="254" rtlCol="0" anchor="ctr">
            <a:normAutofit/>
          </a:bodyPr>
          <a:lstStyle/>
          <a:p>
            <a:pPr marL="0" indent="0" algn="ctr">
              <a:buNone/>
            </a:pPr>
            <a:r>
              <a:rPr lang="en-US" sz="1400" b="1" dirty="0">
                <a:solidFill>
                  <a:srgbClr val="8B5A00"/>
                </a:solidFill>
              </a:rPr>
              <a:t>Do not only count people. Consider how serious each benefit or harm is.</a:t>
            </a:r>
            <a:endParaRPr lang="en-US" sz="14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Tesla through Lens 1 — Utilitarianism</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Worked example: compare the consequences of two options.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TESLA</a:t>
            </a:r>
            <a:endParaRPr lang="en-US" sz="1000" dirty="0"/>
          </a:p>
        </p:txBody>
      </p:sp>
      <p:graphicFrame>
        <p:nvGraphicFramePr>
          <p:cNvPr id="15" name="Table 0"/>
          <p:cNvGraphicFramePr>
            <a:graphicFrameLocks noGrp="1"/>
          </p:cNvGraphicFramePr>
          <p:nvPr/>
        </p:nvGraphicFramePr>
        <p:xfrm>
          <a:off x="256032" y="1325880"/>
          <a:ext cx="11658600" cy="4160520"/>
        </p:xfrm>
        <a:graphic>
          <a:graphicData uri="http://schemas.openxmlformats.org/drawingml/2006/table">
            <a:tbl>
              <a:tblPr/>
              <a:tblGrid>
                <a:gridCol w="1188720"/>
                <a:gridCol w="2103120"/>
                <a:gridCol w="2148840"/>
                <a:gridCol w="1965960"/>
                <a:gridCol w="2148840"/>
                <a:gridCol w="2103120"/>
              </a:tblGrid>
              <a:tr h="1386840">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Option</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Who benefits?</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What are the benefits?</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Who is harmed?</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What are the harms?</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Overall judgement</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386840">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A. Expand</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Tesla, employees, shareholders, suppliers, local economy</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Jobs, production, investment, growth</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Local residents, environment</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Water pressure, forest loss, environmental risk</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Do total benefits outweigh total harms?</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1386840">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B. Limit expansion</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Local residents, environment</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Lower environmental pressure, more protection</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Tesla, employees, shareholders, suppliers</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Less growth, fewer jobs, less investment</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Do total benefits outweigh total harms?</a:t>
                      </a:r>
                      <a:endParaRPr lang="en-US" sz="1030" b="1" dirty="0">
                        <a:solidFill>
                          <a:srgbClr val="26323F"/>
                        </a:solidFill>
                        <a:latin typeface="Aptos" pitchFamily="34" charset="0"/>
                        <a:ea typeface="Aptos" pitchFamily="34" charset="-122"/>
                        <a:cs typeface="Aptos" pitchFamily="34" charset="-12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051560" y="5669280"/>
            <a:ext cx="10058400" cy="566928"/>
          </a:xfrm>
          <a:prstGeom prst="roundRect">
            <a:avLst>
              <a:gd name="adj" fmla="val 9677"/>
            </a:avLst>
          </a:prstGeom>
          <a:solidFill>
            <a:srgbClr val="E8F4EC"/>
          </a:solidFill>
          <a:ln w="12700">
            <a:solidFill>
              <a:srgbClr val="D9E2F2"/>
            </a:solidFill>
            <a:prstDash val="solid"/>
          </a:ln>
        </p:spPr>
      </p:sp>
      <p:sp>
        <p:nvSpPr>
          <p:cNvPr id="8" name="Text 5"/>
          <p:cNvSpPr/>
          <p:nvPr/>
        </p:nvSpPr>
        <p:spPr>
          <a:xfrm>
            <a:off x="1188720" y="5779008"/>
            <a:ext cx="9784080" cy="347472"/>
          </a:xfrm>
          <a:prstGeom prst="rect">
            <a:avLst/>
          </a:prstGeom>
          <a:noFill/>
        </p:spPr>
        <p:txBody>
          <a:bodyPr wrap="square" lIns="254" tIns="254" rIns="254" bIns="254" rtlCol="0" anchor="ctr">
            <a:normAutofit/>
          </a:bodyPr>
          <a:lstStyle/>
          <a:p>
            <a:pPr marL="0" indent="0" algn="ctr">
              <a:buNone/>
            </a:pPr>
            <a:r>
              <a:rPr lang="en-US" sz="1400" b="1" dirty="0">
                <a:solidFill>
                  <a:srgbClr val="285D34"/>
                </a:solidFill>
              </a:rPr>
              <a:t>Utilitarian decision: From a utilitarian perspective, Tesla should ______ because ______.</a:t>
            </a:r>
            <a:endParaRPr lang="en-US" sz="14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Ethical Lens 2 — Duty &amp; Rights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Judge the decision by what the organisation owes people and what rights must be protected.</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LENS 2</a:t>
            </a:r>
            <a:endParaRPr lang="en-US" sz="1000" dirty="0"/>
          </a:p>
        </p:txBody>
      </p:sp>
      <p:graphicFrame>
        <p:nvGraphicFramePr>
          <p:cNvPr id="16" name="Table 0"/>
          <p:cNvGraphicFramePr>
            <a:graphicFrameLocks noGrp="1"/>
          </p:cNvGraphicFramePr>
          <p:nvPr/>
        </p:nvGraphicFramePr>
        <p:xfrm>
          <a:off x="1828800" y="1645920"/>
          <a:ext cx="8503920" cy="1508760"/>
        </p:xfrm>
        <a:graphic>
          <a:graphicData uri="http://schemas.openxmlformats.org/drawingml/2006/table">
            <a:tbl>
              <a:tblPr/>
              <a:tblGrid>
                <a:gridCol w="4251960"/>
                <a:gridCol w="4251960"/>
              </a:tblGrid>
              <a:tr h="754380">
                <a:tc>
                  <a:txBody>
                    <a:bodyPr/>
                    <a:lstStyle/>
                    <a:p>
                      <a:pPr marL="0" indent="0" algn="ctr">
                        <a:buNone/>
                      </a:pPr>
                      <a:r>
                        <a:rPr lang="en-US" sz="1600" b="1" dirty="0">
                          <a:solidFill>
                            <a:srgbClr val="FFFFFF"/>
                          </a:solidFill>
                          <a:latin typeface="Aptos" pitchFamily="34" charset="0"/>
                          <a:ea typeface="Aptos" pitchFamily="34" charset="-122"/>
                          <a:cs typeface="Aptos" pitchFamily="34" charset="-120"/>
                        </a:rPr>
                        <a:t>Duty</a:t>
                      </a:r>
                      <a:endParaRPr lang="en-US" sz="16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600" b="1" dirty="0">
                          <a:solidFill>
                            <a:srgbClr val="FFFFFF"/>
                          </a:solidFill>
                          <a:latin typeface="Aptos" pitchFamily="34" charset="0"/>
                          <a:ea typeface="Aptos" pitchFamily="34" charset="-122"/>
                          <a:cs typeface="Aptos" pitchFamily="34" charset="-120"/>
                        </a:rPr>
                        <a:t>Rights</a:t>
                      </a:r>
                      <a:endParaRPr lang="en-US" sz="16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754380">
                <a:tc>
                  <a:txBody>
                    <a:bodyPr/>
                    <a:lstStyle/>
                    <a:p>
                      <a:pPr marL="0" indent="0" algn="ctr">
                        <a:buNone/>
                      </a:pPr>
                      <a:r>
                        <a:rPr lang="en-US" sz="1600" b="1" dirty="0">
                          <a:solidFill>
                            <a:srgbClr val="26323F"/>
                          </a:solidFill>
                          <a:latin typeface="Aptos" pitchFamily="34" charset="0"/>
                          <a:ea typeface="Aptos" pitchFamily="34" charset="-122"/>
                          <a:cs typeface="Aptos" pitchFamily="34" charset="-120"/>
                        </a:rPr>
                        <a:t>What should the organisation do for stakeholders?</a:t>
                      </a:r>
                      <a:endParaRPr lang="en-US" sz="16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ctr">
                        <a:buNone/>
                      </a:pPr>
                      <a:r>
                        <a:rPr lang="en-US" sz="1600" b="1" dirty="0">
                          <a:solidFill>
                            <a:srgbClr val="26323F"/>
                          </a:solidFill>
                          <a:latin typeface="Aptos" pitchFamily="34" charset="0"/>
                          <a:ea typeface="Aptos" pitchFamily="34" charset="-122"/>
                          <a:cs typeface="Aptos" pitchFamily="34" charset="-120"/>
                        </a:rPr>
                        <a:t>What should stakeholders be entitled to?</a:t>
                      </a:r>
                      <a:endParaRPr lang="en-US" sz="16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r>
            </a:tbl>
          </a:graphicData>
        </a:graphic>
      </p:graphicFrame>
      <p:sp>
        <p:nvSpPr>
          <p:cNvPr id="7" name="Text 4"/>
          <p:cNvSpPr/>
          <p:nvPr/>
        </p:nvSpPr>
        <p:spPr>
          <a:xfrm>
            <a:off x="1234440" y="3703320"/>
            <a:ext cx="9692640" cy="502920"/>
          </a:xfrm>
          <a:prstGeom prst="rect">
            <a:avLst/>
          </a:prstGeom>
          <a:noFill/>
        </p:spPr>
        <p:txBody>
          <a:bodyPr wrap="square" lIns="0" tIns="0" rIns="0" bIns="0" rtlCol="0" anchor="ctr"/>
          <a:lstStyle/>
          <a:p>
            <a:pPr marL="0" indent="0" algn="ctr">
              <a:buNone/>
            </a:pPr>
            <a:r>
              <a:rPr lang="en-US" sz="2100" b="1" dirty="0">
                <a:solidFill>
                  <a:srgbClr val="142440"/>
                </a:solidFill>
              </a:rPr>
              <a:t>A good outcome does not automatically make an action ethically right.</a:t>
            </a:r>
            <a:endParaRPr lang="en-US" sz="2100" dirty="0"/>
          </a:p>
        </p:txBody>
      </p:sp>
      <p:sp>
        <p:nvSpPr>
          <p:cNvPr id="8" name="Shape 5"/>
          <p:cNvSpPr/>
          <p:nvPr/>
        </p:nvSpPr>
        <p:spPr>
          <a:xfrm>
            <a:off x="1280160" y="4800600"/>
            <a:ext cx="9646920" cy="658368"/>
          </a:xfrm>
          <a:prstGeom prst="roundRect">
            <a:avLst>
              <a:gd name="adj" fmla="val 8333"/>
            </a:avLst>
          </a:prstGeom>
          <a:solidFill>
            <a:srgbClr val="FFF1E2"/>
          </a:solidFill>
          <a:ln w="12700">
            <a:solidFill>
              <a:srgbClr val="D9E2F2"/>
            </a:solidFill>
            <a:prstDash val="solid"/>
          </a:ln>
        </p:spPr>
      </p:sp>
      <p:sp>
        <p:nvSpPr>
          <p:cNvPr id="9" name="Text 6"/>
          <p:cNvSpPr/>
          <p:nvPr/>
        </p:nvSpPr>
        <p:spPr>
          <a:xfrm>
            <a:off x="1417320" y="4910328"/>
            <a:ext cx="9372600" cy="438912"/>
          </a:xfrm>
          <a:prstGeom prst="rect">
            <a:avLst/>
          </a:prstGeom>
          <a:noFill/>
        </p:spPr>
        <p:txBody>
          <a:bodyPr wrap="square" lIns="254" tIns="254" rIns="254" bIns="254" rtlCol="0" anchor="ctr">
            <a:normAutofit/>
          </a:bodyPr>
          <a:lstStyle/>
          <a:p>
            <a:pPr marL="0" indent="0" algn="ctr">
              <a:buNone/>
            </a:pPr>
            <a:r>
              <a:rPr lang="en-US" sz="1500" b="1" dirty="0">
                <a:solidFill>
                  <a:srgbClr val="8B4A00"/>
                </a:solidFill>
              </a:rPr>
              <a:t>Core question: Which option better respects the most important duties and rights?</a:t>
            </a:r>
            <a:endParaRPr lang="en-US" sz="15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Duty &amp; Rights Analysis Tool</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Keep duties and rights separate, but always show whose duty or right is involved.</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LENS 2 TOOL</a:t>
            </a:r>
            <a:endParaRPr lang="en-US" sz="1000" dirty="0"/>
          </a:p>
        </p:txBody>
      </p:sp>
      <p:graphicFrame>
        <p:nvGraphicFramePr>
          <p:cNvPr id="17" name="Table 0"/>
          <p:cNvGraphicFramePr>
            <a:graphicFrameLocks noGrp="1"/>
          </p:cNvGraphicFramePr>
          <p:nvPr/>
        </p:nvGraphicFramePr>
        <p:xfrm>
          <a:off x="201168" y="1417320"/>
          <a:ext cx="11795760" cy="3977640"/>
        </p:xfrm>
        <a:graphic>
          <a:graphicData uri="http://schemas.openxmlformats.org/drawingml/2006/table">
            <a:tbl>
              <a:tblPr/>
              <a:tblGrid>
                <a:gridCol w="1143000"/>
                <a:gridCol w="2240280"/>
                <a:gridCol w="2240280"/>
                <a:gridCol w="2057400"/>
                <a:gridCol w="2057400"/>
                <a:gridCol w="2057400"/>
              </a:tblGrid>
              <a:tr h="1325880">
                <a:tc>
                  <a:txBody>
                    <a:bodyPr/>
                    <a:lstStyle/>
                    <a:p>
                      <a:pPr marL="0" indent="0" algn="ctr">
                        <a:buNone/>
                      </a:pPr>
                      <a:r>
                        <a:rPr lang="en-US" sz="990" b="1" dirty="0">
                          <a:solidFill>
                            <a:srgbClr val="FFFFFF"/>
                          </a:solidFill>
                          <a:latin typeface="Aptos" pitchFamily="34" charset="0"/>
                          <a:ea typeface="Aptos" pitchFamily="34" charset="-122"/>
                          <a:cs typeface="Aptos" pitchFamily="34" charset="-120"/>
                        </a:rPr>
                        <a:t>Option</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90" b="1" dirty="0">
                          <a:solidFill>
                            <a:srgbClr val="FFFFFF"/>
                          </a:solidFill>
                          <a:latin typeface="Aptos" pitchFamily="34" charset="0"/>
                          <a:ea typeface="Aptos" pitchFamily="34" charset="-122"/>
                          <a:cs typeface="Aptos" pitchFamily="34" charset="-120"/>
                        </a:rPr>
                        <a:t>Duties respected — to whom?</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90" b="1" dirty="0">
                          <a:solidFill>
                            <a:srgbClr val="FFFFFF"/>
                          </a:solidFill>
                          <a:latin typeface="Aptos" pitchFamily="34" charset="0"/>
                          <a:ea typeface="Aptos" pitchFamily="34" charset="-122"/>
                          <a:cs typeface="Aptos" pitchFamily="34" charset="-120"/>
                        </a:rPr>
                        <a:t>Duties not met — to whom?</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90" b="1" dirty="0">
                          <a:solidFill>
                            <a:srgbClr val="FFFFFF"/>
                          </a:solidFill>
                          <a:latin typeface="Aptos" pitchFamily="34" charset="0"/>
                          <a:ea typeface="Aptos" pitchFamily="34" charset="-122"/>
                          <a:cs typeface="Aptos" pitchFamily="34" charset="-120"/>
                        </a:rPr>
                        <a:t>Rights protected — whose?</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90" b="1" dirty="0">
                          <a:solidFill>
                            <a:srgbClr val="FFFFFF"/>
                          </a:solidFill>
                          <a:latin typeface="Aptos" pitchFamily="34" charset="0"/>
                          <a:ea typeface="Aptos" pitchFamily="34" charset="-122"/>
                          <a:cs typeface="Aptos" pitchFamily="34" charset="-120"/>
                        </a:rPr>
                        <a:t>Rights at risk — whose?</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90" b="1" dirty="0">
                          <a:solidFill>
                            <a:srgbClr val="FFFFFF"/>
                          </a:solidFill>
                          <a:latin typeface="Aptos" pitchFamily="34" charset="0"/>
                          <a:ea typeface="Aptos" pitchFamily="34" charset="-122"/>
                          <a:cs typeface="Aptos" pitchFamily="34" charset="-120"/>
                        </a:rPr>
                        <a:t>Overall judgement</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325880">
                <a:tc>
                  <a:txBody>
                    <a:bodyPr/>
                    <a:lstStyle/>
                    <a:p>
                      <a:pPr marL="0" indent="0" algn="l">
                        <a:buNone/>
                      </a:pPr>
                      <a:r>
                        <a:rPr lang="en-US" sz="990" b="1" dirty="0">
                          <a:solidFill>
                            <a:srgbClr val="26323F"/>
                          </a:solidFill>
                          <a:latin typeface="Aptos" pitchFamily="34" charset="0"/>
                          <a:ea typeface="Aptos" pitchFamily="34" charset="-122"/>
                          <a:cs typeface="Aptos" pitchFamily="34" charset="-120"/>
                        </a:rPr>
                        <a:t>Option A</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1325880">
                <a:tc>
                  <a:txBody>
                    <a:bodyPr/>
                    <a:lstStyle/>
                    <a:p>
                      <a:pPr marL="0" indent="0" algn="l">
                        <a:buNone/>
                      </a:pPr>
                      <a:r>
                        <a:rPr lang="en-US" sz="990" b="1" dirty="0">
                          <a:solidFill>
                            <a:srgbClr val="26323F"/>
                          </a:solidFill>
                          <a:latin typeface="Aptos" pitchFamily="34" charset="0"/>
                          <a:ea typeface="Aptos" pitchFamily="34" charset="-122"/>
                          <a:cs typeface="Aptos" pitchFamily="34" charset="-120"/>
                        </a:rPr>
                        <a:t>Option B</a:t>
                      </a: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9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143000" y="5623560"/>
            <a:ext cx="9921240" cy="566928"/>
          </a:xfrm>
          <a:prstGeom prst="roundRect">
            <a:avLst>
              <a:gd name="adj" fmla="val 9677"/>
            </a:avLst>
          </a:prstGeom>
          <a:solidFill>
            <a:srgbClr val="FFF8E7"/>
          </a:solidFill>
          <a:ln w="12700">
            <a:solidFill>
              <a:srgbClr val="D9E2F2"/>
            </a:solidFill>
            <a:prstDash val="solid"/>
          </a:ln>
        </p:spPr>
      </p:sp>
      <p:sp>
        <p:nvSpPr>
          <p:cNvPr id="8" name="Text 5"/>
          <p:cNvSpPr/>
          <p:nvPr/>
        </p:nvSpPr>
        <p:spPr>
          <a:xfrm>
            <a:off x="1280160" y="5733288"/>
            <a:ext cx="9646920" cy="347472"/>
          </a:xfrm>
          <a:prstGeom prst="rect">
            <a:avLst/>
          </a:prstGeom>
          <a:noFill/>
        </p:spPr>
        <p:txBody>
          <a:bodyPr wrap="square" lIns="254" tIns="254" rIns="254" bIns="254" rtlCol="0" anchor="ctr">
            <a:normAutofit/>
          </a:bodyPr>
          <a:lstStyle/>
          <a:p>
            <a:pPr marL="0" indent="0" algn="ctr">
              <a:buNone/>
            </a:pPr>
            <a:r>
              <a:rPr lang="en-US" sz="1350" b="1" dirty="0">
                <a:solidFill>
                  <a:srgbClr val="8B5A00"/>
                </a:solidFill>
              </a:rPr>
              <a:t>Examples: Local residents — right to safe water | Employees — duty to fair treatment</a:t>
            </a:r>
            <a:endParaRPr lang="en-US" sz="13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Tesla through Lens 2 — Duty &amp; Rights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Worked example: which option better respects important duties and rights?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TESLA</a:t>
            </a:r>
            <a:endParaRPr lang="en-US" sz="1000" dirty="0"/>
          </a:p>
        </p:txBody>
      </p:sp>
      <p:graphicFrame>
        <p:nvGraphicFramePr>
          <p:cNvPr id="18" name="Table 0"/>
          <p:cNvGraphicFramePr>
            <a:graphicFrameLocks noGrp="1"/>
          </p:cNvGraphicFramePr>
          <p:nvPr/>
        </p:nvGraphicFramePr>
        <p:xfrm>
          <a:off x="256032" y="1325880"/>
          <a:ext cx="11658600" cy="4526280"/>
        </p:xfrm>
        <a:graphic>
          <a:graphicData uri="http://schemas.openxmlformats.org/drawingml/2006/table">
            <a:tbl>
              <a:tblPr/>
              <a:tblGrid>
                <a:gridCol w="1188720"/>
                <a:gridCol w="2606040"/>
                <a:gridCol w="2606040"/>
                <a:gridCol w="2606040"/>
                <a:gridCol w="2651760"/>
              </a:tblGrid>
              <a:tr h="1508760">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Option</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Duties respected — to whom?</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Duties not met / at risk — to whom?</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Rights protected — whose?</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30" b="1" dirty="0">
                          <a:solidFill>
                            <a:srgbClr val="FFFFFF"/>
                          </a:solidFill>
                          <a:latin typeface="Aptos" pitchFamily="34" charset="0"/>
                          <a:ea typeface="Aptos" pitchFamily="34" charset="-122"/>
                          <a:cs typeface="Aptos" pitchFamily="34" charset="-120"/>
                        </a:rPr>
                        <a:t>Rights at risk — whose?</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508760">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A. Expand</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Employees — support employment</a:t>
                      </a:r>
                      <a:endParaRPr lang="en-US" sz="1030" dirty="0">
                        <a:latin typeface="Aptos" pitchFamily="34" charset="0"/>
                        <a:ea typeface="Aptos" pitchFamily="34" charset="0"/>
                        <a:cs typeface="Aptos" pitchFamily="34" charset="0"/>
                      </a:endParaRPr>
                    </a:p>
                    <a:p>
                      <a:pPr marL="0" indent="0" algn="l">
                        <a:buNone/>
                      </a:pPr>
                      <a:r>
                        <a:rPr lang="en-US" sz="1030" dirty="0">
                          <a:solidFill>
                            <a:srgbClr val="26323F"/>
                          </a:solidFill>
                          <a:latin typeface="Aptos" pitchFamily="34" charset="0"/>
                          <a:ea typeface="Aptos" pitchFamily="34" charset="-122"/>
                          <a:cs typeface="Aptos" pitchFamily="34" charset="-120"/>
                        </a:rPr>
                        <a:t>Regulators — comply with rules</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Local residents — avoid unreasonable environmental / health risk</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Employees — livelihood</a:t>
                      </a:r>
                      <a:endParaRPr lang="en-US" sz="1030" dirty="0">
                        <a:latin typeface="Aptos" pitchFamily="34" charset="0"/>
                        <a:ea typeface="Aptos" pitchFamily="34" charset="0"/>
                        <a:cs typeface="Aptos" pitchFamily="34" charset="0"/>
                      </a:endParaRPr>
                    </a:p>
                    <a:p>
                      <a:pPr marL="0" indent="0" algn="l">
                        <a:buNone/>
                      </a:pPr>
                      <a:r>
                        <a:rPr lang="en-US" sz="1030" dirty="0">
                          <a:solidFill>
                            <a:srgbClr val="26323F"/>
                          </a:solidFill>
                          <a:latin typeface="Aptos" pitchFamily="34" charset="0"/>
                          <a:ea typeface="Aptos" pitchFamily="34" charset="-122"/>
                          <a:cs typeface="Aptos" pitchFamily="34" charset="-120"/>
                        </a:rPr>
                        <a:t>Tesla — legitimate business activity</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Local residents — health / safe water</a:t>
                      </a:r>
                      <a:endParaRPr lang="en-US" sz="1030" dirty="0">
                        <a:latin typeface="Aptos" pitchFamily="34" charset="0"/>
                        <a:ea typeface="Aptos" pitchFamily="34" charset="0"/>
                        <a:cs typeface="Aptos" pitchFamily="34" charset="0"/>
                      </a:endParaRPr>
                    </a:p>
                    <a:p>
                      <a:pPr marL="0" indent="0" algn="l">
                        <a:buNone/>
                      </a:pPr>
                      <a:r>
                        <a:rPr lang="en-US" sz="1030" dirty="0">
                          <a:solidFill>
                            <a:srgbClr val="26323F"/>
                          </a:solidFill>
                          <a:latin typeface="Aptos" pitchFamily="34" charset="0"/>
                          <a:ea typeface="Aptos" pitchFamily="34" charset="-122"/>
                          <a:cs typeface="Aptos" pitchFamily="34" charset="-120"/>
                        </a:rPr>
                        <a:t>Community — safe environment</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1508760">
                <a:tc>
                  <a:txBody>
                    <a:bodyPr/>
                    <a:lstStyle/>
                    <a:p>
                      <a:pPr marL="0" indent="0" algn="l">
                        <a:buNone/>
                      </a:pPr>
                      <a:r>
                        <a:rPr lang="en-US" sz="1030" b="1" dirty="0">
                          <a:solidFill>
                            <a:srgbClr val="26323F"/>
                          </a:solidFill>
                          <a:latin typeface="Aptos" pitchFamily="34" charset="0"/>
                          <a:ea typeface="Aptos" pitchFamily="34" charset="-122"/>
                          <a:cs typeface="Aptos" pitchFamily="34" charset="-120"/>
                        </a:rPr>
                        <a:t>B. Limit expansion</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Local residents — protect health and environment</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Employees / shareholders — weaker support for jobs and growth</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Local residents — health / environment</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030" dirty="0">
                          <a:solidFill>
                            <a:srgbClr val="26323F"/>
                          </a:solidFill>
                          <a:latin typeface="Aptos" pitchFamily="34" charset="0"/>
                          <a:ea typeface="Aptos" pitchFamily="34" charset="-122"/>
                          <a:cs typeface="Aptos" pitchFamily="34" charset="-120"/>
                        </a:rPr>
                        <a:t>Employees — employment opportunities</a:t>
                      </a:r>
                      <a:endParaRPr lang="en-US" sz="1030" dirty="0">
                        <a:latin typeface="Aptos" pitchFamily="34" charset="0"/>
                        <a:ea typeface="Aptos" pitchFamily="34" charset="0"/>
                        <a:cs typeface="Aptos" pitchFamily="34" charset="0"/>
                      </a:endParaRPr>
                    </a:p>
                    <a:p>
                      <a:pPr marL="0" indent="0" algn="l">
                        <a:buNone/>
                      </a:pPr>
                      <a:r>
                        <a:rPr lang="en-US" sz="1030" dirty="0">
                          <a:solidFill>
                            <a:srgbClr val="26323F"/>
                          </a:solidFill>
                          <a:latin typeface="Aptos" pitchFamily="34" charset="0"/>
                          <a:ea typeface="Aptos" pitchFamily="34" charset="-122"/>
                          <a:cs typeface="Aptos" pitchFamily="34" charset="-120"/>
                        </a:rPr>
                        <a:t>Tesla — expansion interests</a:t>
                      </a:r>
                      <a:endParaRPr lang="en-US" sz="103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051560" y="5943600"/>
            <a:ext cx="10058400" cy="475488"/>
          </a:xfrm>
          <a:prstGeom prst="roundRect">
            <a:avLst>
              <a:gd name="adj" fmla="val 11538"/>
            </a:avLst>
          </a:prstGeom>
          <a:solidFill>
            <a:srgbClr val="FFF1E2"/>
          </a:solidFill>
          <a:ln w="12700">
            <a:solidFill>
              <a:srgbClr val="D9E2F2"/>
            </a:solidFill>
            <a:prstDash val="solid"/>
          </a:ln>
        </p:spPr>
      </p:sp>
      <p:sp>
        <p:nvSpPr>
          <p:cNvPr id="8" name="Text 5"/>
          <p:cNvSpPr/>
          <p:nvPr/>
        </p:nvSpPr>
        <p:spPr>
          <a:xfrm>
            <a:off x="1188720" y="6053328"/>
            <a:ext cx="9784080" cy="256032"/>
          </a:xfrm>
          <a:prstGeom prst="rect">
            <a:avLst/>
          </a:prstGeom>
          <a:noFill/>
        </p:spPr>
        <p:txBody>
          <a:bodyPr wrap="square" lIns="254" tIns="254" rIns="254" bIns="254" rtlCol="0" anchor="ctr">
            <a:normAutofit/>
          </a:bodyPr>
          <a:lstStyle/>
          <a:p>
            <a:pPr marL="0" indent="0" algn="ctr">
              <a:buNone/>
            </a:pPr>
            <a:r>
              <a:rPr lang="en-US" sz="1350" b="1" dirty="0">
                <a:solidFill>
                  <a:srgbClr val="8B4A00"/>
                </a:solidFill>
              </a:rPr>
              <a:t>Duty &amp; Rights decision: Which option better respects the most important duties and rights?</a:t>
            </a:r>
            <a:endParaRPr lang="en-US" sz="13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Compare the two ethical lenses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Different lenses may support the same decision — or different decisions.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COMPARE</a:t>
            </a:r>
            <a:endParaRPr lang="en-US" sz="1000" dirty="0"/>
          </a:p>
        </p:txBody>
      </p:sp>
      <p:graphicFrame>
        <p:nvGraphicFramePr>
          <p:cNvPr id="19" name="Table 0"/>
          <p:cNvGraphicFramePr>
            <a:graphicFrameLocks noGrp="1"/>
          </p:cNvGraphicFramePr>
          <p:nvPr/>
        </p:nvGraphicFramePr>
        <p:xfrm>
          <a:off x="1051560" y="1417320"/>
          <a:ext cx="10058400" cy="4114800"/>
        </p:xfrm>
        <a:graphic>
          <a:graphicData uri="http://schemas.openxmlformats.org/drawingml/2006/table">
            <a:tbl>
              <a:tblPr/>
              <a:tblGrid>
                <a:gridCol w="2103120"/>
                <a:gridCol w="3977640"/>
                <a:gridCol w="3977640"/>
              </a:tblGrid>
              <a:tr h="822960">
                <a:tc>
                  <a:txBody>
                    <a:bodyPr/>
                    <a:lstStyle/>
                    <a:p>
                      <a:pPr marL="0" indent="0" algn="ctr">
                        <a:buNone/>
                      </a:pP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220" b="1" dirty="0">
                          <a:solidFill>
                            <a:srgbClr val="FFFFFF"/>
                          </a:solidFill>
                          <a:latin typeface="Aptos" pitchFamily="34" charset="0"/>
                          <a:ea typeface="Aptos" pitchFamily="34" charset="-122"/>
                          <a:cs typeface="Aptos" pitchFamily="34" charset="-120"/>
                        </a:rPr>
                        <a:t>Utilitarianism</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220" b="1" dirty="0">
                          <a:solidFill>
                            <a:srgbClr val="FFFFFF"/>
                          </a:solidFill>
                          <a:latin typeface="Aptos" pitchFamily="34" charset="0"/>
                          <a:ea typeface="Aptos" pitchFamily="34" charset="-122"/>
                          <a:cs typeface="Aptos" pitchFamily="34" charset="-120"/>
                        </a:rPr>
                        <a:t>Duty &amp; Rights</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822960">
                <a:tc>
                  <a:txBody>
                    <a:bodyPr/>
                    <a:lstStyle/>
                    <a:p>
                      <a:pPr marL="0" indent="0" algn="l">
                        <a:buNone/>
                      </a:pPr>
                      <a:r>
                        <a:rPr lang="en-US" sz="1220" b="1" dirty="0">
                          <a:solidFill>
                            <a:srgbClr val="26323F"/>
                          </a:solidFill>
                          <a:latin typeface="Aptos" pitchFamily="34" charset="0"/>
                          <a:ea typeface="Aptos" pitchFamily="34" charset="-122"/>
                          <a:cs typeface="Aptos" pitchFamily="34" charset="-120"/>
                        </a:rPr>
                        <a:t>Main question</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Which option creates the best overall consequences?</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Which option better respects important duties and rights?</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822960">
                <a:tc>
                  <a:txBody>
                    <a:bodyPr/>
                    <a:lstStyle/>
                    <a:p>
                      <a:pPr marL="0" indent="0" algn="l">
                        <a:buNone/>
                      </a:pPr>
                      <a:r>
                        <a:rPr lang="en-US" sz="1220" b="1" dirty="0">
                          <a:solidFill>
                            <a:srgbClr val="26323F"/>
                          </a:solidFill>
                          <a:latin typeface="Aptos" pitchFamily="34" charset="0"/>
                          <a:ea typeface="Aptos" pitchFamily="34" charset="-122"/>
                          <a:cs typeface="Aptos" pitchFamily="34" charset="-120"/>
                        </a:rPr>
                        <a:t>Focus</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Benefits and harms</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Duties, principles and rights</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822960">
                <a:tc>
                  <a:txBody>
                    <a:bodyPr/>
                    <a:lstStyle/>
                    <a:p>
                      <a:pPr marL="0" indent="0" algn="l">
                        <a:buNone/>
                      </a:pPr>
                      <a:r>
                        <a:rPr lang="en-US" sz="1220" b="1" dirty="0">
                          <a:solidFill>
                            <a:srgbClr val="26323F"/>
                          </a:solidFill>
                          <a:latin typeface="Aptos" pitchFamily="34" charset="0"/>
                          <a:ea typeface="Aptos" pitchFamily="34" charset="-122"/>
                          <a:cs typeface="Aptos" pitchFamily="34" charset="-120"/>
                        </a:rPr>
                        <a:t>Tesla recommendation</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______________________________</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______________________________</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822960">
                <a:tc>
                  <a:txBody>
                    <a:bodyPr/>
                    <a:lstStyle/>
                    <a:p>
                      <a:pPr marL="0" indent="0" algn="l">
                        <a:buNone/>
                      </a:pPr>
                      <a:r>
                        <a:rPr lang="en-US" sz="1220" b="1" dirty="0">
                          <a:solidFill>
                            <a:srgbClr val="26323F"/>
                          </a:solidFill>
                          <a:latin typeface="Aptos" pitchFamily="34" charset="0"/>
                          <a:ea typeface="Aptos" pitchFamily="34" charset="-122"/>
                          <a:cs typeface="Aptos" pitchFamily="34" charset="-120"/>
                        </a:rPr>
                        <a:t>Main reason</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______________________________</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r>
                        <a:rPr lang="en-US" sz="1220" dirty="0">
                          <a:solidFill>
                            <a:srgbClr val="26323F"/>
                          </a:solidFill>
                          <a:latin typeface="Aptos" pitchFamily="34" charset="0"/>
                          <a:ea typeface="Aptos" pitchFamily="34" charset="-122"/>
                          <a:cs typeface="Aptos" pitchFamily="34" charset="-120"/>
                        </a:rPr>
                        <a:t>______________________________</a:t>
                      </a:r>
                      <a:endParaRPr lang="en-US" sz="12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234440" y="5715000"/>
            <a:ext cx="9692640" cy="530352"/>
          </a:xfrm>
          <a:prstGeom prst="roundRect">
            <a:avLst>
              <a:gd name="adj" fmla="val 10345"/>
            </a:avLst>
          </a:prstGeom>
          <a:solidFill>
            <a:srgbClr val="F2EEF9"/>
          </a:solidFill>
          <a:ln w="12700">
            <a:solidFill>
              <a:srgbClr val="D9E2F2"/>
            </a:solidFill>
            <a:prstDash val="solid"/>
          </a:ln>
        </p:spPr>
      </p:sp>
      <p:sp>
        <p:nvSpPr>
          <p:cNvPr id="8" name="Text 5"/>
          <p:cNvSpPr/>
          <p:nvPr/>
        </p:nvSpPr>
        <p:spPr>
          <a:xfrm>
            <a:off x="1371600" y="5824728"/>
            <a:ext cx="9418320" cy="310896"/>
          </a:xfrm>
          <a:prstGeom prst="rect">
            <a:avLst/>
          </a:prstGeom>
          <a:noFill/>
        </p:spPr>
        <p:txBody>
          <a:bodyPr wrap="square" lIns="254" tIns="254" rIns="254" bIns="254" rtlCol="0" anchor="ctr">
            <a:normAutofit/>
          </a:bodyPr>
          <a:lstStyle/>
          <a:p>
            <a:pPr marL="0" indent="0" algn="ctr">
              <a:buNone/>
            </a:pPr>
            <a:r>
              <a:rPr lang="en-US" sz="1400" b="1" dirty="0">
                <a:solidFill>
                  <a:srgbClr val="4B3B7B"/>
                </a:solidFill>
              </a:rPr>
              <a:t>Do the lenses agree? If not, which lens is more convincing in this case — and why?</a:t>
            </a:r>
            <a:endParaRPr lang="en-US" sz="14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Tesla — From analysis to recommendation</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A recommendation should be justified, not just stated.</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RECOMMEND</a:t>
            </a:r>
            <a:endParaRPr lang="en-US" sz="1000" dirty="0"/>
          </a:p>
        </p:txBody>
      </p:sp>
      <p:sp>
        <p:nvSpPr>
          <p:cNvPr id="6" name="Shape 4"/>
          <p:cNvSpPr/>
          <p:nvPr/>
        </p:nvSpPr>
        <p:spPr>
          <a:xfrm>
            <a:off x="1051560" y="1417320"/>
            <a:ext cx="10058400" cy="3200400"/>
          </a:xfrm>
          <a:prstGeom prst="roundRect">
            <a:avLst>
              <a:gd name="adj" fmla="val 1429"/>
            </a:avLst>
          </a:prstGeom>
          <a:solidFill>
            <a:srgbClr val="FFFFFF"/>
          </a:solidFill>
          <a:ln w="12700">
            <a:solidFill>
              <a:srgbClr val="D9E2F2"/>
            </a:solidFill>
            <a:prstDash val="solid"/>
          </a:ln>
        </p:spPr>
      </p:sp>
      <p:sp>
        <p:nvSpPr>
          <p:cNvPr id="7" name="Text 5"/>
          <p:cNvSpPr/>
          <p:nvPr/>
        </p:nvSpPr>
        <p:spPr>
          <a:xfrm>
            <a:off x="1417320" y="1737360"/>
            <a:ext cx="3840480" cy="320040"/>
          </a:xfrm>
          <a:prstGeom prst="rect">
            <a:avLst/>
          </a:prstGeom>
          <a:noFill/>
        </p:spPr>
        <p:txBody>
          <a:bodyPr wrap="square" lIns="0" tIns="0" rIns="0" bIns="0" rtlCol="0" anchor="ctr"/>
          <a:lstStyle/>
          <a:p>
            <a:pPr marL="0" indent="0">
              <a:buNone/>
            </a:pPr>
            <a:r>
              <a:rPr lang="en-US" sz="1800" b="1" dirty="0">
                <a:solidFill>
                  <a:srgbClr val="142440"/>
                </a:solidFill>
              </a:rPr>
              <a:t>A strong recommendation should consider:</a:t>
            </a:r>
            <a:endParaRPr lang="en-US" sz="1800" dirty="0"/>
          </a:p>
        </p:txBody>
      </p:sp>
      <p:sp>
        <p:nvSpPr>
          <p:cNvPr id="8" name="Text 6"/>
          <p:cNvSpPr/>
          <p:nvPr/>
        </p:nvSpPr>
        <p:spPr>
          <a:xfrm>
            <a:off x="1600200" y="2240280"/>
            <a:ext cx="4023360" cy="256032"/>
          </a:xfrm>
          <a:prstGeom prst="rect">
            <a:avLst/>
          </a:prstGeom>
          <a:noFill/>
        </p:spPr>
        <p:txBody>
          <a:bodyPr wrap="square" lIns="0" tIns="0" rIns="0" bIns="0" rtlCol="0" anchor="ctr"/>
          <a:lstStyle/>
          <a:p>
            <a:pPr marL="0" indent="0">
              <a:buNone/>
            </a:pPr>
            <a:r>
              <a:rPr lang="en-US" sz="1500" dirty="0">
                <a:solidFill>
                  <a:srgbClr val="26323F"/>
                </a:solidFill>
              </a:rPr>
              <a:t>• key stakeholder interests</a:t>
            </a:r>
            <a:endParaRPr lang="en-US" sz="1500" dirty="0"/>
          </a:p>
        </p:txBody>
      </p:sp>
      <p:sp>
        <p:nvSpPr>
          <p:cNvPr id="9" name="Text 7"/>
          <p:cNvSpPr/>
          <p:nvPr/>
        </p:nvSpPr>
        <p:spPr>
          <a:xfrm>
            <a:off x="1600200" y="2697480"/>
            <a:ext cx="4023360" cy="256032"/>
          </a:xfrm>
          <a:prstGeom prst="rect">
            <a:avLst/>
          </a:prstGeom>
          <a:noFill/>
        </p:spPr>
        <p:txBody>
          <a:bodyPr wrap="square" lIns="0" tIns="0" rIns="0" bIns="0" rtlCol="0" anchor="ctr"/>
          <a:lstStyle/>
          <a:p>
            <a:pPr marL="0" indent="0">
              <a:buNone/>
            </a:pPr>
            <a:r>
              <a:rPr lang="en-US" sz="1500" dirty="0">
                <a:solidFill>
                  <a:srgbClr val="26323F"/>
                </a:solidFill>
              </a:rPr>
              <a:t>• overall benefits and harms</a:t>
            </a:r>
            <a:endParaRPr lang="en-US" sz="1500" dirty="0"/>
          </a:p>
        </p:txBody>
      </p:sp>
      <p:sp>
        <p:nvSpPr>
          <p:cNvPr id="10" name="Text 8"/>
          <p:cNvSpPr/>
          <p:nvPr/>
        </p:nvSpPr>
        <p:spPr>
          <a:xfrm>
            <a:off x="1600200" y="3154680"/>
            <a:ext cx="4023360" cy="256032"/>
          </a:xfrm>
          <a:prstGeom prst="rect">
            <a:avLst/>
          </a:prstGeom>
          <a:noFill/>
        </p:spPr>
        <p:txBody>
          <a:bodyPr wrap="square" lIns="0" tIns="0" rIns="0" bIns="0" rtlCol="0" anchor="ctr"/>
          <a:lstStyle/>
          <a:p>
            <a:pPr marL="0" indent="0">
              <a:buNone/>
            </a:pPr>
            <a:r>
              <a:rPr lang="en-US" sz="1500" dirty="0">
                <a:solidFill>
                  <a:srgbClr val="26323F"/>
                </a:solidFill>
              </a:rPr>
              <a:t>• important duties and rights</a:t>
            </a:r>
            <a:endParaRPr lang="en-US" sz="1500" dirty="0"/>
          </a:p>
        </p:txBody>
      </p:sp>
      <p:sp>
        <p:nvSpPr>
          <p:cNvPr id="11" name="Text 9"/>
          <p:cNvSpPr/>
          <p:nvPr/>
        </p:nvSpPr>
        <p:spPr>
          <a:xfrm>
            <a:off x="1600200" y="3611880"/>
            <a:ext cx="4023360" cy="256032"/>
          </a:xfrm>
          <a:prstGeom prst="rect">
            <a:avLst/>
          </a:prstGeom>
          <a:noFill/>
        </p:spPr>
        <p:txBody>
          <a:bodyPr wrap="square" lIns="0" tIns="0" rIns="0" bIns="0" rtlCol="0" anchor="ctr"/>
          <a:lstStyle/>
          <a:p>
            <a:pPr marL="0" indent="0">
              <a:buNone/>
            </a:pPr>
            <a:r>
              <a:rPr lang="en-US" sz="1500" dirty="0">
                <a:solidFill>
                  <a:srgbClr val="26323F"/>
                </a:solidFill>
              </a:rPr>
              <a:t>• evidence from the case</a:t>
            </a:r>
            <a:endParaRPr lang="en-US" sz="1500" dirty="0"/>
          </a:p>
        </p:txBody>
      </p:sp>
      <p:sp>
        <p:nvSpPr>
          <p:cNvPr id="12" name="Text 10"/>
          <p:cNvSpPr/>
          <p:nvPr/>
        </p:nvSpPr>
        <p:spPr>
          <a:xfrm>
            <a:off x="5715000" y="1965960"/>
            <a:ext cx="4526280" cy="1097280"/>
          </a:xfrm>
          <a:prstGeom prst="rect">
            <a:avLst/>
          </a:prstGeom>
          <a:noFill/>
        </p:spPr>
        <p:txBody>
          <a:bodyPr wrap="square" lIns="635" tIns="635" rIns="635" bIns="635" rtlCol="0" anchor="ctr">
            <a:normAutofit/>
          </a:bodyPr>
          <a:lstStyle/>
          <a:p>
            <a:pPr marL="0" indent="0" algn="ctr">
              <a:buNone/>
            </a:pPr>
            <a:r>
              <a:rPr lang="en-US" sz="2300" b="1" dirty="0">
                <a:solidFill>
                  <a:srgbClr val="4B3B7B"/>
                </a:solidFill>
              </a:rPr>
              <a:t>Tesla should / should not ______ because ______.</a:t>
            </a:r>
            <a:endParaRPr lang="en-US" sz="2300" dirty="0"/>
          </a:p>
        </p:txBody>
      </p:sp>
      <p:sp>
        <p:nvSpPr>
          <p:cNvPr id="13" name="Text 11"/>
          <p:cNvSpPr/>
          <p:nvPr/>
        </p:nvSpPr>
        <p:spPr>
          <a:xfrm>
            <a:off x="5897880" y="3337560"/>
            <a:ext cx="4160520" cy="548640"/>
          </a:xfrm>
          <a:prstGeom prst="rect">
            <a:avLst/>
          </a:prstGeom>
          <a:noFill/>
        </p:spPr>
        <p:txBody>
          <a:bodyPr wrap="square" lIns="0" tIns="0" rIns="0" bIns="0" rtlCol="0" anchor="ctr"/>
          <a:lstStyle/>
          <a:p>
            <a:pPr marL="0" indent="0" algn="ctr">
              <a:buNone/>
            </a:pPr>
            <a:r>
              <a:rPr lang="en-US" sz="1500" dirty="0">
                <a:solidFill>
                  <a:srgbClr val="5B6573"/>
                </a:solidFill>
              </a:rPr>
              <a:t>Then explain which ethical lens gives the stronger justification.</a:t>
            </a:r>
            <a:endParaRPr lang="en-US" sz="1500" dirty="0"/>
          </a:p>
        </p:txBody>
      </p:sp>
      <p:sp>
        <p:nvSpPr>
          <p:cNvPr id="14" name="Shape 12"/>
          <p:cNvSpPr/>
          <p:nvPr/>
        </p:nvSpPr>
        <p:spPr>
          <a:xfrm>
            <a:off x="1508760" y="5166360"/>
            <a:ext cx="9144000" cy="621792"/>
          </a:xfrm>
          <a:prstGeom prst="roundRect">
            <a:avLst>
              <a:gd name="adj" fmla="val 8824"/>
            </a:avLst>
          </a:prstGeom>
          <a:solidFill>
            <a:srgbClr val="EAF2FD"/>
          </a:solidFill>
          <a:ln w="12700">
            <a:solidFill>
              <a:srgbClr val="D9E2F2"/>
            </a:solidFill>
            <a:prstDash val="solid"/>
          </a:ln>
        </p:spPr>
      </p:sp>
      <p:sp>
        <p:nvSpPr>
          <p:cNvPr id="15" name="Text 13"/>
          <p:cNvSpPr/>
          <p:nvPr/>
        </p:nvSpPr>
        <p:spPr>
          <a:xfrm>
            <a:off x="1645920" y="5276088"/>
            <a:ext cx="8869680" cy="402336"/>
          </a:xfrm>
          <a:prstGeom prst="rect">
            <a:avLst/>
          </a:prstGeom>
          <a:noFill/>
        </p:spPr>
        <p:txBody>
          <a:bodyPr wrap="square" lIns="254" tIns="254" rIns="254" bIns="254" rtlCol="0" anchor="ctr">
            <a:normAutofit/>
          </a:bodyPr>
          <a:lstStyle/>
          <a:p>
            <a:pPr marL="0" indent="0" algn="ctr">
              <a:buNone/>
            </a:pPr>
            <a:r>
              <a:rPr lang="en-US" sz="1500" b="1" dirty="0">
                <a:solidFill>
                  <a:srgbClr val="142440"/>
                </a:solidFill>
              </a:rPr>
              <a:t>Worked example complete. Now you use the same framework yourself.</a:t>
            </a:r>
            <a:endParaRPr lang="en-US" sz="15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Your turn — Apple vs FBI</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Case reading: Security vs privacy.</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APPLE CASE</a:t>
            </a:r>
            <a:endParaRPr lang="en-US" sz="1000" dirty="0"/>
          </a:p>
        </p:txBody>
      </p:sp>
      <p:sp>
        <p:nvSpPr>
          <p:cNvPr id="6" name="Text 4"/>
          <p:cNvSpPr/>
          <p:nvPr/>
        </p:nvSpPr>
        <p:spPr>
          <a:xfrm>
            <a:off x="777240" y="1325880"/>
            <a:ext cx="10652760" cy="822960"/>
          </a:xfrm>
          <a:prstGeom prst="rect">
            <a:avLst/>
          </a:prstGeom>
          <a:noFill/>
        </p:spPr>
        <p:txBody>
          <a:bodyPr wrap="square" lIns="635" tIns="635" rIns="635" bIns="635" rtlCol="0" anchor="ctr"/>
          <a:lstStyle/>
          <a:p>
            <a:pPr marL="0" indent="0">
              <a:buNone/>
            </a:pPr>
            <a:r>
              <a:rPr lang="en-US" sz="1500" dirty="0">
                <a:solidFill>
                  <a:srgbClr val="26323F"/>
                </a:solidFill>
              </a:rPr>
              <a:t>After the 2015 San Bernardino terrorist attack in California, the FBI recovered an iPhone used by one of the attackers. Investigators wanted access to the data on the phone because it might contain evidence or information relevant to the investigation.</a:t>
            </a:r>
            <a:endParaRPr lang="en-US" sz="1500" dirty="0"/>
          </a:p>
        </p:txBody>
      </p:sp>
      <p:sp>
        <p:nvSpPr>
          <p:cNvPr id="7" name="Text 5"/>
          <p:cNvSpPr/>
          <p:nvPr/>
        </p:nvSpPr>
        <p:spPr>
          <a:xfrm>
            <a:off x="777240" y="2286000"/>
            <a:ext cx="10652760" cy="960120"/>
          </a:xfrm>
          <a:prstGeom prst="rect">
            <a:avLst/>
          </a:prstGeom>
          <a:noFill/>
        </p:spPr>
        <p:txBody>
          <a:bodyPr wrap="square" lIns="635" tIns="635" rIns="635" bIns="635" rtlCol="0" anchor="ctr"/>
          <a:lstStyle/>
          <a:p>
            <a:pPr marL="0" indent="0">
              <a:buNone/>
            </a:pPr>
            <a:r>
              <a:rPr lang="en-US" sz="1500" dirty="0">
                <a:solidFill>
                  <a:srgbClr val="26323F"/>
                </a:solidFill>
              </a:rPr>
              <a:t>The phone was protected by Apple’s security features. The U.S. government obtained a court order seeking Apple’s technical assistance. Apple said the request would require it to create a special version of iOS that removed or weakened some security protections so that the passcode could be attacked more easily.</a:t>
            </a:r>
            <a:endParaRPr lang="en-US" sz="1500" dirty="0"/>
          </a:p>
        </p:txBody>
      </p:sp>
      <p:sp>
        <p:nvSpPr>
          <p:cNvPr id="8" name="Text 6"/>
          <p:cNvSpPr/>
          <p:nvPr/>
        </p:nvSpPr>
        <p:spPr>
          <a:xfrm>
            <a:off x="777240" y="3401568"/>
            <a:ext cx="10652760" cy="868680"/>
          </a:xfrm>
          <a:prstGeom prst="rect">
            <a:avLst/>
          </a:prstGeom>
          <a:noFill/>
        </p:spPr>
        <p:txBody>
          <a:bodyPr wrap="square" lIns="635" tIns="635" rIns="635" bIns="635" rtlCol="0" anchor="ctr"/>
          <a:lstStyle/>
          <a:p>
            <a:pPr marL="0" indent="0">
              <a:buNone/>
            </a:pPr>
            <a:r>
              <a:rPr lang="en-US" sz="1500" dirty="0">
                <a:solidFill>
                  <a:srgbClr val="26323F"/>
                </a:solidFill>
              </a:rPr>
              <a:t>The FBI argued that accessing the phone was important for public safety and for pursuing every investigative lead. Apple argued that creating the requested software could create a dangerous precedent and increase risks to the privacy and security of many iPhone users.</a:t>
            </a:r>
            <a:endParaRPr lang="en-US" sz="1500" dirty="0"/>
          </a:p>
        </p:txBody>
      </p:sp>
      <p:sp>
        <p:nvSpPr>
          <p:cNvPr id="9" name="Shape 7"/>
          <p:cNvSpPr/>
          <p:nvPr/>
        </p:nvSpPr>
        <p:spPr>
          <a:xfrm>
            <a:off x="1325880" y="4709160"/>
            <a:ext cx="9555480" cy="658368"/>
          </a:xfrm>
          <a:prstGeom prst="roundRect">
            <a:avLst>
              <a:gd name="adj" fmla="val 8333"/>
            </a:avLst>
          </a:prstGeom>
          <a:solidFill>
            <a:srgbClr val="F2EEF9"/>
          </a:solidFill>
          <a:ln w="12700">
            <a:solidFill>
              <a:srgbClr val="D9E2F2"/>
            </a:solidFill>
            <a:prstDash val="solid"/>
          </a:ln>
        </p:spPr>
      </p:sp>
      <p:sp>
        <p:nvSpPr>
          <p:cNvPr id="10" name="Text 8"/>
          <p:cNvSpPr/>
          <p:nvPr/>
        </p:nvSpPr>
        <p:spPr>
          <a:xfrm>
            <a:off x="1463040" y="4818888"/>
            <a:ext cx="9281160" cy="438912"/>
          </a:xfrm>
          <a:prstGeom prst="rect">
            <a:avLst/>
          </a:prstGeom>
          <a:noFill/>
        </p:spPr>
        <p:txBody>
          <a:bodyPr wrap="square" lIns="254" tIns="254" rIns="254" bIns="254" rtlCol="0" anchor="ctr">
            <a:normAutofit/>
          </a:bodyPr>
          <a:lstStyle/>
          <a:p>
            <a:pPr marL="0" indent="0" algn="ctr">
              <a:buNone/>
            </a:pPr>
            <a:r>
              <a:rPr lang="en-US" sz="1700" b="1" dirty="0">
                <a:solidFill>
                  <a:srgbClr val="4B3B7B"/>
                </a:solidFill>
              </a:rPr>
              <a:t>Decision: Should Apple create software to help the FBI unlock the iPhone?</a:t>
            </a:r>
            <a:endParaRPr lang="en-US" sz="17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
        <p:nvSpPr>
          <p:cNvPr id="12" name="Text Box 11"/>
          <p:cNvSpPr txBox="1"/>
          <p:nvPr/>
        </p:nvSpPr>
        <p:spPr>
          <a:xfrm>
            <a:off x="621665" y="5692140"/>
            <a:ext cx="7104380" cy="368300"/>
          </a:xfrm>
          <a:prstGeom prst="rect">
            <a:avLst/>
          </a:prstGeom>
          <a:noFill/>
        </p:spPr>
        <p:txBody>
          <a:bodyPr wrap="square" rtlCol="0">
            <a:spAutoFit/>
          </a:bodyPr>
          <a:p>
            <a:r>
              <a:rPr lang="en-US" altLang="en-US">
                <a:hlinkClick r:id="rId1" tooltip="" action="ppaction://hlinkfile"/>
              </a:rPr>
              <a:t>https://www.apple.com/customer-letter/?utm_source=chatgpt.com</a:t>
            </a: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Apple vs FBI — More case context</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Read this before you begin the group analysis.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APPLE CASE</a:t>
            </a:r>
            <a:endParaRPr lang="en-US" sz="1000" dirty="0"/>
          </a:p>
        </p:txBody>
      </p:sp>
      <p:sp>
        <p:nvSpPr>
          <p:cNvPr id="6" name="Text 4"/>
          <p:cNvSpPr/>
          <p:nvPr/>
        </p:nvSpPr>
        <p:spPr>
          <a:xfrm>
            <a:off x="777240" y="1325880"/>
            <a:ext cx="10652760" cy="868680"/>
          </a:xfrm>
          <a:prstGeom prst="rect">
            <a:avLst/>
          </a:prstGeom>
          <a:noFill/>
        </p:spPr>
        <p:txBody>
          <a:bodyPr wrap="square" lIns="635" tIns="635" rIns="635" bIns="635" rtlCol="0" anchor="ctr"/>
          <a:lstStyle/>
          <a:p>
            <a:pPr marL="0" indent="0">
              <a:buNone/>
            </a:pPr>
            <a:r>
              <a:rPr lang="en-US" sz="1500" dirty="0">
                <a:solidFill>
                  <a:srgbClr val="26323F"/>
                </a:solidFill>
              </a:rPr>
              <a:t>Apple stated that it had already provided the information it possessed and had helped law enforcement in ways that were possible without creating the requested software. Apple’s position was that the broader security risk to customers mattered beyond this one phone.</a:t>
            </a:r>
            <a:endParaRPr lang="en-US" sz="1500" dirty="0"/>
          </a:p>
        </p:txBody>
      </p:sp>
      <p:sp>
        <p:nvSpPr>
          <p:cNvPr id="7" name="Text 5"/>
          <p:cNvSpPr/>
          <p:nvPr/>
        </p:nvSpPr>
        <p:spPr>
          <a:xfrm>
            <a:off x="777240" y="2331720"/>
            <a:ext cx="10652760" cy="822960"/>
          </a:xfrm>
          <a:prstGeom prst="rect">
            <a:avLst/>
          </a:prstGeom>
          <a:noFill/>
        </p:spPr>
        <p:txBody>
          <a:bodyPr wrap="square" lIns="635" tIns="635" rIns="635" bIns="635" rtlCol="0" anchor="ctr"/>
          <a:lstStyle/>
          <a:p>
            <a:pPr marL="0" indent="0">
              <a:buNone/>
            </a:pPr>
            <a:r>
              <a:rPr lang="en-US" sz="1500" dirty="0">
                <a:solidFill>
                  <a:srgbClr val="26323F"/>
                </a:solidFill>
              </a:rPr>
              <a:t>The government’s position was different. It argued that it had a legal search warrant and a responsibility to investigate the attack fully. The FBI saw access to the phone as part of its duty to victims and to public safety.</a:t>
            </a:r>
            <a:endParaRPr lang="en-US" sz="1500" dirty="0"/>
          </a:p>
        </p:txBody>
      </p:sp>
      <p:sp>
        <p:nvSpPr>
          <p:cNvPr id="8" name="Text 6"/>
          <p:cNvSpPr/>
          <p:nvPr/>
        </p:nvSpPr>
        <p:spPr>
          <a:xfrm>
            <a:off x="777240" y="3310128"/>
            <a:ext cx="10652760" cy="868680"/>
          </a:xfrm>
          <a:prstGeom prst="rect">
            <a:avLst/>
          </a:prstGeom>
          <a:noFill/>
        </p:spPr>
        <p:txBody>
          <a:bodyPr wrap="square" lIns="635" tIns="635" rIns="635" bIns="635" rtlCol="0" anchor="ctr"/>
          <a:lstStyle/>
          <a:p>
            <a:pPr marL="0" indent="0">
              <a:buNone/>
            </a:pPr>
            <a:r>
              <a:rPr lang="en-US" sz="1500" dirty="0">
                <a:solidFill>
                  <a:srgbClr val="26323F"/>
                </a:solidFill>
              </a:rPr>
              <a:t>The legal dispute ended before a final court ruling on the central issue. In March 2016, the U.S. government said that, with help from a third party, it had found a way to unlock the phone without Apple’s assistance and asked the court to vacate the order.</a:t>
            </a:r>
            <a:endParaRPr lang="en-US" sz="1500" dirty="0"/>
          </a:p>
        </p:txBody>
      </p:sp>
      <p:sp>
        <p:nvSpPr>
          <p:cNvPr id="9" name="Shape 7"/>
          <p:cNvSpPr/>
          <p:nvPr/>
        </p:nvSpPr>
        <p:spPr>
          <a:xfrm>
            <a:off x="1828800" y="4709160"/>
            <a:ext cx="8503920" cy="658368"/>
          </a:xfrm>
          <a:prstGeom prst="roundRect">
            <a:avLst>
              <a:gd name="adj" fmla="val 8333"/>
            </a:avLst>
          </a:prstGeom>
          <a:solidFill>
            <a:srgbClr val="EAF2FD"/>
          </a:solidFill>
          <a:ln w="12700">
            <a:solidFill>
              <a:srgbClr val="D9E2F2"/>
            </a:solidFill>
            <a:prstDash val="solid"/>
          </a:ln>
        </p:spPr>
      </p:sp>
      <p:sp>
        <p:nvSpPr>
          <p:cNvPr id="10" name="Text 8"/>
          <p:cNvSpPr/>
          <p:nvPr/>
        </p:nvSpPr>
        <p:spPr>
          <a:xfrm>
            <a:off x="1965960" y="4818888"/>
            <a:ext cx="8229600" cy="438912"/>
          </a:xfrm>
          <a:prstGeom prst="rect">
            <a:avLst/>
          </a:prstGeom>
          <a:noFill/>
        </p:spPr>
        <p:txBody>
          <a:bodyPr wrap="square" lIns="254" tIns="254" rIns="254" bIns="254" rtlCol="0" anchor="ctr">
            <a:normAutofit/>
          </a:bodyPr>
          <a:lstStyle/>
          <a:p>
            <a:pPr marL="0" indent="0" algn="ctr">
              <a:buNone/>
            </a:pPr>
            <a:r>
              <a:rPr lang="en-US" sz="1700" b="1" dirty="0">
                <a:solidFill>
                  <a:srgbClr val="142440"/>
                </a:solidFill>
              </a:rPr>
              <a:t>Your task: Apply the same framework we used for Tesla.</a:t>
            </a:r>
            <a:endParaRPr lang="en-US" sz="1700" dirty="0"/>
          </a:p>
        </p:txBody>
      </p:sp>
      <p:sp>
        <p:nvSpPr>
          <p:cNvPr id="11" name="Text 9"/>
          <p:cNvSpPr/>
          <p:nvPr/>
        </p:nvSpPr>
        <p:spPr>
          <a:xfrm>
            <a:off x="621792" y="6144768"/>
            <a:ext cx="10789920" cy="219456"/>
          </a:xfrm>
          <a:prstGeom prst="rect">
            <a:avLst/>
          </a:prstGeom>
          <a:noFill/>
        </p:spPr>
        <p:txBody>
          <a:bodyPr wrap="square" lIns="0" tIns="0" rIns="0" bIns="0" rtlCol="0" anchor="ctr"/>
          <a:lstStyle/>
          <a:p>
            <a:pPr marL="0" indent="0">
              <a:buNone/>
            </a:pPr>
            <a:r>
              <a:rPr lang="en-US" sz="850" b="1" dirty="0">
                <a:solidFill>
                  <a:srgbClr val="6D7582"/>
                </a:solidFill>
              </a:rPr>
              <a:t>Source: </a:t>
            </a:r>
            <a:r>
              <a:rPr lang="en-US" sz="850" u="sng" dirty="0">
                <a:solidFill>
                  <a:srgbClr val="0563C1"/>
                </a:solidFill>
              </a:rPr>
              <a:t>U.S. Department of Justice — Government request to vacate Apple order</a:t>
            </a:r>
            <a:endParaRPr lang="en-US" sz="8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Apple Output 1 — Stakeholder analysis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Required output: identify at least six stakeholders.</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STUDENT TASK</a:t>
            </a:r>
            <a:endParaRPr lang="en-US" sz="1000" dirty="0"/>
          </a:p>
        </p:txBody>
      </p:sp>
      <p:graphicFrame>
        <p:nvGraphicFramePr>
          <p:cNvPr id="23" name="Table 0"/>
          <p:cNvGraphicFramePr>
            <a:graphicFrameLocks noGrp="1"/>
          </p:cNvGraphicFramePr>
          <p:nvPr/>
        </p:nvGraphicFramePr>
        <p:xfrm>
          <a:off x="685800" y="1417320"/>
          <a:ext cx="10835640" cy="4389120"/>
        </p:xfrm>
        <a:graphic>
          <a:graphicData uri="http://schemas.openxmlformats.org/drawingml/2006/table">
            <a:tbl>
              <a:tblPr/>
              <a:tblGrid>
                <a:gridCol w="2103120"/>
                <a:gridCol w="2834640"/>
                <a:gridCol w="2926080"/>
                <a:gridCol w="2971800"/>
              </a:tblGrid>
              <a:tr h="627017">
                <a:tc>
                  <a:txBody>
                    <a:bodyPr/>
                    <a:lstStyle/>
                    <a:p>
                      <a:pPr marL="0" indent="0" algn="ctr">
                        <a:buNone/>
                      </a:pPr>
                      <a:r>
                        <a:rPr lang="en-US" sz="1120" b="1" dirty="0">
                          <a:solidFill>
                            <a:srgbClr val="FFFFFF"/>
                          </a:solidFill>
                          <a:latin typeface="Aptos" pitchFamily="34" charset="0"/>
                          <a:ea typeface="Aptos" pitchFamily="34" charset="-122"/>
                          <a:cs typeface="Aptos" pitchFamily="34" charset="-120"/>
                        </a:rPr>
                        <a:t>Stakeholder</a:t>
                      </a: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20" b="1" dirty="0">
                          <a:solidFill>
                            <a:srgbClr val="FFFFFF"/>
                          </a:solidFill>
                          <a:latin typeface="Aptos" pitchFamily="34" charset="0"/>
                          <a:ea typeface="Aptos" pitchFamily="34" charset="-122"/>
                          <a:cs typeface="Aptos" pitchFamily="34" charset="-120"/>
                        </a:rPr>
                        <a:t>What do they want?</a:t>
                      </a: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20" b="1" dirty="0">
                          <a:solidFill>
                            <a:srgbClr val="FFFFFF"/>
                          </a:solidFill>
                          <a:latin typeface="Aptos" pitchFamily="34" charset="0"/>
                          <a:ea typeface="Aptos" pitchFamily="34" charset="-122"/>
                          <a:cs typeface="Aptos" pitchFamily="34" charset="-120"/>
                        </a:rPr>
                        <a:t>Possible benefit</a:t>
                      </a: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120" b="1" dirty="0">
                          <a:solidFill>
                            <a:srgbClr val="FFFFFF"/>
                          </a:solidFill>
                          <a:latin typeface="Aptos" pitchFamily="34" charset="0"/>
                          <a:ea typeface="Aptos" pitchFamily="34" charset="-122"/>
                          <a:cs typeface="Aptos" pitchFamily="34" charset="-120"/>
                        </a:rPr>
                        <a:t>Possible harm / concern</a:t>
                      </a: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27017">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12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280160" y="5989320"/>
            <a:ext cx="9646920" cy="475488"/>
          </a:xfrm>
          <a:prstGeom prst="roundRect">
            <a:avLst>
              <a:gd name="adj" fmla="val 11538"/>
            </a:avLst>
          </a:prstGeom>
          <a:solidFill>
            <a:srgbClr val="FFF8E7"/>
          </a:solidFill>
          <a:ln w="12700">
            <a:solidFill>
              <a:srgbClr val="D9E2F2"/>
            </a:solidFill>
            <a:prstDash val="solid"/>
          </a:ln>
        </p:spPr>
      </p:sp>
      <p:sp>
        <p:nvSpPr>
          <p:cNvPr id="8" name="Text 5"/>
          <p:cNvSpPr/>
          <p:nvPr/>
        </p:nvSpPr>
        <p:spPr>
          <a:xfrm>
            <a:off x="1417320" y="6099048"/>
            <a:ext cx="9372600" cy="256032"/>
          </a:xfrm>
          <a:prstGeom prst="rect">
            <a:avLst/>
          </a:prstGeom>
          <a:noFill/>
        </p:spPr>
        <p:txBody>
          <a:bodyPr wrap="square" lIns="254" tIns="254" rIns="254" bIns="254" rtlCol="0" anchor="ctr">
            <a:normAutofit/>
          </a:bodyPr>
          <a:lstStyle/>
          <a:p>
            <a:pPr marL="0" indent="0" algn="ctr">
              <a:buNone/>
            </a:pPr>
            <a:r>
              <a:rPr lang="en-US" sz="1350" b="1" dirty="0">
                <a:solidFill>
                  <a:srgbClr val="8B5A00"/>
                </a:solidFill>
              </a:rPr>
              <a:t>Do not move to the ethical lenses until your stakeholder table is complete.</a:t>
            </a:r>
            <a:endParaRPr lang="en-US" sz="13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Apple Output 2 — Power–Interest classification</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Required output: classify each key stakeholder.</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STUDENT TASK</a:t>
            </a:r>
            <a:endParaRPr lang="en-US" sz="1000" dirty="0"/>
          </a:p>
        </p:txBody>
      </p:sp>
      <p:graphicFrame>
        <p:nvGraphicFramePr>
          <p:cNvPr id="24" name="Table 0"/>
          <p:cNvGraphicFramePr>
            <a:graphicFrameLocks noGrp="1"/>
          </p:cNvGraphicFramePr>
          <p:nvPr/>
        </p:nvGraphicFramePr>
        <p:xfrm>
          <a:off x="502920" y="1325880"/>
          <a:ext cx="11201400" cy="4434843"/>
        </p:xfrm>
        <a:graphic>
          <a:graphicData uri="http://schemas.openxmlformats.org/drawingml/2006/table">
            <a:tbl>
              <a:tblPr/>
              <a:tblGrid>
                <a:gridCol w="2331720"/>
                <a:gridCol w="1417320"/>
                <a:gridCol w="1417320"/>
                <a:gridCol w="2331720"/>
                <a:gridCol w="3703320"/>
              </a:tblGrid>
              <a:tr h="633549">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Stakeholder</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Power</a:t>
                      </a:r>
                      <a:endParaRPr lang="en-US" sz="1080" dirty="0">
                        <a:latin typeface="Aptos" pitchFamily="34" charset="0"/>
                        <a:ea typeface="Aptos" pitchFamily="34" charset="0"/>
                        <a:cs typeface="Aptos" pitchFamily="34" charset="0"/>
                      </a:endParaRPr>
                    </a:p>
                    <a:p>
                      <a:pPr marL="0" indent="0" algn="ctr">
                        <a:buNone/>
                      </a:pPr>
                      <a:r>
                        <a:rPr lang="en-US" sz="1080" b="1" dirty="0">
                          <a:solidFill>
                            <a:srgbClr val="FFFFFF"/>
                          </a:solidFill>
                          <a:latin typeface="Aptos" pitchFamily="34" charset="0"/>
                          <a:ea typeface="Aptos" pitchFamily="34" charset="-122"/>
                          <a:cs typeface="Aptos" pitchFamily="34" charset="-120"/>
                        </a:rPr>
                        <a:t>High / Low</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Interest</a:t>
                      </a:r>
                      <a:endParaRPr lang="en-US" sz="1080" dirty="0">
                        <a:latin typeface="Aptos" pitchFamily="34" charset="0"/>
                        <a:ea typeface="Aptos" pitchFamily="34" charset="0"/>
                        <a:cs typeface="Aptos" pitchFamily="34" charset="0"/>
                      </a:endParaRPr>
                    </a:p>
                    <a:p>
                      <a:pPr marL="0" indent="0" algn="ctr">
                        <a:buNone/>
                      </a:pPr>
                      <a:r>
                        <a:rPr lang="en-US" sz="1080" b="1" dirty="0">
                          <a:solidFill>
                            <a:srgbClr val="FFFFFF"/>
                          </a:solidFill>
                          <a:latin typeface="Aptos" pitchFamily="34" charset="0"/>
                          <a:ea typeface="Aptos" pitchFamily="34" charset="-122"/>
                          <a:cs typeface="Aptos" pitchFamily="34" charset="-120"/>
                        </a:rPr>
                        <a:t>High / Low</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Grid position</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80" b="1" dirty="0">
                          <a:solidFill>
                            <a:srgbClr val="FFFFFF"/>
                          </a:solidFill>
                          <a:latin typeface="Aptos" pitchFamily="34" charset="0"/>
                          <a:ea typeface="Aptos" pitchFamily="34" charset="-122"/>
                          <a:cs typeface="Aptos" pitchFamily="34" charset="-120"/>
                        </a:rPr>
                        <a:t>Management approach</a:t>
                      </a: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33549">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33549">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33549">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33549">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33549">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33549">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2011680" y="5989320"/>
            <a:ext cx="8138160" cy="457200"/>
          </a:xfrm>
          <a:prstGeom prst="roundRect">
            <a:avLst>
              <a:gd name="adj" fmla="val 12000"/>
            </a:avLst>
          </a:prstGeom>
          <a:solidFill>
            <a:srgbClr val="EAF2FD"/>
          </a:solidFill>
          <a:ln w="12700">
            <a:solidFill>
              <a:srgbClr val="D9E2F2"/>
            </a:solidFill>
            <a:prstDash val="solid"/>
          </a:ln>
        </p:spPr>
      </p:sp>
      <p:sp>
        <p:nvSpPr>
          <p:cNvPr id="8" name="Text 5"/>
          <p:cNvSpPr/>
          <p:nvPr/>
        </p:nvSpPr>
        <p:spPr>
          <a:xfrm>
            <a:off x="2148840" y="6099048"/>
            <a:ext cx="7863840" cy="237744"/>
          </a:xfrm>
          <a:prstGeom prst="rect">
            <a:avLst/>
          </a:prstGeom>
          <a:noFill/>
        </p:spPr>
        <p:txBody>
          <a:bodyPr wrap="square" lIns="254" tIns="254" rIns="254" bIns="254" rtlCol="0" anchor="ctr">
            <a:normAutofit/>
          </a:bodyPr>
          <a:lstStyle/>
          <a:p>
            <a:pPr marL="0" indent="0" algn="ctr">
              <a:buNone/>
            </a:pPr>
            <a:r>
              <a:rPr lang="en-US" sz="1350" b="1" dirty="0">
                <a:solidFill>
                  <a:srgbClr val="142440"/>
                </a:solidFill>
              </a:rPr>
              <a:t>Power + Interest → Grid position → Management priority</a:t>
            </a:r>
            <a:endParaRPr lang="en-US" sz="13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Apple Output 3 — Utilitarianism</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Required output: compare the consequences of helping the FBI vs refusing.</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STUDENT TASK</a:t>
            </a:r>
            <a:endParaRPr lang="en-US" sz="1000" dirty="0"/>
          </a:p>
        </p:txBody>
      </p:sp>
      <p:graphicFrame>
        <p:nvGraphicFramePr>
          <p:cNvPr id="25" name="Table 0"/>
          <p:cNvGraphicFramePr>
            <a:graphicFrameLocks noGrp="1"/>
          </p:cNvGraphicFramePr>
          <p:nvPr/>
        </p:nvGraphicFramePr>
        <p:xfrm>
          <a:off x="256032" y="1325880"/>
          <a:ext cx="11658600" cy="4160520"/>
        </p:xfrm>
        <a:graphic>
          <a:graphicData uri="http://schemas.openxmlformats.org/drawingml/2006/table">
            <a:tbl>
              <a:tblPr/>
              <a:tblGrid>
                <a:gridCol w="1234440"/>
                <a:gridCol w="2011680"/>
                <a:gridCol w="2148840"/>
                <a:gridCol w="1965960"/>
                <a:gridCol w="2148840"/>
                <a:gridCol w="2148840"/>
              </a:tblGrid>
              <a:tr h="1386840">
                <a:tc>
                  <a:txBody>
                    <a:bodyPr/>
                    <a:lstStyle/>
                    <a:p>
                      <a:pPr marL="0" indent="0" algn="ctr">
                        <a:buNone/>
                      </a:pPr>
                      <a:r>
                        <a:rPr lang="en-US" sz="1040" b="1" dirty="0">
                          <a:solidFill>
                            <a:srgbClr val="FFFFFF"/>
                          </a:solidFill>
                          <a:latin typeface="Aptos" pitchFamily="34" charset="0"/>
                          <a:ea typeface="Aptos" pitchFamily="34" charset="-122"/>
                          <a:cs typeface="Aptos" pitchFamily="34" charset="-120"/>
                        </a:rPr>
                        <a:t>Option</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40" b="1" dirty="0">
                          <a:solidFill>
                            <a:srgbClr val="FFFFFF"/>
                          </a:solidFill>
                          <a:latin typeface="Aptos" pitchFamily="34" charset="0"/>
                          <a:ea typeface="Aptos" pitchFamily="34" charset="-122"/>
                          <a:cs typeface="Aptos" pitchFamily="34" charset="-120"/>
                        </a:rPr>
                        <a:t>Who benefits?</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40" b="1" dirty="0">
                          <a:solidFill>
                            <a:srgbClr val="FFFFFF"/>
                          </a:solidFill>
                          <a:latin typeface="Aptos" pitchFamily="34" charset="0"/>
                          <a:ea typeface="Aptos" pitchFamily="34" charset="-122"/>
                          <a:cs typeface="Aptos" pitchFamily="34" charset="-120"/>
                        </a:rPr>
                        <a:t>What are the benefits?</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40" b="1" dirty="0">
                          <a:solidFill>
                            <a:srgbClr val="FFFFFF"/>
                          </a:solidFill>
                          <a:latin typeface="Aptos" pitchFamily="34" charset="0"/>
                          <a:ea typeface="Aptos" pitchFamily="34" charset="-122"/>
                          <a:cs typeface="Aptos" pitchFamily="34" charset="-120"/>
                        </a:rPr>
                        <a:t>Who is harmed?</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40" b="1" dirty="0">
                          <a:solidFill>
                            <a:srgbClr val="FFFFFF"/>
                          </a:solidFill>
                          <a:latin typeface="Aptos" pitchFamily="34" charset="0"/>
                          <a:ea typeface="Aptos" pitchFamily="34" charset="-122"/>
                          <a:cs typeface="Aptos" pitchFamily="34" charset="-120"/>
                        </a:rPr>
                        <a:t>What are the harms?</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040" b="1" dirty="0">
                          <a:solidFill>
                            <a:srgbClr val="FFFFFF"/>
                          </a:solidFill>
                          <a:latin typeface="Aptos" pitchFamily="34" charset="0"/>
                          <a:ea typeface="Aptos" pitchFamily="34" charset="-122"/>
                          <a:cs typeface="Aptos" pitchFamily="34" charset="-120"/>
                        </a:rPr>
                        <a:t>Overall judgement</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386840">
                <a:tc>
                  <a:txBody>
                    <a:bodyPr/>
                    <a:lstStyle/>
                    <a:p>
                      <a:pPr marL="0" indent="0" algn="l">
                        <a:buNone/>
                      </a:pPr>
                      <a:r>
                        <a:rPr lang="en-US" sz="1040" b="1" dirty="0">
                          <a:solidFill>
                            <a:srgbClr val="26323F"/>
                          </a:solidFill>
                          <a:latin typeface="Aptos" pitchFamily="34" charset="0"/>
                          <a:ea typeface="Aptos" pitchFamily="34" charset="-122"/>
                          <a:cs typeface="Aptos" pitchFamily="34" charset="-120"/>
                        </a:rPr>
                        <a:t>A. Help the FBI</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1386840">
                <a:tc>
                  <a:txBody>
                    <a:bodyPr/>
                    <a:lstStyle/>
                    <a:p>
                      <a:pPr marL="0" indent="0" algn="l">
                        <a:buNone/>
                      </a:pPr>
                      <a:r>
                        <a:rPr lang="en-US" sz="1040" b="1" dirty="0">
                          <a:solidFill>
                            <a:srgbClr val="26323F"/>
                          </a:solidFill>
                          <a:latin typeface="Aptos" pitchFamily="34" charset="0"/>
                          <a:ea typeface="Aptos" pitchFamily="34" charset="-122"/>
                          <a:cs typeface="Aptos" pitchFamily="34" charset="-120"/>
                        </a:rPr>
                        <a:t>B. Refuse</a:t>
                      </a: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04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371600" y="5669280"/>
            <a:ext cx="9418320" cy="548640"/>
          </a:xfrm>
          <a:prstGeom prst="roundRect">
            <a:avLst>
              <a:gd name="adj" fmla="val 10000"/>
            </a:avLst>
          </a:prstGeom>
          <a:solidFill>
            <a:srgbClr val="E8F4EC"/>
          </a:solidFill>
          <a:ln w="12700">
            <a:solidFill>
              <a:srgbClr val="D9E2F2"/>
            </a:solidFill>
            <a:prstDash val="solid"/>
          </a:ln>
        </p:spPr>
      </p:sp>
      <p:sp>
        <p:nvSpPr>
          <p:cNvPr id="8" name="Text 5"/>
          <p:cNvSpPr/>
          <p:nvPr/>
        </p:nvSpPr>
        <p:spPr>
          <a:xfrm>
            <a:off x="1508760" y="5779008"/>
            <a:ext cx="9144000" cy="329184"/>
          </a:xfrm>
          <a:prstGeom prst="rect">
            <a:avLst/>
          </a:prstGeom>
          <a:noFill/>
        </p:spPr>
        <p:txBody>
          <a:bodyPr wrap="square" lIns="254" tIns="254" rIns="254" bIns="254" rtlCol="0" anchor="ctr">
            <a:normAutofit/>
          </a:bodyPr>
          <a:lstStyle/>
          <a:p>
            <a:pPr marL="0" indent="0" algn="ctr">
              <a:buNone/>
            </a:pPr>
            <a:r>
              <a:rPr lang="en-US" sz="1400" b="1" dirty="0">
                <a:solidFill>
                  <a:srgbClr val="285D34"/>
                </a:solidFill>
              </a:rPr>
              <a:t>From a utilitarian perspective, Apple should ______ because ______.</a:t>
            </a:r>
            <a:endParaRPr lang="en-US" sz="1400" dirty="0"/>
          </a:p>
        </p:txBody>
      </p:sp>
      <p:sp>
        <p:nvSpPr>
          <p:cNvPr id="6"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Apple Output 4 — Duty &amp; Rights</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Required output: show whose duties and rights are respected or put at risk.</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STUDENT TASK</a:t>
            </a:r>
            <a:endParaRPr lang="en-US" sz="1000" dirty="0"/>
          </a:p>
        </p:txBody>
      </p:sp>
      <p:graphicFrame>
        <p:nvGraphicFramePr>
          <p:cNvPr id="26" name="Table 0"/>
          <p:cNvGraphicFramePr>
            <a:graphicFrameLocks noGrp="1"/>
          </p:cNvGraphicFramePr>
          <p:nvPr/>
        </p:nvGraphicFramePr>
        <p:xfrm>
          <a:off x="164592" y="1325880"/>
          <a:ext cx="11841480" cy="4251960"/>
        </p:xfrm>
        <a:graphic>
          <a:graphicData uri="http://schemas.openxmlformats.org/drawingml/2006/table">
            <a:tbl>
              <a:tblPr/>
              <a:tblGrid>
                <a:gridCol w="1234440"/>
                <a:gridCol w="2240280"/>
                <a:gridCol w="2148840"/>
                <a:gridCol w="2103120"/>
                <a:gridCol w="2057400"/>
                <a:gridCol w="2057400"/>
              </a:tblGrid>
              <a:tr h="1417320">
                <a:tc>
                  <a:txBody>
                    <a:bodyPr/>
                    <a:lstStyle/>
                    <a:p>
                      <a:pPr marL="0" indent="0" algn="ctr">
                        <a:buNone/>
                      </a:pPr>
                      <a:r>
                        <a:rPr lang="en-US" sz="980" b="1" dirty="0">
                          <a:solidFill>
                            <a:srgbClr val="FFFFFF"/>
                          </a:solidFill>
                          <a:latin typeface="Aptos" pitchFamily="34" charset="0"/>
                          <a:ea typeface="Aptos" pitchFamily="34" charset="-122"/>
                          <a:cs typeface="Aptos" pitchFamily="34" charset="-120"/>
                        </a:rPr>
                        <a:t>Option</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80" b="1" dirty="0">
                          <a:solidFill>
                            <a:srgbClr val="FFFFFF"/>
                          </a:solidFill>
                          <a:latin typeface="Aptos" pitchFamily="34" charset="0"/>
                          <a:ea typeface="Aptos" pitchFamily="34" charset="-122"/>
                          <a:cs typeface="Aptos" pitchFamily="34" charset="-120"/>
                        </a:rPr>
                        <a:t>Duties respected — to whom?</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80" b="1" dirty="0">
                          <a:solidFill>
                            <a:srgbClr val="FFFFFF"/>
                          </a:solidFill>
                          <a:latin typeface="Aptos" pitchFamily="34" charset="0"/>
                          <a:ea typeface="Aptos" pitchFamily="34" charset="-122"/>
                          <a:cs typeface="Aptos" pitchFamily="34" charset="-120"/>
                        </a:rPr>
                        <a:t>Duties not met — to whom?</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80" b="1" dirty="0">
                          <a:solidFill>
                            <a:srgbClr val="FFFFFF"/>
                          </a:solidFill>
                          <a:latin typeface="Aptos" pitchFamily="34" charset="0"/>
                          <a:ea typeface="Aptos" pitchFamily="34" charset="-122"/>
                          <a:cs typeface="Aptos" pitchFamily="34" charset="-120"/>
                        </a:rPr>
                        <a:t>Rights protected — whose?</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80" b="1" dirty="0">
                          <a:solidFill>
                            <a:srgbClr val="FFFFFF"/>
                          </a:solidFill>
                          <a:latin typeface="Aptos" pitchFamily="34" charset="0"/>
                          <a:ea typeface="Aptos" pitchFamily="34" charset="-122"/>
                          <a:cs typeface="Aptos" pitchFamily="34" charset="-120"/>
                        </a:rPr>
                        <a:t>Rights at risk — whose?</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980" b="1" dirty="0">
                          <a:solidFill>
                            <a:srgbClr val="FFFFFF"/>
                          </a:solidFill>
                          <a:latin typeface="Aptos" pitchFamily="34" charset="0"/>
                          <a:ea typeface="Aptos" pitchFamily="34" charset="-122"/>
                          <a:cs typeface="Aptos" pitchFamily="34" charset="-120"/>
                        </a:rPr>
                        <a:t>Overall judgement</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1417320">
                <a:tc>
                  <a:txBody>
                    <a:bodyPr/>
                    <a:lstStyle/>
                    <a:p>
                      <a:pPr marL="0" indent="0" algn="l">
                        <a:buNone/>
                      </a:pPr>
                      <a:r>
                        <a:rPr lang="en-US" sz="980" b="1" dirty="0">
                          <a:solidFill>
                            <a:srgbClr val="26323F"/>
                          </a:solidFill>
                          <a:latin typeface="Aptos" pitchFamily="34" charset="0"/>
                          <a:ea typeface="Aptos" pitchFamily="34" charset="-122"/>
                          <a:cs typeface="Aptos" pitchFamily="34" charset="-120"/>
                        </a:rPr>
                        <a:t>A. Help the FBI</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1417320">
                <a:tc>
                  <a:txBody>
                    <a:bodyPr/>
                    <a:lstStyle/>
                    <a:p>
                      <a:pPr marL="0" indent="0" algn="l">
                        <a:buNone/>
                      </a:pPr>
                      <a:r>
                        <a:rPr lang="en-US" sz="980" b="1" dirty="0">
                          <a:solidFill>
                            <a:srgbClr val="26323F"/>
                          </a:solidFill>
                          <a:latin typeface="Aptos" pitchFamily="34" charset="0"/>
                          <a:ea typeface="Aptos" pitchFamily="34" charset="-122"/>
                          <a:cs typeface="Aptos" pitchFamily="34" charset="-120"/>
                        </a:rPr>
                        <a:t>B. Refuse</a:t>
                      </a: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98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280160" y="5715000"/>
            <a:ext cx="9646920" cy="530352"/>
          </a:xfrm>
          <a:prstGeom prst="roundRect">
            <a:avLst>
              <a:gd name="adj" fmla="val 10345"/>
            </a:avLst>
          </a:prstGeom>
          <a:solidFill>
            <a:srgbClr val="FFF1E2"/>
          </a:solidFill>
          <a:ln w="12700">
            <a:solidFill>
              <a:srgbClr val="D9E2F2"/>
            </a:solidFill>
            <a:prstDash val="solid"/>
          </a:ln>
        </p:spPr>
      </p:sp>
      <p:sp>
        <p:nvSpPr>
          <p:cNvPr id="8" name="Text 5"/>
          <p:cNvSpPr/>
          <p:nvPr/>
        </p:nvSpPr>
        <p:spPr>
          <a:xfrm>
            <a:off x="1417320" y="5824728"/>
            <a:ext cx="9372600" cy="310896"/>
          </a:xfrm>
          <a:prstGeom prst="rect">
            <a:avLst/>
          </a:prstGeom>
          <a:noFill/>
        </p:spPr>
        <p:txBody>
          <a:bodyPr wrap="square" lIns="254" tIns="254" rIns="254" bIns="254" rtlCol="0" anchor="ctr">
            <a:normAutofit/>
          </a:bodyPr>
          <a:lstStyle/>
          <a:p>
            <a:pPr marL="0" indent="0" algn="ctr">
              <a:buNone/>
            </a:pPr>
            <a:r>
              <a:rPr lang="en-US" sz="1380" b="1" dirty="0">
                <a:solidFill>
                  <a:srgbClr val="8B4A00"/>
                </a:solidFill>
              </a:rPr>
              <a:t>From a Duty &amp; Rights perspective, Apple should ______ because ______.</a:t>
            </a:r>
            <a:endParaRPr lang="en-US" sz="138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Apple Output 5 — Compare and recommend</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Required output: show whether the two lenses lead to the same judgement.</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STUDENT TASK</a:t>
            </a:r>
            <a:endParaRPr lang="en-US" sz="1000" dirty="0"/>
          </a:p>
        </p:txBody>
      </p:sp>
      <p:graphicFrame>
        <p:nvGraphicFramePr>
          <p:cNvPr id="27" name="Table 0"/>
          <p:cNvGraphicFramePr>
            <a:graphicFrameLocks noGrp="1"/>
          </p:cNvGraphicFramePr>
          <p:nvPr/>
        </p:nvGraphicFramePr>
        <p:xfrm>
          <a:off x="1005840" y="1417320"/>
          <a:ext cx="10195560" cy="2148840"/>
        </p:xfrm>
        <a:graphic>
          <a:graphicData uri="http://schemas.openxmlformats.org/drawingml/2006/table">
            <a:tbl>
              <a:tblPr/>
              <a:tblGrid>
                <a:gridCol w="2468880"/>
                <a:gridCol w="2743200"/>
                <a:gridCol w="4983480"/>
              </a:tblGrid>
              <a:tr h="716280">
                <a:tc>
                  <a:txBody>
                    <a:bodyPr/>
                    <a:lstStyle/>
                    <a:p>
                      <a:pPr marL="0" indent="0" algn="ctr">
                        <a:buNone/>
                      </a:pPr>
                      <a:r>
                        <a:rPr lang="en-US" sz="1300" b="1" dirty="0">
                          <a:solidFill>
                            <a:srgbClr val="FFFFFF"/>
                          </a:solidFill>
                          <a:latin typeface="Aptos" pitchFamily="34" charset="0"/>
                          <a:ea typeface="Aptos" pitchFamily="34" charset="-122"/>
                          <a:cs typeface="Aptos" pitchFamily="34" charset="-120"/>
                        </a:rPr>
                        <a:t>Lens</a:t>
                      </a: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300" b="1" dirty="0">
                          <a:solidFill>
                            <a:srgbClr val="FFFFFF"/>
                          </a:solidFill>
                          <a:latin typeface="Aptos" pitchFamily="34" charset="0"/>
                          <a:ea typeface="Aptos" pitchFamily="34" charset="-122"/>
                          <a:cs typeface="Aptos" pitchFamily="34" charset="-120"/>
                        </a:rPr>
                        <a:t>Recommended option</a:t>
                      </a: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300" b="1" dirty="0">
                          <a:solidFill>
                            <a:srgbClr val="FFFFFF"/>
                          </a:solidFill>
                          <a:latin typeface="Aptos" pitchFamily="34" charset="0"/>
                          <a:ea typeface="Aptos" pitchFamily="34" charset="-122"/>
                          <a:cs typeface="Aptos" pitchFamily="34" charset="-120"/>
                        </a:rPr>
                        <a:t>Main reason</a:t>
                      </a: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716280">
                <a:tc>
                  <a:txBody>
                    <a:bodyPr/>
                    <a:lstStyle/>
                    <a:p>
                      <a:pPr marL="0" indent="0" algn="l">
                        <a:buNone/>
                      </a:pPr>
                      <a:r>
                        <a:rPr lang="en-US" sz="1300" b="1" dirty="0">
                          <a:solidFill>
                            <a:srgbClr val="26323F"/>
                          </a:solidFill>
                          <a:latin typeface="Aptos" pitchFamily="34" charset="0"/>
                          <a:ea typeface="Aptos" pitchFamily="34" charset="-122"/>
                          <a:cs typeface="Aptos" pitchFamily="34" charset="-120"/>
                        </a:rPr>
                        <a:t>Utilitarianism</a:t>
                      </a: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716280">
                <a:tc>
                  <a:txBody>
                    <a:bodyPr/>
                    <a:lstStyle/>
                    <a:p>
                      <a:pPr marL="0" indent="0" algn="l">
                        <a:buNone/>
                      </a:pPr>
                      <a:r>
                        <a:rPr lang="en-US" sz="1300" b="1" dirty="0">
                          <a:solidFill>
                            <a:srgbClr val="26323F"/>
                          </a:solidFill>
                          <a:latin typeface="Aptos" pitchFamily="34" charset="0"/>
                          <a:ea typeface="Aptos" pitchFamily="34" charset="-122"/>
                          <a:cs typeface="Aptos" pitchFamily="34" charset="-120"/>
                        </a:rPr>
                        <a:t>Duty &amp; Rights</a:t>
                      </a: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c>
                  <a:txBody>
                    <a:bodyPr/>
                    <a:lstStyle/>
                    <a:p>
                      <a:pPr marL="0" indent="0" algn="l">
                        <a:buNone/>
                      </a:pPr>
                      <a:endParaRPr lang="en-US" sz="13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graphicFrame>
        <p:nvGraphicFramePr>
          <p:cNvPr id="53" name="Table 1"/>
          <p:cNvGraphicFramePr>
            <a:graphicFrameLocks noGrp="1"/>
          </p:cNvGraphicFramePr>
          <p:nvPr/>
        </p:nvGraphicFramePr>
        <p:xfrm>
          <a:off x="1005840" y="3886200"/>
          <a:ext cx="10195560" cy="2057400"/>
        </p:xfrm>
        <a:graphic>
          <a:graphicData uri="http://schemas.openxmlformats.org/drawingml/2006/table">
            <a:tbl>
              <a:tblPr/>
              <a:tblGrid>
                <a:gridCol w="3657600"/>
                <a:gridCol w="6537960"/>
              </a:tblGrid>
              <a:tr h="514350">
                <a:tc>
                  <a:txBody>
                    <a:bodyPr/>
                    <a:lstStyle/>
                    <a:p>
                      <a:pPr marL="0" indent="0" algn="ctr">
                        <a:buNone/>
                      </a:pPr>
                      <a:r>
                        <a:rPr lang="en-US" sz="1200" b="1" dirty="0">
                          <a:solidFill>
                            <a:srgbClr val="FFFFFF"/>
                          </a:solidFill>
                          <a:latin typeface="Aptos" pitchFamily="34" charset="0"/>
                          <a:ea typeface="Aptos" pitchFamily="34" charset="-122"/>
                          <a:cs typeface="Aptos" pitchFamily="34" charset="-120"/>
                        </a:rPr>
                        <a:t>Final decision</a:t>
                      </a: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200" b="1" dirty="0">
                          <a:solidFill>
                            <a:srgbClr val="FFFFFF"/>
                          </a:solidFill>
                          <a:latin typeface="Aptos" pitchFamily="34" charset="0"/>
                          <a:ea typeface="Aptos" pitchFamily="34" charset="-122"/>
                          <a:cs typeface="Aptos" pitchFamily="34" charset="-120"/>
                        </a:rPr>
                        <a:t>Your answer</a:t>
                      </a: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514350">
                <a:tc>
                  <a:txBody>
                    <a:bodyPr/>
                    <a:lstStyle/>
                    <a:p>
                      <a:pPr marL="0" indent="0" algn="l">
                        <a:buNone/>
                      </a:pPr>
                      <a:r>
                        <a:rPr lang="en-US" sz="1200" b="1" dirty="0">
                          <a:solidFill>
                            <a:srgbClr val="26323F"/>
                          </a:solidFill>
                          <a:latin typeface="Aptos" pitchFamily="34" charset="0"/>
                          <a:ea typeface="Aptos" pitchFamily="34" charset="-122"/>
                          <a:cs typeface="Aptos" pitchFamily="34" charset="-120"/>
                        </a:rPr>
                        <a:t>What should Apple do?</a:t>
                      </a: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514350">
                <a:tc>
                  <a:txBody>
                    <a:bodyPr/>
                    <a:lstStyle/>
                    <a:p>
                      <a:pPr marL="0" indent="0" algn="l">
                        <a:buNone/>
                      </a:pPr>
                      <a:r>
                        <a:rPr lang="en-US" sz="1200" b="1" dirty="0">
                          <a:solidFill>
                            <a:srgbClr val="26323F"/>
                          </a:solidFill>
                          <a:latin typeface="Aptos" pitchFamily="34" charset="0"/>
                          <a:ea typeface="Aptos" pitchFamily="34" charset="-122"/>
                          <a:cs typeface="Aptos" pitchFamily="34" charset="-120"/>
                        </a:rPr>
                        <a:t>Why?</a:t>
                      </a: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514350">
                <a:tc>
                  <a:txBody>
                    <a:bodyPr/>
                    <a:lstStyle/>
                    <a:p>
                      <a:pPr marL="0" indent="0" algn="l">
                        <a:buNone/>
                      </a:pPr>
                      <a:r>
                        <a:rPr lang="en-US" sz="1200" b="1" dirty="0">
                          <a:solidFill>
                            <a:srgbClr val="26323F"/>
                          </a:solidFill>
                          <a:latin typeface="Aptos" pitchFamily="34" charset="0"/>
                          <a:ea typeface="Aptos" pitchFamily="34" charset="-122"/>
                          <a:cs typeface="Aptos" pitchFamily="34" charset="-120"/>
                        </a:rPr>
                        <a:t>Which lens is more convincing in this case?</a:t>
                      </a: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l">
                        <a:buNone/>
                      </a:pPr>
                      <a:endParaRPr lang="en-US" sz="12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Use the same framework again</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Two additional reading cases are available for extra practice.</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TRANSFER</a:t>
            </a:r>
            <a:endParaRPr lang="en-US" sz="1000" dirty="0"/>
          </a:p>
        </p:txBody>
      </p:sp>
      <p:sp>
        <p:nvSpPr>
          <p:cNvPr id="6" name="Shape 4"/>
          <p:cNvSpPr/>
          <p:nvPr/>
        </p:nvSpPr>
        <p:spPr>
          <a:xfrm>
            <a:off x="822960" y="1508760"/>
            <a:ext cx="5166360" cy="640080"/>
          </a:xfrm>
          <a:prstGeom prst="roundRect">
            <a:avLst>
              <a:gd name="adj" fmla="val 8571"/>
            </a:avLst>
          </a:prstGeom>
          <a:solidFill>
            <a:srgbClr val="E8F4EC"/>
          </a:solidFill>
          <a:ln w="12700">
            <a:solidFill>
              <a:srgbClr val="D9E2F2"/>
            </a:solidFill>
            <a:prstDash val="solid"/>
          </a:ln>
        </p:spPr>
      </p:sp>
      <p:sp>
        <p:nvSpPr>
          <p:cNvPr id="7" name="Text 5"/>
          <p:cNvSpPr/>
          <p:nvPr/>
        </p:nvSpPr>
        <p:spPr>
          <a:xfrm>
            <a:off x="960120" y="1618488"/>
            <a:ext cx="4892040" cy="420624"/>
          </a:xfrm>
          <a:prstGeom prst="rect">
            <a:avLst/>
          </a:prstGeom>
          <a:noFill/>
        </p:spPr>
        <p:txBody>
          <a:bodyPr wrap="square" lIns="254" tIns="254" rIns="254" bIns="254" rtlCol="0" anchor="ctr">
            <a:normAutofit/>
          </a:bodyPr>
          <a:lstStyle/>
          <a:p>
            <a:pPr marL="0" indent="0" algn="ctr">
              <a:buNone/>
            </a:pPr>
            <a:r>
              <a:rPr lang="en-US" sz="1700" b="1" dirty="0">
                <a:solidFill>
                  <a:srgbClr val="285D34"/>
                </a:solidFill>
              </a:rPr>
              <a:t>Amazon: Five-Day Return to Office</a:t>
            </a:r>
            <a:endParaRPr lang="en-US" sz="1700" dirty="0"/>
          </a:p>
        </p:txBody>
      </p:sp>
      <p:sp>
        <p:nvSpPr>
          <p:cNvPr id="8" name="Text 6"/>
          <p:cNvSpPr/>
          <p:nvPr/>
        </p:nvSpPr>
        <p:spPr>
          <a:xfrm>
            <a:off x="1051560" y="2331720"/>
            <a:ext cx="4663440" cy="1097280"/>
          </a:xfrm>
          <a:prstGeom prst="rect">
            <a:avLst/>
          </a:prstGeom>
          <a:noFill/>
        </p:spPr>
        <p:txBody>
          <a:bodyPr wrap="square" lIns="635" tIns="635" rIns="635" bIns="635" rtlCol="0" anchor="ctr"/>
          <a:lstStyle/>
          <a:p>
            <a:pPr marL="0" indent="0" algn="ctr">
              <a:buNone/>
            </a:pPr>
            <a:r>
              <a:rPr lang="en-US" sz="1500" dirty="0">
                <a:solidFill>
                  <a:srgbClr val="26323F"/>
                </a:solidFill>
              </a:rPr>
              <a:t>Try the same sequence:</a:t>
            </a:r>
            <a:endParaRPr lang="en-US" sz="1500" dirty="0"/>
          </a:p>
          <a:p>
            <a:pPr marL="0" indent="0" algn="ctr">
              <a:buNone/>
            </a:pPr>
            <a:r>
              <a:rPr lang="en-US" sz="1500" dirty="0">
                <a:solidFill>
                  <a:srgbClr val="26323F"/>
                </a:solidFill>
              </a:rPr>
              <a:t>Stakeholders → Power / Interest → Utilitarianism → Duty &amp; Rights → Recommendation</a:t>
            </a:r>
            <a:endParaRPr lang="en-US" sz="1500" dirty="0"/>
          </a:p>
        </p:txBody>
      </p:sp>
      <p:sp>
        <p:nvSpPr>
          <p:cNvPr id="9" name="Text 7"/>
          <p:cNvSpPr/>
          <p:nvPr/>
        </p:nvSpPr>
        <p:spPr>
          <a:xfrm>
            <a:off x="621792" y="3886200"/>
            <a:ext cx="10789920" cy="219456"/>
          </a:xfrm>
          <a:prstGeom prst="rect">
            <a:avLst/>
          </a:prstGeom>
          <a:noFill/>
        </p:spPr>
        <p:txBody>
          <a:bodyPr wrap="square" lIns="0" tIns="0" rIns="0" bIns="0" rtlCol="0" anchor="ctr"/>
          <a:lstStyle/>
          <a:p>
            <a:pPr marL="0" indent="0">
              <a:buNone/>
            </a:pPr>
            <a:r>
              <a:rPr lang="en-US" sz="850" b="1" dirty="0">
                <a:solidFill>
                  <a:srgbClr val="6D7582"/>
                </a:solidFill>
              </a:rPr>
              <a:t>Source: </a:t>
            </a:r>
            <a:r>
              <a:rPr lang="en-US" sz="850" u="sng" dirty="0">
                <a:solidFill>
                  <a:srgbClr val="0563C1"/>
                </a:solidFill>
              </a:rPr>
              <a:t>Reuters — Amazon mandates five days a week in office</a:t>
            </a:r>
            <a:endParaRPr lang="en-US" sz="850" dirty="0"/>
          </a:p>
        </p:txBody>
      </p:sp>
      <p:sp>
        <p:nvSpPr>
          <p:cNvPr id="10" name="Shape 8"/>
          <p:cNvSpPr/>
          <p:nvPr/>
        </p:nvSpPr>
        <p:spPr>
          <a:xfrm>
            <a:off x="6217920" y="1508760"/>
            <a:ext cx="5166360" cy="640080"/>
          </a:xfrm>
          <a:prstGeom prst="roundRect">
            <a:avLst>
              <a:gd name="adj" fmla="val 8571"/>
            </a:avLst>
          </a:prstGeom>
          <a:solidFill>
            <a:srgbClr val="F2EEF9"/>
          </a:solidFill>
          <a:ln w="12700">
            <a:solidFill>
              <a:srgbClr val="D9E2F2"/>
            </a:solidFill>
            <a:prstDash val="solid"/>
          </a:ln>
        </p:spPr>
      </p:sp>
      <p:sp>
        <p:nvSpPr>
          <p:cNvPr id="11" name="Text 9"/>
          <p:cNvSpPr/>
          <p:nvPr/>
        </p:nvSpPr>
        <p:spPr>
          <a:xfrm>
            <a:off x="6355080" y="1618488"/>
            <a:ext cx="4892040" cy="420624"/>
          </a:xfrm>
          <a:prstGeom prst="rect">
            <a:avLst/>
          </a:prstGeom>
          <a:noFill/>
        </p:spPr>
        <p:txBody>
          <a:bodyPr wrap="square" lIns="254" tIns="254" rIns="254" bIns="254" rtlCol="0" anchor="ctr">
            <a:normAutofit/>
          </a:bodyPr>
          <a:lstStyle/>
          <a:p>
            <a:pPr marL="0" indent="0" algn="ctr">
              <a:buNone/>
            </a:pPr>
            <a:r>
              <a:rPr lang="en-US" sz="1700" b="1" dirty="0">
                <a:solidFill>
                  <a:srgbClr val="4B3B7B"/>
                </a:solidFill>
              </a:rPr>
              <a:t>Oasis / Ticketmaster Pricing</a:t>
            </a:r>
            <a:endParaRPr lang="en-US" sz="1700" dirty="0"/>
          </a:p>
        </p:txBody>
      </p:sp>
      <p:sp>
        <p:nvSpPr>
          <p:cNvPr id="12" name="Text 10"/>
          <p:cNvSpPr/>
          <p:nvPr/>
        </p:nvSpPr>
        <p:spPr>
          <a:xfrm>
            <a:off x="6446520" y="2331720"/>
            <a:ext cx="4663440" cy="1097280"/>
          </a:xfrm>
          <a:prstGeom prst="rect">
            <a:avLst/>
          </a:prstGeom>
          <a:noFill/>
        </p:spPr>
        <p:txBody>
          <a:bodyPr wrap="square" lIns="635" tIns="635" rIns="635" bIns="635" rtlCol="0" anchor="ctr"/>
          <a:lstStyle/>
          <a:p>
            <a:pPr marL="0" indent="0" algn="ctr">
              <a:buNone/>
            </a:pPr>
            <a:r>
              <a:rPr lang="en-US" sz="1500" dirty="0">
                <a:solidFill>
                  <a:srgbClr val="26323F"/>
                </a:solidFill>
              </a:rPr>
              <a:t>Use the case as an optional second practice case. Focus on stakeholder impacts, consequences, duties and rights.</a:t>
            </a:r>
            <a:endParaRPr lang="en-US" sz="1500" dirty="0"/>
          </a:p>
        </p:txBody>
      </p:sp>
      <p:sp>
        <p:nvSpPr>
          <p:cNvPr id="13" name="Text 11"/>
          <p:cNvSpPr/>
          <p:nvPr/>
        </p:nvSpPr>
        <p:spPr>
          <a:xfrm>
            <a:off x="621792" y="3886200"/>
            <a:ext cx="10789920" cy="219456"/>
          </a:xfrm>
          <a:prstGeom prst="rect">
            <a:avLst/>
          </a:prstGeom>
          <a:noFill/>
        </p:spPr>
        <p:txBody>
          <a:bodyPr wrap="square" lIns="0" tIns="0" rIns="0" bIns="0" rtlCol="0" anchor="ctr"/>
          <a:lstStyle/>
          <a:p>
            <a:pPr marL="0" indent="0">
              <a:buNone/>
            </a:pPr>
            <a:r>
              <a:rPr lang="en-US" sz="850" b="1" dirty="0">
                <a:solidFill>
                  <a:srgbClr val="6D7582"/>
                </a:solidFill>
              </a:rPr>
              <a:t>Source: </a:t>
            </a:r>
            <a:r>
              <a:rPr lang="en-US" sz="850" u="sng" dirty="0">
                <a:solidFill>
                  <a:srgbClr val="0563C1"/>
                </a:solidFill>
              </a:rPr>
              <a:t>UK CMA — Ticketmaster consumer protection case</a:t>
            </a:r>
            <a:endParaRPr lang="en-US" sz="850" dirty="0"/>
          </a:p>
        </p:txBody>
      </p:sp>
      <p:sp>
        <p:nvSpPr>
          <p:cNvPr id="14" name="Shape 12"/>
          <p:cNvSpPr/>
          <p:nvPr/>
        </p:nvSpPr>
        <p:spPr>
          <a:xfrm>
            <a:off x="3337560" y="5029200"/>
            <a:ext cx="5486400" cy="658368"/>
          </a:xfrm>
          <a:prstGeom prst="roundRect">
            <a:avLst>
              <a:gd name="adj" fmla="val 8333"/>
            </a:avLst>
          </a:prstGeom>
          <a:solidFill>
            <a:srgbClr val="EAF2FD"/>
          </a:solidFill>
          <a:ln w="12700">
            <a:solidFill>
              <a:srgbClr val="D9E2F2"/>
            </a:solidFill>
            <a:prstDash val="solid"/>
          </a:ln>
        </p:spPr>
      </p:sp>
      <p:sp>
        <p:nvSpPr>
          <p:cNvPr id="15" name="Text 13"/>
          <p:cNvSpPr/>
          <p:nvPr/>
        </p:nvSpPr>
        <p:spPr>
          <a:xfrm>
            <a:off x="3474720" y="5138928"/>
            <a:ext cx="5212080" cy="438912"/>
          </a:xfrm>
          <a:prstGeom prst="rect">
            <a:avLst/>
          </a:prstGeom>
          <a:noFill/>
        </p:spPr>
        <p:txBody>
          <a:bodyPr wrap="square" lIns="254" tIns="254" rIns="254" bIns="254" rtlCol="0" anchor="ctr">
            <a:normAutofit/>
          </a:bodyPr>
          <a:lstStyle/>
          <a:p>
            <a:pPr marL="0" indent="0" algn="ctr">
              <a:buNone/>
            </a:pPr>
            <a:r>
              <a:rPr lang="en-US" sz="1600" b="1" dirty="0">
                <a:solidFill>
                  <a:srgbClr val="142440"/>
                </a:solidFill>
              </a:rPr>
              <a:t>Same framework. Different case.</a:t>
            </a:r>
            <a:endParaRPr lang="en-US" sz="16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This is your Assessment 1 analysis structure</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The tables you used today can become the analytical spine of your presentation.</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ASSESSMENT 1</a:t>
            </a:r>
            <a:endParaRPr lang="en-US" sz="1000" dirty="0"/>
          </a:p>
        </p:txBody>
      </p:sp>
      <p:sp>
        <p:nvSpPr>
          <p:cNvPr id="6" name="Shape 4"/>
          <p:cNvSpPr/>
          <p:nvPr/>
        </p:nvSpPr>
        <p:spPr>
          <a:xfrm>
            <a:off x="1417320" y="1325880"/>
            <a:ext cx="9326880" cy="475488"/>
          </a:xfrm>
          <a:prstGeom prst="roundRect">
            <a:avLst>
              <a:gd name="adj" fmla="val 7692"/>
            </a:avLst>
          </a:prstGeom>
          <a:solidFill>
            <a:srgbClr val="FFFFFF"/>
          </a:solidFill>
          <a:ln w="12700">
            <a:solidFill>
              <a:srgbClr val="D9E2F2"/>
            </a:solidFill>
            <a:prstDash val="solid"/>
          </a:ln>
        </p:spPr>
      </p:sp>
      <p:sp>
        <p:nvSpPr>
          <p:cNvPr id="7" name="Text 5"/>
          <p:cNvSpPr/>
          <p:nvPr/>
        </p:nvSpPr>
        <p:spPr>
          <a:xfrm>
            <a:off x="1627632" y="1435608"/>
            <a:ext cx="8915400" cy="219456"/>
          </a:xfrm>
          <a:prstGeom prst="rect">
            <a:avLst/>
          </a:prstGeom>
          <a:noFill/>
        </p:spPr>
        <p:txBody>
          <a:bodyPr wrap="square" lIns="0" tIns="0" rIns="0" bIns="0" rtlCol="0" anchor="ctr"/>
          <a:lstStyle/>
          <a:p>
            <a:pPr marL="0" indent="0">
              <a:buNone/>
            </a:pPr>
            <a:r>
              <a:rPr lang="en-US" sz="1450" dirty="0">
                <a:solidFill>
                  <a:srgbClr val="142440"/>
                </a:solidFill>
              </a:rPr>
              <a:t>1. Introduce the ethical dilemma</a:t>
            </a:r>
            <a:endParaRPr lang="en-US" sz="1450" dirty="0"/>
          </a:p>
        </p:txBody>
      </p:sp>
      <p:sp>
        <p:nvSpPr>
          <p:cNvPr id="8" name="Shape 6"/>
          <p:cNvSpPr/>
          <p:nvPr/>
        </p:nvSpPr>
        <p:spPr>
          <a:xfrm>
            <a:off x="1417320" y="1984248"/>
            <a:ext cx="9326880" cy="475488"/>
          </a:xfrm>
          <a:prstGeom prst="roundRect">
            <a:avLst>
              <a:gd name="adj" fmla="val 7692"/>
            </a:avLst>
          </a:prstGeom>
          <a:solidFill>
            <a:srgbClr val="FFFFFF"/>
          </a:solidFill>
          <a:ln w="12700">
            <a:solidFill>
              <a:srgbClr val="D9E2F2"/>
            </a:solidFill>
            <a:prstDash val="solid"/>
          </a:ln>
        </p:spPr>
      </p:sp>
      <p:sp>
        <p:nvSpPr>
          <p:cNvPr id="9" name="Text 7"/>
          <p:cNvSpPr/>
          <p:nvPr/>
        </p:nvSpPr>
        <p:spPr>
          <a:xfrm>
            <a:off x="1627632" y="2093976"/>
            <a:ext cx="8915400" cy="219456"/>
          </a:xfrm>
          <a:prstGeom prst="rect">
            <a:avLst/>
          </a:prstGeom>
          <a:noFill/>
        </p:spPr>
        <p:txBody>
          <a:bodyPr wrap="square" lIns="0" tIns="0" rIns="0" bIns="0" rtlCol="0" anchor="ctr"/>
          <a:lstStyle/>
          <a:p>
            <a:pPr marL="0" indent="0">
              <a:buNone/>
            </a:pPr>
            <a:r>
              <a:rPr lang="en-US" sz="1450" dirty="0">
                <a:solidFill>
                  <a:srgbClr val="142440"/>
                </a:solidFill>
              </a:rPr>
              <a:t>2. Identify key stakeholders</a:t>
            </a:r>
            <a:endParaRPr lang="en-US" sz="1450" dirty="0"/>
          </a:p>
        </p:txBody>
      </p:sp>
      <p:sp>
        <p:nvSpPr>
          <p:cNvPr id="10" name="Shape 8"/>
          <p:cNvSpPr/>
          <p:nvPr/>
        </p:nvSpPr>
        <p:spPr>
          <a:xfrm>
            <a:off x="1417320" y="2642616"/>
            <a:ext cx="9326880" cy="475488"/>
          </a:xfrm>
          <a:prstGeom prst="roundRect">
            <a:avLst>
              <a:gd name="adj" fmla="val 7692"/>
            </a:avLst>
          </a:prstGeom>
          <a:solidFill>
            <a:srgbClr val="FFFFFF"/>
          </a:solidFill>
          <a:ln w="12700">
            <a:solidFill>
              <a:srgbClr val="D9E2F2"/>
            </a:solidFill>
            <a:prstDash val="solid"/>
          </a:ln>
        </p:spPr>
      </p:sp>
      <p:sp>
        <p:nvSpPr>
          <p:cNvPr id="11" name="Text 9"/>
          <p:cNvSpPr/>
          <p:nvPr/>
        </p:nvSpPr>
        <p:spPr>
          <a:xfrm>
            <a:off x="1627632" y="2752344"/>
            <a:ext cx="8915400" cy="219456"/>
          </a:xfrm>
          <a:prstGeom prst="rect">
            <a:avLst/>
          </a:prstGeom>
          <a:noFill/>
        </p:spPr>
        <p:txBody>
          <a:bodyPr wrap="square" lIns="0" tIns="0" rIns="0" bIns="0" rtlCol="0" anchor="ctr"/>
          <a:lstStyle/>
          <a:p>
            <a:pPr marL="0" indent="0">
              <a:buNone/>
            </a:pPr>
            <a:r>
              <a:rPr lang="en-US" sz="1450" dirty="0">
                <a:solidFill>
                  <a:srgbClr val="142440"/>
                </a:solidFill>
              </a:rPr>
              <a:t>3. Analyse stakeholder power and interest</a:t>
            </a:r>
            <a:endParaRPr lang="en-US" sz="1450" dirty="0"/>
          </a:p>
        </p:txBody>
      </p:sp>
      <p:sp>
        <p:nvSpPr>
          <p:cNvPr id="12" name="Shape 10"/>
          <p:cNvSpPr/>
          <p:nvPr/>
        </p:nvSpPr>
        <p:spPr>
          <a:xfrm>
            <a:off x="1417320" y="3300984"/>
            <a:ext cx="9326880" cy="475488"/>
          </a:xfrm>
          <a:prstGeom prst="roundRect">
            <a:avLst>
              <a:gd name="adj" fmla="val 7692"/>
            </a:avLst>
          </a:prstGeom>
          <a:solidFill>
            <a:srgbClr val="E8F4EC"/>
          </a:solidFill>
          <a:ln w="12700">
            <a:solidFill>
              <a:srgbClr val="D9E2F2"/>
            </a:solidFill>
            <a:prstDash val="solid"/>
          </a:ln>
        </p:spPr>
      </p:sp>
      <p:sp>
        <p:nvSpPr>
          <p:cNvPr id="13" name="Text 11"/>
          <p:cNvSpPr/>
          <p:nvPr/>
        </p:nvSpPr>
        <p:spPr>
          <a:xfrm>
            <a:off x="1627632" y="3410712"/>
            <a:ext cx="8915400" cy="219456"/>
          </a:xfrm>
          <a:prstGeom prst="rect">
            <a:avLst/>
          </a:prstGeom>
          <a:noFill/>
        </p:spPr>
        <p:txBody>
          <a:bodyPr wrap="square" lIns="0" tIns="0" rIns="0" bIns="0" rtlCol="0" anchor="ctr"/>
          <a:lstStyle/>
          <a:p>
            <a:pPr marL="0" indent="0">
              <a:buNone/>
            </a:pPr>
            <a:r>
              <a:rPr lang="en-US" sz="1450" dirty="0">
                <a:solidFill>
                  <a:srgbClr val="142440"/>
                </a:solidFill>
              </a:rPr>
              <a:t>4. Apply Utilitarianism</a:t>
            </a:r>
            <a:endParaRPr lang="en-US" sz="1450" dirty="0"/>
          </a:p>
        </p:txBody>
      </p:sp>
      <p:sp>
        <p:nvSpPr>
          <p:cNvPr id="14" name="Shape 12"/>
          <p:cNvSpPr/>
          <p:nvPr/>
        </p:nvSpPr>
        <p:spPr>
          <a:xfrm>
            <a:off x="1417320" y="3959352"/>
            <a:ext cx="9326880" cy="475488"/>
          </a:xfrm>
          <a:prstGeom prst="roundRect">
            <a:avLst>
              <a:gd name="adj" fmla="val 7692"/>
            </a:avLst>
          </a:prstGeom>
          <a:solidFill>
            <a:srgbClr val="FFF1E2"/>
          </a:solidFill>
          <a:ln w="12700">
            <a:solidFill>
              <a:srgbClr val="D9E2F2"/>
            </a:solidFill>
            <a:prstDash val="solid"/>
          </a:ln>
        </p:spPr>
      </p:sp>
      <p:sp>
        <p:nvSpPr>
          <p:cNvPr id="15" name="Text 13"/>
          <p:cNvSpPr/>
          <p:nvPr/>
        </p:nvSpPr>
        <p:spPr>
          <a:xfrm>
            <a:off x="1627632" y="4069080"/>
            <a:ext cx="8915400" cy="219456"/>
          </a:xfrm>
          <a:prstGeom prst="rect">
            <a:avLst/>
          </a:prstGeom>
          <a:noFill/>
        </p:spPr>
        <p:txBody>
          <a:bodyPr wrap="square" lIns="0" tIns="0" rIns="0" bIns="0" rtlCol="0" anchor="ctr"/>
          <a:lstStyle/>
          <a:p>
            <a:pPr marL="0" indent="0">
              <a:buNone/>
            </a:pPr>
            <a:r>
              <a:rPr lang="en-US" sz="1450" dirty="0">
                <a:solidFill>
                  <a:srgbClr val="142440"/>
                </a:solidFill>
              </a:rPr>
              <a:t>5. Apply Duty &amp; Rights</a:t>
            </a:r>
            <a:endParaRPr lang="en-US" sz="1450" dirty="0"/>
          </a:p>
        </p:txBody>
      </p:sp>
      <p:sp>
        <p:nvSpPr>
          <p:cNvPr id="16" name="Shape 14"/>
          <p:cNvSpPr/>
          <p:nvPr/>
        </p:nvSpPr>
        <p:spPr>
          <a:xfrm>
            <a:off x="1417320" y="4617720"/>
            <a:ext cx="9326880" cy="475488"/>
          </a:xfrm>
          <a:prstGeom prst="roundRect">
            <a:avLst>
              <a:gd name="adj" fmla="val 7692"/>
            </a:avLst>
          </a:prstGeom>
          <a:solidFill>
            <a:srgbClr val="FFFFFF"/>
          </a:solidFill>
          <a:ln w="12700">
            <a:solidFill>
              <a:srgbClr val="D9E2F2"/>
            </a:solidFill>
            <a:prstDash val="solid"/>
          </a:ln>
        </p:spPr>
      </p:sp>
      <p:sp>
        <p:nvSpPr>
          <p:cNvPr id="17" name="Text 15"/>
          <p:cNvSpPr/>
          <p:nvPr/>
        </p:nvSpPr>
        <p:spPr>
          <a:xfrm>
            <a:off x="1627632" y="4727448"/>
            <a:ext cx="8915400" cy="219456"/>
          </a:xfrm>
          <a:prstGeom prst="rect">
            <a:avLst/>
          </a:prstGeom>
          <a:noFill/>
        </p:spPr>
        <p:txBody>
          <a:bodyPr wrap="square" lIns="0" tIns="0" rIns="0" bIns="0" rtlCol="0" anchor="ctr"/>
          <a:lstStyle/>
          <a:p>
            <a:pPr marL="0" indent="0">
              <a:buNone/>
            </a:pPr>
            <a:r>
              <a:rPr lang="en-US" sz="1450" dirty="0">
                <a:solidFill>
                  <a:srgbClr val="142440"/>
                </a:solidFill>
              </a:rPr>
              <a:t>6. Compare the lenses</a:t>
            </a:r>
            <a:endParaRPr lang="en-US" sz="1450" dirty="0"/>
          </a:p>
        </p:txBody>
      </p:sp>
      <p:sp>
        <p:nvSpPr>
          <p:cNvPr id="18" name="Shape 16"/>
          <p:cNvSpPr/>
          <p:nvPr/>
        </p:nvSpPr>
        <p:spPr>
          <a:xfrm>
            <a:off x="1417320" y="5276088"/>
            <a:ext cx="9326880" cy="475488"/>
          </a:xfrm>
          <a:prstGeom prst="roundRect">
            <a:avLst>
              <a:gd name="adj" fmla="val 7692"/>
            </a:avLst>
          </a:prstGeom>
          <a:solidFill>
            <a:srgbClr val="F2EEF9"/>
          </a:solidFill>
          <a:ln w="12700">
            <a:solidFill>
              <a:srgbClr val="D9E2F2"/>
            </a:solidFill>
            <a:prstDash val="solid"/>
          </a:ln>
        </p:spPr>
      </p:sp>
      <p:sp>
        <p:nvSpPr>
          <p:cNvPr id="19" name="Text 17"/>
          <p:cNvSpPr/>
          <p:nvPr/>
        </p:nvSpPr>
        <p:spPr>
          <a:xfrm>
            <a:off x="1627632" y="5385816"/>
            <a:ext cx="8915400" cy="219456"/>
          </a:xfrm>
          <a:prstGeom prst="rect">
            <a:avLst/>
          </a:prstGeom>
          <a:noFill/>
        </p:spPr>
        <p:txBody>
          <a:bodyPr wrap="square" lIns="0" tIns="0" rIns="0" bIns="0" rtlCol="0" anchor="ctr"/>
          <a:lstStyle/>
          <a:p>
            <a:pPr marL="0" indent="0">
              <a:buNone/>
            </a:pPr>
            <a:r>
              <a:rPr lang="en-US" sz="1450" b="1" dirty="0">
                <a:solidFill>
                  <a:srgbClr val="4B3B7B"/>
                </a:solidFill>
              </a:rPr>
              <a:t>7. Give a justified recommendation</a:t>
            </a:r>
            <a:endParaRPr lang="en-US" sz="14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What good ethical analysis looks like</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Move from opinion → theory-based comparison → justified judgement.</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QUALITY</a:t>
            </a:r>
            <a:endParaRPr lang="en-US" sz="1000" dirty="0"/>
          </a:p>
        </p:txBody>
      </p:sp>
      <p:graphicFrame>
        <p:nvGraphicFramePr>
          <p:cNvPr id="30" name="Table 0"/>
          <p:cNvGraphicFramePr>
            <a:graphicFrameLocks noGrp="1"/>
          </p:cNvGraphicFramePr>
          <p:nvPr/>
        </p:nvGraphicFramePr>
        <p:xfrm>
          <a:off x="1143000" y="1508760"/>
          <a:ext cx="9921240" cy="3429000"/>
        </p:xfrm>
        <a:graphic>
          <a:graphicData uri="http://schemas.openxmlformats.org/drawingml/2006/table">
            <a:tbl>
              <a:tblPr/>
              <a:tblGrid>
                <a:gridCol w="1828800"/>
                <a:gridCol w="8092440"/>
              </a:tblGrid>
              <a:tr h="857250">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Level</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500" b="1" dirty="0">
                          <a:solidFill>
                            <a:srgbClr val="FFFFFF"/>
                          </a:solidFill>
                          <a:latin typeface="Aptos" pitchFamily="34" charset="0"/>
                          <a:ea typeface="Aptos" pitchFamily="34" charset="-122"/>
                          <a:cs typeface="Aptos" pitchFamily="34" charset="-120"/>
                        </a:rPr>
                        <a:t>Example</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857250">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Weak</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CE8E6"/>
                    </a:solidFill>
                  </a:tcPr>
                </a:tc>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“I think Tesla is unethical.”</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857250">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Better</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“Utilitarianism supports limiting the expansion because the harms may outweigh the benefits.”</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857250">
                <a:tc>
                  <a:txBody>
                    <a:bodyPr/>
                    <a:lstStyle/>
                    <a:p>
                      <a:pPr marL="0" indent="0" algn="l">
                        <a:buNone/>
                      </a:pPr>
                      <a:r>
                        <a:rPr lang="en-US" sz="1500" b="1" dirty="0">
                          <a:solidFill>
                            <a:srgbClr val="26323F"/>
                          </a:solidFill>
                          <a:latin typeface="Aptos" pitchFamily="34" charset="0"/>
                          <a:ea typeface="Aptos" pitchFamily="34" charset="-122"/>
                          <a:cs typeface="Aptos" pitchFamily="34" charset="-120"/>
                        </a:rPr>
                        <a:t>Strong</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l">
                        <a:buNone/>
                      </a:pPr>
                      <a:r>
                        <a:rPr lang="en-US" sz="1500" dirty="0">
                          <a:solidFill>
                            <a:srgbClr val="26323F"/>
                          </a:solidFill>
                          <a:latin typeface="Aptos" pitchFamily="34" charset="0"/>
                          <a:ea typeface="Aptos" pitchFamily="34" charset="-122"/>
                          <a:cs typeface="Aptos" pitchFamily="34" charset="-120"/>
                        </a:rPr>
                        <a:t>“Utilitarianism supports X because…, while Duty &amp; Rights raises concerns about…. Therefore, the organisation should…”</a:t>
                      </a:r>
                      <a:endParaRPr lang="en-US" sz="15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1600200" y="5394960"/>
            <a:ext cx="9052560" cy="566928"/>
          </a:xfrm>
          <a:prstGeom prst="roundRect">
            <a:avLst>
              <a:gd name="adj" fmla="val 9677"/>
            </a:avLst>
          </a:prstGeom>
          <a:solidFill>
            <a:srgbClr val="EAF2FD"/>
          </a:solidFill>
          <a:ln w="12700">
            <a:solidFill>
              <a:srgbClr val="D9E2F2"/>
            </a:solidFill>
            <a:prstDash val="solid"/>
          </a:ln>
        </p:spPr>
      </p:sp>
      <p:sp>
        <p:nvSpPr>
          <p:cNvPr id="8" name="Text 5"/>
          <p:cNvSpPr/>
          <p:nvPr/>
        </p:nvSpPr>
        <p:spPr>
          <a:xfrm>
            <a:off x="1737360" y="5504688"/>
            <a:ext cx="8778240" cy="347472"/>
          </a:xfrm>
          <a:prstGeom prst="rect">
            <a:avLst/>
          </a:prstGeom>
          <a:noFill/>
        </p:spPr>
        <p:txBody>
          <a:bodyPr wrap="square" lIns="254" tIns="254" rIns="254" bIns="254" rtlCol="0" anchor="ctr">
            <a:normAutofit/>
          </a:bodyPr>
          <a:lstStyle/>
          <a:p>
            <a:pPr marL="0" indent="0" algn="ctr">
              <a:buNone/>
            </a:pPr>
            <a:r>
              <a:rPr lang="en-US" sz="1450" b="1" dirty="0">
                <a:solidFill>
                  <a:srgbClr val="142440"/>
                </a:solidFill>
              </a:rPr>
              <a:t>Strong work compares the lenses before making the recommendation.</a:t>
            </a:r>
            <a:endParaRPr lang="en-US" sz="145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84048"/>
            <a:ext cx="10972800" cy="502920"/>
          </a:xfrm>
          <a:prstGeom prst="rect">
            <a:avLst/>
          </a:prstGeom>
          <a:noFill/>
        </p:spPr>
        <p:txBody>
          <a:bodyPr wrap="square" lIns="0" tIns="0" rIns="0" bIns="0" rtlCol="0" anchor="ctr"/>
          <a:lstStyle/>
          <a:p>
            <a:pPr marL="0" indent="0">
              <a:buNone/>
            </a:pPr>
            <a:r>
              <a:rPr lang="en-US" sz="2400" b="1" dirty="0">
                <a:solidFill>
                  <a:srgbClr val="142440"/>
                </a:solidFill>
                <a:latin typeface="Aptos Display" pitchFamily="34" charset="0"/>
                <a:ea typeface="Aptos Display" pitchFamily="34" charset="-122"/>
                <a:cs typeface="Aptos Display" pitchFamily="34" charset="-120"/>
              </a:rPr>
              <a:t>Exit task — Complete before you leave</a:t>
            </a:r>
            <a:endParaRPr lang="en-US" sz="2400" dirty="0"/>
          </a:p>
        </p:txBody>
      </p:sp>
      <p:sp>
        <p:nvSpPr>
          <p:cNvPr id="3" name="Text 1"/>
          <p:cNvSpPr/>
          <p:nvPr/>
        </p:nvSpPr>
        <p:spPr>
          <a:xfrm>
            <a:off x="621792" y="932688"/>
            <a:ext cx="10789920" cy="320040"/>
          </a:xfrm>
          <a:prstGeom prst="rect">
            <a:avLst/>
          </a:prstGeom>
          <a:noFill/>
        </p:spPr>
        <p:txBody>
          <a:bodyPr wrap="square" lIns="0" tIns="0" rIns="0" bIns="0" rtlCol="0" anchor="ctr"/>
          <a:lstStyle/>
          <a:p>
            <a:pPr marL="0" indent="0">
              <a:buNone/>
            </a:pPr>
            <a:r>
              <a:rPr lang="en-US" sz="1200" dirty="0">
                <a:solidFill>
                  <a:srgbClr val="5B6573"/>
                </a:solidFill>
                <a:latin typeface="Aptos" pitchFamily="34" charset="0"/>
                <a:ea typeface="Aptos" pitchFamily="34" charset="-122"/>
                <a:cs typeface="Aptos" pitchFamily="34" charset="-120"/>
              </a:rPr>
              <a:t>Submit your group output for the Apple case.</a:t>
            </a:r>
            <a:endParaRPr lang="en-US" sz="1200" dirty="0"/>
          </a:p>
        </p:txBody>
      </p:sp>
      <p:sp>
        <p:nvSpPr>
          <p:cNvPr id="4" name="Shape 2"/>
          <p:cNvSpPr/>
          <p:nvPr/>
        </p:nvSpPr>
        <p:spPr>
          <a:xfrm>
            <a:off x="9692640" y="393192"/>
            <a:ext cx="1874520" cy="320040"/>
          </a:xfrm>
          <a:prstGeom prst="roundRect">
            <a:avLst>
              <a:gd name="adj" fmla="val 14286"/>
            </a:avLst>
          </a:prstGeom>
          <a:solidFill>
            <a:srgbClr val="EAF2FD"/>
          </a:solidFill>
          <a:ln w="12700">
            <a:solidFill>
              <a:srgbClr val="D9E2F2"/>
            </a:solidFill>
            <a:prstDash val="solid"/>
          </a:ln>
        </p:spPr>
      </p:sp>
      <p:sp>
        <p:nvSpPr>
          <p:cNvPr id="5" name="Text 3"/>
          <p:cNvSpPr/>
          <p:nvPr/>
        </p:nvSpPr>
        <p:spPr>
          <a:xfrm>
            <a:off x="9765792" y="461772"/>
            <a:ext cx="1728216" cy="137160"/>
          </a:xfrm>
          <a:prstGeom prst="rect">
            <a:avLst/>
          </a:prstGeom>
          <a:noFill/>
        </p:spPr>
        <p:txBody>
          <a:bodyPr wrap="square" lIns="0" tIns="0" rIns="0" bIns="0" rtlCol="0" anchor="ctr"/>
          <a:lstStyle/>
          <a:p>
            <a:pPr marL="0" indent="0" algn="ctr">
              <a:buNone/>
            </a:pPr>
            <a:r>
              <a:rPr lang="en-US" sz="1000" b="1" dirty="0">
                <a:solidFill>
                  <a:srgbClr val="245FB4"/>
                </a:solidFill>
              </a:rPr>
              <a:t>EXIT TASK</a:t>
            </a:r>
            <a:endParaRPr lang="en-US" sz="1000" dirty="0"/>
          </a:p>
        </p:txBody>
      </p:sp>
      <p:graphicFrame>
        <p:nvGraphicFramePr>
          <p:cNvPr id="31" name="Table 0"/>
          <p:cNvGraphicFramePr>
            <a:graphicFrameLocks noGrp="1"/>
          </p:cNvGraphicFramePr>
          <p:nvPr/>
        </p:nvGraphicFramePr>
        <p:xfrm>
          <a:off x="1874520" y="1325880"/>
          <a:ext cx="8458200" cy="4389120"/>
        </p:xfrm>
        <a:graphic>
          <a:graphicData uri="http://schemas.openxmlformats.org/drawingml/2006/table">
            <a:tbl>
              <a:tblPr/>
              <a:tblGrid>
                <a:gridCol w="6766560"/>
                <a:gridCol w="1691640"/>
              </a:tblGrid>
              <a:tr h="627017">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Required output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Completed?</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245FB4"/>
                    </a:solidFill>
                  </a:tcPr>
                </a:tc>
              </a:tr>
              <a:tr h="627017">
                <a:tc>
                  <a:txBody>
                    <a:bodyPr/>
                    <a:lstStyle/>
                    <a:p>
                      <a:pPr marL="0" indent="0" algn="l">
                        <a:buNone/>
                      </a:pPr>
                      <a:r>
                        <a:rPr lang="en-US" sz="1400" b="1" dirty="0">
                          <a:solidFill>
                            <a:srgbClr val="26323F"/>
                          </a:solidFill>
                          <a:latin typeface="Aptos" pitchFamily="34" charset="0"/>
                          <a:ea typeface="Aptos" pitchFamily="34" charset="-122"/>
                          <a:cs typeface="Aptos" pitchFamily="34" charset="-120"/>
                        </a:rPr>
                        <a:t>Apple stakeholder table</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400" dirty="0">
                          <a:solidFill>
                            <a:srgbClr val="26323F"/>
                          </a:solidFill>
                          <a:latin typeface="Aptos" pitchFamily="34" charset="0"/>
                          <a:ea typeface="Aptos" pitchFamily="34" charset="-122"/>
                          <a:cs typeface="Aptos" pitchFamily="34" charset="-120"/>
                        </a:rPr>
                        <a: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r>
                        <a:rPr lang="en-US" sz="1400" b="1" dirty="0">
                          <a:solidFill>
                            <a:srgbClr val="26323F"/>
                          </a:solidFill>
                          <a:latin typeface="Aptos" pitchFamily="34" charset="0"/>
                          <a:ea typeface="Aptos" pitchFamily="34" charset="-122"/>
                          <a:cs typeface="Aptos" pitchFamily="34" charset="-120"/>
                        </a:rPr>
                        <a:t>Apple Power–Interest classification</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AF2FD"/>
                    </a:solidFill>
                  </a:tcPr>
                </a:tc>
                <a:tc>
                  <a:txBody>
                    <a:bodyPr/>
                    <a:lstStyle/>
                    <a:p>
                      <a:pPr marL="0" indent="0" algn="ctr">
                        <a:buNone/>
                      </a:pPr>
                      <a:r>
                        <a:rPr lang="en-US" sz="1400" dirty="0">
                          <a:solidFill>
                            <a:srgbClr val="26323F"/>
                          </a:solidFill>
                          <a:latin typeface="Aptos" pitchFamily="34" charset="0"/>
                          <a:ea typeface="Aptos" pitchFamily="34" charset="-122"/>
                          <a:cs typeface="Aptos" pitchFamily="34" charset="-120"/>
                        </a:rPr>
                        <a: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r>
                        <a:rPr lang="en-US" sz="1400" b="1" dirty="0">
                          <a:solidFill>
                            <a:srgbClr val="26323F"/>
                          </a:solidFill>
                          <a:latin typeface="Aptos" pitchFamily="34" charset="0"/>
                          <a:ea typeface="Aptos" pitchFamily="34" charset="-122"/>
                          <a:cs typeface="Aptos" pitchFamily="34" charset="-120"/>
                        </a:rPr>
                        <a:t>Apple Utilitarianism table</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E8F4EC"/>
                    </a:solidFill>
                  </a:tcPr>
                </a:tc>
                <a:tc>
                  <a:txBody>
                    <a:bodyPr/>
                    <a:lstStyle/>
                    <a:p>
                      <a:pPr marL="0" indent="0" algn="ctr">
                        <a:buNone/>
                      </a:pPr>
                      <a:r>
                        <a:rPr lang="en-US" sz="1400" dirty="0">
                          <a:solidFill>
                            <a:srgbClr val="26323F"/>
                          </a:solidFill>
                          <a:latin typeface="Aptos" pitchFamily="34" charset="0"/>
                          <a:ea typeface="Aptos" pitchFamily="34" charset="-122"/>
                          <a:cs typeface="Aptos" pitchFamily="34" charset="-120"/>
                        </a:rPr>
                        <a: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r>
                        <a:rPr lang="en-US" sz="1400" b="1" dirty="0">
                          <a:solidFill>
                            <a:srgbClr val="26323F"/>
                          </a:solidFill>
                          <a:latin typeface="Aptos" pitchFamily="34" charset="0"/>
                          <a:ea typeface="Aptos" pitchFamily="34" charset="-122"/>
                          <a:cs typeface="Aptos" pitchFamily="34" charset="-120"/>
                        </a:rPr>
                        <a:t>Apple Duty &amp; Rights table</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1E2"/>
                    </a:solidFill>
                  </a:tcPr>
                </a:tc>
                <a:tc>
                  <a:txBody>
                    <a:bodyPr/>
                    <a:lstStyle/>
                    <a:p>
                      <a:pPr marL="0" indent="0" algn="ctr">
                        <a:buNone/>
                      </a:pPr>
                      <a:r>
                        <a:rPr lang="en-US" sz="1400" dirty="0">
                          <a:solidFill>
                            <a:srgbClr val="26323F"/>
                          </a:solidFill>
                          <a:latin typeface="Aptos" pitchFamily="34" charset="0"/>
                          <a:ea typeface="Aptos" pitchFamily="34" charset="-122"/>
                          <a:cs typeface="Aptos" pitchFamily="34" charset="-120"/>
                        </a:rPr>
                        <a: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r>
                        <a:rPr lang="en-US" sz="1400" b="1" dirty="0">
                          <a:solidFill>
                            <a:srgbClr val="26323F"/>
                          </a:solidFill>
                          <a:latin typeface="Aptos" pitchFamily="34" charset="0"/>
                          <a:ea typeface="Aptos" pitchFamily="34" charset="-122"/>
                          <a:cs typeface="Aptos" pitchFamily="34" charset="-120"/>
                        </a:rPr>
                        <a:t>Compare the two lenses</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2EEF9"/>
                    </a:solidFill>
                  </a:tcPr>
                </a:tc>
                <a:tc>
                  <a:txBody>
                    <a:bodyPr/>
                    <a:lstStyle/>
                    <a:p>
                      <a:pPr marL="0" indent="0" algn="ctr">
                        <a:buNone/>
                      </a:pPr>
                      <a:r>
                        <a:rPr lang="en-US" sz="1400" dirty="0">
                          <a:solidFill>
                            <a:srgbClr val="26323F"/>
                          </a:solidFill>
                          <a:latin typeface="Aptos" pitchFamily="34" charset="0"/>
                          <a:ea typeface="Aptos" pitchFamily="34" charset="-122"/>
                          <a:cs typeface="Aptos" pitchFamily="34" charset="-120"/>
                        </a:rPr>
                        <a: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r h="627017">
                <a:tc>
                  <a:txBody>
                    <a:bodyPr/>
                    <a:lstStyle/>
                    <a:p>
                      <a:pPr marL="0" indent="0" algn="l">
                        <a:buNone/>
                      </a:pPr>
                      <a:r>
                        <a:rPr lang="en-US" sz="1400" b="1" dirty="0">
                          <a:solidFill>
                            <a:srgbClr val="26323F"/>
                          </a:solidFill>
                          <a:latin typeface="Aptos" pitchFamily="34" charset="0"/>
                          <a:ea typeface="Aptos" pitchFamily="34" charset="-122"/>
                          <a:cs typeface="Aptos" pitchFamily="34" charset="-120"/>
                        </a:rPr>
                        <a:t>Final recommendation</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2EEF9"/>
                    </a:solidFill>
                  </a:tcPr>
                </a:tc>
                <a:tc>
                  <a:txBody>
                    <a:bodyPr/>
                    <a:lstStyle/>
                    <a:p>
                      <a:pPr marL="0" indent="0" algn="ctr">
                        <a:buNone/>
                      </a:pPr>
                      <a:r>
                        <a:rPr lang="en-US" sz="1400" dirty="0">
                          <a:solidFill>
                            <a:srgbClr val="26323F"/>
                          </a:solidFill>
                          <a:latin typeface="Aptos" pitchFamily="34" charset="0"/>
                          <a:ea typeface="Aptos" pitchFamily="34" charset="-122"/>
                          <a:cs typeface="Aptos" pitchFamily="34" charset="-120"/>
                        </a:rPr>
                        <a:t>☐</a:t>
                      </a:r>
                      <a:endParaRPr lang="en-US" sz="1400" dirty="0">
                        <a:latin typeface="Aptos" pitchFamily="34" charset="0"/>
                        <a:ea typeface="Aptos" pitchFamily="34" charset="0"/>
                        <a:cs typeface="Aptos" pitchFamily="34" charset="0"/>
                      </a:endParaRPr>
                    </a:p>
                  </a:txBody>
                  <a:tcPr marL="64008" marR="64008" marT="64008" marB="64008" anchor="ctr">
                    <a:lnL w="12700" cap="flat" cmpd="sng" algn="ctr">
                      <a:solidFill>
                        <a:srgbClr val="C7D2E3"/>
                      </a:solidFill>
                      <a:prstDash val="solid"/>
                      <a:round/>
                      <a:headEnd type="none" w="med" len="med"/>
                      <a:tailEnd type="none" w="med" len="med"/>
                    </a:lnL>
                    <a:lnR w="12700" cap="flat" cmpd="sng" algn="ctr">
                      <a:solidFill>
                        <a:srgbClr val="C7D2E3"/>
                      </a:solidFill>
                      <a:prstDash val="solid"/>
                      <a:round/>
                      <a:headEnd type="none" w="med" len="med"/>
                      <a:tailEnd type="none" w="med" len="med"/>
                    </a:lnR>
                    <a:lnT w="12700" cap="flat" cmpd="sng" algn="ctr">
                      <a:solidFill>
                        <a:srgbClr val="C7D2E3"/>
                      </a:solidFill>
                      <a:prstDash val="solid"/>
                      <a:round/>
                      <a:headEnd type="none" w="med" len="med"/>
                      <a:tailEnd type="none" w="med" len="med"/>
                    </a:lnT>
                    <a:lnB w="12700" cap="flat" cmpd="sng" algn="ctr">
                      <a:solidFill>
                        <a:srgbClr val="C7D2E3"/>
                      </a:solidFill>
                      <a:prstDash val="solid"/>
                      <a:round/>
                      <a:headEnd type="none" w="med" len="med"/>
                      <a:tailEnd type="none" w="med" len="med"/>
                    </a:lnB>
                    <a:solidFill>
                      <a:srgbClr val="FFFFFF"/>
                    </a:solidFill>
                  </a:tcPr>
                </a:tc>
              </a:tr>
            </a:tbl>
          </a:graphicData>
        </a:graphic>
      </p:graphicFrame>
      <p:sp>
        <p:nvSpPr>
          <p:cNvPr id="7" name="Shape 4"/>
          <p:cNvSpPr/>
          <p:nvPr/>
        </p:nvSpPr>
        <p:spPr>
          <a:xfrm>
            <a:off x="3337560" y="5989320"/>
            <a:ext cx="5486400" cy="457200"/>
          </a:xfrm>
          <a:prstGeom prst="roundRect">
            <a:avLst>
              <a:gd name="adj" fmla="val 12000"/>
            </a:avLst>
          </a:prstGeom>
          <a:solidFill>
            <a:srgbClr val="FFFFFF"/>
          </a:solidFill>
          <a:ln w="12700">
            <a:solidFill>
              <a:srgbClr val="D9E2F2"/>
            </a:solidFill>
            <a:prstDash val="solid"/>
          </a:ln>
        </p:spPr>
      </p:sp>
      <p:sp>
        <p:nvSpPr>
          <p:cNvPr id="8" name="Text 5"/>
          <p:cNvSpPr/>
          <p:nvPr/>
        </p:nvSpPr>
        <p:spPr>
          <a:xfrm>
            <a:off x="3474720" y="6099048"/>
            <a:ext cx="5212080" cy="237744"/>
          </a:xfrm>
          <a:prstGeom prst="rect">
            <a:avLst/>
          </a:prstGeom>
          <a:noFill/>
        </p:spPr>
        <p:txBody>
          <a:bodyPr wrap="square" lIns="254" tIns="254" rIns="254" bIns="254" rtlCol="0" anchor="ctr">
            <a:normAutofit/>
          </a:bodyPr>
          <a:lstStyle/>
          <a:p>
            <a:pPr marL="0" indent="0" algn="ctr">
              <a:buNone/>
            </a:pPr>
            <a:r>
              <a:rPr lang="en-US" sz="1500" b="1" dirty="0">
                <a:solidFill>
                  <a:srgbClr val="142440"/>
                </a:solidFill>
              </a:rPr>
              <a:t>Complete → check → submit.</a:t>
            </a:r>
            <a:endParaRPr lang="en-US" sz="1500" dirty="0"/>
          </a:p>
        </p:txBody>
      </p:sp>
      <p:sp>
        <p:nvSpPr>
          <p:cNvPr id="25" name="Slide Number Placeholder 0"/>
          <p:cNvSpPr>
            <a:spLocks noGrp="1"/>
          </p:cNvSpPr>
          <p:nvPr>
            <p:ph type="sldNum" sz="quarter" idx="4294967295"/>
          </p:nvPr>
        </p:nvSpPr>
        <p:spPr>
          <a:xfrm>
            <a:off x="11722608" y="6547104"/>
            <a:ext cx="228600" cy="164592"/>
          </a:xfrm>
          <a:prstGeom prst="rect">
            <a:avLst/>
          </a:prstGeom>
        </p:spPr>
        <p:txBody>
          <a:bodyPr/>
          <a:lstStyle>
            <a:lvl1pPr>
              <a:defRPr sz="850">
                <a:solidFill>
                  <a:srgbClr val="7A8493"/>
                </a:solidFill>
                <a:latin typeface="Aptos"/>
                <a:ea typeface="Aptos"/>
                <a:cs typeface="Aptos"/>
              </a:defRPr>
            </a:lvl1pPr>
          </a:lstStyle>
          <a:p>
            <a:pPr algn="r"/>
            <a:fld id="{F7021451-1387-4CA6-816F-3879F97B5CBC}" type="slidenum">
              <a:rPr lang="en-US" b="0"/>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14566</Words>
  <Application>WPS Presentation</Application>
  <PresentationFormat>On-screen Show (16:9)</PresentationFormat>
  <Paragraphs>955</Paragraphs>
  <Slides>30</Slides>
  <Notes>30</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30</vt:i4>
      </vt:variant>
    </vt:vector>
  </HeadingPairs>
  <TitlesOfParts>
    <vt:vector size="45" baseType="lpstr">
      <vt:lpstr>Arial</vt:lpstr>
      <vt:lpstr>SimSun</vt:lpstr>
      <vt:lpstr>Wingdings</vt:lpstr>
      <vt:lpstr>Aptos</vt:lpstr>
      <vt:lpstr>Segoe UI</vt:lpstr>
      <vt:lpstr>Aptos</vt:lpstr>
      <vt:lpstr>Aptos</vt:lpstr>
      <vt:lpstr>Aptos</vt:lpstr>
      <vt:lpstr>Aptos Display</vt:lpstr>
      <vt:lpstr>Segoe UI Variable Display</vt:lpstr>
      <vt:lpstr>Aptos Display</vt:lpstr>
      <vt:lpstr>Aptos Display</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UWTSD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Decide What Is Right?</dc:title>
  <dc:creator>OpenAI</dc:creator>
  <dc:subject>BMBM6008 Global Ethics Week 2</dc:subject>
  <cp:lastModifiedBy>Maggie</cp:lastModifiedBy>
  <cp:revision>4</cp:revision>
  <dcterms:created xsi:type="dcterms:W3CDTF">2026-10-09T07:04:00Z</dcterms:created>
  <dcterms:modified xsi:type="dcterms:W3CDTF">2026-10-09T07:18:11Z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1033-12.1.0.28485</vt:lpwstr>
  </property>
  <property fmtid="{D5CDD505-2E9C-101B-9397-08002B2CF9AE}" pid="3" name="ICV">
    <vt:lpwstr>37788E8A36234ED7B326DB1E4720043A_12</vt:lpwstr>
  </property>
</Properties>
</file>