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6" r:id="rId3"/>
    <p:sldId id="269" r:id="rId4"/>
    <p:sldId id="270" r:id="rId5"/>
    <p:sldId id="272" r:id="rId6"/>
    <p:sldId id="273" r:id="rId7"/>
    <p:sldId id="274" r:id="rId8"/>
    <p:sldId id="275" r:id="rId9"/>
    <p:sldId id="268"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9" d="100"/>
          <a:sy n="89" d="100"/>
        </p:scale>
        <p:origin x="46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smtClean="0"/>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334D819-9F07-4261-B09B-9E467E5D9002}" type="datetimeFigureOut">
              <a:rPr lang="en-US" dirty="0"/>
              <a:pPr/>
              <a:t>5/11/2018</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1766878-3199-4EAB-94E7-2D6D11070E14}" type="slidenum">
              <a:rPr lang="en-US" dirty="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5/11/2018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334D819-9F07-4261-B09B-9E467E5D9002}" type="datetimeFigureOut">
              <a:rPr lang="en-US" dirty="0"/>
              <a:pPr/>
              <a:t>5/11/2018</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1766878-3199-4EAB-94E7-2D6D11070E14}" type="slidenum">
              <a:rPr lang="en-US" dirty="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dirty="0"/>
              <a:t>5/11/2018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dirty="0"/>
              <a:t>5/11/2018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dirty="0"/>
              <a:t>5/11/2018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dirty="0"/>
              <a:t>5/11/2018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smtClean="0"/>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9334D819-9F07-4261-B09B-9E467E5D9002}" type="datetimeFigureOut">
              <a:rPr lang="en-US" dirty="0"/>
              <a:t>5/11/2018</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1766878-3199-4EAB-94E7-2D6D11070E14}" type="slidenum">
              <a:rPr lang="en-US" dirty="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9334D819-9F07-4261-B09B-9E467E5D9002}" type="datetimeFigureOut">
              <a:rPr lang="en-US" dirty="0"/>
              <a:t>5/11/2018</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1766878-3199-4EAB-94E7-2D6D11070E14}"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5/11/2018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5/11/2018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334D819-9F07-4261-B09B-9E467E5D9002}" type="datetimeFigureOut">
              <a:rPr lang="en-US" dirty="0"/>
              <a:pPr/>
              <a:t>5/11/2018</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766878-3199-4EAB-94E7-2D6D11070E14}" type="slidenum">
              <a:rPr lang="en-US" dirty="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2305" t="28557" r="47781"/>
          <a:stretch/>
        </p:blipFill>
        <p:spPr>
          <a:xfrm>
            <a:off x="345057" y="3916392"/>
            <a:ext cx="2104845" cy="2805083"/>
          </a:xfrm>
          <a:prstGeom prst="rect">
            <a:avLst/>
          </a:prstGeom>
        </p:spPr>
      </p:pic>
      <p:sp>
        <p:nvSpPr>
          <p:cNvPr id="2" name="Title 1"/>
          <p:cNvSpPr>
            <a:spLocks noGrp="1"/>
          </p:cNvSpPr>
          <p:nvPr>
            <p:ph type="ctrTitle"/>
          </p:nvPr>
        </p:nvSpPr>
        <p:spPr/>
        <p:txBody>
          <a:bodyPr/>
          <a:lstStyle/>
          <a:p>
            <a:r>
              <a:rPr lang="en-GB" sz="6000" dirty="0" smtClean="0"/>
              <a:t>Representations of Astrology in selected Hiberno-Saxon, English Romanesque and English Gothic manuscripts</a:t>
            </a:r>
            <a:endParaRPr lang="en-GB" sz="6000" dirty="0"/>
          </a:p>
        </p:txBody>
      </p:sp>
      <p:sp>
        <p:nvSpPr>
          <p:cNvPr id="3" name="Subtitle 2"/>
          <p:cNvSpPr>
            <a:spLocks noGrp="1"/>
          </p:cNvSpPr>
          <p:nvPr>
            <p:ph type="subTitle" idx="1"/>
          </p:nvPr>
        </p:nvSpPr>
        <p:spPr/>
        <p:txBody>
          <a:bodyPr/>
          <a:lstStyle/>
          <a:p>
            <a:r>
              <a:rPr lang="en-GB" dirty="0" smtClean="0"/>
              <a:t>Phoebe McGowan</a:t>
            </a:r>
            <a:endParaRPr lang="en-GB" dirty="0"/>
          </a:p>
        </p:txBody>
      </p:sp>
    </p:spTree>
    <p:extLst>
      <p:ext uri="{BB962C8B-B14F-4D97-AF65-F5344CB8AC3E}">
        <p14:creationId xmlns:p14="http://schemas.microsoft.com/office/powerpoint/2010/main" val="25269545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6839" y="1632205"/>
            <a:ext cx="10178322" cy="3593591"/>
          </a:xfrm>
        </p:spPr>
        <p:txBody>
          <a:bodyPr>
            <a:normAutofit lnSpcReduction="10000"/>
          </a:bodyPr>
          <a:lstStyle/>
          <a:p>
            <a:r>
              <a:rPr lang="en-GB" dirty="0" smtClean="0"/>
              <a:t>ASTROLOGY</a:t>
            </a:r>
            <a:r>
              <a:rPr lang="en-GB" dirty="0"/>
              <a:t>:  </a:t>
            </a:r>
            <a:r>
              <a:rPr lang="en-GB" dirty="0" smtClean="0"/>
              <a:t>‘The </a:t>
            </a:r>
            <a:r>
              <a:rPr lang="en-GB" dirty="0"/>
              <a:t>study of the positions and motions of celestial bodies in the belief that they have an influence on the course of natural earthly occurrences and human </a:t>
            </a:r>
            <a:r>
              <a:rPr lang="en-GB" dirty="0" smtClean="0"/>
              <a:t>affairs’.</a:t>
            </a:r>
            <a:endParaRPr lang="en-GB" dirty="0"/>
          </a:p>
          <a:p>
            <a:r>
              <a:rPr lang="en-GB" dirty="0" smtClean="0"/>
              <a:t>Features found within astrological research include: the mapping of the universe, tracking the movement of planets, the constellation of stars, the zodiac signs and the labours of the month (determined by the movements of the stars and planets).</a:t>
            </a:r>
          </a:p>
          <a:p>
            <a:r>
              <a:rPr lang="en-GB" dirty="0" smtClean="0"/>
              <a:t>Scope and extent of enquiry: I will be focusing on the context and form of representations of star constellations within English manuscripts, as well as zodiac signs and labours of the month, exploring how these differ throughout different artistic styles (Hiberno-Saxon, English Romanesque and English Gothic), establishing aesthetics and highlighting the identifying features that can be used to recognise when the manuscript was created. </a:t>
            </a:r>
            <a:endParaRPr lang="en-GB" dirty="0"/>
          </a:p>
        </p:txBody>
      </p:sp>
    </p:spTree>
    <p:extLst>
      <p:ext uri="{BB962C8B-B14F-4D97-AF65-F5344CB8AC3E}">
        <p14:creationId xmlns:p14="http://schemas.microsoft.com/office/powerpoint/2010/main" val="15645391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6839" y="1632205"/>
            <a:ext cx="10178322" cy="3593591"/>
          </a:xfrm>
        </p:spPr>
        <p:txBody>
          <a:bodyPr/>
          <a:lstStyle/>
          <a:p>
            <a:r>
              <a:rPr lang="en-GB" dirty="0" smtClean="0"/>
              <a:t>‘In the early Middle Ages, astrological doctrines relating to the nature and influence of the planets and zodiac signs were found in a wide range of texts, particularly works of astronomy, natural philosophy and cosmology’. </a:t>
            </a:r>
          </a:p>
          <a:p>
            <a:r>
              <a:rPr lang="en-GB" dirty="0"/>
              <a:t>A</a:t>
            </a:r>
            <a:r>
              <a:rPr lang="en-GB" dirty="0" smtClean="0"/>
              <a:t>fter the fall of Rome, astrology was adopted into medieval Europe, which became increasingly interested in this form of scholarly investigation. We can infer that astrological features found within manuscripts show that astrology had an influence over medieval society; as seen through the use of calendar pages which feature not only the months of the year, as well as saints days and holidays, but also the labours of the month and zodiac signs.</a:t>
            </a:r>
            <a:endParaRPr lang="en-GB" dirty="0"/>
          </a:p>
        </p:txBody>
      </p:sp>
    </p:spTree>
    <p:extLst>
      <p:ext uri="{BB962C8B-B14F-4D97-AF65-F5344CB8AC3E}">
        <p14:creationId xmlns:p14="http://schemas.microsoft.com/office/powerpoint/2010/main" val="10970274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Arundel 66- late 15th century</a:t>
            </a:r>
            <a:br>
              <a:rPr lang="en-GB" dirty="0"/>
            </a:br>
            <a:r>
              <a:rPr lang="en-GB" sz="1800" dirty="0" smtClean="0"/>
              <a:t/>
            </a:r>
            <a:br>
              <a:rPr lang="en-GB" sz="1800" dirty="0" smtClean="0"/>
            </a:br>
            <a:r>
              <a:rPr lang="en-GB" sz="1800" dirty="0" smtClean="0"/>
              <a:t>Miniatures found within the section known as ‘Ptolemy's Almagest’, which shows the different positions of stars</a:t>
            </a:r>
            <a:r>
              <a:rPr lang="en-GB" sz="2000" dirty="0"/>
              <a:t/>
            </a:r>
            <a:br>
              <a:rPr lang="en-GB" sz="2000" dirty="0"/>
            </a:br>
            <a:endParaRPr lang="en-GB" dirty="0"/>
          </a:p>
        </p:txBody>
      </p:sp>
      <p:sp>
        <p:nvSpPr>
          <p:cNvPr id="3" name="Content Placeholder 2"/>
          <p:cNvSpPr>
            <a:spLocks noGrp="1"/>
          </p:cNvSpPr>
          <p:nvPr>
            <p:ph sz="half" idx="1"/>
          </p:nvPr>
        </p:nvSpPr>
        <p:spPr/>
        <p:txBody>
          <a:bodyPr>
            <a:normAutofit fontScale="92500"/>
          </a:bodyPr>
          <a:lstStyle/>
          <a:p>
            <a:pPr marL="0" indent="0">
              <a:buNone/>
            </a:pPr>
            <a:r>
              <a:rPr lang="en-GB" sz="1700" u="sng" dirty="0"/>
              <a:t>Ursa minor (Little Bear) </a:t>
            </a:r>
            <a:r>
              <a:rPr lang="en-GB" sz="1700" u="sng" dirty="0" smtClean="0"/>
              <a:t>and </a:t>
            </a:r>
            <a:r>
              <a:rPr lang="en-GB" sz="1700" u="sng" dirty="0"/>
              <a:t>Ursa major (Great Bear</a:t>
            </a:r>
            <a:r>
              <a:rPr lang="en-GB" sz="1700" u="sng" dirty="0" smtClean="0"/>
              <a:t>):</a:t>
            </a:r>
          </a:p>
          <a:p>
            <a:r>
              <a:rPr lang="en-GB" sz="1700" dirty="0" smtClean="0"/>
              <a:t>GOTHIC FEATURES:</a:t>
            </a:r>
          </a:p>
          <a:p>
            <a:pPr marL="0" indent="0">
              <a:buNone/>
            </a:pPr>
            <a:r>
              <a:rPr lang="en-GB" sz="1700" dirty="0" smtClean="0"/>
              <a:t>Soft curves and lines</a:t>
            </a:r>
          </a:p>
          <a:p>
            <a:pPr marL="0" indent="0">
              <a:buNone/>
            </a:pPr>
            <a:r>
              <a:rPr lang="en-GB" sz="1700" dirty="0"/>
              <a:t>R</a:t>
            </a:r>
            <a:r>
              <a:rPr lang="en-GB" sz="1700" dirty="0" smtClean="0"/>
              <a:t>epresentation of textures.  Shading and shadows.</a:t>
            </a:r>
          </a:p>
          <a:p>
            <a:pPr marL="0" indent="0">
              <a:buNone/>
            </a:pPr>
            <a:r>
              <a:rPr lang="en-GB" sz="1700" dirty="0" smtClean="0"/>
              <a:t>Image breaking out of the borders/</a:t>
            </a:r>
          </a:p>
          <a:p>
            <a:pPr marL="0" indent="0">
              <a:buNone/>
            </a:pPr>
            <a:r>
              <a:rPr lang="en-GB" sz="1700" dirty="0" smtClean="0"/>
              <a:t>The use of badges clearly names the constellation. </a:t>
            </a:r>
          </a:p>
          <a:p>
            <a:pPr marL="0" indent="0">
              <a:buNone/>
            </a:pPr>
            <a:r>
              <a:rPr lang="en-GB" sz="1700" dirty="0" smtClean="0"/>
              <a:t>Bringing the constellation to life; portraying the position of the stars and the features of the bear in one display.</a:t>
            </a:r>
          </a:p>
          <a:p>
            <a:pPr marL="0" indent="0">
              <a:buNone/>
            </a:pPr>
            <a:r>
              <a:rPr lang="en-GB" sz="1700" dirty="0" smtClean="0"/>
              <a:t>Context: full of astronomical and geomantic tables; used for the sake of education and scholarly investigation.</a:t>
            </a:r>
            <a:endParaRPr lang="en-GB" sz="1600" u="sng" dirty="0"/>
          </a:p>
        </p:txBody>
      </p:sp>
      <p:pic>
        <p:nvPicPr>
          <p:cNvPr id="5" name="Content Placeholder 4"/>
          <p:cNvPicPr>
            <a:picLocks noGrp="1" noChangeAspect="1"/>
          </p:cNvPicPr>
          <p:nvPr>
            <p:ph sz="half" idx="2"/>
          </p:nvPr>
        </p:nvPicPr>
        <p:blipFill>
          <a:blip r:embed="rId2"/>
          <a:stretch>
            <a:fillRect/>
          </a:stretch>
        </p:blipFill>
        <p:spPr>
          <a:xfrm>
            <a:off x="7074084" y="1568864"/>
            <a:ext cx="3855584" cy="5063666"/>
          </a:xfrm>
          <a:prstGeom prst="rect">
            <a:avLst/>
          </a:prstGeom>
        </p:spPr>
      </p:pic>
      <p:pic>
        <p:nvPicPr>
          <p:cNvPr id="6" name="Picture 5"/>
          <p:cNvPicPr>
            <a:picLocks noChangeAspect="1"/>
          </p:cNvPicPr>
          <p:nvPr/>
        </p:nvPicPr>
        <p:blipFill>
          <a:blip r:embed="rId3"/>
          <a:stretch>
            <a:fillRect/>
          </a:stretch>
        </p:blipFill>
        <p:spPr>
          <a:xfrm>
            <a:off x="6151222" y="2684772"/>
            <a:ext cx="5701307" cy="2821956"/>
          </a:xfrm>
          <a:prstGeom prst="rect">
            <a:avLst/>
          </a:prstGeom>
        </p:spPr>
      </p:pic>
      <p:sp>
        <p:nvSpPr>
          <p:cNvPr id="8" name="TextBox 7"/>
          <p:cNvSpPr txBox="1"/>
          <p:nvPr/>
        </p:nvSpPr>
        <p:spPr>
          <a:xfrm>
            <a:off x="11015932" y="6245525"/>
            <a:ext cx="759125" cy="369332"/>
          </a:xfrm>
          <a:prstGeom prst="rect">
            <a:avLst/>
          </a:prstGeom>
          <a:noFill/>
        </p:spPr>
        <p:txBody>
          <a:bodyPr wrap="square" rtlCol="0">
            <a:spAutoFit/>
          </a:bodyPr>
          <a:lstStyle/>
          <a:p>
            <a:r>
              <a:rPr lang="en-GB" dirty="0" smtClean="0"/>
              <a:t>f.33</a:t>
            </a:r>
            <a:endParaRPr lang="en-GB" dirty="0"/>
          </a:p>
        </p:txBody>
      </p:sp>
    </p:spTree>
    <p:extLst>
      <p:ext uri="{BB962C8B-B14F-4D97-AF65-F5344CB8AC3E}">
        <p14:creationId xmlns:p14="http://schemas.microsoft.com/office/powerpoint/2010/main" val="4229423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1" presetClass="entr" presetSubtype="0" fill="hold"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2"/>
          </p:nvPr>
        </p:nvPicPr>
        <p:blipFill>
          <a:blip r:embed="rId2"/>
          <a:stretch>
            <a:fillRect/>
          </a:stretch>
        </p:blipFill>
        <p:spPr>
          <a:xfrm>
            <a:off x="6887530" y="1804275"/>
            <a:ext cx="4322439" cy="3249450"/>
          </a:xfrm>
          <a:prstGeom prst="rect">
            <a:avLst/>
          </a:prstGeom>
        </p:spPr>
      </p:pic>
      <p:sp>
        <p:nvSpPr>
          <p:cNvPr id="3" name="Content Placeholder 2"/>
          <p:cNvSpPr>
            <a:spLocks noGrp="1"/>
          </p:cNvSpPr>
          <p:nvPr>
            <p:ph sz="half" idx="1"/>
          </p:nvPr>
        </p:nvSpPr>
        <p:spPr>
          <a:xfrm>
            <a:off x="1251678" y="1152144"/>
            <a:ext cx="4874802" cy="4553712"/>
          </a:xfrm>
        </p:spPr>
        <p:txBody>
          <a:bodyPr>
            <a:noAutofit/>
          </a:bodyPr>
          <a:lstStyle/>
          <a:p>
            <a:pPr marL="0" indent="0">
              <a:buNone/>
            </a:pPr>
            <a:endParaRPr lang="en-GB" sz="1400" dirty="0" smtClean="0"/>
          </a:p>
          <a:p>
            <a:pPr marL="0" indent="0">
              <a:buNone/>
            </a:pPr>
            <a:r>
              <a:rPr lang="en-GB" sz="1400" dirty="0" smtClean="0"/>
              <a:t>Th</a:t>
            </a:r>
            <a:r>
              <a:rPr lang="en-GB" sz="1400" u="sng" dirty="0" smtClean="0"/>
              <a:t>e </a:t>
            </a:r>
            <a:r>
              <a:rPr lang="en-GB" sz="1400" u="sng" dirty="0"/>
              <a:t>dragon constellation </a:t>
            </a:r>
            <a:r>
              <a:rPr lang="en-GB" sz="1400" u="sng" dirty="0" smtClean="0"/>
              <a:t>‘Draco’:</a:t>
            </a:r>
          </a:p>
          <a:p>
            <a:pPr marL="0" indent="0">
              <a:buNone/>
            </a:pPr>
            <a:r>
              <a:rPr lang="en-GB" sz="1400" dirty="0" smtClean="0"/>
              <a:t>Soft features and stars pinpointing the position of the stars in the sky. </a:t>
            </a:r>
          </a:p>
          <a:p>
            <a:pPr marL="0" indent="0">
              <a:buNone/>
            </a:pPr>
            <a:r>
              <a:rPr lang="en-GB" sz="1400" dirty="0" smtClean="0"/>
              <a:t>Breaking through the borders</a:t>
            </a:r>
          </a:p>
          <a:p>
            <a:pPr marL="0" indent="0">
              <a:buNone/>
            </a:pPr>
            <a:r>
              <a:rPr lang="en-GB" sz="1400" dirty="0" smtClean="0"/>
              <a:t>The dragon is not found with a badge this time, just gothic cursive next to it that states its name</a:t>
            </a:r>
          </a:p>
          <a:p>
            <a:pPr marL="0" indent="0">
              <a:buNone/>
            </a:pPr>
            <a:r>
              <a:rPr lang="en-GB" sz="1400" dirty="0" smtClean="0"/>
              <a:t>Note the background- contrasting colours which we also saw in the illustrations of Ursa minor and Ursa Major.  The aesthetic?</a:t>
            </a:r>
          </a:p>
          <a:p>
            <a:pPr marL="0" indent="0">
              <a:buNone/>
            </a:pPr>
            <a:r>
              <a:rPr lang="en-GB" sz="1400" u="sng" dirty="0" smtClean="0"/>
              <a:t>The King ‘Cepheus’:</a:t>
            </a:r>
          </a:p>
          <a:p>
            <a:pPr marL="0" indent="0">
              <a:buNone/>
            </a:pPr>
            <a:r>
              <a:rPr lang="en-GB" sz="1400" dirty="0" smtClean="0"/>
              <a:t>His background is also rather rich in colour, creates a scene that you would expect to find inside a royal house, rather than outside in a clearing. Softening of the fabric creases, rather than the more linear approach adopted by Romanesque art.</a:t>
            </a:r>
            <a:endParaRPr lang="en-GB" sz="900" dirty="0" smtClean="0"/>
          </a:p>
        </p:txBody>
      </p:sp>
      <p:pic>
        <p:nvPicPr>
          <p:cNvPr id="6" name="Picture 5"/>
          <p:cNvPicPr>
            <a:picLocks noChangeAspect="1"/>
          </p:cNvPicPr>
          <p:nvPr/>
        </p:nvPicPr>
        <p:blipFill>
          <a:blip r:embed="rId3"/>
          <a:stretch>
            <a:fillRect/>
          </a:stretch>
        </p:blipFill>
        <p:spPr>
          <a:xfrm>
            <a:off x="7137487" y="1618331"/>
            <a:ext cx="3822523" cy="3621338"/>
          </a:xfrm>
          <a:prstGeom prst="rect">
            <a:avLst/>
          </a:prstGeom>
        </p:spPr>
      </p:pic>
      <p:sp>
        <p:nvSpPr>
          <p:cNvPr id="8" name="TextBox 7"/>
          <p:cNvSpPr txBox="1"/>
          <p:nvPr/>
        </p:nvSpPr>
        <p:spPr>
          <a:xfrm>
            <a:off x="6552271" y="5029514"/>
            <a:ext cx="585216" cy="369332"/>
          </a:xfrm>
          <a:prstGeom prst="rect">
            <a:avLst/>
          </a:prstGeom>
          <a:noFill/>
        </p:spPr>
        <p:txBody>
          <a:bodyPr wrap="square" rtlCol="0">
            <a:spAutoFit/>
          </a:bodyPr>
          <a:lstStyle/>
          <a:p>
            <a:r>
              <a:rPr lang="en-GB" dirty="0" smtClean="0"/>
              <a:t>f.34</a:t>
            </a:r>
            <a:endParaRPr lang="en-GB" dirty="0"/>
          </a:p>
        </p:txBody>
      </p:sp>
      <p:sp>
        <p:nvSpPr>
          <p:cNvPr id="9" name="TextBox 8"/>
          <p:cNvSpPr txBox="1"/>
          <p:nvPr/>
        </p:nvSpPr>
        <p:spPr>
          <a:xfrm>
            <a:off x="10992049" y="5055003"/>
            <a:ext cx="685800" cy="369332"/>
          </a:xfrm>
          <a:prstGeom prst="rect">
            <a:avLst/>
          </a:prstGeom>
          <a:noFill/>
        </p:spPr>
        <p:txBody>
          <a:bodyPr wrap="square" rtlCol="0">
            <a:spAutoFit/>
          </a:bodyPr>
          <a:lstStyle/>
          <a:p>
            <a:r>
              <a:rPr lang="en-GB" dirty="0" smtClean="0"/>
              <a:t>f.33v</a:t>
            </a:r>
            <a:endParaRPr lang="en-GB" dirty="0"/>
          </a:p>
        </p:txBody>
      </p:sp>
    </p:spTree>
    <p:extLst>
      <p:ext uri="{BB962C8B-B14F-4D97-AF65-F5344CB8AC3E}">
        <p14:creationId xmlns:p14="http://schemas.microsoft.com/office/powerpoint/2010/main" val="66181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Harley 647-  9</a:t>
            </a:r>
            <a:r>
              <a:rPr lang="en-GB" baseline="30000" dirty="0" smtClean="0"/>
              <a:t>th</a:t>
            </a:r>
            <a:r>
              <a:rPr lang="en-GB" dirty="0" smtClean="0"/>
              <a:t> Century</a:t>
            </a:r>
            <a:br>
              <a:rPr lang="en-GB" dirty="0" smtClean="0"/>
            </a:br>
            <a:r>
              <a:rPr lang="en-GB" sz="1600" dirty="0" smtClean="0"/>
              <a:t>An example of the combination of both a star constellation and a zodiac sign,</a:t>
            </a:r>
            <a:br>
              <a:rPr lang="en-GB" sz="1600" dirty="0" smtClean="0"/>
            </a:br>
            <a:r>
              <a:rPr lang="en-GB" sz="1600" dirty="0" smtClean="0">
                <a:solidFill>
                  <a:srgbClr val="2A1A00"/>
                </a:solidFill>
              </a:rPr>
              <a:t>(zodiac signs are derived from constellations)</a:t>
            </a:r>
            <a:endParaRPr lang="en-GB" sz="2800" dirty="0"/>
          </a:p>
        </p:txBody>
      </p:sp>
      <p:sp>
        <p:nvSpPr>
          <p:cNvPr id="3" name="Content Placeholder 2"/>
          <p:cNvSpPr>
            <a:spLocks noGrp="1"/>
          </p:cNvSpPr>
          <p:nvPr>
            <p:ph sz="half" idx="1"/>
          </p:nvPr>
        </p:nvSpPr>
        <p:spPr>
          <a:xfrm>
            <a:off x="1251678" y="1826415"/>
            <a:ext cx="4800600" cy="3619500"/>
          </a:xfrm>
        </p:spPr>
        <p:txBody>
          <a:bodyPr>
            <a:noAutofit/>
          </a:bodyPr>
          <a:lstStyle/>
          <a:p>
            <a:pPr marL="0" indent="0">
              <a:buNone/>
            </a:pPr>
            <a:r>
              <a:rPr lang="en-GB" sz="1400" dirty="0" smtClean="0"/>
              <a:t>‘</a:t>
            </a:r>
            <a:r>
              <a:rPr lang="en-GB" sz="1300" dirty="0" smtClean="0"/>
              <a:t>The zodiac is closely tied to how the Earth moves through the heavens. The signs are derived from the constellations that mark out the path on which the sun appears to travel over the course of a year’.</a:t>
            </a:r>
          </a:p>
          <a:p>
            <a:pPr marL="0" indent="0">
              <a:buNone/>
            </a:pPr>
            <a:r>
              <a:rPr lang="en-GB" sz="1300" u="sng" dirty="0" smtClean="0"/>
              <a:t>Illustration of the constellation Pisces and Aries: </a:t>
            </a:r>
            <a:endParaRPr lang="en-GB" sz="1300" dirty="0" smtClean="0"/>
          </a:p>
          <a:p>
            <a:r>
              <a:rPr lang="en-GB" sz="1300" dirty="0" smtClean="0"/>
              <a:t>HIBERNO-SAXON FEATURES:</a:t>
            </a:r>
          </a:p>
          <a:p>
            <a:pPr marL="0" indent="0">
              <a:buNone/>
            </a:pPr>
            <a:r>
              <a:rPr lang="en-GB" sz="1300" dirty="0" smtClean="0"/>
              <a:t>Representational</a:t>
            </a:r>
          </a:p>
          <a:p>
            <a:pPr marL="0" indent="0">
              <a:buNone/>
            </a:pPr>
            <a:r>
              <a:rPr lang="en-GB" sz="1300" dirty="0" smtClean="0"/>
              <a:t>Note the use of text to create the shape of the bodice. </a:t>
            </a:r>
            <a:endParaRPr lang="en-GB" sz="1300" dirty="0"/>
          </a:p>
          <a:p>
            <a:pPr marL="0" indent="0">
              <a:buNone/>
            </a:pPr>
            <a:r>
              <a:rPr lang="en-GB" sz="1300" dirty="0" smtClean="0"/>
              <a:t>The name of the zodiac/constellation is found underneath the image so that the illustration is identifiable.</a:t>
            </a:r>
          </a:p>
          <a:p>
            <a:pPr marL="0" indent="0">
              <a:buNone/>
            </a:pPr>
            <a:r>
              <a:rPr lang="en-GB" sz="1300" dirty="0" smtClean="0"/>
              <a:t>No indication of a sense of depth within the images. </a:t>
            </a:r>
            <a:r>
              <a:rPr lang="en-GB" sz="1300" dirty="0"/>
              <a:t>V</a:t>
            </a:r>
            <a:r>
              <a:rPr lang="en-GB" sz="1300" dirty="0" smtClean="0"/>
              <a:t>ery much two dimensional. Constellation is identifiable by use of pinpointing red dots.</a:t>
            </a:r>
          </a:p>
          <a:p>
            <a:pPr marL="0" indent="0">
              <a:buNone/>
            </a:pPr>
            <a:r>
              <a:rPr lang="en-GB" sz="1300" dirty="0" smtClean="0"/>
              <a:t>Aesthetic of the time is very unique. </a:t>
            </a:r>
          </a:p>
          <a:p>
            <a:pPr marL="0" indent="0">
              <a:buNone/>
            </a:pPr>
            <a:r>
              <a:rPr lang="en-GB" sz="1300" dirty="0" smtClean="0"/>
              <a:t>Context</a:t>
            </a:r>
            <a:r>
              <a:rPr lang="en-GB" sz="1300" dirty="0"/>
              <a:t>: </a:t>
            </a:r>
            <a:r>
              <a:rPr lang="en-GB" sz="1300" dirty="0" smtClean="0"/>
              <a:t>astronomical </a:t>
            </a:r>
            <a:r>
              <a:rPr lang="en-GB" sz="1300" dirty="0"/>
              <a:t>and astrological </a:t>
            </a:r>
            <a:r>
              <a:rPr lang="en-GB" sz="1300" dirty="0" smtClean="0"/>
              <a:t>text</a:t>
            </a:r>
            <a:endParaRPr lang="en-GB" sz="1300" dirty="0"/>
          </a:p>
        </p:txBody>
      </p:sp>
      <p:pic>
        <p:nvPicPr>
          <p:cNvPr id="5" name="Content Placeholder 4"/>
          <p:cNvPicPr>
            <a:picLocks noGrp="1" noChangeAspect="1"/>
          </p:cNvPicPr>
          <p:nvPr>
            <p:ph sz="half" idx="2"/>
          </p:nvPr>
        </p:nvPicPr>
        <p:blipFill>
          <a:blip r:embed="rId2"/>
          <a:stretch>
            <a:fillRect/>
          </a:stretch>
        </p:blipFill>
        <p:spPr>
          <a:xfrm>
            <a:off x="7068312" y="1826415"/>
            <a:ext cx="4023801" cy="4538670"/>
          </a:xfrm>
          <a:prstGeom prst="rect">
            <a:avLst/>
          </a:prstGeom>
        </p:spPr>
      </p:pic>
      <p:pic>
        <p:nvPicPr>
          <p:cNvPr id="6" name="Picture 5"/>
          <p:cNvPicPr>
            <a:picLocks noChangeAspect="1"/>
          </p:cNvPicPr>
          <p:nvPr/>
        </p:nvPicPr>
        <p:blipFill>
          <a:blip r:embed="rId3"/>
          <a:stretch>
            <a:fillRect/>
          </a:stretch>
        </p:blipFill>
        <p:spPr>
          <a:xfrm>
            <a:off x="6836689" y="2050364"/>
            <a:ext cx="4487045" cy="4090771"/>
          </a:xfrm>
          <a:prstGeom prst="rect">
            <a:avLst/>
          </a:prstGeom>
        </p:spPr>
      </p:pic>
      <p:sp>
        <p:nvSpPr>
          <p:cNvPr id="7" name="TextBox 6"/>
          <p:cNvSpPr txBox="1"/>
          <p:nvPr/>
        </p:nvSpPr>
        <p:spPr>
          <a:xfrm>
            <a:off x="6554737" y="6068444"/>
            <a:ext cx="795528" cy="369332"/>
          </a:xfrm>
          <a:prstGeom prst="rect">
            <a:avLst/>
          </a:prstGeom>
          <a:noFill/>
        </p:spPr>
        <p:txBody>
          <a:bodyPr wrap="square" rtlCol="0">
            <a:spAutoFit/>
          </a:bodyPr>
          <a:lstStyle/>
          <a:p>
            <a:r>
              <a:rPr lang="en-GB" dirty="0" smtClean="0"/>
              <a:t>f.3v</a:t>
            </a:r>
            <a:endParaRPr lang="en-GB" dirty="0"/>
          </a:p>
        </p:txBody>
      </p:sp>
      <p:sp>
        <p:nvSpPr>
          <p:cNvPr id="8" name="TextBox 7"/>
          <p:cNvSpPr txBox="1"/>
          <p:nvPr/>
        </p:nvSpPr>
        <p:spPr>
          <a:xfrm>
            <a:off x="11092113" y="6141135"/>
            <a:ext cx="511623" cy="369332"/>
          </a:xfrm>
          <a:prstGeom prst="rect">
            <a:avLst/>
          </a:prstGeom>
          <a:noFill/>
        </p:spPr>
        <p:txBody>
          <a:bodyPr wrap="square" rtlCol="0">
            <a:spAutoFit/>
          </a:bodyPr>
          <a:lstStyle/>
          <a:p>
            <a:r>
              <a:rPr lang="en-GB" dirty="0" smtClean="0"/>
              <a:t>f.2v</a:t>
            </a:r>
            <a:endParaRPr lang="en-GB" dirty="0"/>
          </a:p>
        </p:txBody>
      </p:sp>
    </p:spTree>
    <p:extLst>
      <p:ext uri="{BB962C8B-B14F-4D97-AF65-F5344CB8AC3E}">
        <p14:creationId xmlns:p14="http://schemas.microsoft.com/office/powerpoint/2010/main" val="1816011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Hunterian Psalter- 1170 AD</a:t>
            </a:r>
            <a:r>
              <a:rPr lang="en-GB" dirty="0"/>
              <a:t/>
            </a:r>
            <a:br>
              <a:rPr lang="en-GB" dirty="0"/>
            </a:br>
            <a:r>
              <a:rPr lang="en-GB" sz="1800" dirty="0"/>
              <a:t>a twelfth century illuminated manuscript, thought to have been produced in </a:t>
            </a:r>
            <a:r>
              <a:rPr lang="en-GB" sz="1800" dirty="0" smtClean="0"/>
              <a:t>England. An example of the use of calendar pages, displaying the labours of the month and zodiac sign.</a:t>
            </a:r>
            <a:endParaRPr lang="en-GB" sz="1800" dirty="0"/>
          </a:p>
        </p:txBody>
      </p:sp>
      <p:sp>
        <p:nvSpPr>
          <p:cNvPr id="3" name="Content Placeholder 2"/>
          <p:cNvSpPr>
            <a:spLocks noGrp="1"/>
          </p:cNvSpPr>
          <p:nvPr>
            <p:ph sz="half" idx="1"/>
          </p:nvPr>
        </p:nvSpPr>
        <p:spPr/>
        <p:txBody>
          <a:bodyPr>
            <a:normAutofit/>
          </a:bodyPr>
          <a:lstStyle/>
          <a:p>
            <a:pPr marL="0" indent="0">
              <a:buNone/>
            </a:pPr>
            <a:r>
              <a:rPr lang="en-GB" sz="1800" u="sng" dirty="0" smtClean="0"/>
              <a:t>The month of October:</a:t>
            </a:r>
          </a:p>
          <a:p>
            <a:pPr marL="0" indent="0">
              <a:buNone/>
            </a:pPr>
            <a:r>
              <a:rPr lang="en-GB" sz="1400" dirty="0" smtClean="0"/>
              <a:t>ROMANESQUE FEATURES:</a:t>
            </a:r>
          </a:p>
          <a:p>
            <a:pPr marL="0" indent="0">
              <a:buNone/>
            </a:pPr>
            <a:r>
              <a:rPr lang="en-GB" sz="1400" dirty="0"/>
              <a:t>T</a:t>
            </a:r>
            <a:r>
              <a:rPr lang="en-GB" sz="1400" dirty="0" smtClean="0"/>
              <a:t>he illustration on the top left: treading of grapes and so is the activity/labour of the month of October. Very linear and elongated.</a:t>
            </a:r>
          </a:p>
          <a:p>
            <a:pPr marL="0" indent="0">
              <a:buNone/>
            </a:pPr>
            <a:r>
              <a:rPr lang="en-GB" sz="1400" dirty="0" smtClean="0"/>
              <a:t>Same features as stone carvings.</a:t>
            </a:r>
          </a:p>
          <a:p>
            <a:pPr marL="0" indent="0">
              <a:buNone/>
            </a:pPr>
            <a:r>
              <a:rPr lang="en-GB" sz="1400" dirty="0" smtClean="0"/>
              <a:t>Scorpio is very linear, though there is shadowing.</a:t>
            </a:r>
          </a:p>
          <a:p>
            <a:pPr marL="0" indent="0">
              <a:buNone/>
            </a:pPr>
            <a:r>
              <a:rPr lang="en-GB" sz="1400" dirty="0" smtClean="0"/>
              <a:t>Not naturalistic- seems motionless. </a:t>
            </a:r>
            <a:endParaRPr lang="en-GB" sz="1400" dirty="0"/>
          </a:p>
          <a:p>
            <a:pPr marL="0" indent="0">
              <a:buNone/>
            </a:pPr>
            <a:r>
              <a:rPr lang="en-GB" sz="1400" dirty="0"/>
              <a:t>A</a:t>
            </a:r>
            <a:r>
              <a:rPr lang="en-GB" sz="1400" dirty="0" smtClean="0"/>
              <a:t>esthetic of this era? </a:t>
            </a:r>
          </a:p>
          <a:p>
            <a:pPr marL="0" indent="0">
              <a:buNone/>
            </a:pPr>
            <a:r>
              <a:rPr lang="en-GB" sz="1400" dirty="0" smtClean="0"/>
              <a:t>Context: a calendar page.</a:t>
            </a:r>
          </a:p>
        </p:txBody>
      </p:sp>
      <p:pic>
        <p:nvPicPr>
          <p:cNvPr id="5" name="Content Placeholder 4"/>
          <p:cNvPicPr>
            <a:picLocks noGrp="1" noChangeAspect="1"/>
          </p:cNvPicPr>
          <p:nvPr>
            <p:ph sz="half" idx="2"/>
          </p:nvPr>
        </p:nvPicPr>
        <p:blipFill>
          <a:blip r:embed="rId2"/>
          <a:stretch>
            <a:fillRect/>
          </a:stretch>
        </p:blipFill>
        <p:spPr>
          <a:xfrm>
            <a:off x="8098777" y="1581912"/>
            <a:ext cx="3102622" cy="4953768"/>
          </a:xfrm>
          <a:prstGeom prst="rect">
            <a:avLst/>
          </a:prstGeom>
        </p:spPr>
      </p:pic>
      <p:pic>
        <p:nvPicPr>
          <p:cNvPr id="6" name="Picture 5"/>
          <p:cNvPicPr>
            <a:picLocks noChangeAspect="1"/>
          </p:cNvPicPr>
          <p:nvPr/>
        </p:nvPicPr>
        <p:blipFill>
          <a:blip r:embed="rId3"/>
          <a:stretch>
            <a:fillRect/>
          </a:stretch>
        </p:blipFill>
        <p:spPr>
          <a:xfrm>
            <a:off x="6857174" y="2001326"/>
            <a:ext cx="4804638" cy="4114940"/>
          </a:xfrm>
          <a:prstGeom prst="rect">
            <a:avLst/>
          </a:prstGeom>
        </p:spPr>
      </p:pic>
      <p:pic>
        <p:nvPicPr>
          <p:cNvPr id="7" name="Picture 6"/>
          <p:cNvPicPr>
            <a:picLocks noChangeAspect="1"/>
          </p:cNvPicPr>
          <p:nvPr/>
        </p:nvPicPr>
        <p:blipFill>
          <a:blip r:embed="rId4"/>
          <a:stretch>
            <a:fillRect/>
          </a:stretch>
        </p:blipFill>
        <p:spPr>
          <a:xfrm>
            <a:off x="7249265" y="1985358"/>
            <a:ext cx="4020456" cy="4130908"/>
          </a:xfrm>
          <a:prstGeom prst="rect">
            <a:avLst/>
          </a:prstGeom>
        </p:spPr>
      </p:pic>
      <p:sp>
        <p:nvSpPr>
          <p:cNvPr id="8" name="TextBox 7"/>
          <p:cNvSpPr txBox="1"/>
          <p:nvPr/>
        </p:nvSpPr>
        <p:spPr>
          <a:xfrm>
            <a:off x="7461504" y="6191389"/>
            <a:ext cx="969264" cy="369332"/>
          </a:xfrm>
          <a:prstGeom prst="rect">
            <a:avLst/>
          </a:prstGeom>
          <a:noFill/>
        </p:spPr>
        <p:txBody>
          <a:bodyPr wrap="square" rtlCol="0">
            <a:spAutoFit/>
          </a:bodyPr>
          <a:lstStyle/>
          <a:p>
            <a:r>
              <a:rPr lang="en-GB" dirty="0" smtClean="0"/>
              <a:t>f.5v</a:t>
            </a:r>
            <a:endParaRPr lang="en-GB" dirty="0"/>
          </a:p>
        </p:txBody>
      </p:sp>
    </p:spTree>
    <p:extLst>
      <p:ext uri="{BB962C8B-B14F-4D97-AF65-F5344CB8AC3E}">
        <p14:creationId xmlns:p14="http://schemas.microsoft.com/office/powerpoint/2010/main" val="620771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1" presetClass="entr" presetSubtype="0"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additive="base">
                                        <p:cTn id="29" dur="500" fill="hold"/>
                                        <p:tgtEl>
                                          <p:spTgt spid="7"/>
                                        </p:tgtEl>
                                        <p:attrNameLst>
                                          <p:attrName>ppt_x</p:attrName>
                                        </p:attrNameLst>
                                      </p:cBhvr>
                                      <p:tavLst>
                                        <p:tav tm="0">
                                          <p:val>
                                            <p:strVal val="#ppt_x"/>
                                          </p:val>
                                        </p:tav>
                                        <p:tav tm="100000">
                                          <p:val>
                                            <p:strVal val="#ppt_x"/>
                                          </p:val>
                                        </p:tav>
                                      </p:tavLst>
                                    </p:anim>
                                    <p:anim calcmode="lin" valueType="num">
                                      <p:cBhvr additive="base">
                                        <p:cTn id="3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Egerton 3088- 1244 AD</a:t>
            </a:r>
            <a:endParaRPr lang="en-GB" dirty="0"/>
          </a:p>
        </p:txBody>
      </p:sp>
      <p:sp>
        <p:nvSpPr>
          <p:cNvPr id="3" name="Content Placeholder 2"/>
          <p:cNvSpPr>
            <a:spLocks noGrp="1"/>
          </p:cNvSpPr>
          <p:nvPr>
            <p:ph sz="half" idx="1"/>
          </p:nvPr>
        </p:nvSpPr>
        <p:spPr>
          <a:xfrm>
            <a:off x="1251678" y="1755648"/>
            <a:ext cx="4800600" cy="3619500"/>
          </a:xfrm>
        </p:spPr>
        <p:txBody>
          <a:bodyPr>
            <a:noAutofit/>
          </a:bodyPr>
          <a:lstStyle/>
          <a:p>
            <a:pPr marL="0" indent="0">
              <a:buNone/>
            </a:pPr>
            <a:endParaRPr lang="en-GB" sz="1300" u="sng" dirty="0" smtClean="0"/>
          </a:p>
          <a:p>
            <a:pPr marL="0" indent="0">
              <a:buNone/>
            </a:pPr>
            <a:r>
              <a:rPr lang="en-GB" sz="1300" u="sng" dirty="0" smtClean="0"/>
              <a:t>Miniature </a:t>
            </a:r>
            <a:r>
              <a:rPr lang="en-GB" sz="1300" u="sng" dirty="0"/>
              <a:t>of Aries (the ram), Gemini (the twins), Taurus (the bull), and Cancer (the crab</a:t>
            </a:r>
            <a:r>
              <a:rPr lang="en-GB" sz="1300" u="sng" dirty="0" smtClean="0"/>
              <a:t>):</a:t>
            </a:r>
          </a:p>
          <a:p>
            <a:pPr marL="0" indent="0">
              <a:buNone/>
            </a:pPr>
            <a:r>
              <a:rPr lang="en-GB" sz="1300" dirty="0" smtClean="0"/>
              <a:t>GOTHIC FEATURES:</a:t>
            </a:r>
          </a:p>
          <a:p>
            <a:pPr marL="0" indent="0">
              <a:buNone/>
            </a:pPr>
            <a:r>
              <a:rPr lang="en-GB" sz="1300" dirty="0" smtClean="0"/>
              <a:t>Soft and shadowed lines.</a:t>
            </a:r>
          </a:p>
          <a:p>
            <a:pPr marL="0" indent="0">
              <a:buNone/>
            </a:pPr>
            <a:r>
              <a:rPr lang="en-GB" sz="1300" dirty="0" smtClean="0"/>
              <a:t>Typical ‘S’ shape of the body.</a:t>
            </a:r>
          </a:p>
          <a:p>
            <a:pPr marL="0" indent="0">
              <a:buNone/>
            </a:pPr>
            <a:r>
              <a:rPr lang="en-GB" sz="1300" dirty="0"/>
              <a:t>T</a:t>
            </a:r>
            <a:r>
              <a:rPr lang="en-GB" sz="1300" dirty="0" smtClean="0"/>
              <a:t>he aesthetic of this era is bright and bold colours. </a:t>
            </a:r>
            <a:endParaRPr lang="en-GB" sz="1300" dirty="0"/>
          </a:p>
          <a:p>
            <a:pPr marL="0" indent="0">
              <a:buNone/>
            </a:pPr>
            <a:r>
              <a:rPr lang="en-GB" sz="1300" dirty="0" smtClean="0"/>
              <a:t>Notice the same use of the roundels to separate the zodiac signs that we saw previously. </a:t>
            </a:r>
          </a:p>
          <a:p>
            <a:pPr marL="0" indent="0">
              <a:buNone/>
            </a:pPr>
            <a:r>
              <a:rPr lang="en-GB" sz="1300" dirty="0" smtClean="0"/>
              <a:t>Context: Page from Bede’s </a:t>
            </a:r>
            <a:r>
              <a:rPr lang="en-GB" sz="1300" i="1" dirty="0" smtClean="0"/>
              <a:t>De </a:t>
            </a:r>
            <a:r>
              <a:rPr lang="en-GB" sz="1300" dirty="0" smtClean="0"/>
              <a:t>temporibus.</a:t>
            </a:r>
            <a:endParaRPr lang="en-GB" sz="1300" dirty="0"/>
          </a:p>
        </p:txBody>
      </p:sp>
      <p:pic>
        <p:nvPicPr>
          <p:cNvPr id="5" name="Content Placeholder 4"/>
          <p:cNvPicPr>
            <a:picLocks noGrp="1" noChangeAspect="1"/>
          </p:cNvPicPr>
          <p:nvPr>
            <p:ph sz="half" idx="2"/>
          </p:nvPr>
        </p:nvPicPr>
        <p:blipFill>
          <a:blip r:embed="rId2"/>
          <a:stretch>
            <a:fillRect/>
          </a:stretch>
        </p:blipFill>
        <p:spPr>
          <a:xfrm>
            <a:off x="6911556" y="1399032"/>
            <a:ext cx="4518444" cy="4680204"/>
          </a:xfrm>
          <a:prstGeom prst="rect">
            <a:avLst/>
          </a:prstGeom>
        </p:spPr>
      </p:pic>
      <p:sp>
        <p:nvSpPr>
          <p:cNvPr id="7" name="TextBox 6"/>
          <p:cNvSpPr txBox="1"/>
          <p:nvPr/>
        </p:nvSpPr>
        <p:spPr>
          <a:xfrm>
            <a:off x="6254496" y="5797296"/>
            <a:ext cx="1170432" cy="369332"/>
          </a:xfrm>
          <a:prstGeom prst="rect">
            <a:avLst/>
          </a:prstGeom>
          <a:noFill/>
        </p:spPr>
        <p:txBody>
          <a:bodyPr wrap="square" rtlCol="0">
            <a:spAutoFit/>
          </a:bodyPr>
          <a:lstStyle/>
          <a:p>
            <a:r>
              <a:rPr lang="en-GB" dirty="0" smtClean="0"/>
              <a:t>F.16v</a:t>
            </a:r>
            <a:endParaRPr lang="en-GB" dirty="0"/>
          </a:p>
        </p:txBody>
      </p:sp>
    </p:spTree>
    <p:extLst>
      <p:ext uri="{BB962C8B-B14F-4D97-AF65-F5344CB8AC3E}">
        <p14:creationId xmlns:p14="http://schemas.microsoft.com/office/powerpoint/2010/main" val="139525942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fontScale="85000" lnSpcReduction="20000"/>
          </a:bodyPr>
          <a:lstStyle/>
          <a:p>
            <a:r>
              <a:rPr lang="en-GB" sz="1800" dirty="0" smtClean="0"/>
              <a:t>British Library, Catalogue of Illuminated Manuscripts, www.bl.co.uk,  Available from https</a:t>
            </a:r>
            <a:r>
              <a:rPr lang="en-GB" sz="1800" dirty="0"/>
              <a:t>://</a:t>
            </a:r>
            <a:r>
              <a:rPr lang="en-GB" sz="1800" dirty="0" smtClean="0"/>
              <a:t>www.bl.uk/catalogues/illuminatedmanuscripts/welcome.htm, Accessed on [04/04/2018].</a:t>
            </a:r>
          </a:p>
          <a:p>
            <a:r>
              <a:rPr lang="en-GB" sz="1800" dirty="0" smtClean="0"/>
              <a:t>J. Gardham, The Hunterian Psalter, Glasgow University Library</a:t>
            </a:r>
            <a:r>
              <a:rPr lang="en-GB" sz="1800" dirty="0"/>
              <a:t>, Available from http://</a:t>
            </a:r>
            <a:r>
              <a:rPr lang="en-GB" sz="1800" dirty="0" smtClean="0"/>
              <a:t>special.lib.gla.ac.uk/exhibns/psalter/psalterindex.html, Accessed on [04/04/2018].</a:t>
            </a:r>
          </a:p>
          <a:p>
            <a:r>
              <a:rPr lang="en-GB" sz="1800" dirty="0" smtClean="0"/>
              <a:t>Collins Dictionary. Astrology, Collins Dictionary.com</a:t>
            </a:r>
            <a:r>
              <a:rPr lang="en-GB" sz="1800" dirty="0"/>
              <a:t>, Available from https://</a:t>
            </a:r>
            <a:r>
              <a:rPr lang="en-GB" sz="1800" dirty="0" smtClean="0"/>
              <a:t>www.collinsdictionary.com/dictionary/english/astrology, Accessed on [04/04/2018]. </a:t>
            </a:r>
          </a:p>
          <a:p>
            <a:r>
              <a:rPr lang="en-GB" sz="1800" dirty="0" smtClean="0"/>
              <a:t>Free Dictionary, Astrology, Free Dictionary.com</a:t>
            </a:r>
            <a:r>
              <a:rPr lang="en-GB" sz="1800" dirty="0"/>
              <a:t>, Available from https://</a:t>
            </a:r>
            <a:r>
              <a:rPr lang="en-GB" sz="1800" dirty="0" smtClean="0"/>
              <a:t>www.thefreedictionary.com/astrology, Accessed on [05/04/2018].</a:t>
            </a:r>
          </a:p>
          <a:p>
            <a:r>
              <a:rPr lang="en-GB" sz="1800" dirty="0" smtClean="0"/>
              <a:t>S. Page, </a:t>
            </a:r>
            <a:r>
              <a:rPr lang="en-GB" sz="1800" i="1" dirty="0" smtClean="0"/>
              <a:t>Astrology in Medieval Manuscripts</a:t>
            </a:r>
            <a:r>
              <a:rPr lang="en-GB" sz="1800" dirty="0" smtClean="0"/>
              <a:t> (University of Toronto Press, 2002).</a:t>
            </a:r>
          </a:p>
          <a:p>
            <a:r>
              <a:rPr lang="en-GB" sz="1800" dirty="0" smtClean="0"/>
              <a:t>C. Crockett, What is the Zodiac?, Astronomy Essentials</a:t>
            </a:r>
            <a:r>
              <a:rPr lang="en-GB" sz="1800" dirty="0"/>
              <a:t>, Available from http://</a:t>
            </a:r>
            <a:r>
              <a:rPr lang="en-GB" sz="1800" dirty="0" smtClean="0"/>
              <a:t>earthsky.org/astronomy-essentials/what-is-the-zodiac, Accessed on [04/04/2018].</a:t>
            </a:r>
          </a:p>
          <a:p>
            <a:r>
              <a:rPr lang="en-GB" sz="1800" dirty="0" smtClean="0"/>
              <a:t>S.J. Biggs, A Calendar Page for January, British Library Manuscripts</a:t>
            </a:r>
            <a:r>
              <a:rPr lang="en-GB" sz="1800" dirty="0"/>
              <a:t>, Available </a:t>
            </a:r>
            <a:r>
              <a:rPr lang="en-GB" sz="1800" dirty="0" smtClean="0"/>
              <a:t>from http</a:t>
            </a:r>
            <a:r>
              <a:rPr lang="en-GB" sz="1800" dirty="0"/>
              <a:t>://</a:t>
            </a:r>
            <a:r>
              <a:rPr lang="en-GB" sz="1800" dirty="0" smtClean="0"/>
              <a:t>blogs.bl.uk/digitisedmanuscripts/2011/01/a-calendar-page-for-january.html, Accessed on [04/04/2018].</a:t>
            </a:r>
          </a:p>
          <a:p>
            <a:endParaRPr lang="en-GB" sz="1800" dirty="0"/>
          </a:p>
        </p:txBody>
      </p:sp>
      <p:pic>
        <p:nvPicPr>
          <p:cNvPr id="4" name="Picture 3"/>
          <p:cNvPicPr>
            <a:picLocks noChangeAspect="1"/>
          </p:cNvPicPr>
          <p:nvPr/>
        </p:nvPicPr>
        <p:blipFill>
          <a:blip r:embed="rId2"/>
          <a:stretch>
            <a:fillRect/>
          </a:stretch>
        </p:blipFill>
        <p:spPr>
          <a:xfrm>
            <a:off x="7732041" y="76819"/>
            <a:ext cx="4070098" cy="2103263"/>
          </a:xfrm>
          <a:prstGeom prst="rect">
            <a:avLst/>
          </a:prstGeom>
        </p:spPr>
      </p:pic>
    </p:spTree>
    <p:extLst>
      <p:ext uri="{BB962C8B-B14F-4D97-AF65-F5344CB8AC3E}">
        <p14:creationId xmlns:p14="http://schemas.microsoft.com/office/powerpoint/2010/main" val="3736240264"/>
      </p:ext>
    </p:extLst>
  </p:cSld>
  <p:clrMapOvr>
    <a:masterClrMapping/>
  </p:clrMapOvr>
  <p:timing>
    <p:tnLst>
      <p:par>
        <p:cTn id="1" dur="indefinite" restart="never" nodeType="tmRoot"/>
      </p:par>
    </p:tnLst>
  </p:timing>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emplate>Badge</Template>
  <TotalTime>8167</TotalTime>
  <Words>923</Words>
  <Application>Microsoft Office PowerPoint</Application>
  <PresentationFormat>Widescreen</PresentationFormat>
  <Paragraphs>67</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Gill Sans MT</vt:lpstr>
      <vt:lpstr>Impact</vt:lpstr>
      <vt:lpstr>Badge</vt:lpstr>
      <vt:lpstr>Representations of Astrology in selected Hiberno-Saxon, English Romanesque and English Gothic manuscripts</vt:lpstr>
      <vt:lpstr>PowerPoint Presentation</vt:lpstr>
      <vt:lpstr>PowerPoint Presentation</vt:lpstr>
      <vt:lpstr>Arundel 66- late 15th century  Miniatures found within the section known as ‘Ptolemy's Almagest’, which shows the different positions of stars </vt:lpstr>
      <vt:lpstr>PowerPoint Presentation</vt:lpstr>
      <vt:lpstr>Harley 647-  9th Century An example of the combination of both a star constellation and a zodiac sign, (zodiac signs are derived from constellations)</vt:lpstr>
      <vt:lpstr>The Hunterian Psalter- 1170 AD a twelfth century illuminated manuscript, thought to have been produced in England. An example of the use of calendar pages, displaying the labours of the month and zodiac sign.</vt:lpstr>
      <vt:lpstr>Egerton 3088- 1244 AD</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Astrology in medieval manuscripts</dc:title>
  <dc:creator>Phoebe McGowan</dc:creator>
  <cp:lastModifiedBy>Phoebe McGowan</cp:lastModifiedBy>
  <cp:revision>131</cp:revision>
  <dcterms:created xsi:type="dcterms:W3CDTF">2018-04-03T13:57:54Z</dcterms:created>
  <dcterms:modified xsi:type="dcterms:W3CDTF">2018-05-11T18:11:40Z</dcterms:modified>
</cp:coreProperties>
</file>