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5"/>
  </p:notesMasterIdLst>
  <p:sldIdLst>
    <p:sldId id="280" r:id="rId2"/>
    <p:sldId id="256" r:id="rId3"/>
    <p:sldId id="257" r:id="rId4"/>
    <p:sldId id="258" r:id="rId5"/>
    <p:sldId id="260" r:id="rId6"/>
    <p:sldId id="261" r:id="rId7"/>
    <p:sldId id="262" r:id="rId8"/>
    <p:sldId id="263" r:id="rId9"/>
    <p:sldId id="264" r:id="rId10"/>
    <p:sldId id="265" r:id="rId11"/>
    <p:sldId id="266" r:id="rId12"/>
    <p:sldId id="268" r:id="rId13"/>
    <p:sldId id="269" r:id="rId14"/>
    <p:sldId id="271" r:id="rId15"/>
    <p:sldId id="272" r:id="rId16"/>
    <p:sldId id="273" r:id="rId17"/>
    <p:sldId id="274" r:id="rId18"/>
    <p:sldId id="275" r:id="rId19"/>
    <p:sldId id="276" r:id="rId20"/>
    <p:sldId id="277" r:id="rId21"/>
    <p:sldId id="279" r:id="rId22"/>
    <p:sldId id="278" r:id="rId23"/>
    <p:sldId id="267"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AA8FA97-9A5E-4869-A543-2D1EF06F63C1}" v="116" dt="2020-02-16T16:25:28.0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4340" autoAdjust="0"/>
  </p:normalViewPr>
  <p:slideViewPr>
    <p:cSldViewPr snapToGrid="0">
      <p:cViewPr varScale="1">
        <p:scale>
          <a:sx n="85" d="100"/>
          <a:sy n="85" d="100"/>
        </p:scale>
        <p:origin x="159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h" userId="3eb609f84c4843ed" providerId="LiveId" clId="{CAA8FA97-9A5E-4869-A543-2D1EF06F63C1}"/>
    <pc:docChg chg="undo custSel mod addSld delSld modSld sldOrd">
      <pc:chgData name="Sarah" userId="3eb609f84c4843ed" providerId="LiveId" clId="{CAA8FA97-9A5E-4869-A543-2D1EF06F63C1}" dt="2020-02-16T16:25:36.910" v="25124" actId="20577"/>
      <pc:docMkLst>
        <pc:docMk/>
      </pc:docMkLst>
      <pc:sldChg chg="modSp">
        <pc:chgData name="Sarah" userId="3eb609f84c4843ed" providerId="LiveId" clId="{CAA8FA97-9A5E-4869-A543-2D1EF06F63C1}" dt="2020-02-16T14:06:35.049" v="21620" actId="2711"/>
        <pc:sldMkLst>
          <pc:docMk/>
          <pc:sldMk cId="657203362" sldId="256"/>
        </pc:sldMkLst>
        <pc:spChg chg="mod">
          <ac:chgData name="Sarah" userId="3eb609f84c4843ed" providerId="LiveId" clId="{CAA8FA97-9A5E-4869-A543-2D1EF06F63C1}" dt="2020-02-16T14:06:30.457" v="21619" actId="2711"/>
          <ac:spMkLst>
            <pc:docMk/>
            <pc:sldMk cId="657203362" sldId="256"/>
            <ac:spMk id="2" creationId="{688DAE6F-1972-48C5-BF13-155E5807544E}"/>
          </ac:spMkLst>
        </pc:spChg>
        <pc:spChg chg="mod">
          <ac:chgData name="Sarah" userId="3eb609f84c4843ed" providerId="LiveId" clId="{CAA8FA97-9A5E-4869-A543-2D1EF06F63C1}" dt="2020-02-16T14:06:35.049" v="21620" actId="2711"/>
          <ac:spMkLst>
            <pc:docMk/>
            <pc:sldMk cId="657203362" sldId="256"/>
            <ac:spMk id="3" creationId="{F5BA9856-1D7A-4F58-B540-D3A8FF5E9135}"/>
          </ac:spMkLst>
        </pc:spChg>
      </pc:sldChg>
      <pc:sldChg chg="modSp">
        <pc:chgData name="Sarah" userId="3eb609f84c4843ed" providerId="LiveId" clId="{CAA8FA97-9A5E-4869-A543-2D1EF06F63C1}" dt="2020-02-16T14:08:22.152" v="21633" actId="20577"/>
        <pc:sldMkLst>
          <pc:docMk/>
          <pc:sldMk cId="1015455624" sldId="257"/>
        </pc:sldMkLst>
        <pc:spChg chg="mod">
          <ac:chgData name="Sarah" userId="3eb609f84c4843ed" providerId="LiveId" clId="{CAA8FA97-9A5E-4869-A543-2D1EF06F63C1}" dt="2020-02-16T14:06:43.256" v="21621" actId="2711"/>
          <ac:spMkLst>
            <pc:docMk/>
            <pc:sldMk cId="1015455624" sldId="257"/>
            <ac:spMk id="2" creationId="{734BE2C2-657E-4ED2-9C6F-C3831C2076F3}"/>
          </ac:spMkLst>
        </pc:spChg>
        <pc:spChg chg="mod">
          <ac:chgData name="Sarah" userId="3eb609f84c4843ed" providerId="LiveId" clId="{CAA8FA97-9A5E-4869-A543-2D1EF06F63C1}" dt="2020-02-16T14:08:22.152" v="21633" actId="20577"/>
          <ac:spMkLst>
            <pc:docMk/>
            <pc:sldMk cId="1015455624" sldId="257"/>
            <ac:spMk id="3" creationId="{4A008EB3-17CF-4405-B6C8-CB5635F9F509}"/>
          </ac:spMkLst>
        </pc:spChg>
      </pc:sldChg>
      <pc:sldChg chg="modSp">
        <pc:chgData name="Sarah" userId="3eb609f84c4843ed" providerId="LiveId" clId="{CAA8FA97-9A5E-4869-A543-2D1EF06F63C1}" dt="2020-02-16T14:08:42.295" v="21651" actId="20577"/>
        <pc:sldMkLst>
          <pc:docMk/>
          <pc:sldMk cId="2937534302" sldId="258"/>
        </pc:sldMkLst>
        <pc:spChg chg="mod">
          <ac:chgData name="Sarah" userId="3eb609f84c4843ed" providerId="LiveId" clId="{CAA8FA97-9A5E-4869-A543-2D1EF06F63C1}" dt="2020-02-16T14:06:49.145" v="21622" actId="2711"/>
          <ac:spMkLst>
            <pc:docMk/>
            <pc:sldMk cId="2937534302" sldId="258"/>
            <ac:spMk id="2" creationId="{FBECBA2F-D371-4CF2-BC95-8B7EDE039C1B}"/>
          </ac:spMkLst>
        </pc:spChg>
        <pc:spChg chg="mod">
          <ac:chgData name="Sarah" userId="3eb609f84c4843ed" providerId="LiveId" clId="{CAA8FA97-9A5E-4869-A543-2D1EF06F63C1}" dt="2020-02-16T14:08:42.295" v="21651" actId="20577"/>
          <ac:spMkLst>
            <pc:docMk/>
            <pc:sldMk cId="2937534302" sldId="258"/>
            <ac:spMk id="3" creationId="{6E933F23-BE7F-4C0A-9C48-19E6CE70476B}"/>
          </ac:spMkLst>
        </pc:spChg>
      </pc:sldChg>
      <pc:sldChg chg="modSp modNotesTx">
        <pc:chgData name="Sarah" userId="3eb609f84c4843ed" providerId="LiveId" clId="{CAA8FA97-9A5E-4869-A543-2D1EF06F63C1}" dt="2020-02-16T14:27:23.889" v="22120" actId="20577"/>
        <pc:sldMkLst>
          <pc:docMk/>
          <pc:sldMk cId="3311801595" sldId="260"/>
        </pc:sldMkLst>
        <pc:spChg chg="mod">
          <ac:chgData name="Sarah" userId="3eb609f84c4843ed" providerId="LiveId" clId="{CAA8FA97-9A5E-4869-A543-2D1EF06F63C1}" dt="2020-02-16T14:06:54.377" v="21623" actId="2711"/>
          <ac:spMkLst>
            <pc:docMk/>
            <pc:sldMk cId="3311801595" sldId="260"/>
            <ac:spMk id="2" creationId="{734BE2C2-657E-4ED2-9C6F-C3831C2076F3}"/>
          </ac:spMkLst>
        </pc:spChg>
        <pc:spChg chg="mod">
          <ac:chgData name="Sarah" userId="3eb609f84c4843ed" providerId="LiveId" clId="{CAA8FA97-9A5E-4869-A543-2D1EF06F63C1}" dt="2020-02-16T14:02:25.585" v="21585" actId="2711"/>
          <ac:spMkLst>
            <pc:docMk/>
            <pc:sldMk cId="3311801595" sldId="260"/>
            <ac:spMk id="3" creationId="{4A008EB3-17CF-4405-B6C8-CB5635F9F509}"/>
          </ac:spMkLst>
        </pc:spChg>
      </pc:sldChg>
      <pc:sldChg chg="modSp modNotesTx">
        <pc:chgData name="Sarah" userId="3eb609f84c4843ed" providerId="LiveId" clId="{CAA8FA97-9A5E-4869-A543-2D1EF06F63C1}" dt="2020-02-16T14:30:30.734" v="22201" actId="113"/>
        <pc:sldMkLst>
          <pc:docMk/>
          <pc:sldMk cId="1126319553" sldId="261"/>
        </pc:sldMkLst>
        <pc:spChg chg="mod">
          <ac:chgData name="Sarah" userId="3eb609f84c4843ed" providerId="LiveId" clId="{CAA8FA97-9A5E-4869-A543-2D1EF06F63C1}" dt="2020-02-16T14:07:01.324" v="21624" actId="2711"/>
          <ac:spMkLst>
            <pc:docMk/>
            <pc:sldMk cId="1126319553" sldId="261"/>
            <ac:spMk id="2" creationId="{734BE2C2-657E-4ED2-9C6F-C3831C2076F3}"/>
          </ac:spMkLst>
        </pc:spChg>
        <pc:spChg chg="mod">
          <ac:chgData name="Sarah" userId="3eb609f84c4843ed" providerId="LiveId" clId="{CAA8FA97-9A5E-4869-A543-2D1EF06F63C1}" dt="2020-02-16T14:02:35.623" v="21587" actId="1076"/>
          <ac:spMkLst>
            <pc:docMk/>
            <pc:sldMk cId="1126319553" sldId="261"/>
            <ac:spMk id="3" creationId="{4A008EB3-17CF-4405-B6C8-CB5635F9F509}"/>
          </ac:spMkLst>
        </pc:spChg>
      </pc:sldChg>
      <pc:sldChg chg="modSp modNotesTx">
        <pc:chgData name="Sarah" userId="3eb609f84c4843ed" providerId="LiveId" clId="{CAA8FA97-9A5E-4869-A543-2D1EF06F63C1}" dt="2020-02-16T14:40:29.684" v="22228" actId="20577"/>
        <pc:sldMkLst>
          <pc:docMk/>
          <pc:sldMk cId="3426673862" sldId="262"/>
        </pc:sldMkLst>
        <pc:spChg chg="mod">
          <ac:chgData name="Sarah" userId="3eb609f84c4843ed" providerId="LiveId" clId="{CAA8FA97-9A5E-4869-A543-2D1EF06F63C1}" dt="2020-02-16T14:07:07.716" v="21625" actId="2711"/>
          <ac:spMkLst>
            <pc:docMk/>
            <pc:sldMk cId="3426673862" sldId="262"/>
            <ac:spMk id="2" creationId="{734BE2C2-657E-4ED2-9C6F-C3831C2076F3}"/>
          </ac:spMkLst>
        </pc:spChg>
        <pc:spChg chg="mod">
          <ac:chgData name="Sarah" userId="3eb609f84c4843ed" providerId="LiveId" clId="{CAA8FA97-9A5E-4869-A543-2D1EF06F63C1}" dt="2020-02-16T14:02:42.968" v="21588" actId="2711"/>
          <ac:spMkLst>
            <pc:docMk/>
            <pc:sldMk cId="3426673862" sldId="262"/>
            <ac:spMk id="3" creationId="{4A008EB3-17CF-4405-B6C8-CB5635F9F509}"/>
          </ac:spMkLst>
        </pc:spChg>
      </pc:sldChg>
      <pc:sldChg chg="modSp add modNotesTx">
        <pc:chgData name="Sarah" userId="3eb609f84c4843ed" providerId="LiveId" clId="{CAA8FA97-9A5E-4869-A543-2D1EF06F63C1}" dt="2020-02-16T15:02:44.673" v="22689" actId="12"/>
        <pc:sldMkLst>
          <pc:docMk/>
          <pc:sldMk cId="4283569960" sldId="263"/>
        </pc:sldMkLst>
        <pc:spChg chg="mod">
          <ac:chgData name="Sarah" userId="3eb609f84c4843ed" providerId="LiveId" clId="{CAA8FA97-9A5E-4869-A543-2D1EF06F63C1}" dt="2020-02-16T14:03:00.227" v="21590" actId="2711"/>
          <ac:spMkLst>
            <pc:docMk/>
            <pc:sldMk cId="4283569960" sldId="263"/>
            <ac:spMk id="2" creationId="{734BE2C2-657E-4ED2-9C6F-C3831C2076F3}"/>
          </ac:spMkLst>
        </pc:spChg>
        <pc:spChg chg="mod">
          <ac:chgData name="Sarah" userId="3eb609f84c4843ed" providerId="LiveId" clId="{CAA8FA97-9A5E-4869-A543-2D1EF06F63C1}" dt="2020-02-16T14:07:14.008" v="21626" actId="1076"/>
          <ac:spMkLst>
            <pc:docMk/>
            <pc:sldMk cId="4283569960" sldId="263"/>
            <ac:spMk id="3" creationId="{4A008EB3-17CF-4405-B6C8-CB5635F9F509}"/>
          </ac:spMkLst>
        </pc:spChg>
      </pc:sldChg>
      <pc:sldChg chg="modSp add modNotesTx">
        <pc:chgData name="Sarah" userId="3eb609f84c4843ed" providerId="LiveId" clId="{CAA8FA97-9A5E-4869-A543-2D1EF06F63C1}" dt="2020-02-16T15:02:59.392" v="22692" actId="12"/>
        <pc:sldMkLst>
          <pc:docMk/>
          <pc:sldMk cId="2488138954" sldId="264"/>
        </pc:sldMkLst>
        <pc:spChg chg="mod">
          <ac:chgData name="Sarah" userId="3eb609f84c4843ed" providerId="LiveId" clId="{CAA8FA97-9A5E-4869-A543-2D1EF06F63C1}" dt="2020-02-16T14:03:12.204" v="21592" actId="2711"/>
          <ac:spMkLst>
            <pc:docMk/>
            <pc:sldMk cId="2488138954" sldId="264"/>
            <ac:spMk id="2" creationId="{734BE2C2-657E-4ED2-9C6F-C3831C2076F3}"/>
          </ac:spMkLst>
        </pc:spChg>
        <pc:spChg chg="mod">
          <ac:chgData name="Sarah" userId="3eb609f84c4843ed" providerId="LiveId" clId="{CAA8FA97-9A5E-4869-A543-2D1EF06F63C1}" dt="2020-02-16T14:03:07.450" v="21591" actId="2711"/>
          <ac:spMkLst>
            <pc:docMk/>
            <pc:sldMk cId="2488138954" sldId="264"/>
            <ac:spMk id="3" creationId="{4A008EB3-17CF-4405-B6C8-CB5635F9F509}"/>
          </ac:spMkLst>
        </pc:spChg>
      </pc:sldChg>
      <pc:sldChg chg="addSp modSp add mod setBg modNotesTx">
        <pc:chgData name="Sarah" userId="3eb609f84c4843ed" providerId="LiveId" clId="{CAA8FA97-9A5E-4869-A543-2D1EF06F63C1}" dt="2020-02-16T15:13:53.843" v="22818" actId="20577"/>
        <pc:sldMkLst>
          <pc:docMk/>
          <pc:sldMk cId="2040928987" sldId="265"/>
        </pc:sldMkLst>
        <pc:spChg chg="mod">
          <ac:chgData name="Sarah" userId="3eb609f84c4843ed" providerId="LiveId" clId="{CAA8FA97-9A5E-4869-A543-2D1EF06F63C1}" dt="2020-02-16T14:03:33.799" v="21594" actId="2711"/>
          <ac:spMkLst>
            <pc:docMk/>
            <pc:sldMk cId="2040928987" sldId="265"/>
            <ac:spMk id="2" creationId="{734BE2C2-657E-4ED2-9C6F-C3831C2076F3}"/>
          </ac:spMkLst>
        </pc:spChg>
        <pc:spChg chg="mod">
          <ac:chgData name="Sarah" userId="3eb609f84c4843ed" providerId="LiveId" clId="{CAA8FA97-9A5E-4869-A543-2D1EF06F63C1}" dt="2020-02-09T13:45:17.826" v="1492" actId="26606"/>
          <ac:spMkLst>
            <pc:docMk/>
            <pc:sldMk cId="2040928987" sldId="265"/>
            <ac:spMk id="3" creationId="{4A008EB3-17CF-4405-B6C8-CB5635F9F509}"/>
          </ac:spMkLst>
        </pc:spChg>
        <pc:spChg chg="add mod">
          <ac:chgData name="Sarah" userId="3eb609f84c4843ed" providerId="LiveId" clId="{CAA8FA97-9A5E-4869-A543-2D1EF06F63C1}" dt="2020-02-16T14:03:22.957" v="21593" actId="2711"/>
          <ac:spMkLst>
            <pc:docMk/>
            <pc:sldMk cId="2040928987" sldId="265"/>
            <ac:spMk id="5" creationId="{B2C174D8-61A0-429B-B8F8-5E2F48596A1E}"/>
          </ac:spMkLst>
        </pc:spChg>
        <pc:picChg chg="add mod">
          <ac:chgData name="Sarah" userId="3eb609f84c4843ed" providerId="LiveId" clId="{CAA8FA97-9A5E-4869-A543-2D1EF06F63C1}" dt="2020-02-09T13:45:31.943" v="1493" actId="1076"/>
          <ac:picMkLst>
            <pc:docMk/>
            <pc:sldMk cId="2040928987" sldId="265"/>
            <ac:picMk id="4" creationId="{153C2B60-8B2C-46EC-B7F4-E84D6CB35892}"/>
          </ac:picMkLst>
        </pc:picChg>
      </pc:sldChg>
      <pc:sldChg chg="addSp modSp modNotesTx">
        <pc:chgData name="Sarah" userId="3eb609f84c4843ed" providerId="LiveId" clId="{CAA8FA97-9A5E-4869-A543-2D1EF06F63C1}" dt="2020-02-16T15:25:38.058" v="23007" actId="20577"/>
        <pc:sldMkLst>
          <pc:docMk/>
          <pc:sldMk cId="3696634932" sldId="266"/>
        </pc:sldMkLst>
        <pc:spChg chg="mod">
          <ac:chgData name="Sarah" userId="3eb609f84c4843ed" providerId="LiveId" clId="{CAA8FA97-9A5E-4869-A543-2D1EF06F63C1}" dt="2020-02-16T15:21:20.574" v="22821" actId="122"/>
          <ac:spMkLst>
            <pc:docMk/>
            <pc:sldMk cId="3696634932" sldId="266"/>
            <ac:spMk id="2" creationId="{734BE2C2-657E-4ED2-9C6F-C3831C2076F3}"/>
          </ac:spMkLst>
        </pc:spChg>
        <pc:spChg chg="mod">
          <ac:chgData name="Sarah" userId="3eb609f84c4843ed" providerId="LiveId" clId="{CAA8FA97-9A5E-4869-A543-2D1EF06F63C1}" dt="2020-02-09T13:57:26.038" v="1875" actId="20577"/>
          <ac:spMkLst>
            <pc:docMk/>
            <pc:sldMk cId="3696634932" sldId="266"/>
            <ac:spMk id="3" creationId="{4A008EB3-17CF-4405-B6C8-CB5635F9F509}"/>
          </ac:spMkLst>
        </pc:spChg>
        <pc:spChg chg="add mod">
          <ac:chgData name="Sarah" userId="3eb609f84c4843ed" providerId="LiveId" clId="{CAA8FA97-9A5E-4869-A543-2D1EF06F63C1}" dt="2020-02-16T15:21:13.710" v="22820" actId="14100"/>
          <ac:spMkLst>
            <pc:docMk/>
            <pc:sldMk cId="3696634932" sldId="266"/>
            <ac:spMk id="4" creationId="{9C7C95B0-40F0-43D6-835E-ED10D55B747C}"/>
          </ac:spMkLst>
        </pc:spChg>
      </pc:sldChg>
      <pc:sldChg chg="addSp modSp add ord modNotesTx">
        <pc:chgData name="Sarah" userId="3eb609f84c4843ed" providerId="LiveId" clId="{CAA8FA97-9A5E-4869-A543-2D1EF06F63C1}" dt="2020-02-16T16:23:08.200" v="25064"/>
        <pc:sldMkLst>
          <pc:docMk/>
          <pc:sldMk cId="2921415652" sldId="267"/>
        </pc:sldMkLst>
        <pc:spChg chg="mod">
          <ac:chgData name="Sarah" userId="3eb609f84c4843ed" providerId="LiveId" clId="{CAA8FA97-9A5E-4869-A543-2D1EF06F63C1}" dt="2020-02-16T14:06:19.954" v="21618" actId="2711"/>
          <ac:spMkLst>
            <pc:docMk/>
            <pc:sldMk cId="2921415652" sldId="267"/>
            <ac:spMk id="2" creationId="{72141C67-3E5A-4BBF-8601-5DE6C7AD2401}"/>
          </ac:spMkLst>
        </pc:spChg>
        <pc:spChg chg="mod">
          <ac:chgData name="Sarah" userId="3eb609f84c4843ed" providerId="LiveId" clId="{CAA8FA97-9A5E-4869-A543-2D1EF06F63C1}" dt="2020-02-16T16:22:13.674" v="25060" actId="20577"/>
          <ac:spMkLst>
            <pc:docMk/>
            <pc:sldMk cId="2921415652" sldId="267"/>
            <ac:spMk id="3" creationId="{785F61B3-705F-4DDF-B44E-E57A4432FE84}"/>
          </ac:spMkLst>
        </pc:spChg>
        <pc:spChg chg="add mod">
          <ac:chgData name="Sarah" userId="3eb609f84c4843ed" providerId="LiveId" clId="{CAA8FA97-9A5E-4869-A543-2D1EF06F63C1}" dt="2020-02-16T16:23:08.200" v="25064"/>
          <ac:spMkLst>
            <pc:docMk/>
            <pc:sldMk cId="2921415652" sldId="267"/>
            <ac:spMk id="4" creationId="{7F377434-8616-4AA2-A9F8-9C0D4A4A2689}"/>
          </ac:spMkLst>
        </pc:spChg>
      </pc:sldChg>
      <pc:sldChg chg="modSp add modNotesTx">
        <pc:chgData name="Sarah" userId="3eb609f84c4843ed" providerId="LiveId" clId="{CAA8FA97-9A5E-4869-A543-2D1EF06F63C1}" dt="2020-02-16T15:32:33.153" v="23392" actId="20577"/>
        <pc:sldMkLst>
          <pc:docMk/>
          <pc:sldMk cId="3442038528" sldId="268"/>
        </pc:sldMkLst>
        <pc:spChg chg="mod">
          <ac:chgData name="Sarah" userId="3eb609f84c4843ed" providerId="LiveId" clId="{CAA8FA97-9A5E-4869-A543-2D1EF06F63C1}" dt="2020-02-16T14:03:57.889" v="21598" actId="2711"/>
          <ac:spMkLst>
            <pc:docMk/>
            <pc:sldMk cId="3442038528" sldId="268"/>
            <ac:spMk id="2" creationId="{734BE2C2-657E-4ED2-9C6F-C3831C2076F3}"/>
          </ac:spMkLst>
        </pc:spChg>
        <pc:spChg chg="mod">
          <ac:chgData name="Sarah" userId="3eb609f84c4843ed" providerId="LiveId" clId="{CAA8FA97-9A5E-4869-A543-2D1EF06F63C1}" dt="2020-02-16T15:26:03.200" v="23008" actId="1076"/>
          <ac:spMkLst>
            <pc:docMk/>
            <pc:sldMk cId="3442038528" sldId="268"/>
            <ac:spMk id="4" creationId="{9C7C95B0-40F0-43D6-835E-ED10D55B747C}"/>
          </ac:spMkLst>
        </pc:spChg>
      </pc:sldChg>
      <pc:sldChg chg="addSp modSp add modNotesTx">
        <pc:chgData name="Sarah" userId="3eb609f84c4843ed" providerId="LiveId" clId="{CAA8FA97-9A5E-4869-A543-2D1EF06F63C1}" dt="2020-02-16T15:36:50.313" v="23453" actId="20577"/>
        <pc:sldMkLst>
          <pc:docMk/>
          <pc:sldMk cId="514364562" sldId="269"/>
        </pc:sldMkLst>
        <pc:spChg chg="mod">
          <ac:chgData name="Sarah" userId="3eb609f84c4843ed" providerId="LiveId" clId="{CAA8FA97-9A5E-4869-A543-2D1EF06F63C1}" dt="2020-02-16T14:04:06.719" v="21599" actId="2711"/>
          <ac:spMkLst>
            <pc:docMk/>
            <pc:sldMk cId="514364562" sldId="269"/>
            <ac:spMk id="2" creationId="{734BE2C2-657E-4ED2-9C6F-C3831C2076F3}"/>
          </ac:spMkLst>
        </pc:spChg>
        <pc:spChg chg="mod">
          <ac:chgData name="Sarah" userId="3eb609f84c4843ed" providerId="LiveId" clId="{CAA8FA97-9A5E-4869-A543-2D1EF06F63C1}" dt="2020-02-16T14:04:12.399" v="21600" actId="2711"/>
          <ac:spMkLst>
            <pc:docMk/>
            <pc:sldMk cId="514364562" sldId="269"/>
            <ac:spMk id="4" creationId="{9C7C95B0-40F0-43D6-835E-ED10D55B747C}"/>
          </ac:spMkLst>
        </pc:spChg>
        <pc:picChg chg="add mod">
          <ac:chgData name="Sarah" userId="3eb609f84c4843ed" providerId="LiveId" clId="{CAA8FA97-9A5E-4869-A543-2D1EF06F63C1}" dt="2020-02-09T16:02:35.591" v="7681" actId="1076"/>
          <ac:picMkLst>
            <pc:docMk/>
            <pc:sldMk cId="514364562" sldId="269"/>
            <ac:picMk id="6" creationId="{1B9E29D4-D930-4959-BF7C-3836CBD594CE}"/>
          </ac:picMkLst>
        </pc:picChg>
      </pc:sldChg>
      <pc:sldChg chg="modSp add del">
        <pc:chgData name="Sarah" userId="3eb609f84c4843ed" providerId="LiveId" clId="{CAA8FA97-9A5E-4869-A543-2D1EF06F63C1}" dt="2020-02-09T16:16:39.262" v="7976" actId="47"/>
        <pc:sldMkLst>
          <pc:docMk/>
          <pc:sldMk cId="2511489625" sldId="270"/>
        </pc:sldMkLst>
        <pc:spChg chg="mod">
          <ac:chgData name="Sarah" userId="3eb609f84c4843ed" providerId="LiveId" clId="{CAA8FA97-9A5E-4869-A543-2D1EF06F63C1}" dt="2020-02-09T16:12:43.455" v="7953" actId="20577"/>
          <ac:spMkLst>
            <pc:docMk/>
            <pc:sldMk cId="2511489625" sldId="270"/>
            <ac:spMk id="2" creationId="{45A5AD6B-CB64-42B6-A5B0-460A101565CE}"/>
          </ac:spMkLst>
        </pc:spChg>
      </pc:sldChg>
      <pc:sldChg chg="modSp add modNotesTx">
        <pc:chgData name="Sarah" userId="3eb609f84c4843ed" providerId="LiveId" clId="{CAA8FA97-9A5E-4869-A543-2D1EF06F63C1}" dt="2020-02-16T15:47:08.757" v="23946" actId="20577"/>
        <pc:sldMkLst>
          <pc:docMk/>
          <pc:sldMk cId="3206983340" sldId="271"/>
        </pc:sldMkLst>
        <pc:spChg chg="mod">
          <ac:chgData name="Sarah" userId="3eb609f84c4843ed" providerId="LiveId" clId="{CAA8FA97-9A5E-4869-A543-2D1EF06F63C1}" dt="2020-02-16T14:04:33.301" v="21603" actId="2711"/>
          <ac:spMkLst>
            <pc:docMk/>
            <pc:sldMk cId="3206983340" sldId="271"/>
            <ac:spMk id="2" creationId="{734BE2C2-657E-4ED2-9C6F-C3831C2076F3}"/>
          </ac:spMkLst>
        </pc:spChg>
        <pc:spChg chg="mod">
          <ac:chgData name="Sarah" userId="3eb609f84c4843ed" providerId="LiveId" clId="{CAA8FA97-9A5E-4869-A543-2D1EF06F63C1}" dt="2020-02-09T16:19:50.943" v="8028" actId="14100"/>
          <ac:spMkLst>
            <pc:docMk/>
            <pc:sldMk cId="3206983340" sldId="271"/>
            <ac:spMk id="3" creationId="{4A008EB3-17CF-4405-B6C8-CB5635F9F509}"/>
          </ac:spMkLst>
        </pc:spChg>
        <pc:spChg chg="mod">
          <ac:chgData name="Sarah" userId="3eb609f84c4843ed" providerId="LiveId" clId="{CAA8FA97-9A5E-4869-A543-2D1EF06F63C1}" dt="2020-02-16T15:39:19.946" v="23582" actId="1076"/>
          <ac:spMkLst>
            <pc:docMk/>
            <pc:sldMk cId="3206983340" sldId="271"/>
            <ac:spMk id="4" creationId="{9C7C95B0-40F0-43D6-835E-ED10D55B747C}"/>
          </ac:spMkLst>
        </pc:spChg>
      </pc:sldChg>
      <pc:sldChg chg="addSp delSp modSp add mod setBg setClrOvrMap modNotesTx">
        <pc:chgData name="Sarah" userId="3eb609f84c4843ed" providerId="LiveId" clId="{CAA8FA97-9A5E-4869-A543-2D1EF06F63C1}" dt="2020-02-16T15:49:45.277" v="23963" actId="26606"/>
        <pc:sldMkLst>
          <pc:docMk/>
          <pc:sldMk cId="4180108117" sldId="272"/>
        </pc:sldMkLst>
        <pc:spChg chg="mod">
          <ac:chgData name="Sarah" userId="3eb609f84c4843ed" providerId="LiveId" clId="{CAA8FA97-9A5E-4869-A543-2D1EF06F63C1}" dt="2020-02-16T15:49:45.277" v="23963" actId="26606"/>
          <ac:spMkLst>
            <pc:docMk/>
            <pc:sldMk cId="4180108117" sldId="272"/>
            <ac:spMk id="2" creationId="{734BE2C2-657E-4ED2-9C6F-C3831C2076F3}"/>
          </ac:spMkLst>
        </pc:spChg>
        <pc:spChg chg="mod">
          <ac:chgData name="Sarah" userId="3eb609f84c4843ed" providerId="LiveId" clId="{CAA8FA97-9A5E-4869-A543-2D1EF06F63C1}" dt="2020-02-16T15:49:45.277" v="23963" actId="26606"/>
          <ac:spMkLst>
            <pc:docMk/>
            <pc:sldMk cId="4180108117" sldId="272"/>
            <ac:spMk id="3" creationId="{4A008EB3-17CF-4405-B6C8-CB5635F9F509}"/>
          </ac:spMkLst>
        </pc:spChg>
        <pc:spChg chg="del mod">
          <ac:chgData name="Sarah" userId="3eb609f84c4843ed" providerId="LiveId" clId="{CAA8FA97-9A5E-4869-A543-2D1EF06F63C1}" dt="2020-02-09T16:37:33.932" v="9202"/>
          <ac:spMkLst>
            <pc:docMk/>
            <pc:sldMk cId="4180108117" sldId="272"/>
            <ac:spMk id="4" creationId="{9C7C95B0-40F0-43D6-835E-ED10D55B747C}"/>
          </ac:spMkLst>
        </pc:spChg>
        <pc:spChg chg="add mod">
          <ac:chgData name="Sarah" userId="3eb609f84c4843ed" providerId="LiveId" clId="{CAA8FA97-9A5E-4869-A543-2D1EF06F63C1}" dt="2020-02-16T15:49:45.277" v="23963" actId="26606"/>
          <ac:spMkLst>
            <pc:docMk/>
            <pc:sldMk cId="4180108117" sldId="272"/>
            <ac:spMk id="5" creationId="{E80DA6E5-3C76-4251-A029-B65467FBBA37}"/>
          </ac:spMkLst>
        </pc:spChg>
        <pc:spChg chg="add del">
          <ac:chgData name="Sarah" userId="3eb609f84c4843ed" providerId="LiveId" clId="{CAA8FA97-9A5E-4869-A543-2D1EF06F63C1}" dt="2020-02-16T15:49:45.277" v="23963" actId="26606"/>
          <ac:spMkLst>
            <pc:docMk/>
            <pc:sldMk cId="4180108117" sldId="272"/>
            <ac:spMk id="11" creationId="{510C9632-BB6F-48EE-AB65-501878BA5DB6}"/>
          </ac:spMkLst>
        </pc:spChg>
        <pc:spChg chg="add del">
          <ac:chgData name="Sarah" userId="3eb609f84c4843ed" providerId="LiveId" clId="{CAA8FA97-9A5E-4869-A543-2D1EF06F63C1}" dt="2020-02-16T15:49:45.277" v="23963" actId="26606"/>
          <ac:spMkLst>
            <pc:docMk/>
            <pc:sldMk cId="4180108117" sldId="272"/>
            <ac:spMk id="13" creationId="{4EC8AAB6-953B-4D29-9967-3C44D06BB4E8}"/>
          </ac:spMkLst>
        </pc:spChg>
        <pc:spChg chg="add del">
          <ac:chgData name="Sarah" userId="3eb609f84c4843ed" providerId="LiveId" clId="{CAA8FA97-9A5E-4869-A543-2D1EF06F63C1}" dt="2020-02-16T15:49:45.277" v="23963" actId="26606"/>
          <ac:spMkLst>
            <pc:docMk/>
            <pc:sldMk cId="4180108117" sldId="272"/>
            <ac:spMk id="15" creationId="{C89ED458-2326-40DC-9C7B-1A717B6551AD}"/>
          </ac:spMkLst>
        </pc:spChg>
        <pc:spChg chg="add del">
          <ac:chgData name="Sarah" userId="3eb609f84c4843ed" providerId="LiveId" clId="{CAA8FA97-9A5E-4869-A543-2D1EF06F63C1}" dt="2020-02-16T15:49:45.277" v="23963" actId="26606"/>
          <ac:spMkLst>
            <pc:docMk/>
            <pc:sldMk cId="4180108117" sldId="272"/>
            <ac:spMk id="17" creationId="{6F9D1DE6-E368-4F07-85F9-D5B767477DDF}"/>
          </ac:spMkLst>
        </pc:spChg>
        <pc:spChg chg="add del">
          <ac:chgData name="Sarah" userId="3eb609f84c4843ed" providerId="LiveId" clId="{CAA8FA97-9A5E-4869-A543-2D1EF06F63C1}" dt="2020-02-16T15:49:45.277" v="23963" actId="26606"/>
          <ac:spMkLst>
            <pc:docMk/>
            <pc:sldMk cId="4180108117" sldId="272"/>
            <ac:spMk id="19" creationId="{F63B1F66-4ACE-4A01-8ADF-F175A9C358B2}"/>
          </ac:spMkLst>
        </pc:spChg>
        <pc:spChg chg="add del">
          <ac:chgData name="Sarah" userId="3eb609f84c4843ed" providerId="LiveId" clId="{CAA8FA97-9A5E-4869-A543-2D1EF06F63C1}" dt="2020-02-16T15:49:45.277" v="23963" actId="26606"/>
          <ac:spMkLst>
            <pc:docMk/>
            <pc:sldMk cId="4180108117" sldId="272"/>
            <ac:spMk id="21" creationId="{CF8448ED-9332-4A9B-8CAB-B1985E596E20}"/>
          </ac:spMkLst>
        </pc:spChg>
        <pc:spChg chg="add del">
          <ac:chgData name="Sarah" userId="3eb609f84c4843ed" providerId="LiveId" clId="{CAA8FA97-9A5E-4869-A543-2D1EF06F63C1}" dt="2020-02-16T15:49:45.277" v="23963" actId="26606"/>
          <ac:spMkLst>
            <pc:docMk/>
            <pc:sldMk cId="4180108117" sldId="272"/>
            <ac:spMk id="23" creationId="{ED3A2261-1C75-40FF-8CD6-18C5900C1C8D}"/>
          </ac:spMkLst>
        </pc:spChg>
        <pc:picChg chg="add mod ord">
          <ac:chgData name="Sarah" userId="3eb609f84c4843ed" providerId="LiveId" clId="{CAA8FA97-9A5E-4869-A543-2D1EF06F63C1}" dt="2020-02-16T15:49:45.277" v="23963" actId="26606"/>
          <ac:picMkLst>
            <pc:docMk/>
            <pc:sldMk cId="4180108117" sldId="272"/>
            <ac:picMk id="6" creationId="{61A962EF-B528-4312-8CD0-A8571141F388}"/>
          </ac:picMkLst>
        </pc:picChg>
      </pc:sldChg>
      <pc:sldChg chg="modSp add modNotesTx">
        <pc:chgData name="Sarah" userId="3eb609f84c4843ed" providerId="LiveId" clId="{CAA8FA97-9A5E-4869-A543-2D1EF06F63C1}" dt="2020-02-16T16:02:07.455" v="24288" actId="20577"/>
        <pc:sldMkLst>
          <pc:docMk/>
          <pc:sldMk cId="3475804454" sldId="273"/>
        </pc:sldMkLst>
        <pc:spChg chg="mod">
          <ac:chgData name="Sarah" userId="3eb609f84c4843ed" providerId="LiveId" clId="{CAA8FA97-9A5E-4869-A543-2D1EF06F63C1}" dt="2020-02-16T14:05:06.223" v="21607" actId="2711"/>
          <ac:spMkLst>
            <pc:docMk/>
            <pc:sldMk cId="3475804454" sldId="273"/>
            <ac:spMk id="2" creationId="{734BE2C2-657E-4ED2-9C6F-C3831C2076F3}"/>
          </ac:spMkLst>
        </pc:spChg>
        <pc:spChg chg="mod">
          <ac:chgData name="Sarah" userId="3eb609f84c4843ed" providerId="LiveId" clId="{CAA8FA97-9A5E-4869-A543-2D1EF06F63C1}" dt="2020-02-16T14:05:00.952" v="21606" actId="2711"/>
          <ac:spMkLst>
            <pc:docMk/>
            <pc:sldMk cId="3475804454" sldId="273"/>
            <ac:spMk id="5" creationId="{E80DA6E5-3C76-4251-A029-B65467FBBA37}"/>
          </ac:spMkLst>
        </pc:spChg>
      </pc:sldChg>
      <pc:sldChg chg="modSp add modNotesTx">
        <pc:chgData name="Sarah" userId="3eb609f84c4843ed" providerId="LiveId" clId="{CAA8FA97-9A5E-4869-A543-2D1EF06F63C1}" dt="2020-02-16T16:02:45.937" v="24414" actId="115"/>
        <pc:sldMkLst>
          <pc:docMk/>
          <pc:sldMk cId="3002340694" sldId="274"/>
        </pc:sldMkLst>
        <pc:spChg chg="mod">
          <ac:chgData name="Sarah" userId="3eb609f84c4843ed" providerId="LiveId" clId="{CAA8FA97-9A5E-4869-A543-2D1EF06F63C1}" dt="2020-02-16T14:05:20.473" v="21609" actId="2711"/>
          <ac:spMkLst>
            <pc:docMk/>
            <pc:sldMk cId="3002340694" sldId="274"/>
            <ac:spMk id="2" creationId="{734BE2C2-657E-4ED2-9C6F-C3831C2076F3}"/>
          </ac:spMkLst>
        </pc:spChg>
        <pc:spChg chg="mod">
          <ac:chgData name="Sarah" userId="3eb609f84c4843ed" providerId="LiveId" clId="{CAA8FA97-9A5E-4869-A543-2D1EF06F63C1}" dt="2020-02-16T14:05:14.963" v="21608" actId="2711"/>
          <ac:spMkLst>
            <pc:docMk/>
            <pc:sldMk cId="3002340694" sldId="274"/>
            <ac:spMk id="5" creationId="{E80DA6E5-3C76-4251-A029-B65467FBBA37}"/>
          </ac:spMkLst>
        </pc:spChg>
      </pc:sldChg>
      <pc:sldChg chg="addSp modSp add modNotesTx">
        <pc:chgData name="Sarah" userId="3eb609f84c4843ed" providerId="LiveId" clId="{CAA8FA97-9A5E-4869-A543-2D1EF06F63C1}" dt="2020-02-16T16:12:57.693" v="24838" actId="20577"/>
        <pc:sldMkLst>
          <pc:docMk/>
          <pc:sldMk cId="3899948789" sldId="275"/>
        </pc:sldMkLst>
        <pc:spChg chg="mod">
          <ac:chgData name="Sarah" userId="3eb609f84c4843ed" providerId="LiveId" clId="{CAA8FA97-9A5E-4869-A543-2D1EF06F63C1}" dt="2020-02-16T14:05:34.668" v="21611" actId="2711"/>
          <ac:spMkLst>
            <pc:docMk/>
            <pc:sldMk cId="3899948789" sldId="275"/>
            <ac:spMk id="2" creationId="{2104392C-2A4B-464D-9F52-3E5691C7AF3E}"/>
          </ac:spMkLst>
        </pc:spChg>
        <pc:spChg chg="mod">
          <ac:chgData name="Sarah" userId="3eb609f84c4843ed" providerId="LiveId" clId="{CAA8FA97-9A5E-4869-A543-2D1EF06F63C1}" dt="2020-02-16T16:03:37.507" v="24415" actId="1076"/>
          <ac:spMkLst>
            <pc:docMk/>
            <pc:sldMk cId="3899948789" sldId="275"/>
            <ac:spMk id="3" creationId="{43B7600F-A811-4074-9502-9E44C8CC14A7}"/>
          </ac:spMkLst>
        </pc:spChg>
        <pc:picChg chg="add mod">
          <ac:chgData name="Sarah" userId="3eb609f84c4843ed" providerId="LiveId" clId="{CAA8FA97-9A5E-4869-A543-2D1EF06F63C1}" dt="2020-02-16T16:03:41.948" v="24417" actId="1076"/>
          <ac:picMkLst>
            <pc:docMk/>
            <pc:sldMk cId="3899948789" sldId="275"/>
            <ac:picMk id="5" creationId="{5E0F0D95-1E61-4675-BF73-07CFF6080406}"/>
          </ac:picMkLst>
        </pc:picChg>
      </pc:sldChg>
      <pc:sldChg chg="addSp delSp modSp add modNotesTx">
        <pc:chgData name="Sarah" userId="3eb609f84c4843ed" providerId="LiveId" clId="{CAA8FA97-9A5E-4869-A543-2D1EF06F63C1}" dt="2020-02-16T16:17:52.300" v="24955" actId="20577"/>
        <pc:sldMkLst>
          <pc:docMk/>
          <pc:sldMk cId="3101689874" sldId="276"/>
        </pc:sldMkLst>
        <pc:spChg chg="mod">
          <ac:chgData name="Sarah" userId="3eb609f84c4843ed" providerId="LiveId" clId="{CAA8FA97-9A5E-4869-A543-2D1EF06F63C1}" dt="2020-02-16T14:05:47.888" v="21613" actId="2711"/>
          <ac:spMkLst>
            <pc:docMk/>
            <pc:sldMk cId="3101689874" sldId="276"/>
            <ac:spMk id="2" creationId="{E4F4E5D0-5CFC-4C8B-97CC-3F90F5F6C2A2}"/>
          </ac:spMkLst>
        </pc:spChg>
        <pc:spChg chg="mod">
          <ac:chgData name="Sarah" userId="3eb609f84c4843ed" providerId="LiveId" clId="{CAA8FA97-9A5E-4869-A543-2D1EF06F63C1}" dt="2020-02-16T14:05:40.493" v="21612" actId="2711"/>
          <ac:spMkLst>
            <pc:docMk/>
            <pc:sldMk cId="3101689874" sldId="276"/>
            <ac:spMk id="3" creationId="{5458709C-EF25-42F5-97AA-519E664C2BE7}"/>
          </ac:spMkLst>
        </pc:spChg>
        <pc:picChg chg="add del mod">
          <ac:chgData name="Sarah" userId="3eb609f84c4843ed" providerId="LiveId" clId="{CAA8FA97-9A5E-4869-A543-2D1EF06F63C1}" dt="2020-02-16T12:04:05.448" v="17338" actId="478"/>
          <ac:picMkLst>
            <pc:docMk/>
            <pc:sldMk cId="3101689874" sldId="276"/>
            <ac:picMk id="4" creationId="{79A1260B-F063-4A5E-BC5C-F5AD67BF7EAD}"/>
          </ac:picMkLst>
        </pc:picChg>
        <pc:picChg chg="add del mod">
          <ac:chgData name="Sarah" userId="3eb609f84c4843ed" providerId="LiveId" clId="{CAA8FA97-9A5E-4869-A543-2D1EF06F63C1}" dt="2020-02-16T12:45:11.050" v="19836" actId="478"/>
          <ac:picMkLst>
            <pc:docMk/>
            <pc:sldMk cId="3101689874" sldId="276"/>
            <ac:picMk id="5" creationId="{6F273D31-F3BA-435F-8CC3-D60B9286956F}"/>
          </ac:picMkLst>
        </pc:picChg>
      </pc:sldChg>
      <pc:sldChg chg="addSp delSp modSp add modNotesTx">
        <pc:chgData name="Sarah" userId="3eb609f84c4843ed" providerId="LiveId" clId="{CAA8FA97-9A5E-4869-A543-2D1EF06F63C1}" dt="2020-02-16T16:18:39.602" v="24967" actId="20577"/>
        <pc:sldMkLst>
          <pc:docMk/>
          <pc:sldMk cId="2506191907" sldId="277"/>
        </pc:sldMkLst>
        <pc:spChg chg="mod">
          <ac:chgData name="Sarah" userId="3eb609f84c4843ed" providerId="LiveId" clId="{CAA8FA97-9A5E-4869-A543-2D1EF06F63C1}" dt="2020-02-16T14:06:01.349" v="21615" actId="2711"/>
          <ac:spMkLst>
            <pc:docMk/>
            <pc:sldMk cId="2506191907" sldId="277"/>
            <ac:spMk id="2" creationId="{E4F4E5D0-5CFC-4C8B-97CC-3F90F5F6C2A2}"/>
          </ac:spMkLst>
        </pc:spChg>
        <pc:spChg chg="mod">
          <ac:chgData name="Sarah" userId="3eb609f84c4843ed" providerId="LiveId" clId="{CAA8FA97-9A5E-4869-A543-2D1EF06F63C1}" dt="2020-02-16T14:05:54.797" v="21614" actId="2711"/>
          <ac:spMkLst>
            <pc:docMk/>
            <pc:sldMk cId="2506191907" sldId="277"/>
            <ac:spMk id="3" creationId="{5458709C-EF25-42F5-97AA-519E664C2BE7}"/>
          </ac:spMkLst>
        </pc:spChg>
        <pc:picChg chg="add del mod">
          <ac:chgData name="Sarah" userId="3eb609f84c4843ed" providerId="LiveId" clId="{CAA8FA97-9A5E-4869-A543-2D1EF06F63C1}" dt="2020-02-16T13:27:14.073" v="21499" actId="478"/>
          <ac:picMkLst>
            <pc:docMk/>
            <pc:sldMk cId="2506191907" sldId="277"/>
            <ac:picMk id="4" creationId="{6698FB04-49A6-49AC-BEEA-ABF8280B7F8F}"/>
          </ac:picMkLst>
        </pc:picChg>
      </pc:sldChg>
      <pc:sldChg chg="addSp delSp modSp add mod setBg setClrOvrMap">
        <pc:chgData name="Sarah" userId="3eb609f84c4843ed" providerId="LiveId" clId="{CAA8FA97-9A5E-4869-A543-2D1EF06F63C1}" dt="2020-02-16T16:24:30.789" v="25098" actId="2711"/>
        <pc:sldMkLst>
          <pc:docMk/>
          <pc:sldMk cId="2779348732" sldId="278"/>
        </pc:sldMkLst>
        <pc:spChg chg="mod">
          <ac:chgData name="Sarah" userId="3eb609f84c4843ed" providerId="LiveId" clId="{CAA8FA97-9A5E-4869-A543-2D1EF06F63C1}" dt="2020-02-16T16:24:30.789" v="25098" actId="2711"/>
          <ac:spMkLst>
            <pc:docMk/>
            <pc:sldMk cId="2779348732" sldId="278"/>
            <ac:spMk id="2" creationId="{E36219EB-07A6-446D-B690-D5C03743365F}"/>
          </ac:spMkLst>
        </pc:spChg>
        <pc:spChg chg="del">
          <ac:chgData name="Sarah" userId="3eb609f84c4843ed" providerId="LiveId" clId="{CAA8FA97-9A5E-4869-A543-2D1EF06F63C1}" dt="2020-02-16T16:24:24.331" v="25097" actId="26606"/>
          <ac:spMkLst>
            <pc:docMk/>
            <pc:sldMk cId="2779348732" sldId="278"/>
            <ac:spMk id="3" creationId="{6AFCC692-882B-4BA5-A0EA-A1F0ED27E576}"/>
          </ac:spMkLst>
        </pc:spChg>
        <pc:spChg chg="add">
          <ac:chgData name="Sarah" userId="3eb609f84c4843ed" providerId="LiveId" clId="{CAA8FA97-9A5E-4869-A543-2D1EF06F63C1}" dt="2020-02-16T16:24:24.331" v="25097" actId="26606"/>
          <ac:spMkLst>
            <pc:docMk/>
            <pc:sldMk cId="2779348732" sldId="278"/>
            <ac:spMk id="12" creationId="{73C0A186-7444-4460-9C37-532E7671E99E}"/>
          </ac:spMkLst>
        </pc:spChg>
        <pc:grpChg chg="add">
          <ac:chgData name="Sarah" userId="3eb609f84c4843ed" providerId="LiveId" clId="{CAA8FA97-9A5E-4869-A543-2D1EF06F63C1}" dt="2020-02-16T16:24:24.331" v="25097" actId="26606"/>
          <ac:grpSpMkLst>
            <pc:docMk/>
            <pc:sldMk cId="2779348732" sldId="278"/>
            <ac:grpSpMk id="8" creationId="{93E10248-AF0E-477D-B4D2-47C02CE4E353}"/>
          </ac:grpSpMkLst>
        </pc:grpChg>
        <pc:grpChg chg="add">
          <ac:chgData name="Sarah" userId="3eb609f84c4843ed" providerId="LiveId" clId="{CAA8FA97-9A5E-4869-A543-2D1EF06F63C1}" dt="2020-02-16T16:24:24.331" v="25097" actId="26606"/>
          <ac:grpSpMkLst>
            <pc:docMk/>
            <pc:sldMk cId="2779348732" sldId="278"/>
            <ac:grpSpMk id="14" creationId="{F1ECA4FE-7D2F-4576-B767-3A5F5ABFE90F}"/>
          </ac:grpSpMkLst>
        </pc:grpChg>
        <pc:cxnChg chg="add">
          <ac:chgData name="Sarah" userId="3eb609f84c4843ed" providerId="LiveId" clId="{CAA8FA97-9A5E-4869-A543-2D1EF06F63C1}" dt="2020-02-16T16:24:24.331" v="25097" actId="26606"/>
          <ac:cxnSpMkLst>
            <pc:docMk/>
            <pc:sldMk cId="2779348732" sldId="278"/>
            <ac:cxnSpMk id="18" creationId="{E81F53E2-F556-42FA-8D24-113839EE19F8}"/>
          </ac:cxnSpMkLst>
        </pc:cxnChg>
      </pc:sldChg>
      <pc:sldChg chg="modSp add">
        <pc:chgData name="Sarah" userId="3eb609f84c4843ed" providerId="LiveId" clId="{CAA8FA97-9A5E-4869-A543-2D1EF06F63C1}" dt="2020-02-16T16:25:36.910" v="25124" actId="20577"/>
        <pc:sldMkLst>
          <pc:docMk/>
          <pc:sldMk cId="2682838263" sldId="279"/>
        </pc:sldMkLst>
        <pc:spChg chg="mod">
          <ac:chgData name="Sarah" userId="3eb609f84c4843ed" providerId="LiveId" clId="{CAA8FA97-9A5E-4869-A543-2D1EF06F63C1}" dt="2020-02-16T16:25:36.910" v="25124" actId="20577"/>
          <ac:spMkLst>
            <pc:docMk/>
            <pc:sldMk cId="2682838263" sldId="279"/>
            <ac:spMk id="2" creationId="{45DEAED3-CA3A-42FF-A25C-844F458F1B26}"/>
          </ac:spMkLst>
        </pc:spChg>
        <pc:spChg chg="mod">
          <ac:chgData name="Sarah" userId="3eb609f84c4843ed" providerId="LiveId" clId="{CAA8FA97-9A5E-4869-A543-2D1EF06F63C1}" dt="2020-02-16T16:25:28.193" v="25123" actId="27636"/>
          <ac:spMkLst>
            <pc:docMk/>
            <pc:sldMk cId="2682838263" sldId="279"/>
            <ac:spMk id="3" creationId="{611788CC-012F-40B7-B740-C2A04139A9B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F881D0B-3E6B-4E4E-99A7-B8271471612D}" type="datetimeFigureOut">
              <a:rPr lang="en-GB" smtClean="0"/>
              <a:t>17/02/2020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2B2A7D-DBF1-472B-B1B7-B121159D850D}" type="slidenum">
              <a:rPr lang="en-GB" smtClean="0"/>
              <a:t>‹#›</a:t>
            </a:fld>
            <a:endParaRPr lang="en-GB"/>
          </a:p>
        </p:txBody>
      </p:sp>
    </p:spTree>
    <p:extLst>
      <p:ext uri="{BB962C8B-B14F-4D97-AF65-F5344CB8AC3E}">
        <p14:creationId xmlns:p14="http://schemas.microsoft.com/office/powerpoint/2010/main" val="16445126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www.changeboard.com/content/4763/career-development/qualifications-and-training/what-did-ulrich-ever-do-for-us/"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youtube.com/watch?v=57PmDk73u7I" TargetMode="External"/><Relationship Id="rId2" Type="http://schemas.openxmlformats.org/officeDocument/2006/relationships/slide" Target="../slides/slide23.xml"/><Relationship Id="rId1" Type="http://schemas.openxmlformats.org/officeDocument/2006/relationships/notesMaster" Target="../notesMasters/notesMaster1.xml"/><Relationship Id="rId4" Type="http://schemas.openxmlformats.org/officeDocument/2006/relationships/hyperlink" Target="https://www.cipd.co.uk/knowledge/strategy/hr/operating-models"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2B2A7D-DBF1-472B-B1B7-B121159D850D}" type="slidenum">
              <a:rPr lang="en-GB" smtClean="0"/>
              <a:t>4</a:t>
            </a:fld>
            <a:endParaRPr lang="en-GB"/>
          </a:p>
        </p:txBody>
      </p:sp>
    </p:spTree>
    <p:extLst>
      <p:ext uri="{BB962C8B-B14F-4D97-AF65-F5344CB8AC3E}">
        <p14:creationId xmlns:p14="http://schemas.microsoft.com/office/powerpoint/2010/main" val="19839564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purpose of the HR Function is to help support organisations to deliver their corporate strategies and objectives. This is successful through effective management of people and performance. In order for this to be effective, the HR strategy needs to be clearly aligned with the strategy of the organisation. (Chartered Institute of Personnel and Development, 2020)</a:t>
            </a:r>
          </a:p>
          <a:p>
            <a:endParaRPr lang="en-GB" dirty="0"/>
          </a:p>
          <a:p>
            <a:r>
              <a:rPr lang="en-GB" dirty="0" smtClean="0"/>
              <a:t>Some</a:t>
            </a:r>
            <a:r>
              <a:rPr lang="en-GB" baseline="0" dirty="0" smtClean="0"/>
              <a:t> of the </a:t>
            </a:r>
            <a:r>
              <a:rPr lang="en-GB" dirty="0" smtClean="0"/>
              <a:t>main </a:t>
            </a:r>
            <a:r>
              <a:rPr lang="en-GB" dirty="0"/>
              <a:t>objectives of the HR function </a:t>
            </a:r>
            <a:r>
              <a:rPr lang="en-GB" dirty="0" smtClean="0"/>
              <a:t>include </a:t>
            </a:r>
            <a:r>
              <a:rPr lang="en-GB" dirty="0"/>
              <a:t>attracting and retaining people with the relevant skills and experience, in turn developing these skills to maximise their performance, whilst involving and engaging them in the work of the organisation. Taylor &amp; Wilkinson (2016 p.22) state that the purpose and main activities of the HR function need to evolve in line with developments to the business environment, however, do not change massively from decade to decade.   </a:t>
            </a:r>
          </a:p>
          <a:p>
            <a:endParaRPr lang="en-GB" dirty="0"/>
          </a:p>
        </p:txBody>
      </p:sp>
      <p:sp>
        <p:nvSpPr>
          <p:cNvPr id="4" name="Slide Number Placeholder 3"/>
          <p:cNvSpPr>
            <a:spLocks noGrp="1"/>
          </p:cNvSpPr>
          <p:nvPr>
            <p:ph type="sldNum" sz="quarter" idx="5"/>
          </p:nvPr>
        </p:nvSpPr>
        <p:spPr/>
        <p:txBody>
          <a:bodyPr/>
          <a:lstStyle/>
          <a:p>
            <a:fld id="{F92B2A7D-DBF1-472B-B1B7-B121159D850D}" type="slidenum">
              <a:rPr lang="en-GB" smtClean="0"/>
              <a:t>5</a:t>
            </a:fld>
            <a:endParaRPr lang="en-GB"/>
          </a:p>
        </p:txBody>
      </p:sp>
    </p:spTree>
    <p:extLst>
      <p:ext uri="{BB962C8B-B14F-4D97-AF65-F5344CB8AC3E}">
        <p14:creationId xmlns:p14="http://schemas.microsoft.com/office/powerpoint/2010/main" val="1970679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It’s believed that the birth of the HR Profession was back in the times of the Industrial Revolution, when companies became large enough to set up departments which looked after the wages and welfare of employees. The function was initially known as </a:t>
            </a:r>
            <a:r>
              <a:rPr lang="en-GB" sz="1200" b="1" kern="1200" dirty="0">
                <a:solidFill>
                  <a:schemeClr val="tx1"/>
                </a:solidFill>
                <a:effectLst/>
                <a:latin typeface="+mn-lt"/>
                <a:ea typeface="+mn-ea"/>
                <a:cs typeface="+mn-cs"/>
              </a:rPr>
              <a:t>Personnel Management </a:t>
            </a:r>
            <a:r>
              <a:rPr lang="en-GB" sz="1200" kern="1200" dirty="0">
                <a:solidFill>
                  <a:schemeClr val="tx1"/>
                </a:solidFill>
                <a:effectLst/>
                <a:latin typeface="+mn-lt"/>
                <a:ea typeface="+mn-ea"/>
                <a:cs typeface="+mn-cs"/>
              </a:rPr>
              <a:t>and undertook mostly transactional work. This consisted of employee record keeping, administration around recruitment, training and wages, negotiations with trade unions and welfare orientated activities. </a:t>
            </a:r>
          </a:p>
          <a:p>
            <a:r>
              <a:rPr lang="en-GB" sz="1200" kern="1200" dirty="0">
                <a:solidFill>
                  <a:schemeClr val="tx1"/>
                </a:solidFill>
                <a:effectLst/>
                <a:latin typeface="+mn-lt"/>
                <a:ea typeface="+mn-ea"/>
                <a:cs typeface="+mn-cs"/>
              </a:rPr>
              <a:t>Towards the end of the twentieth century, it was believed that factors other than wages could have a big influence on overall performance and motivation of employees. This resulted in a need for a people management approach, where employees were seen as valuable resources with potential, rather than cogs in a machine. This is when the function evolved from Personnel to </a:t>
            </a:r>
            <a:r>
              <a:rPr lang="en-GB" sz="1200" b="1" kern="1200" dirty="0">
                <a:solidFill>
                  <a:schemeClr val="tx1"/>
                </a:solidFill>
                <a:effectLst/>
                <a:latin typeface="+mn-lt"/>
                <a:ea typeface="+mn-ea"/>
                <a:cs typeface="+mn-cs"/>
              </a:rPr>
              <a:t>Human Resource Management</a:t>
            </a:r>
            <a:r>
              <a:rPr lang="en-GB" sz="1200" kern="1200" dirty="0">
                <a:solidFill>
                  <a:schemeClr val="tx1"/>
                </a:solidFill>
                <a:effectLst/>
                <a:latin typeface="+mn-lt"/>
                <a:ea typeface="+mn-ea"/>
                <a:cs typeface="+mn-cs"/>
              </a:rPr>
              <a:t>. The main activities moved to recruitment and development aimed at increasing employee loyalty to the organisation, providing employees with overall reward packages and introducing stronger performance appraisal systems. </a:t>
            </a:r>
          </a:p>
          <a:p>
            <a:r>
              <a:rPr lang="en-GB" sz="1200" kern="1200" dirty="0">
                <a:solidFill>
                  <a:schemeClr val="tx1"/>
                </a:solidFill>
                <a:effectLst/>
                <a:latin typeface="+mn-lt"/>
                <a:ea typeface="+mn-ea"/>
                <a:cs typeface="+mn-cs"/>
              </a:rPr>
              <a:t>By the end of the twentieth century, the HR Function was given more power, evolving into what is now known as </a:t>
            </a:r>
            <a:r>
              <a:rPr lang="en-GB" sz="1200" b="1" kern="1200" dirty="0">
                <a:solidFill>
                  <a:schemeClr val="tx1"/>
                </a:solidFill>
                <a:effectLst/>
                <a:latin typeface="+mn-lt"/>
                <a:ea typeface="+mn-ea"/>
                <a:cs typeface="+mn-cs"/>
              </a:rPr>
              <a:t>Strategic Human Resource Management</a:t>
            </a:r>
            <a:r>
              <a:rPr lang="en-GB" sz="1200" kern="1200" dirty="0">
                <a:solidFill>
                  <a:schemeClr val="tx1"/>
                </a:solidFill>
                <a:effectLst/>
                <a:latin typeface="+mn-lt"/>
                <a:ea typeface="+mn-ea"/>
                <a:cs typeface="+mn-cs"/>
              </a:rPr>
              <a:t>. Employees had gone from being viewed as ‘cogs’ to ‘resources’ now to being seen as an asset to the organisation.  At this point the HR function became a strategic player within the organisation, helping to align individual and team goals with the organisation’s strategies, and even starting to shape some of the organisations objectives. Some of the activities include, employee engagement, resource and talent planning, linking HR activities to the organisation strategy and increasing motivation through improving the work experience. </a:t>
            </a:r>
          </a:p>
          <a:p>
            <a:r>
              <a:rPr lang="en-GB" sz="1200" kern="1200" dirty="0">
                <a:solidFill>
                  <a:schemeClr val="tx1"/>
                </a:solidFill>
                <a:effectLst/>
                <a:latin typeface="+mn-lt"/>
                <a:ea typeface="+mn-ea"/>
                <a:cs typeface="+mn-cs"/>
              </a:rPr>
              <a:t>(Taylor and Wilkinson, 2016, P23-24)</a:t>
            </a:r>
          </a:p>
          <a:p>
            <a:endParaRPr lang="en-GB" dirty="0"/>
          </a:p>
        </p:txBody>
      </p:sp>
      <p:sp>
        <p:nvSpPr>
          <p:cNvPr id="4" name="Slide Number Placeholder 3"/>
          <p:cNvSpPr>
            <a:spLocks noGrp="1"/>
          </p:cNvSpPr>
          <p:nvPr>
            <p:ph type="sldNum" sz="quarter" idx="5"/>
          </p:nvPr>
        </p:nvSpPr>
        <p:spPr/>
        <p:txBody>
          <a:bodyPr/>
          <a:lstStyle/>
          <a:p>
            <a:fld id="{F92B2A7D-DBF1-472B-B1B7-B121159D850D}" type="slidenum">
              <a:rPr lang="en-GB" smtClean="0"/>
              <a:t>6</a:t>
            </a:fld>
            <a:endParaRPr lang="en-GB"/>
          </a:p>
        </p:txBody>
      </p:sp>
    </p:spTree>
    <p:extLst>
      <p:ext uri="{BB962C8B-B14F-4D97-AF65-F5344CB8AC3E}">
        <p14:creationId xmlns:p14="http://schemas.microsoft.com/office/powerpoint/2010/main" val="24437568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Although there have not been radical changes within the functions objectives over the decades, with the introduction of new technology systems, and options of outsourcing and shared services centres, transactional work is decreasing, allowing HR Teams to focus on more transformational work in line with the organisations strategies. </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Ulrich (2016) </a:t>
            </a:r>
            <a:r>
              <a:rPr lang="en-GB" dirty="0" smtClean="0">
                <a:solidFill>
                  <a:schemeClr val="tx1"/>
                </a:solidFill>
                <a:latin typeface="Verdana" panose="020B0604030504040204" pitchFamily="34" charset="0"/>
                <a:ea typeface="Verdana" panose="020B0604030504040204" pitchFamily="34" charset="0"/>
              </a:rPr>
              <a:t>believes the next step for HR is to function from the outside in. This means collaborating with the external customers to understand their needs and wants and in turn updating HR and Business strategies to align with these.</a:t>
            </a:r>
          </a:p>
          <a:p>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F92B2A7D-DBF1-472B-B1B7-B121159D850D}" type="slidenum">
              <a:rPr lang="en-GB" smtClean="0"/>
              <a:t>7</a:t>
            </a:fld>
            <a:endParaRPr lang="en-GB"/>
          </a:p>
        </p:txBody>
      </p:sp>
    </p:spTree>
    <p:extLst>
      <p:ext uri="{BB962C8B-B14F-4D97-AF65-F5344CB8AC3E}">
        <p14:creationId xmlns:p14="http://schemas.microsoft.com/office/powerpoint/2010/main" val="23405293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Change within an organisation is inevitable, with customers, markets and technology being some of the main forces driving the need for change. However, when change is required, it’s extremely important that it’s managed effectively. ‘People’ are at the heart of most organisations, therefore managing change ineffectively can have drastic and long-lasting effects.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t>
            </a:r>
            <a:r>
              <a:rPr lang="en-GB" dirty="0"/>
              <a:t>Chartered Institute of Personnel and Development, 2019)</a:t>
            </a:r>
          </a:p>
          <a:p>
            <a:r>
              <a:rPr lang="en-GB" sz="1200" u="sng" kern="1200" dirty="0">
                <a:solidFill>
                  <a:schemeClr val="tx1"/>
                </a:solidFill>
                <a:effectLst/>
                <a:latin typeface="+mn-lt"/>
                <a:ea typeface="+mn-ea"/>
                <a:cs typeface="+mn-cs"/>
              </a:rPr>
              <a:t>How can HR Professionals help a business manage change effectively?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Ulrich (1998, as cited in Armstrong and Taylor, 2017, </a:t>
            </a:r>
            <a:r>
              <a:rPr lang="en-GB" sz="1200" kern="1200" dirty="0" smtClean="0">
                <a:solidFill>
                  <a:schemeClr val="tx1"/>
                </a:solidFill>
                <a:effectLst/>
                <a:latin typeface="+mn-lt"/>
                <a:ea typeface="+mn-ea"/>
                <a:cs typeface="+mn-cs"/>
              </a:rPr>
              <a:t>p.672</a:t>
            </a:r>
            <a:r>
              <a:rPr lang="en-GB" sz="1200" kern="1200" dirty="0">
                <a:solidFill>
                  <a:schemeClr val="tx1"/>
                </a:solidFill>
                <a:effectLst/>
                <a:latin typeface="+mn-lt"/>
                <a:ea typeface="+mn-ea"/>
                <a:cs typeface="+mn-cs"/>
              </a:rPr>
              <a:t>) claimed that ‘</a:t>
            </a:r>
            <a:r>
              <a:rPr lang="en-GB" sz="1200" i="1" kern="1200" dirty="0">
                <a:solidFill>
                  <a:schemeClr val="tx1"/>
                </a:solidFill>
                <a:effectLst/>
                <a:latin typeface="+mn-lt"/>
                <a:ea typeface="+mn-ea"/>
                <a:cs typeface="+mn-cs"/>
              </a:rPr>
              <a:t>HR professionals should become an agent of continuous transformation, shaping processes and a culture that together improve an organisations capacity for change.’ </a:t>
            </a:r>
            <a:endParaRPr lang="en-GB" sz="1200" i="1"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According to Wilkinson and Taylor (2016, </a:t>
            </a:r>
            <a:r>
              <a:rPr lang="en-GB" sz="1200" kern="1200" dirty="0" smtClean="0">
                <a:solidFill>
                  <a:schemeClr val="tx1"/>
                </a:solidFill>
                <a:effectLst/>
                <a:latin typeface="+mn-lt"/>
                <a:ea typeface="+mn-ea"/>
                <a:cs typeface="+mn-cs"/>
              </a:rPr>
              <a:t>p.32</a:t>
            </a:r>
            <a:r>
              <a:rPr lang="en-GB" sz="1200" kern="1200" dirty="0">
                <a:solidFill>
                  <a:schemeClr val="tx1"/>
                </a:solidFill>
                <a:effectLst/>
                <a:latin typeface="+mn-lt"/>
                <a:ea typeface="+mn-ea"/>
                <a:cs typeface="+mn-cs"/>
              </a:rPr>
              <a:t>) effective change management has two variables; the controllable and the uncontrollable. </a:t>
            </a:r>
          </a:p>
          <a:p>
            <a:r>
              <a:rPr lang="en-GB" sz="1200" b="1" kern="1200" dirty="0">
                <a:solidFill>
                  <a:schemeClr val="tx1"/>
                </a:solidFill>
                <a:effectLst/>
                <a:latin typeface="+mn-lt"/>
                <a:ea typeface="+mn-ea"/>
                <a:cs typeface="+mn-cs"/>
              </a:rPr>
              <a:t>How HR can contribute to the controllable elements:</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It’s important for HR to be involved at the initial stage of the project plan, from here they can evaluate and report on what impacts the proposed changes could potentially have on the employees of the organisation. For example, absence rates, internal moves, training requirements and even potential grievances.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Project leaders may not be aware of some of the skills already within the organisation, with the knowledge of the HR professional, this could potentially reduce costs </a:t>
            </a:r>
            <a:r>
              <a:rPr lang="en-GB" sz="1200" kern="1200" dirty="0" err="1">
                <a:solidFill>
                  <a:schemeClr val="tx1"/>
                </a:solidFill>
                <a:effectLst/>
                <a:latin typeface="+mn-lt"/>
                <a:ea typeface="+mn-ea"/>
                <a:cs typeface="+mn-cs"/>
              </a:rPr>
              <a:t>e.g</a:t>
            </a:r>
            <a:r>
              <a:rPr lang="en-GB" sz="1200" kern="1200" dirty="0">
                <a:solidFill>
                  <a:schemeClr val="tx1"/>
                </a:solidFill>
                <a:effectLst/>
                <a:latin typeface="+mn-lt"/>
                <a:ea typeface="+mn-ea"/>
                <a:cs typeface="+mn-cs"/>
              </a:rPr>
              <a:t> training. </a:t>
            </a:r>
          </a:p>
          <a:p>
            <a:endParaRPr lang="en-GB" dirty="0"/>
          </a:p>
        </p:txBody>
      </p:sp>
      <p:sp>
        <p:nvSpPr>
          <p:cNvPr id="4" name="Slide Number Placeholder 3"/>
          <p:cNvSpPr>
            <a:spLocks noGrp="1"/>
          </p:cNvSpPr>
          <p:nvPr>
            <p:ph type="sldNum" sz="quarter" idx="5"/>
          </p:nvPr>
        </p:nvSpPr>
        <p:spPr/>
        <p:txBody>
          <a:bodyPr/>
          <a:lstStyle/>
          <a:p>
            <a:fld id="{F92B2A7D-DBF1-472B-B1B7-B121159D850D}" type="slidenum">
              <a:rPr lang="en-GB" smtClean="0"/>
              <a:t>8</a:t>
            </a:fld>
            <a:endParaRPr lang="en-GB"/>
          </a:p>
        </p:txBody>
      </p:sp>
    </p:spTree>
    <p:extLst>
      <p:ext uri="{BB962C8B-B14F-4D97-AF65-F5344CB8AC3E}">
        <p14:creationId xmlns:p14="http://schemas.microsoft.com/office/powerpoint/2010/main" val="33384364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The HR professional can visualise the project as an overview, therefore having the ability to balance the interests of different stakeholder groups.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Anticipate potential problems by having an understanding of the stakeholder concerns.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Ability to advise on the best source of communication to reach each group. </a:t>
            </a:r>
          </a:p>
          <a:p>
            <a:r>
              <a:rPr lang="en-GB" sz="1200" b="1" kern="1200" dirty="0">
                <a:solidFill>
                  <a:schemeClr val="tx1"/>
                </a:solidFill>
                <a:effectLst/>
                <a:latin typeface="+mn-lt"/>
                <a:ea typeface="+mn-ea"/>
                <a:cs typeface="+mn-cs"/>
              </a:rPr>
              <a:t>How HR can contribute to the uncontrollable elements:</a:t>
            </a:r>
          </a:p>
          <a:p>
            <a:r>
              <a:rPr lang="en-GB" sz="1200" kern="1200" dirty="0">
                <a:solidFill>
                  <a:schemeClr val="tx1"/>
                </a:solidFill>
                <a:effectLst/>
                <a:latin typeface="+mn-lt"/>
                <a:ea typeface="+mn-ea"/>
                <a:cs typeface="+mn-cs"/>
              </a:rPr>
              <a:t>People are at the heart of an organisation and it can be difficult to anticipate what the reaction to change will be from individual to individual. Some may have had a really bad experience from change in the past, so automatically feel negative about any change. Whilst others may feel positive about the proposition as it has a more positive outcome for them personally. A HR professional can assist by being aware of the more typical reactions that occur with the news of change and using their skills to instigate interpersonal activities to overcome the barrier to change. </a:t>
            </a:r>
          </a:p>
          <a:p>
            <a:endParaRPr lang="en-GB" dirty="0"/>
          </a:p>
        </p:txBody>
      </p:sp>
      <p:sp>
        <p:nvSpPr>
          <p:cNvPr id="4" name="Slide Number Placeholder 3"/>
          <p:cNvSpPr>
            <a:spLocks noGrp="1"/>
          </p:cNvSpPr>
          <p:nvPr>
            <p:ph type="sldNum" sz="quarter" idx="5"/>
          </p:nvPr>
        </p:nvSpPr>
        <p:spPr/>
        <p:txBody>
          <a:bodyPr/>
          <a:lstStyle/>
          <a:p>
            <a:fld id="{F92B2A7D-DBF1-472B-B1B7-B121159D850D}" type="slidenum">
              <a:rPr lang="en-GB" smtClean="0"/>
              <a:t>9</a:t>
            </a:fld>
            <a:endParaRPr lang="en-GB"/>
          </a:p>
        </p:txBody>
      </p:sp>
    </p:spTree>
    <p:extLst>
      <p:ext uri="{BB962C8B-B14F-4D97-AF65-F5344CB8AC3E}">
        <p14:creationId xmlns:p14="http://schemas.microsoft.com/office/powerpoint/2010/main" val="12860806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1969 Kubler-Ross described the five stages of grief as; Denial, Anger, Bargaining, Depression and Acceptance, it’s believed that these stages can also be used in relation to change within the workplace, known as ‘The Change Curve’.</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Using the Kubler-Ross model, and having the ability to predict the likely reactions to change, the HR function can accelerate development, helping and supporting employees overcome change in a timely manner, helping to facilitate effective implementation of change.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(Mindtools, Unknown) </a:t>
            </a:r>
          </a:p>
          <a:p>
            <a:endParaRPr lang="en-GB" dirty="0"/>
          </a:p>
        </p:txBody>
      </p:sp>
      <p:sp>
        <p:nvSpPr>
          <p:cNvPr id="4" name="Slide Number Placeholder 3"/>
          <p:cNvSpPr>
            <a:spLocks noGrp="1"/>
          </p:cNvSpPr>
          <p:nvPr>
            <p:ph type="sldNum" sz="quarter" idx="5"/>
          </p:nvPr>
        </p:nvSpPr>
        <p:spPr/>
        <p:txBody>
          <a:bodyPr/>
          <a:lstStyle/>
          <a:p>
            <a:fld id="{F92B2A7D-DBF1-472B-B1B7-B121159D850D}" type="slidenum">
              <a:rPr lang="en-GB" smtClean="0"/>
              <a:t>10</a:t>
            </a:fld>
            <a:endParaRPr lang="en-GB"/>
          </a:p>
        </p:txBody>
      </p:sp>
    </p:spTree>
    <p:extLst>
      <p:ext uri="{BB962C8B-B14F-4D97-AF65-F5344CB8AC3E}">
        <p14:creationId xmlns:p14="http://schemas.microsoft.com/office/powerpoint/2010/main" val="24984910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CIPD (2015) state:</a:t>
            </a:r>
          </a:p>
          <a:p>
            <a:r>
              <a:rPr lang="en-GB" sz="1200" i="1" kern="1200" dirty="0">
                <a:solidFill>
                  <a:schemeClr val="tx1"/>
                </a:solidFill>
                <a:effectLst/>
                <a:latin typeface="+mn-lt"/>
                <a:ea typeface="+mn-ea"/>
                <a:cs typeface="+mn-cs"/>
              </a:rPr>
              <a:t>‘We support the view that there is not one model for delivering HR that is suited to all organisations, that different organisations have different needs. How an organisation should structure its HR function depends on its organisational strategy, wider organisational structure and the requirements of its customers and the organisation it is supporting. These things can be influenced by other factors such as size of the organisation and maturity.’</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Furthermore, Ulrich (2016) believes that the HR Structure needs to mirror that of the Organisation. If the Organisation is centralised then the HR Department should be centralised, if the Organisation is decentralised then that’s the structure the HR Team should take. Finally if the Org is a mixture of both, then the HR structure should be a mix also. </a:t>
            </a:r>
          </a:p>
          <a:p>
            <a:endParaRPr lang="en-GB" dirty="0"/>
          </a:p>
        </p:txBody>
      </p:sp>
      <p:sp>
        <p:nvSpPr>
          <p:cNvPr id="4" name="Slide Number Placeholder 3"/>
          <p:cNvSpPr>
            <a:spLocks noGrp="1"/>
          </p:cNvSpPr>
          <p:nvPr>
            <p:ph type="sldNum" sz="quarter" idx="5"/>
          </p:nvPr>
        </p:nvSpPr>
        <p:spPr/>
        <p:txBody>
          <a:bodyPr/>
          <a:lstStyle/>
          <a:p>
            <a:fld id="{F92B2A7D-DBF1-472B-B1B7-B121159D850D}" type="slidenum">
              <a:rPr lang="en-GB" smtClean="0"/>
              <a:t>11</a:t>
            </a:fld>
            <a:endParaRPr lang="en-GB"/>
          </a:p>
        </p:txBody>
      </p:sp>
    </p:spTree>
    <p:extLst>
      <p:ext uri="{BB962C8B-B14F-4D97-AF65-F5344CB8AC3E}">
        <p14:creationId xmlns:p14="http://schemas.microsoft.com/office/powerpoint/2010/main" val="21845484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These are just a few of the different ways in which HR Services are delivered across different organisations. </a:t>
            </a:r>
          </a:p>
          <a:p>
            <a:endParaRPr lang="en-GB" sz="1200" kern="1200" dirty="0">
              <a:solidFill>
                <a:schemeClr val="tx1"/>
              </a:solidFill>
              <a:effectLst/>
              <a:latin typeface="+mn-lt"/>
              <a:ea typeface="+mn-ea"/>
              <a:cs typeface="+mn-cs"/>
            </a:endParaRPr>
          </a:p>
          <a:p>
            <a:r>
              <a:rPr lang="en-GB" sz="1200" u="sng" kern="1200" dirty="0">
                <a:solidFill>
                  <a:schemeClr val="tx1"/>
                </a:solidFill>
                <a:effectLst/>
                <a:latin typeface="+mn-lt"/>
                <a:ea typeface="+mn-ea"/>
                <a:cs typeface="+mn-cs"/>
              </a:rPr>
              <a:t>HR Generalist </a:t>
            </a:r>
          </a:p>
          <a:p>
            <a:r>
              <a:rPr lang="en-GB" sz="1200" kern="1200" dirty="0">
                <a:solidFill>
                  <a:schemeClr val="tx1"/>
                </a:solidFill>
                <a:effectLst/>
                <a:latin typeface="+mn-lt"/>
                <a:ea typeface="+mn-ea"/>
                <a:cs typeface="+mn-cs"/>
              </a:rPr>
              <a:t>The role of a HR Generalist involves having the knowledge of all areas within the HR function. According to Personnel Today (2011), SME employers tend to look for HR Generalists, due to the versatile and flexible skill set, allowing them to be deployed across different HR disciplines.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An example of this would be a sole practitioner, due to having to deal with every part of the HR remit on their own, they require generalist knowledge covering all HR practices. Several organisations have a full team made up of HR Generalists, they may be subject matter experts in certain fields, however they have the knowledge to cover all aspects of the HR function. </a:t>
            </a:r>
          </a:p>
          <a:p>
            <a:endParaRPr lang="en-GB" sz="1200" b="0" i="0" u="none" strike="noStrike"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An example of where this can be advantageous to an organisation is Amazon UK. The fulfilment centres are operational 24/7 and due to the large size of the buildings, HR Partners are strategically placed </a:t>
            </a:r>
            <a:r>
              <a:rPr lang="en-GB" sz="1200" kern="1200" dirty="0" smtClean="0">
                <a:solidFill>
                  <a:schemeClr val="tx1"/>
                </a:solidFill>
                <a:effectLst/>
                <a:latin typeface="+mn-lt"/>
                <a:ea typeface="+mn-ea"/>
                <a:cs typeface="+mn-cs"/>
              </a:rPr>
              <a:t>across </a:t>
            </a:r>
            <a:r>
              <a:rPr lang="en-GB" sz="1200" kern="1200" dirty="0">
                <a:solidFill>
                  <a:schemeClr val="tx1"/>
                </a:solidFill>
                <a:effectLst/>
                <a:latin typeface="+mn-lt"/>
                <a:ea typeface="+mn-ea"/>
                <a:cs typeface="+mn-cs"/>
              </a:rPr>
              <a:t>the building to be accessible for employees and Managers. Due to the HR Partners being generalists, they can help with all aspects of HR, meaning employees or managers don’t need to find a specific person for a specific query. This in turn increases productivity within the centres, as the HR Partners are readily accessible to all. A </a:t>
            </a:r>
            <a:r>
              <a:rPr lang="en-GB" sz="1200" kern="1200" dirty="0" smtClean="0">
                <a:solidFill>
                  <a:schemeClr val="tx1"/>
                </a:solidFill>
                <a:effectLst/>
                <a:latin typeface="+mn-lt"/>
                <a:ea typeface="+mn-ea"/>
                <a:cs typeface="+mn-cs"/>
              </a:rPr>
              <a:t>limitation </a:t>
            </a:r>
            <a:r>
              <a:rPr lang="en-GB" sz="1200" kern="1200" dirty="0">
                <a:solidFill>
                  <a:schemeClr val="tx1"/>
                </a:solidFill>
                <a:effectLst/>
                <a:latin typeface="+mn-lt"/>
                <a:ea typeface="+mn-ea"/>
                <a:cs typeface="+mn-cs"/>
              </a:rPr>
              <a:t>to this example would be when a more complex query is provided. As a generalist, the HR professional may not have the in-depth knowledge required and would need time to upskill through research in order to respond accurately and appropriately to the query, as opposed to the HR specialist in that field who would be able to advise at a quicker rate. </a:t>
            </a:r>
          </a:p>
          <a:p>
            <a:endParaRPr lang="en-GB" sz="1200" kern="1200" dirty="0">
              <a:solidFill>
                <a:schemeClr val="tx1"/>
              </a:solidFill>
              <a:effectLst/>
              <a:latin typeface="+mn-lt"/>
              <a:ea typeface="+mn-ea"/>
              <a:cs typeface="+mn-cs"/>
            </a:endParaRPr>
          </a:p>
          <a:p>
            <a:r>
              <a:rPr lang="en-GB" sz="1200" u="sng" kern="1200" dirty="0">
                <a:solidFill>
                  <a:schemeClr val="tx1"/>
                </a:solidFill>
                <a:effectLst/>
                <a:latin typeface="+mn-lt"/>
                <a:ea typeface="+mn-ea"/>
                <a:cs typeface="+mn-cs"/>
              </a:rPr>
              <a:t>HR Specialist </a:t>
            </a:r>
          </a:p>
          <a:p>
            <a:r>
              <a:rPr lang="en-GB" sz="1200" kern="1200" dirty="0">
                <a:solidFill>
                  <a:schemeClr val="tx1"/>
                </a:solidFill>
                <a:effectLst/>
                <a:latin typeface="+mn-lt"/>
                <a:ea typeface="+mn-ea"/>
                <a:cs typeface="+mn-cs"/>
              </a:rPr>
              <a:t>HR Specialists are experts in their fields and unlike the generalists, they have much more time to focus on their specific aspects </a:t>
            </a:r>
            <a:r>
              <a:rPr lang="en-GB" sz="1200" kern="1200" dirty="0" err="1">
                <a:solidFill>
                  <a:schemeClr val="tx1"/>
                </a:solidFill>
                <a:effectLst/>
                <a:latin typeface="+mn-lt"/>
                <a:ea typeface="+mn-ea"/>
                <a:cs typeface="+mn-cs"/>
              </a:rPr>
              <a:t>e.g</a:t>
            </a:r>
            <a:r>
              <a:rPr lang="en-GB" sz="1200" kern="1200" dirty="0">
                <a:solidFill>
                  <a:schemeClr val="tx1"/>
                </a:solidFill>
                <a:effectLst/>
                <a:latin typeface="+mn-lt"/>
                <a:ea typeface="+mn-ea"/>
                <a:cs typeface="+mn-cs"/>
              </a:rPr>
              <a:t> Recruitment, OD, Employee Engagement. With legislation changes and Brexit on the horizon, specialists within this field would be invaluable to the organisation to ensure all practices are up to date and in line with legal changes as well as being in line with the Business strategy. </a:t>
            </a:r>
          </a:p>
          <a:p>
            <a:endParaRPr lang="en-GB" sz="1200" kern="1200" dirty="0">
              <a:solidFill>
                <a:schemeClr val="tx1"/>
              </a:solidFill>
              <a:effectLst/>
              <a:latin typeface="+mn-lt"/>
              <a:ea typeface="+mn-ea"/>
              <a:cs typeface="+mn-cs"/>
            </a:endParaRPr>
          </a:p>
          <a:p>
            <a:r>
              <a:rPr lang="en-GB" sz="1200" u="sng" kern="1200" dirty="0">
                <a:solidFill>
                  <a:schemeClr val="tx1"/>
                </a:solidFill>
                <a:effectLst/>
                <a:latin typeface="+mn-lt"/>
                <a:ea typeface="+mn-ea"/>
                <a:cs typeface="+mn-cs"/>
              </a:rPr>
              <a:t>Outsourcing </a:t>
            </a:r>
          </a:p>
          <a:p>
            <a:r>
              <a:rPr lang="en-GB" sz="1200" b="0" i="0" u="none" strike="noStrike" kern="1200" dirty="0">
                <a:solidFill>
                  <a:schemeClr val="tx1"/>
                </a:solidFill>
                <a:effectLst/>
                <a:latin typeface="+mn-lt"/>
                <a:ea typeface="+mn-ea"/>
                <a:cs typeface="+mn-cs"/>
              </a:rPr>
              <a:t>Due to the ever evolving branches of the HR Function, some organisations find it easier to reach out to specialist companies for HR support, this may be for all aspects of HR, or just some, for example payroll or employment law advise. This approach, over generalists and specialists, is advantageous in that it increases efficiency due to organisations being able to focus on core business processes rather than human resources.  Similar to an in house specialist, there is increased legislative compliance as they will have more of an understanding of the legislation around the subject compared to a generalist.  A down side to this approach is potentially loosing the personal touch that an inhouse HR advisor can provide, employees may not be as comfortable discussing issues with a stranger compared to an inhouse advisor that they know.</a:t>
            </a:r>
          </a:p>
          <a:p>
            <a:r>
              <a:rPr lang="en-GB" sz="1200" b="0" i="0" u="none" strike="noStrike" kern="1200" dirty="0">
                <a:solidFill>
                  <a:schemeClr val="tx1"/>
                </a:solidFill>
                <a:effectLst/>
                <a:latin typeface="+mn-lt"/>
                <a:ea typeface="+mn-ea"/>
                <a:cs typeface="+mn-cs"/>
              </a:rPr>
              <a:t>(People Management, 2016) </a:t>
            </a: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F92B2A7D-DBF1-472B-B1B7-B121159D850D}" type="slidenum">
              <a:rPr lang="en-GB" smtClean="0"/>
              <a:t>12</a:t>
            </a:fld>
            <a:endParaRPr lang="en-GB"/>
          </a:p>
        </p:txBody>
      </p:sp>
    </p:spTree>
    <p:extLst>
      <p:ext uri="{BB962C8B-B14F-4D97-AF65-F5344CB8AC3E}">
        <p14:creationId xmlns:p14="http://schemas.microsoft.com/office/powerpoint/2010/main" val="8348058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We’ve already established that there is no one size fits all model for delivering HR services, however David Ulrich’s Three Legged Stool Model is one that has attracted a lot of attention over the years.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In 1997 Ulrich published his delivery model, which although he states was not his idea but an interpretation of his writing, soon became known as the Three Legged Stool Model. This compromised of a three part structure;</a:t>
            </a:r>
          </a:p>
          <a:p>
            <a:r>
              <a:rPr lang="en-GB" sz="1200" b="1" i="0" u="none" strike="noStrike" kern="1200" dirty="0">
                <a:solidFill>
                  <a:schemeClr val="tx1"/>
                </a:solidFill>
                <a:effectLst/>
                <a:latin typeface="+mn-lt"/>
                <a:ea typeface="+mn-ea"/>
                <a:cs typeface="+mn-cs"/>
              </a:rPr>
              <a:t>Strategic Business Partners </a:t>
            </a:r>
            <a:r>
              <a:rPr lang="en-GB" sz="1200" b="0" i="0" u="none" strike="noStrike" kern="1200" dirty="0">
                <a:solidFill>
                  <a:schemeClr val="tx1"/>
                </a:solidFill>
                <a:effectLst/>
                <a:latin typeface="+mn-lt"/>
                <a:ea typeface="+mn-ea"/>
                <a:cs typeface="+mn-cs"/>
              </a:rPr>
              <a:t>– Often embedded in departments, these HR professionals work closely with Line Managers and Business Leaders, influencing strategy formulation and execution.</a:t>
            </a:r>
          </a:p>
          <a:p>
            <a:r>
              <a:rPr lang="en-GB" sz="1200" b="1" i="0" u="none" strike="noStrike" kern="1200" dirty="0">
                <a:solidFill>
                  <a:schemeClr val="tx1"/>
                </a:solidFill>
                <a:effectLst/>
                <a:latin typeface="+mn-lt"/>
                <a:ea typeface="+mn-ea"/>
                <a:cs typeface="+mn-cs"/>
              </a:rPr>
              <a:t>Centres of Excellence </a:t>
            </a:r>
            <a:r>
              <a:rPr lang="en-GB" sz="1200" b="0" i="0" u="none" strike="noStrike" kern="1200" dirty="0">
                <a:solidFill>
                  <a:schemeClr val="tx1"/>
                </a:solidFill>
                <a:effectLst/>
                <a:latin typeface="+mn-lt"/>
                <a:ea typeface="+mn-ea"/>
                <a:cs typeface="+mn-cs"/>
              </a:rPr>
              <a:t>– Small teams of HR specialists providing high-level advice and services on key HR areas such as learning and development, recruitment and reward. </a:t>
            </a:r>
          </a:p>
          <a:p>
            <a:r>
              <a:rPr lang="en-GB" sz="1200" b="1" i="0" u="none" strike="noStrike" kern="1200" dirty="0">
                <a:solidFill>
                  <a:schemeClr val="tx1"/>
                </a:solidFill>
                <a:effectLst/>
                <a:latin typeface="+mn-lt"/>
                <a:ea typeface="+mn-ea"/>
                <a:cs typeface="+mn-cs"/>
              </a:rPr>
              <a:t>Shared Services </a:t>
            </a:r>
            <a:r>
              <a:rPr lang="en-GB" sz="1200" b="0" i="0" u="none" strike="noStrike" kern="1200" dirty="0">
                <a:solidFill>
                  <a:schemeClr val="tx1"/>
                </a:solidFill>
                <a:effectLst/>
                <a:latin typeface="+mn-lt"/>
                <a:ea typeface="+mn-ea"/>
                <a:cs typeface="+mn-cs"/>
              </a:rPr>
              <a:t>– A team whom handle all the transactional services across the organisation. For example, recruitment, absence monitoring. </a:t>
            </a:r>
          </a:p>
          <a:p>
            <a:r>
              <a:rPr lang="en-GB" sz="1200" b="0" i="0" u="none" strike="noStrike" kern="1200" dirty="0">
                <a:solidFill>
                  <a:schemeClr val="tx1"/>
                </a:solidFill>
                <a:effectLst/>
                <a:latin typeface="+mn-lt"/>
                <a:ea typeface="+mn-ea"/>
                <a:cs typeface="+mn-cs"/>
              </a:rPr>
              <a:t>(Armstrong and Taylor 2017, P.36)</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Evaluation </a:t>
            </a:r>
          </a:p>
          <a:p>
            <a:r>
              <a:rPr lang="en-GB" sz="1200" b="0" i="0" u="none" strike="noStrike" kern="1200" dirty="0">
                <a:solidFill>
                  <a:schemeClr val="tx1"/>
                </a:solidFill>
                <a:effectLst/>
                <a:latin typeface="+mn-lt"/>
                <a:ea typeface="+mn-ea"/>
                <a:cs typeface="+mn-cs"/>
              </a:rPr>
              <a:t>A survey report by </a:t>
            </a:r>
            <a:r>
              <a:rPr lang="en-GB" sz="1200" b="0" i="0" u="none" strike="noStrike" kern="1200" dirty="0">
                <a:solidFill>
                  <a:schemeClr val="tx1"/>
                </a:solidFill>
                <a:effectLst/>
                <a:latin typeface="+mn-lt"/>
                <a:ea typeface="+mn-ea"/>
                <a:cs typeface="+mn-cs"/>
                <a:hlinkClick r:id="rId3"/>
              </a:rPr>
              <a:t>Orion Partners</a:t>
            </a:r>
            <a:r>
              <a:rPr lang="en-GB" sz="1200" b="0" i="0" u="none" strike="noStrike" kern="1200" dirty="0">
                <a:solidFill>
                  <a:schemeClr val="tx1"/>
                </a:solidFill>
                <a:effectLst/>
                <a:latin typeface="+mn-lt"/>
                <a:ea typeface="+mn-ea"/>
                <a:cs typeface="+mn-cs"/>
              </a:rPr>
              <a:t> in 2015 found that the majority of respondent organisations believed that the Ulrich model had had a measurable positive impact on HR provision with improved operational efficiencies and capabilities, but that their HR business partner roles were still too transactional in nature and not sufficiently integrated into the business, with talent management being a notable area of weakness.</a:t>
            </a:r>
          </a:p>
          <a:p>
            <a:r>
              <a:rPr lang="en-GB" sz="1200" b="0" i="0" u="none" strike="noStrike" kern="1200" dirty="0">
                <a:solidFill>
                  <a:schemeClr val="tx1"/>
                </a:solidFill>
                <a:effectLst/>
                <a:latin typeface="+mn-lt"/>
                <a:ea typeface="+mn-ea"/>
                <a:cs typeface="+mn-cs"/>
              </a:rPr>
              <a:t>(</a:t>
            </a:r>
            <a:r>
              <a:rPr lang="en-GB" sz="1200" b="0" i="0" u="none" strike="noStrike" kern="1200" dirty="0" err="1">
                <a:solidFill>
                  <a:schemeClr val="tx1"/>
                </a:solidFill>
                <a:effectLst/>
                <a:latin typeface="+mn-lt"/>
                <a:ea typeface="+mn-ea"/>
                <a:cs typeface="+mn-cs"/>
              </a:rPr>
              <a:t>Xpert</a:t>
            </a:r>
            <a:r>
              <a:rPr lang="en-GB" sz="1200" b="0" i="0" u="none" strike="noStrike" kern="1200" dirty="0">
                <a:solidFill>
                  <a:schemeClr val="tx1"/>
                </a:solidFill>
                <a:effectLst/>
                <a:latin typeface="+mn-lt"/>
                <a:ea typeface="+mn-ea"/>
                <a:cs typeface="+mn-cs"/>
              </a:rPr>
              <a:t> HR, unknown)</a:t>
            </a:r>
          </a:p>
          <a:p>
            <a:endParaRPr lang="en-GB" sz="1200" b="0" i="0" u="none" strike="noStrike"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F92B2A7D-DBF1-472B-B1B7-B121159D850D}" type="slidenum">
              <a:rPr lang="en-GB" smtClean="0"/>
              <a:t>13</a:t>
            </a:fld>
            <a:endParaRPr lang="en-GB"/>
          </a:p>
        </p:txBody>
      </p:sp>
    </p:spTree>
    <p:extLst>
      <p:ext uri="{BB962C8B-B14F-4D97-AF65-F5344CB8AC3E}">
        <p14:creationId xmlns:p14="http://schemas.microsoft.com/office/powerpoint/2010/main" val="30145454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When an employee has a query in relation to their employment, they are most likely to approach their line manager. Therefore, it’s essential that Line Managers and HR work collaboratively to ensure they manage people issues effectively and consistently. (Taylor and Wilkinson, 2016, p.26)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According to Personnel today (2014), A survey through Hays Group ‘Bringing the Line to Life’ showed ‘</a:t>
            </a:r>
            <a:r>
              <a:rPr lang="en-GB" sz="1200" i="1" kern="1200" dirty="0">
                <a:solidFill>
                  <a:schemeClr val="tx1"/>
                </a:solidFill>
                <a:effectLst/>
                <a:latin typeface="+mn-lt"/>
                <a:ea typeface="+mn-ea"/>
                <a:cs typeface="+mn-cs"/>
              </a:rPr>
              <a:t>94% of HR departments were reduced to save company savings, however at the same time line managers were increasingly relying on HR teams to provide information for everyday decision making. More than one third of the HR Directors that were surveyed agreed that their teams spend too long dealing with straightforward requests from Line Managers.</a:t>
            </a:r>
            <a:r>
              <a:rPr lang="en-GB" sz="1200" kern="1200" dirty="0">
                <a:solidFill>
                  <a:schemeClr val="tx1"/>
                </a:solidFill>
                <a:effectLst/>
                <a:latin typeface="+mn-lt"/>
                <a:ea typeface="+mn-ea"/>
                <a:cs typeface="+mn-cs"/>
              </a:rPr>
              <a:t>’</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CIPD (2019) state, for Managers to deliver good people management, they themselves need to have a strong supportive framework to develop self confidence and a sense of their own role within the organisation. This emphasises the requirement for training and development of newly appointed managers. If managers are responsible for implementing HR policies then HR need to be part of training in order for managers to carry out people management effectively. </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92B2A7D-DBF1-472B-B1B7-B121159D850D}" type="slidenum">
              <a:rPr lang="en-GB" smtClean="0"/>
              <a:t>14</a:t>
            </a:fld>
            <a:endParaRPr lang="en-GB"/>
          </a:p>
        </p:txBody>
      </p:sp>
    </p:spTree>
    <p:extLst>
      <p:ext uri="{BB962C8B-B14F-4D97-AF65-F5344CB8AC3E}">
        <p14:creationId xmlns:p14="http://schemas.microsoft.com/office/powerpoint/2010/main" val="11444336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kern="1200" dirty="0">
                <a:solidFill>
                  <a:schemeClr val="tx1"/>
                </a:solidFill>
                <a:effectLst/>
                <a:latin typeface="+mn-lt"/>
                <a:ea typeface="+mn-ea"/>
                <a:cs typeface="+mn-cs"/>
              </a:rPr>
              <a:t>Business Partnering </a:t>
            </a:r>
          </a:p>
          <a:p>
            <a:r>
              <a:rPr lang="en-GB" sz="1200" kern="1200" dirty="0">
                <a:solidFill>
                  <a:schemeClr val="tx1"/>
                </a:solidFill>
                <a:effectLst/>
                <a:latin typeface="+mn-lt"/>
                <a:ea typeface="+mn-ea"/>
                <a:cs typeface="+mn-cs"/>
              </a:rPr>
              <a:t>HRBPs work directly with Line Managers to help upskill them to be able to make the best decisions in relation to their team’s people issues. This can be achieved through regular 121s, feedback and training sessions. An example of this is recruitment, through coaching and training provided by HR and L&amp;D teams, Managers have the skills to recruit new employees without HR presence in the process, allowing HR teams to concentrate on more strategic objectives within the organisation.</a:t>
            </a:r>
          </a:p>
          <a:p>
            <a:endParaRPr lang="en-GB" sz="1200" kern="1200" dirty="0">
              <a:solidFill>
                <a:schemeClr val="tx1"/>
              </a:solidFill>
              <a:effectLst/>
              <a:latin typeface="+mn-lt"/>
              <a:ea typeface="+mn-ea"/>
              <a:cs typeface="+mn-cs"/>
            </a:endParaRPr>
          </a:p>
          <a:p>
            <a:pPr marL="0" indent="0">
              <a:buClr>
                <a:schemeClr val="accent1"/>
              </a:buClr>
              <a:buFont typeface="Wingdings 3" panose="05040102010807070707" pitchFamily="18" charset="2"/>
              <a:buNone/>
            </a:pPr>
            <a:r>
              <a:rPr lang="en-GB" u="sng" dirty="0"/>
              <a:t>Regular Training Sessions </a:t>
            </a:r>
            <a:r>
              <a:rPr lang="en-GB" dirty="0"/>
              <a:t>– Ensure managers are up to date with legislation/process changes through regular training sessions.</a:t>
            </a:r>
          </a:p>
          <a:p>
            <a:pPr>
              <a:buClr>
                <a:schemeClr val="accent1"/>
              </a:buClr>
            </a:pPr>
            <a:endParaRPr lang="en-GB" dirty="0"/>
          </a:p>
          <a:p>
            <a:pPr marL="0" indent="0">
              <a:buClr>
                <a:schemeClr val="accent1"/>
              </a:buClr>
              <a:buFont typeface="Wingdings 3" panose="05040102010807070707" pitchFamily="18" charset="2"/>
              <a:buNone/>
            </a:pPr>
            <a:r>
              <a:rPr lang="en-GB" u="sng" dirty="0"/>
              <a:t>Communication</a:t>
            </a:r>
            <a:r>
              <a:rPr lang="en-GB" dirty="0"/>
              <a:t> – This is key to a successful partnership. It’s important that a manager see’s the HR professional as credible, therefore communication and trust are imperative.</a:t>
            </a: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F92B2A7D-DBF1-472B-B1B7-B121159D850D}" type="slidenum">
              <a:rPr lang="en-GB" smtClean="0"/>
              <a:t>15</a:t>
            </a:fld>
            <a:endParaRPr lang="en-GB"/>
          </a:p>
        </p:txBody>
      </p:sp>
    </p:spTree>
    <p:extLst>
      <p:ext uri="{BB962C8B-B14F-4D97-AF65-F5344CB8AC3E}">
        <p14:creationId xmlns:p14="http://schemas.microsoft.com/office/powerpoint/2010/main" val="31008853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CIPD (2019) describe ethical practise as </a:t>
            </a:r>
            <a:r>
              <a:rPr lang="en-GB" i="1" dirty="0"/>
              <a:t>‘Ethical practice is the application of ethical values in organisational behaviour. It applies in all aspects of organisational conduct, including corporate governance, employment practices, sales techniques, stakeholder relations, accounting practices, and issues of product and corporate responsibility. It’s about the discretionary decisions that organisations and the people who work for them make in day-to-day situations.’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i="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i="0" dirty="0"/>
              <a:t>As HR can be seen as the gate keepers of right and wrong, it’s essential that the HR function takes an ethical approach in all day to day practices, this is one of the core behaviours listed on the HR Profession Map. </a:t>
            </a:r>
          </a:p>
          <a:p>
            <a:endParaRPr lang="en-GB" dirty="0"/>
          </a:p>
          <a:p>
            <a:r>
              <a:rPr lang="en-GB" dirty="0"/>
              <a:t>Winstanley and Woodall </a:t>
            </a:r>
            <a:r>
              <a:rPr lang="en-GB" sz="1200" kern="1200" dirty="0">
                <a:solidFill>
                  <a:schemeClr val="tx1"/>
                </a:solidFill>
                <a:effectLst/>
                <a:latin typeface="+mn-lt"/>
                <a:ea typeface="+mn-ea"/>
                <a:cs typeface="+mn-cs"/>
              </a:rPr>
              <a:t>(2000, as cited in Armstrong and Taylor, 2017, p.128) </a:t>
            </a:r>
            <a:r>
              <a:rPr lang="en-GB" dirty="0"/>
              <a:t>stated that </a:t>
            </a:r>
            <a:r>
              <a:rPr lang="en-GB" i="1" dirty="0"/>
              <a:t>‘HR Professionals have to raise awareness of ethical issues, promote ethical behaviour, disseminate ethical practices widely among line managers, communicate codes of ethical conduct, ensure people learn about what constitutes ethical behaviours, manage compliance and monitor arrangements’.</a:t>
            </a:r>
          </a:p>
          <a:p>
            <a:endParaRPr lang="en-GB" i="1" dirty="0"/>
          </a:p>
        </p:txBody>
      </p:sp>
      <p:sp>
        <p:nvSpPr>
          <p:cNvPr id="4" name="Slide Number Placeholder 3"/>
          <p:cNvSpPr>
            <a:spLocks noGrp="1"/>
          </p:cNvSpPr>
          <p:nvPr>
            <p:ph type="sldNum" sz="quarter" idx="5"/>
          </p:nvPr>
        </p:nvSpPr>
        <p:spPr/>
        <p:txBody>
          <a:bodyPr/>
          <a:lstStyle/>
          <a:p>
            <a:fld id="{F92B2A7D-DBF1-472B-B1B7-B121159D850D}" type="slidenum">
              <a:rPr lang="en-GB" smtClean="0"/>
              <a:t>16</a:t>
            </a:fld>
            <a:endParaRPr lang="en-GB"/>
          </a:p>
        </p:txBody>
      </p:sp>
    </p:spTree>
    <p:extLst>
      <p:ext uri="{BB962C8B-B14F-4D97-AF65-F5344CB8AC3E}">
        <p14:creationId xmlns:p14="http://schemas.microsoft.com/office/powerpoint/2010/main" val="1539940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Here</a:t>
            </a:r>
            <a:r>
              <a:rPr lang="en-GB" sz="1200" kern="1200" baseline="0" dirty="0" smtClean="0">
                <a:solidFill>
                  <a:schemeClr val="tx1"/>
                </a:solidFill>
                <a:effectLst/>
                <a:latin typeface="+mn-lt"/>
                <a:ea typeface="+mn-ea"/>
                <a:cs typeface="+mn-cs"/>
              </a:rPr>
              <a:t> are some </a:t>
            </a:r>
            <a:r>
              <a:rPr lang="en-GB" sz="1200" kern="1200" dirty="0" smtClean="0">
                <a:solidFill>
                  <a:schemeClr val="tx1"/>
                </a:solidFill>
                <a:effectLst/>
                <a:latin typeface="+mn-lt"/>
                <a:ea typeface="+mn-ea"/>
                <a:cs typeface="+mn-cs"/>
              </a:rPr>
              <a:t>examples </a:t>
            </a:r>
            <a:r>
              <a:rPr lang="en-GB" sz="1200" kern="1200" dirty="0">
                <a:solidFill>
                  <a:schemeClr val="tx1"/>
                </a:solidFill>
                <a:effectLst/>
                <a:latin typeface="+mn-lt"/>
                <a:ea typeface="+mn-ea"/>
                <a:cs typeface="+mn-cs"/>
              </a:rPr>
              <a:t>of Ethical vs Non Ethical within the workplace. </a:t>
            </a:r>
          </a:p>
          <a:p>
            <a:endParaRPr lang="en-GB" sz="1200" kern="1200" dirty="0">
              <a:solidFill>
                <a:schemeClr val="tx1"/>
              </a:solidFill>
              <a:effectLst/>
              <a:latin typeface="+mn-lt"/>
              <a:ea typeface="+mn-ea"/>
              <a:cs typeface="+mn-cs"/>
            </a:endParaRPr>
          </a:p>
          <a:p>
            <a:r>
              <a:rPr lang="en-GB" u="sng" dirty="0"/>
              <a:t>Ethical Approach </a:t>
            </a:r>
          </a:p>
          <a:p>
            <a:r>
              <a:rPr lang="en-GB" dirty="0"/>
              <a:t>During a recruitment selection process, the top scoring candidate has declared they have autism. Although the organisation are aware that this will potentially lead to having to make reasonable adjustments throughout the employees working life, they offer the job to this individual because they were the best candidate for the job. If the organisation had overlooked this candidate purely due to his autism this could lead to a disability discrimination case.  </a:t>
            </a:r>
          </a:p>
          <a:p>
            <a:endParaRPr lang="en-GB" dirty="0"/>
          </a:p>
          <a:p>
            <a:r>
              <a:rPr lang="en-GB" u="sng" dirty="0"/>
              <a:t>Non Ethical Approach </a:t>
            </a:r>
          </a:p>
          <a:p>
            <a:r>
              <a:rPr lang="en-GB" dirty="0"/>
              <a:t>An organisation employs two Senior Operations Managers, one female and one male. The male manager is paid £70,000 annual salary, compared to the female who is paid £55,000. Both managers do exactly the same job, however the male gets paid more. This is an unethical approach and goes against equal pay legislation. </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F92B2A7D-DBF1-472B-B1B7-B121159D850D}" type="slidenum">
              <a:rPr lang="en-GB" smtClean="0"/>
              <a:t>17</a:t>
            </a:fld>
            <a:endParaRPr lang="en-GB"/>
          </a:p>
        </p:txBody>
      </p:sp>
    </p:spTree>
    <p:extLst>
      <p:ext uri="{BB962C8B-B14F-4D97-AF65-F5344CB8AC3E}">
        <p14:creationId xmlns:p14="http://schemas.microsoft.com/office/powerpoint/2010/main" val="77553588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For HR to demonstrate they add value to an organisation, they need to have ways of evaluating their activities. These are some of the traditional ways that’s this can be done: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HR Metrics – an example of these are; the time it takes from advertising a job to hiring the best candidate, absence and attrition rates. These are important metrics as they come with associated costs to the organisation. Identifying these metrics on a regular basis, allows for benchmarking, this refers to comparing the metrics either internally on a month on month, year on year basis, or comparing against other local organisations.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Key Performance Indicators -  These are data sets that HR Teams can use to measure their </a:t>
            </a:r>
            <a:r>
              <a:rPr lang="en-GB" sz="1200" b="0" i="0" u="none" strike="noStrike" kern="1200" dirty="0" smtClean="0">
                <a:solidFill>
                  <a:schemeClr val="tx1"/>
                </a:solidFill>
                <a:effectLst/>
                <a:latin typeface="+mn-lt"/>
                <a:ea typeface="+mn-ea"/>
                <a:cs typeface="+mn-cs"/>
              </a:rPr>
              <a:t>own activities </a:t>
            </a:r>
            <a:r>
              <a:rPr lang="en-GB" sz="1200" b="0" i="0" u="none" strike="noStrike" kern="1200" dirty="0">
                <a:solidFill>
                  <a:schemeClr val="tx1"/>
                </a:solidFill>
                <a:effectLst/>
                <a:latin typeface="+mn-lt"/>
                <a:ea typeface="+mn-ea"/>
                <a:cs typeface="+mn-cs"/>
              </a:rPr>
              <a:t>and continue to improve on. For example, measuring the average time it takes for the disciplinary process to conclude, then agreeing on a realistic KPI to work against.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Employee Satisfaction Surveys – Another way to evaluate HR outside of measuring the efficiency and effectiveness of it’s activities, is to ask their customers. This can be in the form of employee satisfaction surveys. An example of this is within Amazon UK. Every start of shift, each employee is asked a connections question around 5 topics. One of these topics is specific to the HR Team within the organisation.  The results are provided on a monthly basis, allowing the team to work on the lower scoring questions, comparing them month on month, benchmarking against UK, EU and worldwide scoring.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According to Bernard Marr (2019), </a:t>
            </a:r>
            <a:r>
              <a:rPr lang="en-GB" sz="1200" b="0" i="1" u="none" strike="noStrike" kern="1200" dirty="0">
                <a:solidFill>
                  <a:schemeClr val="tx1"/>
                </a:solidFill>
                <a:effectLst/>
                <a:latin typeface="+mn-lt"/>
                <a:ea typeface="+mn-ea"/>
                <a:cs typeface="+mn-cs"/>
              </a:rPr>
              <a:t>‘</a:t>
            </a:r>
            <a:r>
              <a:rPr lang="en-GB" sz="1200" b="0" i="1" kern="1200" dirty="0">
                <a:solidFill>
                  <a:schemeClr val="tx1"/>
                </a:solidFill>
                <a:effectLst/>
                <a:latin typeface="+mn-lt"/>
                <a:ea typeface="+mn-ea"/>
                <a:cs typeface="+mn-cs"/>
              </a:rPr>
              <a:t>The most relevant, most meaningful indicators for you are those that are linked to your HR strategy. Every HR team has different goals and priorities. Your current priority may be solving a staff retention crisis. Another organisation may be coping with increasing automation. Another may be in need of a serious boost to their employer brand. So it makes sense that different indicators are more appropriate for different HR teams.’</a:t>
            </a:r>
            <a:endParaRPr lang="en-GB" sz="1200" b="0" i="1"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Looking to the future, </a:t>
            </a:r>
            <a:r>
              <a:rPr lang="en-GB" sz="1200" b="0" i="0" u="none" strike="noStrike" kern="1200" dirty="0" err="1">
                <a:solidFill>
                  <a:schemeClr val="tx1"/>
                </a:solidFill>
                <a:effectLst/>
                <a:latin typeface="+mn-lt"/>
                <a:ea typeface="+mn-ea"/>
                <a:cs typeface="+mn-cs"/>
              </a:rPr>
              <a:t>Xpert</a:t>
            </a:r>
            <a:r>
              <a:rPr lang="en-GB" sz="1200" b="0" i="0" u="none" strike="noStrike" kern="1200" dirty="0">
                <a:solidFill>
                  <a:schemeClr val="tx1"/>
                </a:solidFill>
                <a:effectLst/>
                <a:latin typeface="+mn-lt"/>
                <a:ea typeface="+mn-ea"/>
                <a:cs typeface="+mn-cs"/>
              </a:rPr>
              <a:t> HR (2019), suggest that the three essential HR metrics for 2020 are: Labour turnover, Absence rate and number of employees per HR staff member. </a:t>
            </a:r>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F92B2A7D-DBF1-472B-B1B7-B121159D850D}" type="slidenum">
              <a:rPr lang="en-GB" smtClean="0"/>
              <a:t>18</a:t>
            </a:fld>
            <a:endParaRPr lang="en-GB"/>
          </a:p>
        </p:txBody>
      </p:sp>
    </p:spTree>
    <p:extLst>
      <p:ext uri="{BB962C8B-B14F-4D97-AF65-F5344CB8AC3E}">
        <p14:creationId xmlns:p14="http://schemas.microsoft.com/office/powerpoint/2010/main" val="2506817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Collings et al (2010) research found a link between the importance of HRM being a part of strategic planning and positive outcomes on employee skills, motivation and financial performance. They used a large sample size of 340 firms within Turkey, covering the manufacturing and service sectors. Although it’s great that they were able to use such a large sample size, they requested data from CEOs specifically. This itself comes with limitations, as aiming data collection from a single management respondent, suggests that that one individual has enough in-depth knowledge across the board to be able to answer all questions accurately. The research found that just over 40% of respondents data was actually completed by the CEOs, with the rest being completed by deputies and HR Managers, which I believe could potentially take away the consistency of the findings. A further limitation that was found related to the cultural differences of varying countries, this research specifically highlighted the difficulties of so called Western HR practises being applied in Turkey.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(Marchington et al, 2016, P.370-371)</a:t>
            </a:r>
          </a:p>
          <a:p>
            <a:endParaRPr lang="en-GB" dirty="0"/>
          </a:p>
        </p:txBody>
      </p:sp>
      <p:sp>
        <p:nvSpPr>
          <p:cNvPr id="4" name="Slide Number Placeholder 3"/>
          <p:cNvSpPr>
            <a:spLocks noGrp="1"/>
          </p:cNvSpPr>
          <p:nvPr>
            <p:ph type="sldNum" sz="quarter" idx="5"/>
          </p:nvPr>
        </p:nvSpPr>
        <p:spPr/>
        <p:txBody>
          <a:bodyPr/>
          <a:lstStyle/>
          <a:p>
            <a:fld id="{F92B2A7D-DBF1-472B-B1B7-B121159D850D}" type="slidenum">
              <a:rPr lang="en-GB" smtClean="0"/>
              <a:t>19</a:t>
            </a:fld>
            <a:endParaRPr lang="en-GB"/>
          </a:p>
        </p:txBody>
      </p:sp>
    </p:spTree>
    <p:extLst>
      <p:ext uri="{BB962C8B-B14F-4D97-AF65-F5344CB8AC3E}">
        <p14:creationId xmlns:p14="http://schemas.microsoft.com/office/powerpoint/2010/main" val="39280888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Katou</a:t>
            </a:r>
            <a:r>
              <a:rPr lang="en-GB" dirty="0"/>
              <a:t> et al (2014) completed a cross-sectional study on 1250 employees working within 133 private and public sector organisations in Greece. In terms of the sample used, having input from both public and private sectors I believe would strengthen the consistency of the findings. However the research was based on questionnaire responses from employees, where the questions would have needed to be simple for data collection purposes. This could lead to the employee not expressing how they really feel and simply ticking a box. A further limitation as recognised by the authors is the difficulty in measuring the organisational performance.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(Marchington et al, 2016, P.371-372)</a:t>
            </a:r>
          </a:p>
          <a:p>
            <a:endParaRPr lang="en-GB" dirty="0"/>
          </a:p>
        </p:txBody>
      </p:sp>
      <p:sp>
        <p:nvSpPr>
          <p:cNvPr id="4" name="Slide Number Placeholder 3"/>
          <p:cNvSpPr>
            <a:spLocks noGrp="1"/>
          </p:cNvSpPr>
          <p:nvPr>
            <p:ph type="sldNum" sz="quarter" idx="5"/>
          </p:nvPr>
        </p:nvSpPr>
        <p:spPr/>
        <p:txBody>
          <a:bodyPr/>
          <a:lstStyle/>
          <a:p>
            <a:fld id="{F92B2A7D-DBF1-472B-B1B7-B121159D850D}" type="slidenum">
              <a:rPr lang="en-GB" smtClean="0"/>
              <a:t>20</a:t>
            </a:fld>
            <a:endParaRPr lang="en-GB"/>
          </a:p>
        </p:txBody>
      </p:sp>
    </p:spTree>
    <p:extLst>
      <p:ext uri="{BB962C8B-B14F-4D97-AF65-F5344CB8AC3E}">
        <p14:creationId xmlns:p14="http://schemas.microsoft.com/office/powerpoint/2010/main" val="161635100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92B2A7D-DBF1-472B-B1B7-B121159D850D}" type="slidenum">
              <a:rPr lang="en-GB" smtClean="0"/>
              <a:t>21</a:t>
            </a:fld>
            <a:endParaRPr lang="en-GB"/>
          </a:p>
        </p:txBody>
      </p:sp>
    </p:spTree>
    <p:extLst>
      <p:ext uri="{BB962C8B-B14F-4D97-AF65-F5344CB8AC3E}">
        <p14:creationId xmlns:p14="http://schemas.microsoft.com/office/powerpoint/2010/main" val="52665492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Chartered Institute of Personnel and Development (2020) </a:t>
            </a:r>
            <a:r>
              <a:rPr lang="en-GB" i="1" dirty="0"/>
              <a:t>The HR Function</a:t>
            </a:r>
            <a:r>
              <a:rPr lang="en-GB" dirty="0"/>
              <a:t>. Available at: https://www.cipd.co.uk/knowledge/fundamentals/people/hr (Accessed: 16</a:t>
            </a:r>
            <a:r>
              <a:rPr lang="en-GB" baseline="30000" dirty="0"/>
              <a:t>th</a:t>
            </a:r>
            <a:r>
              <a:rPr lang="en-GB" dirty="0"/>
              <a:t> January 2020) </a:t>
            </a:r>
          </a:p>
          <a:p>
            <a:pPr marL="171450" indent="-171450">
              <a:buFont typeface="Arial" panose="020B0604020202020204" pitchFamily="34" charset="0"/>
              <a:buChar char="•"/>
            </a:pPr>
            <a:r>
              <a:rPr lang="en-GB" dirty="0"/>
              <a:t>Wilkinson, K and Taylor, S, (2016) </a:t>
            </a:r>
            <a:r>
              <a:rPr lang="en-GB" i="1" dirty="0"/>
              <a:t>‘Managing and Co-ordinating the HR Function’, </a:t>
            </a:r>
            <a:r>
              <a:rPr lang="en-GB" i="0" dirty="0"/>
              <a:t>in Taylor, S and Woodhams, C (ed 2) </a:t>
            </a:r>
            <a:r>
              <a:rPr lang="en-GB" i="1" dirty="0"/>
              <a:t>Studying Human Resource Management</a:t>
            </a:r>
            <a:r>
              <a:rPr lang="en-GB" i="0" dirty="0"/>
              <a:t>. London: CIPD.</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latin typeface="Verdana" panose="020B0604030504040204" pitchFamily="34" charset="0"/>
                <a:ea typeface="Verdana" panose="020B0604030504040204" pitchFamily="34" charset="0"/>
              </a:rPr>
              <a:t>Ulrich, D. (2016) </a:t>
            </a:r>
            <a:r>
              <a:rPr lang="en-GB" i="1" dirty="0">
                <a:latin typeface="Verdana" panose="020B0604030504040204" pitchFamily="34" charset="0"/>
                <a:ea typeface="Verdana" panose="020B0604030504040204" pitchFamily="34" charset="0"/>
              </a:rPr>
              <a:t>The future of HR </a:t>
            </a:r>
            <a:r>
              <a:rPr lang="en-GB" dirty="0">
                <a:latin typeface="Verdana" panose="020B0604030504040204" pitchFamily="34" charset="0"/>
                <a:ea typeface="Verdana" panose="020B0604030504040204" pitchFamily="34" charset="0"/>
              </a:rPr>
              <a:t>[Video]. Available at </a:t>
            </a:r>
            <a:r>
              <a:rPr lang="en-GB" u="sng" dirty="0">
                <a:latin typeface="Verdana" panose="020B0604030504040204" pitchFamily="34" charset="0"/>
                <a:ea typeface="Verdana" panose="020B0604030504040204" pitchFamily="34" charset="0"/>
                <a:hlinkClick r:id="rId3"/>
              </a:rPr>
              <a:t>https://www.youtube.com/watch?v=57PmDk73u7I</a:t>
            </a:r>
            <a:r>
              <a:rPr lang="en-GB" dirty="0">
                <a:latin typeface="Verdana" panose="020B0604030504040204" pitchFamily="34" charset="0"/>
                <a:ea typeface="Verdana" panose="020B0604030504040204" pitchFamily="34" charset="0"/>
              </a:rPr>
              <a:t> (accessed: 12 Jan 2020)</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Chartered Institute of Personnel and Development (2019) </a:t>
            </a:r>
            <a:r>
              <a:rPr lang="en-GB" i="1" dirty="0"/>
              <a:t>Change Management Factsheet. </a:t>
            </a:r>
            <a:r>
              <a:rPr lang="en-GB" i="0" dirty="0"/>
              <a:t>Available at: </a:t>
            </a:r>
            <a:r>
              <a:rPr lang="en-GB" dirty="0">
                <a:latin typeface="Verdana" panose="020B0604030504040204" pitchFamily="34" charset="0"/>
                <a:ea typeface="Verdana" panose="020B0604030504040204" pitchFamily="34" charset="0"/>
              </a:rPr>
              <a:t>https://www.cipd.co.uk/knowledge/strategy/change/management-factsheet (Accessed: 16</a:t>
            </a:r>
            <a:r>
              <a:rPr lang="en-GB" baseline="30000" dirty="0">
                <a:latin typeface="Verdana" panose="020B0604030504040204" pitchFamily="34" charset="0"/>
                <a:ea typeface="Verdana" panose="020B0604030504040204" pitchFamily="34" charset="0"/>
              </a:rPr>
              <a:t>th</a:t>
            </a:r>
            <a:r>
              <a:rPr lang="en-GB" dirty="0">
                <a:latin typeface="Verdana" panose="020B0604030504040204" pitchFamily="34" charset="0"/>
                <a:ea typeface="Verdana" panose="020B0604030504040204" pitchFamily="34" charset="0"/>
              </a:rPr>
              <a:t> January 2020)</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Armstrong, M and Taylor, S (2017) </a:t>
            </a:r>
            <a:r>
              <a:rPr lang="en-GB" sz="1200" i="1" kern="1200" dirty="0">
                <a:solidFill>
                  <a:schemeClr val="tx1"/>
                </a:solidFill>
                <a:effectLst/>
                <a:latin typeface="+mn-lt"/>
                <a:ea typeface="+mn-ea"/>
                <a:cs typeface="+mn-cs"/>
              </a:rPr>
              <a:t>Armstrong’s handbook of Human Resource Management Practise</a:t>
            </a:r>
            <a:r>
              <a:rPr lang="en-GB" sz="1200" kern="1200" dirty="0">
                <a:solidFill>
                  <a:schemeClr val="tx1"/>
                </a:solidFill>
                <a:effectLst/>
                <a:latin typeface="+mn-lt"/>
                <a:ea typeface="+mn-ea"/>
                <a:cs typeface="+mn-cs"/>
              </a:rPr>
              <a:t>. 14</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edn</a:t>
            </a:r>
            <a:r>
              <a:rPr lang="en-GB" sz="1200" kern="1200" dirty="0">
                <a:solidFill>
                  <a:schemeClr val="tx1"/>
                </a:solidFill>
                <a:effectLst/>
                <a:latin typeface="+mn-lt"/>
                <a:ea typeface="+mn-ea"/>
                <a:cs typeface="+mn-cs"/>
              </a:rPr>
              <a:t>. New York: Kogan Page.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Mindtools (unknown) </a:t>
            </a:r>
            <a:r>
              <a:rPr lang="en-GB" sz="1200" i="1" kern="1200" dirty="0">
                <a:solidFill>
                  <a:schemeClr val="tx1"/>
                </a:solidFill>
                <a:effectLst/>
                <a:latin typeface="+mn-lt"/>
                <a:ea typeface="+mn-ea"/>
                <a:cs typeface="+mn-cs"/>
              </a:rPr>
              <a:t>The Change Curve</a:t>
            </a:r>
            <a:r>
              <a:rPr lang="en-GB" sz="1200" kern="1200" dirty="0">
                <a:solidFill>
                  <a:schemeClr val="tx1"/>
                </a:solidFill>
                <a:effectLst/>
                <a:latin typeface="+mn-lt"/>
                <a:ea typeface="+mn-ea"/>
                <a:cs typeface="+mn-cs"/>
              </a:rPr>
              <a:t>. Available at: https://www.mindtools.com/pages/article/newPPM_96.htm (Accessed: 25</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January 2020)</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Chartered Institute of Personnel and Development (2015) </a:t>
            </a:r>
            <a:r>
              <a:rPr lang="en-GB" i="1" dirty="0"/>
              <a:t>Changing HR Operating Models</a:t>
            </a:r>
            <a:r>
              <a:rPr lang="en-GB" dirty="0"/>
              <a:t>. Available at: </a:t>
            </a:r>
            <a:r>
              <a:rPr lang="en-GB" sz="1200" u="sng" kern="1200" dirty="0">
                <a:solidFill>
                  <a:schemeClr val="tx1"/>
                </a:solidFill>
                <a:effectLst/>
                <a:latin typeface="+mn-lt"/>
                <a:ea typeface="+mn-ea"/>
                <a:cs typeface="+mn-cs"/>
                <a:hlinkClick r:id="rId4"/>
              </a:rPr>
              <a:t>https://www.cipd.co.uk/knowledge/strategy/hr/operating-models</a:t>
            </a:r>
            <a:r>
              <a:rPr lang="en-GB" sz="1200" u="sng" kern="1200" dirty="0">
                <a:solidFill>
                  <a:schemeClr val="tx1"/>
                </a:solidFill>
                <a:effectLst/>
                <a:latin typeface="+mn-lt"/>
                <a:ea typeface="+mn-ea"/>
                <a:cs typeface="+mn-cs"/>
              </a:rPr>
              <a:t> </a:t>
            </a:r>
            <a:r>
              <a:rPr lang="en-GB" sz="1200" u="none" kern="1200" dirty="0">
                <a:solidFill>
                  <a:schemeClr val="tx1"/>
                </a:solidFill>
                <a:effectLst/>
                <a:latin typeface="+mn-lt"/>
                <a:ea typeface="+mn-ea"/>
                <a:cs typeface="+mn-cs"/>
              </a:rPr>
              <a:t>(Accessed on: 25</a:t>
            </a:r>
            <a:r>
              <a:rPr lang="en-GB" sz="1200" u="none" kern="1200" baseline="30000" dirty="0">
                <a:solidFill>
                  <a:schemeClr val="tx1"/>
                </a:solidFill>
                <a:effectLst/>
                <a:latin typeface="+mn-lt"/>
                <a:ea typeface="+mn-ea"/>
                <a:cs typeface="+mn-cs"/>
              </a:rPr>
              <a:t>th</a:t>
            </a:r>
            <a:r>
              <a:rPr lang="en-GB" sz="1200" u="none" kern="1200" dirty="0">
                <a:solidFill>
                  <a:schemeClr val="tx1"/>
                </a:solidFill>
                <a:effectLst/>
                <a:latin typeface="+mn-lt"/>
                <a:ea typeface="+mn-ea"/>
                <a:cs typeface="+mn-cs"/>
              </a:rPr>
              <a:t> January 2020)</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u="none" kern="1200" dirty="0">
                <a:solidFill>
                  <a:schemeClr val="tx1"/>
                </a:solidFill>
                <a:effectLst/>
                <a:latin typeface="+mn-lt"/>
                <a:ea typeface="+mn-ea"/>
                <a:cs typeface="+mn-cs"/>
              </a:rPr>
              <a:t>Personnel Today (2011) </a:t>
            </a:r>
            <a:r>
              <a:rPr lang="en-GB" sz="1200" i="1" u="none" kern="1200" dirty="0">
                <a:solidFill>
                  <a:schemeClr val="tx1"/>
                </a:solidFill>
                <a:effectLst/>
                <a:latin typeface="+mn-lt"/>
                <a:ea typeface="+mn-ea"/>
                <a:cs typeface="+mn-cs"/>
              </a:rPr>
              <a:t>HR Generalist or HR Specialist</a:t>
            </a:r>
            <a:r>
              <a:rPr lang="en-GB" sz="1200" u="none" kern="1200" dirty="0">
                <a:solidFill>
                  <a:schemeClr val="tx1"/>
                </a:solidFill>
                <a:effectLst/>
                <a:latin typeface="+mn-lt"/>
                <a:ea typeface="+mn-ea"/>
                <a:cs typeface="+mn-cs"/>
              </a:rPr>
              <a:t>. Available at: https://www.personneltoday.com/hr/hr-specialist-or-hr-generalist/ (Accessed on: 3</a:t>
            </a:r>
            <a:r>
              <a:rPr lang="en-GB" sz="1200" u="none" kern="1200" baseline="30000" dirty="0">
                <a:solidFill>
                  <a:schemeClr val="tx1"/>
                </a:solidFill>
                <a:effectLst/>
                <a:latin typeface="+mn-lt"/>
                <a:ea typeface="+mn-ea"/>
                <a:cs typeface="+mn-cs"/>
              </a:rPr>
              <a:t>rd</a:t>
            </a:r>
            <a:r>
              <a:rPr lang="en-GB" sz="1200" u="none" kern="1200" dirty="0">
                <a:solidFill>
                  <a:schemeClr val="tx1"/>
                </a:solidFill>
                <a:effectLst/>
                <a:latin typeface="+mn-lt"/>
                <a:ea typeface="+mn-ea"/>
                <a:cs typeface="+mn-cs"/>
              </a:rPr>
              <a:t> February 2020)</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i="0" dirty="0">
                <a:latin typeface="Verdana" panose="020B0604030504040204" pitchFamily="34" charset="0"/>
                <a:ea typeface="Verdana" panose="020B0604030504040204" pitchFamily="34" charset="0"/>
              </a:rPr>
              <a:t>People Management (2016) The pros and cons to outsourcing HR. Available at https://www.peoplemanagement.co.uk/experts/legal/pros-and-cons-outsourcing-hr (Accessed on: 3rd February 2020)</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u="none" kern="1200" dirty="0" err="1">
                <a:solidFill>
                  <a:schemeClr val="tx1"/>
                </a:solidFill>
                <a:effectLst/>
                <a:latin typeface="+mn-lt"/>
                <a:ea typeface="+mn-ea"/>
                <a:cs typeface="+mn-cs"/>
              </a:rPr>
              <a:t>XpertHR</a:t>
            </a:r>
            <a:r>
              <a:rPr lang="en-GB" sz="1200" u="none" kern="1200" dirty="0">
                <a:solidFill>
                  <a:schemeClr val="tx1"/>
                </a:solidFill>
                <a:effectLst/>
                <a:latin typeface="+mn-lt"/>
                <a:ea typeface="+mn-ea"/>
                <a:cs typeface="+mn-cs"/>
              </a:rPr>
              <a:t> (unknown) </a:t>
            </a:r>
            <a:r>
              <a:rPr lang="en-GB" sz="1200" i="1" u="none" kern="1200" dirty="0">
                <a:solidFill>
                  <a:schemeClr val="tx1"/>
                </a:solidFill>
                <a:effectLst/>
                <a:latin typeface="+mn-lt"/>
                <a:ea typeface="+mn-ea"/>
                <a:cs typeface="+mn-cs"/>
              </a:rPr>
              <a:t>HR Transformation</a:t>
            </a:r>
            <a:r>
              <a:rPr lang="en-GB" sz="1200" u="none" kern="1200" dirty="0">
                <a:solidFill>
                  <a:schemeClr val="tx1"/>
                </a:solidFill>
                <a:effectLst/>
                <a:latin typeface="+mn-lt"/>
                <a:ea typeface="+mn-ea"/>
                <a:cs typeface="+mn-cs"/>
              </a:rPr>
              <a:t>. Available at: </a:t>
            </a:r>
            <a:r>
              <a:rPr lang="en-GB" sz="1200" b="0" i="0" u="none" strike="noStrike" kern="1200" dirty="0">
                <a:solidFill>
                  <a:schemeClr val="tx1"/>
                </a:solidFill>
                <a:effectLst/>
                <a:latin typeface="+mn-lt"/>
                <a:ea typeface="+mn-ea"/>
                <a:cs typeface="+mn-cs"/>
              </a:rPr>
              <a:t>https://www.xperthr.co.uk/good-practice-manual/hr-transformation/155200/ (Accessed on: 3</a:t>
            </a:r>
            <a:r>
              <a:rPr lang="en-GB" sz="1200" b="0" i="0" u="none" strike="noStrike" kern="1200" baseline="30000" dirty="0">
                <a:solidFill>
                  <a:schemeClr val="tx1"/>
                </a:solidFill>
                <a:effectLst/>
                <a:latin typeface="+mn-lt"/>
                <a:ea typeface="+mn-ea"/>
                <a:cs typeface="+mn-cs"/>
              </a:rPr>
              <a:t>rd</a:t>
            </a:r>
            <a:r>
              <a:rPr lang="en-GB" sz="1200" b="0" i="0" u="none" strike="noStrike" kern="1200" dirty="0">
                <a:solidFill>
                  <a:schemeClr val="tx1"/>
                </a:solidFill>
                <a:effectLst/>
                <a:latin typeface="+mn-lt"/>
                <a:ea typeface="+mn-ea"/>
                <a:cs typeface="+mn-cs"/>
              </a:rPr>
              <a:t> February 2020)</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u="none" kern="1200" dirty="0">
                <a:solidFill>
                  <a:schemeClr val="tx1"/>
                </a:solidFill>
                <a:effectLst/>
                <a:latin typeface="+mn-lt"/>
                <a:ea typeface="+mn-ea"/>
                <a:cs typeface="+mn-cs"/>
              </a:rPr>
              <a:t>Personnel Today (2014) </a:t>
            </a:r>
            <a:r>
              <a:rPr lang="en-GB" sz="1200" i="1" u="none" kern="1200" dirty="0">
                <a:solidFill>
                  <a:schemeClr val="tx1"/>
                </a:solidFill>
                <a:effectLst/>
                <a:latin typeface="+mn-lt"/>
                <a:ea typeface="+mn-ea"/>
                <a:cs typeface="+mn-cs"/>
              </a:rPr>
              <a:t>HR vs The Line Manager: Make strategy reality</a:t>
            </a:r>
            <a:r>
              <a:rPr lang="en-GB" sz="1200" u="none" kern="1200" dirty="0">
                <a:solidFill>
                  <a:schemeClr val="tx1"/>
                </a:solidFill>
                <a:effectLst/>
                <a:latin typeface="+mn-lt"/>
                <a:ea typeface="+mn-ea"/>
                <a:cs typeface="+mn-cs"/>
              </a:rPr>
              <a:t>. Available at: https://www.personneltoday.com/hr/hr-vs-line-manager-make-strategy-reality/ (Accessed on: 3</a:t>
            </a:r>
            <a:r>
              <a:rPr lang="en-GB" sz="1200" u="none" kern="1200" baseline="30000" dirty="0">
                <a:solidFill>
                  <a:schemeClr val="tx1"/>
                </a:solidFill>
                <a:effectLst/>
                <a:latin typeface="+mn-lt"/>
                <a:ea typeface="+mn-ea"/>
                <a:cs typeface="+mn-cs"/>
              </a:rPr>
              <a:t>rd</a:t>
            </a:r>
            <a:r>
              <a:rPr lang="en-GB" sz="1200" u="none" kern="1200" dirty="0">
                <a:solidFill>
                  <a:schemeClr val="tx1"/>
                </a:solidFill>
                <a:effectLst/>
                <a:latin typeface="+mn-lt"/>
                <a:ea typeface="+mn-ea"/>
                <a:cs typeface="+mn-cs"/>
              </a:rPr>
              <a:t> February 2020)</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Chartered Institute of Personnel and Development (2019) </a:t>
            </a:r>
            <a:r>
              <a:rPr lang="en-GB" i="1" dirty="0"/>
              <a:t>Line Managers role in supporting the people profession. </a:t>
            </a:r>
            <a:r>
              <a:rPr lang="en-GB" i="0" dirty="0"/>
              <a:t>Available at: https://www.cipd.co.uk/knowledge/fundamentals/people/hr/line-managers-factsheet</a:t>
            </a:r>
            <a:r>
              <a:rPr lang="en-GB" dirty="0">
                <a:latin typeface="Verdana" panose="020B0604030504040204" pitchFamily="34" charset="0"/>
                <a:ea typeface="Verdana" panose="020B0604030504040204" pitchFamily="34" charset="0"/>
              </a:rPr>
              <a:t> (Accessed: 13th February 2020)</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Chartered Institute of Personnel and Development (2019) </a:t>
            </a:r>
            <a:r>
              <a:rPr lang="en-GB" i="1" dirty="0">
                <a:latin typeface="Verdana" panose="020B0604030504040204" pitchFamily="34" charset="0"/>
                <a:ea typeface="Verdana" panose="020B0604030504040204" pitchFamily="34" charset="0"/>
              </a:rPr>
              <a:t>Ethical Practise and the Role of HR </a:t>
            </a:r>
            <a:r>
              <a:rPr lang="en-GB" dirty="0">
                <a:latin typeface="Verdana" panose="020B0604030504040204" pitchFamily="34" charset="0"/>
                <a:ea typeface="Verdana" panose="020B0604030504040204" pitchFamily="34" charset="0"/>
              </a:rPr>
              <a:t>Available at: https://www.cipd.co.uk/knowledge/culture/ethics/role-hr-factsheet, (Accessed on: 13</a:t>
            </a:r>
            <a:r>
              <a:rPr lang="en-GB" baseline="30000" dirty="0">
                <a:latin typeface="Verdana" panose="020B0604030504040204" pitchFamily="34" charset="0"/>
                <a:ea typeface="Verdana" panose="020B0604030504040204" pitchFamily="34" charset="0"/>
              </a:rPr>
              <a:t>th</a:t>
            </a:r>
            <a:r>
              <a:rPr lang="en-GB" dirty="0">
                <a:latin typeface="Verdana" panose="020B0604030504040204" pitchFamily="34" charset="0"/>
                <a:ea typeface="Verdana" panose="020B0604030504040204" pitchFamily="34" charset="0"/>
              </a:rPr>
              <a:t> February 2020)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u="none" kern="1200" dirty="0">
                <a:solidFill>
                  <a:schemeClr val="tx1"/>
                </a:solidFill>
                <a:effectLst/>
                <a:latin typeface="+mn-lt"/>
                <a:ea typeface="+mn-ea"/>
                <a:cs typeface="+mn-cs"/>
              </a:rPr>
              <a:t>Bernard Marr (2019), </a:t>
            </a:r>
            <a:r>
              <a:rPr lang="en-GB" sz="1200" i="1" u="none" kern="1200" dirty="0">
                <a:solidFill>
                  <a:schemeClr val="tx1"/>
                </a:solidFill>
                <a:effectLst/>
                <a:latin typeface="+mn-lt"/>
                <a:ea typeface="+mn-ea"/>
                <a:cs typeface="+mn-cs"/>
              </a:rPr>
              <a:t>How to measure HR effectiveness. </a:t>
            </a:r>
            <a:r>
              <a:rPr lang="en-GB" sz="1200" i="0" u="none" kern="1200" dirty="0">
                <a:solidFill>
                  <a:schemeClr val="tx1"/>
                </a:solidFill>
                <a:effectLst/>
                <a:latin typeface="+mn-lt"/>
                <a:ea typeface="+mn-ea"/>
                <a:cs typeface="+mn-cs"/>
              </a:rPr>
              <a:t>Available at: </a:t>
            </a:r>
            <a:r>
              <a:rPr lang="en-GB" sz="1200" u="none" kern="1200" dirty="0">
                <a:solidFill>
                  <a:schemeClr val="tx1"/>
                </a:solidFill>
                <a:effectLst/>
                <a:latin typeface="+mn-lt"/>
                <a:ea typeface="+mn-ea"/>
                <a:cs typeface="+mn-cs"/>
              </a:rPr>
              <a:t>https://www.bernardmarr.com/default.asp?contentID=1392 (Accessed on: 13</a:t>
            </a:r>
            <a:r>
              <a:rPr lang="en-GB" sz="1200" u="none" kern="1200" baseline="30000" dirty="0">
                <a:solidFill>
                  <a:schemeClr val="tx1"/>
                </a:solidFill>
                <a:effectLst/>
                <a:latin typeface="+mn-lt"/>
                <a:ea typeface="+mn-ea"/>
                <a:cs typeface="+mn-cs"/>
              </a:rPr>
              <a:t>th</a:t>
            </a:r>
            <a:r>
              <a:rPr lang="en-GB" sz="1200" u="none" kern="1200" dirty="0">
                <a:solidFill>
                  <a:schemeClr val="tx1"/>
                </a:solidFill>
                <a:effectLst/>
                <a:latin typeface="+mn-lt"/>
                <a:ea typeface="+mn-ea"/>
                <a:cs typeface="+mn-cs"/>
              </a:rPr>
              <a:t> February 2020)</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u="none" strike="noStrike" kern="1200" dirty="0" err="1">
                <a:solidFill>
                  <a:schemeClr val="tx1"/>
                </a:solidFill>
                <a:effectLst/>
                <a:latin typeface="+mn-lt"/>
                <a:ea typeface="+mn-ea"/>
                <a:cs typeface="+mn-cs"/>
              </a:rPr>
              <a:t>XpertHR</a:t>
            </a:r>
            <a:r>
              <a:rPr lang="en-GB" sz="1200" b="0" i="0" u="none" strike="noStrike" kern="1200" dirty="0">
                <a:solidFill>
                  <a:schemeClr val="tx1"/>
                </a:solidFill>
                <a:effectLst/>
                <a:latin typeface="+mn-lt"/>
                <a:ea typeface="+mn-ea"/>
                <a:cs typeface="+mn-cs"/>
              </a:rPr>
              <a:t> (2019), </a:t>
            </a:r>
            <a:r>
              <a:rPr lang="en-GB" sz="1200" b="0" i="1" u="none" strike="noStrike" kern="1200" dirty="0">
                <a:solidFill>
                  <a:schemeClr val="tx1"/>
                </a:solidFill>
                <a:effectLst/>
                <a:latin typeface="+mn-lt"/>
                <a:ea typeface="+mn-ea"/>
                <a:cs typeface="+mn-cs"/>
              </a:rPr>
              <a:t>Essential HR Metrics for 2020</a:t>
            </a:r>
            <a:r>
              <a:rPr lang="en-GB" sz="1200" b="0" i="0" u="none" strike="noStrike" kern="1200" dirty="0">
                <a:solidFill>
                  <a:schemeClr val="tx1"/>
                </a:solidFill>
                <a:effectLst/>
                <a:latin typeface="+mn-lt"/>
                <a:ea typeface="+mn-ea"/>
                <a:cs typeface="+mn-cs"/>
              </a:rPr>
              <a:t>. Available at: </a:t>
            </a:r>
            <a:r>
              <a:rPr lang="en-GB" dirty="0"/>
              <a:t>https://www.xperthr.co.uk/commentary-and-analysis/essential-hr-metrics-for-2020/164874/?keywords=evaljuating+hr&amp;searchrank=5. </a:t>
            </a:r>
            <a:r>
              <a:rPr lang="en-GB" sz="1200" u="none" kern="1200" dirty="0">
                <a:solidFill>
                  <a:schemeClr val="tx1"/>
                </a:solidFill>
                <a:effectLst/>
                <a:latin typeface="+mn-lt"/>
                <a:ea typeface="+mn-ea"/>
                <a:cs typeface="+mn-cs"/>
              </a:rPr>
              <a:t>(Accessed on: 13</a:t>
            </a:r>
            <a:r>
              <a:rPr lang="en-GB" sz="1200" u="none" kern="1200" baseline="30000" dirty="0">
                <a:solidFill>
                  <a:schemeClr val="tx1"/>
                </a:solidFill>
                <a:effectLst/>
                <a:latin typeface="+mn-lt"/>
                <a:ea typeface="+mn-ea"/>
                <a:cs typeface="+mn-cs"/>
              </a:rPr>
              <a:t>th</a:t>
            </a:r>
            <a:r>
              <a:rPr lang="en-GB" sz="1200" u="none" kern="1200" dirty="0">
                <a:solidFill>
                  <a:schemeClr val="tx1"/>
                </a:solidFill>
                <a:effectLst/>
                <a:latin typeface="+mn-lt"/>
                <a:ea typeface="+mn-ea"/>
                <a:cs typeface="+mn-cs"/>
              </a:rPr>
              <a:t> February 2020)</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u="none" strike="noStrike" kern="1200" dirty="0">
                <a:solidFill>
                  <a:schemeClr val="tx1"/>
                </a:solidFill>
                <a:effectLst/>
                <a:latin typeface="+mn-lt"/>
                <a:ea typeface="+mn-ea"/>
                <a:cs typeface="+mn-cs"/>
              </a:rPr>
              <a:t>Marchington, M. et al. (2016) </a:t>
            </a:r>
            <a:r>
              <a:rPr lang="en-GB" sz="1200" b="0" i="1" u="none" strike="noStrike" kern="1200" dirty="0">
                <a:solidFill>
                  <a:schemeClr val="tx1"/>
                </a:solidFill>
                <a:effectLst/>
                <a:latin typeface="+mn-lt"/>
                <a:ea typeface="+mn-ea"/>
                <a:cs typeface="+mn-cs"/>
              </a:rPr>
              <a:t>Human Resource Management at Work</a:t>
            </a:r>
            <a:r>
              <a:rPr lang="en-GB" sz="1200" b="0" i="0" u="none" strike="noStrike" kern="1200" dirty="0">
                <a:solidFill>
                  <a:schemeClr val="tx1"/>
                </a:solidFill>
                <a:effectLst/>
                <a:latin typeface="+mn-lt"/>
                <a:ea typeface="+mn-ea"/>
                <a:cs typeface="+mn-cs"/>
              </a:rPr>
              <a:t>. London: CIPD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92B2A7D-DBF1-472B-B1B7-B121159D850D}" type="slidenum">
              <a:rPr lang="en-GB" smtClean="0"/>
              <a:t>23</a:t>
            </a:fld>
            <a:endParaRPr lang="en-GB"/>
          </a:p>
        </p:txBody>
      </p:sp>
    </p:spTree>
    <p:extLst>
      <p:ext uri="{BB962C8B-B14F-4D97-AF65-F5344CB8AC3E}">
        <p14:creationId xmlns:p14="http://schemas.microsoft.com/office/powerpoint/2010/main" val="391529143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2/17/2020</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2/17/2020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2/17/2020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2/17/2020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2/17/2020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2/17/2020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2/17/2020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2/17/2020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2/17/2020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2/17/2020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2/17/2020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2/17/2020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2/17/2020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2/17/2020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2/17/2020</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2/17/2020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2/17/2020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2/17/2020</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youtube.com/watch?v=57PmDk73u7I"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hyperlink" Target="https://www.cipd.co.uk/knowledge/strategy/hr/operating-mode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Verdana" panose="020B0604030504040204" pitchFamily="34" charset="0"/>
                <a:ea typeface="Verdana" panose="020B0604030504040204" pitchFamily="34" charset="0"/>
              </a:rPr>
              <a:t>Title Page</a:t>
            </a:r>
            <a:endParaRPr lang="en-GB" dirty="0">
              <a:latin typeface="Verdana" panose="020B0604030504040204" pitchFamily="34" charset="0"/>
              <a:ea typeface="Verdana" panose="020B0604030504040204" pitchFamily="34" charset="0"/>
            </a:endParaRPr>
          </a:p>
        </p:txBody>
      </p:sp>
      <p:sp>
        <p:nvSpPr>
          <p:cNvPr id="3" name="Content Placeholder 2"/>
          <p:cNvSpPr>
            <a:spLocks noGrp="1"/>
          </p:cNvSpPr>
          <p:nvPr>
            <p:ph idx="1"/>
          </p:nvPr>
        </p:nvSpPr>
        <p:spPr>
          <a:xfrm>
            <a:off x="1154954" y="2603499"/>
            <a:ext cx="9930735" cy="4068233"/>
          </a:xfrm>
        </p:spPr>
        <p:txBody>
          <a:bodyPr>
            <a:normAutofit fontScale="92500" lnSpcReduction="20000"/>
          </a:bodyPr>
          <a:lstStyle/>
          <a:p>
            <a:pPr marL="0" indent="0">
              <a:buNone/>
            </a:pPr>
            <a:r>
              <a:rPr lang="en-US" dirty="0">
                <a:latin typeface="Verdana" panose="020B0604030504040204" pitchFamily="34" charset="0"/>
                <a:ea typeface="Verdana" panose="020B0604030504040204" pitchFamily="34" charset="0"/>
              </a:rPr>
              <a:t>Qualification: CIPD Diploma in Applied Human Resources</a:t>
            </a:r>
            <a:endParaRPr lang="en-GB" dirty="0">
              <a:latin typeface="Verdana" panose="020B0604030504040204" pitchFamily="34" charset="0"/>
              <a:ea typeface="Verdana" panose="020B0604030504040204" pitchFamily="34" charset="0"/>
            </a:endParaRPr>
          </a:p>
          <a:p>
            <a:pPr marL="0" indent="0">
              <a:buNone/>
            </a:pPr>
            <a:r>
              <a:rPr lang="en-US" dirty="0" smtClean="0">
                <a:latin typeface="Verdana" panose="020B0604030504040204" pitchFamily="34" charset="0"/>
                <a:ea typeface="Verdana" panose="020B0604030504040204" pitchFamily="34" charset="0"/>
              </a:rPr>
              <a:t>Module </a:t>
            </a:r>
            <a:r>
              <a:rPr lang="en-US" dirty="0">
                <a:latin typeface="Verdana" panose="020B0604030504040204" pitchFamily="34" charset="0"/>
                <a:ea typeface="Verdana" panose="020B0604030504040204" pitchFamily="34" charset="0"/>
              </a:rPr>
              <a:t>Name</a:t>
            </a:r>
            <a:r>
              <a:rPr lang="en-US" dirty="0" smtClean="0">
                <a:latin typeface="Verdana" panose="020B0604030504040204" pitchFamily="34" charset="0"/>
                <a:ea typeface="Verdana" panose="020B0604030504040204" pitchFamily="34" charset="0"/>
              </a:rPr>
              <a:t>: Understanding the Contemporary HR Function </a:t>
            </a:r>
            <a:endParaRPr lang="en-GB" dirty="0">
              <a:latin typeface="Verdana" panose="020B0604030504040204" pitchFamily="34" charset="0"/>
              <a:ea typeface="Verdana" panose="020B0604030504040204" pitchFamily="34" charset="0"/>
            </a:endParaRPr>
          </a:p>
          <a:p>
            <a:pPr marL="0" indent="0">
              <a:buNone/>
            </a:pPr>
            <a:r>
              <a:rPr lang="en-US" dirty="0" smtClean="0">
                <a:latin typeface="Verdana" panose="020B0604030504040204" pitchFamily="34" charset="0"/>
                <a:ea typeface="Verdana" panose="020B0604030504040204" pitchFamily="34" charset="0"/>
              </a:rPr>
              <a:t>Word Count:3296</a:t>
            </a:r>
            <a:endParaRPr lang="en-GB" dirty="0">
              <a:latin typeface="Verdana" panose="020B0604030504040204" pitchFamily="34" charset="0"/>
              <a:ea typeface="Verdana" panose="020B0604030504040204" pitchFamily="34" charset="0"/>
            </a:endParaRPr>
          </a:p>
          <a:p>
            <a:pPr marL="0" indent="0">
              <a:buNone/>
            </a:pPr>
            <a:r>
              <a:rPr lang="en-US" dirty="0">
                <a:latin typeface="Verdana" panose="020B0604030504040204" pitchFamily="34" charset="0"/>
                <a:ea typeface="Verdana" panose="020B0604030504040204" pitchFamily="34" charset="0"/>
              </a:rPr>
              <a:t>Student Name</a:t>
            </a:r>
            <a:r>
              <a:rPr lang="en-US" dirty="0" smtClean="0">
                <a:latin typeface="Verdana" panose="020B0604030504040204" pitchFamily="34" charset="0"/>
                <a:ea typeface="Verdana" panose="020B0604030504040204" pitchFamily="34" charset="0"/>
              </a:rPr>
              <a:t>: Sarah Mills </a:t>
            </a:r>
            <a:endParaRPr lang="en-GB" dirty="0">
              <a:latin typeface="Verdana" panose="020B0604030504040204" pitchFamily="34" charset="0"/>
              <a:ea typeface="Verdana" panose="020B0604030504040204" pitchFamily="34" charset="0"/>
            </a:endParaRPr>
          </a:p>
          <a:p>
            <a:pPr marL="0" indent="0">
              <a:buNone/>
            </a:pPr>
            <a:r>
              <a:rPr lang="en-US" dirty="0">
                <a:latin typeface="Verdana" panose="020B0604030504040204" pitchFamily="34" charset="0"/>
                <a:ea typeface="Verdana" panose="020B0604030504040204" pitchFamily="34" charset="0"/>
              </a:rPr>
              <a:t>Student Number</a:t>
            </a:r>
            <a:r>
              <a:rPr lang="en-US" dirty="0" smtClean="0">
                <a:latin typeface="Verdana" panose="020B0604030504040204" pitchFamily="34" charset="0"/>
                <a:ea typeface="Verdana" panose="020B0604030504040204" pitchFamily="34" charset="0"/>
              </a:rPr>
              <a:t>: 1907114</a:t>
            </a:r>
            <a:endParaRPr lang="en-GB" dirty="0" smtClean="0">
              <a:latin typeface="Verdana" panose="020B0604030504040204" pitchFamily="34" charset="0"/>
              <a:ea typeface="Verdana" panose="020B0604030504040204" pitchFamily="34" charset="0"/>
            </a:endParaRPr>
          </a:p>
          <a:p>
            <a:pPr marL="0" indent="0">
              <a:buNone/>
            </a:pPr>
            <a:r>
              <a:rPr lang="en-US" dirty="0" smtClean="0">
                <a:latin typeface="Verdana" panose="020B0604030504040204" pitchFamily="34" charset="0"/>
                <a:ea typeface="Verdana" panose="020B0604030504040204" pitchFamily="34" charset="0"/>
              </a:rPr>
              <a:t>CIPD Membership Number: 54832957</a:t>
            </a:r>
            <a:endParaRPr lang="en-GB" dirty="0" smtClean="0">
              <a:latin typeface="Verdana" panose="020B0604030504040204" pitchFamily="34" charset="0"/>
              <a:ea typeface="Verdana" panose="020B0604030504040204" pitchFamily="34" charset="0"/>
            </a:endParaRPr>
          </a:p>
          <a:p>
            <a:pPr marL="0" indent="0">
              <a:buNone/>
            </a:pPr>
            <a:endParaRPr lang="en-GB" dirty="0">
              <a:latin typeface="Verdana" panose="020B0604030504040204" pitchFamily="34" charset="0"/>
              <a:ea typeface="Verdana" panose="020B0604030504040204" pitchFamily="34" charset="0"/>
            </a:endParaRPr>
          </a:p>
          <a:p>
            <a:pPr marL="0" indent="0">
              <a:buNone/>
            </a:pPr>
            <a:r>
              <a:rPr lang="en-US" dirty="0">
                <a:latin typeface="Verdana" panose="020B0604030504040204" pitchFamily="34" charset="0"/>
                <a:ea typeface="Verdana" panose="020B0604030504040204" pitchFamily="34" charset="0"/>
              </a:rPr>
              <a:t>By signing below, I confirm that the work/evidence presented is my own, unaided work. I understand the regulations pertaining to candidate malpractice and the action that may be taken as a result.</a:t>
            </a:r>
            <a:endParaRPr lang="en-GB" dirty="0">
              <a:latin typeface="Verdana" panose="020B0604030504040204" pitchFamily="34" charset="0"/>
              <a:ea typeface="Verdana" panose="020B0604030504040204" pitchFamily="34" charset="0"/>
            </a:endParaRPr>
          </a:p>
          <a:p>
            <a:pPr marL="0" indent="0">
              <a:buNone/>
            </a:pPr>
            <a:r>
              <a:rPr lang="en-US" dirty="0">
                <a:latin typeface="Verdana" panose="020B0604030504040204" pitchFamily="34" charset="0"/>
                <a:ea typeface="Verdana" panose="020B0604030504040204" pitchFamily="34" charset="0"/>
              </a:rPr>
              <a:t> </a:t>
            </a:r>
            <a:endParaRPr lang="en-GB" dirty="0">
              <a:latin typeface="Verdana" panose="020B0604030504040204" pitchFamily="34" charset="0"/>
              <a:ea typeface="Verdana" panose="020B0604030504040204" pitchFamily="34" charset="0"/>
            </a:endParaRPr>
          </a:p>
          <a:p>
            <a:pPr marL="0" indent="0">
              <a:buNone/>
            </a:pPr>
            <a:r>
              <a:rPr lang="en-US" dirty="0">
                <a:latin typeface="Verdana" panose="020B0604030504040204" pitchFamily="34" charset="0"/>
                <a:ea typeface="Verdana" panose="020B0604030504040204" pitchFamily="34" charset="0"/>
              </a:rPr>
              <a:t>Signed: </a:t>
            </a:r>
            <a:r>
              <a:rPr lang="en-US" b="1" dirty="0" smtClean="0">
                <a:latin typeface="Verdana" panose="020B0604030504040204" pitchFamily="34" charset="0"/>
                <a:ea typeface="Verdana" panose="020B0604030504040204" pitchFamily="34" charset="0"/>
              </a:rPr>
              <a:t>S L Mills </a:t>
            </a:r>
            <a:endParaRPr lang="en-GB" b="1" dirty="0">
              <a:latin typeface="Verdana" panose="020B0604030504040204" pitchFamily="34" charset="0"/>
              <a:ea typeface="Verdana" panose="020B0604030504040204" pitchFamily="34" charset="0"/>
            </a:endParaRPr>
          </a:p>
          <a:p>
            <a:pPr marL="0" indent="0">
              <a:buNone/>
            </a:pPr>
            <a:r>
              <a:rPr lang="en-US" dirty="0">
                <a:latin typeface="Verdana" panose="020B0604030504040204" pitchFamily="34" charset="0"/>
                <a:ea typeface="Verdana" panose="020B0604030504040204" pitchFamily="34" charset="0"/>
              </a:rPr>
              <a:t>Date: </a:t>
            </a:r>
            <a:r>
              <a:rPr lang="en-US" b="1" dirty="0" smtClean="0">
                <a:latin typeface="Verdana" panose="020B0604030504040204" pitchFamily="34" charset="0"/>
                <a:ea typeface="Verdana" panose="020B0604030504040204" pitchFamily="34" charset="0"/>
              </a:rPr>
              <a:t>16/02/20</a:t>
            </a:r>
            <a:endParaRPr lang="en-GB" b="1" dirty="0">
              <a:latin typeface="Verdana" panose="020B0604030504040204" pitchFamily="34" charset="0"/>
              <a:ea typeface="Verdana" panose="020B0604030504040204" pitchFamily="34" charset="0"/>
            </a:endParaRPr>
          </a:p>
          <a:p>
            <a:pPr marL="0" indent="0">
              <a:buNone/>
            </a:pPr>
            <a:endParaRPr lang="en-GB" dirty="0"/>
          </a:p>
          <a:p>
            <a:endParaRPr lang="en-GB" dirty="0"/>
          </a:p>
        </p:txBody>
      </p:sp>
    </p:spTree>
    <p:extLst>
      <p:ext uri="{BB962C8B-B14F-4D97-AF65-F5344CB8AC3E}">
        <p14:creationId xmlns:p14="http://schemas.microsoft.com/office/powerpoint/2010/main" val="29666543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DAE6F-1972-48C5-BF13-155E5807544E}"/>
              </a:ext>
            </a:extLst>
          </p:cNvPr>
          <p:cNvSpPr>
            <a:spLocks noGrp="1"/>
          </p:cNvSpPr>
          <p:nvPr>
            <p:ph type="ctrTitle"/>
          </p:nvPr>
        </p:nvSpPr>
        <p:spPr>
          <a:xfrm>
            <a:off x="1359141" y="661551"/>
            <a:ext cx="8825658" cy="2677648"/>
          </a:xfrm>
        </p:spPr>
        <p:txBody>
          <a:bodyPr/>
          <a:lstStyle/>
          <a:p>
            <a:pPr algn="ctr"/>
            <a:r>
              <a:rPr lang="en-GB" dirty="0">
                <a:latin typeface="Verdana" panose="020B0604030504040204" pitchFamily="34" charset="0"/>
                <a:ea typeface="Verdana" panose="020B0604030504040204" pitchFamily="34" charset="0"/>
              </a:rPr>
              <a:t>The HR Function</a:t>
            </a:r>
          </a:p>
        </p:txBody>
      </p:sp>
      <p:sp>
        <p:nvSpPr>
          <p:cNvPr id="3" name="Subtitle 2">
            <a:extLst>
              <a:ext uri="{FF2B5EF4-FFF2-40B4-BE49-F238E27FC236}">
                <a16:creationId xmlns:a16="http://schemas.microsoft.com/office/drawing/2014/main" id="{F5BA9856-1D7A-4F58-B540-D3A8FF5E9135}"/>
              </a:ext>
            </a:extLst>
          </p:cNvPr>
          <p:cNvSpPr>
            <a:spLocks noGrp="1"/>
          </p:cNvSpPr>
          <p:nvPr>
            <p:ph type="subTitle" idx="1"/>
          </p:nvPr>
        </p:nvSpPr>
        <p:spPr/>
        <p:txBody>
          <a:bodyPr>
            <a:normAutofit/>
          </a:bodyPr>
          <a:lstStyle/>
          <a:p>
            <a:pPr algn="ctr"/>
            <a:r>
              <a:rPr lang="en-GB" sz="3600" dirty="0">
                <a:latin typeface="Verdana" panose="020B0604030504040204" pitchFamily="34" charset="0"/>
                <a:ea typeface="Verdana" panose="020B0604030504040204" pitchFamily="34" charset="0"/>
              </a:rPr>
              <a:t>Sarah Mills </a:t>
            </a:r>
          </a:p>
        </p:txBody>
      </p:sp>
    </p:spTree>
    <p:extLst>
      <p:ext uri="{BB962C8B-B14F-4D97-AF65-F5344CB8AC3E}">
        <p14:creationId xmlns:p14="http://schemas.microsoft.com/office/powerpoint/2010/main" val="65720336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BE2C2-657E-4ED2-9C6F-C3831C2076F3}"/>
              </a:ext>
            </a:extLst>
          </p:cNvPr>
          <p:cNvSpPr>
            <a:spLocks noGrp="1"/>
          </p:cNvSpPr>
          <p:nvPr>
            <p:ph type="title"/>
          </p:nvPr>
        </p:nvSpPr>
        <p:spPr/>
        <p:txBody>
          <a:bodyPr/>
          <a:lstStyle/>
          <a:p>
            <a:pPr algn="ctr"/>
            <a:r>
              <a:rPr lang="en-GB" dirty="0">
                <a:latin typeface="Verdana" panose="020B0604030504040204" pitchFamily="34" charset="0"/>
                <a:ea typeface="Verdana" panose="020B0604030504040204" pitchFamily="34" charset="0"/>
              </a:rPr>
              <a:t>Objectives 	</a:t>
            </a:r>
            <a:r>
              <a:rPr lang="en-GB" dirty="0"/>
              <a:t> </a:t>
            </a:r>
          </a:p>
        </p:txBody>
      </p:sp>
      <p:sp>
        <p:nvSpPr>
          <p:cNvPr id="3" name="Content Placeholder 2">
            <a:extLst>
              <a:ext uri="{FF2B5EF4-FFF2-40B4-BE49-F238E27FC236}">
                <a16:creationId xmlns:a16="http://schemas.microsoft.com/office/drawing/2014/main" id="{4A008EB3-17CF-4405-B6C8-CB5635F9F509}"/>
              </a:ext>
            </a:extLst>
          </p:cNvPr>
          <p:cNvSpPr>
            <a:spLocks noGrp="1"/>
          </p:cNvSpPr>
          <p:nvPr>
            <p:ph idx="1"/>
          </p:nvPr>
        </p:nvSpPr>
        <p:spPr>
          <a:xfrm>
            <a:off x="1154954" y="2603499"/>
            <a:ext cx="8825659" cy="3853861"/>
          </a:xfrm>
        </p:spPr>
        <p:txBody>
          <a:bodyPr>
            <a:normAutofit/>
          </a:bodyPr>
          <a:lstStyle/>
          <a:p>
            <a:r>
              <a:rPr lang="en-GB" dirty="0">
                <a:solidFill>
                  <a:schemeClr val="tx1"/>
                </a:solidFill>
                <a:latin typeface="Verdana" panose="020B0604030504040204" pitchFamily="34" charset="0"/>
                <a:ea typeface="Verdana" panose="020B0604030504040204" pitchFamily="34" charset="0"/>
              </a:rPr>
              <a:t>To understand the key objectives of the HR Function and how these have and continue to evolve. </a:t>
            </a:r>
          </a:p>
          <a:p>
            <a:r>
              <a:rPr lang="en-GB" dirty="0">
                <a:solidFill>
                  <a:schemeClr val="tx1"/>
                </a:solidFill>
                <a:latin typeface="Verdana" panose="020B0604030504040204" pitchFamily="34" charset="0"/>
                <a:ea typeface="Verdana" panose="020B0604030504040204" pitchFamily="34" charset="0"/>
              </a:rPr>
              <a:t>To understand how the HR Function contribute to effective change management. </a:t>
            </a:r>
          </a:p>
          <a:p>
            <a:r>
              <a:rPr lang="en-GB" dirty="0">
                <a:solidFill>
                  <a:schemeClr val="tx1"/>
                </a:solidFill>
                <a:latin typeface="Verdana" panose="020B0604030504040204" pitchFamily="34" charset="0"/>
                <a:ea typeface="Verdana" panose="020B0604030504040204" pitchFamily="34" charset="0"/>
              </a:rPr>
              <a:t>To understand the different methods of HR service delivery.</a:t>
            </a:r>
          </a:p>
          <a:p>
            <a:r>
              <a:rPr lang="en-GB" dirty="0">
                <a:solidFill>
                  <a:schemeClr val="tx1"/>
                </a:solidFill>
                <a:latin typeface="Verdana" panose="020B0604030504040204" pitchFamily="34" charset="0"/>
                <a:ea typeface="Verdana" panose="020B0604030504040204" pitchFamily="34" charset="0"/>
              </a:rPr>
              <a:t>Gain an understanding of how HR can work with Line Managers to </a:t>
            </a:r>
            <a:r>
              <a:rPr lang="en-GB" dirty="0" smtClean="0">
                <a:solidFill>
                  <a:schemeClr val="tx1"/>
                </a:solidFill>
                <a:latin typeface="Verdana" panose="020B0604030504040204" pitchFamily="34" charset="0"/>
                <a:ea typeface="Verdana" panose="020B0604030504040204" pitchFamily="34" charset="0"/>
              </a:rPr>
              <a:t>deliver</a:t>
            </a:r>
            <a:r>
              <a:rPr lang="en-GB" dirty="0" smtClean="0">
                <a:solidFill>
                  <a:schemeClr val="tx1"/>
                </a:solidFill>
                <a:latin typeface="Verdana" panose="020B0604030504040204" pitchFamily="34" charset="0"/>
                <a:ea typeface="Verdana" panose="020B0604030504040204" pitchFamily="34" charset="0"/>
              </a:rPr>
              <a:t> </a:t>
            </a:r>
            <a:r>
              <a:rPr lang="en-GB" dirty="0">
                <a:solidFill>
                  <a:schemeClr val="tx1"/>
                </a:solidFill>
                <a:latin typeface="Verdana" panose="020B0604030504040204" pitchFamily="34" charset="0"/>
                <a:ea typeface="Verdana" panose="020B0604030504040204" pitchFamily="34" charset="0"/>
              </a:rPr>
              <a:t>HR Services.</a:t>
            </a:r>
          </a:p>
          <a:p>
            <a:r>
              <a:rPr lang="en-GB" dirty="0">
                <a:solidFill>
                  <a:schemeClr val="tx1"/>
                </a:solidFill>
                <a:latin typeface="Verdana" panose="020B0604030504040204" pitchFamily="34" charset="0"/>
                <a:ea typeface="Verdana" panose="020B0604030504040204" pitchFamily="34" charset="0"/>
              </a:rPr>
              <a:t>To understand the importance of ethics within Business and the part HR play.</a:t>
            </a:r>
          </a:p>
          <a:p>
            <a:r>
              <a:rPr lang="en-GB" dirty="0">
                <a:solidFill>
                  <a:schemeClr val="tx1"/>
                </a:solidFill>
                <a:latin typeface="Verdana" panose="020B0604030504040204" pitchFamily="34" charset="0"/>
                <a:ea typeface="Verdana" panose="020B0604030504040204" pitchFamily="34" charset="0"/>
              </a:rPr>
              <a:t>To understand how HR contribution can be evaluated within organisations.</a:t>
            </a:r>
          </a:p>
          <a:p>
            <a:pPr marL="0" indent="0">
              <a:buNone/>
            </a:pPr>
            <a:endParaRPr lang="en-GB" dirty="0"/>
          </a:p>
          <a:p>
            <a:endParaRPr lang="en-GB" dirty="0"/>
          </a:p>
        </p:txBody>
      </p:sp>
    </p:spTree>
    <p:extLst>
      <p:ext uri="{BB962C8B-B14F-4D97-AF65-F5344CB8AC3E}">
        <p14:creationId xmlns:p14="http://schemas.microsoft.com/office/powerpoint/2010/main" val="101545562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CBA2F-D371-4CF2-BC95-8B7EDE039C1B}"/>
              </a:ext>
            </a:extLst>
          </p:cNvPr>
          <p:cNvSpPr>
            <a:spLocks noGrp="1"/>
          </p:cNvSpPr>
          <p:nvPr>
            <p:ph type="title"/>
          </p:nvPr>
        </p:nvSpPr>
        <p:spPr/>
        <p:txBody>
          <a:bodyPr/>
          <a:lstStyle/>
          <a:p>
            <a:pPr algn="ctr"/>
            <a:r>
              <a:rPr lang="en-GB" dirty="0">
                <a:latin typeface="Verdana" panose="020B0604030504040204" pitchFamily="34" charset="0"/>
                <a:ea typeface="Verdana" panose="020B0604030504040204" pitchFamily="34" charset="0"/>
              </a:rPr>
              <a:t>Contents </a:t>
            </a:r>
          </a:p>
        </p:txBody>
      </p:sp>
      <p:sp>
        <p:nvSpPr>
          <p:cNvPr id="3" name="Content Placeholder 2">
            <a:extLst>
              <a:ext uri="{FF2B5EF4-FFF2-40B4-BE49-F238E27FC236}">
                <a16:creationId xmlns:a16="http://schemas.microsoft.com/office/drawing/2014/main" id="{6E933F23-BE7F-4C0A-9C48-19E6CE70476B}"/>
              </a:ext>
            </a:extLst>
          </p:cNvPr>
          <p:cNvSpPr>
            <a:spLocks noGrp="1"/>
          </p:cNvSpPr>
          <p:nvPr>
            <p:ph idx="1"/>
          </p:nvPr>
        </p:nvSpPr>
        <p:spPr>
          <a:xfrm>
            <a:off x="1154954" y="2603500"/>
            <a:ext cx="9159478" cy="4065524"/>
          </a:xfrm>
        </p:spPr>
        <p:txBody>
          <a:bodyPr/>
          <a:lstStyle/>
          <a:p>
            <a:r>
              <a:rPr lang="en-GB" dirty="0">
                <a:solidFill>
                  <a:schemeClr val="tx1"/>
                </a:solidFill>
                <a:latin typeface="Verdana" panose="020B0604030504040204" pitchFamily="34" charset="0"/>
                <a:ea typeface="Verdana" panose="020B0604030504040204" pitchFamily="34" charset="0"/>
              </a:rPr>
              <a:t>What is HR?</a:t>
            </a:r>
          </a:p>
          <a:p>
            <a:r>
              <a:rPr lang="en-GB" dirty="0">
                <a:solidFill>
                  <a:schemeClr val="tx1"/>
                </a:solidFill>
                <a:latin typeface="Verdana" panose="020B0604030504040204" pitchFamily="34" charset="0"/>
                <a:ea typeface="Verdana" panose="020B0604030504040204" pitchFamily="34" charset="0"/>
              </a:rPr>
              <a:t>The evolution of the HR </a:t>
            </a:r>
            <a:r>
              <a:rPr lang="en-GB" dirty="0" smtClean="0">
                <a:solidFill>
                  <a:schemeClr val="tx1"/>
                </a:solidFill>
                <a:latin typeface="Verdana" panose="020B0604030504040204" pitchFamily="34" charset="0"/>
                <a:ea typeface="Verdana" panose="020B0604030504040204" pitchFamily="34" charset="0"/>
              </a:rPr>
              <a:t>Function. </a:t>
            </a:r>
            <a:endParaRPr lang="en-GB" dirty="0">
              <a:solidFill>
                <a:schemeClr val="tx1"/>
              </a:solidFill>
              <a:latin typeface="Verdana" panose="020B0604030504040204" pitchFamily="34" charset="0"/>
              <a:ea typeface="Verdana" panose="020B0604030504040204" pitchFamily="34" charset="0"/>
            </a:endParaRPr>
          </a:p>
          <a:p>
            <a:r>
              <a:rPr lang="en-GB" dirty="0">
                <a:solidFill>
                  <a:schemeClr val="tx1"/>
                </a:solidFill>
                <a:latin typeface="Verdana" panose="020B0604030504040204" pitchFamily="34" charset="0"/>
                <a:ea typeface="Verdana" panose="020B0604030504040204" pitchFamily="34" charset="0"/>
              </a:rPr>
              <a:t>The future of the HR </a:t>
            </a:r>
            <a:r>
              <a:rPr lang="en-GB" dirty="0" smtClean="0">
                <a:solidFill>
                  <a:schemeClr val="tx1"/>
                </a:solidFill>
                <a:latin typeface="Verdana" panose="020B0604030504040204" pitchFamily="34" charset="0"/>
                <a:ea typeface="Verdana" panose="020B0604030504040204" pitchFamily="34" charset="0"/>
              </a:rPr>
              <a:t>Function.</a:t>
            </a:r>
            <a:endParaRPr lang="en-GB" dirty="0">
              <a:solidFill>
                <a:schemeClr val="tx1"/>
              </a:solidFill>
              <a:latin typeface="Verdana" panose="020B0604030504040204" pitchFamily="34" charset="0"/>
              <a:ea typeface="Verdana" panose="020B0604030504040204" pitchFamily="34" charset="0"/>
            </a:endParaRPr>
          </a:p>
          <a:p>
            <a:r>
              <a:rPr lang="en-GB" dirty="0">
                <a:solidFill>
                  <a:schemeClr val="tx1"/>
                </a:solidFill>
                <a:latin typeface="Verdana" panose="020B0604030504040204" pitchFamily="34" charset="0"/>
                <a:ea typeface="Verdana" panose="020B0604030504040204" pitchFamily="34" charset="0"/>
              </a:rPr>
              <a:t>How can HR contribute to effective change </a:t>
            </a:r>
            <a:r>
              <a:rPr lang="en-GB" dirty="0" smtClean="0">
                <a:solidFill>
                  <a:schemeClr val="tx1"/>
                </a:solidFill>
                <a:latin typeface="Verdana" panose="020B0604030504040204" pitchFamily="34" charset="0"/>
                <a:ea typeface="Verdana" panose="020B0604030504040204" pitchFamily="34" charset="0"/>
              </a:rPr>
              <a:t>management? </a:t>
            </a:r>
            <a:endParaRPr lang="en-GB" dirty="0">
              <a:solidFill>
                <a:schemeClr val="tx1"/>
              </a:solidFill>
              <a:latin typeface="Verdana" panose="020B0604030504040204" pitchFamily="34" charset="0"/>
              <a:ea typeface="Verdana" panose="020B0604030504040204" pitchFamily="34" charset="0"/>
            </a:endParaRPr>
          </a:p>
          <a:p>
            <a:r>
              <a:rPr lang="en-GB" dirty="0">
                <a:solidFill>
                  <a:schemeClr val="tx1"/>
                </a:solidFill>
                <a:latin typeface="Verdana" panose="020B0604030504040204" pitchFamily="34" charset="0"/>
                <a:ea typeface="Verdana" panose="020B0604030504040204" pitchFamily="34" charset="0"/>
              </a:rPr>
              <a:t>How are HR services delivered, including a HR delivery </a:t>
            </a:r>
            <a:r>
              <a:rPr lang="en-GB" dirty="0" smtClean="0">
                <a:solidFill>
                  <a:schemeClr val="tx1"/>
                </a:solidFill>
                <a:latin typeface="Verdana" panose="020B0604030504040204" pitchFamily="34" charset="0"/>
                <a:ea typeface="Verdana" panose="020B0604030504040204" pitchFamily="34" charset="0"/>
              </a:rPr>
              <a:t>model. </a:t>
            </a:r>
            <a:endParaRPr lang="en-GB" dirty="0">
              <a:solidFill>
                <a:schemeClr val="tx1"/>
              </a:solidFill>
              <a:latin typeface="Verdana" panose="020B0604030504040204" pitchFamily="34" charset="0"/>
              <a:ea typeface="Verdana" panose="020B0604030504040204" pitchFamily="34" charset="0"/>
            </a:endParaRPr>
          </a:p>
          <a:p>
            <a:r>
              <a:rPr lang="en-GB" dirty="0">
                <a:solidFill>
                  <a:schemeClr val="tx1"/>
                </a:solidFill>
                <a:latin typeface="Verdana" panose="020B0604030504040204" pitchFamily="34" charset="0"/>
                <a:ea typeface="Verdana" panose="020B0604030504040204" pitchFamily="34" charset="0"/>
              </a:rPr>
              <a:t>HR and Line Managers working </a:t>
            </a:r>
            <a:r>
              <a:rPr lang="en-GB" dirty="0" smtClean="0">
                <a:solidFill>
                  <a:schemeClr val="tx1"/>
                </a:solidFill>
                <a:latin typeface="Verdana" panose="020B0604030504040204" pitchFamily="34" charset="0"/>
                <a:ea typeface="Verdana" panose="020B0604030504040204" pitchFamily="34" charset="0"/>
              </a:rPr>
              <a:t>together.</a:t>
            </a:r>
            <a:endParaRPr lang="en-GB" dirty="0">
              <a:solidFill>
                <a:schemeClr val="tx1"/>
              </a:solidFill>
              <a:latin typeface="Verdana" panose="020B0604030504040204" pitchFamily="34" charset="0"/>
              <a:ea typeface="Verdana" panose="020B0604030504040204" pitchFamily="34" charset="0"/>
            </a:endParaRPr>
          </a:p>
          <a:p>
            <a:r>
              <a:rPr lang="en-GB" dirty="0">
                <a:solidFill>
                  <a:schemeClr val="tx1"/>
                </a:solidFill>
                <a:latin typeface="Verdana" panose="020B0604030504040204" pitchFamily="34" charset="0"/>
                <a:ea typeface="Verdana" panose="020B0604030504040204" pitchFamily="34" charset="0"/>
              </a:rPr>
              <a:t>HR and </a:t>
            </a:r>
            <a:r>
              <a:rPr lang="en-GB" dirty="0" smtClean="0">
                <a:solidFill>
                  <a:schemeClr val="tx1"/>
                </a:solidFill>
                <a:latin typeface="Verdana" panose="020B0604030504040204" pitchFamily="34" charset="0"/>
                <a:ea typeface="Verdana" panose="020B0604030504040204" pitchFamily="34" charset="0"/>
              </a:rPr>
              <a:t>Ethics. </a:t>
            </a:r>
            <a:endParaRPr lang="en-GB" dirty="0">
              <a:solidFill>
                <a:schemeClr val="tx1"/>
              </a:solidFill>
              <a:latin typeface="Verdana" panose="020B0604030504040204" pitchFamily="34" charset="0"/>
              <a:ea typeface="Verdana" panose="020B0604030504040204" pitchFamily="34" charset="0"/>
            </a:endParaRPr>
          </a:p>
          <a:p>
            <a:r>
              <a:rPr lang="en-GB" dirty="0">
                <a:solidFill>
                  <a:schemeClr val="tx1"/>
                </a:solidFill>
                <a:latin typeface="Verdana" panose="020B0604030504040204" pitchFamily="34" charset="0"/>
                <a:ea typeface="Verdana" panose="020B0604030504040204" pitchFamily="34" charset="0"/>
              </a:rPr>
              <a:t>How are HR Services evaluated?</a:t>
            </a:r>
          </a:p>
          <a:p>
            <a:r>
              <a:rPr lang="en-GB" dirty="0">
                <a:solidFill>
                  <a:schemeClr val="tx1"/>
                </a:solidFill>
                <a:latin typeface="Verdana" panose="020B0604030504040204" pitchFamily="34" charset="0"/>
                <a:ea typeface="Verdana" panose="020B0604030504040204" pitchFamily="34" charset="0"/>
              </a:rPr>
              <a:t>Evidence of HR and positive organisational </a:t>
            </a:r>
            <a:r>
              <a:rPr lang="en-GB" dirty="0" smtClean="0">
                <a:solidFill>
                  <a:schemeClr val="tx1"/>
                </a:solidFill>
                <a:latin typeface="Verdana" panose="020B0604030504040204" pitchFamily="34" charset="0"/>
                <a:ea typeface="Verdana" panose="020B0604030504040204" pitchFamily="34" charset="0"/>
              </a:rPr>
              <a:t>outcomes.</a:t>
            </a:r>
            <a:endParaRPr lang="en-GB" dirty="0">
              <a:solidFill>
                <a:schemeClr val="tx1"/>
              </a:solidFill>
              <a:latin typeface="Verdana" panose="020B0604030504040204" pitchFamily="34" charset="0"/>
              <a:ea typeface="Verdana" panose="020B0604030504040204" pitchFamily="34" charset="0"/>
            </a:endParaRPr>
          </a:p>
          <a:p>
            <a:endParaRPr lang="en-GB" dirty="0"/>
          </a:p>
          <a:p>
            <a:endParaRPr lang="en-GB" dirty="0"/>
          </a:p>
        </p:txBody>
      </p:sp>
    </p:spTree>
    <p:extLst>
      <p:ext uri="{BB962C8B-B14F-4D97-AF65-F5344CB8AC3E}">
        <p14:creationId xmlns:p14="http://schemas.microsoft.com/office/powerpoint/2010/main" val="293753430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BE2C2-657E-4ED2-9C6F-C3831C2076F3}"/>
              </a:ext>
            </a:extLst>
          </p:cNvPr>
          <p:cNvSpPr>
            <a:spLocks noGrp="1"/>
          </p:cNvSpPr>
          <p:nvPr>
            <p:ph type="title"/>
          </p:nvPr>
        </p:nvSpPr>
        <p:spPr/>
        <p:txBody>
          <a:bodyPr/>
          <a:lstStyle/>
          <a:p>
            <a:pPr algn="ctr"/>
            <a:r>
              <a:rPr lang="en-GB" dirty="0">
                <a:latin typeface="Verdana" panose="020B0604030504040204" pitchFamily="34" charset="0"/>
                <a:ea typeface="Verdana" panose="020B0604030504040204" pitchFamily="34" charset="0"/>
              </a:rPr>
              <a:t>What is HR?</a:t>
            </a:r>
          </a:p>
        </p:txBody>
      </p:sp>
      <p:sp>
        <p:nvSpPr>
          <p:cNvPr id="3" name="Content Placeholder 2">
            <a:extLst>
              <a:ext uri="{FF2B5EF4-FFF2-40B4-BE49-F238E27FC236}">
                <a16:creationId xmlns:a16="http://schemas.microsoft.com/office/drawing/2014/main" id="{4A008EB3-17CF-4405-B6C8-CB5635F9F509}"/>
              </a:ext>
            </a:extLst>
          </p:cNvPr>
          <p:cNvSpPr>
            <a:spLocks noGrp="1"/>
          </p:cNvSpPr>
          <p:nvPr>
            <p:ph idx="1"/>
          </p:nvPr>
        </p:nvSpPr>
        <p:spPr>
          <a:xfrm>
            <a:off x="1154954" y="2603499"/>
            <a:ext cx="8825659" cy="3853861"/>
          </a:xfrm>
        </p:spPr>
        <p:txBody>
          <a:bodyPr>
            <a:normAutofit/>
          </a:bodyPr>
          <a:lstStyle/>
          <a:p>
            <a:pPr marL="0" indent="0">
              <a:buNone/>
            </a:pPr>
            <a:r>
              <a:rPr lang="en-GB" sz="2000" b="1" dirty="0">
                <a:solidFill>
                  <a:schemeClr val="tx1"/>
                </a:solidFill>
                <a:latin typeface="Verdana" panose="020B0604030504040204" pitchFamily="34" charset="0"/>
                <a:ea typeface="Verdana" panose="020B0604030504040204" pitchFamily="34" charset="0"/>
              </a:rPr>
              <a:t>Purpose</a:t>
            </a:r>
          </a:p>
          <a:p>
            <a:r>
              <a:rPr lang="en-GB" dirty="0">
                <a:solidFill>
                  <a:schemeClr val="tx1"/>
                </a:solidFill>
                <a:latin typeface="Verdana" panose="020B0604030504040204" pitchFamily="34" charset="0"/>
                <a:ea typeface="Verdana" panose="020B0604030504040204" pitchFamily="34" charset="0"/>
              </a:rPr>
              <a:t>To support organisations in delivering their corporate strategy, through effective management of people and performance. </a:t>
            </a:r>
          </a:p>
          <a:p>
            <a:pPr marL="0" indent="0">
              <a:buNone/>
            </a:pPr>
            <a:endParaRPr lang="en-GB" dirty="0">
              <a:solidFill>
                <a:schemeClr val="tx1"/>
              </a:solidFill>
              <a:latin typeface="Verdana" panose="020B0604030504040204" pitchFamily="34" charset="0"/>
              <a:ea typeface="Verdana" panose="020B0604030504040204" pitchFamily="34" charset="0"/>
            </a:endParaRPr>
          </a:p>
          <a:p>
            <a:pPr marL="0" indent="0">
              <a:buNone/>
            </a:pPr>
            <a:r>
              <a:rPr lang="en-GB" sz="2000" b="1" dirty="0">
                <a:solidFill>
                  <a:schemeClr val="tx1"/>
                </a:solidFill>
                <a:latin typeface="Verdana" panose="020B0604030504040204" pitchFamily="34" charset="0"/>
                <a:ea typeface="Verdana" panose="020B0604030504040204" pitchFamily="34" charset="0"/>
              </a:rPr>
              <a:t>Objective</a:t>
            </a:r>
          </a:p>
          <a:p>
            <a:r>
              <a:rPr lang="en-GB" dirty="0">
                <a:solidFill>
                  <a:schemeClr val="tx1"/>
                </a:solidFill>
                <a:latin typeface="Verdana" panose="020B0604030504040204" pitchFamily="34" charset="0"/>
                <a:ea typeface="Verdana" panose="020B0604030504040204" pitchFamily="34" charset="0"/>
              </a:rPr>
              <a:t>Attracting and retaining people with relevant skills and experience </a:t>
            </a:r>
          </a:p>
          <a:p>
            <a:r>
              <a:rPr lang="en-GB" dirty="0">
                <a:solidFill>
                  <a:schemeClr val="tx1"/>
                </a:solidFill>
                <a:latin typeface="Verdana" panose="020B0604030504040204" pitchFamily="34" charset="0"/>
                <a:ea typeface="Verdana" panose="020B0604030504040204" pitchFamily="34" charset="0"/>
              </a:rPr>
              <a:t>Developing employees skills, keeping them engaged within the organisation</a:t>
            </a:r>
          </a:p>
          <a:p>
            <a:pPr marL="0" indent="0">
              <a:buNone/>
            </a:pPr>
            <a:endParaRPr lang="en-GB" dirty="0"/>
          </a:p>
          <a:p>
            <a:pPr marL="0" indent="0">
              <a:buNone/>
            </a:pPr>
            <a:endParaRPr lang="en-GB" dirty="0"/>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331180159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BE2C2-657E-4ED2-9C6F-C3831C2076F3}"/>
              </a:ext>
            </a:extLst>
          </p:cNvPr>
          <p:cNvSpPr>
            <a:spLocks noGrp="1"/>
          </p:cNvSpPr>
          <p:nvPr>
            <p:ph type="title"/>
          </p:nvPr>
        </p:nvSpPr>
        <p:spPr/>
        <p:txBody>
          <a:bodyPr/>
          <a:lstStyle/>
          <a:p>
            <a:pPr algn="ctr"/>
            <a:r>
              <a:rPr lang="en-GB" dirty="0">
                <a:latin typeface="Verdana" panose="020B0604030504040204" pitchFamily="34" charset="0"/>
                <a:ea typeface="Verdana" panose="020B0604030504040204" pitchFamily="34" charset="0"/>
              </a:rPr>
              <a:t>The evolution of the HR Function </a:t>
            </a:r>
          </a:p>
        </p:txBody>
      </p:sp>
      <p:sp>
        <p:nvSpPr>
          <p:cNvPr id="3" name="Content Placeholder 2">
            <a:extLst>
              <a:ext uri="{FF2B5EF4-FFF2-40B4-BE49-F238E27FC236}">
                <a16:creationId xmlns:a16="http://schemas.microsoft.com/office/drawing/2014/main" id="{4A008EB3-17CF-4405-B6C8-CB5635F9F509}"/>
              </a:ext>
            </a:extLst>
          </p:cNvPr>
          <p:cNvSpPr>
            <a:spLocks noGrp="1"/>
          </p:cNvSpPr>
          <p:nvPr>
            <p:ph idx="1"/>
          </p:nvPr>
        </p:nvSpPr>
        <p:spPr>
          <a:xfrm>
            <a:off x="680820" y="2362087"/>
            <a:ext cx="10634710" cy="4255008"/>
          </a:xfrm>
        </p:spPr>
        <p:txBody>
          <a:bodyPr>
            <a:normAutofit/>
          </a:bodyPr>
          <a:lstStyle/>
          <a:p>
            <a:pPr marL="0" indent="0">
              <a:buNone/>
            </a:pPr>
            <a:endParaRPr lang="en-GB" sz="2000" dirty="0">
              <a:latin typeface="Verdana" panose="020B0604030504040204" pitchFamily="34" charset="0"/>
              <a:ea typeface="Verdana" panose="020B0604030504040204" pitchFamily="34" charset="0"/>
            </a:endParaRPr>
          </a:p>
          <a:p>
            <a:pPr marL="0" indent="0" algn="ctr">
              <a:buNone/>
            </a:pPr>
            <a:r>
              <a:rPr lang="en-GB" sz="2000" b="1" dirty="0">
                <a:solidFill>
                  <a:schemeClr val="tx1"/>
                </a:solidFill>
                <a:latin typeface="Verdana" panose="020B0604030504040204" pitchFamily="34" charset="0"/>
                <a:ea typeface="Verdana" panose="020B0604030504040204" pitchFamily="34" charset="0"/>
              </a:rPr>
              <a:t>Personnel Management </a:t>
            </a:r>
            <a:endParaRPr lang="en-GB" sz="2000" b="1" dirty="0" smtClean="0">
              <a:solidFill>
                <a:schemeClr val="tx1"/>
              </a:solidFill>
              <a:latin typeface="Verdana" panose="020B0604030504040204" pitchFamily="34" charset="0"/>
              <a:ea typeface="Verdana" panose="020B0604030504040204" pitchFamily="34" charset="0"/>
            </a:endParaRPr>
          </a:p>
          <a:p>
            <a:pPr marL="0" indent="0" algn="ctr">
              <a:buNone/>
            </a:pPr>
            <a:endParaRPr lang="en-GB" sz="2000" b="1" dirty="0" smtClean="0">
              <a:solidFill>
                <a:schemeClr val="tx1"/>
              </a:solidFill>
              <a:latin typeface="Verdana" panose="020B0604030504040204" pitchFamily="34" charset="0"/>
              <a:ea typeface="Verdana" panose="020B0604030504040204" pitchFamily="34" charset="0"/>
            </a:endParaRPr>
          </a:p>
          <a:p>
            <a:pPr marL="0" indent="0" algn="ctr">
              <a:buNone/>
            </a:pPr>
            <a:endParaRPr lang="en-GB" sz="2000" b="1" dirty="0">
              <a:solidFill>
                <a:schemeClr val="tx1"/>
              </a:solidFill>
              <a:latin typeface="Verdana" panose="020B0604030504040204" pitchFamily="34" charset="0"/>
              <a:ea typeface="Verdana" panose="020B0604030504040204" pitchFamily="34" charset="0"/>
            </a:endParaRPr>
          </a:p>
          <a:p>
            <a:pPr marL="0" indent="0" algn="ctr">
              <a:buNone/>
            </a:pPr>
            <a:r>
              <a:rPr lang="en-GB" sz="2000" b="1" dirty="0" smtClean="0">
                <a:solidFill>
                  <a:schemeClr val="tx1"/>
                </a:solidFill>
                <a:latin typeface="Verdana" panose="020B0604030504040204" pitchFamily="34" charset="0"/>
                <a:ea typeface="Verdana" panose="020B0604030504040204" pitchFamily="34" charset="0"/>
              </a:rPr>
              <a:t>Human </a:t>
            </a:r>
            <a:r>
              <a:rPr lang="en-GB" sz="2000" b="1" dirty="0">
                <a:solidFill>
                  <a:schemeClr val="tx1"/>
                </a:solidFill>
                <a:latin typeface="Verdana" panose="020B0604030504040204" pitchFamily="34" charset="0"/>
                <a:ea typeface="Verdana" panose="020B0604030504040204" pitchFamily="34" charset="0"/>
              </a:rPr>
              <a:t>Resources Management </a:t>
            </a:r>
            <a:endParaRPr lang="en-GB" sz="2000" b="1" dirty="0" smtClean="0">
              <a:solidFill>
                <a:schemeClr val="tx1"/>
              </a:solidFill>
              <a:latin typeface="Verdana" panose="020B0604030504040204" pitchFamily="34" charset="0"/>
              <a:ea typeface="Verdana" panose="020B0604030504040204" pitchFamily="34" charset="0"/>
            </a:endParaRPr>
          </a:p>
          <a:p>
            <a:pPr marL="0" indent="0" algn="ctr">
              <a:buNone/>
            </a:pPr>
            <a:endParaRPr lang="en-GB" sz="2000" b="1" dirty="0" smtClean="0">
              <a:solidFill>
                <a:schemeClr val="tx1"/>
              </a:solidFill>
              <a:latin typeface="Verdana" panose="020B0604030504040204" pitchFamily="34" charset="0"/>
              <a:ea typeface="Verdana" panose="020B0604030504040204" pitchFamily="34" charset="0"/>
            </a:endParaRPr>
          </a:p>
          <a:p>
            <a:pPr marL="0" indent="0" algn="ctr">
              <a:buNone/>
            </a:pPr>
            <a:endParaRPr lang="en-GB" sz="2000" b="1" dirty="0">
              <a:solidFill>
                <a:schemeClr val="tx1"/>
              </a:solidFill>
              <a:latin typeface="Verdana" panose="020B0604030504040204" pitchFamily="34" charset="0"/>
              <a:ea typeface="Verdana" panose="020B0604030504040204" pitchFamily="34" charset="0"/>
            </a:endParaRPr>
          </a:p>
          <a:p>
            <a:pPr marL="0" indent="0" algn="ctr">
              <a:buNone/>
            </a:pPr>
            <a:r>
              <a:rPr lang="en-GB" sz="2000" b="1" dirty="0" smtClean="0">
                <a:solidFill>
                  <a:schemeClr val="tx1"/>
                </a:solidFill>
                <a:latin typeface="Verdana" panose="020B0604030504040204" pitchFamily="34" charset="0"/>
                <a:ea typeface="Verdana" panose="020B0604030504040204" pitchFamily="34" charset="0"/>
              </a:rPr>
              <a:t>Strategic </a:t>
            </a:r>
            <a:r>
              <a:rPr lang="en-GB" sz="2000" b="1" dirty="0">
                <a:solidFill>
                  <a:schemeClr val="tx1"/>
                </a:solidFill>
                <a:latin typeface="Verdana" panose="020B0604030504040204" pitchFamily="34" charset="0"/>
                <a:ea typeface="Verdana" panose="020B0604030504040204" pitchFamily="34" charset="0"/>
              </a:rPr>
              <a:t>Human Resources Management </a:t>
            </a:r>
          </a:p>
          <a:p>
            <a:pPr marL="0" indent="0" algn="ctr">
              <a:buNone/>
            </a:pPr>
            <a:endParaRPr lang="en-GB" dirty="0"/>
          </a:p>
          <a:p>
            <a:pPr marL="0" indent="0">
              <a:buNone/>
            </a:pPr>
            <a:endParaRPr lang="en-GB" dirty="0"/>
          </a:p>
          <a:p>
            <a:endParaRPr lang="en-GB" dirty="0"/>
          </a:p>
          <a:p>
            <a:endParaRPr lang="en-GB" dirty="0"/>
          </a:p>
        </p:txBody>
      </p:sp>
      <p:sp>
        <p:nvSpPr>
          <p:cNvPr id="4" name="Down Arrow 3"/>
          <p:cNvSpPr/>
          <p:nvPr/>
        </p:nvSpPr>
        <p:spPr>
          <a:xfrm>
            <a:off x="5715953" y="3333044"/>
            <a:ext cx="282222" cy="68297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Down Arrow 6"/>
          <p:cNvSpPr/>
          <p:nvPr/>
        </p:nvSpPr>
        <p:spPr>
          <a:xfrm>
            <a:off x="5715953" y="4697477"/>
            <a:ext cx="282222" cy="70606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2631955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BE2C2-657E-4ED2-9C6F-C3831C2076F3}"/>
              </a:ext>
            </a:extLst>
          </p:cNvPr>
          <p:cNvSpPr>
            <a:spLocks noGrp="1"/>
          </p:cNvSpPr>
          <p:nvPr>
            <p:ph type="title"/>
          </p:nvPr>
        </p:nvSpPr>
        <p:spPr/>
        <p:txBody>
          <a:bodyPr/>
          <a:lstStyle/>
          <a:p>
            <a:pPr algn="ctr"/>
            <a:r>
              <a:rPr lang="en-GB" dirty="0">
                <a:latin typeface="Verdana" panose="020B0604030504040204" pitchFamily="34" charset="0"/>
                <a:ea typeface="Verdana" panose="020B0604030504040204" pitchFamily="34" charset="0"/>
              </a:rPr>
              <a:t>The future of the HR Function </a:t>
            </a:r>
          </a:p>
        </p:txBody>
      </p:sp>
      <p:sp>
        <p:nvSpPr>
          <p:cNvPr id="3" name="Content Placeholder 2">
            <a:extLst>
              <a:ext uri="{FF2B5EF4-FFF2-40B4-BE49-F238E27FC236}">
                <a16:creationId xmlns:a16="http://schemas.microsoft.com/office/drawing/2014/main" id="{4A008EB3-17CF-4405-B6C8-CB5635F9F509}"/>
              </a:ext>
            </a:extLst>
          </p:cNvPr>
          <p:cNvSpPr>
            <a:spLocks noGrp="1"/>
          </p:cNvSpPr>
          <p:nvPr>
            <p:ph idx="1"/>
          </p:nvPr>
        </p:nvSpPr>
        <p:spPr>
          <a:xfrm>
            <a:off x="1154954" y="2340864"/>
            <a:ext cx="7029490" cy="4255008"/>
          </a:xfrm>
        </p:spPr>
        <p:txBody>
          <a:bodyPr>
            <a:normAutofit/>
          </a:bodyPr>
          <a:lstStyle/>
          <a:p>
            <a:pPr marL="0" indent="0">
              <a:buNone/>
            </a:pPr>
            <a:endParaRPr lang="en-GB" sz="2000" dirty="0"/>
          </a:p>
          <a:p>
            <a:pPr marL="0" indent="0">
              <a:buNone/>
            </a:pPr>
            <a:r>
              <a:rPr lang="en-GB" b="1" dirty="0">
                <a:solidFill>
                  <a:schemeClr val="tx1"/>
                </a:solidFill>
                <a:latin typeface="Verdana" panose="020B0604030504040204" pitchFamily="34" charset="0"/>
                <a:ea typeface="Verdana" panose="020B0604030504040204" pitchFamily="34" charset="0"/>
              </a:rPr>
              <a:t>Automation </a:t>
            </a:r>
          </a:p>
          <a:p>
            <a:r>
              <a:rPr lang="en-GB" dirty="0">
                <a:solidFill>
                  <a:schemeClr val="tx1"/>
                </a:solidFill>
                <a:latin typeface="Verdana" panose="020B0604030504040204" pitchFamily="34" charset="0"/>
                <a:ea typeface="Verdana" panose="020B0604030504040204" pitchFamily="34" charset="0"/>
              </a:rPr>
              <a:t>With the increase of new technologies, transactional work is decreasing allowing HR Teams to focus on more transformational work in line with the organisations strategies. </a:t>
            </a:r>
          </a:p>
          <a:p>
            <a:pPr marL="0" indent="0">
              <a:buNone/>
            </a:pPr>
            <a:r>
              <a:rPr lang="en-GB" b="1" dirty="0">
                <a:solidFill>
                  <a:schemeClr val="tx1"/>
                </a:solidFill>
                <a:latin typeface="Verdana" panose="020B0604030504040204" pitchFamily="34" charset="0"/>
                <a:ea typeface="Verdana" panose="020B0604030504040204" pitchFamily="34" charset="0"/>
              </a:rPr>
              <a:t>External Customers</a:t>
            </a:r>
          </a:p>
          <a:p>
            <a:pPr>
              <a:buFont typeface="Wingdings 3" panose="05040102010807070707" pitchFamily="18" charset="2"/>
              <a:buChar char="u"/>
            </a:pPr>
            <a:r>
              <a:rPr lang="en-GB" dirty="0" smtClean="0">
                <a:solidFill>
                  <a:schemeClr val="tx1"/>
                </a:solidFill>
                <a:latin typeface="Verdana" panose="020B0604030504040204" pitchFamily="34" charset="0"/>
                <a:ea typeface="Verdana" panose="020B0604030504040204" pitchFamily="34" charset="0"/>
              </a:rPr>
              <a:t>Looking from the outside in. </a:t>
            </a:r>
            <a:endParaRPr lang="en-GB" dirty="0">
              <a:solidFill>
                <a:schemeClr val="tx1"/>
              </a:solidFill>
              <a:latin typeface="Verdana" panose="020B0604030504040204" pitchFamily="34" charset="0"/>
              <a:ea typeface="Verdana" panose="020B0604030504040204" pitchFamily="34" charset="0"/>
            </a:endParaRPr>
          </a:p>
          <a:p>
            <a:pPr marL="0" indent="0">
              <a:buNone/>
            </a:pPr>
            <a:endParaRPr lang="en-GB" dirty="0"/>
          </a:p>
          <a:p>
            <a:pPr marL="0" indent="0">
              <a:buNone/>
            </a:pPr>
            <a:endParaRPr lang="en-GB" b="1" dirty="0"/>
          </a:p>
          <a:p>
            <a:pPr marL="0" indent="0">
              <a:buNone/>
            </a:pPr>
            <a:endParaRPr lang="en-GB" dirty="0"/>
          </a:p>
          <a:p>
            <a:endParaRPr lang="en-GB" dirty="0"/>
          </a:p>
          <a:p>
            <a:endParaRPr lang="en-GB" dirty="0"/>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l="17284" t="13626" r="6009"/>
          <a:stretch/>
        </p:blipFill>
        <p:spPr>
          <a:xfrm>
            <a:off x="8319911" y="2968979"/>
            <a:ext cx="3376482" cy="2655185"/>
          </a:xfrm>
          <a:prstGeom prst="rect">
            <a:avLst/>
          </a:prstGeom>
        </p:spPr>
      </p:pic>
    </p:spTree>
    <p:extLst>
      <p:ext uri="{BB962C8B-B14F-4D97-AF65-F5344CB8AC3E}">
        <p14:creationId xmlns:p14="http://schemas.microsoft.com/office/powerpoint/2010/main" val="342667386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BE2C2-657E-4ED2-9C6F-C3831C2076F3}"/>
              </a:ext>
            </a:extLst>
          </p:cNvPr>
          <p:cNvSpPr>
            <a:spLocks noGrp="1"/>
          </p:cNvSpPr>
          <p:nvPr>
            <p:ph type="title"/>
          </p:nvPr>
        </p:nvSpPr>
        <p:spPr>
          <a:xfrm>
            <a:off x="1154954" y="693252"/>
            <a:ext cx="8761413" cy="977052"/>
          </a:xfrm>
        </p:spPr>
        <p:txBody>
          <a:bodyPr/>
          <a:lstStyle/>
          <a:p>
            <a:pPr algn="ctr"/>
            <a:r>
              <a:rPr lang="en-GB" dirty="0">
                <a:latin typeface="Verdana" panose="020B0604030504040204" pitchFamily="34" charset="0"/>
                <a:ea typeface="Verdana" panose="020B0604030504040204" pitchFamily="34" charset="0"/>
              </a:rPr>
              <a:t>How can HR contribute to effective change management?</a:t>
            </a:r>
          </a:p>
        </p:txBody>
      </p:sp>
      <p:sp>
        <p:nvSpPr>
          <p:cNvPr id="3" name="Content Placeholder 2">
            <a:extLst>
              <a:ext uri="{FF2B5EF4-FFF2-40B4-BE49-F238E27FC236}">
                <a16:creationId xmlns:a16="http://schemas.microsoft.com/office/drawing/2014/main" id="{4A008EB3-17CF-4405-B6C8-CB5635F9F509}"/>
              </a:ext>
            </a:extLst>
          </p:cNvPr>
          <p:cNvSpPr>
            <a:spLocks noGrp="1"/>
          </p:cNvSpPr>
          <p:nvPr>
            <p:ph idx="1"/>
          </p:nvPr>
        </p:nvSpPr>
        <p:spPr>
          <a:xfrm>
            <a:off x="420724" y="2477234"/>
            <a:ext cx="10634710" cy="4255008"/>
          </a:xfrm>
        </p:spPr>
        <p:txBody>
          <a:bodyPr>
            <a:normAutofit/>
          </a:bodyPr>
          <a:lstStyle/>
          <a:p>
            <a:pPr marL="0" indent="0">
              <a:buNone/>
            </a:pPr>
            <a:endParaRPr lang="en-GB" sz="2000" dirty="0">
              <a:solidFill>
                <a:schemeClr val="tx1"/>
              </a:solidFill>
            </a:endParaRPr>
          </a:p>
          <a:p>
            <a:pPr marL="0" indent="0">
              <a:buNone/>
            </a:pPr>
            <a:r>
              <a:rPr lang="en-GB" b="1" dirty="0">
                <a:solidFill>
                  <a:schemeClr val="tx1"/>
                </a:solidFill>
                <a:latin typeface="Verdana" panose="020B0604030504040204" pitchFamily="34" charset="0"/>
                <a:ea typeface="Verdana" panose="020B0604030504040204" pitchFamily="34" charset="0"/>
              </a:rPr>
              <a:t>Why do we need change within an organisation? </a:t>
            </a:r>
          </a:p>
          <a:p>
            <a:r>
              <a:rPr lang="en-GB" dirty="0">
                <a:solidFill>
                  <a:schemeClr val="tx1"/>
                </a:solidFill>
                <a:latin typeface="Verdana" panose="020B0604030504040204" pitchFamily="34" charset="0"/>
                <a:ea typeface="Verdana" panose="020B0604030504040204" pitchFamily="34" charset="0"/>
              </a:rPr>
              <a:t>To keep up with external changes with customers, markets and technology.</a:t>
            </a:r>
          </a:p>
          <a:p>
            <a:pPr marL="0" indent="0">
              <a:buNone/>
            </a:pPr>
            <a:r>
              <a:rPr lang="en-GB" b="1" dirty="0">
                <a:solidFill>
                  <a:schemeClr val="tx1"/>
                </a:solidFill>
                <a:latin typeface="Verdana" panose="020B0604030504040204" pitchFamily="34" charset="0"/>
                <a:ea typeface="Verdana" panose="020B0604030504040204" pitchFamily="34" charset="0"/>
              </a:rPr>
              <a:t>What’s important to consider? </a:t>
            </a:r>
          </a:p>
          <a:p>
            <a:r>
              <a:rPr lang="en-GB" dirty="0">
                <a:solidFill>
                  <a:schemeClr val="tx1"/>
                </a:solidFill>
                <a:latin typeface="Verdana" panose="020B0604030504040204" pitchFamily="34" charset="0"/>
                <a:ea typeface="Verdana" panose="020B0604030504040204" pitchFamily="34" charset="0"/>
              </a:rPr>
              <a:t>People – people are at the heart of </a:t>
            </a:r>
            <a:r>
              <a:rPr lang="en-GB" dirty="0" smtClean="0">
                <a:solidFill>
                  <a:schemeClr val="tx1"/>
                </a:solidFill>
                <a:latin typeface="Verdana" panose="020B0604030504040204" pitchFamily="34" charset="0"/>
                <a:ea typeface="Verdana" panose="020B0604030504040204" pitchFamily="34" charset="0"/>
              </a:rPr>
              <a:t>organisations.</a:t>
            </a:r>
          </a:p>
          <a:p>
            <a:pPr marL="0" indent="0">
              <a:buNone/>
            </a:pPr>
            <a:r>
              <a:rPr lang="en-GB" b="1" dirty="0" smtClean="0">
                <a:solidFill>
                  <a:schemeClr val="tx1"/>
                </a:solidFill>
                <a:latin typeface="Verdana" panose="020B0604030504040204" pitchFamily="34" charset="0"/>
                <a:ea typeface="Verdana" panose="020B0604030504040204" pitchFamily="34" charset="0"/>
              </a:rPr>
              <a:t>How </a:t>
            </a:r>
            <a:r>
              <a:rPr lang="en-GB" b="1" dirty="0">
                <a:solidFill>
                  <a:schemeClr val="tx1"/>
                </a:solidFill>
                <a:latin typeface="Verdana" panose="020B0604030504040204" pitchFamily="34" charset="0"/>
                <a:ea typeface="Verdana" panose="020B0604030504040204" pitchFamily="34" charset="0"/>
              </a:rPr>
              <a:t>can HR help to ensure effective change management?</a:t>
            </a:r>
          </a:p>
          <a:p>
            <a:r>
              <a:rPr lang="en-GB" dirty="0">
                <a:solidFill>
                  <a:schemeClr val="tx1"/>
                </a:solidFill>
                <a:latin typeface="Verdana" panose="020B0604030504040204" pitchFamily="34" charset="0"/>
                <a:ea typeface="Verdana" panose="020B0604030504040204" pitchFamily="34" charset="0"/>
              </a:rPr>
              <a:t>Involvement in initial </a:t>
            </a:r>
            <a:r>
              <a:rPr lang="en-GB" dirty="0" smtClean="0">
                <a:solidFill>
                  <a:schemeClr val="tx1"/>
                </a:solidFill>
                <a:latin typeface="Verdana" panose="020B0604030504040204" pitchFamily="34" charset="0"/>
                <a:ea typeface="Verdana" panose="020B0604030504040204" pitchFamily="34" charset="0"/>
              </a:rPr>
              <a:t>planning.</a:t>
            </a:r>
          </a:p>
          <a:p>
            <a:r>
              <a:rPr lang="en-GB" dirty="0" smtClean="0">
                <a:solidFill>
                  <a:schemeClr val="tx1"/>
                </a:solidFill>
                <a:latin typeface="Verdana" panose="020B0604030504040204" pitchFamily="34" charset="0"/>
                <a:ea typeface="Verdana" panose="020B0604030504040204" pitchFamily="34" charset="0"/>
              </a:rPr>
              <a:t>Prior k</a:t>
            </a:r>
            <a:r>
              <a:rPr lang="en-GB" dirty="0" smtClean="0">
                <a:solidFill>
                  <a:schemeClr val="tx1"/>
                </a:solidFill>
                <a:latin typeface="Verdana" panose="020B0604030504040204" pitchFamily="34" charset="0"/>
                <a:ea typeface="Verdana" panose="020B0604030504040204" pitchFamily="34" charset="0"/>
              </a:rPr>
              <a:t>nowledge </a:t>
            </a:r>
            <a:r>
              <a:rPr lang="en-GB" dirty="0">
                <a:solidFill>
                  <a:schemeClr val="tx1"/>
                </a:solidFill>
                <a:latin typeface="Verdana" panose="020B0604030504040204" pitchFamily="34" charset="0"/>
                <a:ea typeface="Verdana" panose="020B0604030504040204" pitchFamily="34" charset="0"/>
              </a:rPr>
              <a:t>of skill </a:t>
            </a:r>
            <a:r>
              <a:rPr lang="en-GB" dirty="0" smtClean="0">
                <a:solidFill>
                  <a:schemeClr val="tx1"/>
                </a:solidFill>
                <a:latin typeface="Verdana" panose="020B0604030504040204" pitchFamily="34" charset="0"/>
                <a:ea typeface="Verdana" panose="020B0604030504040204" pitchFamily="34" charset="0"/>
              </a:rPr>
              <a:t>sets.</a:t>
            </a:r>
            <a:endParaRPr lang="en-GB" dirty="0"/>
          </a:p>
          <a:p>
            <a:endParaRPr lang="en-GB" b="1" dirty="0"/>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428356996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BE2C2-657E-4ED2-9C6F-C3831C2076F3}"/>
              </a:ext>
            </a:extLst>
          </p:cNvPr>
          <p:cNvSpPr>
            <a:spLocks noGrp="1"/>
          </p:cNvSpPr>
          <p:nvPr>
            <p:ph type="title"/>
          </p:nvPr>
        </p:nvSpPr>
        <p:spPr>
          <a:xfrm>
            <a:off x="1154954" y="693252"/>
            <a:ext cx="8761413" cy="977052"/>
          </a:xfrm>
        </p:spPr>
        <p:txBody>
          <a:bodyPr/>
          <a:lstStyle/>
          <a:p>
            <a:pPr algn="ctr"/>
            <a:r>
              <a:rPr lang="en-GB" dirty="0">
                <a:latin typeface="Verdana" panose="020B0604030504040204" pitchFamily="34" charset="0"/>
                <a:ea typeface="Verdana" panose="020B0604030504040204" pitchFamily="34" charset="0"/>
              </a:rPr>
              <a:t>How can HR contribute to effective change management continued </a:t>
            </a:r>
          </a:p>
        </p:txBody>
      </p:sp>
      <p:sp>
        <p:nvSpPr>
          <p:cNvPr id="3" name="Content Placeholder 2">
            <a:extLst>
              <a:ext uri="{FF2B5EF4-FFF2-40B4-BE49-F238E27FC236}">
                <a16:creationId xmlns:a16="http://schemas.microsoft.com/office/drawing/2014/main" id="{4A008EB3-17CF-4405-B6C8-CB5635F9F509}"/>
              </a:ext>
            </a:extLst>
          </p:cNvPr>
          <p:cNvSpPr>
            <a:spLocks noGrp="1"/>
          </p:cNvSpPr>
          <p:nvPr>
            <p:ph idx="1"/>
          </p:nvPr>
        </p:nvSpPr>
        <p:spPr>
          <a:xfrm>
            <a:off x="1154954" y="2340864"/>
            <a:ext cx="10634710" cy="4255008"/>
          </a:xfrm>
        </p:spPr>
        <p:txBody>
          <a:bodyPr>
            <a:normAutofit/>
          </a:bodyPr>
          <a:lstStyle/>
          <a:p>
            <a:pPr marL="0" indent="0">
              <a:buNone/>
            </a:pPr>
            <a:endParaRPr lang="en-GB" sz="2000" dirty="0"/>
          </a:p>
          <a:p>
            <a:pPr marL="0" indent="0">
              <a:buNone/>
            </a:pPr>
            <a:endParaRPr lang="en-GB" sz="2000" dirty="0">
              <a:latin typeface="Verdana" panose="020B0604030504040204" pitchFamily="34" charset="0"/>
              <a:ea typeface="Verdana" panose="020B0604030504040204" pitchFamily="34" charset="0"/>
            </a:endParaRPr>
          </a:p>
          <a:p>
            <a:r>
              <a:rPr lang="en-GB" dirty="0">
                <a:solidFill>
                  <a:schemeClr val="tx1"/>
                </a:solidFill>
                <a:latin typeface="Verdana" panose="020B0604030504040204" pitchFamily="34" charset="0"/>
                <a:ea typeface="Verdana" panose="020B0604030504040204" pitchFamily="34" charset="0"/>
              </a:rPr>
              <a:t>Balance interests of all </a:t>
            </a:r>
            <a:r>
              <a:rPr lang="en-GB" dirty="0" smtClean="0">
                <a:solidFill>
                  <a:schemeClr val="tx1"/>
                </a:solidFill>
                <a:latin typeface="Verdana" panose="020B0604030504040204" pitchFamily="34" charset="0"/>
                <a:ea typeface="Verdana" panose="020B0604030504040204" pitchFamily="34" charset="0"/>
              </a:rPr>
              <a:t>stakeholders.</a:t>
            </a:r>
            <a:endParaRPr lang="en-GB" dirty="0">
              <a:solidFill>
                <a:schemeClr val="tx1"/>
              </a:solidFill>
              <a:latin typeface="Verdana" panose="020B0604030504040204" pitchFamily="34" charset="0"/>
              <a:ea typeface="Verdana" panose="020B0604030504040204" pitchFamily="34" charset="0"/>
            </a:endParaRPr>
          </a:p>
          <a:p>
            <a:r>
              <a:rPr lang="en-GB" dirty="0">
                <a:solidFill>
                  <a:schemeClr val="tx1"/>
                </a:solidFill>
                <a:latin typeface="Verdana" panose="020B0604030504040204" pitchFamily="34" charset="0"/>
                <a:ea typeface="Verdana" panose="020B0604030504040204" pitchFamily="34" charset="0"/>
              </a:rPr>
              <a:t>Anticipate potential </a:t>
            </a:r>
            <a:r>
              <a:rPr lang="en-GB" dirty="0" smtClean="0">
                <a:solidFill>
                  <a:schemeClr val="tx1"/>
                </a:solidFill>
                <a:latin typeface="Verdana" panose="020B0604030504040204" pitchFamily="34" charset="0"/>
                <a:ea typeface="Verdana" panose="020B0604030504040204" pitchFamily="34" charset="0"/>
              </a:rPr>
              <a:t>problems. </a:t>
            </a:r>
            <a:endParaRPr lang="en-GB" dirty="0">
              <a:solidFill>
                <a:schemeClr val="tx1"/>
              </a:solidFill>
              <a:latin typeface="Verdana" panose="020B0604030504040204" pitchFamily="34" charset="0"/>
              <a:ea typeface="Verdana" panose="020B0604030504040204" pitchFamily="34" charset="0"/>
            </a:endParaRPr>
          </a:p>
          <a:p>
            <a:r>
              <a:rPr lang="en-GB" dirty="0">
                <a:solidFill>
                  <a:schemeClr val="tx1"/>
                </a:solidFill>
                <a:latin typeface="Verdana" panose="020B0604030504040204" pitchFamily="34" charset="0"/>
                <a:ea typeface="Verdana" panose="020B0604030504040204" pitchFamily="34" charset="0"/>
              </a:rPr>
              <a:t>Advise on best source of </a:t>
            </a:r>
            <a:r>
              <a:rPr lang="en-GB" dirty="0" smtClean="0">
                <a:solidFill>
                  <a:schemeClr val="tx1"/>
                </a:solidFill>
                <a:latin typeface="Verdana" panose="020B0604030504040204" pitchFamily="34" charset="0"/>
                <a:ea typeface="Verdana" panose="020B0604030504040204" pitchFamily="34" charset="0"/>
              </a:rPr>
              <a:t>communication. </a:t>
            </a:r>
            <a:endParaRPr lang="en-GB" dirty="0">
              <a:solidFill>
                <a:schemeClr val="tx1"/>
              </a:solidFill>
              <a:latin typeface="Verdana" panose="020B0604030504040204" pitchFamily="34" charset="0"/>
              <a:ea typeface="Verdana" panose="020B0604030504040204" pitchFamily="34" charset="0"/>
            </a:endParaRPr>
          </a:p>
          <a:p>
            <a:pPr marL="0" indent="0">
              <a:buNone/>
            </a:pPr>
            <a:endParaRPr lang="en-GB" dirty="0">
              <a:solidFill>
                <a:schemeClr val="tx1"/>
              </a:solidFill>
              <a:latin typeface="Verdana" panose="020B0604030504040204" pitchFamily="34" charset="0"/>
              <a:ea typeface="Verdana" panose="020B0604030504040204" pitchFamily="34" charset="0"/>
            </a:endParaRPr>
          </a:p>
          <a:p>
            <a:pPr marL="0" indent="0">
              <a:buNone/>
            </a:pPr>
            <a:r>
              <a:rPr lang="en-GB" dirty="0">
                <a:solidFill>
                  <a:schemeClr val="tx1"/>
                </a:solidFill>
                <a:latin typeface="Verdana" panose="020B0604030504040204" pitchFamily="34" charset="0"/>
                <a:ea typeface="Verdana" panose="020B0604030504040204" pitchFamily="34" charset="0"/>
              </a:rPr>
              <a:t>Change can effect people in many different ways, HR professionals are equipped with the skills to identify typical reactions to change, and know the best way to deal with individual responses. </a:t>
            </a:r>
          </a:p>
          <a:p>
            <a:endParaRPr lang="en-GB" dirty="0"/>
          </a:p>
          <a:p>
            <a:endParaRPr lang="en-GB" b="1" dirty="0"/>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248813895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BE2C2-657E-4ED2-9C6F-C3831C2076F3}"/>
              </a:ext>
            </a:extLst>
          </p:cNvPr>
          <p:cNvSpPr>
            <a:spLocks noGrp="1"/>
          </p:cNvSpPr>
          <p:nvPr>
            <p:ph type="title"/>
          </p:nvPr>
        </p:nvSpPr>
        <p:spPr>
          <a:xfrm>
            <a:off x="1154954" y="973668"/>
            <a:ext cx="8761413" cy="706964"/>
          </a:xfrm>
        </p:spPr>
        <p:txBody>
          <a:bodyPr>
            <a:normAutofit/>
          </a:bodyPr>
          <a:lstStyle/>
          <a:p>
            <a:pPr algn="ctr"/>
            <a:r>
              <a:rPr lang="en-GB" dirty="0">
                <a:latin typeface="Verdana" panose="020B0604030504040204" pitchFamily="34" charset="0"/>
                <a:ea typeface="Verdana" panose="020B0604030504040204" pitchFamily="34" charset="0"/>
              </a:rPr>
              <a:t>Kubler-Ross approach to change </a:t>
            </a:r>
          </a:p>
        </p:txBody>
      </p:sp>
      <p:sp>
        <p:nvSpPr>
          <p:cNvPr id="3" name="Content Placeholder 2">
            <a:extLst>
              <a:ext uri="{FF2B5EF4-FFF2-40B4-BE49-F238E27FC236}">
                <a16:creationId xmlns:a16="http://schemas.microsoft.com/office/drawing/2014/main" id="{4A008EB3-17CF-4405-B6C8-CB5635F9F509}"/>
              </a:ext>
            </a:extLst>
          </p:cNvPr>
          <p:cNvSpPr>
            <a:spLocks noGrp="1"/>
          </p:cNvSpPr>
          <p:nvPr>
            <p:ph idx="1"/>
          </p:nvPr>
        </p:nvSpPr>
        <p:spPr>
          <a:xfrm>
            <a:off x="1154955" y="2603500"/>
            <a:ext cx="3481054" cy="3416300"/>
          </a:xfrm>
        </p:spPr>
        <p:txBody>
          <a:bodyPr anchor="ctr">
            <a:normAutofit/>
          </a:bodyPr>
          <a:lstStyle/>
          <a:p>
            <a:pPr marL="0" indent="0">
              <a:buNone/>
            </a:pPr>
            <a:endParaRPr lang="en-GB" sz="1600" dirty="0"/>
          </a:p>
          <a:p>
            <a:pPr marL="0" indent="0">
              <a:buNone/>
            </a:pPr>
            <a:endParaRPr lang="en-GB" sz="1600" dirty="0"/>
          </a:p>
          <a:p>
            <a:pPr marL="0" indent="0">
              <a:buNone/>
            </a:pPr>
            <a:endParaRPr lang="en-GB" sz="1600" dirty="0"/>
          </a:p>
          <a:p>
            <a:endParaRPr lang="en-GB" sz="1600" b="1" dirty="0"/>
          </a:p>
          <a:p>
            <a:pPr marL="0" indent="0">
              <a:buNone/>
            </a:pPr>
            <a:endParaRPr lang="en-GB" sz="1600" dirty="0"/>
          </a:p>
          <a:p>
            <a:endParaRPr lang="en-GB" sz="1600" dirty="0"/>
          </a:p>
          <a:p>
            <a:endParaRPr lang="en-GB" sz="1600" dirty="0"/>
          </a:p>
        </p:txBody>
      </p:sp>
      <p:pic>
        <p:nvPicPr>
          <p:cNvPr id="4" name="Picture 3">
            <a:extLst>
              <a:ext uri="{FF2B5EF4-FFF2-40B4-BE49-F238E27FC236}">
                <a16:creationId xmlns:a16="http://schemas.microsoft.com/office/drawing/2014/main" id="{153C2B60-8B2C-46EC-B7F4-E84D6CB35892}"/>
              </a:ext>
            </a:extLst>
          </p:cNvPr>
          <p:cNvPicPr/>
          <p:nvPr/>
        </p:nvPicPr>
        <p:blipFill rotWithShape="1">
          <a:blip r:embed="rId3"/>
          <a:srcRect t="5670" b="22415"/>
          <a:stretch/>
        </p:blipFill>
        <p:spPr>
          <a:xfrm>
            <a:off x="5350716" y="3129519"/>
            <a:ext cx="6158802" cy="3067163"/>
          </a:xfrm>
          <a:prstGeom prst="roundRect">
            <a:avLst>
              <a:gd name="adj" fmla="val 1858"/>
            </a:avLst>
          </a:prstGeom>
          <a:effectLst>
            <a:outerShdw blurRad="50800" dist="50800" dir="5400000" algn="tl" rotWithShape="0">
              <a:srgbClr val="000000">
                <a:alpha val="43000"/>
              </a:srgbClr>
            </a:outerShdw>
          </a:effectLst>
        </p:spPr>
      </p:pic>
      <p:sp>
        <p:nvSpPr>
          <p:cNvPr id="5" name="TextBox 4">
            <a:extLst>
              <a:ext uri="{FF2B5EF4-FFF2-40B4-BE49-F238E27FC236}">
                <a16:creationId xmlns:a16="http://schemas.microsoft.com/office/drawing/2014/main" id="{B2C174D8-61A0-429B-B8F8-5E2F48596A1E}"/>
              </a:ext>
            </a:extLst>
          </p:cNvPr>
          <p:cNvSpPr txBox="1"/>
          <p:nvPr/>
        </p:nvSpPr>
        <p:spPr>
          <a:xfrm>
            <a:off x="646176" y="2913888"/>
            <a:ext cx="4267200" cy="3139321"/>
          </a:xfrm>
          <a:prstGeom prst="rect">
            <a:avLst/>
          </a:prstGeom>
          <a:noFill/>
        </p:spPr>
        <p:txBody>
          <a:bodyPr wrap="square" rtlCol="0">
            <a:spAutoFit/>
          </a:bodyPr>
          <a:lstStyle/>
          <a:p>
            <a:r>
              <a:rPr lang="en-GB" dirty="0" err="1" smtClean="0">
                <a:latin typeface="Verdana" panose="020B0604030504040204" pitchFamily="34" charset="0"/>
                <a:ea typeface="Verdana" panose="020B0604030504040204" pitchFamily="34" charset="0"/>
              </a:rPr>
              <a:t>Kubler</a:t>
            </a:r>
            <a:r>
              <a:rPr lang="en-GB" dirty="0" smtClean="0">
                <a:latin typeface="Verdana" panose="020B0604030504040204" pitchFamily="34" charset="0"/>
                <a:ea typeface="Verdana" panose="020B0604030504040204" pitchFamily="34" charset="0"/>
              </a:rPr>
              <a:t>-Ross </a:t>
            </a:r>
            <a:r>
              <a:rPr lang="en-GB" dirty="0">
                <a:latin typeface="Verdana" panose="020B0604030504040204" pitchFamily="34" charset="0"/>
                <a:ea typeface="Verdana" panose="020B0604030504040204" pitchFamily="34" charset="0"/>
              </a:rPr>
              <a:t>described the five stages of grief as;</a:t>
            </a:r>
          </a:p>
          <a:p>
            <a:pPr marL="285750" indent="-285750">
              <a:buFont typeface="Arial" panose="020B0604020202020204" pitchFamily="34" charset="0"/>
              <a:buChar char="•"/>
            </a:pPr>
            <a:r>
              <a:rPr lang="en-GB" dirty="0">
                <a:latin typeface="Verdana" panose="020B0604030504040204" pitchFamily="34" charset="0"/>
                <a:ea typeface="Verdana" panose="020B0604030504040204" pitchFamily="34" charset="0"/>
              </a:rPr>
              <a:t>Denial </a:t>
            </a:r>
          </a:p>
          <a:p>
            <a:pPr marL="285750" indent="-285750">
              <a:buFont typeface="Arial" panose="020B0604020202020204" pitchFamily="34" charset="0"/>
              <a:buChar char="•"/>
            </a:pPr>
            <a:r>
              <a:rPr lang="en-GB" dirty="0">
                <a:latin typeface="Verdana" panose="020B0604030504040204" pitchFamily="34" charset="0"/>
                <a:ea typeface="Verdana" panose="020B0604030504040204" pitchFamily="34" charset="0"/>
              </a:rPr>
              <a:t>Anger</a:t>
            </a:r>
          </a:p>
          <a:p>
            <a:pPr marL="285750" indent="-285750">
              <a:buFont typeface="Arial" panose="020B0604020202020204" pitchFamily="34" charset="0"/>
              <a:buChar char="•"/>
            </a:pPr>
            <a:r>
              <a:rPr lang="en-GB" dirty="0">
                <a:latin typeface="Verdana" panose="020B0604030504040204" pitchFamily="34" charset="0"/>
                <a:ea typeface="Verdana" panose="020B0604030504040204" pitchFamily="34" charset="0"/>
              </a:rPr>
              <a:t>Bargaining </a:t>
            </a:r>
          </a:p>
          <a:p>
            <a:pPr marL="285750" indent="-285750">
              <a:buFont typeface="Arial" panose="020B0604020202020204" pitchFamily="34" charset="0"/>
              <a:buChar char="•"/>
            </a:pPr>
            <a:r>
              <a:rPr lang="en-GB" dirty="0">
                <a:latin typeface="Verdana" panose="020B0604030504040204" pitchFamily="34" charset="0"/>
                <a:ea typeface="Verdana" panose="020B0604030504040204" pitchFamily="34" charset="0"/>
              </a:rPr>
              <a:t>Depression </a:t>
            </a:r>
          </a:p>
          <a:p>
            <a:pPr marL="285750" indent="-285750">
              <a:buFont typeface="Arial" panose="020B0604020202020204" pitchFamily="34" charset="0"/>
              <a:buChar char="•"/>
            </a:pPr>
            <a:r>
              <a:rPr lang="en-GB" dirty="0">
                <a:latin typeface="Verdana" panose="020B0604030504040204" pitchFamily="34" charset="0"/>
                <a:ea typeface="Verdana" panose="020B0604030504040204" pitchFamily="34" charset="0"/>
              </a:rPr>
              <a:t>Acceptance </a:t>
            </a:r>
          </a:p>
          <a:p>
            <a:pPr marL="285750" indent="-285750">
              <a:buFont typeface="Arial" panose="020B0604020202020204" pitchFamily="34" charset="0"/>
              <a:buChar char="•"/>
            </a:pPr>
            <a:endParaRPr lang="en-GB" dirty="0">
              <a:latin typeface="Verdana" panose="020B0604030504040204" pitchFamily="34" charset="0"/>
              <a:ea typeface="Verdana" panose="020B0604030504040204" pitchFamily="34" charset="0"/>
            </a:endParaRPr>
          </a:p>
          <a:p>
            <a:r>
              <a:rPr lang="en-GB" dirty="0">
                <a:latin typeface="Verdana" panose="020B0604030504040204" pitchFamily="34" charset="0"/>
                <a:ea typeface="Verdana" panose="020B0604030504040204" pitchFamily="34" charset="0"/>
              </a:rPr>
              <a:t>These stages are now used for change within the workplace, known as ‘The Change Curve’.</a:t>
            </a:r>
          </a:p>
        </p:txBody>
      </p:sp>
    </p:spTree>
    <p:extLst>
      <p:ext uri="{BB962C8B-B14F-4D97-AF65-F5344CB8AC3E}">
        <p14:creationId xmlns:p14="http://schemas.microsoft.com/office/powerpoint/2010/main" val="204092898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BE2C2-657E-4ED2-9C6F-C3831C2076F3}"/>
              </a:ext>
            </a:extLst>
          </p:cNvPr>
          <p:cNvSpPr>
            <a:spLocks noGrp="1"/>
          </p:cNvSpPr>
          <p:nvPr>
            <p:ph type="title"/>
          </p:nvPr>
        </p:nvSpPr>
        <p:spPr>
          <a:xfrm>
            <a:off x="1154954" y="693252"/>
            <a:ext cx="8761413" cy="977052"/>
          </a:xfrm>
        </p:spPr>
        <p:txBody>
          <a:bodyPr/>
          <a:lstStyle/>
          <a:p>
            <a:pPr algn="ctr"/>
            <a:r>
              <a:rPr lang="en-GB" dirty="0">
                <a:latin typeface="Verdana" panose="020B0604030504040204" pitchFamily="34" charset="0"/>
                <a:ea typeface="Verdana" panose="020B0604030504040204" pitchFamily="34" charset="0"/>
              </a:rPr>
              <a:t>HR Services – How are they delivered?</a:t>
            </a:r>
          </a:p>
        </p:txBody>
      </p:sp>
      <p:sp>
        <p:nvSpPr>
          <p:cNvPr id="3" name="Content Placeholder 2">
            <a:extLst>
              <a:ext uri="{FF2B5EF4-FFF2-40B4-BE49-F238E27FC236}">
                <a16:creationId xmlns:a16="http://schemas.microsoft.com/office/drawing/2014/main" id="{4A008EB3-17CF-4405-B6C8-CB5635F9F509}"/>
              </a:ext>
            </a:extLst>
          </p:cNvPr>
          <p:cNvSpPr>
            <a:spLocks noGrp="1"/>
          </p:cNvSpPr>
          <p:nvPr>
            <p:ph idx="1"/>
          </p:nvPr>
        </p:nvSpPr>
        <p:spPr>
          <a:xfrm>
            <a:off x="1154954" y="2340864"/>
            <a:ext cx="10634710" cy="4255008"/>
          </a:xfrm>
        </p:spPr>
        <p:txBody>
          <a:bodyPr>
            <a:normAutofit/>
          </a:bodyPr>
          <a:lstStyle/>
          <a:p>
            <a:pPr marL="0" indent="0">
              <a:buNone/>
            </a:pPr>
            <a:endParaRPr lang="en-GB" sz="2000" dirty="0"/>
          </a:p>
          <a:p>
            <a:pPr marL="0" indent="0">
              <a:buNone/>
            </a:pPr>
            <a:endParaRPr lang="en-GB" sz="2000" dirty="0"/>
          </a:p>
          <a:p>
            <a:endParaRPr lang="en-GB" dirty="0"/>
          </a:p>
          <a:p>
            <a:endParaRPr lang="en-GB" b="1" dirty="0"/>
          </a:p>
          <a:p>
            <a:pPr marL="0" indent="0">
              <a:buNone/>
            </a:pPr>
            <a:endParaRPr lang="en-GB" dirty="0"/>
          </a:p>
          <a:p>
            <a:endParaRPr lang="en-GB" dirty="0"/>
          </a:p>
          <a:p>
            <a:endParaRPr lang="en-GB" dirty="0"/>
          </a:p>
        </p:txBody>
      </p:sp>
      <p:sp>
        <p:nvSpPr>
          <p:cNvPr id="4" name="TextBox 3">
            <a:extLst>
              <a:ext uri="{FF2B5EF4-FFF2-40B4-BE49-F238E27FC236}">
                <a16:creationId xmlns:a16="http://schemas.microsoft.com/office/drawing/2014/main" id="{9C7C95B0-40F0-43D6-835E-ED10D55B747C}"/>
              </a:ext>
            </a:extLst>
          </p:cNvPr>
          <p:cNvSpPr txBox="1"/>
          <p:nvPr/>
        </p:nvSpPr>
        <p:spPr>
          <a:xfrm>
            <a:off x="424914" y="2898707"/>
            <a:ext cx="11618976" cy="3139321"/>
          </a:xfrm>
          <a:prstGeom prst="rect">
            <a:avLst/>
          </a:prstGeom>
          <a:noFill/>
        </p:spPr>
        <p:txBody>
          <a:bodyPr wrap="square" rtlCol="0">
            <a:spAutoFit/>
          </a:bodyPr>
          <a:lstStyle/>
          <a:p>
            <a:r>
              <a:rPr lang="en-GB" b="1" dirty="0">
                <a:latin typeface="Verdana" panose="020B0604030504040204" pitchFamily="34" charset="0"/>
                <a:ea typeface="Verdana" panose="020B0604030504040204" pitchFamily="34" charset="0"/>
              </a:rPr>
              <a:t>CIPD Viewpoint </a:t>
            </a:r>
          </a:p>
          <a:p>
            <a:endParaRPr lang="en-GB" i="1" dirty="0">
              <a:latin typeface="Verdana" panose="020B0604030504040204" pitchFamily="34" charset="0"/>
              <a:ea typeface="Verdana" panose="020B0604030504040204" pitchFamily="34" charset="0"/>
            </a:endParaRPr>
          </a:p>
          <a:p>
            <a:r>
              <a:rPr lang="en-GB" i="1" dirty="0">
                <a:latin typeface="Verdana" panose="020B0604030504040204" pitchFamily="34" charset="0"/>
                <a:ea typeface="Verdana" panose="020B0604030504040204" pitchFamily="34" charset="0"/>
              </a:rPr>
              <a:t>‘We support the view that there is not one model for delivering HR that is suited to all organisations, that different organisations have different needs. How an organisation should structure its HR function depends on its organisational strategy, wider organisational structure and the requirements of its customers and the organisation it is supporting. These things can be influenced by other factors such as size of the organisation and maturity.’</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69663493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BE2C2-657E-4ED2-9C6F-C3831C2076F3}"/>
              </a:ext>
            </a:extLst>
          </p:cNvPr>
          <p:cNvSpPr>
            <a:spLocks noGrp="1"/>
          </p:cNvSpPr>
          <p:nvPr>
            <p:ph type="title"/>
          </p:nvPr>
        </p:nvSpPr>
        <p:spPr>
          <a:xfrm>
            <a:off x="1154954" y="693252"/>
            <a:ext cx="8761413" cy="977052"/>
          </a:xfrm>
        </p:spPr>
        <p:txBody>
          <a:bodyPr/>
          <a:lstStyle/>
          <a:p>
            <a:pPr algn="ctr"/>
            <a:r>
              <a:rPr lang="en-GB" dirty="0">
                <a:latin typeface="Verdana" panose="020B0604030504040204" pitchFamily="34" charset="0"/>
                <a:ea typeface="Verdana" panose="020B0604030504040204" pitchFamily="34" charset="0"/>
              </a:rPr>
              <a:t>HR Services – How can they be delivered?</a:t>
            </a:r>
          </a:p>
        </p:txBody>
      </p:sp>
      <p:sp>
        <p:nvSpPr>
          <p:cNvPr id="3" name="Content Placeholder 2">
            <a:extLst>
              <a:ext uri="{FF2B5EF4-FFF2-40B4-BE49-F238E27FC236}">
                <a16:creationId xmlns:a16="http://schemas.microsoft.com/office/drawing/2014/main" id="{4A008EB3-17CF-4405-B6C8-CB5635F9F509}"/>
              </a:ext>
            </a:extLst>
          </p:cNvPr>
          <p:cNvSpPr>
            <a:spLocks noGrp="1"/>
          </p:cNvSpPr>
          <p:nvPr>
            <p:ph idx="1"/>
          </p:nvPr>
        </p:nvSpPr>
        <p:spPr>
          <a:xfrm>
            <a:off x="1154954" y="2340864"/>
            <a:ext cx="10634710" cy="4255008"/>
          </a:xfrm>
        </p:spPr>
        <p:txBody>
          <a:bodyPr>
            <a:normAutofit/>
          </a:bodyPr>
          <a:lstStyle/>
          <a:p>
            <a:pPr marL="0" indent="0">
              <a:buNone/>
            </a:pPr>
            <a:endParaRPr lang="en-GB" sz="2000" dirty="0"/>
          </a:p>
          <a:p>
            <a:pPr marL="0" indent="0">
              <a:buNone/>
            </a:pPr>
            <a:endParaRPr lang="en-GB" sz="2000" dirty="0"/>
          </a:p>
          <a:p>
            <a:endParaRPr lang="en-GB" dirty="0"/>
          </a:p>
          <a:p>
            <a:endParaRPr lang="en-GB" b="1" dirty="0"/>
          </a:p>
          <a:p>
            <a:pPr marL="0" indent="0">
              <a:buNone/>
            </a:pPr>
            <a:endParaRPr lang="en-GB" dirty="0"/>
          </a:p>
          <a:p>
            <a:endParaRPr lang="en-GB" dirty="0"/>
          </a:p>
          <a:p>
            <a:endParaRPr lang="en-GB" dirty="0"/>
          </a:p>
        </p:txBody>
      </p:sp>
      <p:sp>
        <p:nvSpPr>
          <p:cNvPr id="4" name="TextBox 3">
            <a:extLst>
              <a:ext uri="{FF2B5EF4-FFF2-40B4-BE49-F238E27FC236}">
                <a16:creationId xmlns:a16="http://schemas.microsoft.com/office/drawing/2014/main" id="{9C7C95B0-40F0-43D6-835E-ED10D55B747C}"/>
              </a:ext>
            </a:extLst>
          </p:cNvPr>
          <p:cNvSpPr txBox="1"/>
          <p:nvPr/>
        </p:nvSpPr>
        <p:spPr>
          <a:xfrm>
            <a:off x="725424" y="2735524"/>
            <a:ext cx="10521696" cy="4247317"/>
          </a:xfrm>
          <a:prstGeom prst="rect">
            <a:avLst/>
          </a:prstGeom>
          <a:noFill/>
        </p:spPr>
        <p:txBody>
          <a:bodyPr wrap="square" rtlCol="0">
            <a:spAutoFit/>
          </a:bodyPr>
          <a:lstStyle/>
          <a:p>
            <a:endParaRPr lang="en-GB" b="1" dirty="0">
              <a:latin typeface="Verdana" panose="020B0604030504040204" pitchFamily="34" charset="0"/>
              <a:ea typeface="Verdana" panose="020B0604030504040204" pitchFamily="34" charset="0"/>
            </a:endParaRPr>
          </a:p>
          <a:p>
            <a:r>
              <a:rPr lang="en-GB" b="1" dirty="0">
                <a:latin typeface="Verdana" panose="020B0604030504040204" pitchFamily="34" charset="0"/>
                <a:ea typeface="Verdana" panose="020B0604030504040204" pitchFamily="34" charset="0"/>
              </a:rPr>
              <a:t>HR Generalist Vs HR Specialist Vs Outsourcing </a:t>
            </a:r>
          </a:p>
          <a:p>
            <a:endParaRPr lang="en-GB" dirty="0">
              <a:latin typeface="Verdana" panose="020B0604030504040204" pitchFamily="34" charset="0"/>
              <a:ea typeface="Verdana" panose="020B0604030504040204" pitchFamily="34" charset="0"/>
            </a:endParaRPr>
          </a:p>
          <a:p>
            <a:pPr marL="285750" indent="-285750">
              <a:buClr>
                <a:schemeClr val="accent1"/>
              </a:buClr>
              <a:buFont typeface="Wingdings 3" panose="05040102010807070707" pitchFamily="18" charset="2"/>
              <a:buChar char="u"/>
            </a:pPr>
            <a:r>
              <a:rPr lang="en-GB" dirty="0">
                <a:latin typeface="Verdana" panose="020B0604030504040204" pitchFamily="34" charset="0"/>
                <a:ea typeface="Verdana" panose="020B0604030504040204" pitchFamily="34" charset="0"/>
              </a:rPr>
              <a:t>HR Generalist – a HR professional with knowledge covering all HR practises. Attractive to SME employers due to versatility and flexibility of skill set. </a:t>
            </a:r>
          </a:p>
          <a:p>
            <a:endParaRPr lang="en-GB" dirty="0">
              <a:latin typeface="Verdana" panose="020B0604030504040204" pitchFamily="34" charset="0"/>
              <a:ea typeface="Verdana" panose="020B0604030504040204" pitchFamily="34" charset="0"/>
            </a:endParaRPr>
          </a:p>
          <a:p>
            <a:pPr marL="285750" indent="-285750">
              <a:buClr>
                <a:schemeClr val="accent1"/>
              </a:buClr>
              <a:buFont typeface="Wingdings 3" panose="05040102010807070707" pitchFamily="18" charset="2"/>
              <a:buChar char="u"/>
            </a:pPr>
            <a:r>
              <a:rPr lang="en-GB" dirty="0">
                <a:latin typeface="Verdana" panose="020B0604030504040204" pitchFamily="34" charset="0"/>
                <a:ea typeface="Verdana" panose="020B0604030504040204" pitchFamily="34" charset="0"/>
              </a:rPr>
              <a:t>HR Specialist - a HR professional who is an expert in their field. They tend to specialise in one area only </a:t>
            </a:r>
            <a:r>
              <a:rPr lang="en-GB" dirty="0" err="1">
                <a:latin typeface="Verdana" panose="020B0604030504040204" pitchFamily="34" charset="0"/>
                <a:ea typeface="Verdana" panose="020B0604030504040204" pitchFamily="34" charset="0"/>
              </a:rPr>
              <a:t>e.g</a:t>
            </a:r>
            <a:r>
              <a:rPr lang="en-GB" dirty="0">
                <a:latin typeface="Verdana" panose="020B0604030504040204" pitchFamily="34" charset="0"/>
                <a:ea typeface="Verdana" panose="020B0604030504040204" pitchFamily="34" charset="0"/>
              </a:rPr>
              <a:t> Recruitment, Employment Law. </a:t>
            </a:r>
          </a:p>
          <a:p>
            <a:pPr>
              <a:buClr>
                <a:schemeClr val="accent1"/>
              </a:buClr>
            </a:pPr>
            <a:endParaRPr lang="en-GB" dirty="0">
              <a:latin typeface="Verdana" panose="020B0604030504040204" pitchFamily="34" charset="0"/>
              <a:ea typeface="Verdana" panose="020B0604030504040204" pitchFamily="34" charset="0"/>
            </a:endParaRPr>
          </a:p>
          <a:p>
            <a:pPr marL="285750" indent="-285750">
              <a:buClr>
                <a:schemeClr val="accent1"/>
              </a:buClr>
              <a:buFont typeface="Wingdings 3" panose="05040102010807070707" pitchFamily="18" charset="2"/>
              <a:buChar char="u"/>
            </a:pPr>
            <a:r>
              <a:rPr lang="en-GB" dirty="0">
                <a:latin typeface="Verdana" panose="020B0604030504040204" pitchFamily="34" charset="0"/>
                <a:ea typeface="Verdana" panose="020B0604030504040204" pitchFamily="34" charset="0"/>
              </a:rPr>
              <a:t>Outsourcing – Utilising specialist companies for HR support.</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44203852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BE2C2-657E-4ED2-9C6F-C3831C2076F3}"/>
              </a:ext>
            </a:extLst>
          </p:cNvPr>
          <p:cNvSpPr>
            <a:spLocks noGrp="1"/>
          </p:cNvSpPr>
          <p:nvPr>
            <p:ph type="title"/>
          </p:nvPr>
        </p:nvSpPr>
        <p:spPr>
          <a:xfrm>
            <a:off x="1154954" y="693252"/>
            <a:ext cx="8761413" cy="977052"/>
          </a:xfrm>
        </p:spPr>
        <p:txBody>
          <a:bodyPr/>
          <a:lstStyle/>
          <a:p>
            <a:pPr algn="ctr"/>
            <a:r>
              <a:rPr lang="en-GB" dirty="0">
                <a:latin typeface="Verdana" panose="020B0604030504040204" pitchFamily="34" charset="0"/>
                <a:ea typeface="Verdana" panose="020B0604030504040204" pitchFamily="34" charset="0"/>
              </a:rPr>
              <a:t>Models of the HR Function </a:t>
            </a:r>
          </a:p>
        </p:txBody>
      </p:sp>
      <p:sp>
        <p:nvSpPr>
          <p:cNvPr id="3" name="Content Placeholder 2">
            <a:extLst>
              <a:ext uri="{FF2B5EF4-FFF2-40B4-BE49-F238E27FC236}">
                <a16:creationId xmlns:a16="http://schemas.microsoft.com/office/drawing/2014/main" id="{4A008EB3-17CF-4405-B6C8-CB5635F9F509}"/>
              </a:ext>
            </a:extLst>
          </p:cNvPr>
          <p:cNvSpPr>
            <a:spLocks noGrp="1"/>
          </p:cNvSpPr>
          <p:nvPr>
            <p:ph idx="1"/>
          </p:nvPr>
        </p:nvSpPr>
        <p:spPr>
          <a:xfrm>
            <a:off x="1154954" y="2340864"/>
            <a:ext cx="10634710" cy="4255008"/>
          </a:xfrm>
        </p:spPr>
        <p:txBody>
          <a:bodyPr>
            <a:normAutofit/>
          </a:bodyPr>
          <a:lstStyle/>
          <a:p>
            <a:pPr marL="0" indent="0">
              <a:buNone/>
            </a:pPr>
            <a:endParaRPr lang="en-GB" sz="2000" dirty="0"/>
          </a:p>
          <a:p>
            <a:pPr marL="0" indent="0">
              <a:buNone/>
            </a:pPr>
            <a:endParaRPr lang="en-GB" sz="2000" dirty="0"/>
          </a:p>
          <a:p>
            <a:endParaRPr lang="en-GB" dirty="0"/>
          </a:p>
          <a:p>
            <a:endParaRPr lang="en-GB" b="1" dirty="0"/>
          </a:p>
          <a:p>
            <a:pPr marL="0" indent="0">
              <a:buNone/>
            </a:pPr>
            <a:endParaRPr lang="en-GB" dirty="0"/>
          </a:p>
          <a:p>
            <a:endParaRPr lang="en-GB" dirty="0"/>
          </a:p>
          <a:p>
            <a:endParaRPr lang="en-GB" dirty="0"/>
          </a:p>
        </p:txBody>
      </p:sp>
      <p:sp>
        <p:nvSpPr>
          <p:cNvPr id="4" name="TextBox 3">
            <a:extLst>
              <a:ext uri="{FF2B5EF4-FFF2-40B4-BE49-F238E27FC236}">
                <a16:creationId xmlns:a16="http://schemas.microsoft.com/office/drawing/2014/main" id="{9C7C95B0-40F0-43D6-835E-ED10D55B747C}"/>
              </a:ext>
            </a:extLst>
          </p:cNvPr>
          <p:cNvSpPr txBox="1"/>
          <p:nvPr/>
        </p:nvSpPr>
        <p:spPr>
          <a:xfrm>
            <a:off x="362159" y="2600960"/>
            <a:ext cx="7903845" cy="4555093"/>
          </a:xfrm>
          <a:prstGeom prst="rect">
            <a:avLst/>
          </a:prstGeom>
          <a:noFill/>
        </p:spPr>
        <p:txBody>
          <a:bodyPr wrap="square" rtlCol="0">
            <a:spAutoFit/>
          </a:bodyPr>
          <a:lstStyle/>
          <a:p>
            <a:endParaRPr lang="en-GB" dirty="0">
              <a:latin typeface="Verdana" panose="020B0604030504040204" pitchFamily="34" charset="0"/>
              <a:ea typeface="Verdana" panose="020B0604030504040204" pitchFamily="34" charset="0"/>
            </a:endParaRPr>
          </a:p>
          <a:p>
            <a:r>
              <a:rPr lang="en-GB" sz="2000" b="1" dirty="0">
                <a:latin typeface="Verdana" panose="020B0604030504040204" pitchFamily="34" charset="0"/>
                <a:ea typeface="Verdana" panose="020B0604030504040204" pitchFamily="34" charset="0"/>
              </a:rPr>
              <a:t>Ulrich’s Three Legged Stool Model </a:t>
            </a:r>
            <a:endParaRPr lang="en-GB" b="1" dirty="0">
              <a:latin typeface="Verdana" panose="020B0604030504040204" pitchFamily="34" charset="0"/>
              <a:ea typeface="Verdana" panose="020B0604030504040204" pitchFamily="34" charset="0"/>
            </a:endParaRPr>
          </a:p>
          <a:p>
            <a:pPr marL="285750" indent="-285750">
              <a:buClr>
                <a:schemeClr val="accent1"/>
              </a:buClr>
              <a:buFont typeface="Wingdings 3" panose="05040102010807070707" pitchFamily="18" charset="2"/>
              <a:buChar char="u"/>
            </a:pPr>
            <a:r>
              <a:rPr lang="en-GB" dirty="0">
                <a:latin typeface="Verdana" panose="020B0604030504040204" pitchFamily="34" charset="0"/>
                <a:ea typeface="Verdana" panose="020B0604030504040204" pitchFamily="34" charset="0"/>
              </a:rPr>
              <a:t>Strategic Business </a:t>
            </a:r>
            <a:r>
              <a:rPr lang="en-GB" dirty="0" smtClean="0">
                <a:latin typeface="Verdana" panose="020B0604030504040204" pitchFamily="34" charset="0"/>
                <a:ea typeface="Verdana" panose="020B0604030504040204" pitchFamily="34" charset="0"/>
              </a:rPr>
              <a:t>Partners</a:t>
            </a:r>
            <a:endParaRPr lang="en-GB" dirty="0">
              <a:latin typeface="Verdana" panose="020B0604030504040204" pitchFamily="34" charset="0"/>
              <a:ea typeface="Verdana" panose="020B0604030504040204" pitchFamily="34" charset="0"/>
            </a:endParaRPr>
          </a:p>
          <a:p>
            <a:pPr marL="285750" indent="-285750">
              <a:buClr>
                <a:schemeClr val="accent1"/>
              </a:buClr>
              <a:buFont typeface="Wingdings 3" panose="05040102010807070707" pitchFamily="18" charset="2"/>
              <a:buChar char="u"/>
            </a:pPr>
            <a:r>
              <a:rPr lang="en-GB" dirty="0">
                <a:latin typeface="Verdana" panose="020B0604030504040204" pitchFamily="34" charset="0"/>
                <a:ea typeface="Verdana" panose="020B0604030504040204" pitchFamily="34" charset="0"/>
              </a:rPr>
              <a:t>Centres of Excellence </a:t>
            </a:r>
            <a:endParaRPr lang="en-GB" dirty="0">
              <a:latin typeface="Verdana" panose="020B0604030504040204" pitchFamily="34" charset="0"/>
              <a:ea typeface="Verdana" panose="020B0604030504040204" pitchFamily="34" charset="0"/>
            </a:endParaRPr>
          </a:p>
          <a:p>
            <a:pPr marL="285750" indent="-285750">
              <a:buClr>
                <a:schemeClr val="accent1"/>
              </a:buClr>
              <a:buFont typeface="Wingdings 3" panose="05040102010807070707" pitchFamily="18" charset="2"/>
              <a:buChar char="u"/>
            </a:pPr>
            <a:r>
              <a:rPr lang="en-GB" dirty="0" smtClean="0">
                <a:latin typeface="Verdana" panose="020B0604030504040204" pitchFamily="34" charset="0"/>
                <a:ea typeface="Verdana" panose="020B0604030504040204" pitchFamily="34" charset="0"/>
              </a:rPr>
              <a:t>Shared Services</a:t>
            </a:r>
          </a:p>
          <a:p>
            <a:pPr>
              <a:buClr>
                <a:schemeClr val="accent1"/>
              </a:buClr>
            </a:pPr>
            <a:endParaRPr lang="en-GB" b="1" dirty="0" smtClean="0">
              <a:latin typeface="Verdana" panose="020B0604030504040204" pitchFamily="34" charset="0"/>
              <a:ea typeface="Verdana" panose="020B0604030504040204" pitchFamily="34" charset="0"/>
            </a:endParaRPr>
          </a:p>
          <a:p>
            <a:pPr>
              <a:buClr>
                <a:schemeClr val="accent1"/>
              </a:buClr>
            </a:pPr>
            <a:endParaRPr lang="en-GB" b="1" dirty="0">
              <a:latin typeface="Verdana" panose="020B0604030504040204" pitchFamily="34" charset="0"/>
              <a:ea typeface="Verdana" panose="020B0604030504040204" pitchFamily="34" charset="0"/>
            </a:endParaRPr>
          </a:p>
          <a:p>
            <a:pPr>
              <a:buClr>
                <a:schemeClr val="accent1"/>
              </a:buClr>
            </a:pPr>
            <a:r>
              <a:rPr lang="en-GB" b="1" dirty="0">
                <a:latin typeface="Verdana" panose="020B0604030504040204" pitchFamily="34" charset="0"/>
                <a:ea typeface="Verdana" panose="020B0604030504040204" pitchFamily="34" charset="0"/>
              </a:rPr>
              <a:t>Evaluation </a:t>
            </a:r>
            <a:endParaRPr lang="en-GB" dirty="0">
              <a:latin typeface="Verdana" panose="020B0604030504040204" pitchFamily="34" charset="0"/>
              <a:ea typeface="Verdana" panose="020B0604030504040204" pitchFamily="34" charset="0"/>
            </a:endParaRPr>
          </a:p>
          <a:p>
            <a:pPr marL="285750" indent="-285750">
              <a:buClr>
                <a:schemeClr val="accent1"/>
              </a:buClr>
              <a:buFont typeface="Wingdings 3" panose="05040102010807070707" pitchFamily="18" charset="2"/>
              <a:buChar char="u"/>
            </a:pPr>
            <a:r>
              <a:rPr lang="en-GB" dirty="0">
                <a:latin typeface="Verdana" panose="020B0604030504040204" pitchFamily="34" charset="0"/>
                <a:ea typeface="Verdana" panose="020B0604030504040204" pitchFamily="34" charset="0"/>
              </a:rPr>
              <a:t>Orion Partners Survey in 2015</a:t>
            </a:r>
          </a:p>
          <a:p>
            <a:pPr marL="285750" indent="-285750">
              <a:buClr>
                <a:schemeClr val="accent1"/>
              </a:buClr>
              <a:buFont typeface="Wingdings 3" panose="05040102010807070707" pitchFamily="18" charset="2"/>
              <a:buChar char="u"/>
            </a:pPr>
            <a:r>
              <a:rPr lang="en-GB" dirty="0">
                <a:latin typeface="Verdana" panose="020B0604030504040204" pitchFamily="34" charset="0"/>
                <a:ea typeface="Verdana" panose="020B0604030504040204" pitchFamily="34" charset="0"/>
              </a:rPr>
              <a:t>Found high level of respondents believed the model had had a positive impact on HR </a:t>
            </a:r>
          </a:p>
          <a:p>
            <a:pPr marL="285750" indent="-285750">
              <a:buClr>
                <a:schemeClr val="accent1"/>
              </a:buClr>
              <a:buFont typeface="Wingdings 3" panose="05040102010807070707" pitchFamily="18" charset="2"/>
              <a:buChar char="u"/>
            </a:pPr>
            <a:r>
              <a:rPr lang="en-GB" dirty="0">
                <a:latin typeface="Verdana" panose="020B0604030504040204" pitchFamily="34" charset="0"/>
                <a:ea typeface="Verdana" panose="020B0604030504040204" pitchFamily="34" charset="0"/>
              </a:rPr>
              <a:t>Found HR Business Partner roles still too transactional</a:t>
            </a:r>
          </a:p>
          <a:p>
            <a:endParaRPr lang="en-GB" dirty="0"/>
          </a:p>
          <a:p>
            <a:endParaRPr lang="en-GB" dirty="0"/>
          </a:p>
          <a:p>
            <a:endParaRPr lang="en-GB" dirty="0"/>
          </a:p>
          <a:p>
            <a:endParaRPr lang="en-GB" dirty="0"/>
          </a:p>
        </p:txBody>
      </p:sp>
      <p:pic>
        <p:nvPicPr>
          <p:cNvPr id="6" name="Picture 5" descr="A close up of a stool&#10;&#10;Description automatically generated">
            <a:extLst>
              <a:ext uri="{FF2B5EF4-FFF2-40B4-BE49-F238E27FC236}">
                <a16:creationId xmlns:a16="http://schemas.microsoft.com/office/drawing/2014/main" id="{1B9E29D4-D930-4959-BF7C-3836CBD594CE}"/>
              </a:ext>
            </a:extLst>
          </p:cNvPr>
          <p:cNvPicPr>
            <a:picLocks noChangeAspect="1"/>
          </p:cNvPicPr>
          <p:nvPr/>
        </p:nvPicPr>
        <p:blipFill>
          <a:blip r:embed="rId3"/>
          <a:stretch>
            <a:fillRect/>
          </a:stretch>
        </p:blipFill>
        <p:spPr>
          <a:xfrm>
            <a:off x="8174625" y="3579278"/>
            <a:ext cx="3483483" cy="2339653"/>
          </a:xfrm>
          <a:prstGeom prst="rect">
            <a:avLst/>
          </a:prstGeom>
        </p:spPr>
      </p:pic>
    </p:spTree>
    <p:extLst>
      <p:ext uri="{BB962C8B-B14F-4D97-AF65-F5344CB8AC3E}">
        <p14:creationId xmlns:p14="http://schemas.microsoft.com/office/powerpoint/2010/main" val="51436456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BE2C2-657E-4ED2-9C6F-C3831C2076F3}"/>
              </a:ext>
            </a:extLst>
          </p:cNvPr>
          <p:cNvSpPr>
            <a:spLocks noGrp="1"/>
          </p:cNvSpPr>
          <p:nvPr>
            <p:ph type="title"/>
          </p:nvPr>
        </p:nvSpPr>
        <p:spPr>
          <a:xfrm>
            <a:off x="1154954" y="693252"/>
            <a:ext cx="8761413" cy="977052"/>
          </a:xfrm>
        </p:spPr>
        <p:txBody>
          <a:bodyPr/>
          <a:lstStyle/>
          <a:p>
            <a:pPr algn="ctr"/>
            <a:r>
              <a:rPr lang="en-GB" dirty="0">
                <a:latin typeface="Verdana" panose="020B0604030504040204" pitchFamily="34" charset="0"/>
                <a:ea typeface="Verdana" panose="020B0604030504040204" pitchFamily="34" charset="0"/>
              </a:rPr>
              <a:t>HR and Line Managers working together  </a:t>
            </a:r>
          </a:p>
        </p:txBody>
      </p:sp>
      <p:sp>
        <p:nvSpPr>
          <p:cNvPr id="3" name="Content Placeholder 2">
            <a:extLst>
              <a:ext uri="{FF2B5EF4-FFF2-40B4-BE49-F238E27FC236}">
                <a16:creationId xmlns:a16="http://schemas.microsoft.com/office/drawing/2014/main" id="{4A008EB3-17CF-4405-B6C8-CB5635F9F509}"/>
              </a:ext>
            </a:extLst>
          </p:cNvPr>
          <p:cNvSpPr>
            <a:spLocks noGrp="1"/>
          </p:cNvSpPr>
          <p:nvPr>
            <p:ph idx="1"/>
          </p:nvPr>
        </p:nvSpPr>
        <p:spPr>
          <a:xfrm>
            <a:off x="609600" y="2340864"/>
            <a:ext cx="11180064" cy="4255008"/>
          </a:xfrm>
        </p:spPr>
        <p:txBody>
          <a:bodyPr>
            <a:normAutofit/>
          </a:bodyPr>
          <a:lstStyle/>
          <a:p>
            <a:pPr marL="0" indent="0">
              <a:buNone/>
            </a:pPr>
            <a:endParaRPr lang="en-GB" sz="2000" dirty="0"/>
          </a:p>
          <a:p>
            <a:pPr marL="0" indent="0">
              <a:buNone/>
            </a:pPr>
            <a:endParaRPr lang="en-GB" sz="2000" dirty="0"/>
          </a:p>
          <a:p>
            <a:endParaRPr lang="en-GB" dirty="0"/>
          </a:p>
          <a:p>
            <a:endParaRPr lang="en-GB" b="1" dirty="0"/>
          </a:p>
          <a:p>
            <a:pPr marL="0" indent="0">
              <a:buNone/>
            </a:pPr>
            <a:endParaRPr lang="en-GB" dirty="0"/>
          </a:p>
          <a:p>
            <a:endParaRPr lang="en-GB" dirty="0"/>
          </a:p>
          <a:p>
            <a:endParaRPr lang="en-GB" dirty="0"/>
          </a:p>
        </p:txBody>
      </p:sp>
      <p:sp>
        <p:nvSpPr>
          <p:cNvPr id="4" name="TextBox 3">
            <a:extLst>
              <a:ext uri="{FF2B5EF4-FFF2-40B4-BE49-F238E27FC236}">
                <a16:creationId xmlns:a16="http://schemas.microsoft.com/office/drawing/2014/main" id="{9C7C95B0-40F0-43D6-835E-ED10D55B747C}"/>
              </a:ext>
            </a:extLst>
          </p:cNvPr>
          <p:cNvSpPr txBox="1"/>
          <p:nvPr/>
        </p:nvSpPr>
        <p:spPr>
          <a:xfrm>
            <a:off x="298704" y="2340864"/>
            <a:ext cx="11801856" cy="3139321"/>
          </a:xfrm>
          <a:prstGeom prst="rect">
            <a:avLst/>
          </a:prstGeom>
          <a:noFill/>
        </p:spPr>
        <p:txBody>
          <a:bodyPr wrap="square" rtlCol="0">
            <a:spAutoFit/>
          </a:bodyPr>
          <a:lstStyle/>
          <a:p>
            <a:endParaRPr lang="en-GB" b="1" dirty="0">
              <a:latin typeface="Verdana" panose="020B0604030504040204" pitchFamily="34" charset="0"/>
              <a:ea typeface="Verdana" panose="020B0604030504040204" pitchFamily="34" charset="0"/>
            </a:endParaRPr>
          </a:p>
          <a:p>
            <a:endParaRPr lang="en-GB" dirty="0">
              <a:latin typeface="Verdana" panose="020B0604030504040204" pitchFamily="34" charset="0"/>
              <a:ea typeface="Verdana" panose="020B0604030504040204" pitchFamily="34" charset="0"/>
            </a:endParaRPr>
          </a:p>
          <a:p>
            <a:pPr>
              <a:buClr>
                <a:schemeClr val="accent1"/>
              </a:buClr>
            </a:pPr>
            <a:r>
              <a:rPr lang="en-GB" u="sng" dirty="0">
                <a:latin typeface="Verdana" panose="020B0604030504040204" pitchFamily="34" charset="0"/>
                <a:ea typeface="Verdana" panose="020B0604030504040204" pitchFamily="34" charset="0"/>
              </a:rPr>
              <a:t>Hays Group – Survey </a:t>
            </a:r>
          </a:p>
          <a:p>
            <a:pPr marL="285750" indent="-285750">
              <a:buClr>
                <a:schemeClr val="accent1"/>
              </a:buClr>
              <a:buFont typeface="Wingdings 3" panose="05040102010807070707" pitchFamily="18" charset="2"/>
              <a:buChar char="u"/>
            </a:pPr>
            <a:r>
              <a:rPr lang="en-GB" dirty="0">
                <a:latin typeface="Verdana" panose="020B0604030504040204" pitchFamily="34" charset="0"/>
                <a:ea typeface="Verdana" panose="020B0604030504040204" pitchFamily="34" charset="0"/>
              </a:rPr>
              <a:t>94% of HR Departments were reduced for company savings</a:t>
            </a:r>
          </a:p>
          <a:p>
            <a:pPr marL="285750" indent="-285750">
              <a:buClr>
                <a:schemeClr val="accent1"/>
              </a:buClr>
              <a:buFont typeface="Wingdings 3" panose="05040102010807070707" pitchFamily="18" charset="2"/>
              <a:buChar char="u"/>
            </a:pPr>
            <a:r>
              <a:rPr lang="en-GB" dirty="0">
                <a:latin typeface="Verdana" panose="020B0604030504040204" pitchFamily="34" charset="0"/>
                <a:ea typeface="Verdana" panose="020B0604030504040204" pitchFamily="34" charset="0"/>
              </a:rPr>
              <a:t>The same time Line Managers were increasingly relying on HR Teams for everyday decisions </a:t>
            </a:r>
          </a:p>
          <a:p>
            <a:pPr marL="285750" indent="-285750">
              <a:buClr>
                <a:schemeClr val="accent1"/>
              </a:buClr>
              <a:buFont typeface="Wingdings 3" panose="05040102010807070707" pitchFamily="18" charset="2"/>
              <a:buChar char="u"/>
            </a:pPr>
            <a:r>
              <a:rPr lang="en-GB" dirty="0">
                <a:latin typeface="Verdana" panose="020B0604030504040204" pitchFamily="34" charset="0"/>
                <a:ea typeface="Verdana" panose="020B0604030504040204" pitchFamily="34" charset="0"/>
              </a:rPr>
              <a:t>More than a third of HR Directors agreed the teams spend too long dealing with straightforward requests from Line Managers </a:t>
            </a:r>
          </a:p>
          <a:p>
            <a:pPr>
              <a:buClr>
                <a:schemeClr val="accent1"/>
              </a:buClr>
            </a:pPr>
            <a:endParaRPr lang="en-GB" dirty="0">
              <a:latin typeface="Verdana" panose="020B0604030504040204" pitchFamily="34" charset="0"/>
              <a:ea typeface="Verdana" panose="020B0604030504040204" pitchFamily="34" charset="0"/>
            </a:endParaRPr>
          </a:p>
          <a:p>
            <a:pPr>
              <a:buClr>
                <a:schemeClr val="accent1"/>
              </a:buClr>
            </a:pPr>
            <a:r>
              <a:rPr lang="en-GB" dirty="0">
                <a:latin typeface="Verdana" panose="020B0604030504040204" pitchFamily="34" charset="0"/>
                <a:ea typeface="Verdana" panose="020B0604030504040204" pitchFamily="34" charset="0"/>
              </a:rPr>
              <a:t>The CIPD state that in order for Mangers to deliver good people management, they themselves need a strong supportive framework and that if Managers are responsible for implementing HR policies, then HR need to be part of the training to enable Managers to do this effectively.</a:t>
            </a:r>
          </a:p>
        </p:txBody>
      </p:sp>
    </p:spTree>
    <p:extLst>
      <p:ext uri="{BB962C8B-B14F-4D97-AF65-F5344CB8AC3E}">
        <p14:creationId xmlns:p14="http://schemas.microsoft.com/office/powerpoint/2010/main" val="320698334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BE2C2-657E-4ED2-9C6F-C3831C2076F3}"/>
              </a:ext>
            </a:extLst>
          </p:cNvPr>
          <p:cNvSpPr>
            <a:spLocks noGrp="1"/>
          </p:cNvSpPr>
          <p:nvPr>
            <p:ph type="title"/>
          </p:nvPr>
        </p:nvSpPr>
        <p:spPr>
          <a:xfrm>
            <a:off x="1154954" y="693252"/>
            <a:ext cx="8761413" cy="977052"/>
          </a:xfrm>
        </p:spPr>
        <p:txBody>
          <a:bodyPr/>
          <a:lstStyle/>
          <a:p>
            <a:pPr algn="ctr"/>
            <a:r>
              <a:rPr lang="en-GB">
                <a:latin typeface="Verdana" panose="020B0604030504040204" pitchFamily="34" charset="0"/>
                <a:ea typeface="Verdana" panose="020B0604030504040204" pitchFamily="34" charset="0"/>
              </a:rPr>
              <a:t>HR and Line Managers working together </a:t>
            </a:r>
            <a:endParaRPr lang="en-GB" dirty="0">
              <a:latin typeface="Verdana" panose="020B0604030504040204" pitchFamily="34" charset="0"/>
              <a:ea typeface="Verdana" panose="020B0604030504040204" pitchFamily="34" charset="0"/>
            </a:endParaRPr>
          </a:p>
        </p:txBody>
      </p:sp>
      <p:sp>
        <p:nvSpPr>
          <p:cNvPr id="3" name="Content Placeholder 2">
            <a:extLst>
              <a:ext uri="{FF2B5EF4-FFF2-40B4-BE49-F238E27FC236}">
                <a16:creationId xmlns:a16="http://schemas.microsoft.com/office/drawing/2014/main" id="{4A008EB3-17CF-4405-B6C8-CB5635F9F509}"/>
              </a:ext>
            </a:extLst>
          </p:cNvPr>
          <p:cNvSpPr>
            <a:spLocks noGrp="1"/>
          </p:cNvSpPr>
          <p:nvPr>
            <p:ph idx="1"/>
          </p:nvPr>
        </p:nvSpPr>
        <p:spPr>
          <a:xfrm>
            <a:off x="609600" y="2340864"/>
            <a:ext cx="11180064" cy="4255008"/>
          </a:xfrm>
        </p:spPr>
        <p:txBody>
          <a:bodyPr>
            <a:normAutofit/>
          </a:bodyPr>
          <a:lstStyle/>
          <a:p>
            <a:pPr marL="0" indent="0">
              <a:buNone/>
            </a:pPr>
            <a:endParaRPr lang="en-GB" sz="2000"/>
          </a:p>
          <a:p>
            <a:pPr marL="0" indent="0">
              <a:buNone/>
            </a:pPr>
            <a:endParaRPr lang="en-GB" sz="2000"/>
          </a:p>
          <a:p>
            <a:endParaRPr lang="en-GB"/>
          </a:p>
          <a:p>
            <a:endParaRPr lang="en-GB" b="1"/>
          </a:p>
          <a:p>
            <a:pPr marL="0" indent="0">
              <a:buNone/>
            </a:pPr>
            <a:endParaRPr lang="en-GB"/>
          </a:p>
          <a:p>
            <a:endParaRPr lang="en-GB"/>
          </a:p>
          <a:p>
            <a:endParaRPr lang="en-GB" dirty="0"/>
          </a:p>
        </p:txBody>
      </p:sp>
      <p:sp>
        <p:nvSpPr>
          <p:cNvPr id="5" name="TextBox 4">
            <a:extLst>
              <a:ext uri="{FF2B5EF4-FFF2-40B4-BE49-F238E27FC236}">
                <a16:creationId xmlns:a16="http://schemas.microsoft.com/office/drawing/2014/main" id="{E80DA6E5-3C76-4251-A029-B65467FBBA37}"/>
              </a:ext>
            </a:extLst>
          </p:cNvPr>
          <p:cNvSpPr txBox="1"/>
          <p:nvPr/>
        </p:nvSpPr>
        <p:spPr>
          <a:xfrm>
            <a:off x="609600" y="2804160"/>
            <a:ext cx="11180064" cy="2215991"/>
          </a:xfrm>
          <a:prstGeom prst="rect">
            <a:avLst/>
          </a:prstGeom>
          <a:noFill/>
        </p:spPr>
        <p:txBody>
          <a:bodyPr wrap="square" rtlCol="0">
            <a:spAutoFit/>
          </a:bodyPr>
          <a:lstStyle/>
          <a:p>
            <a:r>
              <a:rPr lang="en-GB" sz="2000" b="1">
                <a:latin typeface="Verdana" panose="020B0604030504040204" pitchFamily="34" charset="0"/>
                <a:ea typeface="Verdana" panose="020B0604030504040204" pitchFamily="34" charset="0"/>
              </a:rPr>
              <a:t>How do we achieve this? </a:t>
            </a:r>
          </a:p>
          <a:p>
            <a:endParaRPr lang="en-GB">
              <a:latin typeface="Verdana" panose="020B0604030504040204" pitchFamily="34" charset="0"/>
              <a:ea typeface="Verdana" panose="020B0604030504040204" pitchFamily="34" charset="0"/>
            </a:endParaRPr>
          </a:p>
          <a:p>
            <a:pPr marL="285750" indent="-285750">
              <a:buClr>
                <a:schemeClr val="accent1"/>
              </a:buClr>
              <a:buFont typeface="Wingdings 3" panose="05040102010807070707" pitchFamily="18" charset="2"/>
              <a:buChar char="u"/>
            </a:pPr>
            <a:r>
              <a:rPr lang="en-GB" sz="2000">
                <a:latin typeface="Verdana" panose="020B0604030504040204" pitchFamily="34" charset="0"/>
                <a:ea typeface="Verdana" panose="020B0604030504040204" pitchFamily="34" charset="0"/>
              </a:rPr>
              <a:t>Business Partnering </a:t>
            </a:r>
          </a:p>
          <a:p>
            <a:pPr>
              <a:buClr>
                <a:schemeClr val="accent1"/>
              </a:buClr>
            </a:pPr>
            <a:endParaRPr lang="en-GB" sz="2000">
              <a:latin typeface="Verdana" panose="020B0604030504040204" pitchFamily="34" charset="0"/>
              <a:ea typeface="Verdana" panose="020B0604030504040204" pitchFamily="34" charset="0"/>
            </a:endParaRPr>
          </a:p>
          <a:p>
            <a:pPr marL="285750" indent="-285750">
              <a:buClr>
                <a:schemeClr val="accent1"/>
              </a:buClr>
              <a:buFont typeface="Wingdings 3" panose="05040102010807070707" pitchFamily="18" charset="2"/>
              <a:buChar char="u"/>
            </a:pPr>
            <a:r>
              <a:rPr lang="en-GB" sz="2000">
                <a:latin typeface="Verdana" panose="020B0604030504040204" pitchFamily="34" charset="0"/>
                <a:ea typeface="Verdana" panose="020B0604030504040204" pitchFamily="34" charset="0"/>
              </a:rPr>
              <a:t>Regular Training Sessions</a:t>
            </a:r>
          </a:p>
          <a:p>
            <a:pPr marL="285750" indent="-285750">
              <a:buClr>
                <a:schemeClr val="accent1"/>
              </a:buClr>
              <a:buFont typeface="Wingdings 3" panose="05040102010807070707" pitchFamily="18" charset="2"/>
              <a:buChar char="u"/>
            </a:pPr>
            <a:endParaRPr lang="en-GB" sz="2000">
              <a:latin typeface="Verdana" panose="020B0604030504040204" pitchFamily="34" charset="0"/>
              <a:ea typeface="Verdana" panose="020B0604030504040204" pitchFamily="34" charset="0"/>
            </a:endParaRPr>
          </a:p>
          <a:p>
            <a:pPr marL="285750" indent="-285750">
              <a:buClr>
                <a:schemeClr val="accent1"/>
              </a:buClr>
              <a:buFont typeface="Wingdings 3" panose="05040102010807070707" pitchFamily="18" charset="2"/>
              <a:buChar char="u"/>
            </a:pPr>
            <a:r>
              <a:rPr lang="en-GB" sz="2000">
                <a:latin typeface="Verdana" panose="020B0604030504040204" pitchFamily="34" charset="0"/>
                <a:ea typeface="Verdana" panose="020B0604030504040204" pitchFamily="34" charset="0"/>
              </a:rPr>
              <a:t>Communication</a:t>
            </a:r>
            <a:endParaRPr lang="en-GB" sz="2000" dirty="0">
              <a:latin typeface="Verdana" panose="020B0604030504040204" pitchFamily="34" charset="0"/>
              <a:ea typeface="Verdana" panose="020B0604030504040204" pitchFamily="34" charset="0"/>
            </a:endParaRPr>
          </a:p>
        </p:txBody>
      </p:sp>
      <p:pic>
        <p:nvPicPr>
          <p:cNvPr id="6" name="Picture 5">
            <a:extLst>
              <a:ext uri="{FF2B5EF4-FFF2-40B4-BE49-F238E27FC236}">
                <a16:creationId xmlns:a16="http://schemas.microsoft.com/office/drawing/2014/main" id="{61A962EF-B528-4312-8CD0-A8571141F388}"/>
              </a:ext>
            </a:extLst>
          </p:cNvPr>
          <p:cNvPicPr>
            <a:picLocks noChangeAspect="1"/>
          </p:cNvPicPr>
          <p:nvPr/>
        </p:nvPicPr>
        <p:blipFill>
          <a:blip r:embed="rId3"/>
          <a:stretch>
            <a:fillRect/>
          </a:stretch>
        </p:blipFill>
        <p:spPr>
          <a:xfrm>
            <a:off x="5446966" y="2592873"/>
            <a:ext cx="5857875" cy="3571875"/>
          </a:xfrm>
          <a:prstGeom prst="rect">
            <a:avLst/>
          </a:prstGeom>
        </p:spPr>
      </p:pic>
    </p:spTree>
    <p:extLst>
      <p:ext uri="{BB962C8B-B14F-4D97-AF65-F5344CB8AC3E}">
        <p14:creationId xmlns:p14="http://schemas.microsoft.com/office/powerpoint/2010/main" val="418010811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BE2C2-657E-4ED2-9C6F-C3831C2076F3}"/>
              </a:ext>
            </a:extLst>
          </p:cNvPr>
          <p:cNvSpPr>
            <a:spLocks noGrp="1"/>
          </p:cNvSpPr>
          <p:nvPr>
            <p:ph type="title"/>
          </p:nvPr>
        </p:nvSpPr>
        <p:spPr>
          <a:xfrm>
            <a:off x="1154954" y="693252"/>
            <a:ext cx="8761413" cy="977052"/>
          </a:xfrm>
        </p:spPr>
        <p:txBody>
          <a:bodyPr/>
          <a:lstStyle/>
          <a:p>
            <a:pPr algn="ctr"/>
            <a:r>
              <a:rPr lang="en-GB" dirty="0">
                <a:latin typeface="Verdana" panose="020B0604030504040204" pitchFamily="34" charset="0"/>
                <a:ea typeface="Verdana" panose="020B0604030504040204" pitchFamily="34" charset="0"/>
              </a:rPr>
              <a:t>HR and Ethics </a:t>
            </a:r>
          </a:p>
        </p:txBody>
      </p:sp>
      <p:sp>
        <p:nvSpPr>
          <p:cNvPr id="3" name="Content Placeholder 2">
            <a:extLst>
              <a:ext uri="{FF2B5EF4-FFF2-40B4-BE49-F238E27FC236}">
                <a16:creationId xmlns:a16="http://schemas.microsoft.com/office/drawing/2014/main" id="{4A008EB3-17CF-4405-B6C8-CB5635F9F509}"/>
              </a:ext>
            </a:extLst>
          </p:cNvPr>
          <p:cNvSpPr>
            <a:spLocks noGrp="1"/>
          </p:cNvSpPr>
          <p:nvPr>
            <p:ph idx="1"/>
          </p:nvPr>
        </p:nvSpPr>
        <p:spPr>
          <a:xfrm>
            <a:off x="609600" y="2340864"/>
            <a:ext cx="11180064" cy="4255008"/>
          </a:xfrm>
        </p:spPr>
        <p:txBody>
          <a:bodyPr>
            <a:normAutofit/>
          </a:bodyPr>
          <a:lstStyle/>
          <a:p>
            <a:pPr marL="0" indent="0">
              <a:buNone/>
            </a:pPr>
            <a:endParaRPr lang="en-GB" sz="2000" dirty="0"/>
          </a:p>
          <a:p>
            <a:pPr marL="0" indent="0">
              <a:buNone/>
            </a:pPr>
            <a:endParaRPr lang="en-GB" sz="2000" dirty="0"/>
          </a:p>
          <a:p>
            <a:endParaRPr lang="en-GB" dirty="0"/>
          </a:p>
          <a:p>
            <a:endParaRPr lang="en-GB" b="1" dirty="0"/>
          </a:p>
          <a:p>
            <a:pPr marL="0" indent="0">
              <a:buNone/>
            </a:pPr>
            <a:endParaRPr lang="en-GB" dirty="0"/>
          </a:p>
          <a:p>
            <a:endParaRPr lang="en-GB" dirty="0"/>
          </a:p>
          <a:p>
            <a:endParaRPr lang="en-GB" dirty="0"/>
          </a:p>
        </p:txBody>
      </p:sp>
      <p:sp>
        <p:nvSpPr>
          <p:cNvPr id="5" name="TextBox 4">
            <a:extLst>
              <a:ext uri="{FF2B5EF4-FFF2-40B4-BE49-F238E27FC236}">
                <a16:creationId xmlns:a16="http://schemas.microsoft.com/office/drawing/2014/main" id="{E80DA6E5-3C76-4251-A029-B65467FBBA37}"/>
              </a:ext>
            </a:extLst>
          </p:cNvPr>
          <p:cNvSpPr txBox="1"/>
          <p:nvPr/>
        </p:nvSpPr>
        <p:spPr>
          <a:xfrm>
            <a:off x="609600" y="2532985"/>
            <a:ext cx="11180064" cy="3631763"/>
          </a:xfrm>
          <a:prstGeom prst="rect">
            <a:avLst/>
          </a:prstGeom>
          <a:noFill/>
        </p:spPr>
        <p:txBody>
          <a:bodyPr wrap="square" rtlCol="0">
            <a:spAutoFit/>
          </a:bodyPr>
          <a:lstStyle/>
          <a:p>
            <a:r>
              <a:rPr lang="en-GB" sz="2000" b="1" dirty="0">
                <a:latin typeface="Verdana" panose="020B0604030504040204" pitchFamily="34" charset="0"/>
                <a:ea typeface="Verdana" panose="020B0604030504040204" pitchFamily="34" charset="0"/>
              </a:rPr>
              <a:t>CIPD viewpoint on ethical practice </a:t>
            </a:r>
            <a:endParaRPr lang="en-GB" b="1" i="1" dirty="0">
              <a:latin typeface="Verdana" panose="020B0604030504040204" pitchFamily="34" charset="0"/>
              <a:ea typeface="Verdana" panose="020B0604030504040204" pitchFamily="34" charset="0"/>
            </a:endParaRPr>
          </a:p>
          <a:p>
            <a:r>
              <a:rPr lang="en-GB" i="1" dirty="0">
                <a:latin typeface="Verdana" panose="020B0604030504040204" pitchFamily="34" charset="0"/>
                <a:ea typeface="Verdana" panose="020B0604030504040204" pitchFamily="34" charset="0"/>
              </a:rPr>
              <a:t>‘Ethical practice is the application of ethical values in organisational behaviour. It applies in all aspects of organisational conduct, including corporate governance, employment practices, sales techniques, stakeholder relations, accounting practices, and issues of product and corporate responsibility. It’s about the discretionary decisions that organisations and the people who work for them make in day-to-day situations.’</a:t>
            </a:r>
          </a:p>
          <a:p>
            <a:endParaRPr lang="en-GB" sz="2000" i="1" dirty="0">
              <a:latin typeface="Verdana" panose="020B0604030504040204" pitchFamily="34" charset="0"/>
              <a:ea typeface="Verdana" panose="020B0604030504040204" pitchFamily="34" charset="0"/>
            </a:endParaRPr>
          </a:p>
          <a:p>
            <a:r>
              <a:rPr lang="en-GB" sz="2000" b="1" dirty="0">
                <a:latin typeface="Verdana" panose="020B0604030504040204" pitchFamily="34" charset="0"/>
                <a:ea typeface="Verdana" panose="020B0604030504040204" pitchFamily="34" charset="0"/>
              </a:rPr>
              <a:t>Winstanley and Woodall on HR and Ethical practice </a:t>
            </a:r>
          </a:p>
          <a:p>
            <a:r>
              <a:rPr lang="en-GB" i="1" dirty="0">
                <a:latin typeface="Verdana" panose="020B0604030504040204" pitchFamily="34" charset="0"/>
                <a:ea typeface="Verdana" panose="020B0604030504040204" pitchFamily="34" charset="0"/>
              </a:rPr>
              <a:t>‘HR Professionals have to raise awareness of ethical issues, promote ethical behaviour, disseminate ethical practices widely among line managers, communicate codes of ethical conduct, ensure people learn about what constitutes ethical behaviours, manage compliance and monitor arrangements’.</a:t>
            </a:r>
          </a:p>
        </p:txBody>
      </p:sp>
    </p:spTree>
    <p:extLst>
      <p:ext uri="{BB962C8B-B14F-4D97-AF65-F5344CB8AC3E}">
        <p14:creationId xmlns:p14="http://schemas.microsoft.com/office/powerpoint/2010/main" val="347580445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BE2C2-657E-4ED2-9C6F-C3831C2076F3}"/>
              </a:ext>
            </a:extLst>
          </p:cNvPr>
          <p:cNvSpPr>
            <a:spLocks noGrp="1"/>
          </p:cNvSpPr>
          <p:nvPr>
            <p:ph type="title"/>
          </p:nvPr>
        </p:nvSpPr>
        <p:spPr>
          <a:xfrm>
            <a:off x="1154954" y="693252"/>
            <a:ext cx="8761413" cy="977052"/>
          </a:xfrm>
        </p:spPr>
        <p:txBody>
          <a:bodyPr/>
          <a:lstStyle/>
          <a:p>
            <a:pPr algn="ctr"/>
            <a:r>
              <a:rPr lang="en-GB" dirty="0">
                <a:latin typeface="Verdana" panose="020B0604030504040204" pitchFamily="34" charset="0"/>
                <a:ea typeface="Verdana" panose="020B0604030504040204" pitchFamily="34" charset="0"/>
              </a:rPr>
              <a:t>Ethical Vs Non Ethical </a:t>
            </a:r>
          </a:p>
        </p:txBody>
      </p:sp>
      <p:sp>
        <p:nvSpPr>
          <p:cNvPr id="3" name="Content Placeholder 2">
            <a:extLst>
              <a:ext uri="{FF2B5EF4-FFF2-40B4-BE49-F238E27FC236}">
                <a16:creationId xmlns:a16="http://schemas.microsoft.com/office/drawing/2014/main" id="{4A008EB3-17CF-4405-B6C8-CB5635F9F509}"/>
              </a:ext>
            </a:extLst>
          </p:cNvPr>
          <p:cNvSpPr>
            <a:spLocks noGrp="1"/>
          </p:cNvSpPr>
          <p:nvPr>
            <p:ph idx="1"/>
          </p:nvPr>
        </p:nvSpPr>
        <p:spPr>
          <a:xfrm>
            <a:off x="609600" y="2340864"/>
            <a:ext cx="11180064" cy="4255008"/>
          </a:xfrm>
        </p:spPr>
        <p:txBody>
          <a:bodyPr>
            <a:normAutofit/>
          </a:bodyPr>
          <a:lstStyle/>
          <a:p>
            <a:pPr marL="0" indent="0">
              <a:buNone/>
            </a:pPr>
            <a:endParaRPr lang="en-GB" sz="2000" dirty="0"/>
          </a:p>
          <a:p>
            <a:pPr marL="0" indent="0">
              <a:buNone/>
            </a:pPr>
            <a:endParaRPr lang="en-GB" sz="2000" dirty="0"/>
          </a:p>
          <a:p>
            <a:endParaRPr lang="en-GB" dirty="0"/>
          </a:p>
          <a:p>
            <a:endParaRPr lang="en-GB" b="1" dirty="0"/>
          </a:p>
          <a:p>
            <a:pPr marL="0" indent="0">
              <a:buNone/>
            </a:pPr>
            <a:endParaRPr lang="en-GB" dirty="0"/>
          </a:p>
          <a:p>
            <a:endParaRPr lang="en-GB" dirty="0"/>
          </a:p>
          <a:p>
            <a:endParaRPr lang="en-GB" dirty="0"/>
          </a:p>
        </p:txBody>
      </p:sp>
      <p:sp>
        <p:nvSpPr>
          <p:cNvPr id="5" name="TextBox 4">
            <a:extLst>
              <a:ext uri="{FF2B5EF4-FFF2-40B4-BE49-F238E27FC236}">
                <a16:creationId xmlns:a16="http://schemas.microsoft.com/office/drawing/2014/main" id="{E80DA6E5-3C76-4251-A029-B65467FBBA37}"/>
              </a:ext>
            </a:extLst>
          </p:cNvPr>
          <p:cNvSpPr txBox="1"/>
          <p:nvPr/>
        </p:nvSpPr>
        <p:spPr>
          <a:xfrm>
            <a:off x="609600" y="2804160"/>
            <a:ext cx="11180064" cy="3570208"/>
          </a:xfrm>
          <a:prstGeom prst="rect">
            <a:avLst/>
          </a:prstGeom>
          <a:noFill/>
        </p:spPr>
        <p:txBody>
          <a:bodyPr wrap="square" rtlCol="0">
            <a:spAutoFit/>
          </a:bodyPr>
          <a:lstStyle/>
          <a:p>
            <a:pPr marL="342900" indent="-342900">
              <a:buClr>
                <a:schemeClr val="accent1"/>
              </a:buClr>
              <a:buFont typeface="Wingdings 3" panose="05040102010807070707" pitchFamily="18" charset="2"/>
              <a:buChar char="u"/>
            </a:pPr>
            <a:r>
              <a:rPr lang="en-GB" sz="2000" b="1" dirty="0">
                <a:latin typeface="Verdana" panose="020B0604030504040204" pitchFamily="34" charset="0"/>
                <a:ea typeface="Verdana" panose="020B0604030504040204" pitchFamily="34" charset="0"/>
              </a:rPr>
              <a:t>Ethical Approach </a:t>
            </a:r>
          </a:p>
          <a:p>
            <a:pPr>
              <a:buClr>
                <a:schemeClr val="accent1"/>
              </a:buClr>
            </a:pPr>
            <a:r>
              <a:rPr lang="en-GB" dirty="0">
                <a:latin typeface="Verdana" panose="020B0604030504040204" pitchFamily="34" charset="0"/>
                <a:ea typeface="Verdana" panose="020B0604030504040204" pitchFamily="34" charset="0"/>
              </a:rPr>
              <a:t>During a recruitment selection, the highest scoring candidate declares they have autism. Although this potentially leads to the organisation having to make reasonable adjustments, they offer the candidate the role as they were the best for the job.  </a:t>
            </a:r>
          </a:p>
          <a:p>
            <a:pPr marL="342900" indent="-342900">
              <a:buFontTx/>
              <a:buChar char="-"/>
            </a:pPr>
            <a:endParaRPr lang="en-GB" sz="2000" dirty="0">
              <a:latin typeface="Verdana" panose="020B0604030504040204" pitchFamily="34" charset="0"/>
              <a:ea typeface="Verdana" panose="020B0604030504040204" pitchFamily="34" charset="0"/>
            </a:endParaRPr>
          </a:p>
          <a:p>
            <a:pPr marL="342900" indent="-342900">
              <a:buClr>
                <a:schemeClr val="accent1"/>
              </a:buClr>
              <a:buFont typeface="Wingdings 3" panose="05040102010807070707" pitchFamily="18" charset="2"/>
              <a:buChar char="u"/>
            </a:pPr>
            <a:r>
              <a:rPr lang="en-GB" sz="2000" b="1" dirty="0">
                <a:latin typeface="Verdana" panose="020B0604030504040204" pitchFamily="34" charset="0"/>
                <a:ea typeface="Verdana" panose="020B0604030504040204" pitchFamily="34" charset="0"/>
              </a:rPr>
              <a:t>Non Ethical Approach </a:t>
            </a:r>
          </a:p>
          <a:p>
            <a:r>
              <a:rPr lang="en-GB" dirty="0">
                <a:latin typeface="Verdana" panose="020B0604030504040204" pitchFamily="34" charset="0"/>
                <a:ea typeface="Verdana" panose="020B0604030504040204" pitchFamily="34" charset="0"/>
              </a:rPr>
              <a:t>Two Senior Operations Managers are employed to do the same role. </a:t>
            </a:r>
          </a:p>
          <a:p>
            <a:r>
              <a:rPr lang="en-GB" dirty="0">
                <a:latin typeface="Verdana" panose="020B0604030504040204" pitchFamily="34" charset="0"/>
                <a:ea typeface="Verdana" panose="020B0604030504040204" pitchFamily="34" charset="0"/>
              </a:rPr>
              <a:t>One male – paid £70,000</a:t>
            </a:r>
          </a:p>
          <a:p>
            <a:r>
              <a:rPr lang="en-GB" dirty="0">
                <a:latin typeface="Verdana" panose="020B0604030504040204" pitchFamily="34" charset="0"/>
                <a:ea typeface="Verdana" panose="020B0604030504040204" pitchFamily="34" charset="0"/>
              </a:rPr>
              <a:t>One female – paid £55,000</a:t>
            </a:r>
          </a:p>
          <a:p>
            <a:r>
              <a:rPr lang="en-GB" dirty="0">
                <a:latin typeface="Verdana" panose="020B0604030504040204" pitchFamily="34" charset="0"/>
                <a:ea typeface="Verdana" panose="020B0604030504040204" pitchFamily="34" charset="0"/>
              </a:rPr>
              <a:t>This breaches the equal pay legislation.</a:t>
            </a:r>
          </a:p>
          <a:p>
            <a:endParaRPr lang="en-GB" sz="2000" b="1" dirty="0"/>
          </a:p>
          <a:p>
            <a:endParaRPr lang="en-GB" sz="2000" dirty="0"/>
          </a:p>
        </p:txBody>
      </p:sp>
    </p:spTree>
    <p:extLst>
      <p:ext uri="{BB962C8B-B14F-4D97-AF65-F5344CB8AC3E}">
        <p14:creationId xmlns:p14="http://schemas.microsoft.com/office/powerpoint/2010/main" val="300234069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04392C-2A4B-464D-9F52-3E5691C7AF3E}"/>
              </a:ext>
            </a:extLst>
          </p:cNvPr>
          <p:cNvSpPr>
            <a:spLocks noGrp="1"/>
          </p:cNvSpPr>
          <p:nvPr>
            <p:ph type="title"/>
          </p:nvPr>
        </p:nvSpPr>
        <p:spPr/>
        <p:txBody>
          <a:bodyPr/>
          <a:lstStyle/>
          <a:p>
            <a:r>
              <a:rPr lang="en-GB" dirty="0">
                <a:latin typeface="Verdana" panose="020B0604030504040204" pitchFamily="34" charset="0"/>
                <a:ea typeface="Verdana" panose="020B0604030504040204" pitchFamily="34" charset="0"/>
              </a:rPr>
              <a:t>How are HR Services evaluated?</a:t>
            </a:r>
          </a:p>
        </p:txBody>
      </p:sp>
      <p:sp>
        <p:nvSpPr>
          <p:cNvPr id="3" name="Content Placeholder 2">
            <a:extLst>
              <a:ext uri="{FF2B5EF4-FFF2-40B4-BE49-F238E27FC236}">
                <a16:creationId xmlns:a16="http://schemas.microsoft.com/office/drawing/2014/main" id="{43B7600F-A811-4074-9502-9E44C8CC14A7}"/>
              </a:ext>
            </a:extLst>
          </p:cNvPr>
          <p:cNvSpPr>
            <a:spLocks noGrp="1"/>
          </p:cNvSpPr>
          <p:nvPr>
            <p:ph idx="1"/>
          </p:nvPr>
        </p:nvSpPr>
        <p:spPr>
          <a:xfrm>
            <a:off x="320806" y="2900623"/>
            <a:ext cx="8825659" cy="3416300"/>
          </a:xfrm>
        </p:spPr>
        <p:txBody>
          <a:bodyPr/>
          <a:lstStyle/>
          <a:p>
            <a:endParaRPr lang="en-GB" dirty="0"/>
          </a:p>
          <a:p>
            <a:endParaRPr lang="en-GB" dirty="0">
              <a:latin typeface="Verdana" panose="020B0604030504040204" pitchFamily="34" charset="0"/>
              <a:ea typeface="Verdana" panose="020B0604030504040204" pitchFamily="34" charset="0"/>
            </a:endParaRPr>
          </a:p>
          <a:p>
            <a:r>
              <a:rPr lang="en-GB" dirty="0">
                <a:solidFill>
                  <a:schemeClr val="tx1"/>
                </a:solidFill>
                <a:latin typeface="Verdana" panose="020B0604030504040204" pitchFamily="34" charset="0"/>
                <a:ea typeface="Verdana" panose="020B0604030504040204" pitchFamily="34" charset="0"/>
              </a:rPr>
              <a:t>HR Metrics – Time to hire, absence rates, attrition rates </a:t>
            </a:r>
          </a:p>
          <a:p>
            <a:r>
              <a:rPr lang="en-GB" dirty="0">
                <a:solidFill>
                  <a:schemeClr val="tx1"/>
                </a:solidFill>
                <a:latin typeface="Verdana" panose="020B0604030504040204" pitchFamily="34" charset="0"/>
                <a:ea typeface="Verdana" panose="020B0604030504040204" pitchFamily="34" charset="0"/>
              </a:rPr>
              <a:t>KPIs – Time taken to complete disciplinary process </a:t>
            </a:r>
          </a:p>
          <a:p>
            <a:r>
              <a:rPr lang="en-GB" dirty="0">
                <a:solidFill>
                  <a:schemeClr val="tx1"/>
                </a:solidFill>
                <a:latin typeface="Verdana" panose="020B0604030504040204" pitchFamily="34" charset="0"/>
                <a:ea typeface="Verdana" panose="020B0604030504040204" pitchFamily="34" charset="0"/>
              </a:rPr>
              <a:t>Employee satisfaction surveys – Amazon Example </a:t>
            </a:r>
          </a:p>
          <a:p>
            <a:r>
              <a:rPr lang="en-GB" dirty="0">
                <a:solidFill>
                  <a:schemeClr val="tx1"/>
                </a:solidFill>
                <a:latin typeface="Verdana" panose="020B0604030504040204" pitchFamily="34" charset="0"/>
                <a:ea typeface="Verdana" panose="020B0604030504040204" pitchFamily="34" charset="0"/>
              </a:rPr>
              <a:t>Looking to the future – 2020 main metrics </a:t>
            </a:r>
          </a:p>
        </p:txBody>
      </p:sp>
      <p:pic>
        <p:nvPicPr>
          <p:cNvPr id="5" name="Picture 4" descr="A close up of text on a white background&#10;&#10;Description automatically generated">
            <a:extLst>
              <a:ext uri="{FF2B5EF4-FFF2-40B4-BE49-F238E27FC236}">
                <a16:creationId xmlns:a16="http://schemas.microsoft.com/office/drawing/2014/main" id="{5E0F0D95-1E61-4675-BF73-07CFF6080406}"/>
              </a:ext>
            </a:extLst>
          </p:cNvPr>
          <p:cNvPicPr>
            <a:picLocks noChangeAspect="1"/>
          </p:cNvPicPr>
          <p:nvPr/>
        </p:nvPicPr>
        <p:blipFill>
          <a:blip r:embed="rId3"/>
          <a:stretch>
            <a:fillRect/>
          </a:stretch>
        </p:blipFill>
        <p:spPr>
          <a:xfrm>
            <a:off x="7705344" y="3183256"/>
            <a:ext cx="3949474" cy="2216372"/>
          </a:xfrm>
          <a:prstGeom prst="rect">
            <a:avLst/>
          </a:prstGeom>
        </p:spPr>
      </p:pic>
    </p:spTree>
    <p:extLst>
      <p:ext uri="{BB962C8B-B14F-4D97-AF65-F5344CB8AC3E}">
        <p14:creationId xmlns:p14="http://schemas.microsoft.com/office/powerpoint/2010/main" val="389994878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F4E5D0-5CFC-4C8B-97CC-3F90F5F6C2A2}"/>
              </a:ext>
            </a:extLst>
          </p:cNvPr>
          <p:cNvSpPr>
            <a:spLocks noGrp="1"/>
          </p:cNvSpPr>
          <p:nvPr>
            <p:ph type="title"/>
          </p:nvPr>
        </p:nvSpPr>
        <p:spPr>
          <a:xfrm>
            <a:off x="1154954" y="973668"/>
            <a:ext cx="10086070" cy="706964"/>
          </a:xfrm>
        </p:spPr>
        <p:txBody>
          <a:bodyPr/>
          <a:lstStyle/>
          <a:p>
            <a:r>
              <a:rPr lang="en-GB" dirty="0">
                <a:latin typeface="Verdana" panose="020B0604030504040204" pitchFamily="34" charset="0"/>
                <a:ea typeface="Verdana" panose="020B0604030504040204" pitchFamily="34" charset="0"/>
              </a:rPr>
              <a:t>HR and Positive Organisational Outcomes</a:t>
            </a:r>
          </a:p>
        </p:txBody>
      </p:sp>
      <p:sp>
        <p:nvSpPr>
          <p:cNvPr id="3" name="Content Placeholder 2">
            <a:extLst>
              <a:ext uri="{FF2B5EF4-FFF2-40B4-BE49-F238E27FC236}">
                <a16:creationId xmlns:a16="http://schemas.microsoft.com/office/drawing/2014/main" id="{5458709C-EF25-42F5-97AA-519E664C2BE7}"/>
              </a:ext>
            </a:extLst>
          </p:cNvPr>
          <p:cNvSpPr>
            <a:spLocks noGrp="1"/>
          </p:cNvSpPr>
          <p:nvPr>
            <p:ph idx="1"/>
          </p:nvPr>
        </p:nvSpPr>
        <p:spPr>
          <a:xfrm>
            <a:off x="262128" y="2468032"/>
            <a:ext cx="11667744" cy="4053332"/>
          </a:xfrm>
        </p:spPr>
        <p:txBody>
          <a:bodyPr>
            <a:normAutofit/>
          </a:bodyPr>
          <a:lstStyle/>
          <a:p>
            <a:pPr marL="0" indent="0">
              <a:buNone/>
            </a:pPr>
            <a:r>
              <a:rPr lang="en-GB" sz="2000" b="1" dirty="0">
                <a:solidFill>
                  <a:schemeClr val="tx1"/>
                </a:solidFill>
                <a:latin typeface="Verdana" panose="020B0604030504040204" pitchFamily="34" charset="0"/>
                <a:ea typeface="Verdana" panose="020B0604030504040204" pitchFamily="34" charset="0"/>
              </a:rPr>
              <a:t>Collings et al (2010) </a:t>
            </a:r>
          </a:p>
          <a:p>
            <a:r>
              <a:rPr lang="en-GB" sz="1600" dirty="0">
                <a:solidFill>
                  <a:schemeClr val="tx1"/>
                </a:solidFill>
                <a:latin typeface="Verdana" panose="020B0604030504040204" pitchFamily="34" charset="0"/>
                <a:ea typeface="Verdana" panose="020B0604030504040204" pitchFamily="34" charset="0"/>
              </a:rPr>
              <a:t>Sample - 340 firms in Turkey with an equal balance of manufacturing and service sector firms, majority of firms had more than 50 staff. </a:t>
            </a:r>
          </a:p>
          <a:p>
            <a:r>
              <a:rPr lang="en-GB" sz="1600" dirty="0">
                <a:solidFill>
                  <a:schemeClr val="tx1"/>
                </a:solidFill>
                <a:latin typeface="Verdana" panose="020B0604030504040204" pitchFamily="34" charset="0"/>
                <a:ea typeface="Verdana" panose="020B0604030504040204" pitchFamily="34" charset="0"/>
              </a:rPr>
              <a:t>3 Separate performance outcomes; employee skills and abilities, employee motivation and Organisational financial performance. </a:t>
            </a:r>
          </a:p>
          <a:p>
            <a:r>
              <a:rPr lang="en-GB" sz="1600" dirty="0">
                <a:solidFill>
                  <a:schemeClr val="tx1"/>
                </a:solidFill>
                <a:latin typeface="Verdana" panose="020B0604030504040204" pitchFamily="34" charset="0"/>
                <a:ea typeface="Verdana" panose="020B0604030504040204" pitchFamily="34" charset="0"/>
              </a:rPr>
              <a:t>HRM measured using training, appraisal, performance-based compensation, merit-base promotion, communications &amp; empowerment and the external fit between strategy and HRM. </a:t>
            </a:r>
          </a:p>
          <a:p>
            <a:pPr marL="0" indent="0">
              <a:buNone/>
            </a:pPr>
            <a:r>
              <a:rPr lang="en-GB" sz="1600" dirty="0">
                <a:solidFill>
                  <a:schemeClr val="tx1"/>
                </a:solidFill>
                <a:latin typeface="Verdana" panose="020B0604030504040204" pitchFamily="34" charset="0"/>
                <a:ea typeface="Verdana" panose="020B0604030504040204" pitchFamily="34" charset="0"/>
              </a:rPr>
              <a:t>Findings </a:t>
            </a:r>
          </a:p>
          <a:p>
            <a:r>
              <a:rPr lang="en-GB" sz="1600" dirty="0">
                <a:solidFill>
                  <a:schemeClr val="tx1"/>
                </a:solidFill>
                <a:latin typeface="Verdana" panose="020B0604030504040204" pitchFamily="34" charset="0"/>
                <a:ea typeface="Verdana" panose="020B0604030504040204" pitchFamily="34" charset="0"/>
              </a:rPr>
              <a:t>Requests sent to CEOs – only just over 40% were completed by CEO, others were deputy and HR Managers</a:t>
            </a:r>
          </a:p>
          <a:p>
            <a:r>
              <a:rPr lang="en-GB" sz="1600" dirty="0">
                <a:solidFill>
                  <a:schemeClr val="tx1"/>
                </a:solidFill>
                <a:latin typeface="Verdana" panose="020B0604030504040204" pitchFamily="34" charset="0"/>
                <a:ea typeface="Verdana" panose="020B0604030504040204" pitchFamily="34" charset="0"/>
              </a:rPr>
              <a:t>No HR practices showed statistically significant relationship with all three outcomes, however strong support for the link between the external fit and all three outcomes. </a:t>
            </a:r>
          </a:p>
        </p:txBody>
      </p:sp>
    </p:spTree>
    <p:extLst>
      <p:ext uri="{BB962C8B-B14F-4D97-AF65-F5344CB8AC3E}">
        <p14:creationId xmlns:p14="http://schemas.microsoft.com/office/powerpoint/2010/main" val="310168987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F4E5D0-5CFC-4C8B-97CC-3F90F5F6C2A2}"/>
              </a:ext>
            </a:extLst>
          </p:cNvPr>
          <p:cNvSpPr>
            <a:spLocks noGrp="1"/>
          </p:cNvSpPr>
          <p:nvPr>
            <p:ph type="title"/>
          </p:nvPr>
        </p:nvSpPr>
        <p:spPr>
          <a:xfrm>
            <a:off x="1154954" y="973668"/>
            <a:ext cx="10086070" cy="706964"/>
          </a:xfrm>
        </p:spPr>
        <p:txBody>
          <a:bodyPr/>
          <a:lstStyle/>
          <a:p>
            <a:r>
              <a:rPr lang="en-GB" dirty="0">
                <a:latin typeface="Verdana" panose="020B0604030504040204" pitchFamily="34" charset="0"/>
                <a:ea typeface="Verdana" panose="020B0604030504040204" pitchFamily="34" charset="0"/>
              </a:rPr>
              <a:t>HR and Positive Organisational Outcomes</a:t>
            </a:r>
          </a:p>
        </p:txBody>
      </p:sp>
      <p:sp>
        <p:nvSpPr>
          <p:cNvPr id="3" name="Content Placeholder 2">
            <a:extLst>
              <a:ext uri="{FF2B5EF4-FFF2-40B4-BE49-F238E27FC236}">
                <a16:creationId xmlns:a16="http://schemas.microsoft.com/office/drawing/2014/main" id="{5458709C-EF25-42F5-97AA-519E664C2BE7}"/>
              </a:ext>
            </a:extLst>
          </p:cNvPr>
          <p:cNvSpPr>
            <a:spLocks noGrp="1"/>
          </p:cNvSpPr>
          <p:nvPr>
            <p:ph idx="1"/>
          </p:nvPr>
        </p:nvSpPr>
        <p:spPr>
          <a:xfrm>
            <a:off x="262128" y="2468032"/>
            <a:ext cx="11667744" cy="4053332"/>
          </a:xfrm>
        </p:spPr>
        <p:txBody>
          <a:bodyPr>
            <a:normAutofit/>
          </a:bodyPr>
          <a:lstStyle/>
          <a:p>
            <a:pPr marL="0" indent="0">
              <a:buNone/>
            </a:pPr>
            <a:r>
              <a:rPr lang="en-GB" sz="2000" b="1" dirty="0" err="1">
                <a:solidFill>
                  <a:schemeClr val="tx1"/>
                </a:solidFill>
                <a:latin typeface="Verdana" panose="020B0604030504040204" pitchFamily="34" charset="0"/>
                <a:ea typeface="Verdana" panose="020B0604030504040204" pitchFamily="34" charset="0"/>
              </a:rPr>
              <a:t>Katou</a:t>
            </a:r>
            <a:r>
              <a:rPr lang="en-GB" sz="2000" b="1" dirty="0">
                <a:solidFill>
                  <a:schemeClr val="tx1"/>
                </a:solidFill>
                <a:latin typeface="Verdana" panose="020B0604030504040204" pitchFamily="34" charset="0"/>
                <a:ea typeface="Verdana" panose="020B0604030504040204" pitchFamily="34" charset="0"/>
              </a:rPr>
              <a:t> et al (2014)</a:t>
            </a:r>
          </a:p>
          <a:p>
            <a:pPr>
              <a:buFont typeface="Wingdings 3" panose="05040102010807070707" pitchFamily="18" charset="2"/>
              <a:buChar char="u"/>
            </a:pPr>
            <a:r>
              <a:rPr lang="en-GB" dirty="0">
                <a:solidFill>
                  <a:schemeClr val="tx1"/>
                </a:solidFill>
                <a:latin typeface="Verdana" panose="020B0604030504040204" pitchFamily="34" charset="0"/>
                <a:ea typeface="Verdana" panose="020B0604030504040204" pitchFamily="34" charset="0"/>
              </a:rPr>
              <a:t>Sample – 1,250 questionnaires completed by employees in 133 private and public sector firms in Greece.</a:t>
            </a:r>
          </a:p>
          <a:p>
            <a:pPr>
              <a:buFont typeface="Wingdings 3" panose="05040102010807070707" pitchFamily="18" charset="2"/>
              <a:buChar char="u"/>
            </a:pPr>
            <a:r>
              <a:rPr lang="en-GB" dirty="0">
                <a:solidFill>
                  <a:schemeClr val="tx1"/>
                </a:solidFill>
                <a:latin typeface="Verdana" panose="020B0604030504040204" pitchFamily="34" charset="0"/>
                <a:ea typeface="Verdana" panose="020B0604030504040204" pitchFamily="34" charset="0"/>
              </a:rPr>
              <a:t>Argues perceived HR practices (resourcing, training rewards and relations) have an impact on employee reactions (motivation, commitment, engagement and citizenship behaviour)which in turn has an impact on employee performance. </a:t>
            </a:r>
          </a:p>
          <a:p>
            <a:pPr marL="0" indent="0">
              <a:buNone/>
            </a:pPr>
            <a:r>
              <a:rPr lang="en-GB" dirty="0">
                <a:solidFill>
                  <a:schemeClr val="tx1"/>
                </a:solidFill>
                <a:latin typeface="Verdana" panose="020B0604030504040204" pitchFamily="34" charset="0"/>
                <a:ea typeface="Verdana" panose="020B0604030504040204" pitchFamily="34" charset="0"/>
              </a:rPr>
              <a:t>Findings</a:t>
            </a:r>
          </a:p>
          <a:p>
            <a:pPr>
              <a:buFont typeface="Wingdings 3" panose="05040102010807070707" pitchFamily="18" charset="2"/>
              <a:buChar char="u"/>
            </a:pPr>
            <a:r>
              <a:rPr lang="en-GB" dirty="0">
                <a:solidFill>
                  <a:schemeClr val="tx1"/>
                </a:solidFill>
                <a:latin typeface="Verdana" panose="020B0604030504040204" pitchFamily="34" charset="0"/>
                <a:ea typeface="Verdana" panose="020B0604030504040204" pitchFamily="34" charset="0"/>
              </a:rPr>
              <a:t>Employees reactions positively and partially mediate the relationship between perceived HR practices and organisational performance.</a:t>
            </a:r>
          </a:p>
          <a:p>
            <a:pPr>
              <a:buFont typeface="Wingdings 3" panose="05040102010807070707" pitchFamily="18" charset="2"/>
              <a:buChar char="u"/>
            </a:pPr>
            <a:r>
              <a:rPr lang="en-GB" dirty="0">
                <a:solidFill>
                  <a:schemeClr val="tx1"/>
                </a:solidFill>
                <a:latin typeface="Verdana" panose="020B0604030504040204" pitchFamily="34" charset="0"/>
                <a:ea typeface="Verdana" panose="020B0604030504040204" pitchFamily="34" charset="0"/>
              </a:rPr>
              <a:t>Employee training and relations influence employee commitment and engagement = positive impact on organisational performance. </a:t>
            </a:r>
          </a:p>
          <a:p>
            <a:pPr>
              <a:buFont typeface="Wingdings 3" panose="05040102010807070707" pitchFamily="18" charset="2"/>
              <a:buChar char="u"/>
            </a:pPr>
            <a:endParaRPr lang="en-GB" sz="2000" dirty="0"/>
          </a:p>
          <a:p>
            <a:pPr>
              <a:buFont typeface="Wingdings 3" panose="05040102010807070707" pitchFamily="18" charset="2"/>
              <a:buChar char="u"/>
            </a:pPr>
            <a:endParaRPr lang="en-GB" sz="2000" dirty="0"/>
          </a:p>
        </p:txBody>
      </p:sp>
    </p:spTree>
    <p:extLst>
      <p:ext uri="{BB962C8B-B14F-4D97-AF65-F5344CB8AC3E}">
        <p14:creationId xmlns:p14="http://schemas.microsoft.com/office/powerpoint/2010/main" val="250619190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EAED3-CA3A-42FF-A25C-844F458F1B26}"/>
              </a:ext>
            </a:extLst>
          </p:cNvPr>
          <p:cNvSpPr>
            <a:spLocks noGrp="1"/>
          </p:cNvSpPr>
          <p:nvPr>
            <p:ph type="title"/>
          </p:nvPr>
        </p:nvSpPr>
        <p:spPr/>
        <p:txBody>
          <a:bodyPr/>
          <a:lstStyle/>
          <a:p>
            <a:pPr algn="ctr"/>
            <a:r>
              <a:rPr lang="en-GB" dirty="0" smtClean="0"/>
              <a:t>Summary </a:t>
            </a:r>
            <a:endParaRPr lang="en-GB" dirty="0"/>
          </a:p>
        </p:txBody>
      </p:sp>
      <p:sp>
        <p:nvSpPr>
          <p:cNvPr id="3" name="Content Placeholder 2">
            <a:extLst>
              <a:ext uri="{FF2B5EF4-FFF2-40B4-BE49-F238E27FC236}">
                <a16:creationId xmlns:a16="http://schemas.microsoft.com/office/drawing/2014/main" id="{611788CC-012F-40B7-B740-C2A04139A9BB}"/>
              </a:ext>
            </a:extLst>
          </p:cNvPr>
          <p:cNvSpPr>
            <a:spLocks noGrp="1"/>
          </p:cNvSpPr>
          <p:nvPr>
            <p:ph idx="1"/>
          </p:nvPr>
        </p:nvSpPr>
        <p:spPr/>
        <p:txBody>
          <a:bodyPr>
            <a:normAutofit fontScale="92500"/>
          </a:bodyPr>
          <a:lstStyle/>
          <a:p>
            <a:r>
              <a:rPr lang="en-GB" dirty="0">
                <a:solidFill>
                  <a:schemeClr val="tx1"/>
                </a:solidFill>
                <a:latin typeface="Verdana" panose="020B0604030504040204" pitchFamily="34" charset="0"/>
                <a:ea typeface="Verdana" panose="020B0604030504040204" pitchFamily="34" charset="0"/>
              </a:rPr>
              <a:t>To understand the key objectives of the HR Function and how these have and continue to evolve. </a:t>
            </a:r>
          </a:p>
          <a:p>
            <a:r>
              <a:rPr lang="en-GB" dirty="0">
                <a:solidFill>
                  <a:schemeClr val="tx1"/>
                </a:solidFill>
                <a:latin typeface="Verdana" panose="020B0604030504040204" pitchFamily="34" charset="0"/>
                <a:ea typeface="Verdana" panose="020B0604030504040204" pitchFamily="34" charset="0"/>
              </a:rPr>
              <a:t>To understand how the HR Function contribute to effective change management. </a:t>
            </a:r>
          </a:p>
          <a:p>
            <a:r>
              <a:rPr lang="en-GB" dirty="0">
                <a:solidFill>
                  <a:schemeClr val="tx1"/>
                </a:solidFill>
                <a:latin typeface="Verdana" panose="020B0604030504040204" pitchFamily="34" charset="0"/>
                <a:ea typeface="Verdana" panose="020B0604030504040204" pitchFamily="34" charset="0"/>
              </a:rPr>
              <a:t>To understand the different methods of HR service delivery.</a:t>
            </a:r>
          </a:p>
          <a:p>
            <a:r>
              <a:rPr lang="en-GB" dirty="0">
                <a:solidFill>
                  <a:schemeClr val="tx1"/>
                </a:solidFill>
                <a:latin typeface="Verdana" panose="020B0604030504040204" pitchFamily="34" charset="0"/>
                <a:ea typeface="Verdana" panose="020B0604030504040204" pitchFamily="34" charset="0"/>
              </a:rPr>
              <a:t>Gain an understanding of how HR can work with Line Managers to provide HR Services.</a:t>
            </a:r>
          </a:p>
          <a:p>
            <a:r>
              <a:rPr lang="en-GB" dirty="0">
                <a:solidFill>
                  <a:schemeClr val="tx1"/>
                </a:solidFill>
                <a:latin typeface="Verdana" panose="020B0604030504040204" pitchFamily="34" charset="0"/>
                <a:ea typeface="Verdana" panose="020B0604030504040204" pitchFamily="34" charset="0"/>
              </a:rPr>
              <a:t>To understand the importance of ethics within Business and the part HR play.</a:t>
            </a:r>
          </a:p>
          <a:p>
            <a:r>
              <a:rPr lang="en-GB" dirty="0">
                <a:solidFill>
                  <a:schemeClr val="tx1"/>
                </a:solidFill>
                <a:latin typeface="Verdana" panose="020B0604030504040204" pitchFamily="34" charset="0"/>
                <a:ea typeface="Verdana" panose="020B0604030504040204" pitchFamily="34" charset="0"/>
              </a:rPr>
              <a:t>To understand how HR contribution can be evaluated within organisations.</a:t>
            </a:r>
          </a:p>
          <a:p>
            <a:pPr marL="0" indent="0">
              <a:buNone/>
            </a:pPr>
            <a:endParaRPr lang="en-GB" dirty="0"/>
          </a:p>
        </p:txBody>
      </p:sp>
    </p:spTree>
    <p:extLst>
      <p:ext uri="{BB962C8B-B14F-4D97-AF65-F5344CB8AC3E}">
        <p14:creationId xmlns:p14="http://schemas.microsoft.com/office/powerpoint/2010/main" val="268283826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3E10248-AF0E-477D-B4D2-47C02CE4E353}"/>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9" name="Rectangle 8">
              <a:extLst>
                <a:ext uri="{FF2B5EF4-FFF2-40B4-BE49-F238E27FC236}">
                  <a16:creationId xmlns:a16="http://schemas.microsoft.com/office/drawing/2014/main" id="{533010C2-2DA5-460F-A40C-5317F567A03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a:extLst>
                <a:ext uri="{FF2B5EF4-FFF2-40B4-BE49-F238E27FC236}">
                  <a16:creationId xmlns:a16="http://schemas.microsoft.com/office/drawing/2014/main" id="{17CB0634-F963-4EC9-A6F6-8EA46BD1F10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2" name="Rectangle 11">
            <a:extLst>
              <a:ext uri="{FF2B5EF4-FFF2-40B4-BE49-F238E27FC236}">
                <a16:creationId xmlns:a16="http://schemas.microsoft.com/office/drawing/2014/main" id="{73C0A186-7444-4460-9C37-532E7671E99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pSp>
        <p:nvGrpSpPr>
          <p:cNvPr id="14" name="Group 13">
            <a:extLst>
              <a:ext uri="{FF2B5EF4-FFF2-40B4-BE49-F238E27FC236}">
                <a16:creationId xmlns:a16="http://schemas.microsoft.com/office/drawing/2014/main" id="{F1ECA4FE-7D2F-4576-B767-3A5F5ABFE90F}"/>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useBgFill="1">
          <p:nvSpPr>
            <p:cNvPr id="15" name="Rectangle 14">
              <a:extLst>
                <a:ext uri="{FF2B5EF4-FFF2-40B4-BE49-F238E27FC236}">
                  <a16:creationId xmlns:a16="http://schemas.microsoft.com/office/drawing/2014/main" id="{5969441E-5462-4859-86CD-1737FDE3604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6" name="Freeform 5">
              <a:extLst>
                <a:ext uri="{FF2B5EF4-FFF2-40B4-BE49-F238E27FC236}">
                  <a16:creationId xmlns:a16="http://schemas.microsoft.com/office/drawing/2014/main" id="{596BD4B5-6833-40CC-96FE-EDC67563426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E36219EB-07A6-446D-B690-D5C03743365F}"/>
              </a:ext>
            </a:extLst>
          </p:cNvPr>
          <p:cNvSpPr>
            <a:spLocks noGrp="1"/>
          </p:cNvSpPr>
          <p:nvPr>
            <p:ph type="title"/>
          </p:nvPr>
        </p:nvSpPr>
        <p:spPr>
          <a:xfrm>
            <a:off x="1683171" y="1169773"/>
            <a:ext cx="8825658" cy="2870161"/>
          </a:xfrm>
        </p:spPr>
        <p:txBody>
          <a:bodyPr vert="horz" lIns="91440" tIns="45720" rIns="91440" bIns="45720" rtlCol="0" anchor="b">
            <a:normAutofit/>
          </a:bodyPr>
          <a:lstStyle/>
          <a:p>
            <a:pPr algn="ctr"/>
            <a:r>
              <a:rPr lang="en-US" sz="5400" dirty="0">
                <a:solidFill>
                  <a:schemeClr val="tx1"/>
                </a:solidFill>
                <a:latin typeface="Verdana" panose="020B0604030504040204" pitchFamily="34" charset="0"/>
                <a:ea typeface="Verdana" panose="020B0604030504040204" pitchFamily="34" charset="0"/>
              </a:rPr>
              <a:t>Any Questions?</a:t>
            </a:r>
          </a:p>
        </p:txBody>
      </p:sp>
      <p:cxnSp>
        <p:nvCxnSpPr>
          <p:cNvPr id="18" name="Straight Connector 17">
            <a:extLst>
              <a:ext uri="{FF2B5EF4-FFF2-40B4-BE49-F238E27FC236}">
                <a16:creationId xmlns:a16="http://schemas.microsoft.com/office/drawing/2014/main" id="{E81F53E2-F556-42FA-8D24-113839EE19F8}"/>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58249" y="4166888"/>
            <a:ext cx="675502"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7934873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41C67-3E5A-4BBF-8601-5DE6C7AD2401}"/>
              </a:ext>
            </a:extLst>
          </p:cNvPr>
          <p:cNvSpPr>
            <a:spLocks noGrp="1"/>
          </p:cNvSpPr>
          <p:nvPr>
            <p:ph type="title"/>
          </p:nvPr>
        </p:nvSpPr>
        <p:spPr/>
        <p:txBody>
          <a:bodyPr/>
          <a:lstStyle/>
          <a:p>
            <a:r>
              <a:rPr lang="en-GB" dirty="0">
                <a:latin typeface="Verdana" panose="020B0604030504040204" pitchFamily="34" charset="0"/>
                <a:ea typeface="Verdana" panose="020B0604030504040204" pitchFamily="34" charset="0"/>
              </a:rPr>
              <a:t>References </a:t>
            </a:r>
          </a:p>
        </p:txBody>
      </p:sp>
      <p:sp>
        <p:nvSpPr>
          <p:cNvPr id="3" name="Content Placeholder 2">
            <a:extLst>
              <a:ext uri="{FF2B5EF4-FFF2-40B4-BE49-F238E27FC236}">
                <a16:creationId xmlns:a16="http://schemas.microsoft.com/office/drawing/2014/main" id="{785F61B3-705F-4DDF-B44E-E57A4432FE84}"/>
              </a:ext>
            </a:extLst>
          </p:cNvPr>
          <p:cNvSpPr>
            <a:spLocks noGrp="1"/>
          </p:cNvSpPr>
          <p:nvPr>
            <p:ph idx="1"/>
          </p:nvPr>
        </p:nvSpPr>
        <p:spPr/>
        <p:txBody>
          <a:bodyPr>
            <a:normAutofit/>
          </a:bodyPr>
          <a:lstStyle/>
          <a:p>
            <a:endParaRPr lang="en-GB" dirty="0">
              <a:solidFill>
                <a:schemeClr val="tx1"/>
              </a:solidFill>
            </a:endParaRPr>
          </a:p>
          <a:p>
            <a:endParaRPr lang="en-GB" dirty="0"/>
          </a:p>
          <a:p>
            <a:endParaRPr lang="en-GB" dirty="0"/>
          </a:p>
        </p:txBody>
      </p:sp>
      <p:sp>
        <p:nvSpPr>
          <p:cNvPr id="4" name="TextBox 3">
            <a:extLst>
              <a:ext uri="{FF2B5EF4-FFF2-40B4-BE49-F238E27FC236}">
                <a16:creationId xmlns:a16="http://schemas.microsoft.com/office/drawing/2014/main" id="{7F377434-8616-4AA2-A9F8-9C0D4A4A2689}"/>
              </a:ext>
            </a:extLst>
          </p:cNvPr>
          <p:cNvSpPr txBox="1"/>
          <p:nvPr/>
        </p:nvSpPr>
        <p:spPr>
          <a:xfrm>
            <a:off x="225778" y="2603500"/>
            <a:ext cx="11641102" cy="4093428"/>
          </a:xfrm>
          <a:prstGeom prst="rect">
            <a:avLst/>
          </a:prstGeom>
          <a:noFill/>
        </p:spPr>
        <p:txBody>
          <a:bodyPr wrap="square" rtlCol="0">
            <a:spAutoFit/>
          </a:bodyPr>
          <a:lstStyle/>
          <a:p>
            <a:pPr marL="171450" indent="-171450">
              <a:buFont typeface="Arial" panose="020B0604020202020204" pitchFamily="34" charset="0"/>
              <a:buChar char="•"/>
            </a:pPr>
            <a:r>
              <a:rPr lang="en-GB" sz="1000" dirty="0">
                <a:latin typeface="Verdana" panose="020B0604030504040204" pitchFamily="34" charset="0"/>
                <a:ea typeface="Verdana" panose="020B0604030504040204" pitchFamily="34" charset="0"/>
              </a:rPr>
              <a:t>Chartered Institute of Personnel and Development (2020) </a:t>
            </a:r>
            <a:r>
              <a:rPr lang="en-GB" sz="1000" i="1" dirty="0">
                <a:latin typeface="Verdana" panose="020B0604030504040204" pitchFamily="34" charset="0"/>
                <a:ea typeface="Verdana" panose="020B0604030504040204" pitchFamily="34" charset="0"/>
              </a:rPr>
              <a:t>The HR Function</a:t>
            </a:r>
            <a:r>
              <a:rPr lang="en-GB" sz="1000" dirty="0">
                <a:latin typeface="Verdana" panose="020B0604030504040204" pitchFamily="34" charset="0"/>
                <a:ea typeface="Verdana" panose="020B0604030504040204" pitchFamily="34" charset="0"/>
              </a:rPr>
              <a:t>. Available at: https://www.cipd.co.uk/knowledge/fundamentals/people/hr (Accessed: 16</a:t>
            </a:r>
            <a:r>
              <a:rPr lang="en-GB" sz="1000" baseline="30000" dirty="0">
                <a:latin typeface="Verdana" panose="020B0604030504040204" pitchFamily="34" charset="0"/>
                <a:ea typeface="Verdana" panose="020B0604030504040204" pitchFamily="34" charset="0"/>
              </a:rPr>
              <a:t>th</a:t>
            </a:r>
            <a:r>
              <a:rPr lang="en-GB" sz="1000" dirty="0">
                <a:latin typeface="Verdana" panose="020B0604030504040204" pitchFamily="34" charset="0"/>
                <a:ea typeface="Verdana" panose="020B0604030504040204" pitchFamily="34" charset="0"/>
              </a:rPr>
              <a:t> January 2020) </a:t>
            </a:r>
          </a:p>
          <a:p>
            <a:pPr marL="171450" indent="-171450">
              <a:buFont typeface="Arial" panose="020B0604020202020204" pitchFamily="34" charset="0"/>
              <a:buChar char="•"/>
            </a:pPr>
            <a:r>
              <a:rPr lang="en-GB" sz="1000" dirty="0">
                <a:latin typeface="Verdana" panose="020B0604030504040204" pitchFamily="34" charset="0"/>
                <a:ea typeface="Verdana" panose="020B0604030504040204" pitchFamily="34" charset="0"/>
              </a:rPr>
              <a:t>Wilkinson, K and Taylor, S, (2016) </a:t>
            </a:r>
            <a:r>
              <a:rPr lang="en-GB" sz="1000" i="1" dirty="0">
                <a:latin typeface="Verdana" panose="020B0604030504040204" pitchFamily="34" charset="0"/>
                <a:ea typeface="Verdana" panose="020B0604030504040204" pitchFamily="34" charset="0"/>
              </a:rPr>
              <a:t>‘Managing and Co-ordinating the HR Function’, </a:t>
            </a:r>
            <a:r>
              <a:rPr lang="en-GB" sz="1000" dirty="0">
                <a:latin typeface="Verdana" panose="020B0604030504040204" pitchFamily="34" charset="0"/>
                <a:ea typeface="Verdana" panose="020B0604030504040204" pitchFamily="34" charset="0"/>
              </a:rPr>
              <a:t>in Taylor, S and </a:t>
            </a:r>
            <a:r>
              <a:rPr lang="en-GB" sz="1000" dirty="0" err="1">
                <a:latin typeface="Verdana" panose="020B0604030504040204" pitchFamily="34" charset="0"/>
                <a:ea typeface="Verdana" panose="020B0604030504040204" pitchFamily="34" charset="0"/>
              </a:rPr>
              <a:t>Woodhams</a:t>
            </a:r>
            <a:r>
              <a:rPr lang="en-GB" sz="1000" dirty="0">
                <a:latin typeface="Verdana" panose="020B0604030504040204" pitchFamily="34" charset="0"/>
                <a:ea typeface="Verdana" panose="020B0604030504040204" pitchFamily="34" charset="0"/>
              </a:rPr>
              <a:t>, C (</a:t>
            </a:r>
            <a:r>
              <a:rPr lang="en-GB" sz="1000" dirty="0" err="1">
                <a:latin typeface="Verdana" panose="020B0604030504040204" pitchFamily="34" charset="0"/>
                <a:ea typeface="Verdana" panose="020B0604030504040204" pitchFamily="34" charset="0"/>
              </a:rPr>
              <a:t>ed</a:t>
            </a:r>
            <a:r>
              <a:rPr lang="en-GB" sz="1000" dirty="0">
                <a:latin typeface="Verdana" panose="020B0604030504040204" pitchFamily="34" charset="0"/>
                <a:ea typeface="Verdana" panose="020B0604030504040204" pitchFamily="34" charset="0"/>
              </a:rPr>
              <a:t> 2) </a:t>
            </a:r>
            <a:r>
              <a:rPr lang="en-GB" sz="1000" i="1" dirty="0">
                <a:latin typeface="Verdana" panose="020B0604030504040204" pitchFamily="34" charset="0"/>
                <a:ea typeface="Verdana" panose="020B0604030504040204" pitchFamily="34" charset="0"/>
              </a:rPr>
              <a:t>Studying Human Resource Management</a:t>
            </a:r>
            <a:r>
              <a:rPr lang="en-GB" sz="1000" dirty="0">
                <a:latin typeface="Verdana" panose="020B0604030504040204" pitchFamily="34" charset="0"/>
                <a:ea typeface="Verdana" panose="020B0604030504040204" pitchFamily="34" charset="0"/>
              </a:rPr>
              <a:t>. London: CIPD.</a:t>
            </a:r>
          </a:p>
          <a:p>
            <a:pPr marL="171450" lvl="0" indent="-171450" defTabSz="914400">
              <a:buFont typeface="Arial" panose="020B0604020202020204" pitchFamily="34" charset="0"/>
              <a:buChar char="•"/>
              <a:defRPr/>
            </a:pPr>
            <a:r>
              <a:rPr lang="en-GB" sz="1000" dirty="0">
                <a:latin typeface="Verdana" panose="020B0604030504040204" pitchFamily="34" charset="0"/>
                <a:ea typeface="Verdana" panose="020B0604030504040204" pitchFamily="34" charset="0"/>
              </a:rPr>
              <a:t>Ulrich, D. (2016) </a:t>
            </a:r>
            <a:r>
              <a:rPr lang="en-GB" sz="1000" i="1" dirty="0">
                <a:latin typeface="Verdana" panose="020B0604030504040204" pitchFamily="34" charset="0"/>
                <a:ea typeface="Verdana" panose="020B0604030504040204" pitchFamily="34" charset="0"/>
              </a:rPr>
              <a:t>The future of HR </a:t>
            </a:r>
            <a:r>
              <a:rPr lang="en-GB" sz="1000" dirty="0">
                <a:latin typeface="Verdana" panose="020B0604030504040204" pitchFamily="34" charset="0"/>
                <a:ea typeface="Verdana" panose="020B0604030504040204" pitchFamily="34" charset="0"/>
              </a:rPr>
              <a:t>[Video]. Available at </a:t>
            </a:r>
            <a:r>
              <a:rPr lang="en-GB" sz="1000" u="sng" dirty="0">
                <a:latin typeface="Verdana" panose="020B0604030504040204" pitchFamily="34" charset="0"/>
                <a:ea typeface="Verdana" panose="020B0604030504040204" pitchFamily="34" charset="0"/>
                <a:hlinkClick r:id="rId3"/>
              </a:rPr>
              <a:t>https://www.youtube.com/watch?v=57PmDk73u7I</a:t>
            </a:r>
            <a:r>
              <a:rPr lang="en-GB" sz="1000" dirty="0">
                <a:latin typeface="Verdana" panose="020B0604030504040204" pitchFamily="34" charset="0"/>
                <a:ea typeface="Verdana" panose="020B0604030504040204" pitchFamily="34" charset="0"/>
              </a:rPr>
              <a:t> (accessed: 12 Jan 2020)</a:t>
            </a:r>
          </a:p>
          <a:p>
            <a:pPr marL="171450" lvl="0" indent="-171450" defTabSz="914400">
              <a:buFont typeface="Arial" panose="020B0604020202020204" pitchFamily="34" charset="0"/>
              <a:buChar char="•"/>
              <a:defRPr/>
            </a:pPr>
            <a:r>
              <a:rPr lang="en-GB" sz="1000" dirty="0">
                <a:latin typeface="Verdana" panose="020B0604030504040204" pitchFamily="34" charset="0"/>
                <a:ea typeface="Verdana" panose="020B0604030504040204" pitchFamily="34" charset="0"/>
              </a:rPr>
              <a:t>Chartered Institute of Personnel and Development (2019) </a:t>
            </a:r>
            <a:r>
              <a:rPr lang="en-GB" sz="1000" i="1" dirty="0">
                <a:latin typeface="Verdana" panose="020B0604030504040204" pitchFamily="34" charset="0"/>
                <a:ea typeface="Verdana" panose="020B0604030504040204" pitchFamily="34" charset="0"/>
              </a:rPr>
              <a:t>Change Management Factsheet. </a:t>
            </a:r>
            <a:r>
              <a:rPr lang="en-GB" sz="1000" dirty="0">
                <a:latin typeface="Verdana" panose="020B0604030504040204" pitchFamily="34" charset="0"/>
                <a:ea typeface="Verdana" panose="020B0604030504040204" pitchFamily="34" charset="0"/>
              </a:rPr>
              <a:t>Available at: https://www.cipd.co.uk/knowledge/strategy/change/management-factsheet (Accessed: 16</a:t>
            </a:r>
            <a:r>
              <a:rPr lang="en-GB" sz="1000" baseline="30000" dirty="0">
                <a:latin typeface="Verdana" panose="020B0604030504040204" pitchFamily="34" charset="0"/>
                <a:ea typeface="Verdana" panose="020B0604030504040204" pitchFamily="34" charset="0"/>
              </a:rPr>
              <a:t>th</a:t>
            </a:r>
            <a:r>
              <a:rPr lang="en-GB" sz="1000" dirty="0">
                <a:latin typeface="Verdana" panose="020B0604030504040204" pitchFamily="34" charset="0"/>
                <a:ea typeface="Verdana" panose="020B0604030504040204" pitchFamily="34" charset="0"/>
              </a:rPr>
              <a:t> January 2020)</a:t>
            </a:r>
          </a:p>
          <a:p>
            <a:pPr marL="171450" lvl="0" indent="-171450" defTabSz="914400">
              <a:buFont typeface="Arial" panose="020B0604020202020204" pitchFamily="34" charset="0"/>
              <a:buChar char="•"/>
              <a:defRPr/>
            </a:pPr>
            <a:r>
              <a:rPr lang="en-GB" sz="1000" dirty="0">
                <a:latin typeface="Verdana" panose="020B0604030504040204" pitchFamily="34" charset="0"/>
                <a:ea typeface="Verdana" panose="020B0604030504040204" pitchFamily="34" charset="0"/>
              </a:rPr>
              <a:t>Armstrong, M and Taylor, S (2017) </a:t>
            </a:r>
            <a:r>
              <a:rPr lang="en-GB" sz="1000" i="1" dirty="0">
                <a:latin typeface="Verdana" panose="020B0604030504040204" pitchFamily="34" charset="0"/>
                <a:ea typeface="Verdana" panose="020B0604030504040204" pitchFamily="34" charset="0"/>
              </a:rPr>
              <a:t>Armstrong’s handbook of Human Resource Management Practise</a:t>
            </a:r>
            <a:r>
              <a:rPr lang="en-GB" sz="1000" dirty="0">
                <a:latin typeface="Verdana" panose="020B0604030504040204" pitchFamily="34" charset="0"/>
                <a:ea typeface="Verdana" panose="020B0604030504040204" pitchFamily="34" charset="0"/>
              </a:rPr>
              <a:t>. 14</a:t>
            </a:r>
            <a:r>
              <a:rPr lang="en-GB" sz="1000" baseline="30000" dirty="0">
                <a:latin typeface="Verdana" panose="020B0604030504040204" pitchFamily="34" charset="0"/>
                <a:ea typeface="Verdana" panose="020B0604030504040204" pitchFamily="34" charset="0"/>
              </a:rPr>
              <a:t>th</a:t>
            </a:r>
            <a:r>
              <a:rPr lang="en-GB" sz="1000" dirty="0">
                <a:latin typeface="Verdana" panose="020B0604030504040204" pitchFamily="34" charset="0"/>
                <a:ea typeface="Verdana" panose="020B0604030504040204" pitchFamily="34" charset="0"/>
              </a:rPr>
              <a:t> </a:t>
            </a:r>
            <a:r>
              <a:rPr lang="en-GB" sz="1000" dirty="0" err="1">
                <a:latin typeface="Verdana" panose="020B0604030504040204" pitchFamily="34" charset="0"/>
                <a:ea typeface="Verdana" panose="020B0604030504040204" pitchFamily="34" charset="0"/>
              </a:rPr>
              <a:t>edn</a:t>
            </a:r>
            <a:r>
              <a:rPr lang="en-GB" sz="1000" dirty="0">
                <a:latin typeface="Verdana" panose="020B0604030504040204" pitchFamily="34" charset="0"/>
                <a:ea typeface="Verdana" panose="020B0604030504040204" pitchFamily="34" charset="0"/>
              </a:rPr>
              <a:t>. New York: </a:t>
            </a:r>
            <a:r>
              <a:rPr lang="en-GB" sz="1000" dirty="0" err="1">
                <a:latin typeface="Verdana" panose="020B0604030504040204" pitchFamily="34" charset="0"/>
                <a:ea typeface="Verdana" panose="020B0604030504040204" pitchFamily="34" charset="0"/>
              </a:rPr>
              <a:t>Kogan</a:t>
            </a:r>
            <a:r>
              <a:rPr lang="en-GB" sz="1000" dirty="0">
                <a:latin typeface="Verdana" panose="020B0604030504040204" pitchFamily="34" charset="0"/>
                <a:ea typeface="Verdana" panose="020B0604030504040204" pitchFamily="34" charset="0"/>
              </a:rPr>
              <a:t> Page.</a:t>
            </a:r>
          </a:p>
          <a:p>
            <a:pPr marL="171450" lvl="0" indent="-171450" defTabSz="914400">
              <a:buFont typeface="Arial" panose="020B0604020202020204" pitchFamily="34" charset="0"/>
              <a:buChar char="•"/>
              <a:defRPr/>
            </a:pPr>
            <a:r>
              <a:rPr lang="en-GB" sz="1000" dirty="0" err="1">
                <a:latin typeface="Verdana" panose="020B0604030504040204" pitchFamily="34" charset="0"/>
                <a:ea typeface="Verdana" panose="020B0604030504040204" pitchFamily="34" charset="0"/>
              </a:rPr>
              <a:t>Mindtools</a:t>
            </a:r>
            <a:r>
              <a:rPr lang="en-GB" sz="1000" dirty="0">
                <a:latin typeface="Verdana" panose="020B0604030504040204" pitchFamily="34" charset="0"/>
                <a:ea typeface="Verdana" panose="020B0604030504040204" pitchFamily="34" charset="0"/>
              </a:rPr>
              <a:t> (unknown) </a:t>
            </a:r>
            <a:r>
              <a:rPr lang="en-GB" sz="1000" i="1" dirty="0">
                <a:latin typeface="Verdana" panose="020B0604030504040204" pitchFamily="34" charset="0"/>
                <a:ea typeface="Verdana" panose="020B0604030504040204" pitchFamily="34" charset="0"/>
              </a:rPr>
              <a:t>The Change Curve</a:t>
            </a:r>
            <a:r>
              <a:rPr lang="en-GB" sz="1000" dirty="0">
                <a:latin typeface="Verdana" panose="020B0604030504040204" pitchFamily="34" charset="0"/>
                <a:ea typeface="Verdana" panose="020B0604030504040204" pitchFamily="34" charset="0"/>
              </a:rPr>
              <a:t>. Available at: https://www.mindtools.com/pages/article/newPPM_96.htm (Accessed: 25</a:t>
            </a:r>
            <a:r>
              <a:rPr lang="en-GB" sz="1000" baseline="30000" dirty="0">
                <a:latin typeface="Verdana" panose="020B0604030504040204" pitchFamily="34" charset="0"/>
                <a:ea typeface="Verdana" panose="020B0604030504040204" pitchFamily="34" charset="0"/>
              </a:rPr>
              <a:t>th</a:t>
            </a:r>
            <a:r>
              <a:rPr lang="en-GB" sz="1000" dirty="0">
                <a:latin typeface="Verdana" panose="020B0604030504040204" pitchFamily="34" charset="0"/>
                <a:ea typeface="Verdana" panose="020B0604030504040204" pitchFamily="34" charset="0"/>
              </a:rPr>
              <a:t> January 2020)</a:t>
            </a:r>
          </a:p>
          <a:p>
            <a:pPr marL="171450" lvl="0" indent="-171450" defTabSz="914400">
              <a:buFont typeface="Arial" panose="020B0604020202020204" pitchFamily="34" charset="0"/>
              <a:buChar char="•"/>
              <a:defRPr/>
            </a:pPr>
            <a:r>
              <a:rPr lang="en-GB" sz="1000" dirty="0">
                <a:latin typeface="Verdana" panose="020B0604030504040204" pitchFamily="34" charset="0"/>
                <a:ea typeface="Verdana" panose="020B0604030504040204" pitchFamily="34" charset="0"/>
              </a:rPr>
              <a:t>Chartered Institute of Personnel and Development (2015) </a:t>
            </a:r>
            <a:r>
              <a:rPr lang="en-GB" sz="1000" i="1" dirty="0">
                <a:latin typeface="Verdana" panose="020B0604030504040204" pitchFamily="34" charset="0"/>
                <a:ea typeface="Verdana" panose="020B0604030504040204" pitchFamily="34" charset="0"/>
              </a:rPr>
              <a:t>Changing HR Operating Models</a:t>
            </a:r>
            <a:r>
              <a:rPr lang="en-GB" sz="1000" dirty="0">
                <a:latin typeface="Verdana" panose="020B0604030504040204" pitchFamily="34" charset="0"/>
                <a:ea typeface="Verdana" panose="020B0604030504040204" pitchFamily="34" charset="0"/>
              </a:rPr>
              <a:t>. Available at: </a:t>
            </a:r>
            <a:r>
              <a:rPr lang="en-GB" sz="1000" u="sng" dirty="0">
                <a:latin typeface="Verdana" panose="020B0604030504040204" pitchFamily="34" charset="0"/>
                <a:ea typeface="Verdana" panose="020B0604030504040204" pitchFamily="34" charset="0"/>
                <a:hlinkClick r:id="rId4"/>
              </a:rPr>
              <a:t>https://www.cipd.co.uk/knowledge/strategy/hr/operating-models</a:t>
            </a:r>
            <a:r>
              <a:rPr lang="en-GB" sz="1000" u="sng" dirty="0">
                <a:latin typeface="Verdana" panose="020B0604030504040204" pitchFamily="34" charset="0"/>
                <a:ea typeface="Verdana" panose="020B0604030504040204" pitchFamily="34" charset="0"/>
              </a:rPr>
              <a:t> </a:t>
            </a:r>
            <a:r>
              <a:rPr lang="en-GB" sz="1000" dirty="0">
                <a:latin typeface="Verdana" panose="020B0604030504040204" pitchFamily="34" charset="0"/>
                <a:ea typeface="Verdana" panose="020B0604030504040204" pitchFamily="34" charset="0"/>
              </a:rPr>
              <a:t>(Accessed on: 25</a:t>
            </a:r>
            <a:r>
              <a:rPr lang="en-GB" sz="1000" baseline="30000" dirty="0">
                <a:latin typeface="Verdana" panose="020B0604030504040204" pitchFamily="34" charset="0"/>
                <a:ea typeface="Verdana" panose="020B0604030504040204" pitchFamily="34" charset="0"/>
              </a:rPr>
              <a:t>th</a:t>
            </a:r>
            <a:r>
              <a:rPr lang="en-GB" sz="1000" dirty="0">
                <a:latin typeface="Verdana" panose="020B0604030504040204" pitchFamily="34" charset="0"/>
                <a:ea typeface="Verdana" panose="020B0604030504040204" pitchFamily="34" charset="0"/>
              </a:rPr>
              <a:t> January 2020)</a:t>
            </a:r>
          </a:p>
          <a:p>
            <a:pPr marL="171450" lvl="0" indent="-171450" defTabSz="914400">
              <a:buFont typeface="Arial" panose="020B0604020202020204" pitchFamily="34" charset="0"/>
              <a:buChar char="•"/>
              <a:defRPr/>
            </a:pPr>
            <a:r>
              <a:rPr lang="en-GB" sz="1000" dirty="0">
                <a:latin typeface="Verdana" panose="020B0604030504040204" pitchFamily="34" charset="0"/>
                <a:ea typeface="Verdana" panose="020B0604030504040204" pitchFamily="34" charset="0"/>
              </a:rPr>
              <a:t>Personnel Today (2011) </a:t>
            </a:r>
            <a:r>
              <a:rPr lang="en-GB" sz="1000" i="1" dirty="0">
                <a:latin typeface="Verdana" panose="020B0604030504040204" pitchFamily="34" charset="0"/>
                <a:ea typeface="Verdana" panose="020B0604030504040204" pitchFamily="34" charset="0"/>
              </a:rPr>
              <a:t>HR Generalist or HR Specialist</a:t>
            </a:r>
            <a:r>
              <a:rPr lang="en-GB" sz="1000" dirty="0">
                <a:latin typeface="Verdana" panose="020B0604030504040204" pitchFamily="34" charset="0"/>
                <a:ea typeface="Verdana" panose="020B0604030504040204" pitchFamily="34" charset="0"/>
              </a:rPr>
              <a:t>. Available at: https://www.personneltoday.com/hr/hr-specialist-or-hr-generalist/ (Accessed on: 3</a:t>
            </a:r>
            <a:r>
              <a:rPr lang="en-GB" sz="1000" baseline="30000" dirty="0">
                <a:latin typeface="Verdana" panose="020B0604030504040204" pitchFamily="34" charset="0"/>
                <a:ea typeface="Verdana" panose="020B0604030504040204" pitchFamily="34" charset="0"/>
              </a:rPr>
              <a:t>rd</a:t>
            </a:r>
            <a:r>
              <a:rPr lang="en-GB" sz="1000" dirty="0">
                <a:latin typeface="Verdana" panose="020B0604030504040204" pitchFamily="34" charset="0"/>
                <a:ea typeface="Verdana" panose="020B0604030504040204" pitchFamily="34" charset="0"/>
              </a:rPr>
              <a:t> February 2020)</a:t>
            </a:r>
          </a:p>
          <a:p>
            <a:pPr marL="171450" lvl="0" indent="-171450" defTabSz="914400">
              <a:buFont typeface="Arial" panose="020B0604020202020204" pitchFamily="34" charset="0"/>
              <a:buChar char="•"/>
              <a:defRPr/>
            </a:pPr>
            <a:r>
              <a:rPr lang="en-GB" sz="1000" dirty="0">
                <a:latin typeface="Verdana" panose="020B0604030504040204" pitchFamily="34" charset="0"/>
                <a:ea typeface="Verdana" panose="020B0604030504040204" pitchFamily="34" charset="0"/>
              </a:rPr>
              <a:t>People Management (2016) The pros and cons to outsourcing HR. Available at https://www.peoplemanagement.co.uk/experts/legal/pros-and-cons-outsourcing-hr (Accessed on: 3rd February 2020)</a:t>
            </a:r>
          </a:p>
          <a:p>
            <a:pPr marL="171450" lvl="0" indent="-171450" defTabSz="914400">
              <a:buFont typeface="Arial" panose="020B0604020202020204" pitchFamily="34" charset="0"/>
              <a:buChar char="•"/>
              <a:defRPr/>
            </a:pPr>
            <a:r>
              <a:rPr lang="en-GB" sz="1000" dirty="0" err="1">
                <a:latin typeface="Verdana" panose="020B0604030504040204" pitchFamily="34" charset="0"/>
                <a:ea typeface="Verdana" panose="020B0604030504040204" pitchFamily="34" charset="0"/>
              </a:rPr>
              <a:t>XpertHR</a:t>
            </a:r>
            <a:r>
              <a:rPr lang="en-GB" sz="1000" dirty="0">
                <a:latin typeface="Verdana" panose="020B0604030504040204" pitchFamily="34" charset="0"/>
                <a:ea typeface="Verdana" panose="020B0604030504040204" pitchFamily="34" charset="0"/>
              </a:rPr>
              <a:t> (unknown) </a:t>
            </a:r>
            <a:r>
              <a:rPr lang="en-GB" sz="1000" i="1" dirty="0">
                <a:latin typeface="Verdana" panose="020B0604030504040204" pitchFamily="34" charset="0"/>
                <a:ea typeface="Verdana" panose="020B0604030504040204" pitchFamily="34" charset="0"/>
              </a:rPr>
              <a:t>HR Transformation</a:t>
            </a:r>
            <a:r>
              <a:rPr lang="en-GB" sz="1000" dirty="0">
                <a:latin typeface="Verdana" panose="020B0604030504040204" pitchFamily="34" charset="0"/>
                <a:ea typeface="Verdana" panose="020B0604030504040204" pitchFamily="34" charset="0"/>
              </a:rPr>
              <a:t>. Available at: https://www.xperthr.co.uk/good-practice-manual/hr-transformation/155200/ (Accessed on: 3</a:t>
            </a:r>
            <a:r>
              <a:rPr lang="en-GB" sz="1000" baseline="30000" dirty="0">
                <a:latin typeface="Verdana" panose="020B0604030504040204" pitchFamily="34" charset="0"/>
                <a:ea typeface="Verdana" panose="020B0604030504040204" pitchFamily="34" charset="0"/>
              </a:rPr>
              <a:t>rd</a:t>
            </a:r>
            <a:r>
              <a:rPr lang="en-GB" sz="1000" dirty="0">
                <a:latin typeface="Verdana" panose="020B0604030504040204" pitchFamily="34" charset="0"/>
                <a:ea typeface="Verdana" panose="020B0604030504040204" pitchFamily="34" charset="0"/>
              </a:rPr>
              <a:t> February 2020)</a:t>
            </a:r>
          </a:p>
          <a:p>
            <a:pPr marL="171450" lvl="0" indent="-171450" defTabSz="914400">
              <a:buFont typeface="Arial" panose="020B0604020202020204" pitchFamily="34" charset="0"/>
              <a:buChar char="•"/>
              <a:defRPr/>
            </a:pPr>
            <a:r>
              <a:rPr lang="en-GB" sz="1000" dirty="0">
                <a:latin typeface="Verdana" panose="020B0604030504040204" pitchFamily="34" charset="0"/>
                <a:ea typeface="Verdana" panose="020B0604030504040204" pitchFamily="34" charset="0"/>
              </a:rPr>
              <a:t>Personnel Today (2014) </a:t>
            </a:r>
            <a:r>
              <a:rPr lang="en-GB" sz="1000" i="1" dirty="0">
                <a:latin typeface="Verdana" panose="020B0604030504040204" pitchFamily="34" charset="0"/>
                <a:ea typeface="Verdana" panose="020B0604030504040204" pitchFamily="34" charset="0"/>
              </a:rPr>
              <a:t>HR vs The Line Manager: Make strategy reality</a:t>
            </a:r>
            <a:r>
              <a:rPr lang="en-GB" sz="1000" dirty="0">
                <a:latin typeface="Verdana" panose="020B0604030504040204" pitchFamily="34" charset="0"/>
                <a:ea typeface="Verdana" panose="020B0604030504040204" pitchFamily="34" charset="0"/>
              </a:rPr>
              <a:t>. Available at: https://www.personneltoday.com/hr/hr-vs-line-manager-make-strategy-reality/ (Accessed on: 3</a:t>
            </a:r>
            <a:r>
              <a:rPr lang="en-GB" sz="1000" baseline="30000" dirty="0">
                <a:latin typeface="Verdana" panose="020B0604030504040204" pitchFamily="34" charset="0"/>
                <a:ea typeface="Verdana" panose="020B0604030504040204" pitchFamily="34" charset="0"/>
              </a:rPr>
              <a:t>rd</a:t>
            </a:r>
            <a:r>
              <a:rPr lang="en-GB" sz="1000" dirty="0">
                <a:latin typeface="Verdana" panose="020B0604030504040204" pitchFamily="34" charset="0"/>
                <a:ea typeface="Verdana" panose="020B0604030504040204" pitchFamily="34" charset="0"/>
              </a:rPr>
              <a:t> February 2020)</a:t>
            </a:r>
          </a:p>
          <a:p>
            <a:pPr marL="171450" lvl="0" indent="-171450" defTabSz="914400">
              <a:buFont typeface="Arial" panose="020B0604020202020204" pitchFamily="34" charset="0"/>
              <a:buChar char="•"/>
              <a:defRPr/>
            </a:pPr>
            <a:r>
              <a:rPr lang="en-GB" sz="1000" dirty="0">
                <a:latin typeface="Verdana" panose="020B0604030504040204" pitchFamily="34" charset="0"/>
                <a:ea typeface="Verdana" panose="020B0604030504040204" pitchFamily="34" charset="0"/>
              </a:rPr>
              <a:t>Chartered Institute of Personnel and Development (2019) </a:t>
            </a:r>
            <a:r>
              <a:rPr lang="en-GB" sz="1000" i="1" dirty="0">
                <a:latin typeface="Verdana" panose="020B0604030504040204" pitchFamily="34" charset="0"/>
                <a:ea typeface="Verdana" panose="020B0604030504040204" pitchFamily="34" charset="0"/>
              </a:rPr>
              <a:t>Line Managers role in supporting the people profession. </a:t>
            </a:r>
            <a:r>
              <a:rPr lang="en-GB" sz="1000" dirty="0">
                <a:latin typeface="Verdana" panose="020B0604030504040204" pitchFamily="34" charset="0"/>
                <a:ea typeface="Verdana" panose="020B0604030504040204" pitchFamily="34" charset="0"/>
              </a:rPr>
              <a:t>Available at: https://www.cipd.co.uk/knowledge/fundamentals/people/hr/line-managers-factsheet (Accessed: 13th February 2020)</a:t>
            </a:r>
          </a:p>
          <a:p>
            <a:pPr marL="171450" lvl="0" indent="-171450" defTabSz="914400">
              <a:buFont typeface="Arial" panose="020B0604020202020204" pitchFamily="34" charset="0"/>
              <a:buChar char="•"/>
              <a:defRPr/>
            </a:pPr>
            <a:r>
              <a:rPr lang="en-GB" sz="1000" dirty="0">
                <a:latin typeface="Verdana" panose="020B0604030504040204" pitchFamily="34" charset="0"/>
                <a:ea typeface="Verdana" panose="020B0604030504040204" pitchFamily="34" charset="0"/>
              </a:rPr>
              <a:t>Chartered Institute of Personnel and Development (2019) </a:t>
            </a:r>
            <a:r>
              <a:rPr lang="en-GB" sz="1000" i="1" dirty="0">
                <a:latin typeface="Verdana" panose="020B0604030504040204" pitchFamily="34" charset="0"/>
                <a:ea typeface="Verdana" panose="020B0604030504040204" pitchFamily="34" charset="0"/>
              </a:rPr>
              <a:t>Ethical Practise and the Role of HR </a:t>
            </a:r>
            <a:r>
              <a:rPr lang="en-GB" sz="1000" dirty="0">
                <a:latin typeface="Verdana" panose="020B0604030504040204" pitchFamily="34" charset="0"/>
                <a:ea typeface="Verdana" panose="020B0604030504040204" pitchFamily="34" charset="0"/>
              </a:rPr>
              <a:t>Available at: https://www.cipd.co.uk/knowledge/culture/ethics/role-hr-factsheet, (Accessed on: 13</a:t>
            </a:r>
            <a:r>
              <a:rPr lang="en-GB" sz="1000" baseline="30000" dirty="0">
                <a:latin typeface="Verdana" panose="020B0604030504040204" pitchFamily="34" charset="0"/>
                <a:ea typeface="Verdana" panose="020B0604030504040204" pitchFamily="34" charset="0"/>
              </a:rPr>
              <a:t>th</a:t>
            </a:r>
            <a:r>
              <a:rPr lang="en-GB" sz="1000" dirty="0">
                <a:latin typeface="Verdana" panose="020B0604030504040204" pitchFamily="34" charset="0"/>
                <a:ea typeface="Verdana" panose="020B0604030504040204" pitchFamily="34" charset="0"/>
              </a:rPr>
              <a:t> February 2020) </a:t>
            </a:r>
          </a:p>
          <a:p>
            <a:pPr marL="171450" lvl="0" indent="-171450" defTabSz="914400">
              <a:buFont typeface="Arial" panose="020B0604020202020204" pitchFamily="34" charset="0"/>
              <a:buChar char="•"/>
              <a:defRPr/>
            </a:pPr>
            <a:r>
              <a:rPr lang="en-GB" sz="1000" dirty="0">
                <a:latin typeface="Verdana" panose="020B0604030504040204" pitchFamily="34" charset="0"/>
                <a:ea typeface="Verdana" panose="020B0604030504040204" pitchFamily="34" charset="0"/>
              </a:rPr>
              <a:t>Bernard Marr (2019), </a:t>
            </a:r>
            <a:r>
              <a:rPr lang="en-GB" sz="1000" i="1" dirty="0">
                <a:latin typeface="Verdana" panose="020B0604030504040204" pitchFamily="34" charset="0"/>
                <a:ea typeface="Verdana" panose="020B0604030504040204" pitchFamily="34" charset="0"/>
              </a:rPr>
              <a:t>How to measure HR effectiveness. </a:t>
            </a:r>
            <a:r>
              <a:rPr lang="en-GB" sz="1000" dirty="0">
                <a:latin typeface="Verdana" panose="020B0604030504040204" pitchFamily="34" charset="0"/>
                <a:ea typeface="Verdana" panose="020B0604030504040204" pitchFamily="34" charset="0"/>
              </a:rPr>
              <a:t>Available at: https://www.bernardmarr.com/default.asp?contentID=1392 (Accessed on: 13</a:t>
            </a:r>
            <a:r>
              <a:rPr lang="en-GB" sz="1000" baseline="30000" dirty="0">
                <a:latin typeface="Verdana" panose="020B0604030504040204" pitchFamily="34" charset="0"/>
                <a:ea typeface="Verdana" panose="020B0604030504040204" pitchFamily="34" charset="0"/>
              </a:rPr>
              <a:t>th</a:t>
            </a:r>
            <a:r>
              <a:rPr lang="en-GB" sz="1000" dirty="0">
                <a:latin typeface="Verdana" panose="020B0604030504040204" pitchFamily="34" charset="0"/>
                <a:ea typeface="Verdana" panose="020B0604030504040204" pitchFamily="34" charset="0"/>
              </a:rPr>
              <a:t> February 2020)</a:t>
            </a:r>
          </a:p>
          <a:p>
            <a:pPr marL="171450" lvl="0" indent="-171450" defTabSz="914400">
              <a:buFont typeface="Arial" panose="020B0604020202020204" pitchFamily="34" charset="0"/>
              <a:buChar char="•"/>
              <a:defRPr/>
            </a:pPr>
            <a:r>
              <a:rPr lang="en-GB" sz="1000" dirty="0" err="1">
                <a:latin typeface="Verdana" panose="020B0604030504040204" pitchFamily="34" charset="0"/>
                <a:ea typeface="Verdana" panose="020B0604030504040204" pitchFamily="34" charset="0"/>
              </a:rPr>
              <a:t>XpertHR</a:t>
            </a:r>
            <a:r>
              <a:rPr lang="en-GB" sz="1000" dirty="0">
                <a:latin typeface="Verdana" panose="020B0604030504040204" pitchFamily="34" charset="0"/>
                <a:ea typeface="Verdana" panose="020B0604030504040204" pitchFamily="34" charset="0"/>
              </a:rPr>
              <a:t> (2019), </a:t>
            </a:r>
            <a:r>
              <a:rPr lang="en-GB" sz="1000" i="1" dirty="0">
                <a:latin typeface="Verdana" panose="020B0604030504040204" pitchFamily="34" charset="0"/>
                <a:ea typeface="Verdana" panose="020B0604030504040204" pitchFamily="34" charset="0"/>
              </a:rPr>
              <a:t>Essential HR Metrics for 2020</a:t>
            </a:r>
            <a:r>
              <a:rPr lang="en-GB" sz="1000" dirty="0">
                <a:latin typeface="Verdana" panose="020B0604030504040204" pitchFamily="34" charset="0"/>
                <a:ea typeface="Verdana" panose="020B0604030504040204" pitchFamily="34" charset="0"/>
              </a:rPr>
              <a:t>. Available at: https://www.xperthr.co.uk/commentary-and-analysis/essential-hr-metrics-for-2020/164874/?keywords=evaljuating+hr&amp;searchrank=5. (Accessed on: 13</a:t>
            </a:r>
            <a:r>
              <a:rPr lang="en-GB" sz="1000" baseline="30000" dirty="0">
                <a:latin typeface="Verdana" panose="020B0604030504040204" pitchFamily="34" charset="0"/>
                <a:ea typeface="Verdana" panose="020B0604030504040204" pitchFamily="34" charset="0"/>
              </a:rPr>
              <a:t>th</a:t>
            </a:r>
            <a:r>
              <a:rPr lang="en-GB" sz="1000" dirty="0">
                <a:latin typeface="Verdana" panose="020B0604030504040204" pitchFamily="34" charset="0"/>
                <a:ea typeface="Verdana" panose="020B0604030504040204" pitchFamily="34" charset="0"/>
              </a:rPr>
              <a:t> February 2020)</a:t>
            </a:r>
          </a:p>
          <a:p>
            <a:pPr marL="171450" lvl="0" indent="-171450" defTabSz="914400">
              <a:buFont typeface="Arial" panose="020B0604020202020204" pitchFamily="34" charset="0"/>
              <a:buChar char="•"/>
              <a:defRPr/>
            </a:pPr>
            <a:r>
              <a:rPr lang="en-GB" sz="1000" dirty="0" err="1">
                <a:latin typeface="Verdana" panose="020B0604030504040204" pitchFamily="34" charset="0"/>
                <a:ea typeface="Verdana" panose="020B0604030504040204" pitchFamily="34" charset="0"/>
              </a:rPr>
              <a:t>Marchington</a:t>
            </a:r>
            <a:r>
              <a:rPr lang="en-GB" sz="1000" dirty="0">
                <a:latin typeface="Verdana" panose="020B0604030504040204" pitchFamily="34" charset="0"/>
                <a:ea typeface="Verdana" panose="020B0604030504040204" pitchFamily="34" charset="0"/>
              </a:rPr>
              <a:t>, M. et al. (2016) </a:t>
            </a:r>
            <a:r>
              <a:rPr lang="en-GB" sz="1000" i="1" dirty="0">
                <a:latin typeface="Verdana" panose="020B0604030504040204" pitchFamily="34" charset="0"/>
                <a:ea typeface="Verdana" panose="020B0604030504040204" pitchFamily="34" charset="0"/>
              </a:rPr>
              <a:t>Human Resource Management at Work</a:t>
            </a:r>
            <a:r>
              <a:rPr lang="en-GB" sz="1000" dirty="0">
                <a:latin typeface="Verdana" panose="020B0604030504040204" pitchFamily="34" charset="0"/>
                <a:ea typeface="Verdana" panose="020B0604030504040204" pitchFamily="34" charset="0"/>
              </a:rPr>
              <a:t>. London: CIPD</a:t>
            </a:r>
          </a:p>
          <a:p>
            <a:pPr lvl="0" defTabSz="914400">
              <a:defRPr/>
            </a:pPr>
            <a:endParaRPr lang="en-GB" sz="1000" dirty="0">
              <a:latin typeface="Verdana" panose="020B0604030504040204" pitchFamily="34" charset="0"/>
              <a:ea typeface="Verdana" panose="020B0604030504040204" pitchFamily="34" charset="0"/>
            </a:endParaRPr>
          </a:p>
        </p:txBody>
      </p:sp>
    </p:spTree>
    <p:extLst>
      <p:ext uri="{BB962C8B-B14F-4D97-AF65-F5344CB8AC3E}">
        <p14:creationId xmlns:p14="http://schemas.microsoft.com/office/powerpoint/2010/main" val="2921415652"/>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190</TotalTime>
  <Words>5635</Words>
  <Application>Microsoft Office PowerPoint</Application>
  <PresentationFormat>Widescreen</PresentationFormat>
  <Paragraphs>383</Paragraphs>
  <Slides>23</Slides>
  <Notes>19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Arial</vt:lpstr>
      <vt:lpstr>Calibri</vt:lpstr>
      <vt:lpstr>Century Gothic</vt:lpstr>
      <vt:lpstr>Verdana</vt:lpstr>
      <vt:lpstr>Wingdings 3</vt:lpstr>
      <vt:lpstr>Ion Boardroom</vt:lpstr>
      <vt:lpstr>Title Page</vt:lpstr>
      <vt:lpstr>The HR Function</vt:lpstr>
      <vt:lpstr>Objectives   </vt:lpstr>
      <vt:lpstr>Contents </vt:lpstr>
      <vt:lpstr>What is HR?</vt:lpstr>
      <vt:lpstr>The evolution of the HR Function </vt:lpstr>
      <vt:lpstr>The future of the HR Function </vt:lpstr>
      <vt:lpstr>How can HR contribute to effective change management?</vt:lpstr>
      <vt:lpstr>How can HR contribute to effective change management continued </vt:lpstr>
      <vt:lpstr>Kubler-Ross approach to change </vt:lpstr>
      <vt:lpstr>HR Services – How are they delivered?</vt:lpstr>
      <vt:lpstr>HR Services – How can they be delivered?</vt:lpstr>
      <vt:lpstr>Models of the HR Function </vt:lpstr>
      <vt:lpstr>HR and Line Managers working together  </vt:lpstr>
      <vt:lpstr>HR and Line Managers working together </vt:lpstr>
      <vt:lpstr>HR and Ethics </vt:lpstr>
      <vt:lpstr>Ethical Vs Non Ethical </vt:lpstr>
      <vt:lpstr>How are HR Services evaluated?</vt:lpstr>
      <vt:lpstr>HR and Positive Organisational Outcomes</vt:lpstr>
      <vt:lpstr>HR and Positive Organisational Outcomes</vt:lpstr>
      <vt:lpstr>Summary </vt:lpstr>
      <vt:lpstr>Any Questions?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HR Function</dc:title>
  <dc:creator>Sarah</dc:creator>
  <cp:lastModifiedBy>Sarah Mills</cp:lastModifiedBy>
  <cp:revision>9</cp:revision>
  <dcterms:created xsi:type="dcterms:W3CDTF">2020-02-16T16:24:24Z</dcterms:created>
  <dcterms:modified xsi:type="dcterms:W3CDTF">2020-02-17T18:08:13Z</dcterms:modified>
</cp:coreProperties>
</file>