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8"/>
  </p:notesMasterIdLst>
  <p:sldIdLst>
    <p:sldId id="263" r:id="rId2"/>
    <p:sldId id="256" r:id="rId3"/>
    <p:sldId id="259" r:id="rId4"/>
    <p:sldId id="260" r:id="rId5"/>
    <p:sldId id="261"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76A101-219A-47EA-A044-F4A7C9F0B908}" type="datetimeFigureOut">
              <a:rPr lang="en-GB" smtClean="0"/>
              <a:t>25/07/2026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C9735B-AF55-44D4-90BA-43FFA9D37CEF}" type="slidenum">
              <a:rPr lang="en-GB" smtClean="0"/>
              <a:t>‹#›</a:t>
            </a:fld>
            <a:endParaRPr lang="en-GB"/>
          </a:p>
        </p:txBody>
      </p:sp>
    </p:spTree>
    <p:extLst>
      <p:ext uri="{BB962C8B-B14F-4D97-AF65-F5344CB8AC3E}">
        <p14:creationId xmlns:p14="http://schemas.microsoft.com/office/powerpoint/2010/main" val="22398767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C9735B-AF55-44D4-90BA-43FFA9D37CEF}" type="slidenum">
              <a:rPr lang="en-GB" smtClean="0"/>
              <a:t>5</a:t>
            </a:fld>
            <a:endParaRPr lang="en-GB"/>
          </a:p>
        </p:txBody>
      </p:sp>
    </p:spTree>
    <p:extLst>
      <p:ext uri="{BB962C8B-B14F-4D97-AF65-F5344CB8AC3E}">
        <p14:creationId xmlns:p14="http://schemas.microsoft.com/office/powerpoint/2010/main" val="32174043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7/25/2026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7/25/2026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7/25/2026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7/25/2026</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FDF9A0-FAEA-82F0-51A3-CD8FC8C65497}"/>
              </a:ext>
            </a:extLst>
          </p:cNvPr>
          <p:cNvSpPr txBox="1"/>
          <p:nvPr/>
        </p:nvSpPr>
        <p:spPr>
          <a:xfrm>
            <a:off x="7148052" y="5073446"/>
            <a:ext cx="5555225" cy="1200329"/>
          </a:xfrm>
          <a:prstGeom prst="rect">
            <a:avLst/>
          </a:prstGeom>
          <a:noFill/>
        </p:spPr>
        <p:txBody>
          <a:bodyPr wrap="square" rtlCol="0">
            <a:spAutoFit/>
          </a:bodyPr>
          <a:lstStyle/>
          <a:p>
            <a:r>
              <a:rPr lang="en-GB" dirty="0"/>
              <a:t>Name: Muhammad Aurangzaib Ayub</a:t>
            </a:r>
          </a:p>
          <a:p>
            <a:r>
              <a:rPr lang="en-GB" dirty="0"/>
              <a:t>Student Number: 2533688</a:t>
            </a:r>
          </a:p>
          <a:p>
            <a:r>
              <a:rPr lang="en-GB" dirty="0"/>
              <a:t>Course: NEW Digital Skills (LCLM4002_BIRM)</a:t>
            </a:r>
          </a:p>
          <a:p>
            <a:endParaRPr lang="en-GB" dirty="0"/>
          </a:p>
        </p:txBody>
      </p:sp>
      <p:sp>
        <p:nvSpPr>
          <p:cNvPr id="3" name="TextBox 2">
            <a:extLst>
              <a:ext uri="{FF2B5EF4-FFF2-40B4-BE49-F238E27FC236}">
                <a16:creationId xmlns:a16="http://schemas.microsoft.com/office/drawing/2014/main" id="{282141C6-F5FA-798D-18B7-73A4E056AD05}"/>
              </a:ext>
            </a:extLst>
          </p:cNvPr>
          <p:cNvSpPr txBox="1"/>
          <p:nvPr/>
        </p:nvSpPr>
        <p:spPr>
          <a:xfrm rot="19699245">
            <a:off x="1292942" y="2703872"/>
            <a:ext cx="9606115" cy="1107996"/>
          </a:xfrm>
          <a:prstGeom prst="rect">
            <a:avLst/>
          </a:prstGeom>
          <a:noFill/>
        </p:spPr>
        <p:txBody>
          <a:bodyPr wrap="square" rtlCol="0">
            <a:spAutoFit/>
          </a:bodyPr>
          <a:lstStyle/>
          <a:p>
            <a:r>
              <a:rPr lang="en-GB" sz="6600" b="1" dirty="0">
                <a:solidFill>
                  <a:schemeClr val="bg1">
                    <a:lumMod val="50000"/>
                  </a:schemeClr>
                </a:solidFill>
                <a:latin typeface="Arial Rounded MT Bold" panose="020F0704030504030204" pitchFamily="34" charset="0"/>
              </a:rPr>
              <a:t>DS3 – PRESENTATION</a:t>
            </a:r>
          </a:p>
        </p:txBody>
      </p:sp>
    </p:spTree>
    <p:extLst>
      <p:ext uri="{BB962C8B-B14F-4D97-AF65-F5344CB8AC3E}">
        <p14:creationId xmlns:p14="http://schemas.microsoft.com/office/powerpoint/2010/main" val="1959293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B35E5-7E49-8366-C52D-3932A21AC663}"/>
              </a:ext>
            </a:extLst>
          </p:cNvPr>
          <p:cNvSpPr>
            <a:spLocks noGrp="1"/>
          </p:cNvSpPr>
          <p:nvPr>
            <p:ph type="ctrTitle"/>
          </p:nvPr>
        </p:nvSpPr>
        <p:spPr>
          <a:xfrm>
            <a:off x="1189704" y="868473"/>
            <a:ext cx="3799512" cy="1371599"/>
          </a:xfrm>
        </p:spPr>
        <p:txBody>
          <a:bodyPr>
            <a:normAutofit/>
          </a:bodyPr>
          <a:lstStyle/>
          <a:p>
            <a:pPr algn="l"/>
            <a:r>
              <a:rPr lang="en-GB" sz="3200" b="1" dirty="0">
                <a:solidFill>
                  <a:schemeClr val="bg1">
                    <a:lumMod val="50000"/>
                  </a:schemeClr>
                </a:solidFill>
                <a:latin typeface="Arial Rounded MT Bold" panose="020F0704030504030204" pitchFamily="34" charset="0"/>
              </a:rPr>
              <a:t>Screenshots</a:t>
            </a:r>
            <a:br>
              <a:rPr lang="en-GB" sz="3200" b="1" dirty="0">
                <a:solidFill>
                  <a:schemeClr val="bg1">
                    <a:lumMod val="50000"/>
                  </a:schemeClr>
                </a:solidFill>
                <a:latin typeface="Arial Rounded MT Bold" panose="020F0704030504030204" pitchFamily="34" charset="0"/>
              </a:rPr>
            </a:br>
            <a:r>
              <a:rPr lang="en-GB" sz="3200" b="1" dirty="0">
                <a:solidFill>
                  <a:schemeClr val="bg1">
                    <a:lumMod val="50000"/>
                  </a:schemeClr>
                </a:solidFill>
                <a:latin typeface="Arial Rounded MT Bold" panose="020F0704030504030204" pitchFamily="34" charset="0"/>
              </a:rPr>
              <a:t>Slide 1</a:t>
            </a:r>
          </a:p>
        </p:txBody>
      </p:sp>
      <p:sp>
        <p:nvSpPr>
          <p:cNvPr id="4" name="TextBox 3">
            <a:extLst>
              <a:ext uri="{FF2B5EF4-FFF2-40B4-BE49-F238E27FC236}">
                <a16:creationId xmlns:a16="http://schemas.microsoft.com/office/drawing/2014/main" id="{A83291D8-7324-D4B3-0D8C-B78A5A2ADE2A}"/>
              </a:ext>
            </a:extLst>
          </p:cNvPr>
          <p:cNvSpPr txBox="1"/>
          <p:nvPr/>
        </p:nvSpPr>
        <p:spPr>
          <a:xfrm>
            <a:off x="1189704" y="2553134"/>
            <a:ext cx="5191432" cy="1200329"/>
          </a:xfrm>
          <a:prstGeom prst="rect">
            <a:avLst/>
          </a:prstGeom>
          <a:noFill/>
        </p:spPr>
        <p:txBody>
          <a:bodyPr wrap="square" rtlCol="0">
            <a:spAutoFit/>
          </a:bodyPr>
          <a:lstStyle/>
          <a:p>
            <a:r>
              <a:rPr lang="en-GB" b="1" u="sng" dirty="0"/>
              <a:t>What this slide contains</a:t>
            </a:r>
          </a:p>
          <a:p>
            <a:endParaRPr lang="en-GB" dirty="0"/>
          </a:p>
          <a:p>
            <a:r>
              <a:rPr lang="en-GB" dirty="0"/>
              <a:t>This was a PowerPoint created to form part of the DS1 Assignment </a:t>
            </a:r>
          </a:p>
        </p:txBody>
      </p:sp>
      <p:pic>
        <p:nvPicPr>
          <p:cNvPr id="6" name="Picture 5">
            <a:extLst>
              <a:ext uri="{FF2B5EF4-FFF2-40B4-BE49-F238E27FC236}">
                <a16:creationId xmlns:a16="http://schemas.microsoft.com/office/drawing/2014/main" id="{28F8FFCB-6F09-B66D-7585-49C0A0559520}"/>
              </a:ext>
            </a:extLst>
          </p:cNvPr>
          <p:cNvPicPr>
            <a:picLocks noChangeAspect="1"/>
          </p:cNvPicPr>
          <p:nvPr/>
        </p:nvPicPr>
        <p:blipFill>
          <a:blip r:embed="rId2"/>
          <a:stretch>
            <a:fillRect/>
          </a:stretch>
        </p:blipFill>
        <p:spPr>
          <a:xfrm>
            <a:off x="2842857" y="3835373"/>
            <a:ext cx="2899181" cy="2640910"/>
          </a:xfrm>
          <a:prstGeom prst="rect">
            <a:avLst/>
          </a:prstGeom>
        </p:spPr>
      </p:pic>
      <p:sp>
        <p:nvSpPr>
          <p:cNvPr id="7" name="TextBox 6">
            <a:extLst>
              <a:ext uri="{FF2B5EF4-FFF2-40B4-BE49-F238E27FC236}">
                <a16:creationId xmlns:a16="http://schemas.microsoft.com/office/drawing/2014/main" id="{6E71FA0F-A231-61EB-DC0D-DE9C4D953DA7}"/>
              </a:ext>
            </a:extLst>
          </p:cNvPr>
          <p:cNvSpPr txBox="1"/>
          <p:nvPr/>
        </p:nvSpPr>
        <p:spPr>
          <a:xfrm>
            <a:off x="7010400" y="314632"/>
            <a:ext cx="4149213" cy="5909310"/>
          </a:xfrm>
          <a:prstGeom prst="rect">
            <a:avLst/>
          </a:prstGeom>
          <a:solidFill>
            <a:schemeClr val="bg1">
              <a:lumMod val="85000"/>
            </a:schemeClr>
          </a:solidFill>
          <a:ln>
            <a:solidFill>
              <a:schemeClr val="tx1"/>
            </a:solidFill>
          </a:ln>
        </p:spPr>
        <p:txBody>
          <a:bodyPr wrap="square" rtlCol="0">
            <a:spAutoFit/>
          </a:bodyPr>
          <a:lstStyle/>
          <a:p>
            <a:pPr marL="285750" indent="-285750">
              <a:buFont typeface="Courier New" panose="02070309020205020404" pitchFamily="49" charset="0"/>
              <a:buChar char="o"/>
            </a:pPr>
            <a:r>
              <a:rPr lang="en-GB" b="1" dirty="0"/>
              <a:t>What I learnt</a:t>
            </a:r>
          </a:p>
          <a:p>
            <a:endParaRPr lang="en-GB" dirty="0"/>
          </a:p>
          <a:p>
            <a:pPr marL="342900" indent="-342900">
              <a:buFont typeface="+mj-lt"/>
              <a:buAutoNum type="arabicPeriod"/>
            </a:pPr>
            <a:r>
              <a:rPr lang="en-GB" dirty="0"/>
              <a:t>Screenshotting from a document</a:t>
            </a:r>
          </a:p>
          <a:p>
            <a:pPr marL="342900" indent="-342900">
              <a:buFont typeface="+mj-lt"/>
              <a:buAutoNum type="arabicPeriod"/>
            </a:pPr>
            <a:r>
              <a:rPr lang="en-GB" dirty="0"/>
              <a:t>Merging the screenshot into a document</a:t>
            </a:r>
          </a:p>
          <a:p>
            <a:pPr marL="342900" indent="-342900">
              <a:buFont typeface="+mj-lt"/>
              <a:buAutoNum type="arabicPeriod"/>
            </a:pPr>
            <a:r>
              <a:rPr lang="en-GB" dirty="0"/>
              <a:t>Editing</a:t>
            </a:r>
          </a:p>
          <a:p>
            <a:endParaRPr lang="en-GB" dirty="0"/>
          </a:p>
          <a:p>
            <a:pPr marL="285750" indent="-285750">
              <a:buFont typeface="Courier New" panose="02070309020205020404" pitchFamily="49" charset="0"/>
              <a:buChar char="o"/>
            </a:pPr>
            <a:r>
              <a:rPr lang="en-GB" b="1" dirty="0"/>
              <a:t>Skill set used</a:t>
            </a:r>
          </a:p>
          <a:p>
            <a:pPr marL="285750" indent="-285750">
              <a:buFont typeface="Courier New" panose="02070309020205020404" pitchFamily="49" charset="0"/>
              <a:buChar char="o"/>
            </a:pPr>
            <a:endParaRPr lang="en-GB" dirty="0"/>
          </a:p>
          <a:p>
            <a:pPr marL="342900" indent="-342900">
              <a:buFont typeface="+mj-lt"/>
              <a:buAutoNum type="arabicPeriod"/>
            </a:pPr>
            <a:r>
              <a:rPr lang="en-GB" dirty="0"/>
              <a:t>Using short cut tools </a:t>
            </a:r>
            <a:r>
              <a:rPr lang="en-GB" dirty="0" err="1"/>
              <a:t>eg.</a:t>
            </a:r>
            <a:r>
              <a:rPr lang="en-GB" dirty="0"/>
              <a:t> WINDOW SHIFT and S</a:t>
            </a:r>
          </a:p>
          <a:p>
            <a:pPr marL="342900" indent="-342900">
              <a:buFont typeface="+mj-lt"/>
              <a:buAutoNum type="arabicPeriod"/>
            </a:pPr>
            <a:r>
              <a:rPr lang="en-GB" dirty="0"/>
              <a:t>Editing</a:t>
            </a:r>
          </a:p>
          <a:p>
            <a:pPr marL="342900" indent="-342900">
              <a:buFont typeface="+mj-lt"/>
              <a:buAutoNum type="arabicPeriod"/>
            </a:pPr>
            <a:r>
              <a:rPr lang="en-GB" dirty="0"/>
              <a:t>Extracting and Merging Information</a:t>
            </a:r>
          </a:p>
          <a:p>
            <a:pPr marL="342900" indent="-342900">
              <a:buFont typeface="+mj-lt"/>
              <a:buAutoNum type="arabicPeriod"/>
            </a:pPr>
            <a:r>
              <a:rPr lang="en-GB" dirty="0"/>
              <a:t>Formatting and Reviewing</a:t>
            </a:r>
          </a:p>
          <a:p>
            <a:pPr marL="285750" indent="-285750">
              <a:buFont typeface="Courier New" panose="02070309020205020404" pitchFamily="49" charset="0"/>
              <a:buChar char="o"/>
            </a:pPr>
            <a:endParaRPr lang="en-GB" b="1" dirty="0"/>
          </a:p>
          <a:p>
            <a:pPr marL="285750" indent="-285750">
              <a:buFont typeface="Courier New" panose="02070309020205020404" pitchFamily="49" charset="0"/>
              <a:buChar char="o"/>
            </a:pPr>
            <a:r>
              <a:rPr lang="en-GB" b="1" dirty="0"/>
              <a:t>Why this is important</a:t>
            </a:r>
          </a:p>
          <a:p>
            <a:endParaRPr lang="en-GB" b="1" dirty="0"/>
          </a:p>
          <a:p>
            <a:r>
              <a:rPr lang="en-GB" dirty="0"/>
              <a:t>This new skill has allowed me to use merging of document which I was not able to do, it has given me an easier method of added evidence to my daily work with WORD and PowerPoint.</a:t>
            </a:r>
          </a:p>
        </p:txBody>
      </p:sp>
    </p:spTree>
    <p:extLst>
      <p:ext uri="{BB962C8B-B14F-4D97-AF65-F5344CB8AC3E}">
        <p14:creationId xmlns:p14="http://schemas.microsoft.com/office/powerpoint/2010/main" val="460735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26F29F-862A-74A1-3AAE-D53EEE2B7D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29B18E-D6D6-7CFE-0F86-144E55509948}"/>
              </a:ext>
            </a:extLst>
          </p:cNvPr>
          <p:cNvSpPr>
            <a:spLocks noGrp="1"/>
          </p:cNvSpPr>
          <p:nvPr>
            <p:ph type="ctrTitle"/>
          </p:nvPr>
        </p:nvSpPr>
        <p:spPr>
          <a:xfrm>
            <a:off x="1189703" y="868473"/>
            <a:ext cx="4621161" cy="1371599"/>
          </a:xfrm>
        </p:spPr>
        <p:txBody>
          <a:bodyPr>
            <a:normAutofit/>
          </a:bodyPr>
          <a:lstStyle/>
          <a:p>
            <a:pPr algn="l"/>
            <a:r>
              <a:rPr lang="en-GB" sz="3200" b="1" dirty="0">
                <a:solidFill>
                  <a:schemeClr val="bg1">
                    <a:lumMod val="50000"/>
                  </a:schemeClr>
                </a:solidFill>
                <a:latin typeface="Arial Rounded MT Bold" panose="020F0704030504030204" pitchFamily="34" charset="0"/>
              </a:rPr>
              <a:t>INSERTING PHOTOS</a:t>
            </a:r>
            <a:br>
              <a:rPr lang="en-GB" sz="3200" b="1" dirty="0">
                <a:solidFill>
                  <a:schemeClr val="bg1">
                    <a:lumMod val="50000"/>
                  </a:schemeClr>
                </a:solidFill>
                <a:latin typeface="Arial Rounded MT Bold" panose="020F0704030504030204" pitchFamily="34" charset="0"/>
              </a:rPr>
            </a:br>
            <a:r>
              <a:rPr lang="en-GB" sz="3200" b="1" dirty="0">
                <a:solidFill>
                  <a:schemeClr val="bg1">
                    <a:lumMod val="50000"/>
                  </a:schemeClr>
                </a:solidFill>
                <a:latin typeface="Arial Rounded MT Bold" panose="020F0704030504030204" pitchFamily="34" charset="0"/>
              </a:rPr>
              <a:t>Slide 2</a:t>
            </a:r>
          </a:p>
        </p:txBody>
      </p:sp>
      <p:sp>
        <p:nvSpPr>
          <p:cNvPr id="4" name="TextBox 3">
            <a:extLst>
              <a:ext uri="{FF2B5EF4-FFF2-40B4-BE49-F238E27FC236}">
                <a16:creationId xmlns:a16="http://schemas.microsoft.com/office/drawing/2014/main" id="{5881F6D6-8AD7-CB38-453F-FD3B08AF7295}"/>
              </a:ext>
            </a:extLst>
          </p:cNvPr>
          <p:cNvSpPr txBox="1"/>
          <p:nvPr/>
        </p:nvSpPr>
        <p:spPr>
          <a:xfrm>
            <a:off x="1189704" y="2553134"/>
            <a:ext cx="2740909" cy="1754326"/>
          </a:xfrm>
          <a:prstGeom prst="rect">
            <a:avLst/>
          </a:prstGeom>
          <a:noFill/>
        </p:spPr>
        <p:txBody>
          <a:bodyPr wrap="square" rtlCol="0">
            <a:spAutoFit/>
          </a:bodyPr>
          <a:lstStyle/>
          <a:p>
            <a:r>
              <a:rPr lang="en-GB" b="1" u="sng" dirty="0"/>
              <a:t>What this slide contains</a:t>
            </a:r>
          </a:p>
          <a:p>
            <a:endParaRPr lang="en-GB" dirty="0"/>
          </a:p>
          <a:p>
            <a:r>
              <a:rPr lang="en-GB" dirty="0"/>
              <a:t>This was a PowerPoint created to form part of the DS2 Assignment, helping a Café create a Menu.</a:t>
            </a:r>
          </a:p>
        </p:txBody>
      </p:sp>
      <p:sp>
        <p:nvSpPr>
          <p:cNvPr id="7" name="TextBox 6">
            <a:extLst>
              <a:ext uri="{FF2B5EF4-FFF2-40B4-BE49-F238E27FC236}">
                <a16:creationId xmlns:a16="http://schemas.microsoft.com/office/drawing/2014/main" id="{5934E584-E572-1931-AF88-093327F156F2}"/>
              </a:ext>
            </a:extLst>
          </p:cNvPr>
          <p:cNvSpPr txBox="1"/>
          <p:nvPr/>
        </p:nvSpPr>
        <p:spPr>
          <a:xfrm>
            <a:off x="7167716" y="197346"/>
            <a:ext cx="4149213" cy="6463308"/>
          </a:xfrm>
          <a:prstGeom prst="rect">
            <a:avLst/>
          </a:prstGeom>
          <a:solidFill>
            <a:schemeClr val="bg1">
              <a:lumMod val="85000"/>
            </a:schemeClr>
          </a:solidFill>
          <a:ln>
            <a:solidFill>
              <a:schemeClr val="tx1"/>
            </a:solidFill>
          </a:ln>
        </p:spPr>
        <p:txBody>
          <a:bodyPr wrap="square" rtlCol="0">
            <a:spAutoFit/>
          </a:bodyPr>
          <a:lstStyle/>
          <a:p>
            <a:pPr marL="285750" indent="-285750">
              <a:buFont typeface="Courier New" panose="02070309020205020404" pitchFamily="49" charset="0"/>
              <a:buChar char="o"/>
            </a:pPr>
            <a:r>
              <a:rPr lang="en-GB" b="1" dirty="0"/>
              <a:t>What I learnt</a:t>
            </a:r>
          </a:p>
          <a:p>
            <a:endParaRPr lang="en-GB" dirty="0"/>
          </a:p>
          <a:p>
            <a:pPr marL="342900" indent="-342900">
              <a:buFont typeface="+mj-lt"/>
              <a:buAutoNum type="arabicPeriod"/>
            </a:pPr>
            <a:r>
              <a:rPr lang="en-GB" dirty="0"/>
              <a:t>Importing photo image from the computer or the Internet</a:t>
            </a:r>
          </a:p>
          <a:p>
            <a:pPr marL="342900" indent="-342900">
              <a:buFont typeface="+mj-lt"/>
              <a:buAutoNum type="arabicPeriod"/>
            </a:pPr>
            <a:r>
              <a:rPr lang="en-GB" dirty="0"/>
              <a:t>Designing </a:t>
            </a:r>
          </a:p>
          <a:p>
            <a:pPr marL="342900" indent="-342900">
              <a:buFont typeface="+mj-lt"/>
              <a:buAutoNum type="arabicPeriod"/>
            </a:pPr>
            <a:r>
              <a:rPr lang="en-GB" dirty="0"/>
              <a:t>Editing</a:t>
            </a:r>
          </a:p>
          <a:p>
            <a:endParaRPr lang="en-GB" dirty="0"/>
          </a:p>
          <a:p>
            <a:pPr marL="285750" indent="-285750">
              <a:buFont typeface="Courier New" panose="02070309020205020404" pitchFamily="49" charset="0"/>
              <a:buChar char="o"/>
            </a:pPr>
            <a:r>
              <a:rPr lang="en-GB" b="1" dirty="0"/>
              <a:t>Skill set used</a:t>
            </a:r>
          </a:p>
          <a:p>
            <a:pPr marL="285750" indent="-285750">
              <a:buFont typeface="Courier New" panose="02070309020205020404" pitchFamily="49" charset="0"/>
              <a:buChar char="o"/>
            </a:pPr>
            <a:endParaRPr lang="en-GB" dirty="0"/>
          </a:p>
          <a:p>
            <a:pPr marL="342900" indent="-342900">
              <a:buFont typeface="+mj-lt"/>
              <a:buAutoNum type="arabicPeriod"/>
            </a:pPr>
            <a:r>
              <a:rPr lang="en-GB" dirty="0"/>
              <a:t>Organising</a:t>
            </a:r>
          </a:p>
          <a:p>
            <a:pPr marL="342900" indent="-342900">
              <a:buFont typeface="+mj-lt"/>
              <a:buAutoNum type="arabicPeriod"/>
            </a:pPr>
            <a:r>
              <a:rPr lang="en-GB" dirty="0"/>
              <a:t>Inserting Images </a:t>
            </a:r>
          </a:p>
          <a:p>
            <a:pPr marL="342900" indent="-342900">
              <a:buFont typeface="+mj-lt"/>
              <a:buAutoNum type="arabicPeriod"/>
            </a:pPr>
            <a:r>
              <a:rPr lang="en-GB" dirty="0"/>
              <a:t>Editing</a:t>
            </a:r>
          </a:p>
          <a:p>
            <a:pPr marL="342900" indent="-342900">
              <a:buFont typeface="+mj-lt"/>
              <a:buAutoNum type="arabicPeriod"/>
            </a:pPr>
            <a:r>
              <a:rPr lang="en-GB" dirty="0"/>
              <a:t>Extracting and Merging Information</a:t>
            </a:r>
          </a:p>
          <a:p>
            <a:pPr marL="342900" indent="-342900">
              <a:buFont typeface="+mj-lt"/>
              <a:buAutoNum type="arabicPeriod"/>
            </a:pPr>
            <a:r>
              <a:rPr lang="en-GB" dirty="0"/>
              <a:t>Formatting and Reviewing</a:t>
            </a:r>
          </a:p>
          <a:p>
            <a:pPr marL="285750" indent="-285750">
              <a:buFont typeface="Courier New" panose="02070309020205020404" pitchFamily="49" charset="0"/>
              <a:buChar char="o"/>
            </a:pPr>
            <a:endParaRPr lang="en-GB" b="1" dirty="0"/>
          </a:p>
          <a:p>
            <a:pPr marL="285750" indent="-285750">
              <a:buFont typeface="Courier New" panose="02070309020205020404" pitchFamily="49" charset="0"/>
              <a:buChar char="o"/>
            </a:pPr>
            <a:r>
              <a:rPr lang="en-GB" b="1" dirty="0"/>
              <a:t>Why this is important</a:t>
            </a:r>
          </a:p>
          <a:p>
            <a:endParaRPr lang="en-GB" b="1" dirty="0"/>
          </a:p>
          <a:p>
            <a:r>
              <a:rPr lang="en-GB" dirty="0"/>
              <a:t>This new skill has allowed to get creative; given me the ability to use PowerPoint to its fullest protentional which I was not able to do, it has given the confidence to produce documents/ creative pieces to a professional standard.</a:t>
            </a:r>
          </a:p>
        </p:txBody>
      </p:sp>
      <p:pic>
        <p:nvPicPr>
          <p:cNvPr id="5" name="Picture 4">
            <a:extLst>
              <a:ext uri="{FF2B5EF4-FFF2-40B4-BE49-F238E27FC236}">
                <a16:creationId xmlns:a16="http://schemas.microsoft.com/office/drawing/2014/main" id="{DD830E15-9795-6580-4261-3753438AD8CA}"/>
              </a:ext>
            </a:extLst>
          </p:cNvPr>
          <p:cNvPicPr>
            <a:picLocks noChangeAspect="1"/>
          </p:cNvPicPr>
          <p:nvPr/>
        </p:nvPicPr>
        <p:blipFill>
          <a:blip r:embed="rId2"/>
          <a:stretch>
            <a:fillRect/>
          </a:stretch>
        </p:blipFill>
        <p:spPr>
          <a:xfrm>
            <a:off x="3930613" y="1847478"/>
            <a:ext cx="2954257" cy="4376464"/>
          </a:xfrm>
          <a:prstGeom prst="rect">
            <a:avLst/>
          </a:prstGeom>
        </p:spPr>
      </p:pic>
    </p:spTree>
    <p:extLst>
      <p:ext uri="{BB962C8B-B14F-4D97-AF65-F5344CB8AC3E}">
        <p14:creationId xmlns:p14="http://schemas.microsoft.com/office/powerpoint/2010/main" val="2390780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2545F-70AD-5D03-77E5-C36E0671F5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BFD031-EEE6-4EA5-4E64-D6ED0048B144}"/>
              </a:ext>
            </a:extLst>
          </p:cNvPr>
          <p:cNvSpPr>
            <a:spLocks noGrp="1"/>
          </p:cNvSpPr>
          <p:nvPr>
            <p:ph type="ctrTitle"/>
          </p:nvPr>
        </p:nvSpPr>
        <p:spPr>
          <a:xfrm>
            <a:off x="1189703" y="868473"/>
            <a:ext cx="5683045" cy="1371599"/>
          </a:xfrm>
        </p:spPr>
        <p:txBody>
          <a:bodyPr>
            <a:normAutofit fontScale="90000"/>
          </a:bodyPr>
          <a:lstStyle/>
          <a:p>
            <a:pPr algn="l"/>
            <a:r>
              <a:rPr lang="en-GB" sz="3200" b="1" dirty="0">
                <a:solidFill>
                  <a:schemeClr val="bg1">
                    <a:lumMod val="50000"/>
                  </a:schemeClr>
                </a:solidFill>
                <a:latin typeface="Arial Rounded MT Bold" panose="020F0704030504030204" pitchFamily="34" charset="0"/>
              </a:rPr>
              <a:t>Comments for clarity task</a:t>
            </a:r>
            <a:br>
              <a:rPr lang="en-GB" sz="3200" b="1" dirty="0">
                <a:solidFill>
                  <a:schemeClr val="bg1">
                    <a:lumMod val="50000"/>
                  </a:schemeClr>
                </a:solidFill>
                <a:latin typeface="Arial Rounded MT Bold" panose="020F0704030504030204" pitchFamily="34" charset="0"/>
              </a:rPr>
            </a:br>
            <a:r>
              <a:rPr lang="en-GB" sz="3200" b="1" dirty="0">
                <a:solidFill>
                  <a:schemeClr val="bg1">
                    <a:lumMod val="50000"/>
                  </a:schemeClr>
                </a:solidFill>
                <a:latin typeface="Arial Rounded MT Bold" panose="020F0704030504030204" pitchFamily="34" charset="0"/>
              </a:rPr>
              <a:t>Slide 3</a:t>
            </a:r>
          </a:p>
        </p:txBody>
      </p:sp>
      <p:sp>
        <p:nvSpPr>
          <p:cNvPr id="4" name="TextBox 3">
            <a:extLst>
              <a:ext uri="{FF2B5EF4-FFF2-40B4-BE49-F238E27FC236}">
                <a16:creationId xmlns:a16="http://schemas.microsoft.com/office/drawing/2014/main" id="{3D8078F2-8DF5-2050-E500-1AAE71D79BBE}"/>
              </a:ext>
            </a:extLst>
          </p:cNvPr>
          <p:cNvSpPr txBox="1"/>
          <p:nvPr/>
        </p:nvSpPr>
        <p:spPr>
          <a:xfrm>
            <a:off x="1189704" y="2553134"/>
            <a:ext cx="5191432" cy="1477328"/>
          </a:xfrm>
          <a:prstGeom prst="rect">
            <a:avLst/>
          </a:prstGeom>
          <a:noFill/>
        </p:spPr>
        <p:txBody>
          <a:bodyPr wrap="square" rtlCol="0">
            <a:spAutoFit/>
          </a:bodyPr>
          <a:lstStyle/>
          <a:p>
            <a:r>
              <a:rPr lang="en-GB" b="1" u="sng" dirty="0"/>
              <a:t>What this slide contains</a:t>
            </a:r>
          </a:p>
          <a:p>
            <a:endParaRPr lang="en-GB" dirty="0"/>
          </a:p>
          <a:p>
            <a:r>
              <a:rPr lang="en-GB" dirty="0"/>
              <a:t>This was a task I had to carry out in class; the task was designed to help the class use more professional features whilst using Word Document.  </a:t>
            </a:r>
          </a:p>
        </p:txBody>
      </p:sp>
      <p:sp>
        <p:nvSpPr>
          <p:cNvPr id="7" name="TextBox 6">
            <a:extLst>
              <a:ext uri="{FF2B5EF4-FFF2-40B4-BE49-F238E27FC236}">
                <a16:creationId xmlns:a16="http://schemas.microsoft.com/office/drawing/2014/main" id="{3B32F223-2D00-225B-30CE-6F51488A3F5A}"/>
              </a:ext>
            </a:extLst>
          </p:cNvPr>
          <p:cNvSpPr txBox="1"/>
          <p:nvPr/>
        </p:nvSpPr>
        <p:spPr>
          <a:xfrm>
            <a:off x="7069394" y="412956"/>
            <a:ext cx="4149213" cy="6186309"/>
          </a:xfrm>
          <a:prstGeom prst="rect">
            <a:avLst/>
          </a:prstGeom>
          <a:solidFill>
            <a:schemeClr val="bg1">
              <a:lumMod val="85000"/>
            </a:schemeClr>
          </a:solidFill>
          <a:ln>
            <a:solidFill>
              <a:schemeClr val="tx1"/>
            </a:solidFill>
          </a:ln>
        </p:spPr>
        <p:txBody>
          <a:bodyPr wrap="square" rtlCol="0">
            <a:spAutoFit/>
          </a:bodyPr>
          <a:lstStyle/>
          <a:p>
            <a:pPr marL="285750" indent="-285750">
              <a:buFont typeface="Courier New" panose="02070309020205020404" pitchFamily="49" charset="0"/>
              <a:buChar char="o"/>
            </a:pPr>
            <a:endParaRPr lang="en-GB" b="1" dirty="0"/>
          </a:p>
          <a:p>
            <a:pPr marL="285750" indent="-285750">
              <a:buFont typeface="Courier New" panose="02070309020205020404" pitchFamily="49" charset="0"/>
              <a:buChar char="o"/>
            </a:pPr>
            <a:r>
              <a:rPr lang="en-GB" b="1" dirty="0"/>
              <a:t>What I learnt</a:t>
            </a:r>
            <a:endParaRPr lang="en-GB" dirty="0"/>
          </a:p>
          <a:p>
            <a:pPr marL="342900" indent="-342900">
              <a:buFont typeface="+mj-lt"/>
              <a:buAutoNum type="arabicPeriod"/>
            </a:pPr>
            <a:r>
              <a:rPr lang="en-GB" dirty="0"/>
              <a:t>Creating a professional Document</a:t>
            </a:r>
          </a:p>
          <a:p>
            <a:pPr marL="342900" indent="-342900">
              <a:buFont typeface="+mj-lt"/>
              <a:buAutoNum type="arabicPeriod"/>
            </a:pPr>
            <a:r>
              <a:rPr lang="en-GB" dirty="0"/>
              <a:t>Adding Suggestions and Notes</a:t>
            </a:r>
          </a:p>
          <a:p>
            <a:pPr marL="342900" indent="-342900">
              <a:buFont typeface="+mj-lt"/>
              <a:buAutoNum type="arabicPeriod"/>
            </a:pPr>
            <a:r>
              <a:rPr lang="en-GB" dirty="0"/>
              <a:t>Editing</a:t>
            </a:r>
          </a:p>
          <a:p>
            <a:pPr marL="342900" indent="-342900">
              <a:buFont typeface="+mj-lt"/>
              <a:buAutoNum type="arabicPeriod"/>
            </a:pPr>
            <a:r>
              <a:rPr lang="en-GB" dirty="0"/>
              <a:t>Using Alt Text, Contrast and Track Changes</a:t>
            </a:r>
          </a:p>
          <a:p>
            <a:pPr marL="342900" indent="-342900">
              <a:buFont typeface="+mj-lt"/>
              <a:buAutoNum type="arabicPeriod"/>
            </a:pPr>
            <a:r>
              <a:rPr lang="en-GB" dirty="0"/>
              <a:t>Great for team meetings</a:t>
            </a:r>
          </a:p>
          <a:p>
            <a:endParaRPr lang="en-GB" dirty="0"/>
          </a:p>
          <a:p>
            <a:pPr marL="285750" indent="-285750">
              <a:buFont typeface="Courier New" panose="02070309020205020404" pitchFamily="49" charset="0"/>
              <a:buChar char="o"/>
            </a:pPr>
            <a:r>
              <a:rPr lang="en-GB" b="1" dirty="0"/>
              <a:t>Skill set used</a:t>
            </a:r>
            <a:endParaRPr lang="en-GB" dirty="0"/>
          </a:p>
          <a:p>
            <a:pPr marL="342900" indent="-342900">
              <a:buFont typeface="+mj-lt"/>
              <a:buAutoNum type="arabicPeriod"/>
            </a:pPr>
            <a:r>
              <a:rPr lang="en-GB" dirty="0"/>
              <a:t>Using Alt Text, Contrast and Track Changes</a:t>
            </a:r>
          </a:p>
          <a:p>
            <a:pPr marL="342900" indent="-342900">
              <a:buFont typeface="+mj-lt"/>
              <a:buAutoNum type="arabicPeriod"/>
            </a:pPr>
            <a:r>
              <a:rPr lang="en-GB" dirty="0"/>
              <a:t>Editing</a:t>
            </a:r>
          </a:p>
          <a:p>
            <a:pPr marL="342900" indent="-342900">
              <a:buFont typeface="+mj-lt"/>
              <a:buAutoNum type="arabicPeriod"/>
            </a:pPr>
            <a:r>
              <a:rPr lang="en-GB" dirty="0"/>
              <a:t>Extracting and Merging Information</a:t>
            </a:r>
          </a:p>
          <a:p>
            <a:pPr marL="342900" indent="-342900">
              <a:buFont typeface="+mj-lt"/>
              <a:buAutoNum type="arabicPeriod"/>
            </a:pPr>
            <a:r>
              <a:rPr lang="en-GB" dirty="0"/>
              <a:t>Formatting and Reviewing</a:t>
            </a:r>
          </a:p>
          <a:p>
            <a:pPr marL="285750" indent="-285750">
              <a:buFont typeface="Courier New" panose="02070309020205020404" pitchFamily="49" charset="0"/>
              <a:buChar char="o"/>
            </a:pPr>
            <a:endParaRPr lang="en-GB" b="1" dirty="0"/>
          </a:p>
          <a:p>
            <a:pPr marL="285750" indent="-285750">
              <a:buFont typeface="Courier New" panose="02070309020205020404" pitchFamily="49" charset="0"/>
              <a:buChar char="o"/>
            </a:pPr>
            <a:r>
              <a:rPr lang="en-GB" b="1" dirty="0"/>
              <a:t>Why this is important</a:t>
            </a:r>
          </a:p>
          <a:p>
            <a:r>
              <a:rPr lang="en-GB" dirty="0"/>
              <a:t>This skill set was completely new to me, it has given me a new way of commenting on a document, adding personal notes, enabling me to add text to pictures and helps me see if its readable to all.</a:t>
            </a:r>
          </a:p>
        </p:txBody>
      </p:sp>
      <p:pic>
        <p:nvPicPr>
          <p:cNvPr id="5" name="Picture 4">
            <a:extLst>
              <a:ext uri="{FF2B5EF4-FFF2-40B4-BE49-F238E27FC236}">
                <a16:creationId xmlns:a16="http://schemas.microsoft.com/office/drawing/2014/main" id="{4EB3E5EB-93E4-E26B-DBC9-EC430BA9D3EE}"/>
              </a:ext>
            </a:extLst>
          </p:cNvPr>
          <p:cNvPicPr>
            <a:picLocks noChangeAspect="1"/>
          </p:cNvPicPr>
          <p:nvPr/>
        </p:nvPicPr>
        <p:blipFill>
          <a:blip r:embed="rId2"/>
          <a:stretch>
            <a:fillRect/>
          </a:stretch>
        </p:blipFill>
        <p:spPr>
          <a:xfrm>
            <a:off x="3563903" y="4377269"/>
            <a:ext cx="3307194" cy="1684630"/>
          </a:xfrm>
          <a:prstGeom prst="rect">
            <a:avLst/>
          </a:prstGeom>
        </p:spPr>
      </p:pic>
      <p:pic>
        <p:nvPicPr>
          <p:cNvPr id="11" name="Picture 10">
            <a:extLst>
              <a:ext uri="{FF2B5EF4-FFF2-40B4-BE49-F238E27FC236}">
                <a16:creationId xmlns:a16="http://schemas.microsoft.com/office/drawing/2014/main" id="{13E820BC-F243-5E47-6AF0-E077824EB3A0}"/>
              </a:ext>
            </a:extLst>
          </p:cNvPr>
          <p:cNvPicPr>
            <a:picLocks noChangeAspect="1"/>
          </p:cNvPicPr>
          <p:nvPr/>
        </p:nvPicPr>
        <p:blipFill>
          <a:blip r:embed="rId3"/>
          <a:stretch>
            <a:fillRect/>
          </a:stretch>
        </p:blipFill>
        <p:spPr>
          <a:xfrm>
            <a:off x="279413" y="4377269"/>
            <a:ext cx="3281519" cy="1684630"/>
          </a:xfrm>
          <a:prstGeom prst="rect">
            <a:avLst/>
          </a:prstGeom>
        </p:spPr>
      </p:pic>
    </p:spTree>
    <p:extLst>
      <p:ext uri="{BB962C8B-B14F-4D97-AF65-F5344CB8AC3E}">
        <p14:creationId xmlns:p14="http://schemas.microsoft.com/office/powerpoint/2010/main" val="2909120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CA4985-1A80-3D71-7C72-A3EE52A6A6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8B6EE7-3302-98E5-0769-1F3B43D9EF44}"/>
              </a:ext>
            </a:extLst>
          </p:cNvPr>
          <p:cNvSpPr>
            <a:spLocks noGrp="1"/>
          </p:cNvSpPr>
          <p:nvPr>
            <p:ph type="ctrTitle"/>
          </p:nvPr>
        </p:nvSpPr>
        <p:spPr>
          <a:xfrm>
            <a:off x="1189703" y="868473"/>
            <a:ext cx="5683045" cy="1371599"/>
          </a:xfrm>
        </p:spPr>
        <p:txBody>
          <a:bodyPr>
            <a:normAutofit fontScale="90000"/>
          </a:bodyPr>
          <a:lstStyle/>
          <a:p>
            <a:pPr algn="l"/>
            <a:r>
              <a:rPr lang="en-GB" sz="3200" b="1" dirty="0">
                <a:solidFill>
                  <a:schemeClr val="bg1">
                    <a:lumMod val="50000"/>
                  </a:schemeClr>
                </a:solidFill>
                <a:latin typeface="Arial Rounded MT Bold" panose="020F0704030504030204" pitchFamily="34" charset="0"/>
              </a:rPr>
              <a:t>Staff Training and Development overview task</a:t>
            </a:r>
            <a:br>
              <a:rPr lang="en-GB" sz="3200" b="1" dirty="0">
                <a:solidFill>
                  <a:schemeClr val="bg1">
                    <a:lumMod val="50000"/>
                  </a:schemeClr>
                </a:solidFill>
                <a:latin typeface="Arial Rounded MT Bold" panose="020F0704030504030204" pitchFamily="34" charset="0"/>
              </a:rPr>
            </a:br>
            <a:r>
              <a:rPr lang="en-GB" sz="3200" b="1" dirty="0">
                <a:solidFill>
                  <a:schemeClr val="bg1">
                    <a:lumMod val="50000"/>
                  </a:schemeClr>
                </a:solidFill>
                <a:latin typeface="Arial Rounded MT Bold" panose="020F0704030504030204" pitchFamily="34" charset="0"/>
              </a:rPr>
              <a:t>Slide 4</a:t>
            </a:r>
          </a:p>
        </p:txBody>
      </p:sp>
      <p:sp>
        <p:nvSpPr>
          <p:cNvPr id="4" name="TextBox 3">
            <a:extLst>
              <a:ext uri="{FF2B5EF4-FFF2-40B4-BE49-F238E27FC236}">
                <a16:creationId xmlns:a16="http://schemas.microsoft.com/office/drawing/2014/main" id="{D9115524-F3CF-EC2B-23FF-F2C08EDD4AB7}"/>
              </a:ext>
            </a:extLst>
          </p:cNvPr>
          <p:cNvSpPr txBox="1"/>
          <p:nvPr/>
        </p:nvSpPr>
        <p:spPr>
          <a:xfrm>
            <a:off x="1189703" y="2240072"/>
            <a:ext cx="5191432" cy="1754326"/>
          </a:xfrm>
          <a:prstGeom prst="rect">
            <a:avLst/>
          </a:prstGeom>
          <a:noFill/>
        </p:spPr>
        <p:txBody>
          <a:bodyPr wrap="square" rtlCol="0">
            <a:spAutoFit/>
          </a:bodyPr>
          <a:lstStyle/>
          <a:p>
            <a:r>
              <a:rPr lang="en-GB" b="1" u="sng" dirty="0"/>
              <a:t>What this slide contains</a:t>
            </a:r>
          </a:p>
          <a:p>
            <a:endParaRPr lang="en-GB" dirty="0"/>
          </a:p>
          <a:p>
            <a:r>
              <a:rPr lang="en-GB" dirty="0"/>
              <a:t>This was a task I had to carry out in class; the task was designed to help the class use Charts, Graphs and how to paragraph whilst using Word Document create a report/ Document.  </a:t>
            </a:r>
          </a:p>
        </p:txBody>
      </p:sp>
      <p:sp>
        <p:nvSpPr>
          <p:cNvPr id="7" name="TextBox 6">
            <a:extLst>
              <a:ext uri="{FF2B5EF4-FFF2-40B4-BE49-F238E27FC236}">
                <a16:creationId xmlns:a16="http://schemas.microsoft.com/office/drawing/2014/main" id="{2A8699E9-2F72-0096-6DA0-EE624CD20EEC}"/>
              </a:ext>
            </a:extLst>
          </p:cNvPr>
          <p:cNvSpPr txBox="1"/>
          <p:nvPr/>
        </p:nvSpPr>
        <p:spPr>
          <a:xfrm>
            <a:off x="7069394" y="412956"/>
            <a:ext cx="4149213" cy="5909310"/>
          </a:xfrm>
          <a:prstGeom prst="rect">
            <a:avLst/>
          </a:prstGeom>
          <a:solidFill>
            <a:schemeClr val="bg1">
              <a:lumMod val="85000"/>
            </a:schemeClr>
          </a:solidFill>
          <a:ln>
            <a:solidFill>
              <a:schemeClr val="tx1"/>
            </a:solidFill>
          </a:ln>
        </p:spPr>
        <p:txBody>
          <a:bodyPr wrap="square" rtlCol="0">
            <a:spAutoFit/>
          </a:bodyPr>
          <a:lstStyle/>
          <a:p>
            <a:pPr marL="285750" indent="-285750">
              <a:buFont typeface="Courier New" panose="02070309020205020404" pitchFamily="49" charset="0"/>
              <a:buChar char="o"/>
            </a:pPr>
            <a:r>
              <a:rPr lang="en-GB" b="1" dirty="0"/>
              <a:t>What I learnt</a:t>
            </a:r>
          </a:p>
          <a:p>
            <a:endParaRPr lang="en-GB" dirty="0"/>
          </a:p>
          <a:p>
            <a:pPr marL="342900" indent="-342900">
              <a:buFont typeface="+mj-lt"/>
              <a:buAutoNum type="arabicPeriod"/>
            </a:pPr>
            <a:r>
              <a:rPr lang="en-GB" dirty="0"/>
              <a:t>Creating a professional Document</a:t>
            </a:r>
          </a:p>
          <a:p>
            <a:pPr marL="342900" indent="-342900">
              <a:buFont typeface="+mj-lt"/>
              <a:buAutoNum type="arabicPeriod"/>
            </a:pPr>
            <a:r>
              <a:rPr lang="en-GB" dirty="0"/>
              <a:t>Create Graphs and Charts</a:t>
            </a:r>
          </a:p>
          <a:p>
            <a:pPr marL="342900" indent="-342900">
              <a:buFont typeface="+mj-lt"/>
              <a:buAutoNum type="arabicPeriod"/>
            </a:pPr>
            <a:r>
              <a:rPr lang="en-GB" dirty="0"/>
              <a:t>Editing</a:t>
            </a:r>
          </a:p>
          <a:p>
            <a:pPr marL="342900" indent="-342900">
              <a:buFont typeface="+mj-lt"/>
              <a:buAutoNum type="arabicPeriod"/>
            </a:pPr>
            <a:r>
              <a:rPr lang="en-GB" dirty="0"/>
              <a:t>How to Paragraph</a:t>
            </a:r>
          </a:p>
          <a:p>
            <a:endParaRPr lang="en-GB" dirty="0"/>
          </a:p>
          <a:p>
            <a:pPr marL="285750" indent="-285750">
              <a:buFont typeface="Courier New" panose="02070309020205020404" pitchFamily="49" charset="0"/>
              <a:buChar char="o"/>
            </a:pPr>
            <a:r>
              <a:rPr lang="en-GB" b="1" dirty="0"/>
              <a:t>Skill set used</a:t>
            </a:r>
          </a:p>
          <a:p>
            <a:pPr marL="285750" indent="-285750">
              <a:buFont typeface="Courier New" panose="02070309020205020404" pitchFamily="49" charset="0"/>
              <a:buChar char="o"/>
            </a:pPr>
            <a:endParaRPr lang="en-GB" dirty="0"/>
          </a:p>
          <a:p>
            <a:pPr marL="342900" indent="-342900">
              <a:buFont typeface="+mj-lt"/>
              <a:buAutoNum type="arabicPeriod"/>
            </a:pPr>
            <a:r>
              <a:rPr lang="en-GB" dirty="0"/>
              <a:t>Editing</a:t>
            </a:r>
          </a:p>
          <a:p>
            <a:pPr marL="342900" indent="-342900">
              <a:buFont typeface="+mj-lt"/>
              <a:buAutoNum type="arabicPeriod"/>
            </a:pPr>
            <a:r>
              <a:rPr lang="en-GB" dirty="0"/>
              <a:t>Extracting and Merging Information</a:t>
            </a:r>
          </a:p>
          <a:p>
            <a:pPr marL="342900" indent="-342900">
              <a:buFont typeface="+mj-lt"/>
              <a:buAutoNum type="arabicPeriod"/>
            </a:pPr>
            <a:r>
              <a:rPr lang="en-GB" dirty="0"/>
              <a:t>Formatting and Reviewing</a:t>
            </a:r>
          </a:p>
          <a:p>
            <a:pPr marL="342900" indent="-342900">
              <a:buFont typeface="+mj-lt"/>
              <a:buAutoNum type="arabicPeriod"/>
            </a:pPr>
            <a:r>
              <a:rPr lang="en-GB" dirty="0"/>
              <a:t>Creativity</a:t>
            </a:r>
          </a:p>
          <a:p>
            <a:pPr marL="285750" indent="-285750">
              <a:buFont typeface="Courier New" panose="02070309020205020404" pitchFamily="49" charset="0"/>
              <a:buChar char="o"/>
            </a:pPr>
            <a:endParaRPr lang="en-GB" b="1" dirty="0"/>
          </a:p>
          <a:p>
            <a:pPr marL="285750" indent="-285750">
              <a:buFont typeface="Courier New" panose="02070309020205020404" pitchFamily="49" charset="0"/>
              <a:buChar char="o"/>
            </a:pPr>
            <a:r>
              <a:rPr lang="en-GB" b="1" dirty="0"/>
              <a:t>Why this is important</a:t>
            </a:r>
          </a:p>
          <a:p>
            <a:pPr marL="285750" indent="-285750">
              <a:buFont typeface="Courier New" panose="02070309020205020404" pitchFamily="49" charset="0"/>
              <a:buChar char="o"/>
            </a:pPr>
            <a:endParaRPr lang="en-GB" b="1" dirty="0"/>
          </a:p>
          <a:p>
            <a:r>
              <a:rPr lang="en-GB" dirty="0"/>
              <a:t>This skill set was completely new to me, adding and graphs charts to measure performance or data helps you understand better then just reading trying to digest the information presented in front of me.  </a:t>
            </a:r>
          </a:p>
        </p:txBody>
      </p:sp>
      <p:pic>
        <p:nvPicPr>
          <p:cNvPr id="6" name="Picture 5">
            <a:extLst>
              <a:ext uri="{FF2B5EF4-FFF2-40B4-BE49-F238E27FC236}">
                <a16:creationId xmlns:a16="http://schemas.microsoft.com/office/drawing/2014/main" id="{5AF0C24B-C1A5-9147-905A-A578CDE6C8B2}"/>
              </a:ext>
            </a:extLst>
          </p:cNvPr>
          <p:cNvPicPr>
            <a:picLocks noChangeAspect="1"/>
          </p:cNvPicPr>
          <p:nvPr/>
        </p:nvPicPr>
        <p:blipFill>
          <a:blip r:embed="rId3"/>
          <a:stretch>
            <a:fillRect/>
          </a:stretch>
        </p:blipFill>
        <p:spPr>
          <a:xfrm>
            <a:off x="746203" y="4183441"/>
            <a:ext cx="2718551" cy="2415824"/>
          </a:xfrm>
          <a:prstGeom prst="rect">
            <a:avLst/>
          </a:prstGeom>
        </p:spPr>
      </p:pic>
      <p:pic>
        <p:nvPicPr>
          <p:cNvPr id="9" name="Picture 8">
            <a:extLst>
              <a:ext uri="{FF2B5EF4-FFF2-40B4-BE49-F238E27FC236}">
                <a16:creationId xmlns:a16="http://schemas.microsoft.com/office/drawing/2014/main" id="{17A1CC43-E83E-8941-6835-48D843D4CA51}"/>
              </a:ext>
            </a:extLst>
          </p:cNvPr>
          <p:cNvPicPr>
            <a:picLocks noChangeAspect="1"/>
          </p:cNvPicPr>
          <p:nvPr/>
        </p:nvPicPr>
        <p:blipFill>
          <a:blip r:embed="rId4"/>
          <a:stretch>
            <a:fillRect/>
          </a:stretch>
        </p:blipFill>
        <p:spPr>
          <a:xfrm>
            <a:off x="3571010" y="4183441"/>
            <a:ext cx="3269536" cy="2415824"/>
          </a:xfrm>
          <a:prstGeom prst="rect">
            <a:avLst/>
          </a:prstGeom>
        </p:spPr>
      </p:pic>
    </p:spTree>
    <p:extLst>
      <p:ext uri="{BB962C8B-B14F-4D97-AF65-F5344CB8AC3E}">
        <p14:creationId xmlns:p14="http://schemas.microsoft.com/office/powerpoint/2010/main" val="400388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A2636-FA3A-3B2F-9435-1CA4E07816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A6E4ED-E824-FFF8-99FA-D2283A3D15C4}"/>
              </a:ext>
            </a:extLst>
          </p:cNvPr>
          <p:cNvSpPr>
            <a:spLocks noGrp="1"/>
          </p:cNvSpPr>
          <p:nvPr>
            <p:ph type="ctrTitle"/>
          </p:nvPr>
        </p:nvSpPr>
        <p:spPr>
          <a:xfrm>
            <a:off x="1189703" y="868473"/>
            <a:ext cx="4621161" cy="1371599"/>
          </a:xfrm>
        </p:spPr>
        <p:txBody>
          <a:bodyPr>
            <a:normAutofit/>
          </a:bodyPr>
          <a:lstStyle/>
          <a:p>
            <a:pPr algn="l"/>
            <a:r>
              <a:rPr lang="en-GB" sz="3200" b="1" dirty="0">
                <a:solidFill>
                  <a:schemeClr val="bg1">
                    <a:lumMod val="50000"/>
                  </a:schemeClr>
                </a:solidFill>
                <a:latin typeface="Arial Rounded MT Bold" panose="020F0704030504030204" pitchFamily="34" charset="0"/>
              </a:rPr>
              <a:t>DS3 Presentation</a:t>
            </a:r>
            <a:br>
              <a:rPr lang="en-GB" sz="3200" b="1" dirty="0">
                <a:solidFill>
                  <a:schemeClr val="bg1">
                    <a:lumMod val="50000"/>
                  </a:schemeClr>
                </a:solidFill>
                <a:latin typeface="Arial Rounded MT Bold" panose="020F0704030504030204" pitchFamily="34" charset="0"/>
              </a:rPr>
            </a:br>
            <a:r>
              <a:rPr lang="en-GB" sz="3200" b="1" dirty="0">
                <a:solidFill>
                  <a:schemeClr val="bg1">
                    <a:lumMod val="50000"/>
                  </a:schemeClr>
                </a:solidFill>
                <a:latin typeface="Arial Rounded MT Bold" panose="020F0704030504030204" pitchFamily="34" charset="0"/>
              </a:rPr>
              <a:t>Slide 5</a:t>
            </a:r>
          </a:p>
        </p:txBody>
      </p:sp>
      <p:sp>
        <p:nvSpPr>
          <p:cNvPr id="4" name="TextBox 3">
            <a:extLst>
              <a:ext uri="{FF2B5EF4-FFF2-40B4-BE49-F238E27FC236}">
                <a16:creationId xmlns:a16="http://schemas.microsoft.com/office/drawing/2014/main" id="{F94538C4-0C98-A403-591E-48DA9D7AB8DA}"/>
              </a:ext>
            </a:extLst>
          </p:cNvPr>
          <p:cNvSpPr txBox="1"/>
          <p:nvPr/>
        </p:nvSpPr>
        <p:spPr>
          <a:xfrm>
            <a:off x="914401" y="2240072"/>
            <a:ext cx="5181599" cy="1200329"/>
          </a:xfrm>
          <a:prstGeom prst="rect">
            <a:avLst/>
          </a:prstGeom>
          <a:noFill/>
        </p:spPr>
        <p:txBody>
          <a:bodyPr wrap="square" rtlCol="0">
            <a:spAutoFit/>
          </a:bodyPr>
          <a:lstStyle/>
          <a:p>
            <a:r>
              <a:rPr lang="en-GB" b="1" u="sng" dirty="0"/>
              <a:t>What this slide contains</a:t>
            </a:r>
          </a:p>
          <a:p>
            <a:endParaRPr lang="en-GB" dirty="0"/>
          </a:p>
          <a:p>
            <a:r>
              <a:rPr lang="en-GB" dirty="0"/>
              <a:t>This was this PowerPoint DS3 Assignment, show what I have learnt over the past 9 Weeks, Thank you Paul.</a:t>
            </a:r>
          </a:p>
        </p:txBody>
      </p:sp>
      <p:sp>
        <p:nvSpPr>
          <p:cNvPr id="7" name="TextBox 6">
            <a:extLst>
              <a:ext uri="{FF2B5EF4-FFF2-40B4-BE49-F238E27FC236}">
                <a16:creationId xmlns:a16="http://schemas.microsoft.com/office/drawing/2014/main" id="{4CF77447-88B8-18C8-0F9A-BB6004F13588}"/>
              </a:ext>
            </a:extLst>
          </p:cNvPr>
          <p:cNvSpPr txBox="1"/>
          <p:nvPr/>
        </p:nvSpPr>
        <p:spPr>
          <a:xfrm>
            <a:off x="7197212" y="407933"/>
            <a:ext cx="4149213" cy="6186309"/>
          </a:xfrm>
          <a:prstGeom prst="rect">
            <a:avLst/>
          </a:prstGeom>
          <a:solidFill>
            <a:schemeClr val="bg1">
              <a:lumMod val="85000"/>
            </a:schemeClr>
          </a:solidFill>
          <a:ln>
            <a:solidFill>
              <a:schemeClr val="tx1"/>
            </a:solidFill>
          </a:ln>
        </p:spPr>
        <p:txBody>
          <a:bodyPr wrap="square" rtlCol="0">
            <a:spAutoFit/>
          </a:bodyPr>
          <a:lstStyle/>
          <a:p>
            <a:pPr marL="285750" indent="-285750">
              <a:buFont typeface="Courier New" panose="02070309020205020404" pitchFamily="49" charset="0"/>
              <a:buChar char="o"/>
            </a:pPr>
            <a:r>
              <a:rPr lang="en-GB" b="1" dirty="0"/>
              <a:t>What I learnt</a:t>
            </a:r>
          </a:p>
          <a:p>
            <a:endParaRPr lang="en-GB" dirty="0"/>
          </a:p>
          <a:p>
            <a:pPr marL="342900" indent="-342900">
              <a:buFont typeface="+mj-lt"/>
              <a:buAutoNum type="arabicPeriod"/>
            </a:pPr>
            <a:r>
              <a:rPr lang="en-GB" dirty="0"/>
              <a:t>PowerPoint and Word</a:t>
            </a:r>
          </a:p>
          <a:p>
            <a:pPr marL="342900" indent="-342900">
              <a:buFont typeface="+mj-lt"/>
              <a:buAutoNum type="arabicPeriod"/>
            </a:pPr>
            <a:r>
              <a:rPr lang="en-GB" dirty="0"/>
              <a:t>Designing</a:t>
            </a:r>
          </a:p>
          <a:p>
            <a:pPr marL="342900" indent="-342900">
              <a:buFont typeface="+mj-lt"/>
              <a:buAutoNum type="arabicPeriod"/>
            </a:pPr>
            <a:r>
              <a:rPr lang="en-GB" dirty="0"/>
              <a:t>Editing</a:t>
            </a:r>
          </a:p>
          <a:p>
            <a:pPr marL="342900" indent="-342900">
              <a:buFont typeface="+mj-lt"/>
              <a:buAutoNum type="arabicPeriod"/>
            </a:pPr>
            <a:r>
              <a:rPr lang="en-GB" dirty="0"/>
              <a:t>Inserting</a:t>
            </a:r>
          </a:p>
          <a:p>
            <a:endParaRPr lang="en-GB" dirty="0"/>
          </a:p>
          <a:p>
            <a:pPr marL="285750" indent="-285750">
              <a:buFont typeface="Courier New" panose="02070309020205020404" pitchFamily="49" charset="0"/>
              <a:buChar char="o"/>
            </a:pPr>
            <a:r>
              <a:rPr lang="en-GB" b="1" dirty="0"/>
              <a:t>Skill set used</a:t>
            </a:r>
          </a:p>
          <a:p>
            <a:pPr marL="285750" indent="-285750">
              <a:buFont typeface="Courier New" panose="02070309020205020404" pitchFamily="49" charset="0"/>
              <a:buChar char="o"/>
            </a:pPr>
            <a:endParaRPr lang="en-GB" dirty="0"/>
          </a:p>
          <a:p>
            <a:pPr marL="342900" indent="-342900">
              <a:buFont typeface="+mj-lt"/>
              <a:buAutoNum type="arabicPeriod"/>
            </a:pPr>
            <a:r>
              <a:rPr lang="en-GB" dirty="0"/>
              <a:t>Organising</a:t>
            </a:r>
          </a:p>
          <a:p>
            <a:pPr marL="342900" indent="-342900">
              <a:buFont typeface="+mj-lt"/>
              <a:buAutoNum type="arabicPeriod"/>
            </a:pPr>
            <a:r>
              <a:rPr lang="en-GB" dirty="0"/>
              <a:t>Inserting Images </a:t>
            </a:r>
          </a:p>
          <a:p>
            <a:pPr marL="342900" indent="-342900">
              <a:buFont typeface="+mj-lt"/>
              <a:buAutoNum type="arabicPeriod"/>
            </a:pPr>
            <a:r>
              <a:rPr lang="en-GB" dirty="0"/>
              <a:t>Editing</a:t>
            </a:r>
          </a:p>
          <a:p>
            <a:pPr marL="342900" indent="-342900">
              <a:buFont typeface="+mj-lt"/>
              <a:buAutoNum type="arabicPeriod"/>
            </a:pPr>
            <a:r>
              <a:rPr lang="en-GB" dirty="0"/>
              <a:t>Extracting and Merging Information</a:t>
            </a:r>
          </a:p>
          <a:p>
            <a:pPr marL="342900" indent="-342900">
              <a:buFont typeface="+mj-lt"/>
              <a:buAutoNum type="arabicPeriod"/>
            </a:pPr>
            <a:r>
              <a:rPr lang="en-GB" dirty="0"/>
              <a:t>Formatting and Reviewing</a:t>
            </a:r>
          </a:p>
          <a:p>
            <a:pPr marL="285750" indent="-285750">
              <a:buFont typeface="Courier New" panose="02070309020205020404" pitchFamily="49" charset="0"/>
              <a:buChar char="o"/>
            </a:pPr>
            <a:endParaRPr lang="en-GB" b="1" dirty="0"/>
          </a:p>
          <a:p>
            <a:pPr marL="285750" indent="-285750">
              <a:buFont typeface="Courier New" panose="02070309020205020404" pitchFamily="49" charset="0"/>
              <a:buChar char="o"/>
            </a:pPr>
            <a:r>
              <a:rPr lang="en-GB" b="1" dirty="0"/>
              <a:t>Why this is important</a:t>
            </a:r>
          </a:p>
          <a:p>
            <a:endParaRPr lang="en-GB" dirty="0"/>
          </a:p>
          <a:p>
            <a:r>
              <a:rPr lang="en-GB" dirty="0"/>
              <a:t>When I joined the course my digital still were very basic to the point of just able to use basic Word Document and use Facebook, this shows what I have learnt to do over the past 9weeks.</a:t>
            </a:r>
          </a:p>
        </p:txBody>
      </p:sp>
      <p:pic>
        <p:nvPicPr>
          <p:cNvPr id="6" name="Picture 5">
            <a:extLst>
              <a:ext uri="{FF2B5EF4-FFF2-40B4-BE49-F238E27FC236}">
                <a16:creationId xmlns:a16="http://schemas.microsoft.com/office/drawing/2014/main" id="{1E5AA7C2-EA79-3A9A-7C9C-80D9D957CD2F}"/>
              </a:ext>
            </a:extLst>
          </p:cNvPr>
          <p:cNvPicPr>
            <a:picLocks noChangeAspect="1"/>
          </p:cNvPicPr>
          <p:nvPr/>
        </p:nvPicPr>
        <p:blipFill>
          <a:blip r:embed="rId2"/>
          <a:stretch>
            <a:fillRect/>
          </a:stretch>
        </p:blipFill>
        <p:spPr>
          <a:xfrm>
            <a:off x="245807" y="3501088"/>
            <a:ext cx="6676103" cy="3159566"/>
          </a:xfrm>
          <a:prstGeom prst="rect">
            <a:avLst/>
          </a:prstGeom>
        </p:spPr>
      </p:pic>
    </p:spTree>
    <p:extLst>
      <p:ext uri="{BB962C8B-B14F-4D97-AF65-F5344CB8AC3E}">
        <p14:creationId xmlns:p14="http://schemas.microsoft.com/office/powerpoint/2010/main" val="3282303385"/>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{321B0FEC-69D1-4ECE-BA98-547F02087F49}TF62d0d592-7ac2-4846-a919-75806e8bead49553d537-f813ce055067</Template>
  <TotalTime>208</TotalTime>
  <Words>570</Words>
  <Application>Microsoft Office PowerPoint</Application>
  <PresentationFormat>Widescreen</PresentationFormat>
  <Paragraphs>109</Paragraphs>
  <Slides>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Arial Rounded MT Bold</vt:lpstr>
      <vt:lpstr>Calibri</vt:lpstr>
      <vt:lpstr>Courier New</vt:lpstr>
      <vt:lpstr>Tw Cen MT</vt:lpstr>
      <vt:lpstr>Droplet</vt:lpstr>
      <vt:lpstr>PowerPoint Presentation</vt:lpstr>
      <vt:lpstr>Screenshots Slide 1</vt:lpstr>
      <vt:lpstr>INSERTING PHOTOS Slide 2</vt:lpstr>
      <vt:lpstr>Comments for clarity task Slide 3</vt:lpstr>
      <vt:lpstr>Staff Training and Development overview task Slide 4</vt:lpstr>
      <vt:lpstr>DS3 Presentation Slide 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Aurangzaib Ayub</dc:creator>
  <cp:lastModifiedBy>Aurangzaib Ayub</cp:lastModifiedBy>
  <cp:revision>5</cp:revision>
  <dcterms:created xsi:type="dcterms:W3CDTF">2026-07-24T22:00:18Z</dcterms:created>
  <dcterms:modified xsi:type="dcterms:W3CDTF">2026-07-25T01:40:13Z</dcterms:modified>
</cp:coreProperties>
</file>