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67" r:id="rId6"/>
    <p:sldId id="268" r:id="rId7"/>
    <p:sldId id="269" r:id="rId8"/>
    <p:sldId id="353" r:id="rId9"/>
    <p:sldId id="273" r:id="rId10"/>
    <p:sldId id="272" r:id="rId11"/>
    <p:sldId id="274" r:id="rId12"/>
    <p:sldId id="350" r:id="rId13"/>
    <p:sldId id="351" r:id="rId14"/>
    <p:sldId id="352" r:id="rId15"/>
    <p:sldId id="28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0F7277-660F-4DF5-AF51-E79606F34DEA}" v="56" dt="2018-11-08T17:13:13.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391" autoAdjust="0"/>
  </p:normalViewPr>
  <p:slideViewPr>
    <p:cSldViewPr>
      <p:cViewPr varScale="1">
        <p:scale>
          <a:sx n="85" d="100"/>
          <a:sy n="85" d="100"/>
        </p:scale>
        <p:origin x="23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E70F7277-660F-4DF5-AF51-E79606F34DEA}"/>
    <pc:docChg chg="custSel addSld delSld modSld">
      <pc:chgData name="Abdullah Al Mamun" userId="7b5ef901-f473-404d-ae81-8f91a9a08898" providerId="ADAL" clId="{E70F7277-660F-4DF5-AF51-E79606F34DEA}" dt="2018-11-08T17:17:14.607" v="244" actId="2696"/>
      <pc:docMkLst>
        <pc:docMk/>
      </pc:docMkLst>
      <pc:sldChg chg="modSp">
        <pc:chgData name="Abdullah Al Mamun" userId="7b5ef901-f473-404d-ae81-8f91a9a08898" providerId="ADAL" clId="{E70F7277-660F-4DF5-AF51-E79606F34DEA}" dt="2018-11-08T16:57:53.976" v="95" actId="20577"/>
        <pc:sldMkLst>
          <pc:docMk/>
          <pc:sldMk cId="3408955283" sldId="256"/>
        </pc:sldMkLst>
        <pc:spChg chg="mod">
          <ac:chgData name="Abdullah Al Mamun" userId="7b5ef901-f473-404d-ae81-8f91a9a08898" providerId="ADAL" clId="{E70F7277-660F-4DF5-AF51-E79606F34DEA}" dt="2018-11-08T16:48:33.527" v="86" actId="1076"/>
          <ac:spMkLst>
            <pc:docMk/>
            <pc:sldMk cId="3408955283" sldId="256"/>
            <ac:spMk id="2" creationId="{00000000-0000-0000-0000-000000000000}"/>
          </ac:spMkLst>
        </pc:spChg>
        <pc:spChg chg="mod">
          <ac:chgData name="Abdullah Al Mamun" userId="7b5ef901-f473-404d-ae81-8f91a9a08898" providerId="ADAL" clId="{E70F7277-660F-4DF5-AF51-E79606F34DEA}" dt="2018-11-08T16:57:53.976" v="95" actId="20577"/>
          <ac:spMkLst>
            <pc:docMk/>
            <pc:sldMk cId="3408955283" sldId="256"/>
            <ac:spMk id="3" creationId="{00000000-0000-0000-0000-000000000000}"/>
          </ac:spMkLst>
        </pc:spChg>
      </pc:sldChg>
      <pc:sldChg chg="modSp">
        <pc:chgData name="Abdullah Al Mamun" userId="7b5ef901-f473-404d-ae81-8f91a9a08898" providerId="ADAL" clId="{E70F7277-660F-4DF5-AF51-E79606F34DEA}" dt="2018-11-08T16:58:06.993" v="97" actId="113"/>
        <pc:sldMkLst>
          <pc:docMk/>
          <pc:sldMk cId="982040030" sldId="266"/>
        </pc:sldMkLst>
        <pc:spChg chg="mod">
          <ac:chgData name="Abdullah Al Mamun" userId="7b5ef901-f473-404d-ae81-8f91a9a08898" providerId="ADAL" clId="{E70F7277-660F-4DF5-AF51-E79606F34DEA}" dt="2018-11-08T16:58:06.993" v="97" actId="113"/>
          <ac:spMkLst>
            <pc:docMk/>
            <pc:sldMk cId="982040030" sldId="266"/>
            <ac:spMk id="2" creationId="{84D06E47-C89B-4B00-8F8D-1941609820B8}"/>
          </ac:spMkLst>
        </pc:spChg>
      </pc:sldChg>
      <pc:sldChg chg="addSp modSp">
        <pc:chgData name="Abdullah Al Mamun" userId="7b5ef901-f473-404d-ae81-8f91a9a08898" providerId="ADAL" clId="{E70F7277-660F-4DF5-AF51-E79606F34DEA}" dt="2018-11-08T17:06:33.726" v="154" actId="1076"/>
        <pc:sldMkLst>
          <pc:docMk/>
          <pc:sldMk cId="1488787863" sldId="267"/>
        </pc:sldMkLst>
        <pc:spChg chg="mod">
          <ac:chgData name="Abdullah Al Mamun" userId="7b5ef901-f473-404d-ae81-8f91a9a08898" providerId="ADAL" clId="{E70F7277-660F-4DF5-AF51-E79606F34DEA}" dt="2018-11-08T17:05:27.930" v="141" actId="1076"/>
          <ac:spMkLst>
            <pc:docMk/>
            <pc:sldMk cId="1488787863" sldId="267"/>
            <ac:spMk id="2" creationId="{220754BD-5F0C-4BA0-A0A8-E11369AD8AD7}"/>
          </ac:spMkLst>
        </pc:spChg>
        <pc:spChg chg="mod">
          <ac:chgData name="Abdullah Al Mamun" userId="7b5ef901-f473-404d-ae81-8f91a9a08898" providerId="ADAL" clId="{E70F7277-660F-4DF5-AF51-E79606F34DEA}" dt="2018-11-08T17:06:19.259" v="153" actId="1076"/>
          <ac:spMkLst>
            <pc:docMk/>
            <pc:sldMk cId="1488787863" sldId="267"/>
            <ac:spMk id="3" creationId="{C4BA5BEC-E5CD-47B9-AD06-3A39799BC4E7}"/>
          </ac:spMkLst>
        </pc:spChg>
        <pc:spChg chg="add mod">
          <ac:chgData name="Abdullah Al Mamun" userId="7b5ef901-f473-404d-ae81-8f91a9a08898" providerId="ADAL" clId="{E70F7277-660F-4DF5-AF51-E79606F34DEA}" dt="2018-11-08T17:06:33.726" v="154" actId="1076"/>
          <ac:spMkLst>
            <pc:docMk/>
            <pc:sldMk cId="1488787863" sldId="267"/>
            <ac:spMk id="4" creationId="{6B370281-E635-4698-A20A-79F55342803F}"/>
          </ac:spMkLst>
        </pc:spChg>
      </pc:sldChg>
      <pc:sldChg chg="modSp">
        <pc:chgData name="Abdullah Al Mamun" userId="7b5ef901-f473-404d-ae81-8f91a9a08898" providerId="ADAL" clId="{E70F7277-660F-4DF5-AF51-E79606F34DEA}" dt="2018-11-08T16:58:33.119" v="103" actId="1076"/>
        <pc:sldMkLst>
          <pc:docMk/>
          <pc:sldMk cId="378375814" sldId="268"/>
        </pc:sldMkLst>
        <pc:spChg chg="mod">
          <ac:chgData name="Abdullah Al Mamun" userId="7b5ef901-f473-404d-ae81-8f91a9a08898" providerId="ADAL" clId="{E70F7277-660F-4DF5-AF51-E79606F34DEA}" dt="2018-11-08T16:58:33.119" v="103" actId="1076"/>
          <ac:spMkLst>
            <pc:docMk/>
            <pc:sldMk cId="378375814" sldId="268"/>
            <ac:spMk id="2" creationId="{C78324B3-D060-4697-BB4B-F86F0A6F565D}"/>
          </ac:spMkLst>
        </pc:spChg>
      </pc:sldChg>
      <pc:sldChg chg="modSp modAnim">
        <pc:chgData name="Abdullah Al Mamun" userId="7b5ef901-f473-404d-ae81-8f91a9a08898" providerId="ADAL" clId="{E70F7277-660F-4DF5-AF51-E79606F34DEA}" dt="2018-11-08T17:07:19.135" v="162" actId="1076"/>
        <pc:sldMkLst>
          <pc:docMk/>
          <pc:sldMk cId="1967953405" sldId="269"/>
        </pc:sldMkLst>
        <pc:spChg chg="mod">
          <ac:chgData name="Abdullah Al Mamun" userId="7b5ef901-f473-404d-ae81-8f91a9a08898" providerId="ADAL" clId="{E70F7277-660F-4DF5-AF51-E79606F34DEA}" dt="2018-11-08T17:07:19.135" v="162" actId="1076"/>
          <ac:spMkLst>
            <pc:docMk/>
            <pc:sldMk cId="1967953405" sldId="269"/>
            <ac:spMk id="2" creationId="{9DD19A4C-29B3-440C-93FB-667C3D696EDD}"/>
          </ac:spMkLst>
        </pc:spChg>
        <pc:spChg chg="mod">
          <ac:chgData name="Abdullah Al Mamun" userId="7b5ef901-f473-404d-ae81-8f91a9a08898" providerId="ADAL" clId="{E70F7277-660F-4DF5-AF51-E79606F34DEA}" dt="2018-11-08T17:07:14.407" v="161" actId="1076"/>
          <ac:spMkLst>
            <pc:docMk/>
            <pc:sldMk cId="1967953405" sldId="269"/>
            <ac:spMk id="3" creationId="{A4D4D4AA-7860-4901-BC55-358E25BD4A88}"/>
          </ac:spMkLst>
        </pc:spChg>
      </pc:sldChg>
      <pc:sldChg chg="modSp">
        <pc:chgData name="Abdullah Al Mamun" userId="7b5ef901-f473-404d-ae81-8f91a9a08898" providerId="ADAL" clId="{E70F7277-660F-4DF5-AF51-E79606F34DEA}" dt="2018-11-08T17:09:48.103" v="200" actId="20577"/>
        <pc:sldMkLst>
          <pc:docMk/>
          <pc:sldMk cId="2677603864" sldId="271"/>
        </pc:sldMkLst>
        <pc:spChg chg="mod">
          <ac:chgData name="Abdullah Al Mamun" userId="7b5ef901-f473-404d-ae81-8f91a9a08898" providerId="ADAL" clId="{E70F7277-660F-4DF5-AF51-E79606F34DEA}" dt="2018-11-08T17:09:42.887" v="197" actId="207"/>
          <ac:spMkLst>
            <pc:docMk/>
            <pc:sldMk cId="2677603864" sldId="271"/>
            <ac:spMk id="2" creationId="{84D06E47-C89B-4B00-8F8D-1941609820B8}"/>
          </ac:spMkLst>
        </pc:spChg>
        <pc:spChg chg="mod">
          <ac:chgData name="Abdullah Al Mamun" userId="7b5ef901-f473-404d-ae81-8f91a9a08898" providerId="ADAL" clId="{E70F7277-660F-4DF5-AF51-E79606F34DEA}" dt="2018-11-08T17:09:48.103" v="200" actId="20577"/>
          <ac:spMkLst>
            <pc:docMk/>
            <pc:sldMk cId="2677603864" sldId="271"/>
            <ac:spMk id="3" creationId="{FC4C0D2C-4D62-467A-B74B-FF72BE1166A4}"/>
          </ac:spMkLst>
        </pc:spChg>
      </pc:sldChg>
      <pc:sldChg chg="modSp modAnim">
        <pc:chgData name="Abdullah Al Mamun" userId="7b5ef901-f473-404d-ae81-8f91a9a08898" providerId="ADAL" clId="{E70F7277-660F-4DF5-AF51-E79606F34DEA}" dt="2018-11-08T17:10:05.590" v="201" actId="1076"/>
        <pc:sldMkLst>
          <pc:docMk/>
          <pc:sldMk cId="3008446373" sldId="272"/>
        </pc:sldMkLst>
        <pc:spChg chg="mod">
          <ac:chgData name="Abdullah Al Mamun" userId="7b5ef901-f473-404d-ae81-8f91a9a08898" providerId="ADAL" clId="{E70F7277-660F-4DF5-AF51-E79606F34DEA}" dt="2018-11-08T17:10:05.590" v="201" actId="1076"/>
          <ac:spMkLst>
            <pc:docMk/>
            <pc:sldMk cId="3008446373" sldId="272"/>
            <ac:spMk id="2" creationId="{90739DEE-B520-4EC8-A86E-CD70E8CDA653}"/>
          </ac:spMkLst>
        </pc:spChg>
        <pc:spChg chg="mod">
          <ac:chgData name="Abdullah Al Mamun" userId="7b5ef901-f473-404d-ae81-8f91a9a08898" providerId="ADAL" clId="{E70F7277-660F-4DF5-AF51-E79606F34DEA}" dt="2018-11-08T15:09:39.276" v="16" actId="1076"/>
          <ac:spMkLst>
            <pc:docMk/>
            <pc:sldMk cId="3008446373" sldId="272"/>
            <ac:spMk id="3" creationId="{83C1E4ED-291D-423C-9D6E-DC2AE864559A}"/>
          </ac:spMkLst>
        </pc:spChg>
      </pc:sldChg>
      <pc:sldChg chg="modSp">
        <pc:chgData name="Abdullah Al Mamun" userId="7b5ef901-f473-404d-ae81-8f91a9a08898" providerId="ADAL" clId="{E70F7277-660F-4DF5-AF51-E79606F34DEA}" dt="2018-11-08T17:09:08.408" v="187" actId="207"/>
        <pc:sldMkLst>
          <pc:docMk/>
          <pc:sldMk cId="1120151220" sldId="273"/>
        </pc:sldMkLst>
        <pc:spChg chg="mod">
          <ac:chgData name="Abdullah Al Mamun" userId="7b5ef901-f473-404d-ae81-8f91a9a08898" providerId="ADAL" clId="{E70F7277-660F-4DF5-AF51-E79606F34DEA}" dt="2018-11-08T17:09:08.408" v="187" actId="207"/>
          <ac:spMkLst>
            <pc:docMk/>
            <pc:sldMk cId="1120151220" sldId="273"/>
            <ac:spMk id="2" creationId="{A1B25FB8-39C9-409D-93E7-E9C54D1BB7B8}"/>
          </ac:spMkLst>
        </pc:spChg>
        <pc:spChg chg="mod">
          <ac:chgData name="Abdullah Al Mamun" userId="7b5ef901-f473-404d-ae81-8f91a9a08898" providerId="ADAL" clId="{E70F7277-660F-4DF5-AF51-E79606F34DEA}" dt="2018-11-08T15:08:16.048" v="7" actId="1076"/>
          <ac:spMkLst>
            <pc:docMk/>
            <pc:sldMk cId="1120151220" sldId="273"/>
            <ac:spMk id="10" creationId="{93DCF79D-9CDB-43BC-A09A-C341FDB89CE4}"/>
          </ac:spMkLst>
        </pc:spChg>
      </pc:sldChg>
      <pc:sldChg chg="modSp modNotesTx">
        <pc:chgData name="Abdullah Al Mamun" userId="7b5ef901-f473-404d-ae81-8f91a9a08898" providerId="ADAL" clId="{E70F7277-660F-4DF5-AF51-E79606F34DEA}" dt="2018-11-08T17:10:26.887" v="203" actId="20577"/>
        <pc:sldMkLst>
          <pc:docMk/>
          <pc:sldMk cId="2977106989" sldId="274"/>
        </pc:sldMkLst>
        <pc:spChg chg="mod">
          <ac:chgData name="Abdullah Al Mamun" userId="7b5ef901-f473-404d-ae81-8f91a9a08898" providerId="ADAL" clId="{E70F7277-660F-4DF5-AF51-E79606F34DEA}" dt="2018-11-08T17:10:10.537" v="202" actId="1076"/>
          <ac:spMkLst>
            <pc:docMk/>
            <pc:sldMk cId="2977106989" sldId="274"/>
            <ac:spMk id="2" creationId="{276B6BFF-6D9D-4B39-AC47-213D04C63046}"/>
          </ac:spMkLst>
        </pc:spChg>
        <pc:spChg chg="mod">
          <ac:chgData name="Abdullah Al Mamun" userId="7b5ef901-f473-404d-ae81-8f91a9a08898" providerId="ADAL" clId="{E70F7277-660F-4DF5-AF51-E79606F34DEA}" dt="2018-11-08T15:11:40.369" v="29" actId="1076"/>
          <ac:spMkLst>
            <pc:docMk/>
            <pc:sldMk cId="2977106989" sldId="274"/>
            <ac:spMk id="3" creationId="{601B0D00-7987-4D1A-B35A-AA32C2343D5B}"/>
          </ac:spMkLst>
        </pc:spChg>
      </pc:sldChg>
      <pc:sldChg chg="modSp modAnim">
        <pc:chgData name="Abdullah Al Mamun" userId="7b5ef901-f473-404d-ae81-8f91a9a08898" providerId="ADAL" clId="{E70F7277-660F-4DF5-AF51-E79606F34DEA}" dt="2018-11-08T17:13:23.455" v="242" actId="1076"/>
        <pc:sldMkLst>
          <pc:docMk/>
          <pc:sldMk cId="3419146656" sldId="282"/>
        </pc:sldMkLst>
        <pc:spChg chg="mod">
          <ac:chgData name="Abdullah Al Mamun" userId="7b5ef901-f473-404d-ae81-8f91a9a08898" providerId="ADAL" clId="{E70F7277-660F-4DF5-AF51-E79606F34DEA}" dt="2018-11-08T17:12:54.202" v="230" actId="207"/>
          <ac:spMkLst>
            <pc:docMk/>
            <pc:sldMk cId="3419146656" sldId="282"/>
            <ac:spMk id="2" creationId="{2CB99B94-09A7-4029-82AC-F47523AE842E}"/>
          </ac:spMkLst>
        </pc:spChg>
        <pc:spChg chg="mod">
          <ac:chgData name="Abdullah Al Mamun" userId="7b5ef901-f473-404d-ae81-8f91a9a08898" providerId="ADAL" clId="{E70F7277-660F-4DF5-AF51-E79606F34DEA}" dt="2018-11-08T17:13:23.455" v="242" actId="1076"/>
          <ac:spMkLst>
            <pc:docMk/>
            <pc:sldMk cId="3419146656" sldId="282"/>
            <ac:spMk id="3" creationId="{CB03A5DC-3C4A-4F43-A437-D3FA8C620006}"/>
          </ac:spMkLst>
        </pc:spChg>
      </pc:sldChg>
      <pc:sldChg chg="modSp">
        <pc:chgData name="Abdullah Al Mamun" userId="7b5ef901-f473-404d-ae81-8f91a9a08898" providerId="ADAL" clId="{E70F7277-660F-4DF5-AF51-E79606F34DEA}" dt="2018-11-08T17:10:53.317" v="209" actId="14100"/>
        <pc:sldMkLst>
          <pc:docMk/>
          <pc:sldMk cId="0" sldId="350"/>
        </pc:sldMkLst>
        <pc:spChg chg="mod">
          <ac:chgData name="Abdullah Al Mamun" userId="7b5ef901-f473-404d-ae81-8f91a9a08898" providerId="ADAL" clId="{E70F7277-660F-4DF5-AF51-E79606F34DEA}" dt="2018-11-08T17:10:41.893" v="206" actId="1076"/>
          <ac:spMkLst>
            <pc:docMk/>
            <pc:sldMk cId="0" sldId="350"/>
            <ac:spMk id="2" creationId="{00000000-0000-0000-0000-000000000000}"/>
          </ac:spMkLst>
        </pc:spChg>
        <pc:picChg chg="mod">
          <ac:chgData name="Abdullah Al Mamun" userId="7b5ef901-f473-404d-ae81-8f91a9a08898" providerId="ADAL" clId="{E70F7277-660F-4DF5-AF51-E79606F34DEA}" dt="2018-11-08T17:10:53.317" v="209" actId="14100"/>
          <ac:picMkLst>
            <pc:docMk/>
            <pc:sldMk cId="0" sldId="350"/>
            <ac:picMk id="1026" creationId="{00000000-0000-0000-0000-000000000000}"/>
          </ac:picMkLst>
        </pc:picChg>
      </pc:sldChg>
      <pc:sldChg chg="modSp">
        <pc:chgData name="Abdullah Al Mamun" userId="7b5ef901-f473-404d-ae81-8f91a9a08898" providerId="ADAL" clId="{E70F7277-660F-4DF5-AF51-E79606F34DEA}" dt="2018-11-08T17:12:30.539" v="223" actId="1076"/>
        <pc:sldMkLst>
          <pc:docMk/>
          <pc:sldMk cId="0" sldId="351"/>
        </pc:sldMkLst>
        <pc:spChg chg="mod">
          <ac:chgData name="Abdullah Al Mamun" userId="7b5ef901-f473-404d-ae81-8f91a9a08898" providerId="ADAL" clId="{E70F7277-660F-4DF5-AF51-E79606F34DEA}" dt="2018-11-08T17:11:59.507" v="217" actId="1076"/>
          <ac:spMkLst>
            <pc:docMk/>
            <pc:sldMk cId="0" sldId="351"/>
            <ac:spMk id="4" creationId="{00000000-0000-0000-0000-000000000000}"/>
          </ac:spMkLst>
        </pc:spChg>
        <pc:picChg chg="mod">
          <ac:chgData name="Abdullah Al Mamun" userId="7b5ef901-f473-404d-ae81-8f91a9a08898" providerId="ADAL" clId="{E70F7277-660F-4DF5-AF51-E79606F34DEA}" dt="2018-11-08T17:12:30.539" v="223" actId="1076"/>
          <ac:picMkLst>
            <pc:docMk/>
            <pc:sldMk cId="0" sldId="351"/>
            <ac:picMk id="2050" creationId="{00000000-0000-0000-0000-000000000000}"/>
          </ac:picMkLst>
        </pc:picChg>
      </pc:sldChg>
      <pc:sldChg chg="modSp">
        <pc:chgData name="Abdullah Al Mamun" userId="7b5ef901-f473-404d-ae81-8f91a9a08898" providerId="ADAL" clId="{E70F7277-660F-4DF5-AF51-E79606F34DEA}" dt="2018-11-08T17:12:19.468" v="221" actId="1076"/>
        <pc:sldMkLst>
          <pc:docMk/>
          <pc:sldMk cId="0" sldId="352"/>
        </pc:sldMkLst>
        <pc:spChg chg="mod">
          <ac:chgData name="Abdullah Al Mamun" userId="7b5ef901-f473-404d-ae81-8f91a9a08898" providerId="ADAL" clId="{E70F7277-660F-4DF5-AF51-E79606F34DEA}" dt="2018-11-08T17:12:10.186" v="219" actId="14100"/>
          <ac:spMkLst>
            <pc:docMk/>
            <pc:sldMk cId="0" sldId="352"/>
            <ac:spMk id="2" creationId="{00000000-0000-0000-0000-000000000000}"/>
          </ac:spMkLst>
        </pc:spChg>
        <pc:picChg chg="mod">
          <ac:chgData name="Abdullah Al Mamun" userId="7b5ef901-f473-404d-ae81-8f91a9a08898" providerId="ADAL" clId="{E70F7277-660F-4DF5-AF51-E79606F34DEA}" dt="2018-11-08T17:12:19.468" v="221" actId="1076"/>
          <ac:picMkLst>
            <pc:docMk/>
            <pc:sldMk cId="0" sldId="352"/>
            <ac:picMk id="3076" creationId="{00000000-0000-0000-0000-000000000000}"/>
          </ac:picMkLst>
        </pc:picChg>
      </pc:sldChg>
      <pc:sldChg chg="modSp modNotesTx">
        <pc:chgData name="Abdullah Al Mamun" userId="7b5ef901-f473-404d-ae81-8f91a9a08898" providerId="ADAL" clId="{E70F7277-660F-4DF5-AF51-E79606F34DEA}" dt="2018-11-08T17:08:30.794" v="179" actId="14100"/>
        <pc:sldMkLst>
          <pc:docMk/>
          <pc:sldMk cId="0" sldId="353"/>
        </pc:sldMkLst>
        <pc:spChg chg="mod">
          <ac:chgData name="Abdullah Al Mamun" userId="7b5ef901-f473-404d-ae81-8f91a9a08898" providerId="ADAL" clId="{E70F7277-660F-4DF5-AF51-E79606F34DEA}" dt="2018-11-08T17:08:21.551" v="176" actId="1076"/>
          <ac:spMkLst>
            <pc:docMk/>
            <pc:sldMk cId="0" sldId="353"/>
            <ac:spMk id="2" creationId="{00000000-0000-0000-0000-000000000000}"/>
          </ac:spMkLst>
        </pc:spChg>
        <pc:picChg chg="mod">
          <ac:chgData name="Abdullah Al Mamun" userId="7b5ef901-f473-404d-ae81-8f91a9a08898" providerId="ADAL" clId="{E70F7277-660F-4DF5-AF51-E79606F34DEA}" dt="2018-11-08T17:08:30.794" v="179" actId="14100"/>
          <ac:picMkLst>
            <pc:docMk/>
            <pc:sldMk cId="0" sldId="353"/>
            <ac:picMk id="4" creationId="{00000000-0000-0000-0000-000000000000}"/>
          </ac:picMkLst>
        </pc:picChg>
      </pc:sldChg>
      <pc:sldChg chg="del">
        <pc:chgData name="Abdullah Al Mamun" userId="7b5ef901-f473-404d-ae81-8f91a9a08898" providerId="ADAL" clId="{E70F7277-660F-4DF5-AF51-E79606F34DEA}" dt="2018-11-08T17:13:39.251" v="243" actId="2696"/>
        <pc:sldMkLst>
          <pc:docMk/>
          <pc:sldMk cId="0" sldId="354"/>
        </pc:sldMkLst>
      </pc:sldChg>
      <pc:sldChg chg="addSp delSp modSp add del">
        <pc:chgData name="Abdullah Al Mamun" userId="7b5ef901-f473-404d-ae81-8f91a9a08898" providerId="ADAL" clId="{E70F7277-660F-4DF5-AF51-E79606F34DEA}" dt="2018-11-08T17:17:14.607" v="244" actId="2696"/>
        <pc:sldMkLst>
          <pc:docMk/>
          <pc:sldMk cId="2169671131" sldId="355"/>
        </pc:sldMkLst>
        <pc:spChg chg="del">
          <ac:chgData name="Abdullah Al Mamun" userId="7b5ef901-f473-404d-ae81-8f91a9a08898" providerId="ADAL" clId="{E70F7277-660F-4DF5-AF51-E79606F34DEA}" dt="2018-11-08T16:45:20.741" v="53" actId="478"/>
          <ac:spMkLst>
            <pc:docMk/>
            <pc:sldMk cId="2169671131" sldId="355"/>
            <ac:spMk id="2" creationId="{2A404D19-9A48-4415-A730-86BB4FDB892D}"/>
          </ac:spMkLst>
        </pc:spChg>
        <pc:spChg chg="del">
          <ac:chgData name="Abdullah Al Mamun" userId="7b5ef901-f473-404d-ae81-8f91a9a08898" providerId="ADAL" clId="{E70F7277-660F-4DF5-AF51-E79606F34DEA}" dt="2018-11-08T16:44:58.136" v="52"/>
          <ac:spMkLst>
            <pc:docMk/>
            <pc:sldMk cId="2169671131" sldId="355"/>
            <ac:spMk id="3" creationId="{A108EAFF-2DB3-4B1C-A83A-AF5CED8B7830}"/>
          </ac:spMkLst>
        </pc:spChg>
        <pc:picChg chg="add mod">
          <ac:chgData name="Abdullah Al Mamun" userId="7b5ef901-f473-404d-ae81-8f91a9a08898" providerId="ADAL" clId="{E70F7277-660F-4DF5-AF51-E79606F34DEA}" dt="2018-11-08T16:46:01.823" v="61" actId="14100"/>
          <ac:picMkLst>
            <pc:docMk/>
            <pc:sldMk cId="2169671131" sldId="355"/>
            <ac:picMk id="5" creationId="{AC7AC1FC-D16D-497E-A628-C5D711D0C33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28/01/2020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28/01/2020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Albert_S._Humphre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SWOT analysis (strengths, weaknesses, opportunities and threats analysis)</a:t>
            </a:r>
          </a:p>
          <a:p>
            <a:r>
              <a:rPr lang="en-GB" sz="1200" b="0" i="0" kern="1200" dirty="0">
                <a:solidFill>
                  <a:schemeClr val="tx1"/>
                </a:solidFill>
                <a:effectLst/>
                <a:latin typeface="+mn-lt"/>
                <a:ea typeface="+mn-ea"/>
                <a:cs typeface="+mn-cs"/>
              </a:rPr>
              <a:t>SWOT analysis (strengths, weaknesses, opportunities and threats analysis) is a framework for identifying and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 internal and external factors that can have an impact on the viability of a project, product, place or person.</a:t>
            </a:r>
          </a:p>
          <a:p>
            <a:r>
              <a:rPr lang="en-GB" sz="1200" b="0" i="0" kern="1200" dirty="0">
                <a:solidFill>
                  <a:schemeClr val="tx1"/>
                </a:solidFill>
                <a:effectLst/>
                <a:latin typeface="+mn-lt"/>
                <a:ea typeface="+mn-ea"/>
                <a:cs typeface="+mn-cs"/>
              </a:rPr>
              <a:t>SWOT analysis is most commonly used by business entities, but it is also used by </a:t>
            </a:r>
            <a:r>
              <a:rPr lang="en-GB" sz="1200" b="0" i="0" u="sng" kern="1200" dirty="0" err="1">
                <a:solidFill>
                  <a:schemeClr val="tx1"/>
                </a:solidFill>
                <a:effectLst/>
                <a:latin typeface="+mn-lt"/>
                <a:ea typeface="+mn-ea"/>
                <a:cs typeface="+mn-cs"/>
                <a:hlinkClick r:id="rId3"/>
              </a:rPr>
              <a:t>nonprofit</a:t>
            </a:r>
            <a:r>
              <a:rPr lang="en-GB" sz="1200" b="0" i="0" u="sng" kern="1200" dirty="0">
                <a:solidFill>
                  <a:schemeClr val="tx1"/>
                </a:solidFill>
                <a:effectLst/>
                <a:latin typeface="+mn-lt"/>
                <a:ea typeface="+mn-ea"/>
                <a:cs typeface="+mn-cs"/>
                <a:hlinkClick r:id="rId3"/>
              </a:rPr>
              <a:t> organizations</a:t>
            </a:r>
            <a:r>
              <a:rPr lang="en-GB" sz="1200" b="0" i="0" kern="1200" dirty="0">
                <a:solidFill>
                  <a:schemeClr val="tx1"/>
                </a:solidFill>
                <a:effectLst/>
                <a:latin typeface="+mn-lt"/>
                <a:ea typeface="+mn-ea"/>
                <a:cs typeface="+mn-cs"/>
              </a:rPr>
              <a:t> and, to a lesser degree, individuals for personal assessment. Additionally, it can be used to assess initiatives, products or projects.</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a:rPr>
              <a:t>framework</a:t>
            </a:r>
            <a:r>
              <a:rPr lang="en-GB" sz="1200" b="0" i="0" kern="1200" dirty="0">
                <a:solidFill>
                  <a:schemeClr val="tx1"/>
                </a:solidFill>
                <a:effectLst/>
                <a:latin typeface="+mn-lt"/>
                <a:ea typeface="+mn-ea"/>
                <a:cs typeface="+mn-cs"/>
              </a:rPr>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b="1" i="0" kern="1200" dirty="0">
                <a:solidFill>
                  <a:schemeClr val="tx1"/>
                </a:solidFill>
                <a:effectLst/>
                <a:latin typeface="+mn-lt"/>
                <a:ea typeface="+mn-ea"/>
                <a:cs typeface="+mn-cs"/>
              </a:rPr>
              <a:t>When and why you should do a SWOT analysis</a:t>
            </a:r>
          </a:p>
          <a:p>
            <a:r>
              <a:rPr lang="en-GB" sz="1200" b="0" i="0" kern="1200" dirty="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sz="1200" b="0" i="0" u="sng" kern="1200" dirty="0">
                <a:solidFill>
                  <a:schemeClr val="tx1"/>
                </a:solidFill>
                <a:effectLst/>
                <a:latin typeface="+mn-lt"/>
                <a:ea typeface="+mn-ea"/>
                <a:cs typeface="+mn-cs"/>
                <a:hlinkClick r:id="rId5"/>
              </a:rPr>
              <a:t>competitive advantage</a:t>
            </a:r>
            <a:r>
              <a:rPr lang="en-GB" sz="1200" b="0" i="0" kern="1200" dirty="0">
                <a:solidFill>
                  <a:schemeClr val="tx1"/>
                </a:solidFill>
                <a:effectLst/>
                <a:latin typeface="+mn-lt"/>
                <a:ea typeface="+mn-ea"/>
                <a:cs typeface="+mn-cs"/>
              </a:rPr>
              <a:t> or help individuals plot career success by pinpointing a path that maximizes their strengths while alerting them to threats that can thwart achievement.</a:t>
            </a:r>
          </a:p>
          <a:p>
            <a:r>
              <a:rPr lang="en-GB" sz="1200" b="1" i="0" kern="1200" dirty="0">
                <a:solidFill>
                  <a:schemeClr val="tx1"/>
                </a:solidFill>
                <a:effectLst/>
                <a:latin typeface="+mn-lt"/>
                <a:ea typeface="+mn-ea"/>
                <a:cs typeface="+mn-cs"/>
              </a:rPr>
              <a:t>Elements of a SWOT analysis</a:t>
            </a:r>
          </a:p>
          <a:p>
            <a:r>
              <a:rPr lang="en-GB" sz="1200" b="0" i="0" kern="1200" dirty="0">
                <a:solidFill>
                  <a:schemeClr val="tx1"/>
                </a:solidFill>
                <a:effectLst/>
                <a:latin typeface="+mn-lt"/>
                <a:ea typeface="+mn-ea"/>
                <a:cs typeface="+mn-cs"/>
              </a:rPr>
              <a:t>As its name states, a SWOT analysis examines four elements:</a:t>
            </a:r>
          </a:p>
          <a:p>
            <a:r>
              <a:rPr lang="en-GB" sz="1200" b="1" i="0" kern="1200" dirty="0">
                <a:solidFill>
                  <a:schemeClr val="tx1"/>
                </a:solidFill>
                <a:effectLst/>
                <a:latin typeface="+mn-lt"/>
                <a:ea typeface="+mn-ea"/>
                <a:cs typeface="+mn-cs"/>
              </a:rPr>
              <a:t>Strengths</a:t>
            </a:r>
            <a:r>
              <a:rPr lang="en-GB" sz="1200" b="0" i="0" kern="1200" dirty="0">
                <a:solidFill>
                  <a:schemeClr val="tx1"/>
                </a:solidFill>
                <a:effectLst/>
                <a:latin typeface="+mn-lt"/>
                <a:ea typeface="+mn-ea"/>
                <a:cs typeface="+mn-cs"/>
              </a:rPr>
              <a:t>: Internal attributes and resources that support a successful outcome.</a:t>
            </a:r>
          </a:p>
          <a:p>
            <a:r>
              <a:rPr lang="en-GB" sz="1200" b="1" i="0" kern="1200" dirty="0">
                <a:solidFill>
                  <a:schemeClr val="tx1"/>
                </a:solidFill>
                <a:effectLst/>
                <a:latin typeface="+mn-lt"/>
                <a:ea typeface="+mn-ea"/>
                <a:cs typeface="+mn-cs"/>
              </a:rPr>
              <a:t>Weaknesses</a:t>
            </a:r>
            <a:r>
              <a:rPr lang="en-GB" sz="1200" b="0" i="0" kern="1200" dirty="0">
                <a:solidFill>
                  <a:schemeClr val="tx1"/>
                </a:solidFill>
                <a:effectLst/>
                <a:latin typeface="+mn-lt"/>
                <a:ea typeface="+mn-ea"/>
                <a:cs typeface="+mn-cs"/>
              </a:rPr>
              <a:t>: Internal attributes and resources that work against a successful outcome.</a:t>
            </a:r>
          </a:p>
          <a:p>
            <a:r>
              <a:rPr lang="en-GB" sz="1200" b="1" i="0" kern="1200" dirty="0">
                <a:solidFill>
                  <a:schemeClr val="tx1"/>
                </a:solidFill>
                <a:effectLst/>
                <a:latin typeface="+mn-lt"/>
                <a:ea typeface="+mn-ea"/>
                <a:cs typeface="+mn-cs"/>
              </a:rPr>
              <a:t>Opportunities</a:t>
            </a:r>
            <a:r>
              <a:rPr lang="en-GB" sz="1200" b="0" i="0" kern="1200" dirty="0">
                <a:solidFill>
                  <a:schemeClr val="tx1"/>
                </a:solidFill>
                <a:effectLst/>
                <a:latin typeface="+mn-lt"/>
                <a:ea typeface="+mn-ea"/>
                <a:cs typeface="+mn-cs"/>
              </a:rPr>
              <a:t>: External factors that the entity can capitalize on or use to its advantage.</a:t>
            </a:r>
          </a:p>
          <a:p>
            <a:r>
              <a:rPr lang="en-GB" sz="1200" b="1" i="0" kern="1200" dirty="0">
                <a:solidFill>
                  <a:schemeClr val="tx1"/>
                </a:solidFill>
                <a:effectLst/>
                <a:latin typeface="+mn-lt"/>
                <a:ea typeface="+mn-ea"/>
                <a:cs typeface="+mn-cs"/>
              </a:rPr>
              <a:t>Threats</a:t>
            </a:r>
            <a:r>
              <a:rPr lang="en-GB" sz="1200" b="0" i="0" kern="1200" dirty="0">
                <a:solidFill>
                  <a:schemeClr val="tx1"/>
                </a:solidFill>
                <a:effectLst/>
                <a:latin typeface="+mn-lt"/>
                <a:ea typeface="+mn-ea"/>
                <a:cs typeface="+mn-cs"/>
              </a:rPr>
              <a:t>: External factors that could jeopardize the entity's success.</a:t>
            </a:r>
          </a:p>
          <a:p>
            <a:r>
              <a:rPr lang="en-GB" sz="1200" b="0" i="0" kern="1200" dirty="0">
                <a:solidFill>
                  <a:schemeClr val="tx1"/>
                </a:solidFill>
                <a:effectLst/>
                <a:latin typeface="+mn-lt"/>
                <a:ea typeface="+mn-ea"/>
                <a:cs typeface="+mn-cs"/>
              </a:rPr>
              <a:t>A SWOT </a:t>
            </a:r>
            <a:r>
              <a:rPr lang="en-GB" sz="1200" b="0" i="0" u="sng" kern="1200" dirty="0">
                <a:solidFill>
                  <a:schemeClr val="tx1"/>
                </a:solidFill>
                <a:effectLst/>
                <a:latin typeface="+mn-lt"/>
                <a:ea typeface="+mn-ea"/>
                <a:cs typeface="+mn-cs"/>
                <a:hlinkClick r:id="rId6"/>
              </a:rPr>
              <a:t>matrix</a:t>
            </a:r>
            <a:r>
              <a:rPr lang="en-GB" sz="1200" b="0" i="0" kern="1200" dirty="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a:solidFill>
                  <a:schemeClr val="tx1"/>
                </a:solidFill>
                <a:effectLst/>
                <a:latin typeface="+mn-lt"/>
                <a:ea typeface="+mn-ea"/>
                <a:cs typeface="+mn-cs"/>
              </a:rPr>
              <a:t>How to do a SWOT analysis</a:t>
            </a:r>
          </a:p>
          <a:p>
            <a:r>
              <a:rPr lang="en-GB" sz="1200" b="0" i="0" kern="1200" dirty="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a:solidFill>
                  <a:schemeClr val="tx1"/>
                </a:solidFill>
                <a:effectLst/>
                <a:latin typeface="+mn-lt"/>
                <a:ea typeface="+mn-ea"/>
                <a:cs typeface="+mn-cs"/>
              </a:rPr>
              <a:t>From there, the decision-makers list the strengths and weaknesses as well as opportunities and threats.</a:t>
            </a:r>
          </a:p>
          <a:p>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Cate Costa provides an example</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of a simple SWOT analysis.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a:solidFill>
                  <a:schemeClr val="tx1"/>
                </a:solidFill>
                <a:effectLst/>
                <a:latin typeface="+mn-lt"/>
                <a:ea typeface="+mn-ea"/>
                <a:cs typeface="+mn-cs"/>
              </a:rPr>
              <a:t>Using a SWOT analysis</a:t>
            </a:r>
          </a:p>
          <a:p>
            <a:r>
              <a:rPr lang="en-GB" sz="1200" b="0" i="0" kern="1200" dirty="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sz="1200" b="1" i="0" kern="1200" dirty="0">
                <a:solidFill>
                  <a:schemeClr val="tx1"/>
                </a:solidFill>
                <a:effectLst/>
                <a:latin typeface="+mn-lt"/>
                <a:ea typeface="+mn-ea"/>
                <a:cs typeface="+mn-cs"/>
              </a:rPr>
              <a:t>SWOT analysis pros and cons</a:t>
            </a:r>
          </a:p>
          <a:p>
            <a:r>
              <a:rPr lang="en-GB" sz="1200" b="0" i="0" kern="1200" dirty="0">
                <a:solidFill>
                  <a:schemeClr val="tx1"/>
                </a:solidFill>
                <a:effectLst/>
                <a:latin typeface="+mn-lt"/>
                <a:ea typeface="+mn-ea"/>
                <a:cs typeface="+mn-cs"/>
              </a:rPr>
              <a:t>SWOT analysis can help the decision-making process by creating a visual representation of the various factors that are most likely to impact whether the business, project, initiative or individual can successfully achieve an objective.</a:t>
            </a:r>
          </a:p>
          <a:p>
            <a:r>
              <a:rPr lang="en-GB" sz="1200" b="0" i="0" kern="1200" dirty="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After this slide do activity one of “SWOT class activities”</a:t>
            </a:r>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fontAlgn="base"/>
            <a:r>
              <a:rPr lang="en-GB" sz="1200" kern="1200" dirty="0">
                <a:solidFill>
                  <a:schemeClr val="tx1"/>
                </a:solidFill>
                <a:latin typeface="+mn-lt"/>
                <a:ea typeface="+mn-ea"/>
                <a:cs typeface="+mn-cs"/>
              </a:rPr>
              <a:t>To evaluate a public relations project or campaign, you can use the SWOT analysis, a strategic planning method that allows you to get a better understanding of the situation so you can make justified and positive adjustments.</a:t>
            </a:r>
          </a:p>
          <a:p>
            <a:pPr fontAlgn="base"/>
            <a:r>
              <a:rPr lang="en-GB" sz="1200" kern="1200" dirty="0">
                <a:solidFill>
                  <a:schemeClr val="tx1"/>
                </a:solidFill>
                <a:latin typeface="+mn-lt"/>
                <a:ea typeface="+mn-ea"/>
                <a:cs typeface="+mn-cs"/>
              </a:rPr>
              <a:t>This tool, credited to </a:t>
            </a:r>
            <a:r>
              <a:rPr lang="en-GB" sz="1200" u="none" strike="noStrike" kern="1200" dirty="0">
                <a:solidFill>
                  <a:schemeClr val="tx1"/>
                </a:solidFill>
                <a:latin typeface="+mn-lt"/>
                <a:ea typeface="+mn-ea"/>
                <a:cs typeface="+mn-cs"/>
                <a:hlinkClick r:id="rId3"/>
              </a:rPr>
              <a:t>Albert Humphrey</a:t>
            </a:r>
            <a:r>
              <a:rPr lang="en-GB" sz="1200" kern="1200" dirty="0">
                <a:solidFill>
                  <a:schemeClr val="tx1"/>
                </a:solidFill>
                <a:latin typeface="+mn-lt"/>
                <a:ea typeface="+mn-ea"/>
                <a:cs typeface="+mn-cs"/>
              </a:rPr>
              <a:t>, is one that, if done at the beginning of a project or start of a decision-making process, can certainly be returned to at any point of the projects implementation. This SWOT analysis is the core of your project, its foundation, that if you are ever lost while on the path to making a decision, you can simply refer back to your SWOT analysis to redirect yourself on a profitable course.</a:t>
            </a:r>
          </a:p>
          <a:p>
            <a:pPr fontAlgn="base">
              <a:buFont typeface="Arial" pitchFamily="34" charset="0"/>
              <a:buNone/>
            </a:pPr>
            <a:r>
              <a:rPr lang="en-GB" sz="1200" b="1" kern="1200" dirty="0">
                <a:solidFill>
                  <a:schemeClr val="tx1"/>
                </a:solidFill>
                <a:latin typeface="+mn-lt"/>
                <a:ea typeface="+mn-ea"/>
                <a:cs typeface="+mn-cs"/>
              </a:rPr>
              <a:t>Strengths:</a:t>
            </a:r>
            <a:r>
              <a:rPr lang="en-GB" sz="1200" kern="1200" dirty="0">
                <a:solidFill>
                  <a:schemeClr val="tx1"/>
                </a:solidFill>
                <a:latin typeface="+mn-lt"/>
                <a:ea typeface="+mn-ea"/>
                <a:cs typeface="+mn-cs"/>
              </a:rPr>
              <a:t> Attributes of the organization that are helpful to achieving the objective.</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Weaknesses:</a:t>
            </a:r>
            <a:r>
              <a:rPr lang="en-GB" sz="1200" kern="1200" dirty="0">
                <a:solidFill>
                  <a:schemeClr val="tx1"/>
                </a:solidFill>
                <a:latin typeface="+mn-lt"/>
                <a:ea typeface="+mn-ea"/>
                <a:cs typeface="+mn-cs"/>
              </a:rPr>
              <a:t> Attributes of the organization that are harmful to achieving the objective.</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Opportunities:</a:t>
            </a:r>
            <a:r>
              <a:rPr lang="en-GB" sz="1200" kern="1200" dirty="0">
                <a:solidFill>
                  <a:schemeClr val="tx1"/>
                </a:solidFill>
                <a:latin typeface="+mn-lt"/>
                <a:ea typeface="+mn-ea"/>
                <a:cs typeface="+mn-cs"/>
              </a:rPr>
              <a:t> External conditions that are helpful to achieving the objective.</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Threats:</a:t>
            </a:r>
            <a:r>
              <a:rPr lang="en-GB" sz="1200" kern="1200" dirty="0">
                <a:solidFill>
                  <a:schemeClr val="tx1"/>
                </a:solidFill>
                <a:latin typeface="+mn-lt"/>
                <a:ea typeface="+mn-ea"/>
                <a:cs typeface="+mn-cs"/>
              </a:rPr>
              <a:t> External conditions that are harmful to achieving the objective.</a:t>
            </a:r>
          </a:p>
          <a:p>
            <a:pPr fontAlgn="base"/>
            <a:r>
              <a:rPr lang="en-GB" sz="1200" kern="1200" dirty="0">
                <a:solidFill>
                  <a:schemeClr val="tx1"/>
                </a:solidFill>
                <a:latin typeface="+mn-lt"/>
                <a:ea typeface="+mn-ea"/>
                <a:cs typeface="+mn-cs"/>
              </a:rPr>
              <a:t>What you may have noticed is that this analysis focuses both on internal affairs as well as external. Strengths and Weaknesses are regarded distinctly as </a:t>
            </a:r>
            <a:r>
              <a:rPr lang="en-GB" sz="1200" b="1" kern="1200" dirty="0">
                <a:solidFill>
                  <a:schemeClr val="tx1"/>
                </a:solidFill>
                <a:latin typeface="+mn-lt"/>
                <a:ea typeface="+mn-ea"/>
                <a:cs typeface="+mn-cs"/>
              </a:rPr>
              <a:t>internal factors</a:t>
            </a:r>
            <a:r>
              <a:rPr lang="en-GB" sz="1200" kern="1200" dirty="0">
                <a:solidFill>
                  <a:schemeClr val="tx1"/>
                </a:solidFill>
                <a:latin typeface="+mn-lt"/>
                <a:ea typeface="+mn-ea"/>
                <a:cs typeface="+mn-cs"/>
              </a:rPr>
              <a:t>, whereas Opportunities and Threats are regarded distinctly as </a:t>
            </a:r>
            <a:r>
              <a:rPr lang="en-GB" sz="1200" b="1" kern="1200" dirty="0">
                <a:solidFill>
                  <a:schemeClr val="tx1"/>
                </a:solidFill>
                <a:latin typeface="+mn-lt"/>
                <a:ea typeface="+mn-ea"/>
                <a:cs typeface="+mn-cs"/>
              </a:rPr>
              <a:t>external factors</a:t>
            </a:r>
            <a:r>
              <a:rPr lang="en-GB" sz="1200" kern="1200" dirty="0">
                <a:solidFill>
                  <a:schemeClr val="tx1"/>
                </a:solidFill>
                <a:latin typeface="+mn-lt"/>
                <a:ea typeface="+mn-ea"/>
                <a:cs typeface="+mn-cs"/>
              </a:rPr>
              <a:t>.</a:t>
            </a:r>
          </a:p>
          <a:p>
            <a:pPr fontAlgn="base"/>
            <a:endParaRPr lang="en-GB" sz="1200" kern="1200" dirty="0">
              <a:solidFill>
                <a:schemeClr val="tx1"/>
              </a:solidFill>
              <a:latin typeface="+mn-lt"/>
              <a:ea typeface="+mn-ea"/>
              <a:cs typeface="+mn-cs"/>
            </a:endParaRPr>
          </a:p>
          <a:p>
            <a:pPr fontAlgn="base"/>
            <a:r>
              <a:rPr lang="en-GB" sz="1200" kern="1200" dirty="0">
                <a:solidFill>
                  <a:schemeClr val="tx1"/>
                </a:solidFill>
                <a:latin typeface="+mn-lt"/>
                <a:ea typeface="+mn-ea"/>
                <a:cs typeface="+mn-cs"/>
              </a:rPr>
              <a:t>It is extremely important to label the conditions and attributes correctly in relation to whether they are internal or eternal as it is this sort of </a:t>
            </a:r>
            <a:r>
              <a:rPr lang="en-GB" sz="1200" kern="1200" dirty="0" err="1">
                <a:solidFill>
                  <a:schemeClr val="tx1"/>
                </a:solidFill>
                <a:latin typeface="+mn-lt"/>
                <a:ea typeface="+mn-ea"/>
                <a:cs typeface="+mn-cs"/>
              </a:rPr>
              <a:t>labeling</a:t>
            </a:r>
            <a:r>
              <a:rPr lang="en-GB" sz="1200" kern="1200" dirty="0">
                <a:solidFill>
                  <a:schemeClr val="tx1"/>
                </a:solidFill>
                <a:latin typeface="+mn-lt"/>
                <a:ea typeface="+mn-ea"/>
                <a:cs typeface="+mn-cs"/>
              </a:rPr>
              <a:t> that assists you in prioritizing, classifying your actions in order of importance.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Benefits and limitations of SWOT analysis</a:t>
            </a:r>
          </a:p>
          <a:p>
            <a:r>
              <a:rPr lang="en-GB" sz="1200" b="0" i="0" kern="1200" dirty="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a:solidFill>
                  <a:schemeClr val="tx1"/>
                </a:solidFill>
                <a:effectLst/>
                <a:latin typeface="+mn-lt"/>
                <a:ea typeface="+mn-ea"/>
                <a:cs typeface="+mn-cs"/>
              </a:rPr>
              <a:t>Benefits of SWOT analysis</a:t>
            </a:r>
          </a:p>
          <a:p>
            <a:r>
              <a:rPr lang="en-GB" sz="1200" b="0" i="0" kern="1200" dirty="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a:solidFill>
                  <a:schemeClr val="tx1"/>
                </a:solidFill>
                <a:effectLst/>
                <a:latin typeface="+mn-lt"/>
                <a:ea typeface="+mn-ea"/>
                <a:cs typeface="+mn-cs"/>
                <a:hlinkClick r:id="rId3"/>
              </a:rPr>
              <a:t>business adviser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deter </a:t>
            </a:r>
            <a:r>
              <a:rPr lang="en-GB" sz="1200" b="0" i="0" u="none" strike="noStrike" kern="1200" dirty="0">
                <a:solidFill>
                  <a:schemeClr val="tx1"/>
                </a:solidFill>
                <a:effectLst/>
                <a:latin typeface="+mn-lt"/>
                <a:ea typeface="+mn-ea"/>
                <a:cs typeface="+mn-cs"/>
                <a:hlinkClick r:id="rId4"/>
              </a:rPr>
              <a:t>threats</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business goals and strategies for achieving them.</a:t>
            </a:r>
          </a:p>
          <a:p>
            <a:r>
              <a:rPr lang="en-GB" sz="1200" b="1" i="0" kern="1200" dirty="0">
                <a:solidFill>
                  <a:schemeClr val="tx1"/>
                </a:solidFill>
                <a:effectLst/>
                <a:latin typeface="+mn-lt"/>
                <a:ea typeface="+mn-ea"/>
                <a:cs typeface="+mn-cs"/>
              </a:rPr>
              <a:t>Limitations of SWOT analysis</a:t>
            </a:r>
          </a:p>
          <a:p>
            <a:r>
              <a:rPr lang="en-GB" sz="1200" b="0" i="0" kern="1200" dirty="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a:t>
            </a:r>
          </a:p>
          <a:p>
            <a:r>
              <a:rPr lang="en-GB" dirty="0"/>
              <a:t>ˈthe circumstances that form the setting for an event, statement, or idea, and in terms of which it can be fully understood.</a:t>
            </a:r>
          </a:p>
          <a:p>
            <a:endParaRPr lang="en-GB" dirty="0"/>
          </a:p>
          <a:p>
            <a:r>
              <a:rPr lang="en-GB" b="1" dirty="0"/>
              <a:t>Context definition</a:t>
            </a:r>
          </a:p>
          <a:p>
            <a:r>
              <a:rPr lang="en-GB" dirty="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a:p>
          <a:p>
            <a:r>
              <a:rPr lang="en-GB" sz="1200" b="0" i="0" kern="1200" dirty="0">
                <a:solidFill>
                  <a:schemeClr val="tx1"/>
                </a:solidFill>
                <a:effectLst/>
                <a:latin typeface="+mn-lt"/>
                <a:ea typeface="+mn-ea"/>
                <a:cs typeface="+mn-cs"/>
              </a:rPr>
              <a:t>What is Problem Context</a:t>
            </a:r>
          </a:p>
          <a:p>
            <a:r>
              <a:rPr lang="en-GB" sz="1200" b="0" i="0" kern="1200" dirty="0">
                <a:solidFill>
                  <a:schemeClr val="tx1"/>
                </a:solidFill>
                <a:effectLst/>
                <a:latin typeface="+mn-lt"/>
                <a:ea typeface="+mn-ea"/>
                <a:cs typeface="+mn-cs"/>
              </a:rPr>
              <a:t>1. A set of considerations constituting a </a:t>
            </a:r>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situation including goal, constraints, as well as environmental conditions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8</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So far, we’ve established that SWOT stands for:</a:t>
            </a:r>
          </a:p>
          <a:p>
            <a:r>
              <a:rPr lang="en-GB" sz="1200" b="1" i="0" kern="1200" dirty="0">
                <a:solidFill>
                  <a:schemeClr val="tx1"/>
                </a:solidFill>
                <a:latin typeface="+mn-lt"/>
                <a:ea typeface="+mn-ea"/>
                <a:cs typeface="+mn-cs"/>
              </a:rPr>
              <a:t>S</a:t>
            </a:r>
            <a:r>
              <a:rPr lang="en-GB" sz="1200" b="0" i="0" kern="1200" dirty="0">
                <a:solidFill>
                  <a:schemeClr val="tx1"/>
                </a:solidFill>
                <a:latin typeface="+mn-lt"/>
                <a:ea typeface="+mn-ea"/>
                <a:cs typeface="+mn-cs"/>
              </a:rPr>
              <a:t>trengths</a:t>
            </a:r>
          </a:p>
          <a:p>
            <a:r>
              <a:rPr lang="en-GB" sz="1200" b="1" i="0" kern="1200" dirty="0">
                <a:solidFill>
                  <a:schemeClr val="tx1"/>
                </a:solidFill>
                <a:latin typeface="+mn-lt"/>
                <a:ea typeface="+mn-ea"/>
                <a:cs typeface="+mn-cs"/>
              </a:rPr>
              <a:t>W</a:t>
            </a:r>
            <a:r>
              <a:rPr lang="en-GB" sz="1200" b="0" i="0" kern="1200" dirty="0">
                <a:solidFill>
                  <a:schemeClr val="tx1"/>
                </a:solidFill>
                <a:latin typeface="+mn-lt"/>
                <a:ea typeface="+mn-ea"/>
                <a:cs typeface="+mn-cs"/>
              </a:rPr>
              <a:t>eaknesses</a:t>
            </a:r>
          </a:p>
          <a:p>
            <a:r>
              <a:rPr lang="en-GB" sz="1200" b="1" i="0" kern="1200" dirty="0">
                <a:solidFill>
                  <a:schemeClr val="tx1"/>
                </a:solidFill>
                <a:latin typeface="+mn-lt"/>
                <a:ea typeface="+mn-ea"/>
                <a:cs typeface="+mn-cs"/>
              </a:rPr>
              <a:t>O</a:t>
            </a:r>
            <a:r>
              <a:rPr lang="en-GB" sz="1200" b="0" i="0" kern="1200" dirty="0">
                <a:solidFill>
                  <a:schemeClr val="tx1"/>
                </a:solidFill>
                <a:latin typeface="+mn-lt"/>
                <a:ea typeface="+mn-ea"/>
                <a:cs typeface="+mn-cs"/>
              </a:rPr>
              <a:t>pportunities</a:t>
            </a:r>
          </a:p>
          <a:p>
            <a:r>
              <a:rPr lang="en-GB" sz="1200" b="1" i="0" kern="1200" dirty="0">
                <a:solidFill>
                  <a:schemeClr val="tx1"/>
                </a:solidFill>
                <a:latin typeface="+mn-lt"/>
                <a:ea typeface="+mn-ea"/>
                <a:cs typeface="+mn-cs"/>
              </a:rPr>
              <a:t>T</a:t>
            </a:r>
            <a:r>
              <a:rPr lang="en-GB" sz="1200" b="0" i="0" kern="1200" dirty="0">
                <a:solidFill>
                  <a:schemeClr val="tx1"/>
                </a:solidFill>
                <a:latin typeface="+mn-lt"/>
                <a:ea typeface="+mn-ea"/>
                <a:cs typeface="+mn-cs"/>
              </a:rPr>
              <a:t>hreats</a:t>
            </a:r>
          </a:p>
          <a:p>
            <a:r>
              <a:rPr lang="en-GB" sz="1200" b="0" i="0" kern="1200" dirty="0">
                <a:solidFill>
                  <a:schemeClr val="tx1"/>
                </a:solidFill>
                <a:latin typeface="+mn-lt"/>
                <a:ea typeface="+mn-ea"/>
                <a:cs typeface="+mn-cs"/>
              </a:rPr>
              <a:t>These components could be described as providing different perspectives through which to explore an issue. We’ll now look at each of these in more detail.</a:t>
            </a:r>
          </a:p>
          <a:p>
            <a:r>
              <a:rPr lang="en-GB" sz="1200" b="1" i="0" kern="1200" dirty="0">
                <a:solidFill>
                  <a:schemeClr val="tx1"/>
                </a:solidFill>
                <a:latin typeface="+mn-lt"/>
                <a:ea typeface="+mn-ea"/>
                <a:cs typeface="+mn-cs"/>
              </a:rPr>
              <a:t>3.1 Strengths and weaknesses</a:t>
            </a:r>
          </a:p>
          <a:p>
            <a:r>
              <a:rPr lang="en-GB" sz="1200" b="1" i="0" kern="1200" dirty="0">
                <a:solidFill>
                  <a:schemeClr val="tx1"/>
                </a:solidFill>
                <a:latin typeface="+mn-lt"/>
                <a:ea typeface="+mn-ea"/>
                <a:cs typeface="+mn-cs"/>
              </a:rPr>
              <a:t>Strengths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weaknesses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internal</a:t>
            </a:r>
            <a:r>
              <a:rPr lang="en-GB" sz="1200" b="0" i="0" kern="1200" dirty="0">
                <a:solidFill>
                  <a:schemeClr val="tx1"/>
                </a:solidFill>
                <a:latin typeface="+mn-lt"/>
                <a:ea typeface="+mn-ea"/>
                <a:cs typeface="+mn-cs"/>
              </a:rPr>
              <a:t> environment of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Opportunities and threats</a:t>
            </a:r>
          </a:p>
          <a:p>
            <a:r>
              <a:rPr lang="en-GB" sz="1200" b="1" i="0" kern="1200" dirty="0">
                <a:solidFill>
                  <a:schemeClr val="tx1"/>
                </a:solidFill>
                <a:latin typeface="+mn-lt"/>
                <a:ea typeface="+mn-ea"/>
                <a:cs typeface="+mn-cs"/>
              </a:rPr>
              <a:t>Opportunities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threats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external</a:t>
            </a:r>
            <a:r>
              <a:rPr lang="en-GB" sz="1200" b="0" i="0" kern="1200" dirty="0">
                <a:solidFill>
                  <a:schemeClr val="tx1"/>
                </a:solidFill>
                <a:latin typeface="+mn-lt"/>
                <a:ea typeface="+mn-ea"/>
                <a:cs typeface="+mn-cs"/>
              </a:rPr>
              <a:t> environment around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Key point</a:t>
            </a:r>
          </a:p>
          <a:p>
            <a:r>
              <a:rPr lang="en-GB" sz="1200" b="0" i="0" kern="1200" dirty="0">
                <a:solidFill>
                  <a:schemeClr val="tx1"/>
                </a:solidFill>
                <a:latin typeface="+mn-lt"/>
                <a:ea typeface="+mn-ea"/>
                <a:cs typeface="+mn-cs"/>
              </a:rPr>
              <a:t>It is important that the four components of the SWOT analysis are considered together and not in isolation. This is because a factor can be both a threat </a:t>
            </a:r>
            <a:r>
              <a:rPr lang="en-GB" sz="1200" b="1" i="0" kern="1200" dirty="0" err="1">
                <a:solidFill>
                  <a:schemeClr val="tx1"/>
                </a:solidFill>
                <a:latin typeface="+mn-lt"/>
                <a:ea typeface="+mn-ea"/>
                <a:cs typeface="+mn-cs"/>
              </a:rPr>
              <a:t>or</a:t>
            </a:r>
            <a:r>
              <a:rPr lang="en-GB" sz="1200" b="0" i="0" kern="1200" dirty="0" err="1">
                <a:solidFill>
                  <a:schemeClr val="tx1"/>
                </a:solidFill>
                <a:latin typeface="+mn-lt"/>
                <a:ea typeface="+mn-ea"/>
                <a:cs typeface="+mn-cs"/>
              </a:rPr>
              <a:t>an</a:t>
            </a:r>
            <a:r>
              <a:rPr lang="en-GB" sz="1200" b="0" i="0" kern="1200" dirty="0">
                <a:solidFill>
                  <a:schemeClr val="tx1"/>
                </a:solidFill>
                <a:latin typeface="+mn-lt"/>
                <a:ea typeface="+mn-ea"/>
                <a:cs typeface="+mn-cs"/>
              </a:rPr>
              <a:t> opportunity, depending on the context and how you are able to respond to it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After this slide do activities</a:t>
            </a:r>
            <a:r>
              <a:rPr lang="en-GB" baseline="0" dirty="0"/>
              <a:t> in</a:t>
            </a:r>
            <a:r>
              <a:rPr lang="en-GB" dirty="0"/>
              <a:t> “SWOT class activities” and maybe </a:t>
            </a:r>
            <a:r>
              <a:rPr lang="en-GB" dirty="0" err="1"/>
              <a:t>Philtest</a:t>
            </a:r>
            <a:r>
              <a:rPr lang="en-GB" dirty="0"/>
              <a:t> file if you can find the case.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28/01/2020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396999"/>
            <a:ext cx="7560840" cy="2032001"/>
          </a:xfrm>
        </p:spPr>
        <p:txBody>
          <a:bodyPr>
            <a:normAutofit/>
          </a:bodyPr>
          <a:lstStyle/>
          <a:p>
            <a:r>
              <a:rPr lang="en-US" altLang="en-US" sz="4000" b="1" dirty="0">
                <a:ea typeface="ＭＳ Ｐゴシック" panose="020B0600070205080204" pitchFamily="34" charset="-128"/>
              </a:rPr>
              <a:t>Using situational assessment tools to identify and understand problems</a:t>
            </a:r>
            <a:endParaRPr lang="en-GB" sz="4000" b="1" dirty="0"/>
          </a:p>
        </p:txBody>
      </p:sp>
      <p:sp>
        <p:nvSpPr>
          <p:cNvPr id="3" name="Subtitle 2"/>
          <p:cNvSpPr>
            <a:spLocks noGrp="1"/>
          </p:cNvSpPr>
          <p:nvPr>
            <p:ph type="subTitle" idx="1"/>
          </p:nvPr>
        </p:nvSpPr>
        <p:spPr>
          <a:xfrm>
            <a:off x="1371600" y="3588792"/>
            <a:ext cx="6400800" cy="1008112"/>
          </a:xfrm>
        </p:spPr>
        <p:txBody>
          <a:bodyPr>
            <a:normAutofit/>
          </a:bodyPr>
          <a:lstStyle/>
          <a:p>
            <a:r>
              <a:rPr lang="en-GB" sz="4000" b="1" dirty="0">
                <a:solidFill>
                  <a:schemeClr val="tx1"/>
                </a:solidFill>
                <a:highlight>
                  <a:srgbClr val="FFFF00"/>
                </a:highlight>
              </a:rPr>
              <a:t>SWOT Analysis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a:bodyPr>
          <a:lstStyle/>
          <a:p>
            <a:r>
              <a:rPr lang="en-GB" sz="3600" b="1" dirty="0">
                <a:solidFill>
                  <a:srgbClr val="002060"/>
                </a:solidFill>
              </a:rPr>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a:xfrm>
            <a:off x="2591780" y="1266294"/>
            <a:ext cx="3960440" cy="2162706"/>
          </a:xfrm>
        </p:spPr>
        <p:txBody>
          <a:bodyPr>
            <a:normAutofit/>
          </a:bodyPr>
          <a:lstStyle/>
          <a:p>
            <a:r>
              <a:rPr lang="en-GB" sz="2800" dirty="0"/>
              <a:t>Strengths</a:t>
            </a:r>
          </a:p>
          <a:p>
            <a:r>
              <a:rPr lang="en-GB" sz="2800" dirty="0"/>
              <a:t>Weaknesses</a:t>
            </a:r>
          </a:p>
          <a:p>
            <a:r>
              <a:rPr lang="en-GB" sz="2800" dirty="0"/>
              <a:t>Opportunities </a:t>
            </a:r>
          </a:p>
          <a:p>
            <a:r>
              <a:rPr lang="en-GB" sz="2800" dirty="0"/>
              <a:t>Threats</a:t>
            </a:r>
          </a:p>
        </p:txBody>
      </p:sp>
      <p:sp>
        <p:nvSpPr>
          <p:cNvPr id="4" name="Rectangle 3">
            <a:extLst>
              <a:ext uri="{FF2B5EF4-FFF2-40B4-BE49-F238E27FC236}">
                <a16:creationId xmlns:a16="http://schemas.microsoft.com/office/drawing/2014/main" id="{6B370281-E635-4698-A20A-79F55342803F}"/>
              </a:ext>
            </a:extLst>
          </p:cNvPr>
          <p:cNvSpPr/>
          <p:nvPr/>
        </p:nvSpPr>
        <p:spPr>
          <a:xfrm>
            <a:off x="611560" y="3861048"/>
            <a:ext cx="8075240" cy="1323439"/>
          </a:xfrm>
          <a:prstGeom prst="rect">
            <a:avLst/>
          </a:prstGeom>
        </p:spPr>
        <p:txBody>
          <a:bodyPr wrap="square">
            <a:spAutoFit/>
          </a:bodyPr>
          <a:lstStyle/>
          <a:p>
            <a:r>
              <a:rPr lang="en-GB" sz="2000" dirty="0"/>
              <a:t>SWOT analysis (strengths, weaknesses, opportunities and threats analysis) is a framework for identifying and </a:t>
            </a:r>
            <a:r>
              <a:rPr lang="en-GB" sz="2000" dirty="0" err="1"/>
              <a:t>analyzing</a:t>
            </a:r>
            <a:r>
              <a:rPr lang="en-GB" sz="2000" dirty="0"/>
              <a:t> the internal and external factors that can have an impact on the viability of a project, product, place or person.</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457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a:xfrm>
            <a:off x="459482" y="260648"/>
            <a:ext cx="8229600" cy="576064"/>
          </a:xfrm>
        </p:spPr>
        <p:txBody>
          <a:bodyPr>
            <a:noAutofit/>
          </a:bodyPr>
          <a:lstStyle/>
          <a:p>
            <a:r>
              <a:rPr lang="en-GB" sz="3200" b="1" dirty="0">
                <a:solidFill>
                  <a:srgbClr val="0070C0"/>
                </a:solidFill>
              </a:rPr>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457200" y="1196752"/>
            <a:ext cx="8229600" cy="4320480"/>
          </a:xfrm>
        </p:spPr>
        <p:txBody>
          <a:bodyPr>
            <a:noAutofit/>
          </a:bodyPr>
          <a:lstStyle/>
          <a:p>
            <a:r>
              <a:rPr lang="en-GB" sz="2000" dirty="0"/>
              <a:t>Identify and categorise</a:t>
            </a:r>
          </a:p>
          <a:p>
            <a:r>
              <a:rPr lang="en-GB" sz="2000" dirty="0"/>
              <a:t>Build a comprehensive picture of a situation</a:t>
            </a:r>
          </a:p>
          <a:p>
            <a:r>
              <a:rPr lang="en-GB" sz="2000" b="1" dirty="0"/>
              <a:t>Create links between positive and negative sides of a situation</a:t>
            </a:r>
          </a:p>
          <a:p>
            <a:pPr lvl="1"/>
            <a:r>
              <a:rPr lang="en-GB" sz="2000" dirty="0"/>
              <a:t>Can the organisation  use one of it’s strengths to reverse/limit one of it’s weaknesses?</a:t>
            </a:r>
          </a:p>
          <a:p>
            <a:pPr lvl="1"/>
            <a:r>
              <a:rPr lang="en-GB" sz="2000" dirty="0"/>
              <a:t>Can the organisation avoid a threat through taking advantage of an opportunity?</a:t>
            </a:r>
          </a:p>
          <a:p>
            <a:r>
              <a:rPr lang="en-GB" sz="2000" b="1" dirty="0"/>
              <a:t>Create links between internal and external sides of a situation</a:t>
            </a:r>
          </a:p>
          <a:p>
            <a:pPr lvl="1"/>
            <a:r>
              <a:rPr lang="en-GB" sz="2000" dirty="0"/>
              <a:t>Can the organisation use a strength to take advantage of one of the market opportunities?</a:t>
            </a:r>
          </a:p>
          <a:p>
            <a:pPr lvl="1"/>
            <a:r>
              <a:rPr lang="en-GB" sz="2000" dirty="0"/>
              <a:t>Might one of the organisations weaknesses hold it back from opportunities?</a:t>
            </a:r>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3600" b="1" dirty="0">
                <a:solidFill>
                  <a:srgbClr val="0070C0"/>
                </a:solidFill>
              </a:rPr>
              <a:t>SWOT - Problem Solving Tool</a:t>
            </a:r>
          </a:p>
        </p:txBody>
      </p:sp>
      <p:pic>
        <p:nvPicPr>
          <p:cNvPr id="4" name="Content Placeholder 3" descr="C:\Users\se046\AppData\Local\Microsoft\Windows\Temporary Internet Files\Content.Word\New Picture.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980728"/>
            <a:ext cx="7931224" cy="468052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5FB8-39C9-409D-93E7-E9C54D1BB7B8}"/>
              </a:ext>
            </a:extLst>
          </p:cNvPr>
          <p:cNvSpPr>
            <a:spLocks noGrp="1"/>
          </p:cNvSpPr>
          <p:nvPr>
            <p:ph type="title"/>
          </p:nvPr>
        </p:nvSpPr>
        <p:spPr>
          <a:xfrm>
            <a:off x="457200" y="143030"/>
            <a:ext cx="8229600" cy="621672"/>
          </a:xfrm>
        </p:spPr>
        <p:txBody>
          <a:bodyPr>
            <a:normAutofit fontScale="90000"/>
          </a:bodyPr>
          <a:lstStyle/>
          <a:p>
            <a:r>
              <a:rPr lang="en-GB" sz="3600" b="1" dirty="0"/>
              <a:t>An example of SWOT Analysis in action</a:t>
            </a:r>
          </a:p>
        </p:txBody>
      </p:sp>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5" y="1052736"/>
            <a:ext cx="2826042" cy="1760606"/>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a:xfrm>
            <a:off x="457200" y="188640"/>
            <a:ext cx="8229600" cy="1143000"/>
          </a:xfrm>
        </p:spPr>
        <p:txBody>
          <a:bodyPr>
            <a:noAutofit/>
          </a:bodyPr>
          <a:lstStyle/>
          <a:p>
            <a:r>
              <a:rPr lang="en-GB" sz="3600" b="1" dirty="0">
                <a:solidFill>
                  <a:srgbClr val="0070C0"/>
                </a:solidFill>
              </a:rPr>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a:xfrm>
            <a:off x="457200" y="1664804"/>
            <a:ext cx="8229600" cy="3528392"/>
          </a:xfrm>
        </p:spPr>
        <p:txBody>
          <a:bodyPr>
            <a:normAutofit/>
          </a:bodyPr>
          <a:lstStyle/>
          <a:p>
            <a:r>
              <a:rPr lang="en-GB" sz="2800" dirty="0"/>
              <a:t>How might SWOT Analysis help you to identify and understand problems in your workplace?</a:t>
            </a:r>
          </a:p>
          <a:p>
            <a:endParaRPr lang="en-GB" sz="2800" dirty="0"/>
          </a:p>
          <a:p>
            <a:r>
              <a:rPr lang="en-GB" sz="2800" dirty="0"/>
              <a:t>How might SWOT Analysis help you to solve problems in your workplace?</a:t>
            </a:r>
          </a:p>
          <a:p>
            <a:endParaRPr lang="en-GB" sz="2800" dirty="0"/>
          </a:p>
          <a:p>
            <a:r>
              <a:rPr lang="en-GB" sz="2800"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a:xfrm>
            <a:off x="473933" y="260648"/>
            <a:ext cx="8196131" cy="1143000"/>
          </a:xfrm>
        </p:spPr>
        <p:txBody>
          <a:bodyPr>
            <a:noAutofit/>
          </a:bodyPr>
          <a:lstStyle/>
          <a:p>
            <a:r>
              <a:rPr lang="en-GB" sz="3600" b="1" dirty="0">
                <a:solidFill>
                  <a:srgbClr val="0070C0"/>
                </a:solidFill>
              </a:rPr>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a:xfrm>
            <a:off x="484891" y="1916832"/>
            <a:ext cx="8196131" cy="2836911"/>
          </a:xfrm>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457200" y="980728"/>
            <a:ext cx="8229600" cy="4608512"/>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452040" y="1304764"/>
            <a:ext cx="8229600" cy="4248472"/>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3076" name="Picture 4"/>
          <p:cNvPicPr>
            <a:picLocks noGrp="1" noChangeAspect="1" noChangeArrowheads="1"/>
          </p:cNvPicPr>
          <p:nvPr>
            <p:ph idx="1"/>
          </p:nvPr>
        </p:nvPicPr>
        <p:blipFill>
          <a:blip r:embed="rId3" cstate="print"/>
          <a:srcRect/>
          <a:stretch>
            <a:fillRect/>
          </a:stretch>
        </p:blipFill>
        <p:spPr bwMode="auto">
          <a:xfrm>
            <a:off x="457200" y="1588826"/>
            <a:ext cx="8229600" cy="3680347"/>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a:xfrm>
            <a:off x="457200" y="188640"/>
            <a:ext cx="8229600" cy="706090"/>
          </a:xfrm>
        </p:spPr>
        <p:txBody>
          <a:bodyPr>
            <a:normAutofit/>
          </a:bodyPr>
          <a:lstStyle/>
          <a:p>
            <a:r>
              <a:rPr lang="en-GB" sz="3600" b="1" dirty="0">
                <a:solidFill>
                  <a:srgbClr val="0070C0"/>
                </a:solidFill>
              </a:rPr>
              <a:t>Closing thoughts</a:t>
            </a:r>
          </a:p>
        </p:txBody>
      </p:sp>
      <p:sp>
        <p:nvSpPr>
          <p:cNvPr id="3" name="Content Placeholder 2">
            <a:extLst>
              <a:ext uri="{FF2B5EF4-FFF2-40B4-BE49-F238E27FC236}">
                <a16:creationId xmlns:a16="http://schemas.microsoft.com/office/drawing/2014/main" id="{CB03A5DC-3C4A-4F43-A437-D3FA8C620006}"/>
              </a:ext>
            </a:extLst>
          </p:cNvPr>
          <p:cNvSpPr>
            <a:spLocks noGrp="1"/>
          </p:cNvSpPr>
          <p:nvPr>
            <p:ph idx="1"/>
          </p:nvPr>
        </p:nvSpPr>
        <p:spPr>
          <a:xfrm>
            <a:off x="457200" y="1160748"/>
            <a:ext cx="8229600" cy="4536504"/>
          </a:xfrm>
        </p:spPr>
        <p:txBody>
          <a:bodyPr>
            <a:noAutofit/>
          </a:bodyPr>
          <a:lstStyle/>
          <a:p>
            <a:r>
              <a:rPr lang="en-GB" sz="2400" dirty="0"/>
              <a:t>Your module objectives:</a:t>
            </a:r>
          </a:p>
          <a:p>
            <a:pPr lvl="1"/>
            <a:r>
              <a:rPr lang="en-GB" sz="2400" dirty="0"/>
              <a:t>Identify work based problems through the application of problem solving tools; </a:t>
            </a:r>
          </a:p>
          <a:p>
            <a:pPr lvl="1"/>
            <a:r>
              <a:rPr lang="en-GB" sz="2400" dirty="0"/>
              <a:t>Apply problem solving tools to identify obstacles and resolutions; </a:t>
            </a:r>
          </a:p>
          <a:p>
            <a:pPr lvl="1"/>
            <a:r>
              <a:rPr lang="en-GB" sz="2400" dirty="0"/>
              <a:t>Organise knowledge and learning through use of a range of information resources, and present work at the appropriate level.</a:t>
            </a:r>
          </a:p>
          <a:p>
            <a:pPr marL="457200" lvl="1" indent="0">
              <a:buNone/>
            </a:pPr>
            <a:endParaRPr lang="en-GB" sz="2400" dirty="0"/>
          </a:p>
          <a:p>
            <a:r>
              <a:rPr lang="en-GB" sz="2400"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683</TotalTime>
  <Words>837</Words>
  <Application>Microsoft Office PowerPoint</Application>
  <PresentationFormat>On-screen Show (4:3)</PresentationFormat>
  <Paragraphs>135</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ＭＳ Ｐゴシック</vt:lpstr>
      <vt:lpstr>Arial</vt:lpstr>
      <vt:lpstr>Calibri</vt:lpstr>
      <vt:lpstr>Myriad Pro</vt:lpstr>
      <vt:lpstr>20140311PresentationUWTSDTemplate</vt:lpstr>
      <vt:lpstr>Using situational assessment tools to identify and understand problems</vt:lpstr>
      <vt:lpstr>What is SWOT Analysis?</vt:lpstr>
      <vt:lpstr>SWOT Analysis</vt:lpstr>
      <vt:lpstr>Why do we want to use SWOT Analysis?</vt:lpstr>
      <vt:lpstr>SWOT - Problem Solving Tool</vt:lpstr>
      <vt:lpstr>An example of SWOT Analysis in action</vt:lpstr>
      <vt:lpstr>Understanding situations to understand problems!</vt:lpstr>
      <vt:lpstr>Understanding context to understand problems?</vt:lpstr>
      <vt:lpstr>The four components of SWOT analysis</vt:lpstr>
      <vt:lpstr>The four components of SWOT analysis</vt:lpstr>
      <vt:lpstr>The four components of SWOT analysis</vt:lpstr>
      <vt:lpstr>Closing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Ernest Ovia</cp:lastModifiedBy>
  <cp:revision>63</cp:revision>
  <dcterms:created xsi:type="dcterms:W3CDTF">2015-04-14T15:21:28Z</dcterms:created>
  <dcterms:modified xsi:type="dcterms:W3CDTF">2020-01-28T09:06:45Z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