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8288000" cy="10287000"/>
  <p:notesSz cx="6858000" cy="9144000"/>
  <p:embeddedFontLst>
    <p:embeddedFont>
      <p:font typeface="Anton" charset="1" panose="00000500000000000000"/>
      <p:regular r:id="rId21"/>
    </p:embeddedFont>
    <p:embeddedFont>
      <p:font typeface="Inter" charset="1" panose="020B0502030000000004"/>
      <p:regular r:id="rId22"/>
    </p:embeddedFont>
    <p:embeddedFont>
      <p:font typeface="Inter Light" charset="1" panose="02000503000000020004"/>
      <p:regular r:id="rId23"/>
    </p:embeddedFont>
    <p:embeddedFont>
      <p:font typeface="Inter Bold" charset="1" panose="020B0802030000000004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7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8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9.png" Type="http://schemas.openxmlformats.org/officeDocument/2006/relationships/image"/><Relationship Id="rId7" Target="../media/image10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1.png" Type="http://schemas.openxmlformats.org/officeDocument/2006/relationships/image"/><Relationship Id="rId5" Target="../media/image12.png" Type="http://schemas.openxmlformats.org/officeDocument/2006/relationships/image"/><Relationship Id="rId6" Target="../media/image13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4.png" Type="http://schemas.openxmlformats.org/officeDocument/2006/relationships/image"/><Relationship Id="rId5" Target="../media/image15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6.png" Type="http://schemas.openxmlformats.org/officeDocument/2006/relationships/image"/><Relationship Id="rId5" Target="../media/image17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8.png" Type="http://schemas.openxmlformats.org/officeDocument/2006/relationships/image"/><Relationship Id="rId5" Target="../media/image19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20.jpeg" Type="http://schemas.openxmlformats.org/officeDocument/2006/relationships/image"/><Relationship Id="rId5" Target="../media/image21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2.jpe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20.jpe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EF9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4" id="4"/>
          <p:cNvSpPr/>
          <p:nvPr/>
        </p:nvSpPr>
        <p:spPr>
          <a:xfrm>
            <a:off x="3615197" y="1023938"/>
            <a:ext cx="13644103" cy="0"/>
          </a:xfrm>
          <a:prstGeom prst="line">
            <a:avLst/>
          </a:prstGeom>
          <a:ln cap="flat" w="19050">
            <a:solidFill>
              <a:srgbClr val="063D8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>
            <a:off x="1028700" y="9253537"/>
            <a:ext cx="14402285" cy="0"/>
          </a:xfrm>
          <a:prstGeom prst="line">
            <a:avLst/>
          </a:prstGeom>
          <a:ln cap="flat" w="19050">
            <a:solidFill>
              <a:srgbClr val="063D8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" id="6"/>
          <p:cNvSpPr/>
          <p:nvPr/>
        </p:nvSpPr>
        <p:spPr>
          <a:xfrm>
            <a:off x="17264062" y="1028700"/>
            <a:ext cx="0" cy="5993654"/>
          </a:xfrm>
          <a:prstGeom prst="line">
            <a:avLst/>
          </a:prstGeom>
          <a:ln cap="flat" w="19050">
            <a:solidFill>
              <a:srgbClr val="063D8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 flipH="true">
            <a:off x="1023938" y="2746700"/>
            <a:ext cx="4762" cy="6506837"/>
          </a:xfrm>
          <a:prstGeom prst="line">
            <a:avLst/>
          </a:prstGeom>
          <a:ln cap="flat" w="19050">
            <a:solidFill>
              <a:srgbClr val="063D8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8017340" y="3178392"/>
            <a:ext cx="2253320" cy="927374"/>
          </a:xfrm>
          <a:custGeom>
            <a:avLst/>
            <a:gdLst/>
            <a:ahLst/>
            <a:cxnLst/>
            <a:rect r="r" b="b" t="t" l="l"/>
            <a:pathLst>
              <a:path h="927374" w="2253320">
                <a:moveTo>
                  <a:pt x="0" y="0"/>
                </a:moveTo>
                <a:lnTo>
                  <a:pt x="2253320" y="0"/>
                </a:lnTo>
                <a:lnTo>
                  <a:pt x="2253320" y="927374"/>
                </a:lnTo>
                <a:lnTo>
                  <a:pt x="0" y="9273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096542" y="4402301"/>
            <a:ext cx="14099678" cy="16157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07"/>
              </a:lnSpc>
            </a:pPr>
            <a:r>
              <a:rPr lang="en-US" sz="6399" spc="-185">
                <a:solidFill>
                  <a:srgbClr val="063D86"/>
                </a:solidFill>
                <a:latin typeface="Anton"/>
                <a:ea typeface="Anton"/>
                <a:cs typeface="Anton"/>
                <a:sym typeface="Anton"/>
              </a:rPr>
              <a:t>DIGITAL FORENSIC INVESTIGATION REPORT: CASE QT-AI-2025-THEFT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414068" y="5960899"/>
            <a:ext cx="13016916" cy="504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I</a:t>
            </a: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nvestigation into Insider Threat &amp; Corporate Espionage at Quantum Tech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675970" y="6466502"/>
            <a:ext cx="8435182" cy="15525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Presenter: Harshsinh Mahendrasinh Padhiyar 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Date: December 18th, 2025 </a:t>
            </a:r>
          </a:p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Classification: CONFIDENTIAL / LEGAL PRIVILEGE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63D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063D86"/>
            </a:solidFill>
            <a:ln w="19050" cap="sq">
              <a:solidFill>
                <a:srgbClr val="AEF9FF"/>
              </a:solidFill>
              <a:prstDash val="solid"/>
              <a:miter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4274726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39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9667543" y="1028700"/>
            <a:ext cx="7591757" cy="8229600"/>
            <a:chOff x="0" y="0"/>
            <a:chExt cx="1176162" cy="127498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176162" cy="1274980"/>
            </a:xfrm>
            <a:custGeom>
              <a:avLst/>
              <a:gdLst/>
              <a:ahLst/>
              <a:cxnLst/>
              <a:rect r="r" b="b" t="t" l="l"/>
              <a:pathLst>
                <a:path h="1274980" w="1176162">
                  <a:moveTo>
                    <a:pt x="0" y="0"/>
                  </a:moveTo>
                  <a:lnTo>
                    <a:pt x="1176162" y="0"/>
                  </a:lnTo>
                  <a:lnTo>
                    <a:pt x="1176162" y="1274980"/>
                  </a:lnTo>
                  <a:lnTo>
                    <a:pt x="0" y="1274980"/>
                  </a:lnTo>
                  <a:close/>
                </a:path>
              </a:pathLst>
            </a:custGeom>
            <a:blipFill>
              <a:blip r:embed="rId4"/>
              <a:stretch>
                <a:fillRect l="-62399" t="0" r="0" b="0"/>
              </a:stretch>
            </a:blipFill>
            <a:ln w="19050" cap="sq">
              <a:solidFill>
                <a:srgbClr val="AEF9FF"/>
              </a:solidFill>
              <a:prstDash val="solid"/>
              <a:miter/>
            </a:ln>
          </p:spPr>
        </p:sp>
      </p:grpSp>
      <p:sp>
        <p:nvSpPr>
          <p:cNvPr name="TextBox 9" id="9"/>
          <p:cNvSpPr txBox="true"/>
          <p:nvPr/>
        </p:nvSpPr>
        <p:spPr>
          <a:xfrm rot="0">
            <a:off x="1851669" y="2494449"/>
            <a:ext cx="7292331" cy="14002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439"/>
              </a:lnSpc>
            </a:pPr>
            <a:r>
              <a:rPr lang="en-US" sz="10762" spc="-312">
                <a:solidFill>
                  <a:srgbClr val="AEF9FF"/>
                </a:solidFill>
                <a:latin typeface="Anton"/>
                <a:ea typeface="Anton"/>
                <a:cs typeface="Anton"/>
                <a:sym typeface="Anton"/>
              </a:rPr>
              <a:t>INTRODUCTION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28126" y="4611410"/>
            <a:ext cx="7815874" cy="38869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474975" indent="-237487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spc="-63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Incident: Suspicious access to the "QT-AI-2025" Neuro-AI</a:t>
            </a:r>
            <a:r>
              <a:rPr lang="en-US" sz="2199" spc="-63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 technology database.</a:t>
            </a:r>
          </a:p>
          <a:p>
            <a:pPr algn="just" marL="474975" indent="-237487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spc="-63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Allegation: Senior Engineer "Emma" conspired to sell proprietary IP to a rival organization, NexGen Circuits.</a:t>
            </a:r>
          </a:p>
          <a:p>
            <a:pPr algn="just" marL="474975" indent="-237487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spc="-63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Investigation Scope: Acquisition and analysis of 5 digital exhibits (mobile devices and storage) to establish attribution, intent, and timeline.</a:t>
            </a:r>
          </a:p>
          <a:p>
            <a:pPr algn="just" marL="474975" indent="-237487" lvl="1">
              <a:lnSpc>
                <a:spcPts val="3079"/>
              </a:lnSpc>
              <a:spcBef>
                <a:spcPct val="0"/>
              </a:spcBef>
              <a:buFont typeface="Arial"/>
              <a:buChar char="•"/>
            </a:pPr>
            <a:r>
              <a:rPr lang="en-US" sz="2199" spc="-63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Key Finding: Confirmed conspiracy to sell trade secrets for 5 million ("5M") involving an insider, a broker, and a buyer.</a:t>
            </a:r>
          </a:p>
          <a:p>
            <a:pPr algn="just">
              <a:lnSpc>
                <a:spcPts val="307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EF9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AEF9FF"/>
            </a:solidFill>
            <a:ln w="19050" cap="sq">
              <a:solidFill>
                <a:srgbClr val="063D86"/>
              </a:solidFill>
              <a:prstDash val="solid"/>
              <a:miter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4274726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39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1028700" y="1028700"/>
            <a:ext cx="5889075" cy="8229600"/>
            <a:chOff x="0" y="0"/>
            <a:chExt cx="912372" cy="127498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912372" cy="1274980"/>
            </a:xfrm>
            <a:custGeom>
              <a:avLst/>
              <a:gdLst/>
              <a:ahLst/>
              <a:cxnLst/>
              <a:rect r="r" b="b" t="t" l="l"/>
              <a:pathLst>
                <a:path h="1274980" w="912372">
                  <a:moveTo>
                    <a:pt x="0" y="0"/>
                  </a:moveTo>
                  <a:lnTo>
                    <a:pt x="912372" y="0"/>
                  </a:lnTo>
                  <a:lnTo>
                    <a:pt x="912372" y="1274980"/>
                  </a:lnTo>
                  <a:lnTo>
                    <a:pt x="0" y="1274980"/>
                  </a:lnTo>
                  <a:close/>
                </a:path>
              </a:pathLst>
            </a:custGeom>
            <a:blipFill>
              <a:blip r:embed="rId4"/>
              <a:stretch>
                <a:fillRect l="-86384" t="0" r="-61497" b="0"/>
              </a:stretch>
            </a:blipFill>
            <a:ln w="19050" cap="sq">
              <a:solidFill>
                <a:srgbClr val="063D86"/>
              </a:solidFill>
              <a:prstDash val="solid"/>
              <a:miter/>
            </a:ln>
          </p:spPr>
        </p:sp>
      </p:grpSp>
      <p:sp>
        <p:nvSpPr>
          <p:cNvPr name="TextBox 9" id="9"/>
          <p:cNvSpPr txBox="true"/>
          <p:nvPr/>
        </p:nvSpPr>
        <p:spPr>
          <a:xfrm rot="0">
            <a:off x="7821831" y="1601043"/>
            <a:ext cx="9184501" cy="27242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439"/>
              </a:lnSpc>
            </a:pPr>
            <a:r>
              <a:rPr lang="en-US" sz="10762" spc="-312">
                <a:solidFill>
                  <a:srgbClr val="063D86"/>
                </a:solidFill>
                <a:latin typeface="Anton"/>
                <a:ea typeface="Anton"/>
                <a:cs typeface="Anton"/>
                <a:sym typeface="Anton"/>
              </a:rPr>
              <a:t>METHODOLOGY &amp; INTEGRITY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7277726" y="4268186"/>
            <a:ext cx="9184501" cy="51388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06"/>
              </a:lnSpc>
              <a:spcBef>
                <a:spcPct val="0"/>
              </a:spcBef>
            </a:pPr>
            <a:r>
              <a:rPr lang="en-US" sz="2433" spc="-70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Standards: Investigation strictly</a:t>
            </a:r>
            <a:r>
              <a:rPr lang="en-US" sz="2433" spc="-70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 followed ACPO (Association of Chief Police Officers) Guidelines to ensure court admissibility.</a:t>
            </a:r>
          </a:p>
          <a:p>
            <a:pPr algn="just">
              <a:lnSpc>
                <a:spcPts val="3406"/>
              </a:lnSpc>
              <a:spcBef>
                <a:spcPct val="0"/>
              </a:spcBef>
            </a:pPr>
            <a:r>
              <a:rPr lang="en-US" sz="2433" spc="-70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Preservation:</a:t>
            </a:r>
          </a:p>
          <a:p>
            <a:pPr algn="just" marL="525406" indent="-262703" lvl="1">
              <a:lnSpc>
                <a:spcPts val="3406"/>
              </a:lnSpc>
              <a:spcBef>
                <a:spcPct val="0"/>
              </a:spcBef>
              <a:buFont typeface="Arial"/>
              <a:buChar char="•"/>
            </a:pPr>
            <a:r>
              <a:rPr lang="en-US" sz="2433" spc="-70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Network Isolation (Faraday bags/Airplane Mode) to prevent remote wiping.</a:t>
            </a:r>
          </a:p>
          <a:p>
            <a:pPr algn="just" marL="525406" indent="-262703" lvl="1">
              <a:lnSpc>
                <a:spcPts val="3406"/>
              </a:lnSpc>
              <a:spcBef>
                <a:spcPct val="0"/>
              </a:spcBef>
              <a:buFont typeface="Arial"/>
              <a:buChar char="•"/>
            </a:pPr>
            <a:r>
              <a:rPr lang="en-US" sz="2433" spc="-70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Write-blockers are used for USB storage to preserve metadata.</a:t>
            </a:r>
          </a:p>
          <a:p>
            <a:pPr algn="just" marL="525406" indent="-262703" lvl="1">
              <a:lnSpc>
                <a:spcPts val="3406"/>
              </a:lnSpc>
              <a:spcBef>
                <a:spcPct val="0"/>
              </a:spcBef>
              <a:buFont typeface="Arial"/>
              <a:buChar char="•"/>
            </a:pPr>
            <a:r>
              <a:rPr lang="en-US" sz="2433" spc="-70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MD5/SHA256 Hashing is used to verify the integrity of evidence throughout the process.</a:t>
            </a:r>
          </a:p>
          <a:p>
            <a:pPr algn="just">
              <a:lnSpc>
                <a:spcPts val="3406"/>
              </a:lnSpc>
              <a:spcBef>
                <a:spcPct val="0"/>
              </a:spcBef>
            </a:pPr>
            <a:r>
              <a:rPr lang="en-US" sz="2433" spc="-70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Tools Used:</a:t>
            </a:r>
          </a:p>
          <a:p>
            <a:pPr algn="just" marL="525406" indent="-262703" lvl="1">
              <a:lnSpc>
                <a:spcPts val="3406"/>
              </a:lnSpc>
              <a:spcBef>
                <a:spcPct val="0"/>
              </a:spcBef>
              <a:buFont typeface="Arial"/>
              <a:buChar char="•"/>
            </a:pPr>
            <a:r>
              <a:rPr lang="en-US" sz="2433" spc="-70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Cellebrite UFED: For physical/file system extraction.</a:t>
            </a:r>
          </a:p>
          <a:p>
            <a:pPr algn="just" marL="525406" indent="-262703" lvl="1">
              <a:lnSpc>
                <a:spcPts val="3406"/>
              </a:lnSpc>
              <a:spcBef>
                <a:spcPct val="0"/>
              </a:spcBef>
              <a:buFont typeface="Arial"/>
              <a:buChar char="•"/>
            </a:pPr>
            <a:r>
              <a:rPr lang="en-US" sz="2433" spc="-70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Autopsy: For keyword searching and correlation.</a:t>
            </a:r>
          </a:p>
          <a:p>
            <a:pPr algn="just">
              <a:lnSpc>
                <a:spcPts val="3406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63D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063D86"/>
            </a:solidFill>
            <a:ln w="19050" cap="sq">
              <a:solidFill>
                <a:srgbClr val="AEF9FF"/>
              </a:solidFill>
              <a:prstDash val="solid"/>
              <a:miter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4274726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39"/>
                </a:lnSpc>
              </a:pPr>
            </a:p>
          </p:txBody>
        </p:sp>
      </p:grpSp>
      <p:sp>
        <p:nvSpPr>
          <p:cNvPr name="AutoShape 7" id="7"/>
          <p:cNvSpPr/>
          <p:nvPr/>
        </p:nvSpPr>
        <p:spPr>
          <a:xfrm>
            <a:off x="1028700" y="4884865"/>
            <a:ext cx="16230600" cy="0"/>
          </a:xfrm>
          <a:prstGeom prst="line">
            <a:avLst/>
          </a:prstGeom>
          <a:ln cap="flat" w="19050">
            <a:solidFill>
              <a:srgbClr val="AEF9FF"/>
            </a:solidFill>
            <a:prstDash val="solid"/>
            <a:headEnd type="none" len="sm" w="sm"/>
            <a:tailEnd type="none" len="sm" w="sm"/>
          </a:ln>
        </p:spPr>
      </p:sp>
      <p:graphicFrame>
        <p:nvGraphicFramePr>
          <p:cNvPr name="Table 8" id="8"/>
          <p:cNvGraphicFramePr>
            <a:graphicFrameLocks noGrp="true"/>
          </p:cNvGraphicFramePr>
          <p:nvPr/>
        </p:nvGraphicFramePr>
        <p:xfrm>
          <a:off x="1058928" y="2736879"/>
          <a:ext cx="16200372" cy="6524625"/>
        </p:xfrm>
        <a:graphic>
          <a:graphicData uri="http://schemas.openxmlformats.org/drawingml/2006/table">
            <a:tbl>
              <a:tblPr/>
              <a:tblGrid>
                <a:gridCol w="1370554"/>
                <a:gridCol w="1582649"/>
                <a:gridCol w="2311173"/>
                <a:gridCol w="1984593"/>
                <a:gridCol w="8951402"/>
              </a:tblGrid>
              <a:tr h="217487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Exhibit ID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Description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Make/Model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Owner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(Attributed)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MD5 Hash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Value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487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EV-01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Smartphone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Huawei P Smart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(POT-LX1)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Emma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366c031fcb2a2b305139a185b8ed29c7e9b6cc2c5b419bc1efaffa7220cc3483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487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EV-02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Smartphone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Ulefone Note 14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Joe Marsh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d6da540e5072f5757106709c6ef1a04ffd7c589d0299dd8e77454f3fdccd711e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TextBox 9" id="9"/>
          <p:cNvSpPr txBox="true"/>
          <p:nvPr/>
        </p:nvSpPr>
        <p:spPr>
          <a:xfrm rot="0">
            <a:off x="2661017" y="1229568"/>
            <a:ext cx="12210263" cy="11535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93"/>
              </a:lnSpc>
              <a:spcBef>
                <a:spcPct val="0"/>
              </a:spcBef>
            </a:pPr>
            <a:r>
              <a:rPr lang="en-US" sz="6709">
                <a:solidFill>
                  <a:srgbClr val="FFFFFF"/>
                </a:solidFill>
                <a:latin typeface="Inter"/>
                <a:ea typeface="Inter"/>
                <a:cs typeface="Inter"/>
                <a:sym typeface="Inter"/>
              </a:rPr>
              <a:t>Evidence Inventory 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63D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886967" y="-16404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843382" y="6424896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aphicFrame>
        <p:nvGraphicFramePr>
          <p:cNvPr name="Table 4" id="4"/>
          <p:cNvGraphicFramePr>
            <a:graphicFrameLocks noGrp="true"/>
          </p:cNvGraphicFramePr>
          <p:nvPr/>
        </p:nvGraphicFramePr>
        <p:xfrm>
          <a:off x="1058928" y="800100"/>
          <a:ext cx="16200372" cy="8686800"/>
        </p:xfrm>
        <a:graphic>
          <a:graphicData uri="http://schemas.openxmlformats.org/drawingml/2006/table">
            <a:tbl>
              <a:tblPr/>
              <a:tblGrid>
                <a:gridCol w="1370554"/>
                <a:gridCol w="1582649"/>
                <a:gridCol w="2341473"/>
                <a:gridCol w="1954294"/>
                <a:gridCol w="8951402"/>
              </a:tblGrid>
              <a:tr h="21717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Exhibit ID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Description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Make/Model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Owner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(Attributed)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MD5 Hash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Value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 b="true">
                          <a:solidFill>
                            <a:srgbClr val="FFFFFF"/>
                          </a:solidFill>
                          <a:latin typeface="Inter Bold"/>
                          <a:ea typeface="Inter Bold"/>
                          <a:cs typeface="Inter Bold"/>
                          <a:sym typeface="Inter Bold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17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EV-03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Smartphone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Samsung Galaxy A13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Norman (alias Kate Oleary)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065a47cc7db9a4024f9b8ad2dfba27c102ea8f71aca89455259e281540964635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17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EV-04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Smartphone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Nokia C2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Unidentified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c1b69eb203dabcdafff34c65e36a4ac70b7121c2e8ecae6d73a7f30d1e6d203e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1700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EV-05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Storage Device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USB Flash Drive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Emma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DB033FB301C9BC43FD7C1FBB8F15B51CC99C0C9866226F5DBE433BB075755F91 </a:t>
                      </a:r>
                    </a:p>
                    <a:p>
                      <a:pPr algn="ctr">
                        <a:lnSpc>
                          <a:spcPts val="2659"/>
                        </a:lnSpc>
                      </a:pPr>
                      <a:r>
                        <a:rPr lang="en-US" sz="1899">
                          <a:solidFill>
                            <a:srgbClr val="FFFFFF"/>
                          </a:solidFill>
                          <a:latin typeface="Inter"/>
                          <a:ea typeface="Inter"/>
                          <a:cs typeface="Inter"/>
                          <a:sym typeface="Inter"/>
                        </a:rPr>
                        <a:t>  </a:t>
                      </a:r>
                    </a:p>
                  </a:txBody>
                  <a:tcPr marL="190500" marR="190500" marT="190500" marB="190500" anchor="ctr">
                    <a:lnL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8100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EF9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1038225"/>
            <a:ext cx="16230600" cy="8229600"/>
            <a:chOff x="0" y="0"/>
            <a:chExt cx="4274726" cy="216746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AEF9FF"/>
            </a:solidFill>
            <a:ln w="19050" cap="sq">
              <a:solidFill>
                <a:srgbClr val="063D86"/>
              </a:solidFill>
              <a:prstDash val="solid"/>
              <a:miter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4274726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39"/>
                </a:lnSpc>
              </a:pPr>
            </a:p>
          </p:txBody>
        </p:sp>
      </p:grpSp>
      <p:sp>
        <p:nvSpPr>
          <p:cNvPr name="AutoShape 7" id="7"/>
          <p:cNvSpPr/>
          <p:nvPr/>
        </p:nvSpPr>
        <p:spPr>
          <a:xfrm>
            <a:off x="10294678" y="1038225"/>
            <a:ext cx="0" cy="8229600"/>
          </a:xfrm>
          <a:prstGeom prst="line">
            <a:avLst/>
          </a:prstGeom>
          <a:ln cap="flat" w="19050">
            <a:solidFill>
              <a:srgbClr val="063D8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8813501" y="1089752"/>
            <a:ext cx="8445799" cy="8178073"/>
          </a:xfrm>
          <a:custGeom>
            <a:avLst/>
            <a:gdLst/>
            <a:ahLst/>
            <a:cxnLst/>
            <a:rect r="r" b="b" t="t" l="l"/>
            <a:pathLst>
              <a:path h="8178073" w="8445799">
                <a:moveTo>
                  <a:pt x="0" y="0"/>
                </a:moveTo>
                <a:lnTo>
                  <a:pt x="8445799" y="0"/>
                </a:lnTo>
                <a:lnTo>
                  <a:pt x="8445799" y="8178073"/>
                </a:lnTo>
                <a:lnTo>
                  <a:pt x="0" y="817807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5302" t="-9153" r="-5302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679246" y="1632248"/>
            <a:ext cx="7840660" cy="6260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6"/>
              </a:lnSpc>
            </a:pPr>
            <a:r>
              <a:rPr lang="en-US" sz="4800" spc="-139">
                <a:solidFill>
                  <a:srgbClr val="063D86"/>
                </a:solidFill>
                <a:latin typeface="Anton"/>
                <a:ea typeface="Anton"/>
                <a:cs typeface="Anton"/>
                <a:sym typeface="Anton"/>
              </a:rPr>
              <a:t>THE SUSPECT NETWORK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290377" y="2600462"/>
            <a:ext cx="5925414" cy="504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Emma (T</a:t>
            </a: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he Insider)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90377" y="3165336"/>
            <a:ext cx="7135825" cy="1918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Seni</a:t>
            </a: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or Engineer at Quantum Tech.</a:t>
            </a:r>
          </a:p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Used the alias "Peter Dover" on WhatsApp.</a:t>
            </a:r>
          </a:p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Motive: Financial gain from selling "Neuro based AI product".</a:t>
            </a:r>
          </a:p>
          <a:p>
            <a:pPr algn="just">
              <a:lnSpc>
                <a:spcPts val="3039"/>
              </a:lnSpc>
              <a:spcBef>
                <a:spcPct val="0"/>
              </a:spcBef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290377" y="4803223"/>
            <a:ext cx="5925414" cy="504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Joe Marsh (T</a:t>
            </a: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he Broker)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90377" y="6582871"/>
            <a:ext cx="5925414" cy="504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Norman Smith (T</a:t>
            </a: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he Buyer)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290377" y="5489297"/>
            <a:ext cx="9004301" cy="1150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Facil</a:t>
            </a: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itated logistics and negotiations.</a:t>
            </a:r>
          </a:p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Tra</a:t>
            </a: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veled to Paris and Glasgow to secure the deal.</a:t>
            </a:r>
          </a:p>
          <a:p>
            <a:pPr algn="just">
              <a:lnSpc>
                <a:spcPts val="3039"/>
              </a:lnSpc>
              <a:spcBef>
                <a:spcPct val="0"/>
              </a:spcBef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1290377" y="7394986"/>
            <a:ext cx="9004301" cy="11507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Ope</a:t>
            </a: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rated via a proxy device registered to "Kate Oleary".</a:t>
            </a:r>
          </a:p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Reques</a:t>
            </a: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ted data in "chunks" to avoid security filters.</a:t>
            </a:r>
          </a:p>
          <a:p>
            <a:pPr algn="just">
              <a:lnSpc>
                <a:spcPts val="303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63D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397346" y="-7638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757317" y="66760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063D86"/>
            </a:solidFill>
            <a:ln w="19050" cap="sq">
              <a:solidFill>
                <a:srgbClr val="063D86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47625"/>
              <a:ext cx="4274726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39"/>
                </a:lnSpc>
              </a:pPr>
            </a:p>
          </p:txBody>
        </p:sp>
      </p:grpSp>
      <p:sp>
        <p:nvSpPr>
          <p:cNvPr name="AutoShape 9" id="9"/>
          <p:cNvSpPr/>
          <p:nvPr/>
        </p:nvSpPr>
        <p:spPr>
          <a:xfrm>
            <a:off x="10447078" y="1190625"/>
            <a:ext cx="0" cy="8229600"/>
          </a:xfrm>
          <a:prstGeom prst="line">
            <a:avLst/>
          </a:prstGeom>
          <a:ln cap="flat" w="19050">
            <a:solidFill>
              <a:srgbClr val="063D86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9144000" y="998045"/>
            <a:ext cx="9144000" cy="2420196"/>
          </a:xfrm>
          <a:custGeom>
            <a:avLst/>
            <a:gdLst/>
            <a:ahLst/>
            <a:cxnLst/>
            <a:rect r="r" b="b" t="t" l="l"/>
            <a:pathLst>
              <a:path h="2420196" w="9144000">
                <a:moveTo>
                  <a:pt x="0" y="0"/>
                </a:moveTo>
                <a:lnTo>
                  <a:pt x="9144000" y="0"/>
                </a:lnTo>
                <a:lnTo>
                  <a:pt x="9144000" y="2420196"/>
                </a:lnTo>
                <a:lnTo>
                  <a:pt x="0" y="242019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61" r="0" b="-61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9329523" y="6902829"/>
            <a:ext cx="8958477" cy="2821920"/>
          </a:xfrm>
          <a:custGeom>
            <a:avLst/>
            <a:gdLst/>
            <a:ahLst/>
            <a:cxnLst/>
            <a:rect r="r" b="b" t="t" l="l"/>
            <a:pathLst>
              <a:path h="2821920" w="8958477">
                <a:moveTo>
                  <a:pt x="0" y="0"/>
                </a:moveTo>
                <a:lnTo>
                  <a:pt x="8958477" y="0"/>
                </a:lnTo>
                <a:lnTo>
                  <a:pt x="8958477" y="2821920"/>
                </a:lnTo>
                <a:lnTo>
                  <a:pt x="0" y="282192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831646" y="1784648"/>
            <a:ext cx="7840660" cy="6260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6"/>
              </a:lnSpc>
            </a:pPr>
            <a:r>
              <a:rPr lang="en-US" sz="4800" spc="-139">
                <a:solidFill>
                  <a:srgbClr val="AEF9FF"/>
                </a:solidFill>
                <a:latin typeface="Anton"/>
                <a:ea typeface="Anton"/>
                <a:cs typeface="Anton"/>
                <a:sym typeface="Anton"/>
              </a:rPr>
              <a:t>THE SUSPECT NETWORK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609844" y="3137253"/>
            <a:ext cx="6378836" cy="504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spc="-86">
                <a:solidFill>
                  <a:srgbClr val="AEF9FF"/>
                </a:solidFill>
                <a:latin typeface="Inter"/>
                <a:ea typeface="Inter"/>
                <a:cs typeface="Inter"/>
                <a:sym typeface="Inter"/>
              </a:rPr>
              <a:t>Joe Marsh (T</a:t>
            </a:r>
            <a:r>
              <a:rPr lang="en-US" sz="2999" spc="-86">
                <a:solidFill>
                  <a:srgbClr val="AEF9FF"/>
                </a:solidFill>
                <a:latin typeface="Inter"/>
                <a:ea typeface="Inter"/>
                <a:cs typeface="Inter"/>
                <a:sym typeface="Inter"/>
              </a:rPr>
              <a:t>he Broker)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81100" y="4058709"/>
            <a:ext cx="7496573" cy="13141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36845" indent="-268423" lvl="1">
              <a:lnSpc>
                <a:spcPts val="3481"/>
              </a:lnSpc>
              <a:spcBef>
                <a:spcPct val="0"/>
              </a:spcBef>
              <a:buFont typeface="Arial"/>
              <a:buChar char="•"/>
            </a:pPr>
            <a:r>
              <a:rPr lang="en-US" sz="2486" spc="-72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Facil</a:t>
            </a:r>
            <a:r>
              <a:rPr lang="en-US" sz="2486" spc="-72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itated logistics and negotiations.</a:t>
            </a:r>
          </a:p>
          <a:p>
            <a:pPr algn="just" marL="536845" indent="-268423" lvl="1">
              <a:lnSpc>
                <a:spcPts val="3481"/>
              </a:lnSpc>
              <a:spcBef>
                <a:spcPct val="0"/>
              </a:spcBef>
              <a:buFont typeface="Arial"/>
              <a:buChar char="•"/>
            </a:pPr>
            <a:r>
              <a:rPr lang="en-US" sz="2486" spc="-72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Tra</a:t>
            </a:r>
            <a:r>
              <a:rPr lang="en-US" sz="2486" spc="-72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veled to Paris and Glasgow to secure the deal.</a:t>
            </a:r>
          </a:p>
          <a:p>
            <a:pPr algn="just">
              <a:lnSpc>
                <a:spcPts val="3481"/>
              </a:lnSpc>
              <a:spcBef>
                <a:spcPct val="0"/>
              </a:spcBef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1442777" y="5798262"/>
            <a:ext cx="5925414" cy="504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spc="-86">
                <a:solidFill>
                  <a:srgbClr val="AEF9FF"/>
                </a:solidFill>
                <a:latin typeface="Inter"/>
                <a:ea typeface="Inter"/>
                <a:cs typeface="Inter"/>
                <a:sym typeface="Inter"/>
              </a:rPr>
              <a:t>Norman Smith (T</a:t>
            </a:r>
            <a:r>
              <a:rPr lang="en-US" sz="2999" spc="-86">
                <a:solidFill>
                  <a:srgbClr val="AEF9FF"/>
                </a:solidFill>
                <a:latin typeface="Inter"/>
                <a:ea typeface="Inter"/>
                <a:cs typeface="Inter"/>
                <a:sym typeface="Inter"/>
              </a:rPr>
              <a:t>he Buyer)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290377" y="6855204"/>
            <a:ext cx="9004301" cy="11527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Ope</a:t>
            </a:r>
            <a:r>
              <a:rPr lang="en-US" sz="2171" spc="-62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rated via a proxy device registered to "Kate Oleary".</a:t>
            </a:r>
          </a:p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Reques</a:t>
            </a:r>
            <a:r>
              <a:rPr lang="en-US" sz="2171" spc="-62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ted data in "chunks" to avoid security filters.</a:t>
            </a:r>
          </a:p>
          <a:p>
            <a:pPr algn="just">
              <a:lnSpc>
                <a:spcPts val="303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EF9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19175" y="1038225"/>
            <a:ext cx="16230600" cy="8229600"/>
            <a:chOff x="0" y="0"/>
            <a:chExt cx="4274726" cy="216746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AEF9FF"/>
            </a:solidFill>
            <a:ln w="19050" cap="sq">
              <a:solidFill>
                <a:srgbClr val="063D86"/>
              </a:solidFill>
              <a:prstDash val="solid"/>
              <a:miter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4274726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39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12814300" y="1038225"/>
            <a:ext cx="4445000" cy="8239125"/>
          </a:xfrm>
          <a:custGeom>
            <a:avLst/>
            <a:gdLst/>
            <a:ahLst/>
            <a:cxnLst/>
            <a:rect r="r" b="b" t="t" l="l"/>
            <a:pathLst>
              <a:path h="8239125" w="4445000">
                <a:moveTo>
                  <a:pt x="0" y="0"/>
                </a:moveTo>
                <a:lnTo>
                  <a:pt x="4445000" y="0"/>
                </a:lnTo>
                <a:lnTo>
                  <a:pt x="4445000" y="8239125"/>
                </a:lnTo>
                <a:lnTo>
                  <a:pt x="0" y="82391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28700" y="1038225"/>
            <a:ext cx="3836387" cy="8220075"/>
          </a:xfrm>
          <a:custGeom>
            <a:avLst/>
            <a:gdLst/>
            <a:ahLst/>
            <a:cxnLst/>
            <a:rect r="r" b="b" t="t" l="l"/>
            <a:pathLst>
              <a:path h="8220075" w="3836387">
                <a:moveTo>
                  <a:pt x="0" y="0"/>
                </a:moveTo>
                <a:lnTo>
                  <a:pt x="3836387" y="0"/>
                </a:lnTo>
                <a:lnTo>
                  <a:pt x="3836387" y="8220075"/>
                </a:lnTo>
                <a:lnTo>
                  <a:pt x="0" y="822007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3156" r="-1803" b="-1634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6193781" y="1816565"/>
            <a:ext cx="4921505" cy="19114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92"/>
              </a:lnSpc>
            </a:pPr>
            <a:r>
              <a:rPr lang="en-US" sz="3637">
                <a:solidFill>
                  <a:srgbClr val="063D86"/>
                </a:solidFill>
                <a:latin typeface="Anton"/>
                <a:ea typeface="Anton"/>
                <a:cs typeface="Anton"/>
                <a:sym typeface="Anton"/>
              </a:rPr>
              <a:t>Trying to Hide his Identity by changing his number and using Kate Oleary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4826987" y="5424045"/>
            <a:ext cx="8048679" cy="3853305"/>
          </a:xfrm>
          <a:custGeom>
            <a:avLst/>
            <a:gdLst/>
            <a:ahLst/>
            <a:cxnLst/>
            <a:rect r="r" b="b" t="t" l="l"/>
            <a:pathLst>
              <a:path h="3853305" w="8048679">
                <a:moveTo>
                  <a:pt x="0" y="0"/>
                </a:moveTo>
                <a:lnTo>
                  <a:pt x="8048679" y="0"/>
                </a:lnTo>
                <a:lnTo>
                  <a:pt x="8048679" y="3853305"/>
                </a:lnTo>
                <a:lnTo>
                  <a:pt x="0" y="385330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EF9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1362918"/>
            <a:ext cx="16230600" cy="8229600"/>
            <a:chOff x="0" y="0"/>
            <a:chExt cx="4274726" cy="216746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AEF9FF"/>
            </a:solidFill>
            <a:ln w="19050" cap="sq">
              <a:solidFill>
                <a:srgbClr val="063D86"/>
              </a:solidFill>
              <a:prstDash val="solid"/>
              <a:miter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4274726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3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1679246" y="1632248"/>
            <a:ext cx="7840660" cy="6260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6"/>
              </a:lnSpc>
            </a:pPr>
            <a:r>
              <a:rPr lang="en-US" sz="4800" spc="-139">
                <a:solidFill>
                  <a:srgbClr val="063D86"/>
                </a:solidFill>
                <a:latin typeface="Anton"/>
                <a:ea typeface="Anton"/>
                <a:cs typeface="Anton"/>
                <a:sym typeface="Anton"/>
              </a:rPr>
              <a:t>THE SUSPECT NETWORK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8442549" y="1362918"/>
            <a:ext cx="8816751" cy="3699979"/>
          </a:xfrm>
          <a:custGeom>
            <a:avLst/>
            <a:gdLst/>
            <a:ahLst/>
            <a:cxnLst/>
            <a:rect r="r" b="b" t="t" l="l"/>
            <a:pathLst>
              <a:path h="3699979" w="8816751">
                <a:moveTo>
                  <a:pt x="0" y="0"/>
                </a:moveTo>
                <a:lnTo>
                  <a:pt x="8816751" y="0"/>
                </a:lnTo>
                <a:lnTo>
                  <a:pt x="8816751" y="3699979"/>
                </a:lnTo>
                <a:lnTo>
                  <a:pt x="0" y="369997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557" r="0" b="-2557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8442549" y="5382128"/>
            <a:ext cx="8816751" cy="4176936"/>
          </a:xfrm>
          <a:custGeom>
            <a:avLst/>
            <a:gdLst/>
            <a:ahLst/>
            <a:cxnLst/>
            <a:rect r="r" b="b" t="t" l="l"/>
            <a:pathLst>
              <a:path h="4176936" w="8816751">
                <a:moveTo>
                  <a:pt x="0" y="0"/>
                </a:moveTo>
                <a:lnTo>
                  <a:pt x="8816751" y="0"/>
                </a:lnTo>
                <a:lnTo>
                  <a:pt x="8816751" y="4176936"/>
                </a:lnTo>
                <a:lnTo>
                  <a:pt x="0" y="417693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290377" y="2201108"/>
            <a:ext cx="5925414" cy="504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Emma (T</a:t>
            </a: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he Insider)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90377" y="2658309"/>
            <a:ext cx="6623724" cy="1918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Seni</a:t>
            </a: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or Engineer at Quantum Tech.</a:t>
            </a:r>
          </a:p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Used the alias "Peter Dover" on WhatsApp.</a:t>
            </a:r>
          </a:p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Motive: Financial gain from selling "Neuro based AI product".</a:t>
            </a:r>
          </a:p>
          <a:p>
            <a:pPr algn="just">
              <a:lnSpc>
                <a:spcPts val="3039"/>
              </a:lnSpc>
              <a:spcBef>
                <a:spcPct val="0"/>
              </a:spcBef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290377" y="4862512"/>
            <a:ext cx="5925414" cy="504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  <a:spcBef>
                <a:spcPct val="0"/>
              </a:spcBef>
            </a:pP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Norman Smith (T</a:t>
            </a: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he Buyer)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186573" y="6208758"/>
            <a:ext cx="6831332" cy="15320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Ope</a:t>
            </a: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rated via a proxy device registered to "Kate Oleary".</a:t>
            </a:r>
          </a:p>
          <a:p>
            <a:pPr algn="just" marL="468766" indent="-234383" lvl="1">
              <a:lnSpc>
                <a:spcPts val="3039"/>
              </a:lnSpc>
              <a:spcBef>
                <a:spcPct val="0"/>
              </a:spcBef>
              <a:buFont typeface="Arial"/>
              <a:buChar char="•"/>
            </a:pP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Reques</a:t>
            </a:r>
            <a:r>
              <a:rPr lang="en-US" sz="2171" spc="-62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ted data in "chunks" to avoid security filters.</a:t>
            </a:r>
          </a:p>
          <a:p>
            <a:pPr algn="just">
              <a:lnSpc>
                <a:spcPts val="303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63D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063D86"/>
            </a:solidFill>
            <a:ln w="19050" cap="sq">
              <a:solidFill>
                <a:srgbClr val="AEF9FF"/>
              </a:solidFill>
              <a:prstDash val="solid"/>
              <a:miter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4274726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39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5750433" y="7660961"/>
            <a:ext cx="11508867" cy="1597339"/>
          </a:xfrm>
          <a:custGeom>
            <a:avLst/>
            <a:gdLst/>
            <a:ahLst/>
            <a:cxnLst/>
            <a:rect r="r" b="b" t="t" l="l"/>
            <a:pathLst>
              <a:path h="1597339" w="11508867">
                <a:moveTo>
                  <a:pt x="0" y="0"/>
                </a:moveTo>
                <a:lnTo>
                  <a:pt x="11508867" y="0"/>
                </a:lnTo>
                <a:lnTo>
                  <a:pt x="11508867" y="1597339"/>
                </a:lnTo>
                <a:lnTo>
                  <a:pt x="0" y="159733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32590" r="0" b="-22317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851669" y="1601800"/>
            <a:ext cx="9805719" cy="8862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656"/>
              </a:lnSpc>
            </a:pPr>
            <a:r>
              <a:rPr lang="en-US" sz="6862" spc="-199">
                <a:solidFill>
                  <a:srgbClr val="AEF9FF"/>
                </a:solidFill>
                <a:latin typeface="Anton"/>
                <a:ea typeface="Anton"/>
                <a:cs typeface="Anton"/>
                <a:sym typeface="Anton"/>
              </a:rPr>
              <a:t>KEY FINDINGS – THE CONSPIRACY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609844" y="2430887"/>
            <a:ext cx="6282591" cy="60287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10"/>
              </a:lnSpc>
              <a:spcBef>
                <a:spcPct val="0"/>
              </a:spcBef>
            </a:pPr>
            <a:r>
              <a:rPr lang="en-US" sz="2436" spc="-70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Incepti</a:t>
            </a:r>
            <a:r>
              <a:rPr lang="en-US" sz="2436" spc="-70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on (Aug 21, 2024):</a:t>
            </a:r>
          </a:p>
          <a:p>
            <a:pPr algn="just" marL="525995" indent="-262997" lvl="1">
              <a:lnSpc>
                <a:spcPts val="3410"/>
              </a:lnSpc>
              <a:spcBef>
                <a:spcPct val="0"/>
              </a:spcBef>
              <a:buFont typeface="Arial"/>
              <a:buChar char="•"/>
            </a:pPr>
            <a:r>
              <a:rPr lang="en-US" sz="2436" spc="-70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Emma messages Joe: "I possess access to some very valuable information... I'm thinking about selling it".</a:t>
            </a:r>
          </a:p>
          <a:p>
            <a:pPr algn="just">
              <a:lnSpc>
                <a:spcPts val="3410"/>
              </a:lnSpc>
              <a:spcBef>
                <a:spcPct val="0"/>
              </a:spcBef>
            </a:pPr>
            <a:r>
              <a:rPr lang="en-US" sz="2436" spc="-70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The Deal:</a:t>
            </a:r>
          </a:p>
          <a:p>
            <a:pPr algn="just" marL="525995" indent="-262997" lvl="1">
              <a:lnSpc>
                <a:spcPts val="3410"/>
              </a:lnSpc>
              <a:spcBef>
                <a:spcPct val="0"/>
              </a:spcBef>
              <a:buFont typeface="Arial"/>
              <a:buChar char="•"/>
            </a:pPr>
            <a:r>
              <a:rPr lang="en-US" sz="2436" spc="-70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Price agreed at 5 Million ("5M").</a:t>
            </a:r>
          </a:p>
          <a:p>
            <a:pPr algn="just" marL="525995" indent="-262997" lvl="1">
              <a:lnSpc>
                <a:spcPts val="3410"/>
              </a:lnSpc>
              <a:spcBef>
                <a:spcPct val="0"/>
              </a:spcBef>
              <a:buFont typeface="Arial"/>
              <a:buChar char="•"/>
            </a:pPr>
            <a:r>
              <a:rPr lang="en-US" sz="2436" spc="-70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Payment method: Offshore arrangement.</a:t>
            </a:r>
          </a:p>
          <a:p>
            <a:pPr algn="just">
              <a:lnSpc>
                <a:spcPts val="3410"/>
              </a:lnSpc>
              <a:spcBef>
                <a:spcPct val="0"/>
              </a:spcBef>
            </a:pPr>
            <a:r>
              <a:rPr lang="en-US" sz="2436" spc="-70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Direct Negotiation (Friday, January 31, 2025 at 12:53:07 PM (UTC)):</a:t>
            </a:r>
          </a:p>
          <a:p>
            <a:pPr algn="just" marL="525995" indent="-262997" lvl="1">
              <a:lnSpc>
                <a:spcPts val="3410"/>
              </a:lnSpc>
              <a:spcBef>
                <a:spcPct val="0"/>
              </a:spcBef>
              <a:buFont typeface="Arial"/>
              <a:buChar char="•"/>
            </a:pPr>
            <a:r>
              <a:rPr lang="en-US" sz="2436" spc="-70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Emma and Norman cut out the intermediary (Joe) later in the timeline.</a:t>
            </a:r>
          </a:p>
          <a:p>
            <a:pPr algn="just" marL="525995" indent="-262997" lvl="1">
              <a:lnSpc>
                <a:spcPts val="3410"/>
              </a:lnSpc>
              <a:spcBef>
                <a:spcPct val="0"/>
              </a:spcBef>
              <a:buFont typeface="Arial"/>
              <a:buChar char="•"/>
            </a:pPr>
            <a:r>
              <a:rPr lang="en-US" sz="2436" spc="-70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Norman: "First part releases, and 5M offshore reflects".</a:t>
            </a:r>
          </a:p>
          <a:p>
            <a:pPr algn="just">
              <a:lnSpc>
                <a:spcPts val="3410"/>
              </a:lnSpc>
              <a:spcBef>
                <a:spcPct val="0"/>
              </a:spcBef>
            </a:pP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9114350" y="2657612"/>
            <a:ext cx="8307199" cy="4699493"/>
          </a:xfrm>
          <a:custGeom>
            <a:avLst/>
            <a:gdLst/>
            <a:ahLst/>
            <a:cxnLst/>
            <a:rect r="r" b="b" t="t" l="l"/>
            <a:pathLst>
              <a:path h="4699493" w="8307199">
                <a:moveTo>
                  <a:pt x="0" y="0"/>
                </a:moveTo>
                <a:lnTo>
                  <a:pt x="8307199" y="0"/>
                </a:lnTo>
                <a:lnTo>
                  <a:pt x="8307199" y="4699493"/>
                </a:lnTo>
                <a:lnTo>
                  <a:pt x="0" y="469949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157" r="0" b="-157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EF9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1038225"/>
            <a:ext cx="16230600" cy="8229600"/>
            <a:chOff x="0" y="0"/>
            <a:chExt cx="4274726" cy="216746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AEF9FF"/>
            </a:solidFill>
            <a:ln w="19050" cap="sq">
              <a:solidFill>
                <a:srgbClr val="063D86"/>
              </a:solidFill>
              <a:prstDash val="solid"/>
              <a:miter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4274726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39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8430358" y="6125302"/>
            <a:ext cx="8828942" cy="3142523"/>
          </a:xfrm>
          <a:custGeom>
            <a:avLst/>
            <a:gdLst/>
            <a:ahLst/>
            <a:cxnLst/>
            <a:rect r="r" b="b" t="t" l="l"/>
            <a:pathLst>
              <a:path h="3142523" w="8828942">
                <a:moveTo>
                  <a:pt x="0" y="0"/>
                </a:moveTo>
                <a:lnTo>
                  <a:pt x="8828942" y="0"/>
                </a:lnTo>
                <a:lnTo>
                  <a:pt x="8828942" y="3142523"/>
                </a:lnTo>
                <a:lnTo>
                  <a:pt x="0" y="31425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355" t="0" r="-355" b="-1507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430358" y="1038225"/>
            <a:ext cx="8828942" cy="4530079"/>
          </a:xfrm>
          <a:custGeom>
            <a:avLst/>
            <a:gdLst/>
            <a:ahLst/>
            <a:cxnLst/>
            <a:rect r="r" b="b" t="t" l="l"/>
            <a:pathLst>
              <a:path h="4530079" w="8828942">
                <a:moveTo>
                  <a:pt x="0" y="0"/>
                </a:moveTo>
                <a:lnTo>
                  <a:pt x="8828942" y="0"/>
                </a:lnTo>
                <a:lnTo>
                  <a:pt x="8828942" y="4530079"/>
                </a:lnTo>
                <a:lnTo>
                  <a:pt x="0" y="453007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1833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679246" y="1717973"/>
            <a:ext cx="8042009" cy="2218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99"/>
              </a:lnSpc>
            </a:pPr>
            <a:r>
              <a:rPr lang="en-US" sz="8762" spc="-254">
                <a:solidFill>
                  <a:srgbClr val="063D86"/>
                </a:solidFill>
                <a:latin typeface="Anton"/>
                <a:ea typeface="Anton"/>
                <a:cs typeface="Anton"/>
                <a:sym typeface="Anton"/>
              </a:rPr>
              <a:t>GEOLOCATION &amp; CORROBORATION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679246" y="4442232"/>
            <a:ext cx="6515823" cy="41776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18154" indent="-259077" lvl="1">
              <a:lnSpc>
                <a:spcPts val="3359"/>
              </a:lnSpc>
              <a:spcBef>
                <a:spcPct val="0"/>
              </a:spcBef>
              <a:buFont typeface="Arial"/>
              <a:buChar char="•"/>
            </a:pPr>
            <a:r>
              <a:rPr lang="en-US" sz="2399" spc="-69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Dig</a:t>
            </a:r>
            <a:r>
              <a:rPr lang="en-US" sz="2399" spc="-69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ital Claim: On Oct 14, Joe messaged he was traveling to Paris.</a:t>
            </a:r>
          </a:p>
          <a:p>
            <a:pPr algn="just" marL="518154" indent="-259077" lvl="1">
              <a:lnSpc>
                <a:spcPts val="3359"/>
              </a:lnSpc>
              <a:spcBef>
                <a:spcPct val="0"/>
              </a:spcBef>
              <a:buFont typeface="Arial"/>
              <a:buChar char="•"/>
            </a:pPr>
            <a:r>
              <a:rPr lang="en-US" sz="2399" spc="-69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Physical Evidence: GPS metadata from the Buyer's phone (Samsung A13) placed it in Paris (48.8647° N, 2.3490° E) on Oct 16, 2024.</a:t>
            </a:r>
          </a:p>
          <a:p>
            <a:pPr algn="just" marL="518154" indent="-259077" lvl="1">
              <a:lnSpc>
                <a:spcPts val="3359"/>
              </a:lnSpc>
              <a:spcBef>
                <a:spcPct val="0"/>
              </a:spcBef>
              <a:buFont typeface="Arial"/>
              <a:buChar char="•"/>
            </a:pPr>
            <a:r>
              <a:rPr lang="en-US" sz="2399" spc="-69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Conclusion: The physical convergence of the Broker and Buyer confirms the meeting took place as discussed in the chats.</a:t>
            </a:r>
          </a:p>
          <a:p>
            <a:pPr algn="just">
              <a:lnSpc>
                <a:spcPts val="335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63D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1028700"/>
            <a:ext cx="16230600" cy="8229600"/>
            <a:chOff x="0" y="0"/>
            <a:chExt cx="4274726" cy="216746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063D86"/>
            </a:solidFill>
            <a:ln w="19050" cap="sq">
              <a:solidFill>
                <a:srgbClr val="AEF9FF"/>
              </a:solidFill>
              <a:prstDash val="solid"/>
              <a:miter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4274726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39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1028700" y="1028700"/>
            <a:ext cx="4857109" cy="8229600"/>
            <a:chOff x="0" y="0"/>
            <a:chExt cx="752493" cy="127498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752493" cy="1274980"/>
            </a:xfrm>
            <a:custGeom>
              <a:avLst/>
              <a:gdLst/>
              <a:ahLst/>
              <a:cxnLst/>
              <a:rect r="r" b="b" t="t" l="l"/>
              <a:pathLst>
                <a:path h="1274980" w="752493">
                  <a:moveTo>
                    <a:pt x="0" y="0"/>
                  </a:moveTo>
                  <a:lnTo>
                    <a:pt x="752493" y="0"/>
                  </a:lnTo>
                  <a:lnTo>
                    <a:pt x="752493" y="1274980"/>
                  </a:lnTo>
                  <a:lnTo>
                    <a:pt x="0" y="1274980"/>
                  </a:lnTo>
                  <a:close/>
                </a:path>
              </a:pathLst>
            </a:custGeom>
            <a:blipFill>
              <a:blip r:embed="rId4"/>
              <a:stretch>
                <a:fillRect l="-77155" t="0" r="-77155" b="0"/>
              </a:stretch>
            </a:blipFill>
            <a:ln w="19050" cap="sq">
              <a:solidFill>
                <a:srgbClr val="AEF9FF"/>
              </a:solidFill>
              <a:prstDash val="solid"/>
              <a:miter/>
            </a:ln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5885809" y="1028700"/>
            <a:ext cx="11373491" cy="1961927"/>
          </a:xfrm>
          <a:custGeom>
            <a:avLst/>
            <a:gdLst/>
            <a:ahLst/>
            <a:cxnLst/>
            <a:rect r="r" b="b" t="t" l="l"/>
            <a:pathLst>
              <a:path h="1961927" w="11373491">
                <a:moveTo>
                  <a:pt x="0" y="0"/>
                </a:moveTo>
                <a:lnTo>
                  <a:pt x="11373491" y="0"/>
                </a:lnTo>
                <a:lnTo>
                  <a:pt x="11373491" y="1961927"/>
                </a:lnTo>
                <a:lnTo>
                  <a:pt x="0" y="196192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776563" y="3891827"/>
            <a:ext cx="5660535" cy="1548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85"/>
              </a:lnSpc>
            </a:pPr>
            <a:r>
              <a:rPr lang="en-US" sz="6170" spc="-178">
                <a:solidFill>
                  <a:srgbClr val="AEF9FF"/>
                </a:solidFill>
                <a:latin typeface="Anton"/>
                <a:ea typeface="Anton"/>
                <a:cs typeface="Anton"/>
                <a:sym typeface="Anton"/>
              </a:rPr>
              <a:t>ANTI-FORENSIC TACTICS (OPSEC)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252018" y="3594454"/>
            <a:ext cx="5754314" cy="51902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496564" indent="-248282" lvl="1">
              <a:lnSpc>
                <a:spcPts val="3219"/>
              </a:lnSpc>
              <a:spcBef>
                <a:spcPct val="0"/>
              </a:spcBef>
              <a:buFont typeface="Arial"/>
              <a:buChar char="•"/>
            </a:pPr>
            <a:r>
              <a:rPr lang="en-US" sz="2299" spc="-66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Digital Aliases: Emma</a:t>
            </a:r>
            <a:r>
              <a:rPr lang="en-US" sz="2299" spc="-66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 used the name "Peter Dover" and a non-corporate Gmail (doxp59@gmail.com).</a:t>
            </a:r>
          </a:p>
          <a:p>
            <a:pPr algn="just" marL="496564" indent="-248282" lvl="1">
              <a:lnSpc>
                <a:spcPts val="3219"/>
              </a:lnSpc>
              <a:spcBef>
                <a:spcPct val="0"/>
              </a:spcBef>
              <a:buFont typeface="Arial"/>
              <a:buChar char="•"/>
            </a:pPr>
            <a:r>
              <a:rPr lang="en-US" sz="2299" spc="-66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Data Compartmentalization: No patent files were found on Emma's phone; she strictly used the USB drive (EV-05) to keep her phone "clean".</a:t>
            </a:r>
          </a:p>
          <a:p>
            <a:pPr algn="just" marL="496564" indent="-248282" lvl="1">
              <a:lnSpc>
                <a:spcPts val="3219"/>
              </a:lnSpc>
              <a:spcBef>
                <a:spcPct val="0"/>
              </a:spcBef>
              <a:buFont typeface="Arial"/>
              <a:buChar char="•"/>
            </a:pPr>
            <a:r>
              <a:rPr lang="en-US" sz="2299" spc="-66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SIM Swapping: The Buyer's device changed phone numbers in October 2025 while retaining the same IMEI hardware, a tactic to dissociate from past call records.</a:t>
            </a:r>
          </a:p>
          <a:p>
            <a:pPr algn="just">
              <a:lnSpc>
                <a:spcPts val="321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EF9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1038225"/>
            <a:ext cx="16230600" cy="8229600"/>
            <a:chOff x="0" y="0"/>
            <a:chExt cx="4274726" cy="216746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274726" cy="2167467"/>
            </a:xfrm>
            <a:custGeom>
              <a:avLst/>
              <a:gdLst/>
              <a:ahLst/>
              <a:cxnLst/>
              <a:rect r="r" b="b" t="t" l="l"/>
              <a:pathLst>
                <a:path h="2167467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AEF9FF"/>
            </a:solidFill>
            <a:ln w="19050" cap="sq">
              <a:solidFill>
                <a:srgbClr val="063D86"/>
              </a:solidFill>
              <a:prstDash val="solid"/>
              <a:miter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4274726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39"/>
                </a:lnSpc>
              </a:pPr>
            </a:p>
          </p:txBody>
        </p:sp>
      </p:grpSp>
      <p:sp>
        <p:nvSpPr>
          <p:cNvPr name="AutoShape 7" id="7"/>
          <p:cNvSpPr/>
          <p:nvPr/>
        </p:nvSpPr>
        <p:spPr>
          <a:xfrm>
            <a:off x="10294678" y="1038225"/>
            <a:ext cx="0" cy="8229600"/>
          </a:xfrm>
          <a:prstGeom prst="line">
            <a:avLst/>
          </a:prstGeom>
          <a:ln cap="flat" w="19050">
            <a:solidFill>
              <a:srgbClr val="063D86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" id="8"/>
          <p:cNvGrpSpPr/>
          <p:nvPr/>
        </p:nvGrpSpPr>
        <p:grpSpPr>
          <a:xfrm rot="0">
            <a:off x="10294678" y="1038225"/>
            <a:ext cx="6964622" cy="8220075"/>
            <a:chOff x="0" y="0"/>
            <a:chExt cx="1457016" cy="171966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457016" cy="1719660"/>
            </a:xfrm>
            <a:custGeom>
              <a:avLst/>
              <a:gdLst/>
              <a:ahLst/>
              <a:cxnLst/>
              <a:rect r="r" b="b" t="t" l="l"/>
              <a:pathLst>
                <a:path h="1719660" w="1457016">
                  <a:moveTo>
                    <a:pt x="0" y="0"/>
                  </a:moveTo>
                  <a:lnTo>
                    <a:pt x="1457016" y="0"/>
                  </a:lnTo>
                  <a:lnTo>
                    <a:pt x="1457016" y="1719660"/>
                  </a:lnTo>
                  <a:lnTo>
                    <a:pt x="0" y="1719660"/>
                  </a:lnTo>
                  <a:close/>
                </a:path>
              </a:pathLst>
            </a:custGeom>
            <a:blipFill>
              <a:blip r:embed="rId4"/>
              <a:stretch>
                <a:fillRect l="-38409" t="0" r="-38409" b="0"/>
              </a:stretch>
            </a:blipFill>
            <a:ln w="19050" cap="sq">
              <a:solidFill>
                <a:srgbClr val="AEF9FF"/>
              </a:solidFill>
              <a:prstDash val="solid"/>
              <a:miter/>
            </a:ln>
          </p:spPr>
        </p:sp>
      </p:grpSp>
      <p:sp>
        <p:nvSpPr>
          <p:cNvPr name="TextBox 10" id="10"/>
          <p:cNvSpPr txBox="true"/>
          <p:nvPr/>
        </p:nvSpPr>
        <p:spPr>
          <a:xfrm rot="0">
            <a:off x="1679246" y="1765598"/>
            <a:ext cx="8042009" cy="14002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439"/>
              </a:lnSpc>
            </a:pPr>
            <a:r>
              <a:rPr lang="en-US" sz="10762" spc="-312">
                <a:solidFill>
                  <a:srgbClr val="063D86"/>
                </a:solidFill>
                <a:latin typeface="Anton"/>
                <a:ea typeface="Anton"/>
                <a:cs typeface="Anton"/>
                <a:sym typeface="Anton"/>
              </a:rPr>
              <a:t>CONCLUSION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679246" y="3594454"/>
            <a:ext cx="7218740" cy="45529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661"/>
              </a:lnSpc>
              <a:spcBef>
                <a:spcPct val="0"/>
              </a:spcBef>
            </a:pPr>
            <a:r>
              <a:rPr lang="en-US" sz="2615" spc="-75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Gui</a:t>
            </a:r>
            <a:r>
              <a:rPr lang="en-US" sz="2615" spc="-75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lt Established: Forensic analysis confirms a premeditated conspiracy to steal and sell the QT-AI-2025 patent.</a:t>
            </a:r>
          </a:p>
          <a:p>
            <a:pPr algn="just">
              <a:lnSpc>
                <a:spcPts val="3661"/>
              </a:lnSpc>
              <a:spcBef>
                <a:spcPct val="0"/>
              </a:spcBef>
            </a:pPr>
            <a:r>
              <a:rPr lang="en-US" sz="2615" spc="-75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Attribution:</a:t>
            </a:r>
          </a:p>
          <a:p>
            <a:pPr algn="just" marL="564730" indent="-282365" lvl="1">
              <a:lnSpc>
                <a:spcPts val="3661"/>
              </a:lnSpc>
              <a:spcBef>
                <a:spcPct val="0"/>
              </a:spcBef>
              <a:buFont typeface="Arial"/>
              <a:buChar char="•"/>
            </a:pPr>
            <a:r>
              <a:rPr lang="en-US" sz="2615" spc="-75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Emma: Source of the data theft via USB.</a:t>
            </a:r>
          </a:p>
          <a:p>
            <a:pPr algn="just" marL="564730" indent="-282365" lvl="1">
              <a:lnSpc>
                <a:spcPts val="3661"/>
              </a:lnSpc>
              <a:spcBef>
                <a:spcPct val="0"/>
              </a:spcBef>
              <a:buFont typeface="Arial"/>
              <a:buChar char="•"/>
            </a:pPr>
            <a:r>
              <a:rPr lang="en-US" sz="2615" spc="-75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Marsh: Logistics support.</a:t>
            </a:r>
          </a:p>
          <a:p>
            <a:pPr algn="just" marL="564730" indent="-282365" lvl="1">
              <a:lnSpc>
                <a:spcPts val="3661"/>
              </a:lnSpc>
              <a:spcBef>
                <a:spcPct val="0"/>
              </a:spcBef>
              <a:buFont typeface="Arial"/>
              <a:buChar char="•"/>
            </a:pPr>
            <a:r>
              <a:rPr lang="en-US" sz="2615" spc="-75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Smith: Financier and Buyer.</a:t>
            </a:r>
          </a:p>
          <a:p>
            <a:pPr algn="just">
              <a:lnSpc>
                <a:spcPts val="3661"/>
              </a:lnSpc>
              <a:spcBef>
                <a:spcPct val="0"/>
              </a:spcBef>
            </a:pPr>
            <a:r>
              <a:rPr lang="en-US" sz="2615" spc="-75">
                <a:solidFill>
                  <a:srgbClr val="063D86"/>
                </a:solidFill>
                <a:latin typeface="Inter Light"/>
                <a:ea typeface="Inter Light"/>
                <a:cs typeface="Inter Light"/>
                <a:sym typeface="Inter Light"/>
              </a:rPr>
              <a:t>Status: All three suspects are linked to the crime despite encryption and obfuscation attempts.</a:t>
            </a:r>
          </a:p>
          <a:p>
            <a:pPr algn="just">
              <a:lnSpc>
                <a:spcPts val="3661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63D8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1028700"/>
            <a:ext cx="16521738" cy="8229600"/>
            <a:chOff x="0" y="0"/>
            <a:chExt cx="4351404" cy="216746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351404" cy="2167467"/>
            </a:xfrm>
            <a:custGeom>
              <a:avLst/>
              <a:gdLst/>
              <a:ahLst/>
              <a:cxnLst/>
              <a:rect r="r" b="b" t="t" l="l"/>
              <a:pathLst>
                <a:path h="2167467" w="4351404">
                  <a:moveTo>
                    <a:pt x="0" y="0"/>
                  </a:moveTo>
                  <a:lnTo>
                    <a:pt x="4351404" y="0"/>
                  </a:lnTo>
                  <a:lnTo>
                    <a:pt x="4351404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063D86"/>
            </a:solidFill>
            <a:ln w="19050" cap="sq">
              <a:solidFill>
                <a:srgbClr val="AEF9FF"/>
              </a:solidFill>
              <a:prstDash val="solid"/>
              <a:miter/>
            </a:ln>
          </p:spPr>
        </p:sp>
        <p:sp>
          <p:nvSpPr>
            <p:cNvPr name="TextBox 6" id="6"/>
            <p:cNvSpPr txBox="true"/>
            <p:nvPr/>
          </p:nvSpPr>
          <p:spPr>
            <a:xfrm>
              <a:off x="0" y="-47625"/>
              <a:ext cx="4351404" cy="221509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39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6166054" y="1028700"/>
            <a:ext cx="4857109" cy="8229600"/>
            <a:chOff x="0" y="0"/>
            <a:chExt cx="752493" cy="127498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752493" cy="1274980"/>
            </a:xfrm>
            <a:custGeom>
              <a:avLst/>
              <a:gdLst/>
              <a:ahLst/>
              <a:cxnLst/>
              <a:rect r="r" b="b" t="t" l="l"/>
              <a:pathLst>
                <a:path h="1274980" w="752493">
                  <a:moveTo>
                    <a:pt x="0" y="0"/>
                  </a:moveTo>
                  <a:lnTo>
                    <a:pt x="752493" y="0"/>
                  </a:lnTo>
                  <a:lnTo>
                    <a:pt x="752493" y="1274980"/>
                  </a:lnTo>
                  <a:lnTo>
                    <a:pt x="0" y="1274980"/>
                  </a:lnTo>
                  <a:close/>
                </a:path>
              </a:pathLst>
            </a:custGeom>
            <a:blipFill>
              <a:blip r:embed="rId4"/>
              <a:stretch>
                <a:fillRect l="-77155" t="0" r="-77155" b="0"/>
              </a:stretch>
            </a:blipFill>
            <a:ln w="19050" cap="sq">
              <a:solidFill>
                <a:srgbClr val="AEF9FF"/>
              </a:solidFill>
              <a:prstDash val="solid"/>
              <a:miter/>
            </a:ln>
          </p:spPr>
        </p:sp>
      </p:grpSp>
      <p:sp>
        <p:nvSpPr>
          <p:cNvPr name="TextBox 9" id="9"/>
          <p:cNvSpPr txBox="true"/>
          <p:nvPr/>
        </p:nvSpPr>
        <p:spPr>
          <a:xfrm rot="0">
            <a:off x="1028700" y="4839492"/>
            <a:ext cx="5191000" cy="7255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32"/>
              </a:lnSpc>
            </a:pPr>
            <a:r>
              <a:rPr lang="en-US" sz="5600" spc="-162">
                <a:solidFill>
                  <a:srgbClr val="AEF9FF"/>
                </a:solidFill>
                <a:latin typeface="Anton"/>
                <a:ea typeface="Anton"/>
                <a:cs typeface="Anton"/>
                <a:sym typeface="Anton"/>
              </a:rPr>
              <a:t>RECOMMENDATIONS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916903" y="2440669"/>
            <a:ext cx="6342397" cy="57328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00690" indent="-250345" lvl="1">
              <a:lnSpc>
                <a:spcPts val="3246"/>
              </a:lnSpc>
              <a:buFont typeface="Arial"/>
              <a:buChar char="•"/>
            </a:pPr>
            <a:r>
              <a:rPr lang="en-US" sz="2319" spc="-67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Legal Action:</a:t>
            </a:r>
          </a:p>
          <a:p>
            <a:pPr algn="just" marL="1001380" indent="-333793" lvl="2">
              <a:lnSpc>
                <a:spcPts val="3246"/>
              </a:lnSpc>
              <a:spcBef>
                <a:spcPct val="0"/>
              </a:spcBef>
              <a:buFont typeface="Arial"/>
              <a:buChar char="⚬"/>
            </a:pPr>
            <a:r>
              <a:rPr lang="en-US" sz="2319" spc="-67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File criminal charges</a:t>
            </a:r>
            <a:r>
              <a:rPr lang="en-US" sz="2319" spc="-67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 for Theft of Trade Secrets and Conspiracy.</a:t>
            </a:r>
          </a:p>
          <a:p>
            <a:pPr algn="just" marL="1001380" indent="-333793" lvl="2">
              <a:lnSpc>
                <a:spcPts val="3246"/>
              </a:lnSpc>
              <a:spcBef>
                <a:spcPct val="0"/>
              </a:spcBef>
              <a:buFont typeface="Arial"/>
              <a:buChar char="⚬"/>
            </a:pPr>
            <a:r>
              <a:rPr lang="en-US" sz="2319" spc="-67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Freeze assets and bank accounts linked to "Kate Oleary" to stop the 5M transfer.</a:t>
            </a:r>
          </a:p>
          <a:p>
            <a:pPr algn="just" marL="500690" indent="-250345" lvl="1">
              <a:lnSpc>
                <a:spcPts val="3246"/>
              </a:lnSpc>
              <a:spcBef>
                <a:spcPct val="0"/>
              </a:spcBef>
              <a:buFont typeface="Arial"/>
              <a:buChar char="•"/>
            </a:pPr>
            <a:r>
              <a:rPr lang="en-US" sz="2319" spc="-67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Corporate Remediation:</a:t>
            </a:r>
          </a:p>
          <a:p>
            <a:pPr algn="just" marL="1001380" indent="-333793" lvl="2">
              <a:lnSpc>
                <a:spcPts val="3246"/>
              </a:lnSpc>
              <a:spcBef>
                <a:spcPct val="0"/>
              </a:spcBef>
              <a:buFont typeface="Arial"/>
              <a:buChar char="⚬"/>
            </a:pPr>
            <a:r>
              <a:rPr lang="en-US" sz="2319" spc="-67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Immediate: Terminate Emma’s accounts and revoke VPN/Cloud access.</a:t>
            </a:r>
          </a:p>
          <a:p>
            <a:pPr algn="just" marL="1001380" indent="-333793" lvl="2">
              <a:lnSpc>
                <a:spcPts val="3246"/>
              </a:lnSpc>
              <a:spcBef>
                <a:spcPct val="0"/>
              </a:spcBef>
              <a:buFont typeface="Arial"/>
              <a:buChar char="⚬"/>
            </a:pPr>
            <a:r>
              <a:rPr lang="en-US" sz="2319" spc="-67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Policy Change: Implement "Block All" policy for USB/Removable media on engineering workstations.</a:t>
            </a:r>
          </a:p>
          <a:p>
            <a:pPr algn="just" marL="1001380" indent="-333793" lvl="2">
              <a:lnSpc>
                <a:spcPts val="3246"/>
              </a:lnSpc>
              <a:spcBef>
                <a:spcPct val="0"/>
              </a:spcBef>
              <a:buFont typeface="Arial"/>
              <a:buChar char="⚬"/>
            </a:pPr>
            <a:r>
              <a:rPr lang="en-US" sz="2319" spc="-67">
                <a:solidFill>
                  <a:srgbClr val="AEF9FF"/>
                </a:solidFill>
                <a:latin typeface="Inter Light"/>
                <a:ea typeface="Inter Light"/>
                <a:cs typeface="Inter Light"/>
                <a:sym typeface="Inter Light"/>
              </a:rPr>
              <a:t>Monitoring: Deploy EDR agents to detect large file copies to external volumes.</a:t>
            </a:r>
          </a:p>
          <a:p>
            <a:pPr algn="just">
              <a:lnSpc>
                <a:spcPts val="3246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EF9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9746" y="-916243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04917" y="6523652"/>
            <a:ext cx="4802830" cy="4558323"/>
          </a:xfrm>
          <a:custGeom>
            <a:avLst/>
            <a:gdLst/>
            <a:ahLst/>
            <a:cxnLst/>
            <a:rect r="r" b="b" t="t" l="l"/>
            <a:pathLst>
              <a:path h="4558323" w="4802830">
                <a:moveTo>
                  <a:pt x="0" y="0"/>
                </a:moveTo>
                <a:lnTo>
                  <a:pt x="4802830" y="0"/>
                </a:lnTo>
                <a:lnTo>
                  <a:pt x="4802830" y="4558322"/>
                </a:lnTo>
                <a:lnTo>
                  <a:pt x="0" y="455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4" id="4"/>
          <p:cNvSpPr/>
          <p:nvPr/>
        </p:nvSpPr>
        <p:spPr>
          <a:xfrm>
            <a:off x="3615197" y="1023938"/>
            <a:ext cx="13644103" cy="0"/>
          </a:xfrm>
          <a:prstGeom prst="line">
            <a:avLst/>
          </a:prstGeom>
          <a:ln cap="flat" w="19050">
            <a:solidFill>
              <a:srgbClr val="AEF9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5" id="5"/>
          <p:cNvSpPr/>
          <p:nvPr/>
        </p:nvSpPr>
        <p:spPr>
          <a:xfrm>
            <a:off x="1028700" y="9253537"/>
            <a:ext cx="14402285" cy="0"/>
          </a:xfrm>
          <a:prstGeom prst="line">
            <a:avLst/>
          </a:prstGeom>
          <a:ln cap="flat" w="19050">
            <a:solidFill>
              <a:srgbClr val="AEF9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" id="6"/>
          <p:cNvSpPr/>
          <p:nvPr/>
        </p:nvSpPr>
        <p:spPr>
          <a:xfrm>
            <a:off x="17264062" y="1028700"/>
            <a:ext cx="0" cy="5993654"/>
          </a:xfrm>
          <a:prstGeom prst="line">
            <a:avLst/>
          </a:prstGeom>
          <a:ln cap="flat" w="19050">
            <a:solidFill>
              <a:srgbClr val="AEF9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 flipH="true">
            <a:off x="1023938" y="2746700"/>
            <a:ext cx="4762" cy="6506837"/>
          </a:xfrm>
          <a:prstGeom prst="line">
            <a:avLst/>
          </a:prstGeom>
          <a:ln cap="flat" w="19050">
            <a:solidFill>
              <a:srgbClr val="AEF9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2094161" y="4118766"/>
            <a:ext cx="14099678" cy="24685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8398"/>
              </a:lnSpc>
            </a:pPr>
            <a:r>
              <a:rPr lang="en-US" sz="18967" spc="-550">
                <a:solidFill>
                  <a:srgbClr val="063D86"/>
                </a:solidFill>
                <a:latin typeface="Anton"/>
                <a:ea typeface="Anton"/>
                <a:cs typeface="Anton"/>
                <a:sym typeface="Anton"/>
              </a:rPr>
              <a:t>THANKYOU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572613" y="6466502"/>
            <a:ext cx="11142774" cy="504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 spc="-86">
                <a:solidFill>
                  <a:srgbClr val="063D86"/>
                </a:solidFill>
                <a:latin typeface="Inter"/>
                <a:ea typeface="Inter"/>
                <a:cs typeface="Inter"/>
                <a:sym typeface="Inter"/>
              </a:rPr>
              <a:t>Take Charge of Your Privacy Today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DAG7g5eOMLA</dc:identifier>
  <dcterms:modified xsi:type="dcterms:W3CDTF">2011-08-01T06:04:30Z</dcterms:modified>
  <cp:revision>1</cp:revision>
  <dc:title>Digital Forensic Investigation Report: Case QT-AI-2025-THEFT</dc:title>
</cp:coreProperties>
</file>