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840" r:id="rId1"/>
  </p:sldMasterIdLst>
  <p:notesMasterIdLst>
    <p:notesMasterId r:id="rId18"/>
  </p:notesMasterIdLst>
  <p:sldIdLst>
    <p:sldId id="256" r:id="rId2"/>
    <p:sldId id="257" r:id="rId3"/>
    <p:sldId id="259" r:id="rId4"/>
    <p:sldId id="258" r:id="rId5"/>
    <p:sldId id="260" r:id="rId6"/>
    <p:sldId id="261" r:id="rId7"/>
    <p:sldId id="270" r:id="rId8"/>
    <p:sldId id="262" r:id="rId9"/>
    <p:sldId id="263" r:id="rId10"/>
    <p:sldId id="271" r:id="rId11"/>
    <p:sldId id="264" r:id="rId12"/>
    <p:sldId id="266" r:id="rId13"/>
    <p:sldId id="265" r:id="rId14"/>
    <p:sldId id="267" r:id="rId15"/>
    <p:sldId id="268" r:id="rId16"/>
    <p:sldId id="269" r:id="rId17"/>
  </p:sldIdLst>
  <p:sldSz cx="12192000" cy="6858000"/>
  <p:notesSz cx="6669088" cy="97536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FDE2D95-750B-4890-A94E-2284434FBC29}" v="13" dt="2022-03-04T14:45:12.33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74223" autoAdjust="0"/>
  </p:normalViewPr>
  <p:slideViewPr>
    <p:cSldViewPr snapToGrid="0">
      <p:cViewPr varScale="1">
        <p:scale>
          <a:sx n="69" d="100"/>
          <a:sy n="69" d="100"/>
        </p:scale>
        <p:origin x="750" y="4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microsoft.com/office/2016/11/relationships/changesInfo" Target="changesInfos/changesInfo1.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aura Knight" userId="fcc6b1b8-7f69-4c06-9fd3-1a1553b3cd99" providerId="ADAL" clId="{8C62A4A9-2733-4467-A0AE-384F67D8AB00}"/>
    <pc:docChg chg="undo custSel addSld delSld modSld">
      <pc:chgData name="Laura Knight" userId="fcc6b1b8-7f69-4c06-9fd3-1a1553b3cd99" providerId="ADAL" clId="{8C62A4A9-2733-4467-A0AE-384F67D8AB00}" dt="2021-11-04T12:39:31.610" v="4527" actId="26606"/>
      <pc:docMkLst>
        <pc:docMk/>
      </pc:docMkLst>
      <pc:sldChg chg="addSp delSp modSp mod setBg setClrOvrMap">
        <pc:chgData name="Laura Knight" userId="fcc6b1b8-7f69-4c06-9fd3-1a1553b3cd99" providerId="ADAL" clId="{8C62A4A9-2733-4467-A0AE-384F67D8AB00}" dt="2021-11-04T12:39:31.610" v="4527" actId="26606"/>
        <pc:sldMkLst>
          <pc:docMk/>
          <pc:sldMk cId="298681997" sldId="256"/>
        </pc:sldMkLst>
        <pc:spChg chg="mod">
          <ac:chgData name="Laura Knight" userId="fcc6b1b8-7f69-4c06-9fd3-1a1553b3cd99" providerId="ADAL" clId="{8C62A4A9-2733-4467-A0AE-384F67D8AB00}" dt="2021-11-04T12:39:31.610" v="4527" actId="26606"/>
          <ac:spMkLst>
            <pc:docMk/>
            <pc:sldMk cId="298681997" sldId="256"/>
            <ac:spMk id="2" creationId="{00000000-0000-0000-0000-000000000000}"/>
          </ac:spMkLst>
        </pc:spChg>
        <pc:spChg chg="mod">
          <ac:chgData name="Laura Knight" userId="fcc6b1b8-7f69-4c06-9fd3-1a1553b3cd99" providerId="ADAL" clId="{8C62A4A9-2733-4467-A0AE-384F67D8AB00}" dt="2021-11-04T12:39:31.610" v="4527" actId="26606"/>
          <ac:spMkLst>
            <pc:docMk/>
            <pc:sldMk cId="298681997" sldId="256"/>
            <ac:spMk id="3" creationId="{00000000-0000-0000-0000-000000000000}"/>
          </ac:spMkLst>
        </pc:spChg>
        <pc:spChg chg="add del">
          <ac:chgData name="Laura Knight" userId="fcc6b1b8-7f69-4c06-9fd3-1a1553b3cd99" providerId="ADAL" clId="{8C62A4A9-2733-4467-A0AE-384F67D8AB00}" dt="2021-11-04T12:39:31.610" v="4527" actId="26606"/>
          <ac:spMkLst>
            <pc:docMk/>
            <pc:sldMk cId="298681997" sldId="256"/>
            <ac:spMk id="8" creationId="{57F231E5-F402-49E1-82B4-C762909ED227}"/>
          </ac:spMkLst>
        </pc:spChg>
        <pc:spChg chg="add del">
          <ac:chgData name="Laura Knight" userId="fcc6b1b8-7f69-4c06-9fd3-1a1553b3cd99" providerId="ADAL" clId="{8C62A4A9-2733-4467-A0AE-384F67D8AB00}" dt="2021-11-04T12:39:31.610" v="4527" actId="26606"/>
          <ac:spMkLst>
            <pc:docMk/>
            <pc:sldMk cId="298681997" sldId="256"/>
            <ac:spMk id="10" creationId="{6F0BA12B-74D1-4DB1-9A3F-C9BA27B81512}"/>
          </ac:spMkLst>
        </pc:spChg>
        <pc:spChg chg="add del">
          <ac:chgData name="Laura Knight" userId="fcc6b1b8-7f69-4c06-9fd3-1a1553b3cd99" providerId="ADAL" clId="{8C62A4A9-2733-4467-A0AE-384F67D8AB00}" dt="2021-11-04T12:39:31.610" v="4527" actId="26606"/>
          <ac:spMkLst>
            <pc:docMk/>
            <pc:sldMk cId="298681997" sldId="256"/>
            <ac:spMk id="12" creationId="{515FCC40-AA93-4D3B-90D0-69BC824EAD47}"/>
          </ac:spMkLst>
        </pc:spChg>
        <pc:spChg chg="add">
          <ac:chgData name="Laura Knight" userId="fcc6b1b8-7f69-4c06-9fd3-1a1553b3cd99" providerId="ADAL" clId="{8C62A4A9-2733-4467-A0AE-384F67D8AB00}" dt="2021-11-04T12:39:31.610" v="4527" actId="26606"/>
          <ac:spMkLst>
            <pc:docMk/>
            <pc:sldMk cId="298681997" sldId="256"/>
            <ac:spMk id="17" creationId="{2F4AD318-2FB6-4C6E-931E-58E404FA18CD}"/>
          </ac:spMkLst>
        </pc:spChg>
        <pc:spChg chg="add">
          <ac:chgData name="Laura Knight" userId="fcc6b1b8-7f69-4c06-9fd3-1a1553b3cd99" providerId="ADAL" clId="{8C62A4A9-2733-4467-A0AE-384F67D8AB00}" dt="2021-11-04T12:39:31.610" v="4527" actId="26606"/>
          <ac:spMkLst>
            <pc:docMk/>
            <pc:sldMk cId="298681997" sldId="256"/>
            <ac:spMk id="19" creationId="{1A118E35-1CBF-4863-8497-F4DF1A166D2D}"/>
          </ac:spMkLst>
        </pc:spChg>
        <pc:spChg chg="add">
          <ac:chgData name="Laura Knight" userId="fcc6b1b8-7f69-4c06-9fd3-1a1553b3cd99" providerId="ADAL" clId="{8C62A4A9-2733-4467-A0AE-384F67D8AB00}" dt="2021-11-04T12:39:31.610" v="4527" actId="26606"/>
          <ac:spMkLst>
            <pc:docMk/>
            <pc:sldMk cId="298681997" sldId="256"/>
            <ac:spMk id="21" creationId="{6E187274-5DC2-4BE0-AF99-925D6D973550}"/>
          </ac:spMkLst>
        </pc:spChg>
      </pc:sldChg>
      <pc:sldChg chg="new del">
        <pc:chgData name="Laura Knight" userId="fcc6b1b8-7f69-4c06-9fd3-1a1553b3cd99" providerId="ADAL" clId="{8C62A4A9-2733-4467-A0AE-384F67D8AB00}" dt="2021-11-04T10:41:49.528" v="1" actId="47"/>
        <pc:sldMkLst>
          <pc:docMk/>
          <pc:sldMk cId="2144021570" sldId="271"/>
        </pc:sldMkLst>
      </pc:sldChg>
      <pc:sldChg chg="addSp delSp modSp new mod setBg modNotesTx">
        <pc:chgData name="Laura Knight" userId="fcc6b1b8-7f69-4c06-9fd3-1a1553b3cd99" providerId="ADAL" clId="{8C62A4A9-2733-4467-A0AE-384F67D8AB00}" dt="2021-11-04T11:00:40.476" v="1950" actId="20577"/>
        <pc:sldMkLst>
          <pc:docMk/>
          <pc:sldMk cId="3640571728" sldId="271"/>
        </pc:sldMkLst>
        <pc:spChg chg="del mod">
          <ac:chgData name="Laura Knight" userId="fcc6b1b8-7f69-4c06-9fd3-1a1553b3cd99" providerId="ADAL" clId="{8C62A4A9-2733-4467-A0AE-384F67D8AB00}" dt="2021-11-04T10:46:49.638" v="1098" actId="478"/>
          <ac:spMkLst>
            <pc:docMk/>
            <pc:sldMk cId="3640571728" sldId="271"/>
            <ac:spMk id="2" creationId="{0EC94E2C-F3F8-49C4-9A27-A17F83F4195E}"/>
          </ac:spMkLst>
        </pc:spChg>
        <pc:spChg chg="mod ord">
          <ac:chgData name="Laura Knight" userId="fcc6b1b8-7f69-4c06-9fd3-1a1553b3cd99" providerId="ADAL" clId="{8C62A4A9-2733-4467-A0AE-384F67D8AB00}" dt="2021-11-04T10:47:02.761" v="1105" actId="1076"/>
          <ac:spMkLst>
            <pc:docMk/>
            <pc:sldMk cId="3640571728" sldId="271"/>
            <ac:spMk id="3" creationId="{68202634-BF66-42D1-9816-CEA41EB2182B}"/>
          </ac:spMkLst>
        </pc:spChg>
        <pc:spChg chg="add del">
          <ac:chgData name="Laura Knight" userId="fcc6b1b8-7f69-4c06-9fd3-1a1553b3cd99" providerId="ADAL" clId="{8C62A4A9-2733-4467-A0AE-384F67D8AB00}" dt="2021-11-04T10:46:46.006" v="1094" actId="26606"/>
          <ac:spMkLst>
            <pc:docMk/>
            <pc:sldMk cId="3640571728" sldId="271"/>
            <ac:spMk id="71" creationId="{13577A01-3DD8-4E33-BEE1-3065F7E6FB2F}"/>
          </ac:spMkLst>
        </pc:spChg>
        <pc:spChg chg="add">
          <ac:chgData name="Laura Knight" userId="fcc6b1b8-7f69-4c06-9fd3-1a1553b3cd99" providerId="ADAL" clId="{8C62A4A9-2733-4467-A0AE-384F67D8AB00}" dt="2021-11-04T10:46:46.013" v="1095" actId="26606"/>
          <ac:spMkLst>
            <pc:docMk/>
            <pc:sldMk cId="3640571728" sldId="271"/>
            <ac:spMk id="73" creationId="{06D370DD-716B-4528-B475-331F84CEA5A1}"/>
          </ac:spMkLst>
        </pc:spChg>
        <pc:spChg chg="add">
          <ac:chgData name="Laura Knight" userId="fcc6b1b8-7f69-4c06-9fd3-1a1553b3cd99" providerId="ADAL" clId="{8C62A4A9-2733-4467-A0AE-384F67D8AB00}" dt="2021-11-04T10:46:46.013" v="1095" actId="26606"/>
          <ac:spMkLst>
            <pc:docMk/>
            <pc:sldMk cId="3640571728" sldId="271"/>
            <ac:spMk id="75" creationId="{E79D076F-656A-4CD9-83AD-AF8F4B28CA49}"/>
          </ac:spMkLst>
        </pc:spChg>
        <pc:spChg chg="add">
          <ac:chgData name="Laura Knight" userId="fcc6b1b8-7f69-4c06-9fd3-1a1553b3cd99" providerId="ADAL" clId="{8C62A4A9-2733-4467-A0AE-384F67D8AB00}" dt="2021-11-04T10:46:46.013" v="1095" actId="26606"/>
          <ac:spMkLst>
            <pc:docMk/>
            <pc:sldMk cId="3640571728" sldId="271"/>
            <ac:spMk id="1028" creationId="{EE9F5D7F-1BBC-4096-ADA7-AA9C9E4D2868}"/>
          </ac:spMkLst>
        </pc:spChg>
        <pc:picChg chg="add mod">
          <ac:chgData name="Laura Knight" userId="fcc6b1b8-7f69-4c06-9fd3-1a1553b3cd99" providerId="ADAL" clId="{8C62A4A9-2733-4467-A0AE-384F67D8AB00}" dt="2021-11-04T10:46:46.013" v="1095" actId="26606"/>
          <ac:picMkLst>
            <pc:docMk/>
            <pc:sldMk cId="3640571728" sldId="271"/>
            <ac:picMk id="1026" creationId="{EA69DD06-8EE1-4425-A0CB-5629395C3433}"/>
          </ac:picMkLst>
        </pc:picChg>
      </pc:sldChg>
      <pc:sldChg chg="addSp delSp modSp new del mod setBg">
        <pc:chgData name="Laura Knight" userId="fcc6b1b8-7f69-4c06-9fd3-1a1553b3cd99" providerId="ADAL" clId="{8C62A4A9-2733-4467-A0AE-384F67D8AB00}" dt="2021-11-04T12:14:43.876" v="3190" actId="47"/>
        <pc:sldMkLst>
          <pc:docMk/>
          <pc:sldMk cId="3801275385" sldId="272"/>
        </pc:sldMkLst>
        <pc:spChg chg="del mod">
          <ac:chgData name="Laura Knight" userId="fcc6b1b8-7f69-4c06-9fd3-1a1553b3cd99" providerId="ADAL" clId="{8C62A4A9-2733-4467-A0AE-384F67D8AB00}" dt="2021-11-04T12:10:07.123" v="2632" actId="478"/>
          <ac:spMkLst>
            <pc:docMk/>
            <pc:sldMk cId="3801275385" sldId="272"/>
            <ac:spMk id="2" creationId="{B13C7636-5E1E-453C-9BA9-B62FFD688DF7}"/>
          </ac:spMkLst>
        </pc:spChg>
        <pc:spChg chg="mod">
          <ac:chgData name="Laura Knight" userId="fcc6b1b8-7f69-4c06-9fd3-1a1553b3cd99" providerId="ADAL" clId="{8C62A4A9-2733-4467-A0AE-384F67D8AB00}" dt="2021-11-04T12:14:24.272" v="3187" actId="1076"/>
          <ac:spMkLst>
            <pc:docMk/>
            <pc:sldMk cId="3801275385" sldId="272"/>
            <ac:spMk id="3" creationId="{C7C474F0-75C2-4CF9-897C-0BF28ADAA4C9}"/>
          </ac:spMkLst>
        </pc:spChg>
        <pc:spChg chg="add del">
          <ac:chgData name="Laura Knight" userId="fcc6b1b8-7f69-4c06-9fd3-1a1553b3cd99" providerId="ADAL" clId="{8C62A4A9-2733-4467-A0AE-384F67D8AB00}" dt="2021-11-04T12:14:07.645" v="3185" actId="26606"/>
          <ac:spMkLst>
            <pc:docMk/>
            <pc:sldMk cId="3801275385" sldId="272"/>
            <ac:spMk id="8" creationId="{29DC5A77-10C9-4ECF-B7EB-8D917F36A9EE}"/>
          </ac:spMkLst>
        </pc:spChg>
        <pc:spChg chg="add del">
          <ac:chgData name="Laura Knight" userId="fcc6b1b8-7f69-4c06-9fd3-1a1553b3cd99" providerId="ADAL" clId="{8C62A4A9-2733-4467-A0AE-384F67D8AB00}" dt="2021-11-04T12:14:07.645" v="3185" actId="26606"/>
          <ac:spMkLst>
            <pc:docMk/>
            <pc:sldMk cId="3801275385" sldId="272"/>
            <ac:spMk id="10" creationId="{2FFE28B5-FB16-49A9-B851-3C35FAC0CACB}"/>
          </ac:spMkLst>
        </pc:spChg>
        <pc:spChg chg="add del">
          <ac:chgData name="Laura Knight" userId="fcc6b1b8-7f69-4c06-9fd3-1a1553b3cd99" providerId="ADAL" clId="{8C62A4A9-2733-4467-A0AE-384F67D8AB00}" dt="2021-11-04T12:14:07.645" v="3185" actId="26606"/>
          <ac:spMkLst>
            <pc:docMk/>
            <pc:sldMk cId="3801275385" sldId="272"/>
            <ac:spMk id="12" creationId="{01014442-855A-4E0F-8D09-C314661A48B9}"/>
          </ac:spMkLst>
        </pc:spChg>
        <pc:spChg chg="add del">
          <ac:chgData name="Laura Knight" userId="fcc6b1b8-7f69-4c06-9fd3-1a1553b3cd99" providerId="ADAL" clId="{8C62A4A9-2733-4467-A0AE-384F67D8AB00}" dt="2021-11-04T12:14:07.645" v="3185" actId="26606"/>
          <ac:spMkLst>
            <pc:docMk/>
            <pc:sldMk cId="3801275385" sldId="272"/>
            <ac:spMk id="14" creationId="{9B1ABF09-86CF-414E-88A5-2B84CC7232A9}"/>
          </ac:spMkLst>
        </pc:spChg>
        <pc:spChg chg="add del">
          <ac:chgData name="Laura Knight" userId="fcc6b1b8-7f69-4c06-9fd3-1a1553b3cd99" providerId="ADAL" clId="{8C62A4A9-2733-4467-A0AE-384F67D8AB00}" dt="2021-11-04T12:14:07.645" v="3185" actId="26606"/>
          <ac:spMkLst>
            <pc:docMk/>
            <pc:sldMk cId="3801275385" sldId="272"/>
            <ac:spMk id="16" creationId="{3FE91770-CDBB-4D24-94E5-AD484F36CE87}"/>
          </ac:spMkLst>
        </pc:spChg>
        <pc:spChg chg="add">
          <ac:chgData name="Laura Knight" userId="fcc6b1b8-7f69-4c06-9fd3-1a1553b3cd99" providerId="ADAL" clId="{8C62A4A9-2733-4467-A0AE-384F67D8AB00}" dt="2021-11-04T12:14:07.645" v="3185" actId="26606"/>
          <ac:spMkLst>
            <pc:docMk/>
            <pc:sldMk cId="3801275385" sldId="272"/>
            <ac:spMk id="21" creationId="{80516254-1D9F-4F3A-9870-3A3280BE2BFE}"/>
          </ac:spMkLst>
        </pc:spChg>
        <pc:spChg chg="add">
          <ac:chgData name="Laura Knight" userId="fcc6b1b8-7f69-4c06-9fd3-1a1553b3cd99" providerId="ADAL" clId="{8C62A4A9-2733-4467-A0AE-384F67D8AB00}" dt="2021-11-04T12:14:07.645" v="3185" actId="26606"/>
          <ac:spMkLst>
            <pc:docMk/>
            <pc:sldMk cId="3801275385" sldId="272"/>
            <ac:spMk id="23" creationId="{FC14672B-27A5-4CDA-ABAF-5E4CF4B41C23}"/>
          </ac:spMkLst>
        </pc:spChg>
        <pc:spChg chg="add">
          <ac:chgData name="Laura Knight" userId="fcc6b1b8-7f69-4c06-9fd3-1a1553b3cd99" providerId="ADAL" clId="{8C62A4A9-2733-4467-A0AE-384F67D8AB00}" dt="2021-11-04T12:14:07.645" v="3185" actId="26606"/>
          <ac:spMkLst>
            <pc:docMk/>
            <pc:sldMk cId="3801275385" sldId="272"/>
            <ac:spMk id="27" creationId="{9A206779-5C74-4555-94BC-5845C92EC3A8}"/>
          </ac:spMkLst>
        </pc:spChg>
        <pc:cxnChg chg="add">
          <ac:chgData name="Laura Knight" userId="fcc6b1b8-7f69-4c06-9fd3-1a1553b3cd99" providerId="ADAL" clId="{8C62A4A9-2733-4467-A0AE-384F67D8AB00}" dt="2021-11-04T12:14:07.645" v="3185" actId="26606"/>
          <ac:cxnSpMkLst>
            <pc:docMk/>
            <pc:sldMk cId="3801275385" sldId="272"/>
            <ac:cxnSpMk id="25" creationId="{8D89589C-2C90-4407-A995-05EC3DD7AB14}"/>
          </ac:cxnSpMkLst>
        </pc:cxnChg>
      </pc:sldChg>
      <pc:sldChg chg="addSp modSp new mod modNotesTx">
        <pc:chgData name="Laura Knight" userId="fcc6b1b8-7f69-4c06-9fd3-1a1553b3cd99" providerId="ADAL" clId="{8C62A4A9-2733-4467-A0AE-384F67D8AB00}" dt="2021-11-04T12:31:12.412" v="4506" actId="1076"/>
        <pc:sldMkLst>
          <pc:docMk/>
          <pc:sldMk cId="3285681688" sldId="273"/>
        </pc:sldMkLst>
        <pc:spChg chg="add mod">
          <ac:chgData name="Laura Knight" userId="fcc6b1b8-7f69-4c06-9fd3-1a1553b3cd99" providerId="ADAL" clId="{8C62A4A9-2733-4467-A0AE-384F67D8AB00}" dt="2021-11-04T12:30:55.375" v="4500" actId="1076"/>
          <ac:spMkLst>
            <pc:docMk/>
            <pc:sldMk cId="3285681688" sldId="273"/>
            <ac:spMk id="3" creationId="{3BE322CA-C7F6-41BF-8E97-BBCAF6B826C2}"/>
          </ac:spMkLst>
        </pc:spChg>
        <pc:picChg chg="add mod">
          <ac:chgData name="Laura Knight" userId="fcc6b1b8-7f69-4c06-9fd3-1a1553b3cd99" providerId="ADAL" clId="{8C62A4A9-2733-4467-A0AE-384F67D8AB00}" dt="2021-11-04T12:31:12.412" v="4506" actId="1076"/>
          <ac:picMkLst>
            <pc:docMk/>
            <pc:sldMk cId="3285681688" sldId="273"/>
            <ac:picMk id="2050" creationId="{9B60627E-3D72-4E33-A699-39680868D052}"/>
          </ac:picMkLst>
        </pc:picChg>
      </pc:sldChg>
      <pc:sldChg chg="addSp modSp new mod setBg addAnim setClrOvrMap">
        <pc:chgData name="Laura Knight" userId="fcc6b1b8-7f69-4c06-9fd3-1a1553b3cd99" providerId="ADAL" clId="{8C62A4A9-2733-4467-A0AE-384F67D8AB00}" dt="2021-11-04T12:39:00.924" v="4525"/>
        <pc:sldMkLst>
          <pc:docMk/>
          <pc:sldMk cId="1740188554" sldId="274"/>
        </pc:sldMkLst>
        <pc:spChg chg="mod">
          <ac:chgData name="Laura Knight" userId="fcc6b1b8-7f69-4c06-9fd3-1a1553b3cd99" providerId="ADAL" clId="{8C62A4A9-2733-4467-A0AE-384F67D8AB00}" dt="2021-11-04T12:39:00.914" v="4524" actId="26606"/>
          <ac:spMkLst>
            <pc:docMk/>
            <pc:sldMk cId="1740188554" sldId="274"/>
            <ac:spMk id="2" creationId="{3B1AFF9E-ECE7-469D-BDC6-0FD06333C53B}"/>
          </ac:spMkLst>
        </pc:spChg>
        <pc:spChg chg="add">
          <ac:chgData name="Laura Knight" userId="fcc6b1b8-7f69-4c06-9fd3-1a1553b3cd99" providerId="ADAL" clId="{8C62A4A9-2733-4467-A0AE-384F67D8AB00}" dt="2021-11-04T12:39:00.914" v="4524" actId="26606"/>
          <ac:spMkLst>
            <pc:docMk/>
            <pc:sldMk cId="1740188554" sldId="274"/>
            <ac:spMk id="8" creationId="{17115F77-2FAE-4CA7-9A7F-10D5F2C8F831}"/>
          </ac:spMkLst>
        </pc:spChg>
        <pc:spChg chg="add">
          <ac:chgData name="Laura Knight" userId="fcc6b1b8-7f69-4c06-9fd3-1a1553b3cd99" providerId="ADAL" clId="{8C62A4A9-2733-4467-A0AE-384F67D8AB00}" dt="2021-11-04T12:39:00.914" v="4524" actId="26606"/>
          <ac:spMkLst>
            <pc:docMk/>
            <pc:sldMk cId="1740188554" sldId="274"/>
            <ac:spMk id="10" creationId="{5CD4C046-A04C-46CC-AFA3-6B0621F628C8}"/>
          </ac:spMkLst>
        </pc:spChg>
        <pc:spChg chg="add">
          <ac:chgData name="Laura Knight" userId="fcc6b1b8-7f69-4c06-9fd3-1a1553b3cd99" providerId="ADAL" clId="{8C62A4A9-2733-4467-A0AE-384F67D8AB00}" dt="2021-11-04T12:39:00.914" v="4524" actId="26606"/>
          <ac:spMkLst>
            <pc:docMk/>
            <pc:sldMk cId="1740188554" sldId="274"/>
            <ac:spMk id="12" creationId="{BC512124-0D13-4ED9-80B7-52AE15B6B41F}"/>
          </ac:spMkLst>
        </pc:spChg>
        <pc:spChg chg="add">
          <ac:chgData name="Laura Knight" userId="fcc6b1b8-7f69-4c06-9fd3-1a1553b3cd99" providerId="ADAL" clId="{8C62A4A9-2733-4467-A0AE-384F67D8AB00}" dt="2021-11-04T12:39:00.914" v="4524" actId="26606"/>
          <ac:spMkLst>
            <pc:docMk/>
            <pc:sldMk cId="1740188554" sldId="274"/>
            <ac:spMk id="14" creationId="{D4ABACDC-BD54-40F3-9047-8298C77C2DD6}"/>
          </ac:spMkLst>
        </pc:spChg>
        <pc:spChg chg="add">
          <ac:chgData name="Laura Knight" userId="fcc6b1b8-7f69-4c06-9fd3-1a1553b3cd99" providerId="ADAL" clId="{8C62A4A9-2733-4467-A0AE-384F67D8AB00}" dt="2021-11-04T12:39:00.914" v="4524" actId="26606"/>
          <ac:spMkLst>
            <pc:docMk/>
            <pc:sldMk cId="1740188554" sldId="274"/>
            <ac:spMk id="16" creationId="{B76CB7CA-05C2-4EE8-A97F-B5F3A4F89DA4}"/>
          </ac:spMkLst>
        </pc:spChg>
        <pc:picChg chg="add">
          <ac:chgData name="Laura Knight" userId="fcc6b1b8-7f69-4c06-9fd3-1a1553b3cd99" providerId="ADAL" clId="{8C62A4A9-2733-4467-A0AE-384F67D8AB00}" dt="2021-11-04T12:39:00.914" v="4524" actId="26606"/>
          <ac:picMkLst>
            <pc:docMk/>
            <pc:sldMk cId="1740188554" sldId="274"/>
            <ac:picMk id="4" creationId="{19CB90FE-ECAF-4DE5-9B46-56AB10405BDA}"/>
          </ac:picMkLst>
        </pc:picChg>
      </pc:sldChg>
    </pc:docChg>
  </pc:docChgLst>
  <pc:docChgLst>
    <pc:chgData name="Laura Knight" userId="fcc6b1b8-7f69-4c06-9fd3-1a1553b3cd99" providerId="ADAL" clId="{9FDE2D95-750B-4890-A94E-2284434FBC29}"/>
    <pc:docChg chg="undo custSel addSld delSld modSld">
      <pc:chgData name="Laura Knight" userId="fcc6b1b8-7f69-4c06-9fd3-1a1553b3cd99" providerId="ADAL" clId="{9FDE2D95-750B-4890-A94E-2284434FBC29}" dt="2022-03-04T14:45:12.336" v="484"/>
      <pc:docMkLst>
        <pc:docMk/>
      </pc:docMkLst>
      <pc:sldChg chg="addSp modSp">
        <pc:chgData name="Laura Knight" userId="fcc6b1b8-7f69-4c06-9fd3-1a1553b3cd99" providerId="ADAL" clId="{9FDE2D95-750B-4890-A94E-2284434FBC29}" dt="2022-03-04T13:43:22.430" v="2"/>
        <pc:sldMkLst>
          <pc:docMk/>
          <pc:sldMk cId="298681997" sldId="256"/>
        </pc:sldMkLst>
        <pc:picChg chg="add mod">
          <ac:chgData name="Laura Knight" userId="fcc6b1b8-7f69-4c06-9fd3-1a1553b3cd99" providerId="ADAL" clId="{9FDE2D95-750B-4890-A94E-2284434FBC29}" dt="2022-03-04T13:43:22.430" v="2"/>
          <ac:picMkLst>
            <pc:docMk/>
            <pc:sldMk cId="298681997" sldId="256"/>
            <ac:picMk id="4" creationId="{C280D693-37FE-44DC-8D18-0E07486A4C77}"/>
          </ac:picMkLst>
        </pc:picChg>
      </pc:sldChg>
      <pc:sldChg chg="addSp modSp">
        <pc:chgData name="Laura Knight" userId="fcc6b1b8-7f69-4c06-9fd3-1a1553b3cd99" providerId="ADAL" clId="{9FDE2D95-750B-4890-A94E-2284434FBC29}" dt="2022-03-04T13:43:22.430" v="2"/>
        <pc:sldMkLst>
          <pc:docMk/>
          <pc:sldMk cId="1444370664" sldId="257"/>
        </pc:sldMkLst>
        <pc:picChg chg="add mod">
          <ac:chgData name="Laura Knight" userId="fcc6b1b8-7f69-4c06-9fd3-1a1553b3cd99" providerId="ADAL" clId="{9FDE2D95-750B-4890-A94E-2284434FBC29}" dt="2022-03-04T13:43:22.430" v="2"/>
          <ac:picMkLst>
            <pc:docMk/>
            <pc:sldMk cId="1444370664" sldId="257"/>
            <ac:picMk id="4" creationId="{66896869-6809-4436-8A26-FC0F4AF97917}"/>
          </ac:picMkLst>
        </pc:picChg>
      </pc:sldChg>
      <pc:sldChg chg="addSp modSp">
        <pc:chgData name="Laura Knight" userId="fcc6b1b8-7f69-4c06-9fd3-1a1553b3cd99" providerId="ADAL" clId="{9FDE2D95-750B-4890-A94E-2284434FBC29}" dt="2022-03-04T13:47:35.863" v="3"/>
        <pc:sldMkLst>
          <pc:docMk/>
          <pc:sldMk cId="2932732096" sldId="258"/>
        </pc:sldMkLst>
        <pc:picChg chg="add mod">
          <ac:chgData name="Laura Knight" userId="fcc6b1b8-7f69-4c06-9fd3-1a1553b3cd99" providerId="ADAL" clId="{9FDE2D95-750B-4890-A94E-2284434FBC29}" dt="2022-03-04T13:47:35.863" v="3"/>
          <ac:picMkLst>
            <pc:docMk/>
            <pc:sldMk cId="2932732096" sldId="258"/>
            <ac:picMk id="4" creationId="{5D1B2D4A-CB0C-4E97-A4F5-8E591DD8C4FD}"/>
          </ac:picMkLst>
        </pc:picChg>
      </pc:sldChg>
      <pc:sldChg chg="addSp modSp">
        <pc:chgData name="Laura Knight" userId="fcc6b1b8-7f69-4c06-9fd3-1a1553b3cd99" providerId="ADAL" clId="{9FDE2D95-750B-4890-A94E-2284434FBC29}" dt="2022-03-04T13:43:22.430" v="2"/>
        <pc:sldMkLst>
          <pc:docMk/>
          <pc:sldMk cId="3490526424" sldId="259"/>
        </pc:sldMkLst>
        <pc:picChg chg="add mod">
          <ac:chgData name="Laura Knight" userId="fcc6b1b8-7f69-4c06-9fd3-1a1553b3cd99" providerId="ADAL" clId="{9FDE2D95-750B-4890-A94E-2284434FBC29}" dt="2022-03-04T13:43:22.430" v="2"/>
          <ac:picMkLst>
            <pc:docMk/>
            <pc:sldMk cId="3490526424" sldId="259"/>
            <ac:picMk id="5" creationId="{8B0E3A43-E2C2-4886-AD96-93548BB74A47}"/>
          </ac:picMkLst>
        </pc:picChg>
      </pc:sldChg>
      <pc:sldChg chg="addSp delSp modSp">
        <pc:chgData name="Laura Knight" userId="fcc6b1b8-7f69-4c06-9fd3-1a1553b3cd99" providerId="ADAL" clId="{9FDE2D95-750B-4890-A94E-2284434FBC29}" dt="2022-03-04T13:59:44.037" v="5"/>
        <pc:sldMkLst>
          <pc:docMk/>
          <pc:sldMk cId="1959085181" sldId="260"/>
        </pc:sldMkLst>
        <pc:picChg chg="add del mod">
          <ac:chgData name="Laura Knight" userId="fcc6b1b8-7f69-4c06-9fd3-1a1553b3cd99" providerId="ADAL" clId="{9FDE2D95-750B-4890-A94E-2284434FBC29}" dt="2022-03-04T13:47:47.580" v="4"/>
          <ac:picMkLst>
            <pc:docMk/>
            <pc:sldMk cId="1959085181" sldId="260"/>
            <ac:picMk id="6" creationId="{E87C0717-50E5-44A4-8649-A5129973A913}"/>
          </ac:picMkLst>
        </pc:picChg>
        <pc:picChg chg="add del mod">
          <ac:chgData name="Laura Knight" userId="fcc6b1b8-7f69-4c06-9fd3-1a1553b3cd99" providerId="ADAL" clId="{9FDE2D95-750B-4890-A94E-2284434FBC29}" dt="2022-03-04T13:59:44.037" v="5"/>
          <ac:picMkLst>
            <pc:docMk/>
            <pc:sldMk cId="1959085181" sldId="260"/>
            <ac:picMk id="7" creationId="{2609B98D-4B1C-4629-B3F4-CEF0C7024FFA}"/>
          </ac:picMkLst>
        </pc:picChg>
        <pc:picChg chg="add mod">
          <ac:chgData name="Laura Knight" userId="fcc6b1b8-7f69-4c06-9fd3-1a1553b3cd99" providerId="ADAL" clId="{9FDE2D95-750B-4890-A94E-2284434FBC29}" dt="2022-03-04T13:59:44.037" v="5"/>
          <ac:picMkLst>
            <pc:docMk/>
            <pc:sldMk cId="1959085181" sldId="260"/>
            <ac:picMk id="8" creationId="{4BD87627-58DC-4F55-9384-F7687F006D45}"/>
          </ac:picMkLst>
        </pc:picChg>
      </pc:sldChg>
      <pc:sldChg chg="addSp modSp mod modNotesTx">
        <pc:chgData name="Laura Knight" userId="fcc6b1b8-7f69-4c06-9fd3-1a1553b3cd99" providerId="ADAL" clId="{9FDE2D95-750B-4890-A94E-2284434FBC29}" dt="2022-03-04T14:04:15.407" v="88" actId="20577"/>
        <pc:sldMkLst>
          <pc:docMk/>
          <pc:sldMk cId="756377914" sldId="261"/>
        </pc:sldMkLst>
        <pc:spChg chg="mod">
          <ac:chgData name="Laura Knight" userId="fcc6b1b8-7f69-4c06-9fd3-1a1553b3cd99" providerId="ADAL" clId="{9FDE2D95-750B-4890-A94E-2284434FBC29}" dt="2022-03-04T14:04:05.068" v="87" actId="6549"/>
          <ac:spMkLst>
            <pc:docMk/>
            <pc:sldMk cId="756377914" sldId="261"/>
            <ac:spMk id="3" creationId="{00000000-0000-0000-0000-000000000000}"/>
          </ac:spMkLst>
        </pc:spChg>
        <pc:picChg chg="add mod">
          <ac:chgData name="Laura Knight" userId="fcc6b1b8-7f69-4c06-9fd3-1a1553b3cd99" providerId="ADAL" clId="{9FDE2D95-750B-4890-A94E-2284434FBC29}" dt="2022-03-04T13:59:44.037" v="5"/>
          <ac:picMkLst>
            <pc:docMk/>
            <pc:sldMk cId="756377914" sldId="261"/>
            <ac:picMk id="5" creationId="{04ED503D-A674-40E4-A6AB-245BF9EFFF8D}"/>
          </ac:picMkLst>
        </pc:picChg>
      </pc:sldChg>
      <pc:sldChg chg="addSp delSp modSp mod modTransition modAnim">
        <pc:chgData name="Laura Knight" userId="fcc6b1b8-7f69-4c06-9fd3-1a1553b3cd99" providerId="ADAL" clId="{9FDE2D95-750B-4890-A94E-2284434FBC29}" dt="2022-03-04T14:08:20.480" v="102"/>
        <pc:sldMkLst>
          <pc:docMk/>
          <pc:sldMk cId="141180566" sldId="262"/>
        </pc:sldMkLst>
        <pc:spChg chg="mod">
          <ac:chgData name="Laura Knight" userId="fcc6b1b8-7f69-4c06-9fd3-1a1553b3cd99" providerId="ADAL" clId="{9FDE2D95-750B-4890-A94E-2284434FBC29}" dt="2022-03-04T14:04:38.305" v="99" actId="20577"/>
          <ac:spMkLst>
            <pc:docMk/>
            <pc:sldMk cId="141180566" sldId="262"/>
            <ac:spMk id="2" creationId="{00000000-0000-0000-0000-000000000000}"/>
          </ac:spMkLst>
        </pc:spChg>
        <pc:picChg chg="add del mod">
          <ac:chgData name="Laura Knight" userId="fcc6b1b8-7f69-4c06-9fd3-1a1553b3cd99" providerId="ADAL" clId="{9FDE2D95-750B-4890-A94E-2284434FBC29}" dt="2022-03-04T14:07:30.468" v="100"/>
          <ac:picMkLst>
            <pc:docMk/>
            <pc:sldMk cId="141180566" sldId="262"/>
            <ac:picMk id="6" creationId="{B0845D5F-FE3B-4FE0-A41A-10C5A9B82F03}"/>
          </ac:picMkLst>
        </pc:picChg>
        <pc:picChg chg="add del mod">
          <ac:chgData name="Laura Knight" userId="fcc6b1b8-7f69-4c06-9fd3-1a1553b3cd99" providerId="ADAL" clId="{9FDE2D95-750B-4890-A94E-2284434FBC29}" dt="2022-03-04T14:08:20.480" v="102"/>
          <ac:picMkLst>
            <pc:docMk/>
            <pc:sldMk cId="141180566" sldId="262"/>
            <ac:picMk id="7" creationId="{3044ADAD-9A1A-4901-A088-3077B9CC3E10}"/>
          </ac:picMkLst>
        </pc:picChg>
        <pc:picChg chg="add mod">
          <ac:chgData name="Laura Knight" userId="fcc6b1b8-7f69-4c06-9fd3-1a1553b3cd99" providerId="ADAL" clId="{9FDE2D95-750B-4890-A94E-2284434FBC29}" dt="2022-03-04T14:08:20.480" v="102"/>
          <ac:picMkLst>
            <pc:docMk/>
            <pc:sldMk cId="141180566" sldId="262"/>
            <ac:picMk id="8" creationId="{22102A1E-0E78-4398-AAE7-4C8363F77F2A}"/>
          </ac:picMkLst>
        </pc:picChg>
      </pc:sldChg>
      <pc:sldChg chg="addSp modSp mod">
        <pc:chgData name="Laura Knight" userId="fcc6b1b8-7f69-4c06-9fd3-1a1553b3cd99" providerId="ADAL" clId="{9FDE2D95-750B-4890-A94E-2284434FBC29}" dt="2022-03-04T14:14:05.470" v="155" actId="20577"/>
        <pc:sldMkLst>
          <pc:docMk/>
          <pc:sldMk cId="3770547332" sldId="263"/>
        </pc:sldMkLst>
        <pc:spChg chg="mod">
          <ac:chgData name="Laura Knight" userId="fcc6b1b8-7f69-4c06-9fd3-1a1553b3cd99" providerId="ADAL" clId="{9FDE2D95-750B-4890-A94E-2284434FBC29}" dt="2022-03-04T14:14:05.470" v="155" actId="20577"/>
          <ac:spMkLst>
            <pc:docMk/>
            <pc:sldMk cId="3770547332" sldId="263"/>
            <ac:spMk id="2" creationId="{00000000-0000-0000-0000-000000000000}"/>
          </ac:spMkLst>
        </pc:spChg>
        <pc:picChg chg="add mod">
          <ac:chgData name="Laura Knight" userId="fcc6b1b8-7f69-4c06-9fd3-1a1553b3cd99" providerId="ADAL" clId="{9FDE2D95-750B-4890-A94E-2284434FBC29}" dt="2022-03-04T14:13:41.378" v="103"/>
          <ac:picMkLst>
            <pc:docMk/>
            <pc:sldMk cId="3770547332" sldId="263"/>
            <ac:picMk id="7" creationId="{1BC7F87F-FDD3-48EE-BB70-588467A01DD1}"/>
          </ac:picMkLst>
        </pc:picChg>
      </pc:sldChg>
      <pc:sldChg chg="addSp delSp modSp">
        <pc:chgData name="Laura Knight" userId="fcc6b1b8-7f69-4c06-9fd3-1a1553b3cd99" providerId="ADAL" clId="{9FDE2D95-750B-4890-A94E-2284434FBC29}" dt="2022-03-04T14:30:07.005" v="482"/>
        <pc:sldMkLst>
          <pc:docMk/>
          <pc:sldMk cId="1718440596" sldId="264"/>
        </pc:sldMkLst>
        <pc:picChg chg="add del mod">
          <ac:chgData name="Laura Knight" userId="fcc6b1b8-7f69-4c06-9fd3-1a1553b3cd99" providerId="ADAL" clId="{9FDE2D95-750B-4890-A94E-2284434FBC29}" dt="2022-03-04T14:30:07.005" v="482"/>
          <ac:picMkLst>
            <pc:docMk/>
            <pc:sldMk cId="1718440596" sldId="264"/>
            <ac:picMk id="8" creationId="{34D596E8-54AF-41FB-9E44-6CB5F6579762}"/>
          </ac:picMkLst>
        </pc:picChg>
        <pc:picChg chg="add mod">
          <ac:chgData name="Laura Knight" userId="fcc6b1b8-7f69-4c06-9fd3-1a1553b3cd99" providerId="ADAL" clId="{9FDE2D95-750B-4890-A94E-2284434FBC29}" dt="2022-03-04T14:30:07.005" v="482"/>
          <ac:picMkLst>
            <pc:docMk/>
            <pc:sldMk cId="1718440596" sldId="264"/>
            <ac:picMk id="10" creationId="{5A556D1A-DFF4-4585-B1C4-DEF8E03D1A35}"/>
          </ac:picMkLst>
        </pc:picChg>
      </pc:sldChg>
      <pc:sldChg chg="addSp modSp">
        <pc:chgData name="Laura Knight" userId="fcc6b1b8-7f69-4c06-9fd3-1a1553b3cd99" providerId="ADAL" clId="{9FDE2D95-750B-4890-A94E-2284434FBC29}" dt="2022-03-04T14:30:07.005" v="482"/>
        <pc:sldMkLst>
          <pc:docMk/>
          <pc:sldMk cId="883365834" sldId="265"/>
        </pc:sldMkLst>
        <pc:picChg chg="add mod">
          <ac:chgData name="Laura Knight" userId="fcc6b1b8-7f69-4c06-9fd3-1a1553b3cd99" providerId="ADAL" clId="{9FDE2D95-750B-4890-A94E-2284434FBC29}" dt="2022-03-04T14:30:07.005" v="482"/>
          <ac:picMkLst>
            <pc:docMk/>
            <pc:sldMk cId="883365834" sldId="265"/>
            <ac:picMk id="3" creationId="{F273082C-C3D4-485D-A6C6-C46DB4CCB55B}"/>
          </ac:picMkLst>
        </pc:picChg>
      </pc:sldChg>
      <pc:sldChg chg="addSp modSp">
        <pc:chgData name="Laura Knight" userId="fcc6b1b8-7f69-4c06-9fd3-1a1553b3cd99" providerId="ADAL" clId="{9FDE2D95-750B-4890-A94E-2284434FBC29}" dt="2022-03-04T14:30:07.005" v="482"/>
        <pc:sldMkLst>
          <pc:docMk/>
          <pc:sldMk cId="1429066187" sldId="266"/>
        </pc:sldMkLst>
        <pc:picChg chg="add mod">
          <ac:chgData name="Laura Knight" userId="fcc6b1b8-7f69-4c06-9fd3-1a1553b3cd99" providerId="ADAL" clId="{9FDE2D95-750B-4890-A94E-2284434FBC29}" dt="2022-03-04T14:30:07.005" v="482"/>
          <ac:picMkLst>
            <pc:docMk/>
            <pc:sldMk cId="1429066187" sldId="266"/>
            <ac:picMk id="6" creationId="{796AB18B-4BB9-4451-BC4E-DDFC054B40ED}"/>
          </ac:picMkLst>
        </pc:picChg>
      </pc:sldChg>
      <pc:sldChg chg="addSp delSp modSp">
        <pc:chgData name="Laura Knight" userId="fcc6b1b8-7f69-4c06-9fd3-1a1553b3cd99" providerId="ADAL" clId="{9FDE2D95-750B-4890-A94E-2284434FBC29}" dt="2022-03-04T14:42:30.883" v="483"/>
        <pc:sldMkLst>
          <pc:docMk/>
          <pc:sldMk cId="69083796" sldId="267"/>
        </pc:sldMkLst>
        <pc:picChg chg="add del mod">
          <ac:chgData name="Laura Knight" userId="fcc6b1b8-7f69-4c06-9fd3-1a1553b3cd99" providerId="ADAL" clId="{9FDE2D95-750B-4890-A94E-2284434FBC29}" dt="2022-03-04T14:42:30.883" v="483"/>
          <ac:picMkLst>
            <pc:docMk/>
            <pc:sldMk cId="69083796" sldId="267"/>
            <ac:picMk id="4" creationId="{D4F48260-5AFA-4F5C-85DE-C9E921C50B88}"/>
          </ac:picMkLst>
        </pc:picChg>
        <pc:picChg chg="add mod">
          <ac:chgData name="Laura Knight" userId="fcc6b1b8-7f69-4c06-9fd3-1a1553b3cd99" providerId="ADAL" clId="{9FDE2D95-750B-4890-A94E-2284434FBC29}" dt="2022-03-04T14:42:30.883" v="483"/>
          <ac:picMkLst>
            <pc:docMk/>
            <pc:sldMk cId="69083796" sldId="267"/>
            <ac:picMk id="5" creationId="{0FC35E83-84E4-4831-85F3-0F2B5F2E7D26}"/>
          </ac:picMkLst>
        </pc:picChg>
      </pc:sldChg>
      <pc:sldChg chg="addSp modSp">
        <pc:chgData name="Laura Knight" userId="fcc6b1b8-7f69-4c06-9fd3-1a1553b3cd99" providerId="ADAL" clId="{9FDE2D95-750B-4890-A94E-2284434FBC29}" dt="2022-03-04T14:42:30.883" v="483"/>
        <pc:sldMkLst>
          <pc:docMk/>
          <pc:sldMk cId="3686919578" sldId="268"/>
        </pc:sldMkLst>
        <pc:picChg chg="add mod">
          <ac:chgData name="Laura Knight" userId="fcc6b1b8-7f69-4c06-9fd3-1a1553b3cd99" providerId="ADAL" clId="{9FDE2D95-750B-4890-A94E-2284434FBC29}" dt="2022-03-04T14:42:30.883" v="483"/>
          <ac:picMkLst>
            <pc:docMk/>
            <pc:sldMk cId="3686919578" sldId="268"/>
            <ac:picMk id="4" creationId="{78C9F1EA-EEE5-43D8-B541-896F9C21E5A4}"/>
          </ac:picMkLst>
        </pc:picChg>
      </pc:sldChg>
      <pc:sldChg chg="addSp delSp modSp">
        <pc:chgData name="Laura Knight" userId="fcc6b1b8-7f69-4c06-9fd3-1a1553b3cd99" providerId="ADAL" clId="{9FDE2D95-750B-4890-A94E-2284434FBC29}" dt="2022-03-04T14:45:12.336" v="484"/>
        <pc:sldMkLst>
          <pc:docMk/>
          <pc:sldMk cId="4034028389" sldId="269"/>
        </pc:sldMkLst>
        <pc:picChg chg="add del mod">
          <ac:chgData name="Laura Knight" userId="fcc6b1b8-7f69-4c06-9fd3-1a1553b3cd99" providerId="ADAL" clId="{9FDE2D95-750B-4890-A94E-2284434FBC29}" dt="2022-03-04T14:45:12.336" v="484"/>
          <ac:picMkLst>
            <pc:docMk/>
            <pc:sldMk cId="4034028389" sldId="269"/>
            <ac:picMk id="5" creationId="{82AE1221-3EF6-4F8E-A420-CBA5BF728922}"/>
          </ac:picMkLst>
        </pc:picChg>
        <pc:picChg chg="add mod">
          <ac:chgData name="Laura Knight" userId="fcc6b1b8-7f69-4c06-9fd3-1a1553b3cd99" providerId="ADAL" clId="{9FDE2D95-750B-4890-A94E-2284434FBC29}" dt="2022-03-04T14:45:12.336" v="484"/>
          <ac:picMkLst>
            <pc:docMk/>
            <pc:sldMk cId="4034028389" sldId="269"/>
            <ac:picMk id="6" creationId="{D3EF5C12-2D0B-4E73-8A65-16A4991ECE6D}"/>
          </ac:picMkLst>
        </pc:picChg>
      </pc:sldChg>
      <pc:sldChg chg="del">
        <pc:chgData name="Laura Knight" userId="fcc6b1b8-7f69-4c06-9fd3-1a1553b3cd99" providerId="ADAL" clId="{9FDE2D95-750B-4890-A94E-2284434FBC29}" dt="2022-03-04T13:30:13.003" v="1" actId="2696"/>
        <pc:sldMkLst>
          <pc:docMk/>
          <pc:sldMk cId="94380583" sldId="270"/>
        </pc:sldMkLst>
      </pc:sldChg>
      <pc:sldChg chg="addSp modSp new mod modNotesTx">
        <pc:chgData name="Laura Knight" userId="fcc6b1b8-7f69-4c06-9fd3-1a1553b3cd99" providerId="ADAL" clId="{9FDE2D95-750B-4890-A94E-2284434FBC29}" dt="2022-03-04T14:04:28.209" v="94" actId="403"/>
        <pc:sldMkLst>
          <pc:docMk/>
          <pc:sldMk cId="3099573675" sldId="270"/>
        </pc:sldMkLst>
        <pc:spChg chg="mod">
          <ac:chgData name="Laura Knight" userId="fcc6b1b8-7f69-4c06-9fd3-1a1553b3cd99" providerId="ADAL" clId="{9FDE2D95-750B-4890-A94E-2284434FBC29}" dt="2022-03-04T14:00:34.202" v="51" actId="20577"/>
          <ac:spMkLst>
            <pc:docMk/>
            <pc:sldMk cId="3099573675" sldId="270"/>
            <ac:spMk id="2" creationId="{F238972A-51A6-416E-8220-463488ABA3FB}"/>
          </ac:spMkLst>
        </pc:spChg>
        <pc:spChg chg="mod">
          <ac:chgData name="Laura Knight" userId="fcc6b1b8-7f69-4c06-9fd3-1a1553b3cd99" providerId="ADAL" clId="{9FDE2D95-750B-4890-A94E-2284434FBC29}" dt="2022-03-04T14:04:28.209" v="94" actId="403"/>
          <ac:spMkLst>
            <pc:docMk/>
            <pc:sldMk cId="3099573675" sldId="270"/>
            <ac:spMk id="3" creationId="{86C08CB3-D5BC-4F22-B090-E3485F5268F9}"/>
          </ac:spMkLst>
        </pc:spChg>
        <pc:picChg chg="add mod">
          <ac:chgData name="Laura Knight" userId="fcc6b1b8-7f69-4c06-9fd3-1a1553b3cd99" providerId="ADAL" clId="{9FDE2D95-750B-4890-A94E-2284434FBC29}" dt="2022-03-04T14:03:53.761" v="52"/>
          <ac:picMkLst>
            <pc:docMk/>
            <pc:sldMk cId="3099573675" sldId="270"/>
            <ac:picMk id="4" creationId="{B97410D9-4B60-47A6-9AB6-D83F6A29460E}"/>
          </ac:picMkLst>
        </pc:picChg>
      </pc:sldChg>
      <pc:sldChg chg="new del">
        <pc:chgData name="Laura Knight" userId="fcc6b1b8-7f69-4c06-9fd3-1a1553b3cd99" providerId="ADAL" clId="{9FDE2D95-750B-4890-A94E-2284434FBC29}" dt="2022-03-04T14:14:21.253" v="157" actId="680"/>
        <pc:sldMkLst>
          <pc:docMk/>
          <pc:sldMk cId="731200458" sldId="271"/>
        </pc:sldMkLst>
      </pc:sldChg>
      <pc:sldChg chg="addSp modSp new mod">
        <pc:chgData name="Laura Knight" userId="fcc6b1b8-7f69-4c06-9fd3-1a1553b3cd99" providerId="ADAL" clId="{9FDE2D95-750B-4890-A94E-2284434FBC29}" dt="2022-03-04T14:21:04.339" v="481"/>
        <pc:sldMkLst>
          <pc:docMk/>
          <pc:sldMk cId="2537401395" sldId="271"/>
        </pc:sldMkLst>
        <pc:spChg chg="mod">
          <ac:chgData name="Laura Knight" userId="fcc6b1b8-7f69-4c06-9fd3-1a1553b3cd99" providerId="ADAL" clId="{9FDE2D95-750B-4890-A94E-2284434FBC29}" dt="2022-03-04T14:14:29.576" v="180" actId="20577"/>
          <ac:spMkLst>
            <pc:docMk/>
            <pc:sldMk cId="2537401395" sldId="271"/>
            <ac:spMk id="2" creationId="{EFD77B66-7471-4E8B-BA0C-92893FA5A0A4}"/>
          </ac:spMkLst>
        </pc:spChg>
        <pc:spChg chg="mod">
          <ac:chgData name="Laura Knight" userId="fcc6b1b8-7f69-4c06-9fd3-1a1553b3cd99" providerId="ADAL" clId="{9FDE2D95-750B-4890-A94E-2284434FBC29}" dt="2022-03-04T14:16:11.696" v="480" actId="113"/>
          <ac:spMkLst>
            <pc:docMk/>
            <pc:sldMk cId="2537401395" sldId="271"/>
            <ac:spMk id="3" creationId="{6D8FB07C-47F2-45FB-92FD-7E8199FF30AA}"/>
          </ac:spMkLst>
        </pc:spChg>
        <pc:picChg chg="add mod">
          <ac:chgData name="Laura Knight" userId="fcc6b1b8-7f69-4c06-9fd3-1a1553b3cd99" providerId="ADAL" clId="{9FDE2D95-750B-4890-A94E-2284434FBC29}" dt="2022-03-04T14:21:04.339" v="481"/>
          <ac:picMkLst>
            <pc:docMk/>
            <pc:sldMk cId="2537401395" sldId="271"/>
            <ac:picMk id="4" creationId="{F21CD1F1-B905-4F76-802D-72CA34C16768}"/>
          </ac:picMkLst>
        </pc:picChg>
      </pc:sldChg>
      <pc:sldChg chg="del">
        <pc:chgData name="Laura Knight" userId="fcc6b1b8-7f69-4c06-9fd3-1a1553b3cd99" providerId="ADAL" clId="{9FDE2D95-750B-4890-A94E-2284434FBC29}" dt="2022-03-04T13:30:13.003" v="1" actId="2696"/>
        <pc:sldMkLst>
          <pc:docMk/>
          <pc:sldMk cId="3640571728" sldId="271"/>
        </pc:sldMkLst>
      </pc:sldChg>
      <pc:sldChg chg="del">
        <pc:chgData name="Laura Knight" userId="fcc6b1b8-7f69-4c06-9fd3-1a1553b3cd99" providerId="ADAL" clId="{9FDE2D95-750B-4890-A94E-2284434FBC29}" dt="2022-03-04T13:30:13.003" v="1" actId="2696"/>
        <pc:sldMkLst>
          <pc:docMk/>
          <pc:sldMk cId="3285681688" sldId="273"/>
        </pc:sldMkLst>
      </pc:sldChg>
      <pc:sldChg chg="del">
        <pc:chgData name="Laura Knight" userId="fcc6b1b8-7f69-4c06-9fd3-1a1553b3cd99" providerId="ADAL" clId="{9FDE2D95-750B-4890-A94E-2284434FBC29}" dt="2022-03-04T13:29:43.036" v="0" actId="47"/>
        <pc:sldMkLst>
          <pc:docMk/>
          <pc:sldMk cId="1740188554" sldId="274"/>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89374"/>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777607" y="0"/>
            <a:ext cx="2889938" cy="489374"/>
          </a:xfrm>
          <a:prstGeom prst="rect">
            <a:avLst/>
          </a:prstGeom>
        </p:spPr>
        <p:txBody>
          <a:bodyPr vert="horz" lIns="91440" tIns="45720" rIns="91440" bIns="45720" rtlCol="0"/>
          <a:lstStyle>
            <a:lvl1pPr algn="r">
              <a:defRPr sz="1200"/>
            </a:lvl1pPr>
          </a:lstStyle>
          <a:p>
            <a:fld id="{9E6D5FEF-EE51-44BA-93A1-ECEEF8B5CF79}" type="datetimeFigureOut">
              <a:rPr lang="en-GB" smtClean="0"/>
              <a:t>04/03/2022</a:t>
            </a:fld>
            <a:endParaRPr lang="en-GB"/>
          </a:p>
        </p:txBody>
      </p:sp>
      <p:sp>
        <p:nvSpPr>
          <p:cNvPr id="4" name="Slide Image Placeholder 3"/>
          <p:cNvSpPr>
            <a:spLocks noGrp="1" noRot="1" noChangeAspect="1"/>
          </p:cNvSpPr>
          <p:nvPr>
            <p:ph type="sldImg" idx="2"/>
          </p:nvPr>
        </p:nvSpPr>
        <p:spPr>
          <a:xfrm>
            <a:off x="407988" y="1219200"/>
            <a:ext cx="5853112" cy="329247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66909" y="4693920"/>
            <a:ext cx="5335270" cy="384048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264228"/>
            <a:ext cx="2889938" cy="489373"/>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777607" y="9264228"/>
            <a:ext cx="2889938" cy="489373"/>
          </a:xfrm>
          <a:prstGeom prst="rect">
            <a:avLst/>
          </a:prstGeom>
        </p:spPr>
        <p:txBody>
          <a:bodyPr vert="horz" lIns="91440" tIns="45720" rIns="91440" bIns="45720" rtlCol="0" anchor="b"/>
          <a:lstStyle>
            <a:lvl1pPr algn="r">
              <a:defRPr sz="1200"/>
            </a:lvl1pPr>
          </a:lstStyle>
          <a:p>
            <a:fld id="{EB6CDF78-BE5B-43AE-805C-A46DD5B459D8}" type="slidenum">
              <a:rPr lang="en-GB" smtClean="0"/>
              <a:t>‹#›</a:t>
            </a:fld>
            <a:endParaRPr lang="en-GB"/>
          </a:p>
        </p:txBody>
      </p:sp>
    </p:spTree>
    <p:extLst>
      <p:ext uri="{BB962C8B-B14F-4D97-AF65-F5344CB8AC3E}">
        <p14:creationId xmlns:p14="http://schemas.microsoft.com/office/powerpoint/2010/main" val="156781716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EB6CDF78-BE5B-43AE-805C-A46DD5B459D8}" type="slidenum">
              <a:rPr lang="en-GB" smtClean="0"/>
              <a:t>1</a:t>
            </a:fld>
            <a:endParaRPr lang="en-GB"/>
          </a:p>
        </p:txBody>
      </p:sp>
    </p:spTree>
    <p:extLst>
      <p:ext uri="{BB962C8B-B14F-4D97-AF65-F5344CB8AC3E}">
        <p14:creationId xmlns:p14="http://schemas.microsoft.com/office/powerpoint/2010/main" val="420477640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EB6CDF78-BE5B-43AE-805C-A46DD5B459D8}" type="slidenum">
              <a:rPr lang="en-GB" smtClean="0"/>
              <a:t>2</a:t>
            </a:fld>
            <a:endParaRPr lang="en-GB"/>
          </a:p>
        </p:txBody>
      </p:sp>
    </p:spTree>
    <p:extLst>
      <p:ext uri="{BB962C8B-B14F-4D97-AF65-F5344CB8AC3E}">
        <p14:creationId xmlns:p14="http://schemas.microsoft.com/office/powerpoint/2010/main" val="187815252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Allegations</a:t>
            </a:r>
            <a:r>
              <a:rPr lang="en-GB" baseline="0" dirty="0"/>
              <a:t> of breach of contract are regularly featured in the media, but what exactly is a breach? In simple terms it is one of the ways in which a contract can be discharged.</a:t>
            </a:r>
            <a:endParaRPr lang="en-GB" dirty="0"/>
          </a:p>
        </p:txBody>
      </p:sp>
      <p:sp>
        <p:nvSpPr>
          <p:cNvPr id="4" name="Slide Number Placeholder 3"/>
          <p:cNvSpPr>
            <a:spLocks noGrp="1"/>
          </p:cNvSpPr>
          <p:nvPr>
            <p:ph type="sldNum" sz="quarter" idx="10"/>
          </p:nvPr>
        </p:nvSpPr>
        <p:spPr/>
        <p:txBody>
          <a:bodyPr/>
          <a:lstStyle/>
          <a:p>
            <a:fld id="{EB6CDF78-BE5B-43AE-805C-A46DD5B459D8}" type="slidenum">
              <a:rPr lang="en-GB" smtClean="0"/>
              <a:t>3</a:t>
            </a:fld>
            <a:endParaRPr lang="en-GB"/>
          </a:p>
        </p:txBody>
      </p:sp>
    </p:spTree>
    <p:extLst>
      <p:ext uri="{BB962C8B-B14F-4D97-AF65-F5344CB8AC3E}">
        <p14:creationId xmlns:p14="http://schemas.microsoft.com/office/powerpoint/2010/main" val="302315633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a:t>
            </a:r>
            <a:r>
              <a:rPr lang="en-GB" baseline="0" dirty="0"/>
              <a:t> contract is said to be discharged when it is at an end – when both parties are freed from their obligations.</a:t>
            </a:r>
          </a:p>
          <a:p>
            <a:endParaRPr lang="en-GB" baseline="0" dirty="0"/>
          </a:p>
          <a:p>
            <a:endParaRPr lang="en-GB" dirty="0"/>
          </a:p>
        </p:txBody>
      </p:sp>
      <p:sp>
        <p:nvSpPr>
          <p:cNvPr id="4" name="Slide Number Placeholder 3"/>
          <p:cNvSpPr>
            <a:spLocks noGrp="1"/>
          </p:cNvSpPr>
          <p:nvPr>
            <p:ph type="sldNum" sz="quarter" idx="10"/>
          </p:nvPr>
        </p:nvSpPr>
        <p:spPr/>
        <p:txBody>
          <a:bodyPr/>
          <a:lstStyle/>
          <a:p>
            <a:fld id="{EB6CDF78-BE5B-43AE-805C-A46DD5B459D8}" type="slidenum">
              <a:rPr lang="en-GB" smtClean="0"/>
              <a:t>4</a:t>
            </a:fld>
            <a:endParaRPr lang="en-GB"/>
          </a:p>
        </p:txBody>
      </p:sp>
    </p:spTree>
    <p:extLst>
      <p:ext uri="{BB962C8B-B14F-4D97-AF65-F5344CB8AC3E}">
        <p14:creationId xmlns:p14="http://schemas.microsoft.com/office/powerpoint/2010/main" val="383036137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When both parties have done what</a:t>
            </a:r>
            <a:r>
              <a:rPr lang="en-GB" baseline="0" dirty="0"/>
              <a:t> they promised to do, the contract is at an end. </a:t>
            </a:r>
          </a:p>
          <a:p>
            <a:r>
              <a:rPr lang="en-GB" baseline="0" dirty="0"/>
              <a:t>General rule: both parties must do precisely and completely what they promised.</a:t>
            </a:r>
          </a:p>
          <a:p>
            <a:r>
              <a:rPr lang="en-GB" baseline="0" dirty="0"/>
              <a:t>An </a:t>
            </a:r>
            <a:r>
              <a:rPr lang="en-GB" b="1" baseline="0" dirty="0"/>
              <a:t>ENTIRE</a:t>
            </a:r>
            <a:r>
              <a:rPr lang="en-GB" b="0" baseline="0" dirty="0"/>
              <a:t> contract is one, for example, in which payment depends on performance of the whole contract, and a party cannot sue if he has not fulfilled his obligations to the other party.</a:t>
            </a:r>
          </a:p>
          <a:p>
            <a:endParaRPr lang="en-GB" b="0" baseline="0" dirty="0"/>
          </a:p>
          <a:p>
            <a:r>
              <a:rPr lang="en-GB" b="0" baseline="0" dirty="0"/>
              <a:t>Cutter v Powell [1795]: </a:t>
            </a:r>
          </a:p>
          <a:p>
            <a:r>
              <a:rPr lang="en-GB" b="0" baseline="0" dirty="0"/>
              <a:t>Mr Cutter had been employed to help work a ship from Jamaica to Liverpool.</a:t>
            </a:r>
          </a:p>
          <a:p>
            <a:r>
              <a:rPr lang="en-GB" b="0" baseline="0" dirty="0"/>
              <a:t>Unfortunately, he died </a:t>
            </a:r>
            <a:r>
              <a:rPr lang="en-GB" b="0" baseline="0" dirty="0" err="1"/>
              <a:t>en</a:t>
            </a:r>
            <a:r>
              <a:rPr lang="en-GB" b="0" baseline="0" dirty="0"/>
              <a:t> route</a:t>
            </a:r>
          </a:p>
          <a:p>
            <a:r>
              <a:rPr lang="en-GB" b="0" baseline="0" dirty="0"/>
              <a:t>His widow attempted to recover his wages for the period worked up until his death</a:t>
            </a:r>
          </a:p>
          <a:p>
            <a:r>
              <a:rPr lang="en-GB" b="0" baseline="0" dirty="0"/>
              <a:t>She failed as her late husband had not fully performed his obligations under the contract.</a:t>
            </a:r>
          </a:p>
          <a:p>
            <a:endParaRPr lang="en-GB" b="0" baseline="0" dirty="0"/>
          </a:p>
          <a:p>
            <a:r>
              <a:rPr lang="en-GB" b="0" baseline="0" dirty="0"/>
              <a:t>Bolton v </a:t>
            </a:r>
            <a:r>
              <a:rPr lang="en-GB" b="0" baseline="0" dirty="0" err="1"/>
              <a:t>Mahadeva</a:t>
            </a:r>
            <a:r>
              <a:rPr lang="en-GB" b="0" baseline="0" dirty="0"/>
              <a:t> [1972]</a:t>
            </a:r>
          </a:p>
          <a:p>
            <a:r>
              <a:rPr lang="en-GB" dirty="0"/>
              <a:t>B agreed to install a central heating system in </a:t>
            </a:r>
            <a:r>
              <a:rPr lang="en-GB" dirty="0" err="1"/>
              <a:t>Mahadevas</a:t>
            </a:r>
            <a:r>
              <a:rPr lang="en-GB" baseline="0" dirty="0"/>
              <a:t> house.</a:t>
            </a:r>
          </a:p>
          <a:p>
            <a:r>
              <a:rPr lang="en-GB" baseline="0" dirty="0"/>
              <a:t>When completed, the system worked so ineffectively that it was going to cost a third of the original contract price to put right.</a:t>
            </a:r>
          </a:p>
          <a:p>
            <a:r>
              <a:rPr lang="en-GB" baseline="0" dirty="0"/>
              <a:t>The Court of Appeal found that the contract was entire.</a:t>
            </a:r>
          </a:p>
          <a:p>
            <a:r>
              <a:rPr lang="en-GB" baseline="0" dirty="0"/>
              <a:t>Bolton had not fully performed because he had not done what he said he would do and so </a:t>
            </a:r>
            <a:r>
              <a:rPr lang="en-GB" baseline="0" dirty="0" err="1"/>
              <a:t>Mahadeva</a:t>
            </a:r>
            <a:r>
              <a:rPr lang="en-GB" baseline="0" dirty="0"/>
              <a:t> did not have to pay him anything.</a:t>
            </a:r>
            <a:endParaRPr lang="en-GB" dirty="0"/>
          </a:p>
        </p:txBody>
      </p:sp>
      <p:sp>
        <p:nvSpPr>
          <p:cNvPr id="4" name="Slide Number Placeholder 3"/>
          <p:cNvSpPr>
            <a:spLocks noGrp="1"/>
          </p:cNvSpPr>
          <p:nvPr>
            <p:ph type="sldNum" sz="quarter" idx="10"/>
          </p:nvPr>
        </p:nvSpPr>
        <p:spPr/>
        <p:txBody>
          <a:bodyPr/>
          <a:lstStyle/>
          <a:p>
            <a:fld id="{EB6CDF78-BE5B-43AE-805C-A46DD5B459D8}" type="slidenum">
              <a:rPr lang="en-GB" smtClean="0"/>
              <a:t>5</a:t>
            </a:fld>
            <a:endParaRPr lang="en-GB"/>
          </a:p>
        </p:txBody>
      </p:sp>
    </p:spTree>
    <p:extLst>
      <p:ext uri="{BB962C8B-B14F-4D97-AF65-F5344CB8AC3E}">
        <p14:creationId xmlns:p14="http://schemas.microsoft.com/office/powerpoint/2010/main" val="419969743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r>
              <a:rPr lang="en-GB" dirty="0"/>
              <a:t>Acceptance</a:t>
            </a:r>
            <a:r>
              <a:rPr lang="en-GB" baseline="0" dirty="0"/>
              <a:t> of partial performance:</a:t>
            </a:r>
          </a:p>
          <a:p>
            <a:pPr marL="171450" indent="-171450">
              <a:buFontTx/>
              <a:buChar char="-"/>
            </a:pPr>
            <a:r>
              <a:rPr lang="en-GB" baseline="0" dirty="0"/>
              <a:t>A party who accepts partial (or incomplete) performance of a contract will be obliged to pay the other party for what they have done so far.</a:t>
            </a:r>
          </a:p>
          <a:p>
            <a:pPr marL="171450" indent="-171450">
              <a:buFontTx/>
              <a:buChar char="-"/>
            </a:pPr>
            <a:endParaRPr lang="en-GB" baseline="0" dirty="0"/>
          </a:p>
          <a:p>
            <a:pPr marL="171450" indent="-171450">
              <a:buFontTx/>
              <a:buChar char="-"/>
            </a:pPr>
            <a:r>
              <a:rPr lang="en-GB" baseline="0" dirty="0"/>
              <a:t>In effect, what is happening is that the parties are ending the original contract by agreement and replacing it with a new contract.</a:t>
            </a:r>
          </a:p>
          <a:p>
            <a:pPr marL="171450" indent="-171450">
              <a:buFontTx/>
              <a:buChar char="-"/>
            </a:pPr>
            <a:r>
              <a:rPr lang="en-GB" baseline="0" dirty="0"/>
              <a:t>For this exception to apply, there must be an element of choice, so where a party has no other option but to accept partial performance he cannot be made to pay for what has been done. </a:t>
            </a:r>
          </a:p>
          <a:p>
            <a:r>
              <a:rPr lang="en-GB" dirty="0">
                <a:effectLst/>
              </a:rPr>
              <a:t> </a:t>
            </a:r>
            <a:endParaRPr lang="en-GB" dirty="0"/>
          </a:p>
          <a:p>
            <a:r>
              <a:rPr lang="en-GB" b="1" i="1" dirty="0" err="1">
                <a:effectLst/>
              </a:rPr>
              <a:t>Sumpter</a:t>
            </a:r>
            <a:r>
              <a:rPr lang="en-GB" b="1" i="1" dirty="0">
                <a:effectLst/>
              </a:rPr>
              <a:t> v Hedges</a:t>
            </a:r>
            <a:r>
              <a:rPr lang="en-GB" b="1" dirty="0">
                <a:effectLst/>
              </a:rPr>
              <a:t> (1898) 1 QB 673</a:t>
            </a:r>
            <a:r>
              <a:rPr lang="en-GB" dirty="0">
                <a:effectLst/>
              </a:rPr>
              <a:t> Court of Appeal</a:t>
            </a:r>
            <a:br>
              <a:rPr lang="en-GB" dirty="0">
                <a:effectLst/>
              </a:rPr>
            </a:br>
            <a:br>
              <a:rPr lang="en-GB" dirty="0">
                <a:effectLst/>
              </a:rPr>
            </a:br>
            <a:r>
              <a:rPr lang="en-GB" dirty="0">
                <a:effectLst/>
              </a:rPr>
              <a:t>The claimant agreed to build two houses and stables for the defendant. It was agreed that £565 would be payable on completion. The claimant commenced performance and then ran out of money and was unable to complete. He had performed just over half of the contract. The defendant completed the work himself. The claimant sought to recover £333 representing the value of the work he had completed. He argued that in completing the work himself, the defendant had thereby accepted partial performance and prevented the claimant from completing the contract.</a:t>
            </a:r>
            <a:br>
              <a:rPr lang="en-GB" dirty="0">
                <a:effectLst/>
              </a:rPr>
            </a:br>
            <a:br>
              <a:rPr lang="en-GB" dirty="0">
                <a:effectLst/>
              </a:rPr>
            </a:br>
            <a:r>
              <a:rPr lang="en-GB" dirty="0">
                <a:effectLst/>
              </a:rPr>
              <a:t>Held:</a:t>
            </a:r>
            <a:br>
              <a:rPr lang="en-GB" dirty="0">
                <a:effectLst/>
              </a:rPr>
            </a:br>
            <a:br>
              <a:rPr lang="en-GB" dirty="0">
                <a:effectLst/>
              </a:rPr>
            </a:br>
            <a:r>
              <a:rPr lang="en-GB" dirty="0">
                <a:effectLst/>
              </a:rPr>
              <a:t>The claimant's action failed. The court held that the defendant had no choice but to accept partial performance as he was left with a half completed house on his land.</a:t>
            </a:r>
            <a:endParaRPr lang="en-GB" dirty="0"/>
          </a:p>
          <a:p>
            <a:pPr marL="0" indent="0">
              <a:buFontTx/>
              <a:buNone/>
            </a:pPr>
            <a:endParaRPr lang="en-GB" baseline="0" dirty="0"/>
          </a:p>
          <a:p>
            <a:pPr marL="0" indent="0">
              <a:buFontTx/>
              <a:buNone/>
            </a:pPr>
            <a:endParaRPr lang="en-GB" baseline="0" dirty="0"/>
          </a:p>
          <a:p>
            <a:pPr marL="228600" indent="-228600">
              <a:buFontTx/>
              <a:buAutoNum type="arabicPeriod" startAt="2"/>
            </a:pPr>
            <a:r>
              <a:rPr lang="en-GB" baseline="0" dirty="0"/>
              <a:t>Substantial performance.</a:t>
            </a:r>
          </a:p>
          <a:p>
            <a:pPr marL="0" indent="0">
              <a:buFontTx/>
              <a:buNone/>
            </a:pPr>
            <a:r>
              <a:rPr lang="en-GB" baseline="0" dirty="0"/>
              <a:t>This is illustrated by </a:t>
            </a:r>
            <a:r>
              <a:rPr lang="en-GB" b="1" baseline="0" dirty="0" err="1"/>
              <a:t>Hoenig</a:t>
            </a:r>
            <a:r>
              <a:rPr lang="en-GB" b="1" baseline="0" dirty="0"/>
              <a:t> v Isaacs [1952]</a:t>
            </a:r>
          </a:p>
          <a:p>
            <a:pPr marL="171450" indent="-171450">
              <a:buFontTx/>
              <a:buChar char="-"/>
            </a:pPr>
            <a:r>
              <a:rPr lang="en-GB" b="0" baseline="0" dirty="0"/>
              <a:t>A decorator refurbished a flat and did part of the job badly</a:t>
            </a:r>
          </a:p>
          <a:p>
            <a:pPr marL="171450" indent="-171450">
              <a:buFontTx/>
              <a:buChar char="-"/>
            </a:pPr>
            <a:r>
              <a:rPr lang="en-GB" b="0" baseline="0" dirty="0"/>
              <a:t>The court decided that because the job was not bad enough to amount to a failure to perform at all, he should be paid the £750 contract price, minus the £56 for the cost of rectifying the faults.</a:t>
            </a:r>
          </a:p>
          <a:p>
            <a:pPr marL="171450" indent="-171450">
              <a:buFontTx/>
              <a:buChar char="-"/>
            </a:pPr>
            <a:endParaRPr lang="en-GB" b="0" baseline="0" dirty="0"/>
          </a:p>
          <a:p>
            <a:pPr marL="0" indent="0">
              <a:buFontTx/>
              <a:buNone/>
            </a:pPr>
            <a:r>
              <a:rPr lang="en-GB" b="0" baseline="0" dirty="0"/>
              <a:t>The outcome in this case should be contrasted with the outcome in </a:t>
            </a:r>
            <a:r>
              <a:rPr lang="en-GB" b="1" baseline="0" dirty="0"/>
              <a:t>Bolton v </a:t>
            </a:r>
            <a:r>
              <a:rPr lang="en-GB" b="1" baseline="0" dirty="0" err="1"/>
              <a:t>Madheva</a:t>
            </a:r>
            <a:r>
              <a:rPr lang="en-GB" b="1" baseline="0" dirty="0"/>
              <a:t> [1972].</a:t>
            </a:r>
          </a:p>
          <a:p>
            <a:pPr marL="0" indent="0">
              <a:buFontTx/>
              <a:buNone/>
            </a:pPr>
            <a:endParaRPr lang="en-GB" b="0" baseline="0" dirty="0"/>
          </a:p>
          <a:p>
            <a:pPr marL="0" indent="0">
              <a:buFontTx/>
              <a:buNone/>
            </a:pPr>
            <a:r>
              <a:rPr lang="en-GB" b="0" baseline="0" dirty="0"/>
              <a:t>3. One party prevents performance</a:t>
            </a:r>
          </a:p>
          <a:p>
            <a:pPr marL="171450" indent="-171450">
              <a:buFontTx/>
              <a:buChar char="-"/>
            </a:pPr>
            <a:r>
              <a:rPr lang="en-GB" b="0" baseline="0" dirty="0"/>
              <a:t>Where one party prevents performance of the contract by the other, and the person who is prevented from completing performance can sue for payment for the work that he has done so far.</a:t>
            </a:r>
          </a:p>
          <a:p>
            <a:pPr marL="171450" indent="-171450">
              <a:buFontTx/>
              <a:buChar char="-"/>
            </a:pPr>
            <a:r>
              <a:rPr lang="en-GB" b="1" baseline="0" dirty="0" err="1"/>
              <a:t>Planche</a:t>
            </a:r>
            <a:r>
              <a:rPr lang="en-GB" b="1" baseline="0" dirty="0"/>
              <a:t> v Colburn</a:t>
            </a:r>
            <a:r>
              <a:rPr lang="en-GB" b="0" baseline="0" dirty="0"/>
              <a:t>: An author was commissioned to write a book for £100. The publisher withdrew from the project when the book was half completed. The author recovered £50  for the work he had done. </a:t>
            </a:r>
          </a:p>
          <a:p>
            <a:pPr marL="171450" indent="-171450">
              <a:buFontTx/>
              <a:buChar char="-"/>
            </a:pPr>
            <a:endParaRPr lang="en-GB" b="0" baseline="0" dirty="0"/>
          </a:p>
          <a:p>
            <a:pPr marL="0" indent="0">
              <a:buFontTx/>
              <a:buNone/>
            </a:pPr>
            <a:r>
              <a:rPr lang="en-GB" b="0" baseline="0" dirty="0"/>
              <a:t>4. A related exception is where one party tenders (or attempts) performance which is then rejected by the other party.</a:t>
            </a:r>
          </a:p>
          <a:p>
            <a:pPr marL="0" indent="0">
              <a:buFontTx/>
              <a:buNone/>
            </a:pPr>
            <a:r>
              <a:rPr lang="en-GB" b="0" baseline="0" dirty="0"/>
              <a:t>Because the first party has done all that they can to perform the contract, it is unfair to view their attempt as anything other than full performance.</a:t>
            </a:r>
          </a:p>
          <a:p>
            <a:pPr marL="0" indent="0">
              <a:buFontTx/>
              <a:buNone/>
            </a:pPr>
            <a:r>
              <a:rPr lang="en-GB" b="0" baseline="0" dirty="0"/>
              <a:t>However, this rule will only apply where the other party's compliance is needed for performance to occur.</a:t>
            </a:r>
          </a:p>
          <a:p>
            <a:pPr marL="0" indent="0">
              <a:buFontTx/>
              <a:buNone/>
            </a:pPr>
            <a:r>
              <a:rPr lang="en-GB" b="0" baseline="0" dirty="0"/>
              <a:t>E.g. </a:t>
            </a:r>
            <a:r>
              <a:rPr lang="en-GB" b="1" baseline="0" dirty="0" err="1"/>
              <a:t>Startup</a:t>
            </a:r>
            <a:r>
              <a:rPr lang="en-GB" b="1" baseline="0" dirty="0"/>
              <a:t> v Macdonald [1843]</a:t>
            </a:r>
          </a:p>
          <a:p>
            <a:pPr marL="0" indent="0">
              <a:buFontTx/>
              <a:buNone/>
            </a:pPr>
            <a:r>
              <a:rPr lang="en-GB" b="0" baseline="0" dirty="0"/>
              <a:t>The claimant’s attempt at (or tender of) performance was held to amount to performance, and the claimant was therefore discharged from his contractual obligations.</a:t>
            </a:r>
          </a:p>
          <a:p>
            <a:pPr marL="0" indent="0">
              <a:buFontTx/>
              <a:buNone/>
            </a:pPr>
            <a:endParaRPr lang="en-GB" b="0" baseline="0" dirty="0"/>
          </a:p>
        </p:txBody>
      </p:sp>
      <p:sp>
        <p:nvSpPr>
          <p:cNvPr id="4" name="Slide Number Placeholder 3"/>
          <p:cNvSpPr>
            <a:spLocks noGrp="1"/>
          </p:cNvSpPr>
          <p:nvPr>
            <p:ph type="sldNum" sz="quarter" idx="10"/>
          </p:nvPr>
        </p:nvSpPr>
        <p:spPr/>
        <p:txBody>
          <a:bodyPr/>
          <a:lstStyle/>
          <a:p>
            <a:fld id="{EB6CDF78-BE5B-43AE-805C-A46DD5B459D8}" type="slidenum">
              <a:rPr lang="en-GB" smtClean="0"/>
              <a:t>6</a:t>
            </a:fld>
            <a:endParaRPr lang="en-GB"/>
          </a:p>
        </p:txBody>
      </p:sp>
    </p:spTree>
    <p:extLst>
      <p:ext uri="{BB962C8B-B14F-4D97-AF65-F5344CB8AC3E}">
        <p14:creationId xmlns:p14="http://schemas.microsoft.com/office/powerpoint/2010/main" val="252209095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Tx/>
              <a:buNone/>
            </a:pPr>
            <a:r>
              <a:rPr lang="en-GB" b="0" baseline="0" dirty="0"/>
              <a:t>5. The entire performance rule can be avoided for contracts which are not entire; these are divisible or severable obligations.</a:t>
            </a:r>
          </a:p>
          <a:p>
            <a:pPr marL="0" indent="0">
              <a:buFontTx/>
              <a:buNone/>
            </a:pPr>
            <a:r>
              <a:rPr lang="en-GB" b="0" baseline="0" dirty="0"/>
              <a:t>Such contractual obligations may be divided into parts so that one party may claim payment when he has completed only one part of his obligation. Elements of building contracts can fall into this category.</a:t>
            </a:r>
          </a:p>
          <a:p>
            <a:endParaRPr lang="en-GB" dirty="0"/>
          </a:p>
        </p:txBody>
      </p:sp>
      <p:sp>
        <p:nvSpPr>
          <p:cNvPr id="4" name="Slide Number Placeholder 3"/>
          <p:cNvSpPr>
            <a:spLocks noGrp="1"/>
          </p:cNvSpPr>
          <p:nvPr>
            <p:ph type="sldNum" sz="quarter" idx="5"/>
          </p:nvPr>
        </p:nvSpPr>
        <p:spPr/>
        <p:txBody>
          <a:bodyPr/>
          <a:lstStyle/>
          <a:p>
            <a:fld id="{EB6CDF78-BE5B-43AE-805C-A46DD5B459D8}" type="slidenum">
              <a:rPr lang="en-GB" smtClean="0"/>
              <a:t>7</a:t>
            </a:fld>
            <a:endParaRPr lang="en-GB"/>
          </a:p>
        </p:txBody>
      </p:sp>
    </p:spTree>
    <p:extLst>
      <p:ext uri="{BB962C8B-B14F-4D97-AF65-F5344CB8AC3E}">
        <p14:creationId xmlns:p14="http://schemas.microsoft.com/office/powerpoint/2010/main" val="270886455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GB" sz="1800" b="1" u="sng" dirty="0"/>
              <a:t>Time for performance</a:t>
            </a:r>
          </a:p>
          <a:p>
            <a:pPr marL="0" indent="0">
              <a:buNone/>
            </a:pPr>
            <a:endParaRPr lang="en-GB" sz="1800" b="1" u="sng" dirty="0"/>
          </a:p>
          <a:p>
            <a:pPr marL="0" indent="0">
              <a:buNone/>
            </a:pPr>
            <a:r>
              <a:rPr lang="en-GB" sz="1800" b="0" u="none" dirty="0"/>
              <a:t>It is</a:t>
            </a:r>
            <a:r>
              <a:rPr lang="en-GB" sz="1800" b="0" u="none" baseline="0" dirty="0"/>
              <a:t> important to check whether time is of the essence when performing a contract.</a:t>
            </a:r>
          </a:p>
          <a:p>
            <a:pPr marL="0" indent="0">
              <a:buNone/>
            </a:pPr>
            <a:r>
              <a:rPr lang="en-GB" sz="1800" b="0" u="none" baseline="0" dirty="0"/>
              <a:t>This contractual expression is used to indicate situations when the time for performance of a contract (e.g. date for delivery of goods) is a vital term (condition), breach of which entitles the injured party to treat the contract as repudiated. </a:t>
            </a:r>
          </a:p>
          <a:p>
            <a:pPr marL="0" indent="0">
              <a:buNone/>
            </a:pPr>
            <a:endParaRPr lang="en-GB" sz="1800" b="0" u="none" baseline="0" dirty="0"/>
          </a:p>
          <a:p>
            <a:pPr marL="0" indent="0">
              <a:buNone/>
            </a:pPr>
            <a:endParaRPr lang="en-GB" sz="1800" b="0" u="none" baseline="0" dirty="0"/>
          </a:p>
          <a:p>
            <a:pPr marL="0" indent="0">
              <a:buNone/>
            </a:pPr>
            <a:r>
              <a:rPr lang="en-GB" sz="1800" b="1" u="sng" dirty="0"/>
              <a:t>Time will only be of the essence when:</a:t>
            </a:r>
          </a:p>
          <a:p>
            <a:pPr>
              <a:buFontTx/>
              <a:buChar char="-"/>
            </a:pPr>
            <a:r>
              <a:rPr lang="en-GB" dirty="0">
                <a:latin typeface="Arial" panose="020B0604020202020204" pitchFamily="34" charset="0"/>
                <a:cs typeface="Arial" panose="020B0604020202020204" pitchFamily="34" charset="0"/>
              </a:rPr>
              <a:t>The contract expressly or impliedly says that it is</a:t>
            </a:r>
          </a:p>
          <a:p>
            <a:pPr>
              <a:buFontTx/>
              <a:buChar char="-"/>
            </a:pPr>
            <a:r>
              <a:rPr lang="en-GB" dirty="0">
                <a:latin typeface="Arial" panose="020B0604020202020204" pitchFamily="34" charset="0"/>
                <a:cs typeface="Arial" panose="020B0604020202020204" pitchFamily="34" charset="0"/>
              </a:rPr>
              <a:t>After an agreed date for performance of a contractual obligation has not been met, 1 party notifies the other that time is of the essence and sets a new deadline. </a:t>
            </a:r>
            <a:r>
              <a:rPr lang="en-GB" baseline="0" dirty="0">
                <a:latin typeface="Arial" panose="020B0604020202020204" pitchFamily="34" charset="0"/>
                <a:cs typeface="Arial" panose="020B0604020202020204" pitchFamily="34" charset="0"/>
              </a:rPr>
              <a:t> If the contract is not performed by the  t</a:t>
            </a:r>
            <a:r>
              <a:rPr lang="en-GB" dirty="0">
                <a:latin typeface="Arial" panose="020B0604020202020204" pitchFamily="34" charset="0"/>
                <a:cs typeface="Arial" panose="020B0604020202020204" pitchFamily="34" charset="0"/>
              </a:rPr>
              <a:t>erminate or sue for damages</a:t>
            </a:r>
          </a:p>
          <a:p>
            <a:pPr>
              <a:buFontTx/>
              <a:buChar char="-"/>
            </a:pPr>
            <a:r>
              <a:rPr lang="en-GB" dirty="0">
                <a:latin typeface="Arial" panose="020B0604020202020204" pitchFamily="34" charset="0"/>
                <a:cs typeface="Arial" panose="020B0604020202020204" pitchFamily="34" charset="0"/>
              </a:rPr>
              <a:t>The circumstances show that time is of the essence </a:t>
            </a:r>
          </a:p>
          <a:p>
            <a:pPr marL="0" indent="0">
              <a:buNone/>
            </a:pPr>
            <a:r>
              <a:rPr lang="en-GB" dirty="0">
                <a:latin typeface="Arial" panose="020B0604020202020204" pitchFamily="34" charset="0"/>
                <a:cs typeface="Arial" panose="020B0604020202020204" pitchFamily="34" charset="0"/>
              </a:rPr>
              <a:t>e.g. the goods are perishable (food) or fluctuate in value (shares)</a:t>
            </a:r>
          </a:p>
          <a:p>
            <a:endParaRPr lang="en-GB" dirty="0"/>
          </a:p>
          <a:p>
            <a:r>
              <a:rPr lang="en-GB" dirty="0" err="1"/>
              <a:t>Valilas</a:t>
            </a:r>
            <a:r>
              <a:rPr lang="en-GB" dirty="0"/>
              <a:t> v </a:t>
            </a:r>
            <a:r>
              <a:rPr lang="en-GB" dirty="0" err="1"/>
              <a:t>Januzaj</a:t>
            </a:r>
            <a:r>
              <a:rPr lang="en-GB" dirty="0"/>
              <a:t> [2014] </a:t>
            </a:r>
          </a:p>
          <a:p>
            <a:r>
              <a:rPr lang="en-GB" dirty="0"/>
              <a:t>An agreement made by a dentist</a:t>
            </a:r>
            <a:r>
              <a:rPr lang="en-GB" baseline="0" dirty="0"/>
              <a:t> whereby V effectively rented premises and equipment from J in exchange for 50% of V’s monthly receipts.</a:t>
            </a:r>
          </a:p>
          <a:p>
            <a:r>
              <a:rPr lang="en-GB" baseline="0" dirty="0"/>
              <a:t>After a few years, the agreement broke down, and V refused to make payments to J for the months of August, September and October 2010. </a:t>
            </a:r>
          </a:p>
          <a:p>
            <a:r>
              <a:rPr lang="en-GB" baseline="0" dirty="0"/>
              <a:t>J argued that this amounted to a repudiatory breach of contract- that is that V breached a condition of their agreement.</a:t>
            </a:r>
          </a:p>
          <a:p>
            <a:r>
              <a:rPr lang="en-GB" baseline="0" dirty="0"/>
              <a:t>The Court of Appeal confirmed that, in relation to time-of-performance clauses within a contract, such clauses would only be considered to be terms of the contract where time was of the essence.</a:t>
            </a:r>
          </a:p>
          <a:p>
            <a:r>
              <a:rPr lang="en-GB" baseline="0" dirty="0"/>
              <a:t>In this case the court was clear that time was not of the essence and in order to decide whether there had been a repudiatory breach, the court had to look at whether the breach had gone to the root of the contract. </a:t>
            </a:r>
            <a:endParaRPr lang="en-GB" dirty="0"/>
          </a:p>
        </p:txBody>
      </p:sp>
      <p:sp>
        <p:nvSpPr>
          <p:cNvPr id="4" name="Slide Number Placeholder 3"/>
          <p:cNvSpPr>
            <a:spLocks noGrp="1"/>
          </p:cNvSpPr>
          <p:nvPr>
            <p:ph type="sldNum" sz="quarter" idx="10"/>
          </p:nvPr>
        </p:nvSpPr>
        <p:spPr/>
        <p:txBody>
          <a:bodyPr/>
          <a:lstStyle/>
          <a:p>
            <a:fld id="{EB6CDF78-BE5B-43AE-805C-A46DD5B459D8}" type="slidenum">
              <a:rPr lang="en-GB" smtClean="0"/>
              <a:t>8</a:t>
            </a:fld>
            <a:endParaRPr lang="en-GB"/>
          </a:p>
        </p:txBody>
      </p:sp>
    </p:spTree>
    <p:extLst>
      <p:ext uri="{BB962C8B-B14F-4D97-AF65-F5344CB8AC3E}">
        <p14:creationId xmlns:p14="http://schemas.microsoft.com/office/powerpoint/2010/main" val="392128587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remedies</a:t>
            </a:r>
            <a:r>
              <a:rPr lang="en-GB" baseline="0" dirty="0"/>
              <a:t> available to the innocent party in situations of breach, generally depend upon the status of the clause that has not been performed as promised. </a:t>
            </a:r>
          </a:p>
          <a:p>
            <a:endParaRPr lang="en-GB" baseline="0" dirty="0"/>
          </a:p>
          <a:p>
            <a:endParaRPr lang="en-GB" baseline="0" dirty="0"/>
          </a:p>
          <a:p>
            <a:r>
              <a:rPr lang="en-GB" sz="1200" b="0" i="0" kern="1200" dirty="0">
                <a:solidFill>
                  <a:schemeClr val="tx1"/>
                </a:solidFill>
                <a:effectLst/>
                <a:latin typeface="+mn-lt"/>
                <a:ea typeface="+mn-ea"/>
                <a:cs typeface="+mn-cs"/>
              </a:rPr>
              <a:t>The </a:t>
            </a:r>
            <a:r>
              <a:rPr lang="en-GB" sz="1200" b="1" i="0" kern="1200" dirty="0">
                <a:solidFill>
                  <a:schemeClr val="tx1"/>
                </a:solidFill>
                <a:effectLst/>
                <a:latin typeface="+mn-lt"/>
                <a:ea typeface="+mn-ea"/>
                <a:cs typeface="+mn-cs"/>
              </a:rPr>
              <a:t>differences</a:t>
            </a:r>
            <a:r>
              <a:rPr lang="en-GB" sz="1200" b="0" i="0" kern="1200" dirty="0">
                <a:solidFill>
                  <a:schemeClr val="tx1"/>
                </a:solidFill>
                <a:effectLst/>
                <a:latin typeface="+mn-lt"/>
                <a:ea typeface="+mn-ea"/>
                <a:cs typeface="+mn-cs"/>
              </a:rPr>
              <a:t> in meaning are quite subtle. A breaching party may </a:t>
            </a:r>
            <a:r>
              <a:rPr lang="en-GB" sz="1200" b="1" i="0" kern="1200" dirty="0">
                <a:solidFill>
                  <a:schemeClr val="tx1"/>
                </a:solidFill>
                <a:effectLst/>
                <a:latin typeface="+mn-lt"/>
                <a:ea typeface="+mn-ea"/>
                <a:cs typeface="+mn-cs"/>
              </a:rPr>
              <a:t>repudiate</a:t>
            </a:r>
            <a:r>
              <a:rPr lang="en-GB" sz="1200" b="0" i="0" kern="1200" dirty="0">
                <a:solidFill>
                  <a:schemeClr val="tx1"/>
                </a:solidFill>
                <a:effectLst/>
                <a:latin typeface="+mn-lt"/>
                <a:ea typeface="+mn-ea"/>
                <a:cs typeface="+mn-cs"/>
              </a:rPr>
              <a:t> the contract, but termination only occurs if the other party accepts the </a:t>
            </a:r>
            <a:r>
              <a:rPr lang="en-GB" sz="1200" b="1" i="0" kern="1200" dirty="0">
                <a:solidFill>
                  <a:schemeClr val="tx1"/>
                </a:solidFill>
                <a:effectLst/>
                <a:latin typeface="+mn-lt"/>
                <a:ea typeface="+mn-ea"/>
                <a:cs typeface="+mn-cs"/>
              </a:rPr>
              <a:t>repudiation</a:t>
            </a:r>
            <a:r>
              <a:rPr lang="en-GB" sz="1200" b="0" i="0" kern="1200" dirty="0">
                <a:solidFill>
                  <a:schemeClr val="tx1"/>
                </a:solidFill>
                <a:effectLst/>
                <a:latin typeface="+mn-lt"/>
                <a:ea typeface="+mn-ea"/>
                <a:cs typeface="+mn-cs"/>
              </a:rPr>
              <a:t>. If a party is induced to enter into a contract by a misrepresentation, he may be entitled to </a:t>
            </a:r>
            <a:r>
              <a:rPr lang="en-GB" sz="1200" b="1" i="0" kern="1200" dirty="0">
                <a:solidFill>
                  <a:schemeClr val="tx1"/>
                </a:solidFill>
                <a:effectLst/>
                <a:latin typeface="+mn-lt"/>
                <a:ea typeface="+mn-ea"/>
                <a:cs typeface="+mn-cs"/>
              </a:rPr>
              <a:t>rescind</a:t>
            </a:r>
            <a:r>
              <a:rPr lang="en-GB" sz="1200" b="0" i="0" kern="1200" dirty="0">
                <a:solidFill>
                  <a:schemeClr val="tx1"/>
                </a:solidFill>
                <a:effectLst/>
                <a:latin typeface="+mn-lt"/>
                <a:ea typeface="+mn-ea"/>
                <a:cs typeface="+mn-cs"/>
              </a:rPr>
              <a:t> the contract.</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Breach of contract = Repudiate</a:t>
            </a:r>
          </a:p>
          <a:p>
            <a:r>
              <a:rPr lang="en-GB" sz="1200" b="0" i="0" kern="1200" dirty="0">
                <a:solidFill>
                  <a:schemeClr val="tx1"/>
                </a:solidFill>
                <a:effectLst/>
                <a:latin typeface="+mn-lt"/>
                <a:ea typeface="+mn-ea"/>
                <a:cs typeface="+mn-cs"/>
              </a:rPr>
              <a:t>Misrepresentation</a:t>
            </a:r>
            <a:r>
              <a:rPr lang="en-GB" sz="1200" b="0" i="0" kern="1200" baseline="0" dirty="0">
                <a:solidFill>
                  <a:schemeClr val="tx1"/>
                </a:solidFill>
                <a:effectLst/>
                <a:latin typeface="+mn-lt"/>
                <a:ea typeface="+mn-ea"/>
                <a:cs typeface="+mn-cs"/>
              </a:rPr>
              <a:t> = rescind</a:t>
            </a:r>
            <a:endParaRPr lang="en-GB" dirty="0"/>
          </a:p>
        </p:txBody>
      </p:sp>
      <p:sp>
        <p:nvSpPr>
          <p:cNvPr id="4" name="Slide Number Placeholder 3"/>
          <p:cNvSpPr>
            <a:spLocks noGrp="1"/>
          </p:cNvSpPr>
          <p:nvPr>
            <p:ph type="sldNum" sz="quarter" idx="10"/>
          </p:nvPr>
        </p:nvSpPr>
        <p:spPr/>
        <p:txBody>
          <a:bodyPr/>
          <a:lstStyle/>
          <a:p>
            <a:fld id="{EB6CDF78-BE5B-43AE-805C-A46DD5B459D8}" type="slidenum">
              <a:rPr lang="en-GB" smtClean="0"/>
              <a:t>9</a:t>
            </a:fld>
            <a:endParaRPr lang="en-GB"/>
          </a:p>
        </p:txBody>
      </p:sp>
    </p:spTree>
    <p:extLst>
      <p:ext uri="{BB962C8B-B14F-4D97-AF65-F5344CB8AC3E}">
        <p14:creationId xmlns:p14="http://schemas.microsoft.com/office/powerpoint/2010/main" val="243803060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A contract may be ended by agreement , but this agreement must be</a:t>
            </a:r>
            <a:r>
              <a:rPr lang="en-GB" baseline="0" dirty="0"/>
              <a:t> a contract, so must fulfil the requirements for forming a valid contract, and therefore have consideration or be by deed.</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aseline="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baseline="0" dirty="0"/>
              <a:t>1. If neither party has performed its contractual obligations, the parties may end their contract by promising each other not to enforce the contract. These </a:t>
            </a:r>
            <a:r>
              <a:rPr lang="en-GB" b="1" baseline="0" dirty="0"/>
              <a:t>mutual promises</a:t>
            </a:r>
            <a:r>
              <a:rPr lang="en-GB" b="0" baseline="0" dirty="0"/>
              <a:t> provide the consideration.</a:t>
            </a:r>
            <a:endParaRPr lang="en-GB" baseline="0"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2. If one party has performed his part of the contract</a:t>
            </a:r>
            <a:r>
              <a:rPr lang="en-GB" baseline="0" dirty="0"/>
              <a:t> but the other has not, the one who has performed may release the other from his obligation to perform if he receives something in return for his promise to release. This is called </a:t>
            </a:r>
            <a:r>
              <a:rPr lang="en-GB" b="1" baseline="0" dirty="0"/>
              <a:t>accord and satisfaction</a:t>
            </a:r>
            <a:r>
              <a:rPr lang="en-GB" b="0" baseline="0" dirty="0"/>
              <a:t>. The accord is the agreement between the parties that one shall be released from his obligation and the satisfaction is the consideration which makes the new agreement operative.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0" baseline="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b="0" baseline="0" dirty="0"/>
              <a:t>A promise to release someone from payment of all or part of a debt is not enforceable when it is made for nothing, as in </a:t>
            </a:r>
            <a:r>
              <a:rPr lang="en-GB" b="1" baseline="0" dirty="0"/>
              <a:t>D &amp; C Builders v Rees [1966]:</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1" baseline="0" dirty="0"/>
              <a:t>- </a:t>
            </a:r>
            <a:endParaRPr lang="en-GB" b="1" dirty="0"/>
          </a:p>
        </p:txBody>
      </p:sp>
      <p:sp>
        <p:nvSpPr>
          <p:cNvPr id="4" name="Slide Number Placeholder 3"/>
          <p:cNvSpPr>
            <a:spLocks noGrp="1"/>
          </p:cNvSpPr>
          <p:nvPr>
            <p:ph type="sldNum" sz="quarter" idx="10"/>
          </p:nvPr>
        </p:nvSpPr>
        <p:spPr/>
        <p:txBody>
          <a:bodyPr/>
          <a:lstStyle/>
          <a:p>
            <a:fld id="{EB6CDF78-BE5B-43AE-805C-A46DD5B459D8}" type="slidenum">
              <a:rPr lang="en-GB" smtClean="0"/>
              <a:t>11</a:t>
            </a:fld>
            <a:endParaRPr lang="en-GB"/>
          </a:p>
        </p:txBody>
      </p:sp>
    </p:spTree>
    <p:extLst>
      <p:ext uri="{BB962C8B-B14F-4D97-AF65-F5344CB8AC3E}">
        <p14:creationId xmlns:p14="http://schemas.microsoft.com/office/powerpoint/2010/main" val="177721146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2. If one party has performed his part of the contract</a:t>
            </a:r>
            <a:r>
              <a:rPr lang="en-GB" baseline="0" dirty="0"/>
              <a:t> but the other has not, the one who has performed may release the other from his obligation to perform if he receives something in return for his promise to release. This is called </a:t>
            </a:r>
            <a:r>
              <a:rPr lang="en-GB" b="1" baseline="0" dirty="0"/>
              <a:t>accord and satisfaction</a:t>
            </a:r>
            <a:r>
              <a:rPr lang="en-GB" b="0" baseline="0" dirty="0"/>
              <a:t>. The accord is the agreement between the parties that one shall be released from his obligation and the satisfaction is the consideration which makes the new agreement operative.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0" baseline="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b="0" baseline="0" dirty="0"/>
              <a:t>A promise to release someone from payment of all or part of a debt is not enforceable when it is made for nothing, as in </a:t>
            </a:r>
            <a:r>
              <a:rPr lang="en-GB" b="1" baseline="0" dirty="0"/>
              <a:t>D &amp; C Builders v Rees [1966]:</a:t>
            </a:r>
          </a:p>
          <a:p>
            <a:pPr marL="171450" indent="-171450">
              <a:buFontTx/>
              <a:buChar char="-"/>
            </a:pPr>
            <a:r>
              <a:rPr lang="en-GB" dirty="0"/>
              <a:t>Where the builders’ promise not</a:t>
            </a:r>
            <a:r>
              <a:rPr lang="en-GB" baseline="0" dirty="0"/>
              <a:t> to make Rees pay the full amount owing was unenforceable because they were not receiving anything from Rees in return for that promise.</a:t>
            </a:r>
          </a:p>
          <a:p>
            <a:pPr marL="171450" indent="-171450">
              <a:buFontTx/>
              <a:buChar char="-"/>
            </a:pPr>
            <a:r>
              <a:rPr lang="en-GB" baseline="0" dirty="0"/>
              <a:t>The builders only received what they were already entitled to; if Rees had agreed to give them something additional to, or different from the original agreement (such as early payment, or payment with goods instead of money), the builders promise might have been binding. </a:t>
            </a:r>
          </a:p>
          <a:p>
            <a:pPr marL="171450" indent="-171450">
              <a:buFontTx/>
              <a:buChar char="-"/>
            </a:pPr>
            <a:endParaRPr lang="en-GB" baseline="0" dirty="0"/>
          </a:p>
          <a:p>
            <a:r>
              <a:rPr lang="en-GB" dirty="0"/>
              <a:t>What is accord</a:t>
            </a:r>
            <a:r>
              <a:rPr lang="en-GB" baseline="0" dirty="0"/>
              <a:t> and satisfaction?</a:t>
            </a:r>
          </a:p>
          <a:p>
            <a:r>
              <a:rPr lang="en-GB" dirty="0"/>
              <a:t>Where one party has performed</a:t>
            </a:r>
            <a:r>
              <a:rPr lang="en-GB" baseline="0" dirty="0"/>
              <a:t> his part of the contract, but then agrees to release the other party from their obligations, there must be ‘accord and satisfaction’ for the new agreement to be valid.</a:t>
            </a:r>
          </a:p>
          <a:p>
            <a:r>
              <a:rPr lang="en-GB" baseline="0" dirty="0"/>
              <a:t>The accord is the agreement between the parties that one will be released from his obligation and the satisfaction is the consideration.</a:t>
            </a:r>
            <a:endParaRPr lang="en-GB" dirty="0"/>
          </a:p>
          <a:p>
            <a:pPr marL="171450" indent="-171450">
              <a:buFontTx/>
              <a:buChar char="-"/>
            </a:pPr>
            <a:endParaRPr lang="en-GB" dirty="0"/>
          </a:p>
        </p:txBody>
      </p:sp>
      <p:sp>
        <p:nvSpPr>
          <p:cNvPr id="4" name="Slide Number Placeholder 3"/>
          <p:cNvSpPr>
            <a:spLocks noGrp="1"/>
          </p:cNvSpPr>
          <p:nvPr>
            <p:ph type="sldNum" sz="quarter" idx="10"/>
          </p:nvPr>
        </p:nvSpPr>
        <p:spPr/>
        <p:txBody>
          <a:bodyPr/>
          <a:lstStyle/>
          <a:p>
            <a:fld id="{EB6CDF78-BE5B-43AE-805C-A46DD5B459D8}" type="slidenum">
              <a:rPr lang="en-GB" smtClean="0"/>
              <a:t>12</a:t>
            </a:fld>
            <a:endParaRPr lang="en-GB"/>
          </a:p>
        </p:txBody>
      </p:sp>
    </p:spTree>
    <p:extLst>
      <p:ext uri="{BB962C8B-B14F-4D97-AF65-F5344CB8AC3E}">
        <p14:creationId xmlns:p14="http://schemas.microsoft.com/office/powerpoint/2010/main" val="352160769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But what would have happened</a:t>
            </a:r>
            <a:r>
              <a:rPr lang="en-GB" baseline="0" dirty="0"/>
              <a:t> to the person or persons who entered into a contract to hire the Sanctuary or some other key location if the wedding had been cancelled?</a:t>
            </a:r>
          </a:p>
          <a:p>
            <a:endParaRPr lang="en-GB" baseline="0" dirty="0"/>
          </a:p>
          <a:p>
            <a:r>
              <a:rPr lang="en-GB" b="1" u="sng" baseline="0" dirty="0"/>
              <a:t>WHAT IS FRUSTRATION?</a:t>
            </a:r>
          </a:p>
          <a:p>
            <a:r>
              <a:rPr lang="en-GB" baseline="0" dirty="0"/>
              <a:t>If, after a contract has been made, unforeseen circumstances – which are the fault of neither party – arise which make the contract </a:t>
            </a:r>
          </a:p>
          <a:p>
            <a:r>
              <a:rPr lang="en-GB" baseline="0" dirty="0"/>
              <a:t>Impossible</a:t>
            </a:r>
          </a:p>
          <a:p>
            <a:r>
              <a:rPr lang="en-GB" baseline="0" dirty="0"/>
              <a:t>Illegal </a:t>
            </a:r>
          </a:p>
          <a:p>
            <a:r>
              <a:rPr lang="en-GB" baseline="0" dirty="0"/>
              <a:t>Undermine its commercial purpose</a:t>
            </a:r>
          </a:p>
          <a:p>
            <a:r>
              <a:rPr lang="en-GB" baseline="0" dirty="0"/>
              <a:t>The contract may be said to have been frustrated. As the fault is neither of the parties fault, neither party can be sued for breach.</a:t>
            </a:r>
          </a:p>
        </p:txBody>
      </p:sp>
      <p:sp>
        <p:nvSpPr>
          <p:cNvPr id="4" name="Slide Number Placeholder 3"/>
          <p:cNvSpPr>
            <a:spLocks noGrp="1"/>
          </p:cNvSpPr>
          <p:nvPr>
            <p:ph type="sldNum" sz="quarter" idx="10"/>
          </p:nvPr>
        </p:nvSpPr>
        <p:spPr/>
        <p:txBody>
          <a:bodyPr/>
          <a:lstStyle/>
          <a:p>
            <a:fld id="{EB6CDF78-BE5B-43AE-805C-A46DD5B459D8}" type="slidenum">
              <a:rPr lang="en-GB" smtClean="0"/>
              <a:t>13</a:t>
            </a:fld>
            <a:endParaRPr lang="en-GB"/>
          </a:p>
        </p:txBody>
      </p:sp>
    </p:spTree>
    <p:extLst>
      <p:ext uri="{BB962C8B-B14F-4D97-AF65-F5344CB8AC3E}">
        <p14:creationId xmlns:p14="http://schemas.microsoft.com/office/powerpoint/2010/main" val="406686434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457200" indent="-457200">
              <a:buAutoNum type="arabicPeriod"/>
            </a:pPr>
            <a:r>
              <a:rPr lang="en-GB" sz="1600" b="1" dirty="0"/>
              <a:t>Death/Illness</a:t>
            </a:r>
            <a:r>
              <a:rPr lang="en-GB" dirty="0"/>
              <a:t> - </a:t>
            </a:r>
            <a:r>
              <a:rPr lang="en-GB" i="1" dirty="0">
                <a:solidFill>
                  <a:srgbClr val="FF0000"/>
                </a:solidFill>
              </a:rPr>
              <a:t>Condor v The Barron Knights Ltd [1966]</a:t>
            </a:r>
          </a:p>
          <a:p>
            <a:pPr marL="0" indent="0">
              <a:buNone/>
            </a:pPr>
            <a:r>
              <a:rPr lang="en-GB" i="1" dirty="0">
                <a:solidFill>
                  <a:srgbClr val="FF0000"/>
                </a:solidFill>
              </a:rPr>
              <a:t>When contracts depend on the personal</a:t>
            </a:r>
            <a:r>
              <a:rPr lang="en-GB" i="1" baseline="0" dirty="0">
                <a:solidFill>
                  <a:srgbClr val="FF0000"/>
                </a:solidFill>
              </a:rPr>
              <a:t> services of someone, that persons death, illness or absence could frustrate the contract. Only if the illness is prolonged and makes the contract impossible to perform.</a:t>
            </a:r>
          </a:p>
          <a:p>
            <a:pPr marL="0" indent="0">
              <a:buNone/>
            </a:pPr>
            <a:r>
              <a:rPr lang="en-GB" i="1" baseline="0" dirty="0">
                <a:solidFill>
                  <a:srgbClr val="FF0000"/>
                </a:solidFill>
              </a:rPr>
              <a:t>Condor v The Barron Knights Ltd [1966]: the drummer of a pop group collapsed due to nervous exhaustion and was told by the Dr that he could only perform 4 nights a week instead of 7 = contract frustrated.</a:t>
            </a:r>
            <a:endParaRPr lang="en-GB" i="1" dirty="0">
              <a:solidFill>
                <a:srgbClr val="FF0000"/>
              </a:solidFill>
            </a:endParaRPr>
          </a:p>
          <a:p>
            <a:pPr marL="457200" indent="-457200">
              <a:buAutoNum type="arabicPeriod"/>
            </a:pPr>
            <a:endParaRPr lang="en-GB" i="1" dirty="0">
              <a:solidFill>
                <a:srgbClr val="FF0000"/>
              </a:solidFill>
            </a:endParaRPr>
          </a:p>
          <a:p>
            <a:pPr marL="0" indent="0">
              <a:buNone/>
            </a:pPr>
            <a:endParaRPr lang="en-GB" i="1" dirty="0">
              <a:solidFill>
                <a:srgbClr val="FF0000"/>
              </a:solidFill>
            </a:endParaRPr>
          </a:p>
          <a:p>
            <a:pPr marL="0" indent="0">
              <a:buNone/>
            </a:pPr>
            <a:r>
              <a:rPr lang="en-GB" dirty="0"/>
              <a:t>2. </a:t>
            </a:r>
            <a:r>
              <a:rPr lang="en-GB" sz="1600" b="1" dirty="0"/>
              <a:t>Something essential to the contract </a:t>
            </a:r>
            <a:r>
              <a:rPr lang="en-GB" dirty="0"/>
              <a:t>- </a:t>
            </a:r>
            <a:r>
              <a:rPr lang="en-GB" i="1" dirty="0">
                <a:solidFill>
                  <a:srgbClr val="FF0000"/>
                </a:solidFill>
              </a:rPr>
              <a:t>Taylor v Caldwell [1863]</a:t>
            </a:r>
          </a:p>
          <a:p>
            <a:pPr marL="0" indent="0">
              <a:buNone/>
            </a:pPr>
            <a:r>
              <a:rPr lang="en-GB" i="1" dirty="0">
                <a:solidFill>
                  <a:srgbClr val="FF0000"/>
                </a:solidFill>
              </a:rPr>
              <a:t>Taylor v</a:t>
            </a:r>
            <a:r>
              <a:rPr lang="en-GB" i="1" baseline="0" dirty="0">
                <a:solidFill>
                  <a:srgbClr val="FF0000"/>
                </a:solidFill>
              </a:rPr>
              <a:t> Caldwell [1863]: Taylor hired a hall from C in order to hold a series of concerts. The hall burnt down before the first concert and so the contract was frustrated.</a:t>
            </a:r>
            <a:endParaRPr lang="en-GB" i="1" dirty="0">
              <a:solidFill>
                <a:srgbClr val="FF0000"/>
              </a:solidFill>
            </a:endParaRPr>
          </a:p>
          <a:p>
            <a:pPr marL="0" indent="0">
              <a:buNone/>
            </a:pPr>
            <a:endParaRPr lang="en-GB" i="1" dirty="0">
              <a:solidFill>
                <a:srgbClr val="FF0000"/>
              </a:solidFill>
            </a:endParaRPr>
          </a:p>
          <a:p>
            <a:pPr marL="0" indent="0">
              <a:buNone/>
            </a:pPr>
            <a:endParaRPr lang="en-GB" i="1" dirty="0">
              <a:solidFill>
                <a:srgbClr val="FF0000"/>
              </a:solidFill>
            </a:endParaRPr>
          </a:p>
          <a:p>
            <a:pPr marL="0" indent="0">
              <a:buNone/>
            </a:pPr>
            <a:r>
              <a:rPr lang="en-GB" dirty="0"/>
              <a:t>3. </a:t>
            </a:r>
            <a:r>
              <a:rPr lang="en-GB" sz="1600" b="1" dirty="0"/>
              <a:t>Where an event (which was the sole reason of the contract) does not take place</a:t>
            </a:r>
          </a:p>
          <a:p>
            <a:pPr marL="0" indent="0">
              <a:buNone/>
            </a:pPr>
            <a:r>
              <a:rPr lang="en-GB" i="1" dirty="0" err="1">
                <a:solidFill>
                  <a:srgbClr val="FF0000"/>
                </a:solidFill>
              </a:rPr>
              <a:t>Krell</a:t>
            </a:r>
            <a:r>
              <a:rPr lang="en-GB" i="1" dirty="0">
                <a:solidFill>
                  <a:srgbClr val="FF0000"/>
                </a:solidFill>
              </a:rPr>
              <a:t> v Henry [1903] – The C hired a room</a:t>
            </a:r>
            <a:r>
              <a:rPr lang="en-GB" i="1" baseline="0" dirty="0">
                <a:solidFill>
                  <a:srgbClr val="FF0000"/>
                </a:solidFill>
              </a:rPr>
              <a:t> to the D to enable him to watch King Edwards VIIs coronation process from the window. The coronation was cancelled due to the kings illness and the D refused to pay hire charge. The court held that this amounted to frustration because the whole/main reason for hiring the room was to see the king.</a:t>
            </a:r>
          </a:p>
          <a:p>
            <a:pPr marL="0" indent="0">
              <a:buNone/>
            </a:pPr>
            <a:endParaRPr lang="en-GB" i="1" baseline="0" dirty="0">
              <a:solidFill>
                <a:srgbClr val="FF0000"/>
              </a:solidFill>
            </a:endParaRPr>
          </a:p>
          <a:p>
            <a:pPr marL="0" indent="0">
              <a:buNone/>
            </a:pPr>
            <a:r>
              <a:rPr lang="en-GB" i="1" baseline="0" dirty="0">
                <a:solidFill>
                  <a:srgbClr val="FF0000"/>
                </a:solidFill>
              </a:rPr>
              <a:t>Herne Bay Steamboat Co v Hutton [1903] – The D hired a steamboat to take passengers to watch the king reviewing the fleet at Spithead. The review was cancelled because the king was ill. The Court decided that the contract was not frustrated because D could have still taken the passengers to see the fleet even though the king would not be there.</a:t>
            </a:r>
            <a:endParaRPr lang="en-GB" i="1" dirty="0">
              <a:solidFill>
                <a:srgbClr val="FF0000"/>
              </a:solidFill>
            </a:endParaRPr>
          </a:p>
          <a:p>
            <a:pPr marL="0" indent="0">
              <a:buNone/>
            </a:pPr>
            <a:endParaRPr lang="en-GB" i="1" dirty="0">
              <a:solidFill>
                <a:srgbClr val="FF0000"/>
              </a:solidFill>
            </a:endParaRPr>
          </a:p>
          <a:p>
            <a:pPr marL="0" indent="0">
              <a:buNone/>
            </a:pPr>
            <a:endParaRPr lang="en-GB" i="1" dirty="0">
              <a:solidFill>
                <a:srgbClr val="FF0000"/>
              </a:solidFill>
            </a:endParaRPr>
          </a:p>
          <a:p>
            <a:pPr marL="0" indent="0">
              <a:buNone/>
            </a:pPr>
            <a:r>
              <a:rPr lang="en-GB" i="1" dirty="0">
                <a:solidFill>
                  <a:srgbClr val="FF0000"/>
                </a:solidFill>
              </a:rPr>
              <a:t>Herne Bay Steamboat Co v Hutton [1903]</a:t>
            </a:r>
          </a:p>
          <a:p>
            <a:pPr marL="0" indent="0">
              <a:buNone/>
            </a:pPr>
            <a:endParaRPr lang="en-GB" i="1" dirty="0">
              <a:solidFill>
                <a:srgbClr val="FF0000"/>
              </a:solidFill>
            </a:endParaRPr>
          </a:p>
          <a:p>
            <a:pPr marL="0" indent="0">
              <a:buNone/>
            </a:pPr>
            <a:r>
              <a:rPr lang="en-GB" dirty="0"/>
              <a:t>4. </a:t>
            </a:r>
            <a:r>
              <a:rPr lang="en-GB" sz="1600" b="1" dirty="0"/>
              <a:t>Government Interference </a:t>
            </a:r>
            <a:r>
              <a:rPr lang="en-GB" dirty="0"/>
              <a:t>- </a:t>
            </a:r>
            <a:r>
              <a:rPr lang="en-GB" i="1" dirty="0">
                <a:solidFill>
                  <a:srgbClr val="FF0000"/>
                </a:solidFill>
              </a:rPr>
              <a:t>e.g. The requisitioning of the materials used in the contract</a:t>
            </a:r>
          </a:p>
          <a:p>
            <a:pPr marL="0" indent="0">
              <a:buNone/>
            </a:pPr>
            <a:endParaRPr lang="en-GB" i="1" dirty="0">
              <a:solidFill>
                <a:srgbClr val="FF0000"/>
              </a:solidFill>
            </a:endParaRPr>
          </a:p>
          <a:p>
            <a:pPr marL="0" indent="0">
              <a:buNone/>
            </a:pPr>
            <a:endParaRPr lang="en-GB" i="1" dirty="0">
              <a:solidFill>
                <a:srgbClr val="FF0000"/>
              </a:solidFill>
            </a:endParaRPr>
          </a:p>
          <a:p>
            <a:pPr marL="0" indent="0">
              <a:buNone/>
            </a:pPr>
            <a:endParaRPr lang="en-GB" i="1" dirty="0">
              <a:solidFill>
                <a:srgbClr val="FF0000"/>
              </a:solidFill>
            </a:endParaRPr>
          </a:p>
          <a:p>
            <a:pPr marL="0" indent="0">
              <a:buNone/>
            </a:pPr>
            <a:r>
              <a:rPr lang="en-GB" dirty="0"/>
              <a:t>5. </a:t>
            </a:r>
            <a:r>
              <a:rPr lang="en-GB" sz="1600" b="1" dirty="0"/>
              <a:t>Supervening Illegality- </a:t>
            </a:r>
            <a:r>
              <a:rPr lang="en-GB" i="1" dirty="0" err="1">
                <a:solidFill>
                  <a:srgbClr val="FF0000"/>
                </a:solidFill>
              </a:rPr>
              <a:t>Fibrosa</a:t>
            </a:r>
            <a:r>
              <a:rPr lang="en-GB" i="1" dirty="0">
                <a:solidFill>
                  <a:srgbClr val="FF0000"/>
                </a:solidFill>
              </a:rPr>
              <a:t> </a:t>
            </a:r>
            <a:r>
              <a:rPr lang="en-GB" i="1" dirty="0" err="1">
                <a:solidFill>
                  <a:srgbClr val="FF0000"/>
                </a:solidFill>
              </a:rPr>
              <a:t>Spolka</a:t>
            </a:r>
            <a:r>
              <a:rPr lang="en-GB" i="1" dirty="0">
                <a:solidFill>
                  <a:srgbClr val="FF0000"/>
                </a:solidFill>
              </a:rPr>
              <a:t> [1943]</a:t>
            </a:r>
          </a:p>
          <a:p>
            <a:pPr marL="0" indent="0">
              <a:buNone/>
            </a:pPr>
            <a:r>
              <a:rPr lang="en-GB" i="1" dirty="0">
                <a:solidFill>
                  <a:srgbClr val="FF0000"/>
                </a:solidFill>
              </a:rPr>
              <a:t>This is when something becomes</a:t>
            </a:r>
            <a:r>
              <a:rPr lang="en-GB" i="1" baseline="0" dirty="0">
                <a:solidFill>
                  <a:srgbClr val="FF0000"/>
                </a:solidFill>
              </a:rPr>
              <a:t> illegal after the contract has been formed.</a:t>
            </a:r>
          </a:p>
          <a:p>
            <a:pPr marL="0" indent="0">
              <a:buNone/>
            </a:pPr>
            <a:r>
              <a:rPr lang="en-GB" i="1" baseline="0" dirty="0" err="1">
                <a:solidFill>
                  <a:srgbClr val="FF0000"/>
                </a:solidFill>
              </a:rPr>
              <a:t>Firbosa</a:t>
            </a:r>
            <a:r>
              <a:rPr lang="en-GB" i="1" baseline="0" dirty="0">
                <a:solidFill>
                  <a:srgbClr val="FF0000"/>
                </a:solidFill>
              </a:rPr>
              <a:t> case [1943]: A contract made between an English and Polish company (based in Gdynia) became frustrated when war broke out between England and Germany. This was because Germany occupied Gdynia before the contract and the declaration of war made it illegal to trade with the enemy.</a:t>
            </a:r>
            <a:endParaRPr lang="en-GB" i="1" dirty="0">
              <a:solidFill>
                <a:srgbClr val="FF0000"/>
              </a:solidFill>
            </a:endParaRPr>
          </a:p>
          <a:p>
            <a:endParaRPr lang="en-GB" dirty="0"/>
          </a:p>
        </p:txBody>
      </p:sp>
      <p:sp>
        <p:nvSpPr>
          <p:cNvPr id="4" name="Slide Number Placeholder 3"/>
          <p:cNvSpPr>
            <a:spLocks noGrp="1"/>
          </p:cNvSpPr>
          <p:nvPr>
            <p:ph type="sldNum" sz="quarter" idx="10"/>
          </p:nvPr>
        </p:nvSpPr>
        <p:spPr/>
        <p:txBody>
          <a:bodyPr/>
          <a:lstStyle/>
          <a:p>
            <a:fld id="{EB6CDF78-BE5B-43AE-805C-A46DD5B459D8}" type="slidenum">
              <a:rPr lang="en-GB" smtClean="0"/>
              <a:t>14</a:t>
            </a:fld>
            <a:endParaRPr lang="en-GB"/>
          </a:p>
        </p:txBody>
      </p:sp>
    </p:spTree>
    <p:extLst>
      <p:ext uri="{BB962C8B-B14F-4D97-AF65-F5344CB8AC3E}">
        <p14:creationId xmlns:p14="http://schemas.microsoft.com/office/powerpoint/2010/main" val="354901800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457200" indent="-457200">
              <a:buAutoNum type="arabicPeriod"/>
            </a:pPr>
            <a:r>
              <a:rPr lang="en-GB" b="1" dirty="0">
                <a:latin typeface="Arial" panose="020B0604020202020204" pitchFamily="34" charset="0"/>
                <a:cs typeface="Arial" panose="020B0604020202020204" pitchFamily="34" charset="0"/>
              </a:rPr>
              <a:t>If the parties have anticipated the event in terms of the contract</a:t>
            </a:r>
          </a:p>
          <a:p>
            <a:pPr marL="0" indent="0">
              <a:buNone/>
            </a:pPr>
            <a:r>
              <a:rPr lang="en-GB" b="0" dirty="0">
                <a:latin typeface="Arial" panose="020B0604020202020204" pitchFamily="34" charset="0"/>
                <a:cs typeface="Arial" panose="020B0604020202020204" pitchFamily="34" charset="0"/>
              </a:rPr>
              <a:t>If</a:t>
            </a:r>
            <a:r>
              <a:rPr lang="en-GB" b="0" baseline="0" dirty="0">
                <a:latin typeface="Arial" panose="020B0604020202020204" pitchFamily="34" charset="0"/>
                <a:cs typeface="Arial" panose="020B0604020202020204" pitchFamily="34" charset="0"/>
              </a:rPr>
              <a:t> the parties have anticipated and provided for the event in terms of the contract, this event will generally not have the effect of frustrating the contract, unless what has happened is so drastic </a:t>
            </a:r>
            <a:endParaRPr lang="en-GB" b="0" dirty="0">
              <a:latin typeface="Arial" panose="020B0604020202020204" pitchFamily="34" charset="0"/>
              <a:cs typeface="Arial" panose="020B0604020202020204" pitchFamily="34" charset="0"/>
            </a:endParaRPr>
          </a:p>
          <a:p>
            <a:pPr marL="0" indent="0">
              <a:buNone/>
            </a:pPr>
            <a:r>
              <a:rPr lang="en-GB" i="1" dirty="0">
                <a:solidFill>
                  <a:srgbClr val="FF0000"/>
                </a:solidFill>
                <a:latin typeface="Arial" panose="020B0604020202020204" pitchFamily="34" charset="0"/>
                <a:cs typeface="Arial" panose="020B0604020202020204" pitchFamily="34" charset="0"/>
              </a:rPr>
              <a:t>Metropolitan Water Board v Dick Kerr [1918]:</a:t>
            </a:r>
          </a:p>
          <a:p>
            <a:pPr marL="0" indent="0">
              <a:buNone/>
            </a:pPr>
            <a:r>
              <a:rPr lang="en-GB" i="1" dirty="0">
                <a:solidFill>
                  <a:srgbClr val="FF0000"/>
                </a:solidFill>
                <a:latin typeface="Arial" panose="020B0604020202020204" pitchFamily="34" charset="0"/>
                <a:cs typeface="Arial" panose="020B0604020202020204" pitchFamily="34" charset="0"/>
              </a:rPr>
              <a:t>The appellants</a:t>
            </a:r>
            <a:r>
              <a:rPr lang="en-GB" i="1" baseline="0" dirty="0">
                <a:solidFill>
                  <a:srgbClr val="FF0000"/>
                </a:solidFill>
                <a:latin typeface="Arial" panose="020B0604020202020204" pitchFamily="34" charset="0"/>
                <a:cs typeface="Arial" panose="020B0604020202020204" pitchFamily="34" charset="0"/>
              </a:rPr>
              <a:t> agreed to build a reservoir in the space of 6 years. The contract contained a clause allowing for an extension if the work was ‘unduly delayed or impeded’. War broke out and government requisitioned the plant. HL held that this frustrated the contract irrespective of the clause because the interruption was so serious as to make the contract different from that originally agreed.</a:t>
            </a:r>
            <a:endParaRPr lang="en-GB" i="1" dirty="0">
              <a:solidFill>
                <a:srgbClr val="FF0000"/>
              </a:solidFill>
              <a:latin typeface="Arial" panose="020B0604020202020204" pitchFamily="34" charset="0"/>
              <a:cs typeface="Arial" panose="020B0604020202020204" pitchFamily="34" charset="0"/>
            </a:endParaRPr>
          </a:p>
          <a:p>
            <a:pPr marL="0" indent="0">
              <a:buNone/>
            </a:pPr>
            <a:endParaRPr lang="en-GB" dirty="0">
              <a:latin typeface="Arial" panose="020B0604020202020204" pitchFamily="34" charset="0"/>
              <a:cs typeface="Arial" panose="020B0604020202020204" pitchFamily="34" charset="0"/>
            </a:endParaRPr>
          </a:p>
          <a:p>
            <a:pPr marL="0" indent="0">
              <a:buNone/>
            </a:pPr>
            <a:endParaRPr lang="en-GB" dirty="0">
              <a:latin typeface="Arial" panose="020B0604020202020204" pitchFamily="34" charset="0"/>
              <a:cs typeface="Arial" panose="020B0604020202020204" pitchFamily="34" charset="0"/>
            </a:endParaRPr>
          </a:p>
          <a:p>
            <a:pPr marL="0" indent="0">
              <a:buNone/>
            </a:pPr>
            <a:endParaRPr lang="en-GB" b="1" dirty="0">
              <a:latin typeface="Arial" panose="020B0604020202020204" pitchFamily="34" charset="0"/>
              <a:cs typeface="Arial" panose="020B0604020202020204" pitchFamily="34" charset="0"/>
            </a:endParaRPr>
          </a:p>
          <a:p>
            <a:pPr marL="0" indent="0">
              <a:buNone/>
            </a:pPr>
            <a:r>
              <a:rPr lang="en-GB" b="1" dirty="0">
                <a:latin typeface="Arial" panose="020B0604020202020204" pitchFamily="34" charset="0"/>
                <a:cs typeface="Arial" panose="020B0604020202020204" pitchFamily="34" charset="0"/>
              </a:rPr>
              <a:t>2. Not frustration simply because the contract turns out to be more expensive than the parties envisaged.</a:t>
            </a:r>
          </a:p>
          <a:p>
            <a:pPr marL="0" indent="0">
              <a:buNone/>
            </a:pPr>
            <a:r>
              <a:rPr lang="en-GB" i="1" dirty="0">
                <a:solidFill>
                  <a:srgbClr val="FF0000"/>
                </a:solidFill>
                <a:latin typeface="Arial" panose="020B0604020202020204" pitchFamily="34" charset="0"/>
                <a:cs typeface="Arial" panose="020B0604020202020204" pitchFamily="34" charset="0"/>
              </a:rPr>
              <a:t>Davis Contractors v Fareham Urban District Council [1956]-</a:t>
            </a:r>
            <a:endParaRPr lang="en-GB" i="1" baseline="0" dirty="0">
              <a:solidFill>
                <a:srgbClr val="FF0000"/>
              </a:solidFill>
              <a:latin typeface="Arial" panose="020B0604020202020204" pitchFamily="34" charset="0"/>
              <a:cs typeface="Arial" panose="020B0604020202020204" pitchFamily="34" charset="0"/>
            </a:endParaRPr>
          </a:p>
          <a:p>
            <a:pPr marL="0" indent="0">
              <a:buNone/>
            </a:pPr>
            <a:r>
              <a:rPr lang="en-GB" i="1" baseline="0" dirty="0">
                <a:solidFill>
                  <a:srgbClr val="FF0000"/>
                </a:solidFill>
                <a:latin typeface="Arial" panose="020B0604020202020204" pitchFamily="34" charset="0"/>
                <a:cs typeface="Arial" panose="020B0604020202020204" pitchFamily="34" charset="0"/>
              </a:rPr>
              <a:t>Builders agreed to build 78 houses in 8 months at an agreed price. Because of bad weather and labour shortages, the work took longer and cost more than expected. </a:t>
            </a:r>
          </a:p>
          <a:p>
            <a:pPr marL="0" indent="0">
              <a:buNone/>
            </a:pPr>
            <a:r>
              <a:rPr lang="en-GB" i="1" baseline="0" dirty="0">
                <a:solidFill>
                  <a:srgbClr val="FF0000"/>
                </a:solidFill>
                <a:latin typeface="Arial" panose="020B0604020202020204" pitchFamily="34" charset="0"/>
                <a:cs typeface="Arial" panose="020B0604020202020204" pitchFamily="34" charset="0"/>
              </a:rPr>
              <a:t>The builders claimed the contract was frustrated.</a:t>
            </a:r>
          </a:p>
          <a:p>
            <a:pPr marL="0" indent="0">
              <a:buNone/>
            </a:pPr>
            <a:r>
              <a:rPr lang="en-GB" i="1" baseline="0" dirty="0">
                <a:solidFill>
                  <a:srgbClr val="FF0000"/>
                </a:solidFill>
                <a:latin typeface="Arial" panose="020B0604020202020204" pitchFamily="34" charset="0"/>
                <a:cs typeface="Arial" panose="020B0604020202020204" pitchFamily="34" charset="0"/>
              </a:rPr>
              <a:t>HL held that the unforeseen events had not frustrated the original contract, but had simply made it more difficult to perform, thereby demonstrating the importance of anticipating problems before the contract price is fixed.</a:t>
            </a:r>
          </a:p>
          <a:p>
            <a:pPr marL="0" indent="0">
              <a:buNone/>
            </a:pPr>
            <a:endParaRPr lang="en-GB" i="1" dirty="0">
              <a:solidFill>
                <a:srgbClr val="FF0000"/>
              </a:solidFill>
              <a:latin typeface="Arial" panose="020B0604020202020204" pitchFamily="34" charset="0"/>
              <a:cs typeface="Arial" panose="020B0604020202020204" pitchFamily="34" charset="0"/>
            </a:endParaRPr>
          </a:p>
          <a:p>
            <a:pPr marL="0" indent="0">
              <a:buNone/>
            </a:pPr>
            <a:endParaRPr lang="en-GB" dirty="0">
              <a:latin typeface="Arial" panose="020B0604020202020204" pitchFamily="34" charset="0"/>
              <a:cs typeface="Arial" panose="020B0604020202020204" pitchFamily="34" charset="0"/>
            </a:endParaRPr>
          </a:p>
          <a:p>
            <a:pPr marL="0" indent="0">
              <a:buNone/>
            </a:pPr>
            <a:r>
              <a:rPr lang="en-GB" b="1" dirty="0">
                <a:latin typeface="Arial" panose="020B0604020202020204" pitchFamily="34" charset="0"/>
                <a:cs typeface="Arial" panose="020B0604020202020204" pitchFamily="34" charset="0"/>
              </a:rPr>
              <a:t>3. Where the event is self induced, it will not frustrate the contract.- Self</a:t>
            </a:r>
            <a:r>
              <a:rPr lang="en-GB" b="1" baseline="0" dirty="0">
                <a:latin typeface="Arial" panose="020B0604020202020204" pitchFamily="34" charset="0"/>
                <a:cs typeface="Arial" panose="020B0604020202020204" pitchFamily="34" charset="0"/>
              </a:rPr>
              <a:t> induced frustration is no frustration.</a:t>
            </a:r>
            <a:endParaRPr lang="en-GB" b="1" dirty="0">
              <a:latin typeface="Arial" panose="020B0604020202020204" pitchFamily="34" charset="0"/>
              <a:cs typeface="Arial" panose="020B0604020202020204" pitchFamily="34" charset="0"/>
            </a:endParaRPr>
          </a:p>
          <a:p>
            <a:pPr marL="0" indent="0">
              <a:buNone/>
            </a:pPr>
            <a:r>
              <a:rPr lang="en-GB" i="1" dirty="0">
                <a:solidFill>
                  <a:srgbClr val="FF0000"/>
                </a:solidFill>
                <a:latin typeface="Arial" panose="020B0604020202020204" pitchFamily="34" charset="0"/>
                <a:cs typeface="Arial" panose="020B0604020202020204" pitchFamily="34" charset="0"/>
              </a:rPr>
              <a:t>Taylor v Caldwell [1863]- Caldwell would</a:t>
            </a:r>
            <a:r>
              <a:rPr lang="en-GB" i="1" baseline="0" dirty="0">
                <a:solidFill>
                  <a:srgbClr val="FF0000"/>
                </a:solidFill>
                <a:latin typeface="Arial" panose="020B0604020202020204" pitchFamily="34" charset="0"/>
                <a:cs typeface="Arial" panose="020B0604020202020204" pitchFamily="34" charset="0"/>
              </a:rPr>
              <a:t> not have been able to claim frustration if he had deliberately burned down the hall.</a:t>
            </a:r>
            <a:endParaRPr lang="en-GB" i="1" dirty="0">
              <a:solidFill>
                <a:srgbClr val="FF0000"/>
              </a:solidFill>
              <a:latin typeface="Arial" panose="020B0604020202020204" pitchFamily="34" charset="0"/>
              <a:cs typeface="Arial" panose="020B0604020202020204" pitchFamily="34" charset="0"/>
            </a:endParaRPr>
          </a:p>
          <a:p>
            <a:endParaRPr lang="en-GB" dirty="0"/>
          </a:p>
        </p:txBody>
      </p:sp>
      <p:sp>
        <p:nvSpPr>
          <p:cNvPr id="4" name="Slide Number Placeholder 3"/>
          <p:cNvSpPr>
            <a:spLocks noGrp="1"/>
          </p:cNvSpPr>
          <p:nvPr>
            <p:ph type="sldNum" sz="quarter" idx="10"/>
          </p:nvPr>
        </p:nvSpPr>
        <p:spPr/>
        <p:txBody>
          <a:bodyPr/>
          <a:lstStyle/>
          <a:p>
            <a:fld id="{EB6CDF78-BE5B-43AE-805C-A46DD5B459D8}" type="slidenum">
              <a:rPr lang="en-GB" smtClean="0"/>
              <a:t>15</a:t>
            </a:fld>
            <a:endParaRPr lang="en-GB"/>
          </a:p>
        </p:txBody>
      </p:sp>
    </p:spTree>
    <p:extLst>
      <p:ext uri="{BB962C8B-B14F-4D97-AF65-F5344CB8AC3E}">
        <p14:creationId xmlns:p14="http://schemas.microsoft.com/office/powerpoint/2010/main" val="264573587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Appleby v Myers [1867]</a:t>
            </a:r>
          </a:p>
          <a:p>
            <a:r>
              <a:rPr lang="en-GB" dirty="0"/>
              <a:t>A contract for the installation of machinery</a:t>
            </a:r>
            <a:r>
              <a:rPr lang="en-GB" baseline="0" dirty="0"/>
              <a:t> on the D’s premises were frustrated following a fire at the premises.</a:t>
            </a:r>
          </a:p>
          <a:p>
            <a:r>
              <a:rPr lang="en-GB" baseline="0" dirty="0"/>
              <a:t>Unfortunately for the claimants the machinery was already in place at the time of the incident, although payment was not yet due and the court held nothing could be recovered.</a:t>
            </a:r>
            <a:endParaRPr lang="en-GB" dirty="0"/>
          </a:p>
          <a:p>
            <a:endParaRPr lang="en-GB" dirty="0"/>
          </a:p>
          <a:p>
            <a:endParaRPr lang="en-GB" dirty="0"/>
          </a:p>
          <a:p>
            <a:r>
              <a:rPr lang="en-GB" dirty="0"/>
              <a:t>The harshness of this common law</a:t>
            </a:r>
            <a:r>
              <a:rPr lang="en-GB" baseline="0" dirty="0"/>
              <a:t> rule has been modified by the LR(FC) ACT 1943</a:t>
            </a:r>
            <a:endParaRPr lang="en-GB" dirty="0"/>
          </a:p>
        </p:txBody>
      </p:sp>
      <p:sp>
        <p:nvSpPr>
          <p:cNvPr id="4" name="Slide Number Placeholder 3"/>
          <p:cNvSpPr>
            <a:spLocks noGrp="1"/>
          </p:cNvSpPr>
          <p:nvPr>
            <p:ph type="sldNum" sz="quarter" idx="10"/>
          </p:nvPr>
        </p:nvSpPr>
        <p:spPr/>
        <p:txBody>
          <a:bodyPr/>
          <a:lstStyle/>
          <a:p>
            <a:fld id="{EB6CDF78-BE5B-43AE-805C-A46DD5B459D8}" type="slidenum">
              <a:rPr lang="en-GB" smtClean="0"/>
              <a:t>16</a:t>
            </a:fld>
            <a:endParaRPr lang="en-GB"/>
          </a:p>
        </p:txBody>
      </p:sp>
    </p:spTree>
    <p:extLst>
      <p:ext uri="{BB962C8B-B14F-4D97-AF65-F5344CB8AC3E}">
        <p14:creationId xmlns:p14="http://schemas.microsoft.com/office/powerpoint/2010/main" val="224223173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0" y="761999"/>
            <a:ext cx="9141619" cy="53340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9270263" y="761999"/>
            <a:ext cx="2925318" cy="5334001"/>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69848" y="1298448"/>
            <a:ext cx="7315200" cy="3255264"/>
          </a:xfrm>
        </p:spPr>
        <p:txBody>
          <a:bodyPr anchor="b">
            <a:normAutofit/>
          </a:bodyPr>
          <a:lstStyle>
            <a:lvl1pPr algn="l">
              <a:defRPr sz="5900" spc="-100" baseline="0">
                <a:solidFill>
                  <a:srgbClr val="FFFFFF"/>
                </a:solidFill>
              </a:defRPr>
            </a:lvl1pPr>
          </a:lstStyle>
          <a:p>
            <a:r>
              <a:rPr lang="en-US"/>
              <a:t>Click to edit Master title style</a:t>
            </a:r>
            <a:endParaRPr lang="en-US" dirty="0"/>
          </a:p>
        </p:txBody>
      </p:sp>
      <p:sp>
        <p:nvSpPr>
          <p:cNvPr id="3" name="Subtitle 2"/>
          <p:cNvSpPr>
            <a:spLocks noGrp="1"/>
          </p:cNvSpPr>
          <p:nvPr>
            <p:ph type="subTitle" idx="1"/>
          </p:nvPr>
        </p:nvSpPr>
        <p:spPr>
          <a:xfrm>
            <a:off x="1100015" y="4670246"/>
            <a:ext cx="7315200" cy="914400"/>
          </a:xfrm>
        </p:spPr>
        <p:txBody>
          <a:bodyPr anchor="t">
            <a:normAutofit/>
          </a:bodyPr>
          <a:lstStyle>
            <a:lvl1pPr marL="0" indent="0" algn="l">
              <a:buNone/>
              <a:defRPr sz="2200" cap="none" spc="0" baseline="0">
                <a:solidFill>
                  <a:schemeClr val="accent1">
                    <a:lumMod val="20000"/>
                    <a:lumOff val="80000"/>
                  </a:schemeClr>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5586B75A-687E-405C-8A0B-8D00578BA2C3}" type="datetimeFigureOut">
              <a:rPr lang="en-US" dirty="0"/>
              <a:pPr/>
              <a:t>3/4/2022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586B75A-687E-405C-8A0B-8D00578BA2C3}" type="datetimeFigureOut">
              <a:rPr lang="en-US" dirty="0"/>
              <a:pPr/>
              <a:t>3/4/2022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867912" y="1298448"/>
            <a:ext cx="7315200" cy="3255264"/>
          </a:xfrm>
        </p:spPr>
        <p:txBody>
          <a:bodyPr anchor="b">
            <a:normAutofit/>
          </a:bodyPr>
          <a:lstStyle>
            <a:lvl1pPr>
              <a:defRPr sz="5900" b="0" spc="-100" baseline="0">
                <a:solidFill>
                  <a:schemeClr val="tx1">
                    <a:lumMod val="65000"/>
                    <a:lumOff val="3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3886200" y="4672584"/>
            <a:ext cx="7315200" cy="914400"/>
          </a:xfrm>
        </p:spPr>
        <p:txBody>
          <a:bodyPr anchor="t">
            <a:normAutofit/>
          </a:bodyPr>
          <a:lstStyle>
            <a:lvl1pPr marL="0" indent="0">
              <a:buNone/>
              <a:defRPr sz="2200" cap="none" spc="0" baseline="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586B75A-687E-405C-8A0B-8D00578BA2C3}" type="datetimeFigureOut">
              <a:rPr lang="en-US" dirty="0"/>
              <a:pPr/>
              <a:t>3/4/2022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3867912" y="868680"/>
            <a:ext cx="3474720" cy="512064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818120" y="868680"/>
            <a:ext cx="3474720" cy="512064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Date Placeholder 7"/>
          <p:cNvSpPr>
            <a:spLocks noGrp="1"/>
          </p:cNvSpPr>
          <p:nvPr>
            <p:ph type="dt" sz="half" idx="10"/>
          </p:nvPr>
        </p:nvSpPr>
        <p:spPr/>
        <p:txBody>
          <a:bodyPr/>
          <a:lstStyle/>
          <a:p>
            <a:fld id="{5586B75A-687E-405C-8A0B-8D00578BA2C3}" type="datetimeFigureOut">
              <a:rPr lang="en-US" dirty="0"/>
              <a:pPr/>
              <a:t>3/4/2022</a:t>
            </a:fld>
            <a:endParaRPr lang="en-US" dirty="0"/>
          </a:p>
        </p:txBody>
      </p:sp>
      <p:sp>
        <p:nvSpPr>
          <p:cNvPr id="9" name="Footer Placeholder 8"/>
          <p:cNvSpPr>
            <a:spLocks noGrp="1"/>
          </p:cNvSpPr>
          <p:nvPr>
            <p:ph type="ftr" sz="quarter" idx="11"/>
          </p:nvPr>
        </p:nvSpPr>
        <p:spPr/>
        <p:txBody>
          <a:bodyPr/>
          <a:lstStyle/>
          <a:p>
            <a:endParaRPr lang="en-US" dirty="0"/>
          </a:p>
        </p:txBody>
      </p:sp>
      <p:sp>
        <p:nvSpPr>
          <p:cNvPr id="10" name="Slide Number Placeholder 9"/>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3867912" y="1023586"/>
            <a:ext cx="3474720" cy="807720"/>
          </a:xfrm>
        </p:spPr>
        <p:txBody>
          <a:bodyPr anchor="b">
            <a:normAutofit/>
          </a:bodyPr>
          <a:lstStyle>
            <a:lvl1pPr marL="0" indent="0">
              <a:spcBef>
                <a:spcPts val="0"/>
              </a:spcBef>
              <a:buNone/>
              <a:defRPr sz="2000" b="1">
                <a:solidFill>
                  <a:schemeClr val="tx1">
                    <a:lumMod val="65000"/>
                    <a:lumOff val="3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3867912" y="1930936"/>
            <a:ext cx="3474720" cy="402336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818463" y="1023586"/>
            <a:ext cx="3474720" cy="813171"/>
          </a:xfrm>
        </p:spPr>
        <p:txBody>
          <a:bodyPr anchor="b">
            <a:normAutofit/>
          </a:bodyPr>
          <a:lstStyle>
            <a:lvl1pPr marL="0" indent="0">
              <a:spcBef>
                <a:spcPts val="0"/>
              </a:spcBef>
              <a:buNone/>
              <a:defRPr sz="2000" b="1">
                <a:solidFill>
                  <a:schemeClr val="tx1">
                    <a:lumMod val="65000"/>
                    <a:lumOff val="3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7818463" y="1930936"/>
            <a:ext cx="3474720" cy="402336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Date Placeholder 1"/>
          <p:cNvSpPr>
            <a:spLocks noGrp="1"/>
          </p:cNvSpPr>
          <p:nvPr>
            <p:ph type="dt" sz="half" idx="10"/>
          </p:nvPr>
        </p:nvSpPr>
        <p:spPr/>
        <p:txBody>
          <a:bodyPr/>
          <a:lstStyle/>
          <a:p>
            <a:fld id="{5586B75A-687E-405C-8A0B-8D00578BA2C3}" type="datetimeFigureOut">
              <a:rPr lang="en-US" dirty="0"/>
              <a:pPr/>
              <a:t>3/4/2022</a:t>
            </a:fld>
            <a:endParaRPr lang="en-US" dirty="0"/>
          </a:p>
        </p:txBody>
      </p:sp>
      <p:sp>
        <p:nvSpPr>
          <p:cNvPr id="11" name="Footer Placeholder 10"/>
          <p:cNvSpPr>
            <a:spLocks noGrp="1"/>
          </p:cNvSpPr>
          <p:nvPr>
            <p:ph type="ftr" sz="quarter" idx="11"/>
          </p:nvPr>
        </p:nvSpPr>
        <p:spPr/>
        <p:txBody>
          <a:bodyPr/>
          <a:lstStyle/>
          <a:p>
            <a:endParaRPr lang="en-US" dirty="0"/>
          </a:p>
        </p:txBody>
      </p:sp>
      <p:sp>
        <p:nvSpPr>
          <p:cNvPr id="12" name="Slide Number Placeholder 11"/>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a:t>Click to edit Master title style</a:t>
            </a:r>
            <a:endParaRPr lang="en-US" dirty="0"/>
          </a:p>
        </p:txBody>
      </p:sp>
      <p:sp>
        <p:nvSpPr>
          <p:cNvPr id="2" name="Date Placeholder 1"/>
          <p:cNvSpPr>
            <a:spLocks noGrp="1"/>
          </p:cNvSpPr>
          <p:nvPr>
            <p:ph type="dt" sz="half" idx="10"/>
          </p:nvPr>
        </p:nvSpPr>
        <p:spPr/>
        <p:txBody>
          <a:bodyPr/>
          <a:lstStyle/>
          <a:p>
            <a:fld id="{5586B75A-687E-405C-8A0B-8D00578BA2C3}" type="datetimeFigureOut">
              <a:rPr lang="en-US" dirty="0"/>
              <a:pPr/>
              <a:t>3/4/2022</a:t>
            </a:fld>
            <a:endParaRPr lang="en-US" dirty="0"/>
          </a:p>
        </p:txBody>
      </p:sp>
      <p:sp>
        <p:nvSpPr>
          <p:cNvPr id="7" name="Footer Placeholder 6"/>
          <p:cNvSpPr>
            <a:spLocks noGrp="1"/>
          </p:cNvSpPr>
          <p:nvPr>
            <p:ph type="ftr" sz="quarter" idx="11"/>
          </p:nvPr>
        </p:nvSpPr>
        <p:spPr/>
        <p:txBody>
          <a:bodyPr/>
          <a:lstStyle/>
          <a:p>
            <a:endParaRPr lang="en-US" dirty="0"/>
          </a:p>
        </p:txBody>
      </p:sp>
      <p:sp>
        <p:nvSpPr>
          <p:cNvPr id="8" name="Slide Number Placeholder 7"/>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5586B75A-687E-405C-8A0B-8D00578BA2C3}" type="datetimeFigureOut">
              <a:rPr lang="en-US" dirty="0"/>
              <a:pPr/>
              <a:t>3/4/2022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6032" y="1143000"/>
            <a:ext cx="2834640" cy="2377440"/>
          </a:xfrm>
        </p:spPr>
        <p:txBody>
          <a:bodyPr anchor="b">
            <a:normAutofit/>
          </a:bodyPr>
          <a:lstStyle>
            <a:lvl1pPr>
              <a:defRPr sz="3200" b="0" baseline="0"/>
            </a:lvl1pPr>
          </a:lstStyle>
          <a:p>
            <a:r>
              <a:rPr lang="en-US"/>
              <a:t>Click to edit Master title style</a:t>
            </a:r>
            <a:endParaRPr lang="en-US" dirty="0"/>
          </a:p>
        </p:txBody>
      </p:sp>
      <p:sp>
        <p:nvSpPr>
          <p:cNvPr id="3" name="Content Placeholder 2"/>
          <p:cNvSpPr>
            <a:spLocks noGrp="1"/>
          </p:cNvSpPr>
          <p:nvPr>
            <p:ph idx="1"/>
          </p:nvPr>
        </p:nvSpPr>
        <p:spPr>
          <a:xfrm>
            <a:off x="3867912" y="868680"/>
            <a:ext cx="7315200" cy="512064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6032" y="3494176"/>
            <a:ext cx="2834640" cy="2321990"/>
          </a:xfrm>
        </p:spPr>
        <p:txBody>
          <a:bodyPr anchor="t">
            <a:normAutofit/>
          </a:bodyPr>
          <a:lstStyle>
            <a:lvl1pPr marL="0" indent="0">
              <a:lnSpc>
                <a:spcPct val="100000"/>
              </a:lnSpc>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p:cNvSpPr>
            <a:spLocks noGrp="1"/>
          </p:cNvSpPr>
          <p:nvPr>
            <p:ph type="dt" sz="half" idx="10"/>
          </p:nvPr>
        </p:nvSpPr>
        <p:spPr/>
        <p:txBody>
          <a:bodyPr/>
          <a:lstStyle/>
          <a:p>
            <a:fld id="{5586B75A-687E-405C-8A0B-8D00578BA2C3}" type="datetimeFigureOut">
              <a:rPr lang="en-US" dirty="0"/>
              <a:pPr/>
              <a:t>3/4/2022</a:t>
            </a:fld>
            <a:endParaRPr lang="en-US" dirty="0"/>
          </a:p>
        </p:txBody>
      </p:sp>
      <p:sp>
        <p:nvSpPr>
          <p:cNvPr id="9" name="Footer Placeholder 8"/>
          <p:cNvSpPr>
            <a:spLocks noGrp="1"/>
          </p:cNvSpPr>
          <p:nvPr>
            <p:ph type="ftr" sz="quarter" idx="11"/>
          </p:nvPr>
        </p:nvSpPr>
        <p:spPr/>
        <p:txBody>
          <a:bodyPr/>
          <a:lstStyle/>
          <a:p>
            <a:endParaRPr lang="en-US" dirty="0"/>
          </a:p>
        </p:txBody>
      </p:sp>
      <p:sp>
        <p:nvSpPr>
          <p:cNvPr id="10" name="Slide Number Placeholder 9"/>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6032" y="1143000"/>
            <a:ext cx="2834640" cy="2377440"/>
          </a:xfrm>
        </p:spPr>
        <p:txBody>
          <a:bodyPr anchor="b">
            <a:normAutofit/>
          </a:bodyPr>
          <a:lstStyle>
            <a:lvl1pPr>
              <a:defRPr sz="32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3570644" y="767419"/>
            <a:ext cx="8115230" cy="5330952"/>
          </a:xfrm>
          <a:solidFill>
            <a:schemeClr val="bg1">
              <a:lumMod val="75000"/>
            </a:schemeClr>
          </a:solidFill>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256032" y="3493008"/>
            <a:ext cx="2834640" cy="2322576"/>
          </a:xfrm>
        </p:spPr>
        <p:txBody>
          <a:bodyPr anchor="t">
            <a:normAutofit/>
          </a:bodyPr>
          <a:lstStyle>
            <a:lvl1pPr marL="0" indent="0">
              <a:lnSpc>
                <a:spcPct val="100000"/>
              </a:lnSpc>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p:cNvSpPr>
            <a:spLocks noGrp="1"/>
          </p:cNvSpPr>
          <p:nvPr>
            <p:ph type="dt" sz="half" idx="10"/>
          </p:nvPr>
        </p:nvSpPr>
        <p:spPr/>
        <p:txBody>
          <a:bodyPr/>
          <a:lstStyle/>
          <a:p>
            <a:fld id="{5586B75A-687E-405C-8A0B-8D00578BA2C3}" type="datetimeFigureOut">
              <a:rPr lang="en-US" dirty="0"/>
              <a:pPr/>
              <a:t>3/4/2022</a:t>
            </a:fld>
            <a:endParaRPr lang="en-US" dirty="0"/>
          </a:p>
        </p:txBody>
      </p:sp>
      <p:sp>
        <p:nvSpPr>
          <p:cNvPr id="9" name="Footer Placeholder 8"/>
          <p:cNvSpPr>
            <a:spLocks noGrp="1"/>
          </p:cNvSpPr>
          <p:nvPr>
            <p:ph type="ftr" sz="quarter" idx="11"/>
          </p:nvPr>
        </p:nvSpPr>
        <p:spPr>
          <a:xfrm>
            <a:off x="3499101" y="6356350"/>
            <a:ext cx="5911517" cy="365125"/>
          </a:xfrm>
        </p:spPr>
        <p:txBody>
          <a:bodyPr/>
          <a:lstStyle/>
          <a:p>
            <a:endParaRPr lang="en-US" dirty="0"/>
          </a:p>
        </p:txBody>
      </p:sp>
      <p:sp>
        <p:nvSpPr>
          <p:cNvPr id="10" name="Slide Number Placeholder 9"/>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586B75A-687E-405C-8A0B-8D00578BA2C3}" type="datetimeFigureOut">
              <a:rPr lang="en-US" dirty="0"/>
              <a:pPr/>
              <a:t>3/4/2022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81000" y="990600"/>
            <a:ext cx="2819400" cy="49530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3867912" y="868680"/>
            <a:ext cx="7315200" cy="512064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586B75A-687E-405C-8A0B-8D00578BA2C3}" type="datetimeFigureOut">
              <a:rPr lang="en-US" dirty="0"/>
              <a:pPr/>
              <a:t>3/4/2022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758952"/>
            <a:ext cx="3443590" cy="53309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252919" y="1123837"/>
            <a:ext cx="2947482" cy="460118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8" name="Rectangle 37"/>
          <p:cNvSpPr/>
          <p:nvPr/>
        </p:nvSpPr>
        <p:spPr>
          <a:xfrm>
            <a:off x="11815864" y="758952"/>
            <a:ext cx="384048" cy="5330952"/>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Text Placeholder 2"/>
          <p:cNvSpPr>
            <a:spLocks noGrp="1"/>
          </p:cNvSpPr>
          <p:nvPr>
            <p:ph type="body" idx="1"/>
          </p:nvPr>
        </p:nvSpPr>
        <p:spPr>
          <a:xfrm>
            <a:off x="3869268" y="864108"/>
            <a:ext cx="7315200" cy="5120640"/>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262465" y="6356350"/>
            <a:ext cx="2743200" cy="365125"/>
          </a:xfrm>
          <a:prstGeom prst="rect">
            <a:avLst/>
          </a:prstGeom>
        </p:spPr>
        <p:txBody>
          <a:bodyPr vert="horz" lIns="91440" tIns="45720" rIns="91440" bIns="45720" rtlCol="0" anchor="ctr"/>
          <a:lstStyle>
            <a:lvl1pPr algn="l">
              <a:defRPr sz="1100">
                <a:solidFill>
                  <a:schemeClr val="tx1">
                    <a:lumMod val="50000"/>
                    <a:lumOff val="50000"/>
                  </a:schemeClr>
                </a:solidFill>
              </a:defRPr>
            </a:lvl1pPr>
          </a:lstStyle>
          <a:p>
            <a:fld id="{5586B75A-687E-405C-8A0B-8D00578BA2C3}" type="datetimeFigureOut">
              <a:rPr lang="en-US" dirty="0"/>
              <a:pPr/>
              <a:t>3/4/2022</a:t>
            </a:fld>
            <a:endParaRPr lang="en-US" dirty="0"/>
          </a:p>
        </p:txBody>
      </p:sp>
      <p:sp>
        <p:nvSpPr>
          <p:cNvPr id="5" name="Footer Placeholder 4"/>
          <p:cNvSpPr>
            <a:spLocks noGrp="1"/>
          </p:cNvSpPr>
          <p:nvPr>
            <p:ph type="ftr" sz="quarter" idx="3"/>
          </p:nvPr>
        </p:nvSpPr>
        <p:spPr>
          <a:xfrm>
            <a:off x="3869268" y="6356350"/>
            <a:ext cx="5911517" cy="365125"/>
          </a:xfrm>
          <a:prstGeom prst="rect">
            <a:avLst/>
          </a:prstGeom>
        </p:spPr>
        <p:txBody>
          <a:bodyPr vert="horz" lIns="91440" tIns="45720" rIns="91440" bIns="45720" rtlCol="0" anchor="ctr"/>
          <a:lstStyle>
            <a:lvl1pPr algn="l">
              <a:defRPr sz="1100">
                <a:solidFill>
                  <a:schemeClr val="tx1">
                    <a:lumMod val="50000"/>
                    <a:lumOff val="50000"/>
                  </a:schemeClr>
                </a:solidFill>
              </a:defRPr>
            </a:lvl1pPr>
          </a:lstStyle>
          <a:p>
            <a:endParaRPr lang="en-US" dirty="0"/>
          </a:p>
        </p:txBody>
      </p:sp>
      <p:sp>
        <p:nvSpPr>
          <p:cNvPr id="6" name="Slide Number Placeholder 5"/>
          <p:cNvSpPr>
            <a:spLocks noGrp="1"/>
          </p:cNvSpPr>
          <p:nvPr>
            <p:ph type="sldNum" sz="quarter" idx="4"/>
          </p:nvPr>
        </p:nvSpPr>
        <p:spPr>
          <a:xfrm>
            <a:off x="10634135" y="6356350"/>
            <a:ext cx="1530927" cy="365125"/>
          </a:xfrm>
          <a:prstGeom prst="rect">
            <a:avLst/>
          </a:prstGeom>
        </p:spPr>
        <p:txBody>
          <a:bodyPr vert="horz" lIns="91440" tIns="45720" rIns="91440" bIns="45720" rtlCol="0" anchor="ctr"/>
          <a:lstStyle>
            <a:lvl1pPr algn="r">
              <a:defRPr sz="1200" b="1">
                <a:solidFill>
                  <a:schemeClr val="accent1"/>
                </a:solidFill>
              </a:defRPr>
            </a:lvl1pPr>
          </a:lstStyle>
          <a:p>
            <a:fld id="{4FAB73BC-B049-4115-A692-8D63A059BFB8}"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841" r:id="rId1"/>
    <p:sldLayoutId id="2147483842" r:id="rId2"/>
    <p:sldLayoutId id="2147483843" r:id="rId3"/>
    <p:sldLayoutId id="2147483844" r:id="rId4"/>
    <p:sldLayoutId id="2147483845" r:id="rId5"/>
    <p:sldLayoutId id="2147483846" r:id="rId6"/>
    <p:sldLayoutId id="2147483847" r:id="rId7"/>
    <p:sldLayoutId id="2147483848" r:id="rId8"/>
    <p:sldLayoutId id="2147483849" r:id="rId9"/>
    <p:sldLayoutId id="2147483850" r:id="rId10"/>
    <p:sldLayoutId id="2147483851" r:id="rId11"/>
  </p:sldLayoutIdLst>
  <p:hf sldNum="0" hdr="0" ftr="0" dt="0"/>
  <p:txStyles>
    <p:titleStyle>
      <a:lvl1pPr algn="l" defTabSz="914400" rtl="0" eaLnBrk="1" latinLnBrk="0" hangingPunct="1">
        <a:lnSpc>
          <a:spcPct val="90000"/>
        </a:lnSpc>
        <a:spcBef>
          <a:spcPct val="0"/>
        </a:spcBef>
        <a:buNone/>
        <a:defRPr sz="3600" kern="1200" spc="-60" baseline="0">
          <a:solidFill>
            <a:srgbClr val="FFFFFF"/>
          </a:solidFill>
          <a:latin typeface="+mj-lt"/>
          <a:ea typeface="+mj-ea"/>
          <a:cs typeface="+mj-cs"/>
        </a:defRPr>
      </a:lvl1pPr>
    </p:titleStyle>
    <p:bodyStyle>
      <a:lvl1pPr marL="182880" indent="-182880" algn="l" defTabSz="914400" rtl="0" eaLnBrk="1" latinLnBrk="0" hangingPunct="1">
        <a:lnSpc>
          <a:spcPct val="90000"/>
        </a:lnSpc>
        <a:spcBef>
          <a:spcPts val="1200"/>
        </a:spcBef>
        <a:buClr>
          <a:schemeClr val="accent1"/>
        </a:buClr>
        <a:buFont typeface="Wingdings 2" pitchFamily="18" charset="2"/>
        <a:buChar char=""/>
        <a:defRPr sz="2000" kern="1200">
          <a:solidFill>
            <a:schemeClr val="tx1">
              <a:lumMod val="65000"/>
              <a:lumOff val="35000"/>
            </a:schemeClr>
          </a:solidFill>
          <a:latin typeface="+mn-lt"/>
          <a:ea typeface="+mn-ea"/>
          <a:cs typeface="+mn-cs"/>
        </a:defRPr>
      </a:lvl1pPr>
      <a:lvl2pPr marL="6858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800" kern="1200">
          <a:solidFill>
            <a:schemeClr val="tx1">
              <a:lumMod val="65000"/>
              <a:lumOff val="35000"/>
            </a:schemeClr>
          </a:solidFill>
          <a:latin typeface="+mn-lt"/>
          <a:ea typeface="+mn-ea"/>
          <a:cs typeface="+mn-cs"/>
        </a:defRPr>
      </a:lvl2pPr>
      <a:lvl3pPr marL="11430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600" kern="1200">
          <a:solidFill>
            <a:schemeClr val="tx1">
              <a:lumMod val="65000"/>
              <a:lumOff val="35000"/>
            </a:schemeClr>
          </a:solidFill>
          <a:latin typeface="+mn-lt"/>
          <a:ea typeface="+mn-ea"/>
          <a:cs typeface="+mn-cs"/>
        </a:defRPr>
      </a:lvl3pPr>
      <a:lvl4pPr marL="16002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4pPr>
      <a:lvl5pPr marL="20574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5pPr>
      <a:lvl6pPr marL="25146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6pPr>
      <a:lvl7pPr marL="29718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7pPr>
      <a:lvl8pPr marL="34290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8pPr>
      <a:lvl9pPr marL="38862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1.pn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5" Type="http://schemas.openxmlformats.org/officeDocument/2006/relationships/image" Target="../media/image1.png"/><Relationship Id="rId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7.xml"/><Relationship Id="rId7" Type="http://schemas.openxmlformats.org/officeDocument/2006/relationships/image" Target="../media/image1.png"/><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4a"/><Relationship Id="rId1" Type="http://schemas.microsoft.com/office/2007/relationships/media" Target="../media/media4.m4a"/><Relationship Id="rId5" Type="http://schemas.openxmlformats.org/officeDocument/2006/relationships/image" Target="../media/image1.png"/><Relationship Id="rId4"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1.png"/><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image" Target="../media/image1.png"/><Relationship Id="rId5" Type="http://schemas.openxmlformats.org/officeDocument/2006/relationships/image" Target="../media/image6.png"/><Relationship Id="rId4"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7.m4a"/><Relationship Id="rId1" Type="http://schemas.microsoft.com/office/2007/relationships/media" Target="../media/media7.m4a"/><Relationship Id="rId5" Type="http://schemas.openxmlformats.org/officeDocument/2006/relationships/image" Target="../media/image1.png"/><Relationship Id="rId4"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1.png"/><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9.m4a"/><Relationship Id="rId1" Type="http://schemas.microsoft.com/office/2007/relationships/media" Target="../media/media9.m4a"/><Relationship Id="rId5" Type="http://schemas.openxmlformats.org/officeDocument/2006/relationships/image" Target="../media/image1.png"/><Relationship Id="rId4"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0.m4a"/><Relationship Id="rId1" Type="http://schemas.microsoft.com/office/2007/relationships/media" Target="../media/media10.m4a"/><Relationship Id="rId4" Type="http://schemas.openxmlformats.org/officeDocument/2006/relationships/image" Target="../media/image1.pn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1.m4a"/><Relationship Id="rId1" Type="http://schemas.microsoft.com/office/2007/relationships/media" Target="../media/media11.m4a"/><Relationship Id="rId5" Type="http://schemas.openxmlformats.org/officeDocument/2006/relationships/image" Target="../media/image1.png"/><Relationship Id="rId4" Type="http://schemas.openxmlformats.org/officeDocument/2006/relationships/notesSlide" Target="../notesSlides/notesSlide10.xml"/></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2.m4a"/><Relationship Id="rId1" Type="http://schemas.microsoft.com/office/2007/relationships/media" Target="../media/media12.m4a"/><Relationship Id="rId5" Type="http://schemas.openxmlformats.org/officeDocument/2006/relationships/image" Target="../media/image1.png"/><Relationship Id="rId4" Type="http://schemas.openxmlformats.org/officeDocument/2006/relationships/notesSlide" Target="../notesSlides/notesSlide11.xml"/></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3.m4a"/><Relationship Id="rId1" Type="http://schemas.microsoft.com/office/2007/relationships/media" Target="../media/media13.m4a"/><Relationship Id="rId6" Type="http://schemas.openxmlformats.org/officeDocument/2006/relationships/image" Target="../media/image1.png"/><Relationship Id="rId5" Type="http://schemas.openxmlformats.org/officeDocument/2006/relationships/image" Target="../media/image9.png"/><Relationship Id="rId4" Type="http://schemas.openxmlformats.org/officeDocument/2006/relationships/notesSlide" Target="../notesSlides/notesSlide12.xml"/></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4.m4a"/><Relationship Id="rId1" Type="http://schemas.microsoft.com/office/2007/relationships/media" Target="../media/media14.m4a"/><Relationship Id="rId5" Type="http://schemas.openxmlformats.org/officeDocument/2006/relationships/image" Target="../media/image1.png"/><Relationship Id="rId4" Type="http://schemas.openxmlformats.org/officeDocument/2006/relationships/notesSlide" Target="../notesSlides/notesSlide13.xml"/></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5.m4a"/><Relationship Id="rId1" Type="http://schemas.microsoft.com/office/2007/relationships/media" Target="../media/media15.m4a"/><Relationship Id="rId5" Type="http://schemas.openxmlformats.org/officeDocument/2006/relationships/image" Target="../media/image1.png"/><Relationship Id="rId4" Type="http://schemas.openxmlformats.org/officeDocument/2006/relationships/notesSlide" Target="../notesSlides/notesSlide14.xml"/></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6.m4a"/><Relationship Id="rId1" Type="http://schemas.microsoft.com/office/2007/relationships/media" Target="../media/media16.m4a"/><Relationship Id="rId5" Type="http://schemas.openxmlformats.org/officeDocument/2006/relationships/image" Target="../media/image1.png"/><Relationship Id="rId4" Type="http://schemas.openxmlformats.org/officeDocument/2006/relationships/notesSlide" Target="../notesSlides/notesSlide15.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2F4AD318-2FB6-4C6E-931E-58E404FA18C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1A118E35-1CBF-4863-8497-F4DF1A166D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82" y="752748"/>
            <a:ext cx="1001483" cy="4744251"/>
          </a:xfrm>
          <a:custGeom>
            <a:avLst/>
            <a:gdLst>
              <a:gd name="connsiteX0" fmla="*/ 0 w 1001483"/>
              <a:gd name="connsiteY0" fmla="*/ 0 h 4744251"/>
              <a:gd name="connsiteX1" fmla="*/ 1001483 w 1001483"/>
              <a:gd name="connsiteY1" fmla="*/ 0 h 4744251"/>
              <a:gd name="connsiteX2" fmla="*/ 0 w 1001483"/>
              <a:gd name="connsiteY2" fmla="*/ 4744251 h 4744251"/>
            </a:gdLst>
            <a:ahLst/>
            <a:cxnLst>
              <a:cxn ang="0">
                <a:pos x="connsiteX0" y="connsiteY0"/>
              </a:cxn>
              <a:cxn ang="0">
                <a:pos x="connsiteX1" y="connsiteY1"/>
              </a:cxn>
              <a:cxn ang="0">
                <a:pos x="connsiteX2" y="connsiteY2"/>
              </a:cxn>
            </a:cxnLst>
            <a:rect l="l" t="t" r="r" b="b"/>
            <a:pathLst>
              <a:path w="1001483" h="4744251">
                <a:moveTo>
                  <a:pt x="0" y="0"/>
                </a:moveTo>
                <a:lnTo>
                  <a:pt x="1001483" y="0"/>
                </a:lnTo>
                <a:lnTo>
                  <a:pt x="0" y="4744251"/>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1" name="Freeform: Shape 20">
            <a:extLst>
              <a:ext uri="{FF2B5EF4-FFF2-40B4-BE49-F238E27FC236}">
                <a16:creationId xmlns:a16="http://schemas.microsoft.com/office/drawing/2014/main" id="{6E187274-5DC2-4BE0-AF99-925D6D9735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987094" y="761999"/>
            <a:ext cx="4208489" cy="5334001"/>
          </a:xfrm>
          <a:custGeom>
            <a:avLst/>
            <a:gdLst>
              <a:gd name="connsiteX0" fmla="*/ 1015642 w 4208489"/>
              <a:gd name="connsiteY0" fmla="*/ 0 h 5334001"/>
              <a:gd name="connsiteX1" fmla="*/ 4208489 w 4208489"/>
              <a:gd name="connsiteY1" fmla="*/ 0 h 5334001"/>
              <a:gd name="connsiteX2" fmla="*/ 4208489 w 4208489"/>
              <a:gd name="connsiteY2" fmla="*/ 5334001 h 5334001"/>
              <a:gd name="connsiteX3" fmla="*/ 0 w 4208489"/>
              <a:gd name="connsiteY3" fmla="*/ 5334001 h 5334001"/>
            </a:gdLst>
            <a:ahLst/>
            <a:cxnLst>
              <a:cxn ang="0">
                <a:pos x="connsiteX0" y="connsiteY0"/>
              </a:cxn>
              <a:cxn ang="0">
                <a:pos x="connsiteX1" y="connsiteY1"/>
              </a:cxn>
              <a:cxn ang="0">
                <a:pos x="connsiteX2" y="connsiteY2"/>
              </a:cxn>
              <a:cxn ang="0">
                <a:pos x="connsiteX3" y="connsiteY3"/>
              </a:cxn>
            </a:cxnLst>
            <a:rect l="l" t="t" r="r" b="b"/>
            <a:pathLst>
              <a:path w="4208489" h="5334001">
                <a:moveTo>
                  <a:pt x="1015642" y="0"/>
                </a:moveTo>
                <a:lnTo>
                  <a:pt x="4208489" y="0"/>
                </a:lnTo>
                <a:lnTo>
                  <a:pt x="4208489" y="5334001"/>
                </a:lnTo>
                <a:lnTo>
                  <a:pt x="0" y="5334001"/>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69849" y="1298448"/>
            <a:ext cx="7056444" cy="3255264"/>
          </a:xfrm>
        </p:spPr>
        <p:txBody>
          <a:bodyPr>
            <a:normAutofit/>
          </a:bodyPr>
          <a:lstStyle/>
          <a:p>
            <a:pPr algn="r"/>
            <a:r>
              <a:rPr lang="en-GB">
                <a:solidFill>
                  <a:schemeClr val="accent1"/>
                </a:solidFill>
              </a:rPr>
              <a:t>THE DISCHARGE OF CONTRACTS</a:t>
            </a:r>
          </a:p>
        </p:txBody>
      </p:sp>
      <p:sp>
        <p:nvSpPr>
          <p:cNvPr id="3" name="Subtitle 2"/>
          <p:cNvSpPr>
            <a:spLocks noGrp="1"/>
          </p:cNvSpPr>
          <p:nvPr>
            <p:ph type="subTitle" idx="1"/>
          </p:nvPr>
        </p:nvSpPr>
        <p:spPr>
          <a:xfrm>
            <a:off x="8528702" y="4084889"/>
            <a:ext cx="3021621" cy="1709159"/>
          </a:xfrm>
        </p:spPr>
        <p:txBody>
          <a:bodyPr>
            <a:normAutofit/>
          </a:bodyPr>
          <a:lstStyle/>
          <a:p>
            <a:pPr algn="r"/>
            <a:r>
              <a:rPr lang="en-GB" sz="1800">
                <a:solidFill>
                  <a:srgbClr val="FFFFFF"/>
                </a:solidFill>
              </a:rPr>
              <a:t>LAURA KNIGHT</a:t>
            </a:r>
          </a:p>
        </p:txBody>
      </p:sp>
      <p:pic>
        <p:nvPicPr>
          <p:cNvPr id="4" name="Audio 3">
            <a:hlinkClick r:id="" action="ppaction://media"/>
            <a:extLst>
              <a:ext uri="{FF2B5EF4-FFF2-40B4-BE49-F238E27FC236}">
                <a16:creationId xmlns:a16="http://schemas.microsoft.com/office/drawing/2014/main" id="{C280D693-37FE-44DC-8D18-0E07486A4C77}"/>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671300" y="6337300"/>
            <a:ext cx="304800" cy="304800"/>
          </a:xfrm>
          <a:prstGeom prst="rect">
            <a:avLst/>
          </a:prstGeom>
        </p:spPr>
      </p:pic>
    </p:spTree>
    <p:extLst>
      <p:ext uri="{BB962C8B-B14F-4D97-AF65-F5344CB8AC3E}">
        <p14:creationId xmlns:p14="http://schemas.microsoft.com/office/powerpoint/2010/main" val="298681997"/>
      </p:ext>
    </p:extLst>
  </p:cSld>
  <p:clrMapOvr>
    <a:masterClrMapping/>
  </p:clrMapOvr>
  <mc:AlternateContent xmlns:mc="http://schemas.openxmlformats.org/markup-compatibility/2006">
    <mc:Choice xmlns:p14="http://schemas.microsoft.com/office/powerpoint/2010/main" Requires="p14">
      <p:transition spd="slow" p14:dur="2000" advTm="15946"/>
    </mc:Choice>
    <mc:Fallback>
      <p:transition spd="slow" advTm="1594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LEARNING OBJECTIVES</a:t>
            </a:r>
          </a:p>
        </p:txBody>
      </p:sp>
      <p:sp>
        <p:nvSpPr>
          <p:cNvPr id="3" name="Content Placeholder 2"/>
          <p:cNvSpPr>
            <a:spLocks noGrp="1"/>
          </p:cNvSpPr>
          <p:nvPr>
            <p:ph idx="1"/>
          </p:nvPr>
        </p:nvSpPr>
        <p:spPr/>
        <p:txBody>
          <a:bodyPr>
            <a:normAutofit/>
          </a:bodyPr>
          <a:lstStyle/>
          <a:p>
            <a:pPr marL="0" indent="0">
              <a:buNone/>
            </a:pPr>
            <a:r>
              <a:rPr lang="en-GB" sz="3200" dirty="0">
                <a:solidFill>
                  <a:srgbClr val="00B0F0"/>
                </a:solidFill>
              </a:rPr>
              <a:t>BY THE END OF THIS SESSION, YOU SHOULD BE ABLE TO . . .</a:t>
            </a:r>
          </a:p>
          <a:p>
            <a:pPr>
              <a:buFontTx/>
              <a:buChar char="-"/>
            </a:pPr>
            <a:r>
              <a:rPr lang="en-GB" sz="3200" dirty="0"/>
              <a:t>Define what discharge of contracts is</a:t>
            </a:r>
          </a:p>
          <a:p>
            <a:pPr>
              <a:buFontTx/>
              <a:buChar char="-"/>
            </a:pPr>
            <a:r>
              <a:rPr lang="en-GB" sz="3200" dirty="0"/>
              <a:t>Explain the different ways in which a contract can be discharged</a:t>
            </a:r>
          </a:p>
        </p:txBody>
      </p:sp>
      <p:pic>
        <p:nvPicPr>
          <p:cNvPr id="4" name="Audio 3">
            <a:hlinkClick r:id="" action="ppaction://media"/>
            <a:extLst>
              <a:ext uri="{FF2B5EF4-FFF2-40B4-BE49-F238E27FC236}">
                <a16:creationId xmlns:a16="http://schemas.microsoft.com/office/drawing/2014/main" id="{66896869-6809-4436-8A26-FC0F4AF97917}"/>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671300" y="6337300"/>
            <a:ext cx="304800" cy="304800"/>
          </a:xfrm>
          <a:prstGeom prst="rect">
            <a:avLst/>
          </a:prstGeom>
        </p:spPr>
      </p:pic>
    </p:spTree>
    <p:extLst>
      <p:ext uri="{BB962C8B-B14F-4D97-AF65-F5344CB8AC3E}">
        <p14:creationId xmlns:p14="http://schemas.microsoft.com/office/powerpoint/2010/main" val="1444370664"/>
      </p:ext>
    </p:extLst>
  </p:cSld>
  <p:clrMapOvr>
    <a:masterClrMapping/>
  </p:clrMapOvr>
  <mc:AlternateContent xmlns:mc="http://schemas.openxmlformats.org/markup-compatibility/2006">
    <mc:Choice xmlns:p14="http://schemas.microsoft.com/office/powerpoint/2010/main" Requires="p14">
      <p:transition spd="slow" p14:dur="2000" advTm="12724"/>
    </mc:Choice>
    <mc:Fallback>
      <p:transition spd="slow" advTm="1272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5"/>
          <a:srcRect l="28581" t="6127" r="37433" b="8108"/>
          <a:stretch/>
        </p:blipFill>
        <p:spPr>
          <a:xfrm>
            <a:off x="263609" y="304800"/>
            <a:ext cx="4143633" cy="5881816"/>
          </a:xfrm>
          <a:prstGeom prst="rect">
            <a:avLst/>
          </a:prstGeom>
        </p:spPr>
      </p:pic>
      <p:pic>
        <p:nvPicPr>
          <p:cNvPr id="3" name="Picture 2"/>
          <p:cNvPicPr>
            <a:picLocks noChangeAspect="1"/>
          </p:cNvPicPr>
          <p:nvPr/>
        </p:nvPicPr>
        <p:blipFill rotWithShape="1">
          <a:blip r:embed="rId6"/>
          <a:srcRect l="31825" t="14415" r="42027" b="7988"/>
          <a:stretch/>
        </p:blipFill>
        <p:spPr>
          <a:xfrm>
            <a:off x="8666206" y="387179"/>
            <a:ext cx="3188043" cy="5321644"/>
          </a:xfrm>
          <a:prstGeom prst="rect">
            <a:avLst/>
          </a:prstGeom>
        </p:spPr>
      </p:pic>
      <p:sp>
        <p:nvSpPr>
          <p:cNvPr id="4" name="TextBox 3"/>
          <p:cNvSpPr txBox="1"/>
          <p:nvPr/>
        </p:nvSpPr>
        <p:spPr>
          <a:xfrm>
            <a:off x="4407242" y="2388973"/>
            <a:ext cx="3685088" cy="1938992"/>
          </a:xfrm>
          <a:prstGeom prst="rect">
            <a:avLst/>
          </a:prstGeom>
          <a:solidFill>
            <a:schemeClr val="accent3">
              <a:lumMod val="40000"/>
              <a:lumOff val="60000"/>
            </a:schemeClr>
          </a:solidFill>
        </p:spPr>
        <p:txBody>
          <a:bodyPr wrap="square" rtlCol="0">
            <a:spAutoFit/>
          </a:bodyPr>
          <a:lstStyle/>
          <a:p>
            <a:pPr algn="ctr"/>
            <a:r>
              <a:rPr lang="en-GB" sz="2400" dirty="0">
                <a:latin typeface="Arial Rounded MT Bold" panose="020F0704030504030204" pitchFamily="34" charset="0"/>
              </a:rPr>
              <a:t>CAN YOU FIND SOME HIGH PROFILE EXAMPLES OF ‘BREACH OF CONTRACT’.</a:t>
            </a:r>
          </a:p>
        </p:txBody>
      </p:sp>
      <p:pic>
        <p:nvPicPr>
          <p:cNvPr id="5" name="Audio 4">
            <a:hlinkClick r:id="" action="ppaction://media"/>
            <a:extLst>
              <a:ext uri="{FF2B5EF4-FFF2-40B4-BE49-F238E27FC236}">
                <a16:creationId xmlns:a16="http://schemas.microsoft.com/office/drawing/2014/main" id="{8B0E3A43-E2C2-4886-AD96-93548BB74A47}"/>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671300" y="6337300"/>
            <a:ext cx="304800" cy="304800"/>
          </a:xfrm>
          <a:prstGeom prst="rect">
            <a:avLst/>
          </a:prstGeom>
        </p:spPr>
      </p:pic>
    </p:spTree>
    <p:extLst>
      <p:ext uri="{BB962C8B-B14F-4D97-AF65-F5344CB8AC3E}">
        <p14:creationId xmlns:p14="http://schemas.microsoft.com/office/powerpoint/2010/main" val="3490526424"/>
      </p:ext>
    </p:extLst>
  </p:cSld>
  <p:clrMapOvr>
    <a:masterClrMapping/>
  </p:clrMapOvr>
  <mc:AlternateContent xmlns:mc="http://schemas.openxmlformats.org/markup-compatibility/2006">
    <mc:Choice xmlns:p14="http://schemas.microsoft.com/office/powerpoint/2010/main" Requires="p14">
      <p:transition spd="slow" p14:dur="2000" advTm="88213"/>
    </mc:Choice>
    <mc:Fallback>
      <p:transition spd="slow" advTm="8821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Contracts can be discharged by:</a:t>
            </a:r>
          </a:p>
        </p:txBody>
      </p:sp>
      <p:sp>
        <p:nvSpPr>
          <p:cNvPr id="3" name="Content Placeholder 2"/>
          <p:cNvSpPr>
            <a:spLocks noGrp="1"/>
          </p:cNvSpPr>
          <p:nvPr>
            <p:ph idx="1"/>
          </p:nvPr>
        </p:nvSpPr>
        <p:spPr/>
        <p:txBody>
          <a:bodyPr>
            <a:normAutofit/>
          </a:bodyPr>
          <a:lstStyle/>
          <a:p>
            <a:pPr marL="457200" indent="-457200">
              <a:buFont typeface="+mj-lt"/>
              <a:buAutoNum type="arabicParenR"/>
            </a:pPr>
            <a:r>
              <a:rPr lang="en-GB" sz="2800" dirty="0">
                <a:solidFill>
                  <a:srgbClr val="00B0F0"/>
                </a:solidFill>
                <a:latin typeface="Arial" panose="020B0604020202020204" pitchFamily="34" charset="0"/>
                <a:cs typeface="Arial" panose="020B0604020202020204" pitchFamily="34" charset="0"/>
              </a:rPr>
              <a:t>Performance: </a:t>
            </a:r>
            <a:r>
              <a:rPr lang="en-GB" sz="2800" dirty="0">
                <a:latin typeface="Arial" panose="020B0604020202020204" pitchFamily="34" charset="0"/>
                <a:cs typeface="Arial" panose="020B0604020202020204" pitchFamily="34" charset="0"/>
              </a:rPr>
              <a:t>when both parties have done what they promised to do;</a:t>
            </a:r>
          </a:p>
          <a:p>
            <a:pPr marL="457200" indent="-457200">
              <a:buFont typeface="+mj-lt"/>
              <a:buAutoNum type="arabicParenR"/>
            </a:pPr>
            <a:r>
              <a:rPr lang="en-GB" sz="2800" dirty="0">
                <a:solidFill>
                  <a:srgbClr val="00B0F0"/>
                </a:solidFill>
                <a:latin typeface="Arial" panose="020B0604020202020204" pitchFamily="34" charset="0"/>
                <a:cs typeface="Arial" panose="020B0604020202020204" pitchFamily="34" charset="0"/>
              </a:rPr>
              <a:t>Breach: </a:t>
            </a:r>
            <a:r>
              <a:rPr lang="en-GB" sz="2800" dirty="0">
                <a:latin typeface="Arial" panose="020B0604020202020204" pitchFamily="34" charset="0"/>
                <a:cs typeface="Arial" panose="020B0604020202020204" pitchFamily="34" charset="0"/>
              </a:rPr>
              <a:t>when one party’s failure to perform is so fundamental that the other </a:t>
            </a:r>
            <a:r>
              <a:rPr lang="en-GB" sz="2800">
                <a:latin typeface="Arial" panose="020B0604020202020204" pitchFamily="34" charset="0"/>
                <a:cs typeface="Arial" panose="020B0604020202020204" pitchFamily="34" charset="0"/>
              </a:rPr>
              <a:t>is entitled </a:t>
            </a:r>
            <a:r>
              <a:rPr lang="en-GB" sz="2800" dirty="0">
                <a:latin typeface="Arial" panose="020B0604020202020204" pitchFamily="34" charset="0"/>
                <a:cs typeface="Arial" panose="020B0604020202020204" pitchFamily="34" charset="0"/>
              </a:rPr>
              <a:t>to end the contract;</a:t>
            </a:r>
          </a:p>
          <a:p>
            <a:pPr marL="457200" indent="-457200">
              <a:buFont typeface="+mj-lt"/>
              <a:buAutoNum type="arabicParenR"/>
            </a:pPr>
            <a:r>
              <a:rPr lang="en-GB" sz="2800" dirty="0">
                <a:solidFill>
                  <a:srgbClr val="00B0F0"/>
                </a:solidFill>
                <a:latin typeface="Arial" panose="020B0604020202020204" pitchFamily="34" charset="0"/>
                <a:cs typeface="Arial" panose="020B0604020202020204" pitchFamily="34" charset="0"/>
              </a:rPr>
              <a:t>Agreement: </a:t>
            </a:r>
            <a:r>
              <a:rPr lang="en-GB" sz="2800" dirty="0">
                <a:latin typeface="Arial" panose="020B0604020202020204" pitchFamily="34" charset="0"/>
                <a:cs typeface="Arial" panose="020B0604020202020204" pitchFamily="34" charset="0"/>
              </a:rPr>
              <a:t>when both parties agree that they both wish to be freed of their obligations;</a:t>
            </a:r>
          </a:p>
          <a:p>
            <a:pPr marL="457200" indent="-457200">
              <a:buFont typeface="+mj-lt"/>
              <a:buAutoNum type="arabicParenR"/>
            </a:pPr>
            <a:r>
              <a:rPr lang="en-GB" sz="2800" dirty="0">
                <a:solidFill>
                  <a:srgbClr val="00B0F0"/>
                </a:solidFill>
                <a:latin typeface="Arial" panose="020B0604020202020204" pitchFamily="34" charset="0"/>
                <a:cs typeface="Arial" panose="020B0604020202020204" pitchFamily="34" charset="0"/>
              </a:rPr>
              <a:t>Frustration: </a:t>
            </a:r>
            <a:r>
              <a:rPr lang="en-GB" sz="2800" dirty="0">
                <a:latin typeface="Arial" panose="020B0604020202020204" pitchFamily="34" charset="0"/>
                <a:cs typeface="Arial" panose="020B0604020202020204" pitchFamily="34" charset="0"/>
              </a:rPr>
              <a:t>when something happens which makes the performance of the contract impossible.</a:t>
            </a:r>
          </a:p>
        </p:txBody>
      </p:sp>
      <p:pic>
        <p:nvPicPr>
          <p:cNvPr id="4" name="Audio 3">
            <a:hlinkClick r:id="" action="ppaction://media"/>
            <a:extLst>
              <a:ext uri="{FF2B5EF4-FFF2-40B4-BE49-F238E27FC236}">
                <a16:creationId xmlns:a16="http://schemas.microsoft.com/office/drawing/2014/main" id="{5D1B2D4A-CB0C-4E97-A4F5-8E591DD8C4FD}"/>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671300" y="6337300"/>
            <a:ext cx="304800" cy="304800"/>
          </a:xfrm>
          <a:prstGeom prst="rect">
            <a:avLst/>
          </a:prstGeom>
        </p:spPr>
      </p:pic>
    </p:spTree>
    <p:extLst>
      <p:ext uri="{BB962C8B-B14F-4D97-AF65-F5344CB8AC3E}">
        <p14:creationId xmlns:p14="http://schemas.microsoft.com/office/powerpoint/2010/main" val="2932732096"/>
      </p:ext>
    </p:extLst>
  </p:cSld>
  <p:clrMapOvr>
    <a:masterClrMapping/>
  </p:clrMapOvr>
  <mc:AlternateContent xmlns:mc="http://schemas.openxmlformats.org/markup-compatibility/2006">
    <mc:Choice xmlns:p14="http://schemas.microsoft.com/office/powerpoint/2010/main" Requires="p14">
      <p:transition spd="slow" p14:dur="2000" advTm="57307"/>
    </mc:Choice>
    <mc:Fallback>
      <p:transition spd="slow" advTm="5730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1. </a:t>
            </a:r>
            <a:r>
              <a:rPr lang="en-GB" sz="3200" dirty="0"/>
              <a:t>PERFORMANCE</a:t>
            </a:r>
          </a:p>
        </p:txBody>
      </p:sp>
      <p:sp>
        <p:nvSpPr>
          <p:cNvPr id="3" name="Content Placeholder 2"/>
          <p:cNvSpPr>
            <a:spLocks noGrp="1"/>
          </p:cNvSpPr>
          <p:nvPr>
            <p:ph idx="1"/>
          </p:nvPr>
        </p:nvSpPr>
        <p:spPr>
          <a:xfrm>
            <a:off x="3579337" y="763748"/>
            <a:ext cx="7315200" cy="5120640"/>
          </a:xfrm>
        </p:spPr>
        <p:txBody>
          <a:bodyPr/>
          <a:lstStyle/>
          <a:p>
            <a:pPr marL="0" indent="0">
              <a:buNone/>
            </a:pPr>
            <a:r>
              <a:rPr lang="en-GB" sz="2800" dirty="0">
                <a:solidFill>
                  <a:srgbClr val="00B0F0"/>
                </a:solidFill>
              </a:rPr>
              <a:t>Entire performance rule</a:t>
            </a:r>
            <a:r>
              <a:rPr lang="en-GB" sz="2800" dirty="0"/>
              <a:t>: An entire contract is one which depends on the performance of the whole contract.</a:t>
            </a:r>
          </a:p>
          <a:p>
            <a:pPr marL="0" indent="0">
              <a:buNone/>
            </a:pPr>
            <a:endParaRPr lang="en-GB" sz="2800" dirty="0"/>
          </a:p>
          <a:p>
            <a:pPr marL="0" indent="0">
              <a:buNone/>
            </a:pPr>
            <a:r>
              <a:rPr lang="en-GB" sz="2800" i="1" dirty="0">
                <a:solidFill>
                  <a:srgbClr val="FF0000"/>
                </a:solidFill>
              </a:rPr>
              <a:t>Cutter v Powell [1795]- </a:t>
            </a:r>
            <a:r>
              <a:rPr lang="en-GB" sz="2800" dirty="0"/>
              <a:t>demonstrates the harshness of the entire performance rule.</a:t>
            </a:r>
          </a:p>
          <a:p>
            <a:pPr marL="0" indent="0">
              <a:buNone/>
            </a:pPr>
            <a:endParaRPr lang="en-GB" sz="2800" dirty="0"/>
          </a:p>
          <a:p>
            <a:pPr marL="0" indent="0">
              <a:buNone/>
            </a:pPr>
            <a:r>
              <a:rPr lang="en-GB" sz="2800" dirty="0"/>
              <a:t>A more modern example is shown in </a:t>
            </a:r>
            <a:r>
              <a:rPr lang="en-GB" sz="2800" i="1" dirty="0">
                <a:solidFill>
                  <a:srgbClr val="FF0000"/>
                </a:solidFill>
              </a:rPr>
              <a:t>Bolton v </a:t>
            </a:r>
            <a:r>
              <a:rPr lang="en-GB" sz="2800" i="1" dirty="0" err="1">
                <a:solidFill>
                  <a:srgbClr val="FF0000"/>
                </a:solidFill>
              </a:rPr>
              <a:t>Mahadeva</a:t>
            </a:r>
            <a:r>
              <a:rPr lang="en-GB" sz="2800" i="1" dirty="0">
                <a:solidFill>
                  <a:srgbClr val="FF0000"/>
                </a:solidFill>
              </a:rPr>
              <a:t> [1972]</a:t>
            </a:r>
          </a:p>
          <a:p>
            <a:pPr marL="0" indent="0">
              <a:buNone/>
            </a:pPr>
            <a:endParaRPr lang="en-GB" dirty="0"/>
          </a:p>
        </p:txBody>
      </p:sp>
      <p:pic>
        <p:nvPicPr>
          <p:cNvPr id="4" name="Picture 3"/>
          <p:cNvPicPr>
            <a:picLocks noChangeAspect="1"/>
          </p:cNvPicPr>
          <p:nvPr/>
        </p:nvPicPr>
        <p:blipFill>
          <a:blip r:embed="rId5"/>
          <a:stretch>
            <a:fillRect/>
          </a:stretch>
        </p:blipFill>
        <p:spPr>
          <a:xfrm>
            <a:off x="252919" y="1212831"/>
            <a:ext cx="3028950" cy="1514475"/>
          </a:xfrm>
          <a:prstGeom prst="rect">
            <a:avLst/>
          </a:prstGeom>
        </p:spPr>
      </p:pic>
      <p:pic>
        <p:nvPicPr>
          <p:cNvPr id="5" name="Picture 4"/>
          <p:cNvPicPr>
            <a:picLocks noChangeAspect="1"/>
          </p:cNvPicPr>
          <p:nvPr/>
        </p:nvPicPr>
        <p:blipFill>
          <a:blip r:embed="rId6"/>
          <a:stretch>
            <a:fillRect/>
          </a:stretch>
        </p:blipFill>
        <p:spPr>
          <a:xfrm>
            <a:off x="542657" y="4326812"/>
            <a:ext cx="2085975" cy="2190750"/>
          </a:xfrm>
          <a:prstGeom prst="rect">
            <a:avLst/>
          </a:prstGeom>
        </p:spPr>
      </p:pic>
      <p:pic>
        <p:nvPicPr>
          <p:cNvPr id="8" name="Audio 7">
            <a:hlinkClick r:id="" action="ppaction://media"/>
            <a:extLst>
              <a:ext uri="{FF2B5EF4-FFF2-40B4-BE49-F238E27FC236}">
                <a16:creationId xmlns:a16="http://schemas.microsoft.com/office/drawing/2014/main" id="{4BD87627-58DC-4F55-9384-F7687F006D45}"/>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671300" y="6337300"/>
            <a:ext cx="304800" cy="304800"/>
          </a:xfrm>
          <a:prstGeom prst="rect">
            <a:avLst/>
          </a:prstGeom>
        </p:spPr>
      </p:pic>
    </p:spTree>
    <p:extLst>
      <p:ext uri="{BB962C8B-B14F-4D97-AF65-F5344CB8AC3E}">
        <p14:creationId xmlns:p14="http://schemas.microsoft.com/office/powerpoint/2010/main" val="1959085181"/>
      </p:ext>
    </p:extLst>
  </p:cSld>
  <p:clrMapOvr>
    <a:masterClrMapping/>
  </p:clrMapOvr>
  <mc:AlternateContent xmlns:mc="http://schemas.openxmlformats.org/markup-compatibility/2006">
    <mc:Choice xmlns:p14="http://schemas.microsoft.com/office/powerpoint/2010/main" Requires="p14">
      <p:transition spd="slow" p14:dur="2000" advTm="133585"/>
    </mc:Choice>
    <mc:Fallback>
      <p:transition spd="slow" advTm="13358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8"/>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1. </a:t>
            </a:r>
            <a:r>
              <a:rPr lang="en-GB" sz="3200" dirty="0"/>
              <a:t>EXCEPTIONS TO THE ENTIRE PERFORMANCE RULE</a:t>
            </a:r>
          </a:p>
        </p:txBody>
      </p:sp>
      <p:sp>
        <p:nvSpPr>
          <p:cNvPr id="3" name="Content Placeholder 2"/>
          <p:cNvSpPr>
            <a:spLocks noGrp="1"/>
          </p:cNvSpPr>
          <p:nvPr>
            <p:ph idx="1"/>
          </p:nvPr>
        </p:nvSpPr>
        <p:spPr/>
        <p:txBody>
          <a:bodyPr>
            <a:noAutofit/>
          </a:bodyPr>
          <a:lstStyle/>
          <a:p>
            <a:pPr marL="0" indent="0">
              <a:buNone/>
            </a:pPr>
            <a:r>
              <a:rPr lang="en-GB" sz="2800" b="1" dirty="0"/>
              <a:t>1.Acceptance of partial performance </a:t>
            </a:r>
          </a:p>
          <a:p>
            <a:pPr>
              <a:buFontTx/>
              <a:buChar char="-"/>
            </a:pPr>
            <a:r>
              <a:rPr lang="en-GB" sz="2800" i="1" dirty="0" err="1">
                <a:solidFill>
                  <a:srgbClr val="FF0000"/>
                </a:solidFill>
              </a:rPr>
              <a:t>Sumpter</a:t>
            </a:r>
            <a:r>
              <a:rPr lang="en-GB" sz="2800" i="1" dirty="0">
                <a:solidFill>
                  <a:srgbClr val="FF0000"/>
                </a:solidFill>
              </a:rPr>
              <a:t> v Hedges [1898]</a:t>
            </a:r>
          </a:p>
          <a:p>
            <a:pPr marL="0" indent="0">
              <a:buNone/>
            </a:pPr>
            <a:r>
              <a:rPr lang="en-GB" sz="2800" b="1" dirty="0"/>
              <a:t>2. Substantial performance</a:t>
            </a:r>
          </a:p>
          <a:p>
            <a:pPr>
              <a:buFontTx/>
              <a:buChar char="-"/>
            </a:pPr>
            <a:r>
              <a:rPr lang="en-GB" sz="2800" i="1" dirty="0" err="1">
                <a:solidFill>
                  <a:srgbClr val="FF0000"/>
                </a:solidFill>
              </a:rPr>
              <a:t>Hoenig</a:t>
            </a:r>
            <a:r>
              <a:rPr lang="en-GB" sz="2800" i="1" dirty="0">
                <a:solidFill>
                  <a:srgbClr val="FF0000"/>
                </a:solidFill>
              </a:rPr>
              <a:t> v Isaacs [1952]</a:t>
            </a:r>
          </a:p>
          <a:p>
            <a:pPr>
              <a:buFontTx/>
              <a:buChar char="-"/>
            </a:pPr>
            <a:r>
              <a:rPr lang="en-GB" sz="2800" i="1" dirty="0">
                <a:solidFill>
                  <a:srgbClr val="FF0000"/>
                </a:solidFill>
              </a:rPr>
              <a:t>Bolton v </a:t>
            </a:r>
            <a:r>
              <a:rPr lang="en-GB" sz="2800" i="1" dirty="0" err="1">
                <a:solidFill>
                  <a:srgbClr val="FF0000"/>
                </a:solidFill>
              </a:rPr>
              <a:t>Mahadeva</a:t>
            </a:r>
            <a:r>
              <a:rPr lang="en-GB" sz="2800" i="1" dirty="0">
                <a:solidFill>
                  <a:srgbClr val="FF0000"/>
                </a:solidFill>
              </a:rPr>
              <a:t> [1972]</a:t>
            </a:r>
          </a:p>
          <a:p>
            <a:pPr marL="0" indent="0">
              <a:buNone/>
            </a:pPr>
            <a:r>
              <a:rPr lang="en-GB" sz="2800" b="1" dirty="0"/>
              <a:t>3. Prevention of performance by one party</a:t>
            </a:r>
          </a:p>
          <a:p>
            <a:pPr>
              <a:buFontTx/>
              <a:buChar char="-"/>
            </a:pPr>
            <a:r>
              <a:rPr lang="en-GB" sz="2800" i="1" dirty="0" err="1">
                <a:solidFill>
                  <a:srgbClr val="FF0000"/>
                </a:solidFill>
              </a:rPr>
              <a:t>Planche</a:t>
            </a:r>
            <a:r>
              <a:rPr lang="en-GB" sz="2800" i="1" dirty="0">
                <a:solidFill>
                  <a:srgbClr val="FF0000"/>
                </a:solidFill>
              </a:rPr>
              <a:t> v Colburn [1831]</a:t>
            </a:r>
          </a:p>
          <a:p>
            <a:pPr marL="0" indent="0">
              <a:buNone/>
            </a:pPr>
            <a:r>
              <a:rPr lang="en-GB" sz="2800" b="1" dirty="0"/>
              <a:t>4. One party tenders performance</a:t>
            </a:r>
          </a:p>
          <a:p>
            <a:pPr>
              <a:buFontTx/>
              <a:buChar char="-"/>
            </a:pPr>
            <a:r>
              <a:rPr lang="en-GB" sz="2800" i="1" dirty="0" err="1">
                <a:solidFill>
                  <a:srgbClr val="FF0000"/>
                </a:solidFill>
              </a:rPr>
              <a:t>Startup</a:t>
            </a:r>
            <a:r>
              <a:rPr lang="en-GB" sz="2800" i="1" dirty="0">
                <a:solidFill>
                  <a:srgbClr val="FF0000"/>
                </a:solidFill>
              </a:rPr>
              <a:t> v Macdonald [1843]</a:t>
            </a:r>
          </a:p>
          <a:p>
            <a:pPr marL="0" indent="0">
              <a:buNone/>
            </a:pPr>
            <a:endParaRPr lang="en-GB" sz="2800" b="1" dirty="0"/>
          </a:p>
        </p:txBody>
      </p:sp>
      <p:pic>
        <p:nvPicPr>
          <p:cNvPr id="4" name="Picture 3"/>
          <p:cNvPicPr>
            <a:picLocks noChangeAspect="1"/>
          </p:cNvPicPr>
          <p:nvPr/>
        </p:nvPicPr>
        <p:blipFill>
          <a:blip r:embed="rId5"/>
          <a:stretch>
            <a:fillRect/>
          </a:stretch>
        </p:blipFill>
        <p:spPr>
          <a:xfrm>
            <a:off x="678910" y="4439827"/>
            <a:ext cx="2095500" cy="2190750"/>
          </a:xfrm>
          <a:prstGeom prst="rect">
            <a:avLst/>
          </a:prstGeom>
        </p:spPr>
      </p:pic>
      <p:pic>
        <p:nvPicPr>
          <p:cNvPr id="5" name="Audio 4">
            <a:hlinkClick r:id="" action="ppaction://media"/>
            <a:extLst>
              <a:ext uri="{FF2B5EF4-FFF2-40B4-BE49-F238E27FC236}">
                <a16:creationId xmlns:a16="http://schemas.microsoft.com/office/drawing/2014/main" id="{04ED503D-A674-40E4-A6AB-245BF9EFFF8D}"/>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671300" y="6337300"/>
            <a:ext cx="304800" cy="304800"/>
          </a:xfrm>
          <a:prstGeom prst="rect">
            <a:avLst/>
          </a:prstGeom>
        </p:spPr>
      </p:pic>
    </p:spTree>
    <p:extLst>
      <p:ext uri="{BB962C8B-B14F-4D97-AF65-F5344CB8AC3E}">
        <p14:creationId xmlns:p14="http://schemas.microsoft.com/office/powerpoint/2010/main" val="756377914"/>
      </p:ext>
    </p:extLst>
  </p:cSld>
  <p:clrMapOvr>
    <a:masterClrMapping/>
  </p:clrMapOvr>
  <mc:AlternateContent xmlns:mc="http://schemas.openxmlformats.org/markup-compatibility/2006">
    <mc:Choice xmlns:p14="http://schemas.microsoft.com/office/powerpoint/2010/main" Requires="p14">
      <p:transition spd="slow" p14:dur="2000" advTm="438593"/>
    </mc:Choice>
    <mc:Fallback>
      <p:transition spd="slow" advTm="43859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38972A-51A6-416E-8220-463488ABA3FB}"/>
              </a:ext>
            </a:extLst>
          </p:cNvPr>
          <p:cNvSpPr>
            <a:spLocks noGrp="1"/>
          </p:cNvSpPr>
          <p:nvPr>
            <p:ph type="title"/>
          </p:nvPr>
        </p:nvSpPr>
        <p:spPr/>
        <p:txBody>
          <a:bodyPr/>
          <a:lstStyle/>
          <a:p>
            <a:r>
              <a:rPr lang="en-GB" dirty="0"/>
              <a:t>5. Divisible or severable contracts</a:t>
            </a:r>
          </a:p>
        </p:txBody>
      </p:sp>
      <p:sp>
        <p:nvSpPr>
          <p:cNvPr id="3" name="Content Placeholder 2">
            <a:extLst>
              <a:ext uri="{FF2B5EF4-FFF2-40B4-BE49-F238E27FC236}">
                <a16:creationId xmlns:a16="http://schemas.microsoft.com/office/drawing/2014/main" id="{86C08CB3-D5BC-4F22-B090-E3485F5268F9}"/>
              </a:ext>
            </a:extLst>
          </p:cNvPr>
          <p:cNvSpPr>
            <a:spLocks noGrp="1"/>
          </p:cNvSpPr>
          <p:nvPr>
            <p:ph idx="1"/>
          </p:nvPr>
        </p:nvSpPr>
        <p:spPr/>
        <p:txBody>
          <a:bodyPr/>
          <a:lstStyle/>
          <a:p>
            <a:pPr marL="0" indent="0">
              <a:buFontTx/>
              <a:buNone/>
            </a:pPr>
            <a:r>
              <a:rPr lang="en-GB" b="0" baseline="0" dirty="0"/>
              <a:t>5</a:t>
            </a:r>
            <a:r>
              <a:rPr lang="en-GB" sz="3200" b="0" baseline="0" dirty="0"/>
              <a:t>. The entire performance rule can be avoided for contracts which are not entire; these are divisible or severable obligations.</a:t>
            </a:r>
          </a:p>
          <a:p>
            <a:pPr marL="0" indent="0">
              <a:buFontTx/>
              <a:buNone/>
            </a:pPr>
            <a:r>
              <a:rPr lang="en-GB" sz="3200" b="0" baseline="0" dirty="0"/>
              <a:t>Such contractual obligations may be divided into parts so that one party may claim payment when he has completed only one part of his obligation. Elements of building contracts can fall into this category.</a:t>
            </a:r>
          </a:p>
          <a:p>
            <a:pPr marL="0" indent="0">
              <a:buNone/>
            </a:pPr>
            <a:endParaRPr lang="en-GB" dirty="0"/>
          </a:p>
        </p:txBody>
      </p:sp>
      <p:pic>
        <p:nvPicPr>
          <p:cNvPr id="4" name="Audio 3">
            <a:hlinkClick r:id="" action="ppaction://media"/>
            <a:extLst>
              <a:ext uri="{FF2B5EF4-FFF2-40B4-BE49-F238E27FC236}">
                <a16:creationId xmlns:a16="http://schemas.microsoft.com/office/drawing/2014/main" id="{B97410D9-4B60-47A6-9AB6-D83F6A29460E}"/>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671300" y="6337300"/>
            <a:ext cx="304800" cy="304800"/>
          </a:xfrm>
          <a:prstGeom prst="rect">
            <a:avLst/>
          </a:prstGeom>
        </p:spPr>
      </p:pic>
    </p:spTree>
    <p:extLst>
      <p:ext uri="{BB962C8B-B14F-4D97-AF65-F5344CB8AC3E}">
        <p14:creationId xmlns:p14="http://schemas.microsoft.com/office/powerpoint/2010/main" val="3099573675"/>
      </p:ext>
    </p:extLst>
  </p:cSld>
  <p:clrMapOvr>
    <a:masterClrMapping/>
  </p:clrMapOvr>
  <mc:AlternateContent xmlns:mc="http://schemas.openxmlformats.org/markup-compatibility/2006">
    <mc:Choice xmlns:p14="http://schemas.microsoft.com/office/powerpoint/2010/main" Requires="p14">
      <p:transition spd="slow" p14:dur="2000" advTm="132656"/>
    </mc:Choice>
    <mc:Fallback>
      <p:transition spd="slow" advTm="13265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6.  Time of performance</a:t>
            </a:r>
          </a:p>
        </p:txBody>
      </p:sp>
      <p:sp>
        <p:nvSpPr>
          <p:cNvPr id="3" name="Content Placeholder 2"/>
          <p:cNvSpPr>
            <a:spLocks noGrp="1"/>
          </p:cNvSpPr>
          <p:nvPr>
            <p:ph idx="1"/>
          </p:nvPr>
        </p:nvSpPr>
        <p:spPr/>
        <p:txBody>
          <a:bodyPr/>
          <a:lstStyle/>
          <a:p>
            <a:pPr marL="0" indent="0">
              <a:buNone/>
            </a:pPr>
            <a:r>
              <a:rPr lang="en-GB" sz="3200" b="1" u="sng" dirty="0"/>
              <a:t>Time will only be of the essence when:</a:t>
            </a:r>
          </a:p>
          <a:p>
            <a:pPr>
              <a:buFontTx/>
              <a:buChar char="-"/>
            </a:pPr>
            <a:r>
              <a:rPr lang="en-GB" dirty="0">
                <a:latin typeface="Arial" panose="020B0604020202020204" pitchFamily="34" charset="0"/>
                <a:cs typeface="Arial" panose="020B0604020202020204" pitchFamily="34" charset="0"/>
              </a:rPr>
              <a:t>The contract expressly or impliedly says that it is</a:t>
            </a:r>
          </a:p>
          <a:p>
            <a:pPr>
              <a:buFontTx/>
              <a:buChar char="-"/>
            </a:pPr>
            <a:r>
              <a:rPr lang="en-GB" dirty="0">
                <a:latin typeface="Arial" panose="020B0604020202020204" pitchFamily="34" charset="0"/>
                <a:cs typeface="Arial" panose="020B0604020202020204" pitchFamily="34" charset="0"/>
              </a:rPr>
              <a:t>After an agreed date for performance of a contractual obligation has not been met, 1 party notifies the other that time is of the essence and sets a new deadline. (Terminate or sue for damages)</a:t>
            </a:r>
          </a:p>
          <a:p>
            <a:pPr>
              <a:buFontTx/>
              <a:buChar char="-"/>
            </a:pPr>
            <a:r>
              <a:rPr lang="en-GB" dirty="0">
                <a:latin typeface="Arial" panose="020B0604020202020204" pitchFamily="34" charset="0"/>
                <a:cs typeface="Arial" panose="020B0604020202020204" pitchFamily="34" charset="0"/>
              </a:rPr>
              <a:t>The circumstances show that time is of the essence </a:t>
            </a:r>
          </a:p>
          <a:p>
            <a:pPr marL="0" indent="0">
              <a:buNone/>
            </a:pPr>
            <a:r>
              <a:rPr lang="en-GB" dirty="0">
                <a:latin typeface="Arial" panose="020B0604020202020204" pitchFamily="34" charset="0"/>
                <a:cs typeface="Arial" panose="020B0604020202020204" pitchFamily="34" charset="0"/>
              </a:rPr>
              <a:t>e.g. the goods are perishable (food) or fluctuate in value (shares)</a:t>
            </a:r>
          </a:p>
          <a:p>
            <a:pPr marL="0" indent="0">
              <a:buNone/>
            </a:pPr>
            <a:endParaRPr lang="en-GB" dirty="0">
              <a:latin typeface="Arial" panose="020B0604020202020204" pitchFamily="34" charset="0"/>
              <a:cs typeface="Arial" panose="020B0604020202020204" pitchFamily="34" charset="0"/>
            </a:endParaRPr>
          </a:p>
          <a:p>
            <a:pPr marL="0" indent="0">
              <a:buNone/>
            </a:pPr>
            <a:r>
              <a:rPr lang="en-GB" i="1" dirty="0" err="1">
                <a:solidFill>
                  <a:srgbClr val="FF0000"/>
                </a:solidFill>
                <a:latin typeface="Arial" panose="020B0604020202020204" pitchFamily="34" charset="0"/>
                <a:cs typeface="Arial" panose="020B0604020202020204" pitchFamily="34" charset="0"/>
              </a:rPr>
              <a:t>Valilas</a:t>
            </a:r>
            <a:r>
              <a:rPr lang="en-GB" i="1" dirty="0">
                <a:solidFill>
                  <a:srgbClr val="FF0000"/>
                </a:solidFill>
                <a:latin typeface="Arial" panose="020B0604020202020204" pitchFamily="34" charset="0"/>
                <a:cs typeface="Arial" panose="020B0604020202020204" pitchFamily="34" charset="0"/>
              </a:rPr>
              <a:t> v </a:t>
            </a:r>
            <a:r>
              <a:rPr lang="en-GB" i="1" dirty="0" err="1">
                <a:solidFill>
                  <a:srgbClr val="FF0000"/>
                </a:solidFill>
                <a:latin typeface="Arial" panose="020B0604020202020204" pitchFamily="34" charset="0"/>
                <a:cs typeface="Arial" panose="020B0604020202020204" pitchFamily="34" charset="0"/>
              </a:rPr>
              <a:t>Januzaj</a:t>
            </a:r>
            <a:r>
              <a:rPr lang="en-GB" i="1" dirty="0">
                <a:solidFill>
                  <a:srgbClr val="FF0000"/>
                </a:solidFill>
                <a:latin typeface="Arial" panose="020B0604020202020204" pitchFamily="34" charset="0"/>
                <a:cs typeface="Arial" panose="020B0604020202020204" pitchFamily="34" charset="0"/>
              </a:rPr>
              <a:t> [2014]</a:t>
            </a:r>
          </a:p>
        </p:txBody>
      </p:sp>
      <p:pic>
        <p:nvPicPr>
          <p:cNvPr id="4" name="Picture 3"/>
          <p:cNvPicPr>
            <a:picLocks noChangeAspect="1"/>
          </p:cNvPicPr>
          <p:nvPr/>
        </p:nvPicPr>
        <p:blipFill>
          <a:blip r:embed="rId5"/>
          <a:stretch>
            <a:fillRect/>
          </a:stretch>
        </p:blipFill>
        <p:spPr>
          <a:xfrm>
            <a:off x="285751" y="4256230"/>
            <a:ext cx="2914650" cy="1571625"/>
          </a:xfrm>
          <a:prstGeom prst="rect">
            <a:avLst/>
          </a:prstGeom>
        </p:spPr>
      </p:pic>
      <p:pic>
        <p:nvPicPr>
          <p:cNvPr id="5" name="Picture 4"/>
          <p:cNvPicPr>
            <a:picLocks noChangeAspect="1"/>
          </p:cNvPicPr>
          <p:nvPr/>
        </p:nvPicPr>
        <p:blipFill>
          <a:blip r:embed="rId6"/>
          <a:stretch>
            <a:fillRect/>
          </a:stretch>
        </p:blipFill>
        <p:spPr>
          <a:xfrm>
            <a:off x="7868560" y="4684212"/>
            <a:ext cx="2619375" cy="1743075"/>
          </a:xfrm>
          <a:prstGeom prst="rect">
            <a:avLst/>
          </a:prstGeom>
        </p:spPr>
      </p:pic>
      <p:pic>
        <p:nvPicPr>
          <p:cNvPr id="7" name="Audio 6">
            <a:hlinkClick r:id="" action="ppaction://media"/>
            <a:extLst>
              <a:ext uri="{FF2B5EF4-FFF2-40B4-BE49-F238E27FC236}">
                <a16:creationId xmlns:a16="http://schemas.microsoft.com/office/drawing/2014/main" id="{3044ADAD-9A1A-4901-A088-3077B9CC3E10}"/>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671300" y="6337300"/>
            <a:ext cx="304800" cy="304800"/>
          </a:xfrm>
          <a:prstGeom prst="rect">
            <a:avLst/>
          </a:prstGeom>
        </p:spPr>
      </p:pic>
    </p:spTree>
    <p:extLst>
      <p:ext uri="{BB962C8B-B14F-4D97-AF65-F5344CB8AC3E}">
        <p14:creationId xmlns:p14="http://schemas.microsoft.com/office/powerpoint/2010/main" val="141180566"/>
      </p:ext>
    </p:extLst>
  </p:cSld>
  <p:clrMapOvr>
    <a:masterClrMapping/>
  </p:clrMapOvr>
  <mc:AlternateContent xmlns:mc="http://schemas.openxmlformats.org/markup-compatibility/2006">
    <mc:Choice xmlns:p14="http://schemas.microsoft.com/office/powerpoint/2010/main" Requires="p14">
      <p:transition spd="slow" p14:dur="2000" advTm="126832"/>
    </mc:Choice>
    <mc:Fallback>
      <p:transition spd="slow" advTm="12683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2. BREACH OF CONTRACT</a:t>
            </a:r>
            <a:br>
              <a:rPr lang="en-GB" dirty="0"/>
            </a:br>
            <a:br>
              <a:rPr lang="en-GB" dirty="0"/>
            </a:br>
            <a:r>
              <a:rPr lang="en-GB" dirty="0"/>
              <a:t>Glencore Energy UK Ltd v Transworld Oil Ltd [2010]</a:t>
            </a:r>
          </a:p>
        </p:txBody>
      </p:sp>
      <p:sp>
        <p:nvSpPr>
          <p:cNvPr id="3" name="Content Placeholder 2"/>
          <p:cNvSpPr>
            <a:spLocks noGrp="1"/>
          </p:cNvSpPr>
          <p:nvPr>
            <p:ph idx="1"/>
          </p:nvPr>
        </p:nvSpPr>
        <p:spPr>
          <a:xfrm>
            <a:off x="3725430" y="-1016063"/>
            <a:ext cx="7315200" cy="5120640"/>
          </a:xfrm>
        </p:spPr>
        <p:txBody>
          <a:bodyPr/>
          <a:lstStyle/>
          <a:p>
            <a:r>
              <a:rPr lang="en-GB" dirty="0"/>
              <a:t>Occurs when one party fails to discharge the contract as agreed.</a:t>
            </a:r>
          </a:p>
          <a:p>
            <a:r>
              <a:rPr lang="en-GB" dirty="0"/>
              <a:t>Injured party can claim damages and may repudiate the contract.</a:t>
            </a:r>
          </a:p>
          <a:p>
            <a:endParaRPr lang="en-GB" dirty="0"/>
          </a:p>
        </p:txBody>
      </p:sp>
      <p:sp>
        <p:nvSpPr>
          <p:cNvPr id="4" name="TextBox 3"/>
          <p:cNvSpPr txBox="1"/>
          <p:nvPr/>
        </p:nvSpPr>
        <p:spPr>
          <a:xfrm>
            <a:off x="3725430" y="2476072"/>
            <a:ext cx="1555487" cy="369332"/>
          </a:xfrm>
          <a:prstGeom prst="rect">
            <a:avLst/>
          </a:prstGeom>
          <a:noFill/>
        </p:spPr>
        <p:txBody>
          <a:bodyPr wrap="square" rtlCol="0">
            <a:spAutoFit/>
          </a:bodyPr>
          <a:lstStyle/>
          <a:p>
            <a:r>
              <a:rPr lang="en-GB" dirty="0"/>
              <a:t>CONDITION</a:t>
            </a:r>
          </a:p>
        </p:txBody>
      </p:sp>
      <p:sp>
        <p:nvSpPr>
          <p:cNvPr id="5" name="Right Arrow 4"/>
          <p:cNvSpPr/>
          <p:nvPr/>
        </p:nvSpPr>
        <p:spPr>
          <a:xfrm>
            <a:off x="5661061" y="2383604"/>
            <a:ext cx="2054831" cy="55480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p:cNvSpPr txBox="1"/>
          <p:nvPr/>
        </p:nvSpPr>
        <p:spPr>
          <a:xfrm>
            <a:off x="8070874" y="2245239"/>
            <a:ext cx="2476071" cy="1200329"/>
          </a:xfrm>
          <a:prstGeom prst="rect">
            <a:avLst/>
          </a:prstGeom>
          <a:noFill/>
        </p:spPr>
        <p:txBody>
          <a:bodyPr wrap="square" rtlCol="0">
            <a:spAutoFit/>
          </a:bodyPr>
          <a:lstStyle/>
          <a:p>
            <a:r>
              <a:rPr lang="en-GB" dirty="0"/>
              <a:t>Repudiate (refuse to continue)</a:t>
            </a:r>
          </a:p>
          <a:p>
            <a:r>
              <a:rPr lang="en-GB" dirty="0"/>
              <a:t>And/or</a:t>
            </a:r>
          </a:p>
          <a:p>
            <a:r>
              <a:rPr lang="en-GB" dirty="0"/>
              <a:t>Damages </a:t>
            </a:r>
          </a:p>
        </p:txBody>
      </p:sp>
      <p:sp>
        <p:nvSpPr>
          <p:cNvPr id="8" name="TextBox 7"/>
          <p:cNvSpPr txBox="1"/>
          <p:nvPr/>
        </p:nvSpPr>
        <p:spPr>
          <a:xfrm>
            <a:off x="3832261" y="5003515"/>
            <a:ext cx="1448656" cy="369332"/>
          </a:xfrm>
          <a:prstGeom prst="rect">
            <a:avLst/>
          </a:prstGeom>
          <a:noFill/>
        </p:spPr>
        <p:txBody>
          <a:bodyPr wrap="square" rtlCol="0">
            <a:spAutoFit/>
          </a:bodyPr>
          <a:lstStyle/>
          <a:p>
            <a:r>
              <a:rPr lang="en-GB" dirty="0"/>
              <a:t>WARRANTY</a:t>
            </a:r>
          </a:p>
        </p:txBody>
      </p:sp>
      <p:sp>
        <p:nvSpPr>
          <p:cNvPr id="9" name="Right Arrow 8"/>
          <p:cNvSpPr/>
          <p:nvPr/>
        </p:nvSpPr>
        <p:spPr>
          <a:xfrm>
            <a:off x="5774076" y="5003515"/>
            <a:ext cx="1941816" cy="503433"/>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p:cNvSpPr txBox="1"/>
          <p:nvPr/>
        </p:nvSpPr>
        <p:spPr>
          <a:xfrm>
            <a:off x="8075487" y="4768284"/>
            <a:ext cx="1869897" cy="1477328"/>
          </a:xfrm>
          <a:prstGeom prst="rect">
            <a:avLst/>
          </a:prstGeom>
          <a:noFill/>
        </p:spPr>
        <p:txBody>
          <a:bodyPr wrap="square" rtlCol="0">
            <a:spAutoFit/>
          </a:bodyPr>
          <a:lstStyle/>
          <a:p>
            <a:r>
              <a:rPr lang="en-GB" dirty="0"/>
              <a:t>Damages</a:t>
            </a:r>
          </a:p>
          <a:p>
            <a:r>
              <a:rPr lang="en-GB" dirty="0"/>
              <a:t>No right to repudiate (must continue with contract) </a:t>
            </a:r>
          </a:p>
        </p:txBody>
      </p:sp>
      <p:sp>
        <p:nvSpPr>
          <p:cNvPr id="11" name="TextBox 10"/>
          <p:cNvSpPr txBox="1"/>
          <p:nvPr/>
        </p:nvSpPr>
        <p:spPr>
          <a:xfrm>
            <a:off x="5799761" y="2983768"/>
            <a:ext cx="1777429" cy="646331"/>
          </a:xfrm>
          <a:prstGeom prst="rect">
            <a:avLst/>
          </a:prstGeom>
          <a:noFill/>
        </p:spPr>
        <p:txBody>
          <a:bodyPr wrap="square" rtlCol="0">
            <a:spAutoFit/>
          </a:bodyPr>
          <a:lstStyle/>
          <a:p>
            <a:r>
              <a:rPr lang="en-GB" i="1" dirty="0" err="1">
                <a:solidFill>
                  <a:srgbClr val="FF0000"/>
                </a:solidFill>
              </a:rPr>
              <a:t>Poussard</a:t>
            </a:r>
            <a:r>
              <a:rPr lang="en-GB" i="1" dirty="0">
                <a:solidFill>
                  <a:srgbClr val="FF0000"/>
                </a:solidFill>
              </a:rPr>
              <a:t> v </a:t>
            </a:r>
            <a:r>
              <a:rPr lang="en-GB" i="1" dirty="0" err="1">
                <a:solidFill>
                  <a:srgbClr val="FF0000"/>
                </a:solidFill>
              </a:rPr>
              <a:t>Spiers</a:t>
            </a:r>
            <a:r>
              <a:rPr lang="en-GB" i="1" dirty="0">
                <a:solidFill>
                  <a:srgbClr val="FF0000"/>
                </a:solidFill>
              </a:rPr>
              <a:t> and Pond 1876</a:t>
            </a:r>
          </a:p>
        </p:txBody>
      </p:sp>
      <p:sp>
        <p:nvSpPr>
          <p:cNvPr id="12" name="TextBox 11"/>
          <p:cNvSpPr txBox="1"/>
          <p:nvPr/>
        </p:nvSpPr>
        <p:spPr>
          <a:xfrm>
            <a:off x="5887092" y="5619964"/>
            <a:ext cx="1191802" cy="646331"/>
          </a:xfrm>
          <a:prstGeom prst="rect">
            <a:avLst/>
          </a:prstGeom>
          <a:noFill/>
        </p:spPr>
        <p:txBody>
          <a:bodyPr wrap="square" rtlCol="0">
            <a:spAutoFit/>
          </a:bodyPr>
          <a:lstStyle/>
          <a:p>
            <a:r>
              <a:rPr lang="en-GB" i="1" dirty="0">
                <a:solidFill>
                  <a:srgbClr val="FF0000"/>
                </a:solidFill>
              </a:rPr>
              <a:t>Bettini v </a:t>
            </a:r>
            <a:r>
              <a:rPr lang="en-GB" i="1" dirty="0" err="1">
                <a:solidFill>
                  <a:srgbClr val="FF0000"/>
                </a:solidFill>
              </a:rPr>
              <a:t>Gye</a:t>
            </a:r>
            <a:r>
              <a:rPr lang="en-GB" i="1" dirty="0">
                <a:solidFill>
                  <a:srgbClr val="FF0000"/>
                </a:solidFill>
              </a:rPr>
              <a:t> [1876]</a:t>
            </a:r>
          </a:p>
        </p:txBody>
      </p:sp>
      <p:pic>
        <p:nvPicPr>
          <p:cNvPr id="7" name="Audio 6">
            <a:hlinkClick r:id="" action="ppaction://media"/>
            <a:extLst>
              <a:ext uri="{FF2B5EF4-FFF2-40B4-BE49-F238E27FC236}">
                <a16:creationId xmlns:a16="http://schemas.microsoft.com/office/drawing/2014/main" id="{1BC7F87F-FDD3-48EE-BB70-588467A01DD1}"/>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671300" y="6337300"/>
            <a:ext cx="304800" cy="304800"/>
          </a:xfrm>
          <a:prstGeom prst="rect">
            <a:avLst/>
          </a:prstGeom>
        </p:spPr>
      </p:pic>
    </p:spTree>
    <p:extLst>
      <p:ext uri="{BB962C8B-B14F-4D97-AF65-F5344CB8AC3E}">
        <p14:creationId xmlns:p14="http://schemas.microsoft.com/office/powerpoint/2010/main" val="3770547332"/>
      </p:ext>
    </p:extLst>
  </p:cSld>
  <p:clrMapOvr>
    <a:masterClrMapping/>
  </p:clrMapOvr>
  <mc:AlternateContent xmlns:mc="http://schemas.openxmlformats.org/markup-compatibility/2006">
    <mc:Choice xmlns:p14="http://schemas.microsoft.com/office/powerpoint/2010/main" Requires="p14">
      <p:transition spd="slow" p14:dur="2000" advTm="232665"/>
    </mc:Choice>
    <mc:Fallback>
      <p:transition spd="slow" advTm="23266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D77B66-7471-4E8B-BA0C-92893FA5A0A4}"/>
              </a:ext>
            </a:extLst>
          </p:cNvPr>
          <p:cNvSpPr>
            <a:spLocks noGrp="1"/>
          </p:cNvSpPr>
          <p:nvPr>
            <p:ph type="title"/>
          </p:nvPr>
        </p:nvSpPr>
        <p:spPr/>
        <p:txBody>
          <a:bodyPr/>
          <a:lstStyle/>
          <a:p>
            <a:r>
              <a:rPr lang="en-GB" dirty="0"/>
              <a:t>2. Discharge by breach</a:t>
            </a:r>
          </a:p>
        </p:txBody>
      </p:sp>
      <p:sp>
        <p:nvSpPr>
          <p:cNvPr id="3" name="Content Placeholder 2">
            <a:extLst>
              <a:ext uri="{FF2B5EF4-FFF2-40B4-BE49-F238E27FC236}">
                <a16:creationId xmlns:a16="http://schemas.microsoft.com/office/drawing/2014/main" id="{6D8FB07C-47F2-45FB-92FD-7E8199FF30AA}"/>
              </a:ext>
            </a:extLst>
          </p:cNvPr>
          <p:cNvSpPr>
            <a:spLocks noGrp="1"/>
          </p:cNvSpPr>
          <p:nvPr>
            <p:ph idx="1"/>
          </p:nvPr>
        </p:nvSpPr>
        <p:spPr/>
        <p:txBody>
          <a:bodyPr>
            <a:normAutofit/>
          </a:bodyPr>
          <a:lstStyle/>
          <a:p>
            <a:r>
              <a:rPr lang="en-GB" sz="3200" b="1" u="sng" dirty="0"/>
              <a:t>ANTICIPATORY BREACH</a:t>
            </a:r>
          </a:p>
          <a:p>
            <a:pPr>
              <a:buFontTx/>
              <a:buChar char="-"/>
            </a:pPr>
            <a:r>
              <a:rPr lang="en-GB" sz="3200" dirty="0"/>
              <a:t>The innocent party may also treat the contract as discharged where, for example, the other party intimates by words or conduct, before performance is due, that they do not intend to honour their obligations under the contract</a:t>
            </a:r>
          </a:p>
          <a:p>
            <a:pPr>
              <a:buFontTx/>
              <a:buChar char="-"/>
            </a:pPr>
            <a:r>
              <a:rPr lang="en-GB" sz="3200" b="1" dirty="0">
                <a:solidFill>
                  <a:srgbClr val="00B0F0"/>
                </a:solidFill>
              </a:rPr>
              <a:t>Hochster v De La Tour [1853]</a:t>
            </a:r>
          </a:p>
        </p:txBody>
      </p:sp>
      <p:pic>
        <p:nvPicPr>
          <p:cNvPr id="4" name="Audio 3">
            <a:hlinkClick r:id="" action="ppaction://media"/>
            <a:extLst>
              <a:ext uri="{FF2B5EF4-FFF2-40B4-BE49-F238E27FC236}">
                <a16:creationId xmlns:a16="http://schemas.microsoft.com/office/drawing/2014/main" id="{F21CD1F1-B905-4F76-802D-72CA34C16768}"/>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671300" y="6337300"/>
            <a:ext cx="304800" cy="304800"/>
          </a:xfrm>
          <a:prstGeom prst="rect">
            <a:avLst/>
          </a:prstGeom>
        </p:spPr>
      </p:pic>
    </p:spTree>
    <p:extLst>
      <p:ext uri="{BB962C8B-B14F-4D97-AF65-F5344CB8AC3E}">
        <p14:creationId xmlns:p14="http://schemas.microsoft.com/office/powerpoint/2010/main" val="2537401395"/>
      </p:ext>
    </p:extLst>
  </p:cSld>
  <p:clrMapOvr>
    <a:masterClrMapping/>
  </p:clrMapOvr>
  <mc:AlternateContent xmlns:mc="http://schemas.openxmlformats.org/markup-compatibility/2006">
    <mc:Choice xmlns:p14="http://schemas.microsoft.com/office/powerpoint/2010/main" Requires="p14">
      <p:transition spd="slow" p14:dur="2000" advTm="110899"/>
    </mc:Choice>
    <mc:Fallback>
      <p:transition spd="slow" advTm="11089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200" dirty="0"/>
              <a:t>3.AGREEMENT</a:t>
            </a:r>
          </a:p>
        </p:txBody>
      </p:sp>
      <p:sp>
        <p:nvSpPr>
          <p:cNvPr id="3" name="Content Placeholder 2"/>
          <p:cNvSpPr>
            <a:spLocks noGrp="1"/>
          </p:cNvSpPr>
          <p:nvPr>
            <p:ph idx="1"/>
          </p:nvPr>
        </p:nvSpPr>
        <p:spPr/>
        <p:txBody>
          <a:bodyPr/>
          <a:lstStyle/>
          <a:p>
            <a:r>
              <a:rPr lang="en-GB" dirty="0"/>
              <a:t>A contract may be ended by agreement , but this agreement must also be a valid contract.</a:t>
            </a:r>
          </a:p>
          <a:p>
            <a:pPr marL="0" indent="0">
              <a:buNone/>
            </a:pPr>
            <a:r>
              <a:rPr lang="en-GB" dirty="0"/>
              <a:t>Mutual promises</a:t>
            </a:r>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p:txBody>
      </p:sp>
      <p:sp>
        <p:nvSpPr>
          <p:cNvPr id="4" name="Rectangle 3"/>
          <p:cNvSpPr/>
          <p:nvPr/>
        </p:nvSpPr>
        <p:spPr>
          <a:xfrm>
            <a:off x="3456206" y="2465798"/>
            <a:ext cx="6000108" cy="3518950"/>
          </a:xfrm>
          <a:prstGeom prst="rect">
            <a:avLst/>
          </a:prstGeom>
          <a:solidFill>
            <a:schemeClr val="accent3">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p:cNvSpPr txBox="1"/>
          <p:nvPr/>
        </p:nvSpPr>
        <p:spPr>
          <a:xfrm>
            <a:off x="3537351" y="2465798"/>
            <a:ext cx="6174768" cy="3139321"/>
          </a:xfrm>
          <a:prstGeom prst="rect">
            <a:avLst/>
          </a:prstGeom>
          <a:noFill/>
        </p:spPr>
        <p:txBody>
          <a:bodyPr wrap="square" rtlCol="0">
            <a:spAutoFit/>
          </a:bodyPr>
          <a:lstStyle/>
          <a:p>
            <a:r>
              <a:rPr lang="en-GB" u="sng" dirty="0"/>
              <a:t>Contract 1:</a:t>
            </a:r>
          </a:p>
          <a:p>
            <a:endParaRPr lang="en-GB" dirty="0"/>
          </a:p>
          <a:p>
            <a:r>
              <a:rPr lang="en-GB" dirty="0"/>
              <a:t>A                           promises to sell 500 CDs</a:t>
            </a:r>
          </a:p>
          <a:p>
            <a:r>
              <a:rPr lang="en-GB" dirty="0"/>
              <a:t>			</a:t>
            </a:r>
            <a:r>
              <a:rPr lang="en-GB" sz="1600" dirty="0"/>
              <a:t>in exchange for . . . . </a:t>
            </a:r>
          </a:p>
          <a:p>
            <a:r>
              <a:rPr lang="en-GB" dirty="0"/>
              <a:t>			promise to pay £500				B</a:t>
            </a:r>
          </a:p>
          <a:p>
            <a:endParaRPr lang="en-GB" dirty="0"/>
          </a:p>
          <a:p>
            <a:r>
              <a:rPr lang="en-GB" u="sng" dirty="0"/>
              <a:t>Contract 2:</a:t>
            </a:r>
          </a:p>
          <a:p>
            <a:endParaRPr lang="en-GB" dirty="0"/>
          </a:p>
          <a:p>
            <a:r>
              <a:rPr lang="en-GB" dirty="0"/>
              <a:t>A 			promise not to enforce Contract 1 against B</a:t>
            </a:r>
          </a:p>
          <a:p>
            <a:r>
              <a:rPr lang="en-GB" dirty="0"/>
              <a:t>			</a:t>
            </a:r>
            <a:r>
              <a:rPr lang="en-GB" sz="1600" dirty="0"/>
              <a:t>in exchange for . . . . .</a:t>
            </a:r>
          </a:p>
          <a:p>
            <a:r>
              <a:rPr lang="en-GB" dirty="0"/>
              <a:t>promise not to enforce Contract 1 against A    			B	</a:t>
            </a:r>
          </a:p>
        </p:txBody>
      </p:sp>
      <p:sp>
        <p:nvSpPr>
          <p:cNvPr id="6" name="Left Arrow 5"/>
          <p:cNvSpPr/>
          <p:nvPr/>
        </p:nvSpPr>
        <p:spPr>
          <a:xfrm>
            <a:off x="9501026" y="3123344"/>
            <a:ext cx="624155" cy="636998"/>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p:cNvSpPr txBox="1"/>
          <p:nvPr/>
        </p:nvSpPr>
        <p:spPr>
          <a:xfrm>
            <a:off x="10270641" y="2980178"/>
            <a:ext cx="1326889" cy="923330"/>
          </a:xfrm>
          <a:prstGeom prst="rect">
            <a:avLst/>
          </a:prstGeom>
          <a:noFill/>
        </p:spPr>
        <p:txBody>
          <a:bodyPr wrap="square" rtlCol="0">
            <a:spAutoFit/>
          </a:bodyPr>
          <a:lstStyle/>
          <a:p>
            <a:r>
              <a:rPr lang="en-GB" dirty="0"/>
              <a:t>Neither party has performed</a:t>
            </a:r>
          </a:p>
        </p:txBody>
      </p:sp>
      <p:cxnSp>
        <p:nvCxnSpPr>
          <p:cNvPr id="9" name="Straight Arrow Connector 8"/>
          <p:cNvCxnSpPr/>
          <p:nvPr/>
        </p:nvCxnSpPr>
        <p:spPr>
          <a:xfrm>
            <a:off x="3869268" y="3226085"/>
            <a:ext cx="990408"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p:nvPr/>
        </p:nvCxnSpPr>
        <p:spPr>
          <a:xfrm flipH="1">
            <a:off x="7202184" y="3760342"/>
            <a:ext cx="1253447"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p:nvPr/>
        </p:nvCxnSpPr>
        <p:spPr>
          <a:xfrm>
            <a:off x="3869268" y="4849402"/>
            <a:ext cx="990408" cy="1027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p:nvPr/>
        </p:nvCxnSpPr>
        <p:spPr>
          <a:xfrm flipH="1" flipV="1">
            <a:off x="7900827" y="5414481"/>
            <a:ext cx="1058998" cy="2054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pic>
        <p:nvPicPr>
          <p:cNvPr id="10" name="Audio 9">
            <a:hlinkClick r:id="" action="ppaction://media"/>
            <a:extLst>
              <a:ext uri="{FF2B5EF4-FFF2-40B4-BE49-F238E27FC236}">
                <a16:creationId xmlns:a16="http://schemas.microsoft.com/office/drawing/2014/main" id="{5A556D1A-DFF4-4585-B1C4-DEF8E03D1A35}"/>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671300" y="6337300"/>
            <a:ext cx="304800" cy="304800"/>
          </a:xfrm>
          <a:prstGeom prst="rect">
            <a:avLst/>
          </a:prstGeom>
        </p:spPr>
      </p:pic>
    </p:spTree>
    <p:extLst>
      <p:ext uri="{BB962C8B-B14F-4D97-AF65-F5344CB8AC3E}">
        <p14:creationId xmlns:p14="http://schemas.microsoft.com/office/powerpoint/2010/main" val="1718440596"/>
      </p:ext>
    </p:extLst>
  </p:cSld>
  <p:clrMapOvr>
    <a:masterClrMapping/>
  </p:clrMapOvr>
  <mc:AlternateContent xmlns:mc="http://schemas.openxmlformats.org/markup-compatibility/2006">
    <mc:Choice xmlns:p14="http://schemas.microsoft.com/office/powerpoint/2010/main" Requires="p14">
      <p:transition spd="slow" p14:dur="2000" advTm="68434"/>
    </mc:Choice>
    <mc:Fallback>
      <p:transition spd="slow" advTm="6843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0"/>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3. Agreement</a:t>
            </a:r>
          </a:p>
        </p:txBody>
      </p:sp>
      <p:sp>
        <p:nvSpPr>
          <p:cNvPr id="3" name="Content Placeholder 2"/>
          <p:cNvSpPr>
            <a:spLocks noGrp="1"/>
          </p:cNvSpPr>
          <p:nvPr>
            <p:ph idx="1"/>
          </p:nvPr>
        </p:nvSpPr>
        <p:spPr>
          <a:xfrm>
            <a:off x="3869267" y="864108"/>
            <a:ext cx="7586417" cy="1992108"/>
          </a:xfrm>
        </p:spPr>
        <p:txBody>
          <a:bodyPr>
            <a:normAutofit/>
          </a:bodyPr>
          <a:lstStyle/>
          <a:p>
            <a:r>
              <a:rPr lang="en-GB" sz="2400" dirty="0">
                <a:solidFill>
                  <a:srgbClr val="00B0F0"/>
                </a:solidFill>
                <a:latin typeface="Arial" panose="020B0604020202020204" pitchFamily="34" charset="0"/>
                <a:cs typeface="Arial" panose="020B0604020202020204" pitchFamily="34" charset="0"/>
              </a:rPr>
              <a:t>Accord and satisfaction: </a:t>
            </a:r>
            <a:r>
              <a:rPr lang="en-GB" sz="2400" dirty="0">
                <a:latin typeface="Arial" panose="020B0604020202020204" pitchFamily="34" charset="0"/>
                <a:cs typeface="Arial" panose="020B0604020202020204" pitchFamily="34" charset="0"/>
              </a:rPr>
              <a:t>If one party has performed his part of the contract but the other has not, the one who has performed may release the other from his obligation to perform if he receives something in return for his promise to release.</a:t>
            </a:r>
          </a:p>
        </p:txBody>
      </p:sp>
      <p:sp>
        <p:nvSpPr>
          <p:cNvPr id="4" name="Rectangle 3"/>
          <p:cNvSpPr/>
          <p:nvPr/>
        </p:nvSpPr>
        <p:spPr>
          <a:xfrm>
            <a:off x="3770616" y="2856216"/>
            <a:ext cx="7315200" cy="3431568"/>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p:cNvSpPr txBox="1"/>
          <p:nvPr/>
        </p:nvSpPr>
        <p:spPr>
          <a:xfrm>
            <a:off x="3869267" y="2989780"/>
            <a:ext cx="7072711" cy="3139321"/>
          </a:xfrm>
          <a:prstGeom prst="rect">
            <a:avLst/>
          </a:prstGeom>
          <a:noFill/>
        </p:spPr>
        <p:txBody>
          <a:bodyPr wrap="square" rtlCol="0">
            <a:spAutoFit/>
          </a:bodyPr>
          <a:lstStyle/>
          <a:p>
            <a:r>
              <a:rPr lang="en-GB" u="sng" dirty="0"/>
              <a:t>Contract 1:</a:t>
            </a:r>
          </a:p>
          <a:p>
            <a:r>
              <a:rPr lang="en-GB" dirty="0"/>
              <a:t>A 		promise to sell 500 CDs</a:t>
            </a:r>
          </a:p>
          <a:p>
            <a:r>
              <a:rPr lang="en-GB" dirty="0"/>
              <a:t>				in exchange for . . . . </a:t>
            </a:r>
          </a:p>
          <a:p>
            <a:r>
              <a:rPr lang="en-GB" dirty="0"/>
              <a:t>				promise to pay £500					B</a:t>
            </a:r>
          </a:p>
          <a:p>
            <a:endParaRPr lang="en-GB" dirty="0"/>
          </a:p>
          <a:p>
            <a:r>
              <a:rPr lang="en-GB" dirty="0"/>
              <a:t>B HAS PAID THE £500 – BUT A HAS YET TO HAND OVER THE CDs . . .</a:t>
            </a:r>
          </a:p>
          <a:p>
            <a:endParaRPr lang="en-GB" dirty="0"/>
          </a:p>
          <a:p>
            <a:r>
              <a:rPr lang="en-GB" u="sng" dirty="0"/>
              <a:t>Contract 2:</a:t>
            </a:r>
          </a:p>
          <a:p>
            <a:r>
              <a:rPr lang="en-GB" dirty="0"/>
              <a:t>A                             promises to provide 250 DVDS instead</a:t>
            </a:r>
          </a:p>
          <a:p>
            <a:r>
              <a:rPr lang="en-GB" dirty="0"/>
              <a:t>				in exchange for . . . </a:t>
            </a:r>
          </a:p>
          <a:p>
            <a:r>
              <a:rPr lang="en-GB" dirty="0"/>
              <a:t>			promise not to enforce Contract 1 against A			B </a:t>
            </a:r>
          </a:p>
        </p:txBody>
      </p:sp>
      <p:cxnSp>
        <p:nvCxnSpPr>
          <p:cNvPr id="7" name="Straight Arrow Connector 6"/>
          <p:cNvCxnSpPr/>
          <p:nvPr/>
        </p:nvCxnSpPr>
        <p:spPr>
          <a:xfrm flipV="1">
            <a:off x="4161034" y="3452117"/>
            <a:ext cx="647271" cy="1027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9" name="Straight Arrow Connector 8"/>
          <p:cNvCxnSpPr/>
          <p:nvPr/>
        </p:nvCxnSpPr>
        <p:spPr>
          <a:xfrm flipH="1">
            <a:off x="8024117" y="4006922"/>
            <a:ext cx="1654139" cy="1027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p:nvPr/>
        </p:nvCxnSpPr>
        <p:spPr>
          <a:xfrm flipV="1">
            <a:off x="4202130" y="5383658"/>
            <a:ext cx="904126" cy="1027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p:nvPr/>
        </p:nvCxnSpPr>
        <p:spPr>
          <a:xfrm flipH="1">
            <a:off x="9483047" y="5938463"/>
            <a:ext cx="750014"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pic>
        <p:nvPicPr>
          <p:cNvPr id="6" name="Audio 5">
            <a:hlinkClick r:id="" action="ppaction://media"/>
            <a:extLst>
              <a:ext uri="{FF2B5EF4-FFF2-40B4-BE49-F238E27FC236}">
                <a16:creationId xmlns:a16="http://schemas.microsoft.com/office/drawing/2014/main" id="{796AB18B-4BB9-4451-BC4E-DDFC054B40ED}"/>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671300" y="6337300"/>
            <a:ext cx="304800" cy="304800"/>
          </a:xfrm>
          <a:prstGeom prst="rect">
            <a:avLst/>
          </a:prstGeom>
        </p:spPr>
      </p:pic>
    </p:spTree>
    <p:extLst>
      <p:ext uri="{BB962C8B-B14F-4D97-AF65-F5344CB8AC3E}">
        <p14:creationId xmlns:p14="http://schemas.microsoft.com/office/powerpoint/2010/main" val="1429066187"/>
      </p:ext>
    </p:extLst>
  </p:cSld>
  <p:clrMapOvr>
    <a:masterClrMapping/>
  </p:clrMapOvr>
  <mc:AlternateContent xmlns:mc="http://schemas.openxmlformats.org/markup-compatibility/2006">
    <mc:Choice xmlns:p14="http://schemas.microsoft.com/office/powerpoint/2010/main" Requires="p14">
      <p:transition spd="slow" p14:dur="2000" advTm="85542"/>
    </mc:Choice>
    <mc:Fallback>
      <p:transition spd="slow" advTm="8554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200" dirty="0"/>
              <a:t>4. FRUSTRATION</a:t>
            </a:r>
          </a:p>
        </p:txBody>
      </p:sp>
      <p:pic>
        <p:nvPicPr>
          <p:cNvPr id="5" name="Content Placeholder 4"/>
          <p:cNvPicPr>
            <a:picLocks noGrp="1" noChangeAspect="1"/>
          </p:cNvPicPr>
          <p:nvPr>
            <p:ph idx="1"/>
          </p:nvPr>
        </p:nvPicPr>
        <p:blipFill>
          <a:blip r:embed="rId5"/>
          <a:stretch>
            <a:fillRect/>
          </a:stretch>
        </p:blipFill>
        <p:spPr>
          <a:xfrm>
            <a:off x="345535" y="4270250"/>
            <a:ext cx="2762250" cy="1657350"/>
          </a:xfrm>
          <a:prstGeom prst="rect">
            <a:avLst/>
          </a:prstGeom>
        </p:spPr>
      </p:pic>
      <p:sp>
        <p:nvSpPr>
          <p:cNvPr id="6" name="TextBox 5"/>
          <p:cNvSpPr txBox="1"/>
          <p:nvPr/>
        </p:nvSpPr>
        <p:spPr>
          <a:xfrm>
            <a:off x="3708971" y="544529"/>
            <a:ext cx="7366571" cy="3046988"/>
          </a:xfrm>
          <a:prstGeom prst="rect">
            <a:avLst/>
          </a:prstGeom>
          <a:noFill/>
        </p:spPr>
        <p:txBody>
          <a:bodyPr wrap="square" rtlCol="0">
            <a:spAutoFit/>
          </a:bodyPr>
          <a:lstStyle/>
          <a:p>
            <a:r>
              <a:rPr lang="en-GB" sz="2000" b="1" dirty="0">
                <a:latin typeface="Batang" panose="02030600000101010101" pitchFamily="18" charset="-127"/>
                <a:ea typeface="Batang" panose="02030600000101010101" pitchFamily="18" charset="-127"/>
              </a:rPr>
              <a:t>“£100,000 . .  . The price for best view of Royal Wedding”</a:t>
            </a:r>
          </a:p>
          <a:p>
            <a:endParaRPr lang="en-GB" sz="2000" dirty="0">
              <a:latin typeface="Batang" panose="02030600000101010101" pitchFamily="18" charset="-127"/>
              <a:ea typeface="Batang" panose="02030600000101010101" pitchFamily="18" charset="-127"/>
            </a:endParaRPr>
          </a:p>
          <a:p>
            <a:r>
              <a:rPr lang="en-GB" sz="2000" dirty="0">
                <a:latin typeface="Batang" panose="02030600000101010101" pitchFamily="18" charset="-127"/>
                <a:ea typeface="Batang" panose="02030600000101010101" pitchFamily="18" charset="-127"/>
              </a:rPr>
              <a:t>“Prime spots to watch the  . . . Procession away from the crowds are being offered for up to £100,000. Rooftops, balconies and banqueting suites are being hired out for anyone keen for a birds eye view of the big day . . . The top spot is the Sanctuary beside Westminster Abbey . . The nine rooms and balconies are on offer for £100,000.</a:t>
            </a:r>
          </a:p>
          <a:p>
            <a:endParaRPr lang="en-GB" sz="1600" dirty="0">
              <a:latin typeface="Batang" panose="02030600000101010101" pitchFamily="18" charset="-127"/>
              <a:ea typeface="Batang" panose="02030600000101010101" pitchFamily="18" charset="-127"/>
            </a:endParaRPr>
          </a:p>
          <a:p>
            <a:r>
              <a:rPr lang="en-GB" sz="1600" dirty="0">
                <a:latin typeface="Batang" panose="02030600000101010101" pitchFamily="18" charset="-127"/>
                <a:ea typeface="Batang" panose="02030600000101010101" pitchFamily="18" charset="-127"/>
              </a:rPr>
              <a:t>(Express online, March 2011)</a:t>
            </a:r>
          </a:p>
        </p:txBody>
      </p:sp>
      <p:sp>
        <p:nvSpPr>
          <p:cNvPr id="7" name="TextBox 6"/>
          <p:cNvSpPr txBox="1"/>
          <p:nvPr/>
        </p:nvSpPr>
        <p:spPr>
          <a:xfrm>
            <a:off x="5311740" y="3924727"/>
            <a:ext cx="4664467" cy="2585323"/>
          </a:xfrm>
          <a:prstGeom prst="rect">
            <a:avLst/>
          </a:prstGeom>
          <a:solidFill>
            <a:schemeClr val="accent5">
              <a:lumMod val="40000"/>
              <a:lumOff val="60000"/>
            </a:schemeClr>
          </a:solidFill>
        </p:spPr>
        <p:txBody>
          <a:bodyPr wrap="square" rtlCol="0">
            <a:spAutoFit/>
          </a:bodyPr>
          <a:lstStyle/>
          <a:p>
            <a:pPr algn="ctr"/>
            <a:r>
              <a:rPr lang="en-GB" dirty="0">
                <a:latin typeface="Arial" panose="020B0604020202020204" pitchFamily="34" charset="0"/>
                <a:cs typeface="Arial" panose="020B0604020202020204" pitchFamily="34" charset="0"/>
              </a:rPr>
              <a:t>If, after a contract has been made, unforeseen circumstances – which are the fault of neither party – arise which make the contract </a:t>
            </a:r>
          </a:p>
          <a:p>
            <a:pPr algn="ctr"/>
            <a:r>
              <a:rPr lang="en-GB" b="1" dirty="0">
                <a:latin typeface="Arial" panose="020B0604020202020204" pitchFamily="34" charset="0"/>
                <a:cs typeface="Arial" panose="020B0604020202020204" pitchFamily="34" charset="0"/>
              </a:rPr>
              <a:t>Impossible</a:t>
            </a:r>
          </a:p>
          <a:p>
            <a:pPr algn="ctr"/>
            <a:r>
              <a:rPr lang="en-GB" b="1" dirty="0">
                <a:latin typeface="Arial" panose="020B0604020202020204" pitchFamily="34" charset="0"/>
                <a:cs typeface="Arial" panose="020B0604020202020204" pitchFamily="34" charset="0"/>
              </a:rPr>
              <a:t>Illegal </a:t>
            </a:r>
          </a:p>
          <a:p>
            <a:pPr algn="ctr"/>
            <a:r>
              <a:rPr lang="en-GB" b="1" dirty="0">
                <a:latin typeface="Arial" panose="020B0604020202020204" pitchFamily="34" charset="0"/>
                <a:cs typeface="Arial" panose="020B0604020202020204" pitchFamily="34" charset="0"/>
              </a:rPr>
              <a:t>Undermine its commercial purpose</a:t>
            </a:r>
          </a:p>
          <a:p>
            <a:pPr algn="ctr"/>
            <a:r>
              <a:rPr lang="en-GB" dirty="0">
                <a:latin typeface="Arial" panose="020B0604020202020204" pitchFamily="34" charset="0"/>
                <a:cs typeface="Arial" panose="020B0604020202020204" pitchFamily="34" charset="0"/>
              </a:rPr>
              <a:t>The contract may be said to have been frustrated. </a:t>
            </a:r>
          </a:p>
        </p:txBody>
      </p:sp>
      <p:pic>
        <p:nvPicPr>
          <p:cNvPr id="3" name="Audio 2">
            <a:hlinkClick r:id="" action="ppaction://media"/>
            <a:extLst>
              <a:ext uri="{FF2B5EF4-FFF2-40B4-BE49-F238E27FC236}">
                <a16:creationId xmlns:a16="http://schemas.microsoft.com/office/drawing/2014/main" id="{F273082C-C3D4-485D-A6C6-C46DB4CCB55B}"/>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671300" y="6337300"/>
            <a:ext cx="304800" cy="304800"/>
          </a:xfrm>
          <a:prstGeom prst="rect">
            <a:avLst/>
          </a:prstGeom>
        </p:spPr>
      </p:pic>
    </p:spTree>
    <p:extLst>
      <p:ext uri="{BB962C8B-B14F-4D97-AF65-F5344CB8AC3E}">
        <p14:creationId xmlns:p14="http://schemas.microsoft.com/office/powerpoint/2010/main" val="883365834"/>
      </p:ext>
    </p:extLst>
  </p:cSld>
  <p:clrMapOvr>
    <a:masterClrMapping/>
  </p:clrMapOvr>
  <mc:AlternateContent xmlns:mc="http://schemas.openxmlformats.org/markup-compatibility/2006">
    <mc:Choice xmlns:p14="http://schemas.microsoft.com/office/powerpoint/2010/main" Requires="p14">
      <p:transition spd="slow" p14:dur="2000" advTm="113174"/>
    </mc:Choice>
    <mc:Fallback>
      <p:transition spd="slow" advTm="11317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Frustrating events</a:t>
            </a:r>
          </a:p>
        </p:txBody>
      </p:sp>
      <p:sp>
        <p:nvSpPr>
          <p:cNvPr id="3" name="Content Placeholder 2"/>
          <p:cNvSpPr>
            <a:spLocks noGrp="1"/>
          </p:cNvSpPr>
          <p:nvPr>
            <p:ph idx="1"/>
          </p:nvPr>
        </p:nvSpPr>
        <p:spPr/>
        <p:txBody>
          <a:bodyPr/>
          <a:lstStyle/>
          <a:p>
            <a:pPr marL="457200" indent="-457200">
              <a:buAutoNum type="arabicPeriod"/>
            </a:pPr>
            <a:r>
              <a:rPr lang="en-GB" sz="2800" b="1" dirty="0"/>
              <a:t>Death/Illness</a:t>
            </a:r>
            <a:r>
              <a:rPr lang="en-GB" dirty="0"/>
              <a:t> - </a:t>
            </a:r>
            <a:r>
              <a:rPr lang="en-GB" i="1" dirty="0">
                <a:solidFill>
                  <a:srgbClr val="FF0000"/>
                </a:solidFill>
              </a:rPr>
              <a:t>Condor v The Barron Knights Ltd [1966]</a:t>
            </a:r>
          </a:p>
          <a:p>
            <a:pPr marL="0" indent="0">
              <a:buNone/>
            </a:pPr>
            <a:r>
              <a:rPr lang="en-GB" dirty="0"/>
              <a:t>2. </a:t>
            </a:r>
            <a:r>
              <a:rPr lang="en-GB" sz="2800" b="1" dirty="0"/>
              <a:t>Something essential to the contract </a:t>
            </a:r>
            <a:r>
              <a:rPr lang="en-GB" dirty="0"/>
              <a:t>- </a:t>
            </a:r>
            <a:r>
              <a:rPr lang="en-GB" i="1" dirty="0">
                <a:solidFill>
                  <a:srgbClr val="FF0000"/>
                </a:solidFill>
              </a:rPr>
              <a:t>Taylor v Caldwell [1863]</a:t>
            </a:r>
          </a:p>
          <a:p>
            <a:pPr marL="0" indent="0">
              <a:buNone/>
            </a:pPr>
            <a:r>
              <a:rPr lang="en-GB" dirty="0"/>
              <a:t>3. </a:t>
            </a:r>
            <a:r>
              <a:rPr lang="en-GB" sz="2800" b="1" dirty="0"/>
              <a:t>Where an event (which was the sole reason of the contract) does not take place</a:t>
            </a:r>
          </a:p>
          <a:p>
            <a:pPr marL="0" indent="0">
              <a:buNone/>
            </a:pPr>
            <a:r>
              <a:rPr lang="en-GB" i="1" dirty="0" err="1">
                <a:solidFill>
                  <a:srgbClr val="FF0000"/>
                </a:solidFill>
              </a:rPr>
              <a:t>Krell</a:t>
            </a:r>
            <a:r>
              <a:rPr lang="en-GB" i="1" dirty="0">
                <a:solidFill>
                  <a:srgbClr val="FF0000"/>
                </a:solidFill>
              </a:rPr>
              <a:t> v Henry [1903]</a:t>
            </a:r>
          </a:p>
          <a:p>
            <a:pPr marL="0" indent="0">
              <a:buNone/>
            </a:pPr>
            <a:r>
              <a:rPr lang="en-GB" i="1" dirty="0">
                <a:solidFill>
                  <a:srgbClr val="FF0000"/>
                </a:solidFill>
              </a:rPr>
              <a:t>Herne Bay Steamboat Co v Hutton [1903]</a:t>
            </a:r>
          </a:p>
          <a:p>
            <a:pPr marL="0" indent="0">
              <a:buNone/>
            </a:pPr>
            <a:r>
              <a:rPr lang="en-GB" dirty="0"/>
              <a:t>4. </a:t>
            </a:r>
            <a:r>
              <a:rPr lang="en-GB" sz="2800" b="1" dirty="0"/>
              <a:t>Government Interference </a:t>
            </a:r>
            <a:r>
              <a:rPr lang="en-GB" dirty="0"/>
              <a:t>- </a:t>
            </a:r>
            <a:r>
              <a:rPr lang="en-GB" i="1" dirty="0">
                <a:solidFill>
                  <a:srgbClr val="FF0000"/>
                </a:solidFill>
              </a:rPr>
              <a:t>e.g. The requisitioning of the materials used in the contract</a:t>
            </a:r>
          </a:p>
          <a:p>
            <a:pPr marL="0" indent="0">
              <a:buNone/>
            </a:pPr>
            <a:r>
              <a:rPr lang="en-GB" dirty="0"/>
              <a:t>5. </a:t>
            </a:r>
            <a:r>
              <a:rPr lang="en-GB" sz="2800" b="1" dirty="0"/>
              <a:t>Supervening Illegality- </a:t>
            </a:r>
            <a:r>
              <a:rPr lang="en-GB" i="1" dirty="0" err="1">
                <a:solidFill>
                  <a:srgbClr val="FF0000"/>
                </a:solidFill>
              </a:rPr>
              <a:t>Fibrosa</a:t>
            </a:r>
            <a:r>
              <a:rPr lang="en-GB" i="1" dirty="0">
                <a:solidFill>
                  <a:srgbClr val="FF0000"/>
                </a:solidFill>
              </a:rPr>
              <a:t> </a:t>
            </a:r>
            <a:r>
              <a:rPr lang="en-GB" i="1" dirty="0" err="1">
                <a:solidFill>
                  <a:srgbClr val="FF0000"/>
                </a:solidFill>
              </a:rPr>
              <a:t>Spolka</a:t>
            </a:r>
            <a:r>
              <a:rPr lang="en-GB" i="1" dirty="0">
                <a:solidFill>
                  <a:srgbClr val="FF0000"/>
                </a:solidFill>
              </a:rPr>
              <a:t> [1943]</a:t>
            </a:r>
          </a:p>
        </p:txBody>
      </p:sp>
      <p:pic>
        <p:nvPicPr>
          <p:cNvPr id="5" name="Audio 4">
            <a:hlinkClick r:id="" action="ppaction://media"/>
            <a:extLst>
              <a:ext uri="{FF2B5EF4-FFF2-40B4-BE49-F238E27FC236}">
                <a16:creationId xmlns:a16="http://schemas.microsoft.com/office/drawing/2014/main" id="{0FC35E83-84E4-4831-85F3-0F2B5F2E7D26}"/>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671300" y="6337300"/>
            <a:ext cx="304800" cy="304800"/>
          </a:xfrm>
          <a:prstGeom prst="rect">
            <a:avLst/>
          </a:prstGeom>
        </p:spPr>
      </p:pic>
    </p:spTree>
    <p:extLst>
      <p:ext uri="{BB962C8B-B14F-4D97-AF65-F5344CB8AC3E}">
        <p14:creationId xmlns:p14="http://schemas.microsoft.com/office/powerpoint/2010/main" val="69083796"/>
      </p:ext>
    </p:extLst>
  </p:cSld>
  <p:clrMapOvr>
    <a:masterClrMapping/>
  </p:clrMapOvr>
  <mc:AlternateContent xmlns:mc="http://schemas.openxmlformats.org/markup-compatibility/2006">
    <mc:Choice xmlns:p14="http://schemas.microsoft.com/office/powerpoint/2010/main" Requires="p14">
      <p:transition spd="slow" p14:dur="2000" advTm="304763"/>
    </mc:Choice>
    <mc:Fallback>
      <p:transition spd="slow" advTm="30476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Non-frustrating events</a:t>
            </a:r>
          </a:p>
        </p:txBody>
      </p:sp>
      <p:sp>
        <p:nvSpPr>
          <p:cNvPr id="3" name="Content Placeholder 2"/>
          <p:cNvSpPr>
            <a:spLocks noGrp="1"/>
          </p:cNvSpPr>
          <p:nvPr>
            <p:ph idx="1"/>
          </p:nvPr>
        </p:nvSpPr>
        <p:spPr/>
        <p:txBody>
          <a:bodyPr/>
          <a:lstStyle/>
          <a:p>
            <a:pPr marL="457200" indent="-457200">
              <a:buAutoNum type="arabicPeriod"/>
            </a:pPr>
            <a:r>
              <a:rPr lang="en-GB" dirty="0">
                <a:latin typeface="Arial" panose="020B0604020202020204" pitchFamily="34" charset="0"/>
                <a:cs typeface="Arial" panose="020B0604020202020204" pitchFamily="34" charset="0"/>
              </a:rPr>
              <a:t>If the parties have anticipated the event in terms of the contract</a:t>
            </a:r>
          </a:p>
          <a:p>
            <a:pPr marL="0" indent="0">
              <a:buNone/>
            </a:pPr>
            <a:r>
              <a:rPr lang="en-GB" i="1" dirty="0">
                <a:solidFill>
                  <a:srgbClr val="FF0000"/>
                </a:solidFill>
                <a:latin typeface="Arial" panose="020B0604020202020204" pitchFamily="34" charset="0"/>
                <a:cs typeface="Arial" panose="020B0604020202020204" pitchFamily="34" charset="0"/>
              </a:rPr>
              <a:t>Metropolitan Water Board v Dick Kerr [1918]</a:t>
            </a:r>
          </a:p>
          <a:p>
            <a:pPr marL="0" indent="0">
              <a:buNone/>
            </a:pPr>
            <a:endParaRPr lang="en-GB" dirty="0">
              <a:latin typeface="Arial" panose="020B0604020202020204" pitchFamily="34" charset="0"/>
              <a:cs typeface="Arial" panose="020B0604020202020204" pitchFamily="34" charset="0"/>
            </a:endParaRPr>
          </a:p>
          <a:p>
            <a:pPr marL="0" indent="0">
              <a:buNone/>
            </a:pPr>
            <a:r>
              <a:rPr lang="en-GB" dirty="0">
                <a:latin typeface="Arial" panose="020B0604020202020204" pitchFamily="34" charset="0"/>
                <a:cs typeface="Arial" panose="020B0604020202020204" pitchFamily="34" charset="0"/>
              </a:rPr>
              <a:t>2. Not frustration simply because the contract turns out to be more expensive than the parties envisaged.</a:t>
            </a:r>
          </a:p>
          <a:p>
            <a:pPr marL="0" indent="0">
              <a:buNone/>
            </a:pPr>
            <a:r>
              <a:rPr lang="en-GB" i="1" dirty="0">
                <a:solidFill>
                  <a:srgbClr val="FF0000"/>
                </a:solidFill>
                <a:latin typeface="Arial" panose="020B0604020202020204" pitchFamily="34" charset="0"/>
                <a:cs typeface="Arial" panose="020B0604020202020204" pitchFamily="34" charset="0"/>
              </a:rPr>
              <a:t>Davis Contractors v Fareham Urban District Council [1956]</a:t>
            </a:r>
          </a:p>
          <a:p>
            <a:pPr marL="0" indent="0">
              <a:buNone/>
            </a:pPr>
            <a:endParaRPr lang="en-GB" dirty="0">
              <a:latin typeface="Arial" panose="020B0604020202020204" pitchFamily="34" charset="0"/>
              <a:cs typeface="Arial" panose="020B0604020202020204" pitchFamily="34" charset="0"/>
            </a:endParaRPr>
          </a:p>
          <a:p>
            <a:pPr marL="0" indent="0">
              <a:buNone/>
            </a:pPr>
            <a:r>
              <a:rPr lang="en-GB" dirty="0">
                <a:latin typeface="Arial" panose="020B0604020202020204" pitchFamily="34" charset="0"/>
                <a:cs typeface="Arial" panose="020B0604020202020204" pitchFamily="34" charset="0"/>
              </a:rPr>
              <a:t>3. Where the event is self induced, it will not frustrate the contract.</a:t>
            </a:r>
          </a:p>
          <a:p>
            <a:pPr marL="0" indent="0">
              <a:buNone/>
            </a:pPr>
            <a:r>
              <a:rPr lang="en-GB" i="1" dirty="0">
                <a:solidFill>
                  <a:srgbClr val="FF0000"/>
                </a:solidFill>
                <a:latin typeface="Arial" panose="020B0604020202020204" pitchFamily="34" charset="0"/>
                <a:cs typeface="Arial" panose="020B0604020202020204" pitchFamily="34" charset="0"/>
              </a:rPr>
              <a:t>Taylor v Caldwell [1863]</a:t>
            </a:r>
          </a:p>
        </p:txBody>
      </p:sp>
      <p:pic>
        <p:nvPicPr>
          <p:cNvPr id="4" name="Audio 3">
            <a:hlinkClick r:id="" action="ppaction://media"/>
            <a:extLst>
              <a:ext uri="{FF2B5EF4-FFF2-40B4-BE49-F238E27FC236}">
                <a16:creationId xmlns:a16="http://schemas.microsoft.com/office/drawing/2014/main" id="{78C9F1EA-EEE5-43D8-B541-896F9C21E5A4}"/>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671300" y="6337300"/>
            <a:ext cx="304800" cy="304800"/>
          </a:xfrm>
          <a:prstGeom prst="rect">
            <a:avLst/>
          </a:prstGeom>
        </p:spPr>
      </p:pic>
    </p:spTree>
    <p:extLst>
      <p:ext uri="{BB962C8B-B14F-4D97-AF65-F5344CB8AC3E}">
        <p14:creationId xmlns:p14="http://schemas.microsoft.com/office/powerpoint/2010/main" val="3686919578"/>
      </p:ext>
    </p:extLst>
  </p:cSld>
  <p:clrMapOvr>
    <a:masterClrMapping/>
  </p:clrMapOvr>
  <mc:AlternateContent xmlns:mc="http://schemas.openxmlformats.org/markup-compatibility/2006">
    <mc:Choice xmlns:p14="http://schemas.microsoft.com/office/powerpoint/2010/main" Requires="p14">
      <p:transition spd="slow" p14:dur="2000" advTm="170574"/>
    </mc:Choice>
    <mc:Fallback>
      <p:transition spd="slow" advTm="17057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Effects of Frustration</a:t>
            </a:r>
          </a:p>
        </p:txBody>
      </p:sp>
      <p:sp>
        <p:nvSpPr>
          <p:cNvPr id="3" name="Content Placeholder 2"/>
          <p:cNvSpPr>
            <a:spLocks noGrp="1"/>
          </p:cNvSpPr>
          <p:nvPr>
            <p:ph idx="1"/>
          </p:nvPr>
        </p:nvSpPr>
        <p:spPr>
          <a:xfrm>
            <a:off x="3869268" y="1271238"/>
            <a:ext cx="2286205" cy="4713509"/>
          </a:xfrm>
          <a:solidFill>
            <a:schemeClr val="accent3">
              <a:lumMod val="20000"/>
              <a:lumOff val="80000"/>
            </a:schemeClr>
          </a:solidFill>
        </p:spPr>
        <p:txBody>
          <a:bodyPr>
            <a:normAutofit/>
          </a:bodyPr>
          <a:lstStyle/>
          <a:p>
            <a:pPr marL="0" indent="0">
              <a:buNone/>
            </a:pPr>
            <a:r>
              <a:rPr lang="en-GB" sz="2400" u="sng" dirty="0"/>
              <a:t>COMMON LAW</a:t>
            </a:r>
          </a:p>
          <a:p>
            <a:r>
              <a:rPr lang="en-GB" sz="2400" dirty="0"/>
              <a:t>Expenditure under a contract that has become frustrated could not be recovered.</a:t>
            </a:r>
          </a:p>
          <a:p>
            <a:r>
              <a:rPr lang="en-GB" sz="2400" i="1" dirty="0">
                <a:solidFill>
                  <a:srgbClr val="FF0000"/>
                </a:solidFill>
              </a:rPr>
              <a:t>Appleby v Myers [1867]</a:t>
            </a:r>
          </a:p>
        </p:txBody>
      </p:sp>
      <p:sp>
        <p:nvSpPr>
          <p:cNvPr id="4" name="TextBox 3"/>
          <p:cNvSpPr txBox="1"/>
          <p:nvPr/>
        </p:nvSpPr>
        <p:spPr>
          <a:xfrm>
            <a:off x="6490010" y="1123837"/>
            <a:ext cx="4772722" cy="4062651"/>
          </a:xfrm>
          <a:prstGeom prst="rect">
            <a:avLst/>
          </a:prstGeom>
          <a:solidFill>
            <a:schemeClr val="accent5">
              <a:lumMod val="20000"/>
              <a:lumOff val="80000"/>
            </a:schemeClr>
          </a:solidFill>
        </p:spPr>
        <p:txBody>
          <a:bodyPr wrap="square" rtlCol="0">
            <a:spAutoFit/>
          </a:bodyPr>
          <a:lstStyle/>
          <a:p>
            <a:pPr algn="ctr"/>
            <a:r>
              <a:rPr lang="en-GB" sz="2000" b="1" dirty="0"/>
              <a:t>THE LAW REFORM (FRUSTRATED CONTRACTS) ACT [1943]</a:t>
            </a:r>
          </a:p>
          <a:p>
            <a:pPr algn="ctr"/>
            <a:endParaRPr lang="en-GB" sz="2000" dirty="0"/>
          </a:p>
          <a:p>
            <a:r>
              <a:rPr lang="en-GB" sz="2000" dirty="0"/>
              <a:t>S.1(2) </a:t>
            </a:r>
          </a:p>
          <a:p>
            <a:r>
              <a:rPr lang="en-GB" sz="2000" b="1" i="1" u="sng" dirty="0"/>
              <a:t>Payer rule: </a:t>
            </a:r>
            <a:r>
              <a:rPr lang="en-GB" sz="2000" dirty="0"/>
              <a:t>Money paid before the frustrating event is recoverable by the payer</a:t>
            </a:r>
          </a:p>
          <a:p>
            <a:endParaRPr lang="en-GB" sz="2000" dirty="0"/>
          </a:p>
          <a:p>
            <a:r>
              <a:rPr lang="en-GB" sz="2000" b="1" i="1" u="sng" dirty="0"/>
              <a:t>Payee rule: </a:t>
            </a:r>
            <a:r>
              <a:rPr lang="en-GB" sz="2000" dirty="0"/>
              <a:t>The payee  may be allowed, by the court to retain, or recover all or some of the money paid or owed to him under the contract if he has incurred expenses.</a:t>
            </a:r>
          </a:p>
          <a:p>
            <a:endParaRPr lang="en-GB" dirty="0"/>
          </a:p>
        </p:txBody>
      </p:sp>
      <p:pic>
        <p:nvPicPr>
          <p:cNvPr id="6" name="Audio 5">
            <a:hlinkClick r:id="" action="ppaction://media"/>
            <a:extLst>
              <a:ext uri="{FF2B5EF4-FFF2-40B4-BE49-F238E27FC236}">
                <a16:creationId xmlns:a16="http://schemas.microsoft.com/office/drawing/2014/main" id="{D3EF5C12-2D0B-4E73-8A65-16A4991ECE6D}"/>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671300" y="6337300"/>
            <a:ext cx="304800" cy="304800"/>
          </a:xfrm>
          <a:prstGeom prst="rect">
            <a:avLst/>
          </a:prstGeom>
        </p:spPr>
      </p:pic>
    </p:spTree>
    <p:extLst>
      <p:ext uri="{BB962C8B-B14F-4D97-AF65-F5344CB8AC3E}">
        <p14:creationId xmlns:p14="http://schemas.microsoft.com/office/powerpoint/2010/main" val="4034028389"/>
      </p:ext>
    </p:extLst>
  </p:cSld>
  <p:clrMapOvr>
    <a:masterClrMapping/>
  </p:clrMapOvr>
  <mc:AlternateContent xmlns:mc="http://schemas.openxmlformats.org/markup-compatibility/2006">
    <mc:Choice xmlns:p14="http://schemas.microsoft.com/office/powerpoint/2010/main" Requires="p14">
      <p:transition spd="slow" p14:dur="2000" advTm="156440"/>
    </mc:Choice>
    <mc:Fallback>
      <p:transition spd="slow" advTm="15644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theme/theme1.xml><?xml version="1.0" encoding="utf-8"?>
<a:theme xmlns:a="http://schemas.openxmlformats.org/drawingml/2006/main" name="Frame">
  <a:themeElements>
    <a:clrScheme name="Frame">
      <a:dk1>
        <a:srgbClr val="000000"/>
      </a:dk1>
      <a:lt1>
        <a:srgbClr val="FFFFFF"/>
      </a:lt1>
      <a:dk2>
        <a:srgbClr val="545454"/>
      </a:dk2>
      <a:lt2>
        <a:srgbClr val="BFBFBF"/>
      </a:lt2>
      <a:accent1>
        <a:srgbClr val="40BAD2"/>
      </a:accent1>
      <a:accent2>
        <a:srgbClr val="FAB900"/>
      </a:accent2>
      <a:accent3>
        <a:srgbClr val="90BB23"/>
      </a:accent3>
      <a:accent4>
        <a:srgbClr val="EE7008"/>
      </a:accent4>
      <a:accent5>
        <a:srgbClr val="1AB39F"/>
      </a:accent5>
      <a:accent6>
        <a:srgbClr val="D5393D"/>
      </a:accent6>
      <a:hlink>
        <a:srgbClr val="90BB23"/>
      </a:hlink>
      <a:folHlink>
        <a:srgbClr val="EE7008"/>
      </a:folHlink>
    </a:clrScheme>
    <a:fontScheme name="Frame">
      <a:majorFont>
        <a:latin typeface="Corbel" panose="020B0503020204020204"/>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Frame">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20000"/>
                <a:lumMod val="102000"/>
              </a:schemeClr>
            </a:gs>
            <a:gs pos="48000">
              <a:schemeClr val="phClr">
                <a:tint val="98000"/>
                <a:shade val="90000"/>
                <a:satMod val="110000"/>
                <a:lumMod val="103000"/>
              </a:schemeClr>
            </a:gs>
            <a:gs pos="100000">
              <a:schemeClr val="phClr">
                <a:tint val="98000"/>
                <a:shade val="80000"/>
                <a:satMod val="100000"/>
              </a:schemeClr>
            </a:gs>
          </a:gsLst>
          <a:lin ang="5400000" scaled="0"/>
        </a:gradFill>
      </a:bgFillStyleLst>
    </a:fmtScheme>
  </a:themeElements>
  <a:objectDefaults/>
  <a:extraClrSchemeLst/>
  <a:extLst>
    <a:ext uri="{05A4C25C-085E-4340-85A3-A5531E510DB2}">
      <thm15:themeFamily xmlns:thm15="http://schemas.microsoft.com/office/thememl/2012/main" name="Frame" id="{F226E7A2-7162-461C-9490-D27D9DC04E43}" vid="{629A0216-3BBD-45C0-B63F-2683BEA18F6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TM03457475[[fn=Frame]]</Template>
  <TotalTime>0</TotalTime>
  <Words>3732</Words>
  <Application>Microsoft Office PowerPoint</Application>
  <PresentationFormat>Widescreen</PresentationFormat>
  <Paragraphs>282</Paragraphs>
  <Slides>16</Slides>
  <Notes>15</Notes>
  <HiddenSlides>0</HiddenSlides>
  <MMClips>16</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16</vt:i4>
      </vt:variant>
    </vt:vector>
  </HeadingPairs>
  <TitlesOfParts>
    <vt:vector size="23" baseType="lpstr">
      <vt:lpstr>Batang</vt:lpstr>
      <vt:lpstr>Arial</vt:lpstr>
      <vt:lpstr>Arial Rounded MT Bold</vt:lpstr>
      <vt:lpstr>Calibri</vt:lpstr>
      <vt:lpstr>Corbel</vt:lpstr>
      <vt:lpstr>Wingdings 2</vt:lpstr>
      <vt:lpstr>Frame</vt:lpstr>
      <vt:lpstr>THE DISCHARGE OF CONTRACTS</vt:lpstr>
      <vt:lpstr>LEARNING OBJECTIVES</vt:lpstr>
      <vt:lpstr>PowerPoint Presentation</vt:lpstr>
      <vt:lpstr>Contracts can be discharged by:</vt:lpstr>
      <vt:lpstr>1. PERFORMANCE</vt:lpstr>
      <vt:lpstr>1. EXCEPTIONS TO THE ENTIRE PERFORMANCE RULE</vt:lpstr>
      <vt:lpstr>5. Divisible or severable contracts</vt:lpstr>
      <vt:lpstr>6.  Time of performance</vt:lpstr>
      <vt:lpstr>2. BREACH OF CONTRACT  Glencore Energy UK Ltd v Transworld Oil Ltd [2010]</vt:lpstr>
      <vt:lpstr>2. Discharge by breach</vt:lpstr>
      <vt:lpstr>3.AGREEMENT</vt:lpstr>
      <vt:lpstr>3. Agreement</vt:lpstr>
      <vt:lpstr>4. FRUSTRATION</vt:lpstr>
      <vt:lpstr>Frustrating events</vt:lpstr>
      <vt:lpstr>Non-frustrating events</vt:lpstr>
      <vt:lpstr>Effects of Frustration</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DISCHARGE OF CONTRACTS</dc:title>
  <dc:creator>Laura Knight</dc:creator>
  <cp:lastModifiedBy>Laura Knight</cp:lastModifiedBy>
  <cp:revision>23</cp:revision>
  <cp:lastPrinted>2018-03-22T17:24:04Z</cp:lastPrinted>
  <dcterms:created xsi:type="dcterms:W3CDTF">2018-03-19T10:50:46Z</dcterms:created>
  <dcterms:modified xsi:type="dcterms:W3CDTF">2022-03-04T14:45:21Z</dcterms:modified>
</cp:coreProperties>
</file>