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4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B K. (985334)" initials="JK(" lastIdx="1" clrIdx="0">
    <p:extLst>
      <p:ext uri="{19B8F6BF-5375-455C-9EA6-DF929625EA0E}">
        <p15:presenceInfo xmlns:p15="http://schemas.microsoft.com/office/powerpoint/2012/main" userId="S::985334@Swansea.ac.uk::f491836c-d4a8-4a55-8a08-808ea68deaf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93FA0"/>
    <a:srgbClr val="ED3BB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641" autoAdjust="0"/>
  </p:normalViewPr>
  <p:slideViewPr>
    <p:cSldViewPr snapToGrid="0">
      <p:cViewPr varScale="1">
        <p:scale>
          <a:sx n="65" d="100"/>
          <a:sy n="65" d="100"/>
        </p:scale>
        <p:origin x="1358" y="58"/>
      </p:cViewPr>
      <p:guideLst/>
    </p:cSldViewPr>
  </p:slideViewPr>
  <p:notesTextViewPr>
    <p:cViewPr>
      <p:scale>
        <a:sx n="1" d="1"/>
        <a:sy n="1" d="1"/>
      </p:scale>
      <p:origin x="0" y="0"/>
    </p:cViewPr>
  </p:notesTextViewPr>
  <p:notesViewPr>
    <p:cSldViewPr snapToGrid="0">
      <p:cViewPr varScale="1">
        <p:scale>
          <a:sx n="65" d="100"/>
          <a:sy n="65" d="100"/>
        </p:scale>
        <p:origin x="3154" y="3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E0A5FF-78C4-42D0-943C-5293CF1CF495}" type="datetimeFigureOut">
              <a:rPr lang="en-GB" smtClean="0"/>
              <a:t>17/11/2019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4D84F21-405A-44D5-821C-49D68CF0CE23}" type="slidenum">
              <a:rPr lang="en-GB" smtClean="0"/>
              <a:t>‹#›</a:t>
            </a:fld>
            <a:endParaRPr lang="en-GB"/>
          </a:p>
        </p:txBody>
      </p:sp>
    </p:spTree>
    <p:extLst>
      <p:ext uri="{BB962C8B-B14F-4D97-AF65-F5344CB8AC3E}">
        <p14:creationId xmlns:p14="http://schemas.microsoft.com/office/powerpoint/2010/main" val="39541884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D84F21-405A-44D5-821C-49D68CF0CE23}" type="slidenum">
              <a:rPr lang="en-GB" smtClean="0"/>
              <a:t>1</a:t>
            </a:fld>
            <a:endParaRPr lang="en-GB"/>
          </a:p>
        </p:txBody>
      </p:sp>
    </p:spTree>
    <p:extLst>
      <p:ext uri="{BB962C8B-B14F-4D97-AF65-F5344CB8AC3E}">
        <p14:creationId xmlns:p14="http://schemas.microsoft.com/office/powerpoint/2010/main" val="30323108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Yummy jobs, (2019), ‘Disney Cultural Program’, [Online]. Available: https://www.yummyjobs.com, [2019, November, 12].</a:t>
            </a:r>
          </a:p>
        </p:txBody>
      </p:sp>
      <p:sp>
        <p:nvSpPr>
          <p:cNvPr id="4" name="Slide Number Placeholder 3"/>
          <p:cNvSpPr>
            <a:spLocks noGrp="1"/>
          </p:cNvSpPr>
          <p:nvPr>
            <p:ph type="sldNum" sz="quarter" idx="5"/>
          </p:nvPr>
        </p:nvSpPr>
        <p:spPr/>
        <p:txBody>
          <a:bodyPr/>
          <a:lstStyle/>
          <a:p>
            <a:fld id="{B4D84F21-405A-44D5-821C-49D68CF0CE23}" type="slidenum">
              <a:rPr lang="en-GB" smtClean="0"/>
              <a:t>2</a:t>
            </a:fld>
            <a:endParaRPr lang="en-GB"/>
          </a:p>
        </p:txBody>
      </p:sp>
    </p:spTree>
    <p:extLst>
      <p:ext uri="{BB962C8B-B14F-4D97-AF65-F5344CB8AC3E}">
        <p14:creationId xmlns:p14="http://schemas.microsoft.com/office/powerpoint/2010/main" val="35372008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careers, (2019), ‘Working at Disney’, [Online]. Available: https://jobs.disneycareers.com, [2019, November, 12].</a:t>
            </a:r>
          </a:p>
        </p:txBody>
      </p:sp>
      <p:sp>
        <p:nvSpPr>
          <p:cNvPr id="4" name="Slide Number Placeholder 3"/>
          <p:cNvSpPr>
            <a:spLocks noGrp="1"/>
          </p:cNvSpPr>
          <p:nvPr>
            <p:ph type="sldNum" sz="quarter" idx="5"/>
          </p:nvPr>
        </p:nvSpPr>
        <p:spPr/>
        <p:txBody>
          <a:bodyPr/>
          <a:lstStyle/>
          <a:p>
            <a:fld id="{B4D84F21-405A-44D5-821C-49D68CF0CE23}" type="slidenum">
              <a:rPr lang="en-GB" smtClean="0"/>
              <a:t>3</a:t>
            </a:fld>
            <a:endParaRPr lang="en-GB"/>
          </a:p>
        </p:txBody>
      </p:sp>
    </p:spTree>
    <p:extLst>
      <p:ext uri="{BB962C8B-B14F-4D97-AF65-F5344CB8AC3E}">
        <p14:creationId xmlns:p14="http://schemas.microsoft.com/office/powerpoint/2010/main" val="3200362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Pgl (2019), ‘Jobs at PGL’, [Online]. Available: https://pgl.co.uk, [2019, November, 11].</a:t>
            </a:r>
          </a:p>
        </p:txBody>
      </p:sp>
      <p:sp>
        <p:nvSpPr>
          <p:cNvPr id="4" name="Slide Number Placeholder 3"/>
          <p:cNvSpPr>
            <a:spLocks noGrp="1"/>
          </p:cNvSpPr>
          <p:nvPr>
            <p:ph type="sldNum" sz="quarter" idx="5"/>
          </p:nvPr>
        </p:nvSpPr>
        <p:spPr/>
        <p:txBody>
          <a:bodyPr/>
          <a:lstStyle/>
          <a:p>
            <a:fld id="{B4D84F21-405A-44D5-821C-49D68CF0CE23}" type="slidenum">
              <a:rPr lang="en-GB" smtClean="0"/>
              <a:t>4</a:t>
            </a:fld>
            <a:endParaRPr lang="en-GB"/>
          </a:p>
        </p:txBody>
      </p:sp>
    </p:spTree>
    <p:extLst>
      <p:ext uri="{BB962C8B-B14F-4D97-AF65-F5344CB8AC3E}">
        <p14:creationId xmlns:p14="http://schemas.microsoft.com/office/powerpoint/2010/main" val="2144524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Guardian (2013), ‘Pgl placements’, [Online]. Available: https://www.theguardian.com, [2019, November, 16].</a:t>
            </a:r>
          </a:p>
        </p:txBody>
      </p:sp>
      <p:sp>
        <p:nvSpPr>
          <p:cNvPr id="4" name="Slide Number Placeholder 3"/>
          <p:cNvSpPr>
            <a:spLocks noGrp="1"/>
          </p:cNvSpPr>
          <p:nvPr>
            <p:ph type="sldNum" sz="quarter" idx="5"/>
          </p:nvPr>
        </p:nvSpPr>
        <p:spPr/>
        <p:txBody>
          <a:bodyPr/>
          <a:lstStyle/>
          <a:p>
            <a:fld id="{B4D84F21-405A-44D5-821C-49D68CF0CE23}" type="slidenum">
              <a:rPr lang="en-GB" smtClean="0"/>
              <a:t>5</a:t>
            </a:fld>
            <a:endParaRPr lang="en-GB"/>
          </a:p>
        </p:txBody>
      </p:sp>
    </p:spTree>
    <p:extLst>
      <p:ext uri="{BB962C8B-B14F-4D97-AF65-F5344CB8AC3E}">
        <p14:creationId xmlns:p14="http://schemas.microsoft.com/office/powerpoint/2010/main" val="33368584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Wales online (2019), ‘Cardiff Airport’, [Online]. Available: https://www.walesonline.co.uk, [2019, November, 14].</a:t>
            </a:r>
          </a:p>
        </p:txBody>
      </p:sp>
      <p:sp>
        <p:nvSpPr>
          <p:cNvPr id="4" name="Slide Number Placeholder 3"/>
          <p:cNvSpPr>
            <a:spLocks noGrp="1"/>
          </p:cNvSpPr>
          <p:nvPr>
            <p:ph type="sldNum" sz="quarter" idx="5"/>
          </p:nvPr>
        </p:nvSpPr>
        <p:spPr/>
        <p:txBody>
          <a:bodyPr/>
          <a:lstStyle/>
          <a:p>
            <a:fld id="{B4D84F21-405A-44D5-821C-49D68CF0CE23}" type="slidenum">
              <a:rPr lang="en-GB" smtClean="0"/>
              <a:t>6</a:t>
            </a:fld>
            <a:endParaRPr lang="en-GB"/>
          </a:p>
        </p:txBody>
      </p:sp>
    </p:spTree>
    <p:extLst>
      <p:ext uri="{BB962C8B-B14F-4D97-AF65-F5344CB8AC3E}">
        <p14:creationId xmlns:p14="http://schemas.microsoft.com/office/powerpoint/2010/main" val="29570908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Cardiff airport (2019), ‘Placements at Cardiff Airport’, [Online]. Available https://www.Cardiff-airport.com, [2019, November, 14].</a:t>
            </a:r>
          </a:p>
          <a:p>
            <a:endParaRPr lang="en-GB" dirty="0"/>
          </a:p>
        </p:txBody>
      </p:sp>
      <p:sp>
        <p:nvSpPr>
          <p:cNvPr id="4" name="Slide Number Placeholder 3"/>
          <p:cNvSpPr>
            <a:spLocks noGrp="1"/>
          </p:cNvSpPr>
          <p:nvPr>
            <p:ph type="sldNum" sz="quarter" idx="5"/>
          </p:nvPr>
        </p:nvSpPr>
        <p:spPr/>
        <p:txBody>
          <a:bodyPr/>
          <a:lstStyle/>
          <a:p>
            <a:fld id="{B4D84F21-405A-44D5-821C-49D68CF0CE23}" type="slidenum">
              <a:rPr lang="en-GB" smtClean="0"/>
              <a:t>7</a:t>
            </a:fld>
            <a:endParaRPr lang="en-GB"/>
          </a:p>
        </p:txBody>
      </p:sp>
    </p:spTree>
    <p:extLst>
      <p:ext uri="{BB962C8B-B14F-4D97-AF65-F5344CB8AC3E}">
        <p14:creationId xmlns:p14="http://schemas.microsoft.com/office/powerpoint/2010/main" val="1207933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A. (1992), </a:t>
            </a:r>
            <a:r>
              <a:rPr lang="en-GB" u="sng" dirty="0"/>
              <a:t>The Power of Self-Actualisation, </a:t>
            </a:r>
            <a:r>
              <a:rPr lang="en-GB" u="none" dirty="0"/>
              <a:t>London: Sounds True</a:t>
            </a:r>
            <a:endParaRPr lang="en-GB" dirty="0"/>
          </a:p>
        </p:txBody>
      </p:sp>
      <p:sp>
        <p:nvSpPr>
          <p:cNvPr id="4" name="Slide Number Placeholder 3"/>
          <p:cNvSpPr>
            <a:spLocks noGrp="1"/>
          </p:cNvSpPr>
          <p:nvPr>
            <p:ph type="sldNum" sz="quarter" idx="5"/>
          </p:nvPr>
        </p:nvSpPr>
        <p:spPr/>
        <p:txBody>
          <a:bodyPr/>
          <a:lstStyle/>
          <a:p>
            <a:fld id="{B4D84F21-405A-44D5-821C-49D68CF0CE23}" type="slidenum">
              <a:rPr lang="en-GB" smtClean="0"/>
              <a:t>8</a:t>
            </a:fld>
            <a:endParaRPr lang="en-GB"/>
          </a:p>
        </p:txBody>
      </p:sp>
    </p:spTree>
    <p:extLst>
      <p:ext uri="{BB962C8B-B14F-4D97-AF65-F5344CB8AC3E}">
        <p14:creationId xmlns:p14="http://schemas.microsoft.com/office/powerpoint/2010/main" val="18985777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4D84F21-405A-44D5-821C-49D68CF0CE23}" type="slidenum">
              <a:rPr lang="en-GB" smtClean="0"/>
              <a:t>9</a:t>
            </a:fld>
            <a:endParaRPr lang="en-GB"/>
          </a:p>
        </p:txBody>
      </p:sp>
    </p:spTree>
    <p:extLst>
      <p:ext uri="{BB962C8B-B14F-4D97-AF65-F5344CB8AC3E}">
        <p14:creationId xmlns:p14="http://schemas.microsoft.com/office/powerpoint/2010/main" val="42204218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23" name="Rectangle 22"/>
          <p:cNvSpPr/>
          <p:nvPr/>
        </p:nvSpPr>
        <p:spPr>
          <a:xfrm>
            <a:off x="0" y="0"/>
            <a:ext cx="12192000" cy="6858000"/>
          </a:xfrm>
          <a:prstGeom prst="rect">
            <a:avLst/>
          </a:prstGeom>
          <a:blipFill dpi="0" rotWithShape="1">
            <a:blip r:embed="rId2">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10" name="Rectangle 9"/>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bg2"/>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732E2A4D-7C81-412D-A61C-026FAE9B789F}" type="datetimeFigureOut">
              <a:rPr lang="en-GB" smtClean="0"/>
              <a:t>17/11/2019</a:t>
            </a:fld>
            <a:endParaRPr lang="en-GB"/>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bg2"/>
                </a:solidFill>
              </a:defRPr>
            </a:lvl1pPr>
          </a:lstStyle>
          <a:p>
            <a:endParaRPr lang="en-GB"/>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bg2"/>
                </a:solidFill>
              </a:defRPr>
            </a:lvl1pPr>
          </a:lstStyle>
          <a:p>
            <a:fld id="{73498949-977F-47DA-803C-6BBEC8D12A35}" type="slidenum">
              <a:rPr lang="en-GB" smtClean="0"/>
              <a:t>‹#›</a:t>
            </a:fld>
            <a:endParaRPr lang="en-GB"/>
          </a:p>
        </p:txBody>
      </p:sp>
    </p:spTree>
    <p:extLst>
      <p:ext uri="{BB962C8B-B14F-4D97-AF65-F5344CB8AC3E}">
        <p14:creationId xmlns:p14="http://schemas.microsoft.com/office/powerpoint/2010/main" val="163654171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2E2A4D-7C81-412D-A61C-026FAE9B789F}"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98949-977F-47DA-803C-6BBEC8D12A35}" type="slidenum">
              <a:rPr lang="en-GB" smtClean="0"/>
              <a:t>‹#›</a:t>
            </a:fld>
            <a:endParaRPr lang="en-GB"/>
          </a:p>
        </p:txBody>
      </p:sp>
    </p:spTree>
    <p:extLst>
      <p:ext uri="{BB962C8B-B14F-4D97-AF65-F5344CB8AC3E}">
        <p14:creationId xmlns:p14="http://schemas.microsoft.com/office/powerpoint/2010/main" val="2706348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bg2">
                <a:tint val="80000"/>
                <a:shade val="100000"/>
                <a:satMod val="300000"/>
              </a:schemeClr>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5" name="Rectangle 14"/>
          <p:cNvSpPr/>
          <p:nvPr/>
        </p:nvSpPr>
        <p:spPr>
          <a:xfrm>
            <a:off x="0" y="0"/>
            <a:ext cx="12192000" cy="6858000"/>
          </a:xfrm>
          <a:prstGeom prst="rect">
            <a:avLst/>
          </a:prstGeom>
          <a:blipFill dpi="0" rotWithShape="1">
            <a:blip r:embed="rId2">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prstClr val="white"/>
                </a:solidFill>
              </a:rPr>
              <a:t>C</a:t>
            </a:r>
          </a:p>
        </p:txBody>
      </p:sp>
      <p:sp>
        <p:nvSpPr>
          <p:cNvPr id="23" name="Rectangle 22"/>
          <p:cNvSpPr/>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bg2"/>
            </a:solidFill>
            <a:prstDash val="solid"/>
            <a:miter lim="800000"/>
          </a:ln>
          <a:effectLst/>
        </p:spPr>
      </p:sp>
      <p:sp>
        <p:nvSpPr>
          <p:cNvPr id="30" name="Rectangle 29"/>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bg1"/>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bg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732E2A4D-7C81-412D-A61C-026FAE9B789F}" type="datetimeFigureOut">
              <a:rPr lang="en-GB" smtClean="0"/>
              <a:t>17/11/2019</a:t>
            </a:fld>
            <a:endParaRPr lang="en-GB"/>
          </a:p>
        </p:txBody>
      </p:sp>
      <p:sp>
        <p:nvSpPr>
          <p:cNvPr id="5" name="Footer Placeholder 4"/>
          <p:cNvSpPr>
            <a:spLocks noGrp="1"/>
          </p:cNvSpPr>
          <p:nvPr>
            <p:ph type="ftr" sz="quarter" idx="11"/>
          </p:nvPr>
        </p:nvSpPr>
        <p:spPr>
          <a:xfrm>
            <a:off x="1453896" y="5212080"/>
            <a:ext cx="5907024" cy="228600"/>
          </a:xfrm>
        </p:spPr>
        <p:txBody>
          <a:bodyPr/>
          <a:lstStyle>
            <a:lvl1pPr algn="l">
              <a:defRPr>
                <a:solidFill>
                  <a:schemeClr val="bg2"/>
                </a:solidFill>
              </a:defRPr>
            </a:lvl1pPr>
          </a:lstStyle>
          <a:p>
            <a:endParaRPr lang="en-GB"/>
          </a:p>
        </p:txBody>
      </p:sp>
      <p:sp>
        <p:nvSpPr>
          <p:cNvPr id="6" name="Slide Number Placeholder 5"/>
          <p:cNvSpPr>
            <a:spLocks noGrp="1"/>
          </p:cNvSpPr>
          <p:nvPr>
            <p:ph type="sldNum" sz="quarter" idx="12"/>
          </p:nvPr>
        </p:nvSpPr>
        <p:spPr>
          <a:xfrm>
            <a:off x="8604504" y="5212080"/>
            <a:ext cx="2112264" cy="228600"/>
          </a:xfrm>
        </p:spPr>
        <p:txBody>
          <a:bodyPr/>
          <a:lstStyle>
            <a:lvl1pPr>
              <a:defRPr>
                <a:solidFill>
                  <a:schemeClr val="bg2"/>
                </a:solidFill>
              </a:defRPr>
            </a:lvl1pPr>
          </a:lstStyle>
          <a:p>
            <a:fld id="{73498949-977F-47DA-803C-6BBEC8D12A35}" type="slidenum">
              <a:rPr lang="en-GB" smtClean="0"/>
              <a:t>‹#›</a:t>
            </a:fld>
            <a:endParaRPr lang="en-GB"/>
          </a:p>
        </p:txBody>
      </p:sp>
    </p:spTree>
    <p:extLst>
      <p:ext uri="{BB962C8B-B14F-4D97-AF65-F5344CB8AC3E}">
        <p14:creationId xmlns:p14="http://schemas.microsoft.com/office/powerpoint/2010/main" val="2185707909"/>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2E2A4D-7C81-412D-A61C-026FAE9B789F}"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498949-977F-47DA-803C-6BBEC8D12A35}" type="slidenum">
              <a:rPr lang="en-GB" smtClean="0"/>
              <a:t>‹#›</a:t>
            </a:fld>
            <a:endParaRPr lang="en-GB"/>
          </a:p>
        </p:txBody>
      </p:sp>
    </p:spTree>
    <p:extLst>
      <p:ext uri="{BB962C8B-B14F-4D97-AF65-F5344CB8AC3E}">
        <p14:creationId xmlns:p14="http://schemas.microsoft.com/office/powerpoint/2010/main" val="208694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2E2A4D-7C81-412D-A61C-026FAE9B789F}" type="datetimeFigureOut">
              <a:rPr lang="en-GB" smtClean="0"/>
              <a:t>17/11/2019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498949-977F-47DA-803C-6BBEC8D12A35}" type="slidenum">
              <a:rPr lang="en-GB" smtClean="0"/>
              <a:t>‹#›</a:t>
            </a:fld>
            <a:endParaRPr lang="en-GB"/>
          </a:p>
        </p:txBody>
      </p:sp>
    </p:spTree>
    <p:extLst>
      <p:ext uri="{BB962C8B-B14F-4D97-AF65-F5344CB8AC3E}">
        <p14:creationId xmlns:p14="http://schemas.microsoft.com/office/powerpoint/2010/main" val="3448670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2E2A4D-7C81-412D-A61C-026FAE9B789F}" type="datetimeFigureOut">
              <a:rPr lang="en-GB" smtClean="0"/>
              <a:t>17/11/2019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498949-977F-47DA-803C-6BBEC8D12A35}" type="slidenum">
              <a:rPr lang="en-GB" smtClean="0"/>
              <a:t>‹#›</a:t>
            </a:fld>
            <a:endParaRPr lang="en-GB"/>
          </a:p>
        </p:txBody>
      </p:sp>
    </p:spTree>
    <p:extLst>
      <p:ext uri="{BB962C8B-B14F-4D97-AF65-F5344CB8AC3E}">
        <p14:creationId xmlns:p14="http://schemas.microsoft.com/office/powerpoint/2010/main" val="25463476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2E2A4D-7C81-412D-A61C-026FAE9B789F}" type="datetimeFigureOut">
              <a:rPr lang="en-GB" smtClean="0"/>
              <a:t>17/11/2019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498949-977F-47DA-803C-6BBEC8D12A35}" type="slidenum">
              <a:rPr lang="en-GB" smtClean="0"/>
              <a:t>‹#›</a:t>
            </a:fld>
            <a:endParaRPr lang="en-GB"/>
          </a:p>
        </p:txBody>
      </p:sp>
    </p:spTree>
    <p:extLst>
      <p:ext uri="{BB962C8B-B14F-4D97-AF65-F5344CB8AC3E}">
        <p14:creationId xmlns:p14="http://schemas.microsoft.com/office/powerpoint/2010/main" val="424376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5" name="Date Placeholder 4"/>
          <p:cNvSpPr>
            <a:spLocks noGrp="1"/>
          </p:cNvSpPr>
          <p:nvPr>
            <p:ph type="dt" sz="half" idx="10"/>
          </p:nvPr>
        </p:nvSpPr>
        <p:spPr/>
        <p:txBody>
          <a:bodyPr/>
          <a:lstStyle/>
          <a:p>
            <a:fld id="{732E2A4D-7C81-412D-A61C-026FAE9B789F}" type="datetimeFigureOut">
              <a:rPr lang="en-GB" smtClean="0"/>
              <a:t>17/11/2019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73498949-977F-47DA-803C-6BBEC8D12A35}" type="slidenum">
              <a:rPr lang="en-GB" smtClean="0"/>
              <a:t>‹#›</a:t>
            </a:fld>
            <a:endParaRPr lang="en-GB"/>
          </a:p>
        </p:txBody>
      </p:sp>
    </p:spTree>
    <p:extLst>
      <p:ext uri="{BB962C8B-B14F-4D97-AF65-F5344CB8AC3E}">
        <p14:creationId xmlns:p14="http://schemas.microsoft.com/office/powerpoint/2010/main" val="17822947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0" name="Rectangle 9"/>
          <p:cNvSpPr/>
          <p:nvPr/>
        </p:nvSpPr>
        <p:spPr>
          <a:xfrm>
            <a:off x="9020386" y="237744"/>
            <a:ext cx="2926080" cy="638251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rgbClr val="969696"/>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effectLst>
                  <a:outerShdw blurRad="12700" dist="3810" dir="2700000" algn="tl" rotWithShape="0">
                    <a:prstClr val="black">
                      <a:alpha val="40000"/>
                    </a:prstClr>
                  </a:outerShdw>
                </a:effectLst>
              </a:defRPr>
            </a:lvl1pPr>
          </a:lstStyle>
          <a:p>
            <a:fld id="{732E2A4D-7C81-412D-A61C-026FAE9B789F}" type="datetimeFigureOut">
              <a:rPr lang="en-GB" smtClean="0"/>
              <a:t>17/11/2019</a:t>
            </a:fld>
            <a:endParaRPr lang="en-GB"/>
          </a:p>
        </p:txBody>
      </p:sp>
      <p:sp>
        <p:nvSpPr>
          <p:cNvPr id="12" name="Footer Placeholder 11"/>
          <p:cNvSpPr>
            <a:spLocks noGrp="1"/>
          </p:cNvSpPr>
          <p:nvPr>
            <p:ph type="ftr" sz="quarter" idx="11"/>
          </p:nvPr>
        </p:nvSpPr>
        <p:spPr/>
        <p:txBody>
          <a:bodyPr/>
          <a:lstStyle>
            <a:lvl1pPr algn="r">
              <a:defRPr lang="en-US" sz="1000" kern="1200" dirty="0">
                <a:solidFill>
                  <a:schemeClr val="tx1">
                    <a:lumMod val="75000"/>
                    <a:lumOff val="25000"/>
                  </a:schemeClr>
                </a:solidFill>
                <a:effectLst>
                  <a:outerShdw blurRad="12700" dist="3810" dir="2700000" algn="tl" rotWithShape="0">
                    <a:prstClr val="black">
                      <a:alpha val="40000"/>
                    </a:prstClr>
                  </a:outerShdw>
                </a:effectLst>
                <a:latin typeface="+mn-lt"/>
                <a:ea typeface="+mn-ea"/>
                <a:cs typeface="+mn-cs"/>
              </a:defRPr>
            </a:lvl1pPr>
          </a:lstStyle>
          <a:p>
            <a:endParaRPr lang="en-GB"/>
          </a:p>
        </p:txBody>
      </p:sp>
      <p:sp>
        <p:nvSpPr>
          <p:cNvPr id="13" name="Slide Number Placeholder 12"/>
          <p:cNvSpPr>
            <a:spLocks noGrp="1"/>
          </p:cNvSpPr>
          <p:nvPr>
            <p:ph type="sldNum" sz="quarter" idx="12"/>
          </p:nvPr>
        </p:nvSpPr>
        <p:spPr/>
        <p:txBody>
          <a:bodyPr/>
          <a:lstStyle>
            <a:lvl1pPr>
              <a:defRPr>
                <a:solidFill>
                  <a:srgbClr val="FFFFFF"/>
                </a:solidFill>
              </a:defRPr>
            </a:lvl1pPr>
          </a:lstStyle>
          <a:p>
            <a:fld id="{73498949-977F-47DA-803C-6BBEC8D12A35}" type="slidenum">
              <a:rPr lang="en-GB" smtClean="0"/>
              <a:t>‹#›</a:t>
            </a:fld>
            <a:endParaRPr lang="en-GB"/>
          </a:p>
        </p:txBody>
      </p:sp>
    </p:spTree>
    <p:extLst>
      <p:ext uri="{BB962C8B-B14F-4D97-AF65-F5344CB8AC3E}">
        <p14:creationId xmlns:p14="http://schemas.microsoft.com/office/powerpoint/2010/main" val="3895841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2E2A4D-7C81-412D-A61C-026FAE9B789F}"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98949-977F-47DA-803C-6BBEC8D12A35}" type="slidenum">
              <a:rPr lang="en-GB" smtClean="0"/>
              <a:t>‹#›</a:t>
            </a:fld>
            <a:endParaRPr lang="en-GB"/>
          </a:p>
        </p:txBody>
      </p:sp>
    </p:spTree>
    <p:extLst>
      <p:ext uri="{BB962C8B-B14F-4D97-AF65-F5344CB8AC3E}">
        <p14:creationId xmlns:p14="http://schemas.microsoft.com/office/powerpoint/2010/main" val="1417719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2E2A4D-7C81-412D-A61C-026FAE9B789F}" type="datetimeFigureOut">
              <a:rPr lang="en-GB" smtClean="0"/>
              <a:t>17/11/2019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498949-977F-47DA-803C-6BBEC8D12A35}" type="slidenum">
              <a:rPr lang="en-GB" smtClean="0"/>
              <a:t>‹#›</a:t>
            </a:fld>
            <a:endParaRPr lang="en-GB"/>
          </a:p>
        </p:txBody>
      </p:sp>
    </p:spTree>
    <p:extLst>
      <p:ext uri="{BB962C8B-B14F-4D97-AF65-F5344CB8AC3E}">
        <p14:creationId xmlns:p14="http://schemas.microsoft.com/office/powerpoint/2010/main" val="334697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732E2A4D-7C81-412D-A61C-026FAE9B789F}" type="datetimeFigureOut">
              <a:rPr lang="en-GB" smtClean="0"/>
              <a:t>17/11/2019</a:t>
            </a:fld>
            <a:endParaRPr lang="en-GB"/>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GB"/>
          </a:p>
        </p:txBody>
      </p:sp>
      <p:sp>
        <p:nvSpPr>
          <p:cNvPr id="6" name="Slide Number Placeholder 5"/>
          <p:cNvSpPr>
            <a:spLocks noGrp="1"/>
          </p:cNvSpPr>
          <p:nvPr>
            <p:ph type="sldNum" sz="quarter" idx="4"/>
          </p:nvPr>
        </p:nvSpPr>
        <p:spPr>
          <a:xfrm>
            <a:off x="10314667"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73498949-977F-47DA-803C-6BBEC8D12A35}" type="slidenum">
              <a:rPr lang="en-GB" smtClean="0"/>
              <a:t>‹#›</a:t>
            </a:fld>
            <a:endParaRPr lang="en-GB"/>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3263260936"/>
      </p:ext>
    </p:extLst>
  </p:cSld>
  <p:clrMap bg1="dk1" tx1="lt1" bg2="dk2" tx2="lt2" accent1="accent1" accent2="accent2" accent3="accent3" accent4="accent4" accent5="accent5" accent6="accent6" hlink="hlink" folHlink="folHlink"/>
  <p:sldLayoutIdLst>
    <p:sldLayoutId id="2147483943" r:id="rId1"/>
    <p:sldLayoutId id="2147483944" r:id="rId2"/>
    <p:sldLayoutId id="2147483945" r:id="rId3"/>
    <p:sldLayoutId id="2147483946" r:id="rId4"/>
    <p:sldLayoutId id="2147483947" r:id="rId5"/>
    <p:sldLayoutId id="2147483948" r:id="rId6"/>
    <p:sldLayoutId id="2147483949" r:id="rId7"/>
    <p:sldLayoutId id="2147483950" r:id="rId8"/>
    <p:sldLayoutId id="2147483951" r:id="rId9"/>
    <p:sldLayoutId id="2147483952" r:id="rId10"/>
    <p:sldLayoutId id="2147483953" r:id="rId11"/>
  </p:sldLayoutIdLst>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2"/>
        </a:buClr>
        <a:buFont typeface="Arial" pitchFamily="34"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2"/>
        </a:buClr>
        <a:buFont typeface="Arial" pitchFamily="34"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2"/>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slide" Target="slide2.xml"/><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8.jp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9.jpg"/><Relationship Id="rId4" Type="http://schemas.openxmlformats.org/officeDocument/2006/relationships/slide" Target="slide4.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7.jpg"/><Relationship Id="rId5" Type="http://schemas.openxmlformats.org/officeDocument/2006/relationships/image" Target="../media/image16.jpeg"/><Relationship Id="rId4" Type="http://schemas.openxmlformats.org/officeDocument/2006/relationships/image" Target="../media/image15.jpeg"/></Relationships>
</file>

<file path=ppt/slides/_rels/slide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1.jpeg"/><Relationship Id="rId5" Type="http://schemas.openxmlformats.org/officeDocument/2006/relationships/image" Target="../media/image20.jpg"/><Relationship Id="rId4" Type="http://schemas.openxmlformats.org/officeDocument/2006/relationships/image" Target="../media/image19.jpg"/></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4.jpg"/><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DDFF"/>
            </a:gs>
            <a:gs pos="100000">
              <a:srgbClr val="CDE9FF"/>
            </a:gs>
          </a:gsLst>
          <a:path path="circle">
            <a:fillToRect l="50000" t="50000" r="50000" b="50000"/>
          </a:path>
          <a:tileRect/>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995F625-BE4F-4433-8290-5DF0E8589F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9" name="Rectangle 28">
            <a:extLst>
              <a:ext uri="{FF2B5EF4-FFF2-40B4-BE49-F238E27FC236}">
                <a16:creationId xmlns:a16="http://schemas.microsoft.com/office/drawing/2014/main" id="{80102662-1FA4-4C7A-B144-19699DF43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95"/>
            <a:ext cx="12192000" cy="6858000"/>
          </a:xfrm>
          <a:prstGeom prst="rect">
            <a:avLst/>
          </a:prstGeom>
          <a:blipFill dpi="0" rotWithShape="1">
            <a:blip r:embed="rId3">
              <a:alphaModFix amt="12000"/>
              <a:duotone>
                <a:schemeClr val="accent2">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655E224A-5F26-423E-949C-07A720F39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2"/>
          </a:solidFill>
          <a:ln w="6350" cap="flat" cmpd="sng" algn="ctr">
            <a:noFill/>
            <a:prstDash val="solid"/>
          </a:ln>
          <a:effectLst>
            <a:outerShdw blurRad="50800" algn="ctr" rotWithShape="0">
              <a:prstClr val="black">
                <a:alpha val="66000"/>
              </a:prstClr>
            </a:outerShdw>
            <a:softEdge rad="0"/>
          </a:effectLst>
        </p:spPr>
      </p:sp>
      <p:sp>
        <p:nvSpPr>
          <p:cNvPr id="33" name="Rectangle 32">
            <a:extLst>
              <a:ext uri="{FF2B5EF4-FFF2-40B4-BE49-F238E27FC236}">
                <a16:creationId xmlns:a16="http://schemas.microsoft.com/office/drawing/2014/main" id="{A6F1DA18-4CA4-40CF-9ACA-105D8373B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noFill/>
          <a:ln w="6350" cap="sq" cmpd="sng" algn="ctr">
            <a:solidFill>
              <a:schemeClr val="tx2"/>
            </a:solidFill>
            <a:prstDash val="solid"/>
            <a:miter lim="800000"/>
          </a:ln>
          <a:effectLst/>
        </p:spPr>
      </p:sp>
      <p:sp>
        <p:nvSpPr>
          <p:cNvPr id="2" name="Title 1">
            <a:extLst>
              <a:ext uri="{FF2B5EF4-FFF2-40B4-BE49-F238E27FC236}">
                <a16:creationId xmlns:a16="http://schemas.microsoft.com/office/drawing/2014/main" id="{84F48A3B-29D4-4111-9F0E-1F341D11A762}"/>
              </a:ext>
            </a:extLst>
          </p:cNvPr>
          <p:cNvSpPr>
            <a:spLocks noGrp="1"/>
          </p:cNvSpPr>
          <p:nvPr>
            <p:ph type="ctrTitle"/>
          </p:nvPr>
        </p:nvSpPr>
        <p:spPr>
          <a:xfrm>
            <a:off x="1260205" y="1887795"/>
            <a:ext cx="9673306" cy="2733106"/>
          </a:xfrm>
        </p:spPr>
        <p:txBody>
          <a:bodyPr anchor="ctr">
            <a:normAutofit/>
          </a:bodyPr>
          <a:lstStyle/>
          <a:p>
            <a:r>
              <a:rPr lang="en-GB">
                <a:solidFill>
                  <a:schemeClr val="tx1"/>
                </a:solidFill>
              </a:rPr>
              <a:t>Placement Opportunities </a:t>
            </a:r>
          </a:p>
        </p:txBody>
      </p:sp>
      <p:sp>
        <p:nvSpPr>
          <p:cNvPr id="3" name="Subtitle 2">
            <a:extLst>
              <a:ext uri="{FF2B5EF4-FFF2-40B4-BE49-F238E27FC236}">
                <a16:creationId xmlns:a16="http://schemas.microsoft.com/office/drawing/2014/main" id="{87FBB4A6-8835-4382-83B1-D6E8425E24B4}"/>
              </a:ext>
            </a:extLst>
          </p:cNvPr>
          <p:cNvSpPr>
            <a:spLocks noGrp="1"/>
          </p:cNvSpPr>
          <p:nvPr>
            <p:ph type="subTitle" idx="1"/>
          </p:nvPr>
        </p:nvSpPr>
        <p:spPr>
          <a:xfrm>
            <a:off x="1260204" y="4718994"/>
            <a:ext cx="9673306" cy="913322"/>
          </a:xfrm>
        </p:spPr>
        <p:txBody>
          <a:bodyPr>
            <a:normAutofit/>
          </a:bodyPr>
          <a:lstStyle/>
          <a:p>
            <a:pPr>
              <a:lnSpc>
                <a:spcPct val="90000"/>
              </a:lnSpc>
              <a:spcAft>
                <a:spcPts val="600"/>
              </a:spcAft>
            </a:pPr>
            <a:r>
              <a:rPr lang="en-GB">
                <a:solidFill>
                  <a:schemeClr val="tx1"/>
                </a:solidFill>
              </a:rPr>
              <a:t>Joanne Job 1810623</a:t>
            </a:r>
          </a:p>
          <a:p>
            <a:pPr>
              <a:lnSpc>
                <a:spcPct val="90000"/>
              </a:lnSpc>
              <a:spcAft>
                <a:spcPts val="600"/>
              </a:spcAft>
            </a:pPr>
            <a:r>
              <a:rPr lang="en-GB">
                <a:solidFill>
                  <a:schemeClr val="tx1"/>
                </a:solidFill>
              </a:rPr>
              <a:t>Professional Development Module</a:t>
            </a:r>
          </a:p>
          <a:p>
            <a:pPr>
              <a:lnSpc>
                <a:spcPct val="90000"/>
              </a:lnSpc>
              <a:spcAft>
                <a:spcPts val="600"/>
              </a:spcAft>
            </a:pPr>
            <a:r>
              <a:rPr lang="en-GB">
                <a:solidFill>
                  <a:schemeClr val="tx1"/>
                </a:solidFill>
              </a:rPr>
              <a:t>Module Lead: Marie Pitson </a:t>
            </a:r>
          </a:p>
        </p:txBody>
      </p:sp>
      <p:sp>
        <p:nvSpPr>
          <p:cNvPr id="35" name="Rectangle 34">
            <a:extLst>
              <a:ext uri="{FF2B5EF4-FFF2-40B4-BE49-F238E27FC236}">
                <a16:creationId xmlns:a16="http://schemas.microsoft.com/office/drawing/2014/main" id="{7C6D1B74-744B-4231-97DB-86B4C9C5E2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10955"/>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37" name="Straight Connector 36">
            <a:extLst>
              <a:ext uri="{FF2B5EF4-FFF2-40B4-BE49-F238E27FC236}">
                <a16:creationId xmlns:a16="http://schemas.microsoft.com/office/drawing/2014/main" id="{ABC98C72-9EDD-4426-B45A-84E06A7CD2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44887186-EE44-4AD3-BEFE-3478B45371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11442"/>
            <a:ext cx="0" cy="64008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58EECC4E-F1C0-4C09-A7FD-4D623DACCC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44380"/>
            <a:ext cx="1691640" cy="0"/>
          </a:xfrm>
          <a:prstGeom prst="line">
            <a:avLst/>
          </a:prstGeom>
          <a:solidFill>
            <a:schemeClr val="tx1">
              <a:lumMod val="85000"/>
              <a:lumOff val="15000"/>
            </a:schemeClr>
          </a:solidFill>
          <a:ln>
            <a:solidFill>
              <a:schemeClr val="tx1">
                <a:lumMod val="75000"/>
                <a:lumOff val="25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7250961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0" name="Rectangle 66">
            <a:extLst>
              <a:ext uri="{FF2B5EF4-FFF2-40B4-BE49-F238E27FC236}">
                <a16:creationId xmlns:a16="http://schemas.microsoft.com/office/drawing/2014/main" id="{22D7721C-93F4-4CBE-80B3-0F1461641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82" name="Rectangle 68">
            <a:extLst>
              <a:ext uri="{FF2B5EF4-FFF2-40B4-BE49-F238E27FC236}">
                <a16:creationId xmlns:a16="http://schemas.microsoft.com/office/drawing/2014/main" id="{55F2F6D4-4134-4BAE-A6E1-60A1EE566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
        <p:nvSpPr>
          <p:cNvPr id="84" name="Rectangle 70">
            <a:extLst>
              <a:ext uri="{FF2B5EF4-FFF2-40B4-BE49-F238E27FC236}">
                <a16:creationId xmlns:a16="http://schemas.microsoft.com/office/drawing/2014/main" id="{F00BD0A3-C7BB-4B34-BA2E-44460119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723009F0-6664-449F-A69E-3BF31E2716D4}"/>
              </a:ext>
            </a:extLst>
          </p:cNvPr>
          <p:cNvSpPr txBox="1"/>
          <p:nvPr/>
        </p:nvSpPr>
        <p:spPr>
          <a:xfrm>
            <a:off x="8014996" y="642594"/>
            <a:ext cx="3732244" cy="1371600"/>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endParaRPr lang="en-US" sz="4400" dirty="0">
              <a:solidFill>
                <a:srgbClr val="FFFFFF"/>
              </a:solidFill>
              <a:latin typeface="+mj-lt"/>
            </a:endParaRPr>
          </a:p>
        </p:txBody>
      </p:sp>
      <p:sp useBgFill="1">
        <p:nvSpPr>
          <p:cNvPr id="85" name="Rectangle 72">
            <a:extLst>
              <a:ext uri="{FF2B5EF4-FFF2-40B4-BE49-F238E27FC236}">
                <a16:creationId xmlns:a16="http://schemas.microsoft.com/office/drawing/2014/main" id="{948398F4-EB22-441E-9D58-7AD94F799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753652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6" name="Rectangle 74">
            <a:extLst>
              <a:ext uri="{FF2B5EF4-FFF2-40B4-BE49-F238E27FC236}">
                <a16:creationId xmlns:a16="http://schemas.microsoft.com/office/drawing/2014/main" id="{B27AE31F-68E1-4AC4-A90C-7950FE056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402" y="438538"/>
            <a:ext cx="6710184" cy="6002060"/>
          </a:xfrm>
          <a:prstGeom prst="rect">
            <a:avLst/>
          </a:prstGeom>
          <a:ln w="6350" cap="flat" cmpd="sng" algn="ctr">
            <a:solidFill>
              <a:schemeClr val="tx1"/>
            </a:solidFill>
            <a:prstDash val="solid"/>
          </a:ln>
          <a:effectLst>
            <a:softEdge rad="0"/>
          </a:effectLst>
        </p:spPr>
      </p:sp>
      <p:sp>
        <p:nvSpPr>
          <p:cNvPr id="87" name="Rectangle 76">
            <a:extLst>
              <a:ext uri="{FF2B5EF4-FFF2-40B4-BE49-F238E27FC236}">
                <a16:creationId xmlns:a16="http://schemas.microsoft.com/office/drawing/2014/main" id="{EAB1791E-1A17-496C-8E7F-59BACE9A4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285" y="650014"/>
            <a:ext cx="3367217" cy="326602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sign&#10;&#10;Description automatically generated">
            <a:extLst>
              <a:ext uri="{FF2B5EF4-FFF2-40B4-BE49-F238E27FC236}">
                <a16:creationId xmlns:a16="http://schemas.microsoft.com/office/drawing/2014/main" id="{520646AB-A2FE-4671-BC31-7DA43A8962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98460" y="1423424"/>
            <a:ext cx="3044697" cy="1720253"/>
          </a:xfrm>
          <a:prstGeom prst="rect">
            <a:avLst/>
          </a:prstGeom>
        </p:spPr>
      </p:pic>
      <p:sp>
        <p:nvSpPr>
          <p:cNvPr id="79" name="Rectangle 78">
            <a:extLst>
              <a:ext uri="{FF2B5EF4-FFF2-40B4-BE49-F238E27FC236}">
                <a16:creationId xmlns:a16="http://schemas.microsoft.com/office/drawing/2014/main" id="{6BBA3D47-F786-4D32-BDBA-D866D654F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946" y="650014"/>
            <a:ext cx="2765758" cy="21367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picture containing table, sitting, computer&#10;&#10;Description automatically generated">
            <a:extLst>
              <a:ext uri="{FF2B5EF4-FFF2-40B4-BE49-F238E27FC236}">
                <a16:creationId xmlns:a16="http://schemas.microsoft.com/office/drawing/2014/main" id="{985EC02F-BBE1-4F77-A938-5BA27D9C91A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323497" y="1032512"/>
            <a:ext cx="2434338" cy="1369315"/>
          </a:xfrm>
          <a:prstGeom prst="rect">
            <a:avLst/>
          </a:prstGeom>
        </p:spPr>
      </p:pic>
      <p:sp>
        <p:nvSpPr>
          <p:cNvPr id="81" name="Rectangle 80">
            <a:extLst>
              <a:ext uri="{FF2B5EF4-FFF2-40B4-BE49-F238E27FC236}">
                <a16:creationId xmlns:a16="http://schemas.microsoft.com/office/drawing/2014/main" id="{57607867-46DA-404D-B723-6567A94BA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285" y="4088215"/>
            <a:ext cx="3367217" cy="212485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drawing&#10;&#10;Description automatically generated">
            <a:extLst>
              <a:ext uri="{FF2B5EF4-FFF2-40B4-BE49-F238E27FC236}">
                <a16:creationId xmlns:a16="http://schemas.microsoft.com/office/drawing/2014/main" id="{23EFF7DE-7D1A-40F3-A77C-B8B0F760A40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8460" y="4403420"/>
            <a:ext cx="3044697" cy="1514736"/>
          </a:xfrm>
          <a:prstGeom prst="rect">
            <a:avLst/>
          </a:prstGeom>
        </p:spPr>
      </p:pic>
      <p:sp>
        <p:nvSpPr>
          <p:cNvPr id="83" name="Rectangle 82">
            <a:extLst>
              <a:ext uri="{FF2B5EF4-FFF2-40B4-BE49-F238E27FC236}">
                <a16:creationId xmlns:a16="http://schemas.microsoft.com/office/drawing/2014/main" id="{3F588C51-FFE2-4F98-8A04-46EFB6E52C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946" y="2947051"/>
            <a:ext cx="2765758" cy="326602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erson standing in front of a crowd&#10;&#10;Description automatically generated">
            <a:hlinkClick r:id="rId6" action="ppaction://hlinksldjump"/>
            <a:extLst>
              <a:ext uri="{FF2B5EF4-FFF2-40B4-BE49-F238E27FC236}">
                <a16:creationId xmlns:a16="http://schemas.microsoft.com/office/drawing/2014/main" id="{87EA41C4-D8D8-477F-AFB1-2D11E3614DC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323497" y="3600884"/>
            <a:ext cx="2434338" cy="1947470"/>
          </a:xfrm>
          <a:prstGeom prst="rect">
            <a:avLst/>
          </a:prstGeom>
        </p:spPr>
      </p:pic>
      <p:sp>
        <p:nvSpPr>
          <p:cNvPr id="3" name="Content Placeholder 2">
            <a:extLst>
              <a:ext uri="{FF2B5EF4-FFF2-40B4-BE49-F238E27FC236}">
                <a16:creationId xmlns:a16="http://schemas.microsoft.com/office/drawing/2014/main" id="{A3B67491-001C-4AE5-A376-B520037FACAF}"/>
              </a:ext>
            </a:extLst>
          </p:cNvPr>
          <p:cNvSpPr>
            <a:spLocks noGrp="1"/>
          </p:cNvSpPr>
          <p:nvPr>
            <p:ph idx="4294967295"/>
          </p:nvPr>
        </p:nvSpPr>
        <p:spPr>
          <a:xfrm>
            <a:off x="8014995" y="642595"/>
            <a:ext cx="3732245" cy="5570478"/>
          </a:xfrm>
        </p:spPr>
        <p:txBody>
          <a:bodyPr vert="horz" lIns="91440" tIns="45720" rIns="91440" bIns="45720" rtlCol="0">
            <a:normAutofit lnSpcReduction="10000"/>
          </a:bodyPr>
          <a:lstStyle/>
          <a:p>
            <a:endParaRPr lang="en-US" sz="1600" dirty="0">
              <a:solidFill>
                <a:srgbClr val="FFFFFF"/>
              </a:solidFill>
            </a:endParaRPr>
          </a:p>
          <a:p>
            <a:pPr marL="0" indent="0">
              <a:buNone/>
            </a:pPr>
            <a:r>
              <a:rPr lang="en-US" sz="1600" dirty="0">
                <a:solidFill>
                  <a:srgbClr val="FFFFFF"/>
                </a:solidFill>
              </a:rPr>
              <a:t>Experience a once in a life- time opportunity.</a:t>
            </a:r>
          </a:p>
          <a:p>
            <a:pPr marL="0" indent="0">
              <a:buNone/>
            </a:pPr>
            <a:r>
              <a:rPr lang="en-US" sz="1600" dirty="0">
                <a:solidFill>
                  <a:srgbClr val="FFFFFF"/>
                </a:solidFill>
              </a:rPr>
              <a:t>Spend your summer working, learning and living at WDW Resort, Florida.</a:t>
            </a:r>
          </a:p>
          <a:p>
            <a:pPr marL="0" indent="0">
              <a:buNone/>
            </a:pPr>
            <a:r>
              <a:rPr lang="en-US" sz="1600" dirty="0">
                <a:solidFill>
                  <a:srgbClr val="FFFFFF"/>
                </a:solidFill>
              </a:rPr>
              <a:t>3 Month </a:t>
            </a:r>
            <a:r>
              <a:rPr lang="en-US" sz="1600" dirty="0" err="1">
                <a:solidFill>
                  <a:srgbClr val="FFFFFF"/>
                </a:solidFill>
              </a:rPr>
              <a:t>programme</a:t>
            </a:r>
            <a:r>
              <a:rPr lang="en-US" sz="1600" dirty="0">
                <a:solidFill>
                  <a:srgbClr val="FFFFFF"/>
                </a:solidFill>
              </a:rPr>
              <a:t>, running June – August.</a:t>
            </a:r>
          </a:p>
          <a:p>
            <a:pPr marL="0" indent="0">
              <a:buNone/>
            </a:pPr>
            <a:r>
              <a:rPr lang="en-US" sz="1600" dirty="0">
                <a:solidFill>
                  <a:srgbClr val="FFFFFF"/>
                </a:solidFill>
              </a:rPr>
              <a:t>Working in a variety of roles across the resort, </a:t>
            </a:r>
          </a:p>
          <a:p>
            <a:pPr marL="0" indent="0">
              <a:buNone/>
            </a:pPr>
            <a:r>
              <a:rPr lang="en-US" sz="1600" dirty="0">
                <a:solidFill>
                  <a:srgbClr val="FFFFFF"/>
                </a:solidFill>
              </a:rPr>
              <a:t>Work at UK pavilion at EPCOT representing your own country.</a:t>
            </a:r>
          </a:p>
          <a:p>
            <a:pPr marL="0" indent="0">
              <a:buNone/>
            </a:pPr>
            <a:r>
              <a:rPr lang="en-US" sz="1600" dirty="0">
                <a:solidFill>
                  <a:srgbClr val="FFFFFF"/>
                </a:solidFill>
              </a:rPr>
              <a:t>Merchandise Stores on Main Street USA at Magic Kingdom</a:t>
            </a:r>
          </a:p>
          <a:p>
            <a:pPr marL="0" indent="0">
              <a:buNone/>
            </a:pPr>
            <a:r>
              <a:rPr lang="en-US" sz="1600" dirty="0">
                <a:solidFill>
                  <a:srgbClr val="FFFFFF"/>
                </a:solidFill>
              </a:rPr>
              <a:t>Interacting with guests and sharing your culture.</a:t>
            </a:r>
          </a:p>
          <a:p>
            <a:pPr marL="0" indent="0">
              <a:buNone/>
            </a:pPr>
            <a:r>
              <a:rPr lang="en-US" sz="1600" dirty="0">
                <a:solidFill>
                  <a:srgbClr val="FFFFFF"/>
                </a:solidFill>
              </a:rPr>
              <a:t>Making friends and connecting with people from all over the world.</a:t>
            </a:r>
          </a:p>
          <a:p>
            <a:pPr marL="0" indent="0">
              <a:buNone/>
            </a:pPr>
            <a:endParaRPr lang="en-US" sz="1200" dirty="0">
              <a:solidFill>
                <a:srgbClr val="FFFFFF"/>
              </a:solidFill>
            </a:endParaRPr>
          </a:p>
          <a:p>
            <a:pPr marL="0" indent="0">
              <a:buNone/>
            </a:pPr>
            <a:r>
              <a:rPr lang="en-US" sz="1200" dirty="0">
                <a:solidFill>
                  <a:srgbClr val="FFFFFF"/>
                </a:solidFill>
              </a:rPr>
              <a:t>Yummy jobs.com</a:t>
            </a:r>
          </a:p>
        </p:txBody>
      </p:sp>
    </p:spTree>
    <p:extLst>
      <p:ext uri="{BB962C8B-B14F-4D97-AF65-F5344CB8AC3E}">
        <p14:creationId xmlns:p14="http://schemas.microsoft.com/office/powerpoint/2010/main" val="1769168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382A844-9990-455C-8897-B136EC32C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654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water, scene, city, light&#10;&#10;Description automatically generated">
            <a:extLst>
              <a:ext uri="{FF2B5EF4-FFF2-40B4-BE49-F238E27FC236}">
                <a16:creationId xmlns:a16="http://schemas.microsoft.com/office/drawing/2014/main" id="{5996C654-38B0-4C4C-92AA-6CEE9ECF9528}"/>
              </a:ext>
            </a:extLst>
          </p:cNvPr>
          <p:cNvPicPr>
            <a:picLocks noChangeAspect="1"/>
          </p:cNvPicPr>
          <p:nvPr/>
        </p:nvPicPr>
        <p:blipFill rotWithShape="1">
          <a:blip r:embed="rId3">
            <a:extLst>
              <a:ext uri="{28A0092B-C50C-407E-A947-70E740481C1C}">
                <a14:useLocalDpi xmlns:a14="http://schemas.microsoft.com/office/drawing/2010/main" val="0"/>
              </a:ext>
            </a:extLst>
          </a:blip>
          <a:srcRect l="2667"/>
          <a:stretch/>
        </p:blipFill>
        <p:spPr>
          <a:xfrm>
            <a:off x="20" y="10"/>
            <a:ext cx="12191980" cy="6857990"/>
          </a:xfrm>
          <a:prstGeom prst="rect">
            <a:avLst/>
          </a:prstGeom>
        </p:spPr>
      </p:pic>
      <p:pic>
        <p:nvPicPr>
          <p:cNvPr id="8" name="Picture 7" descr="A view of a city street&#10;&#10;Description automatically generated">
            <a:extLst>
              <a:ext uri="{FF2B5EF4-FFF2-40B4-BE49-F238E27FC236}">
                <a16:creationId xmlns:a16="http://schemas.microsoft.com/office/drawing/2014/main" id="{A15C81F0-6C99-4DDD-AC31-D08A58EC70D3}"/>
              </a:ext>
            </a:extLst>
          </p:cNvPr>
          <p:cNvPicPr>
            <a:picLocks noChangeAspect="1"/>
          </p:cNvPicPr>
          <p:nvPr/>
        </p:nvPicPr>
        <p:blipFill rotWithShape="1">
          <a:blip r:embed="rId4">
            <a:extLst>
              <a:ext uri="{28A0092B-C50C-407E-A947-70E740481C1C}">
                <a14:useLocalDpi xmlns:a14="http://schemas.microsoft.com/office/drawing/2010/main" val="0"/>
              </a:ext>
            </a:extLst>
          </a:blip>
          <a:srcRect l="15171" r="6115" b="2"/>
          <a:stretch/>
        </p:blipFill>
        <p:spPr>
          <a:xfrm>
            <a:off x="3624943" y="811089"/>
            <a:ext cx="3286772" cy="2346103"/>
          </a:xfrm>
          <a:prstGeom prst="rect">
            <a:avLst/>
          </a:prstGeom>
          <a:ln w="152400">
            <a:solidFill>
              <a:srgbClr val="FFFFFF"/>
            </a:solidFill>
            <a:miter lim="800000"/>
          </a:ln>
        </p:spPr>
      </p:pic>
      <p:sp>
        <p:nvSpPr>
          <p:cNvPr id="4" name="TextBox 3">
            <a:extLst>
              <a:ext uri="{FF2B5EF4-FFF2-40B4-BE49-F238E27FC236}">
                <a16:creationId xmlns:a16="http://schemas.microsoft.com/office/drawing/2014/main" id="{C1438CB6-F8E4-409D-A18B-E6D1B2B4AEC9}"/>
              </a:ext>
            </a:extLst>
          </p:cNvPr>
          <p:cNvSpPr txBox="1"/>
          <p:nvPr/>
        </p:nvSpPr>
        <p:spPr>
          <a:xfrm>
            <a:off x="7605355" y="482834"/>
            <a:ext cx="4050847" cy="6909584"/>
          </a:xfrm>
          <a:prstGeom prst="rect">
            <a:avLst/>
          </a:prstGeom>
          <a:noFill/>
        </p:spPr>
        <p:txBody>
          <a:bodyPr wrap="square" rtlCol="0">
            <a:spAutoFit/>
          </a:bodyPr>
          <a:lstStyle/>
          <a:p>
            <a:pPr marL="285750" indent="-285750">
              <a:spcAft>
                <a:spcPts val="600"/>
              </a:spcAft>
              <a:buFont typeface="Arial" panose="020B0604020202020204" pitchFamily="34" charset="0"/>
              <a:buChar char="•"/>
            </a:pPr>
            <a:endParaRPr lang="en-GB" b="1" u="sng" dirty="0"/>
          </a:p>
          <a:p>
            <a:pPr marL="342900" indent="-342900">
              <a:spcAft>
                <a:spcPts val="600"/>
              </a:spcAft>
              <a:buFont typeface="Arial" panose="020B0604020202020204" pitchFamily="34" charset="0"/>
              <a:buChar char="•"/>
            </a:pPr>
            <a:r>
              <a:rPr lang="en-GB" sz="2000" b="1" dirty="0"/>
              <a:t>Visa Costs</a:t>
            </a:r>
          </a:p>
          <a:p>
            <a:pPr marL="342900" indent="-342900">
              <a:spcAft>
                <a:spcPts val="600"/>
              </a:spcAft>
              <a:buFont typeface="Arial" panose="020B0604020202020204" pitchFamily="34" charset="0"/>
              <a:buChar char="•"/>
            </a:pPr>
            <a:r>
              <a:rPr lang="en-GB" sz="2000" b="1" dirty="0"/>
              <a:t>Flight Costs</a:t>
            </a:r>
          </a:p>
          <a:p>
            <a:pPr marL="342900" indent="-342900">
              <a:spcAft>
                <a:spcPts val="600"/>
              </a:spcAft>
              <a:buFont typeface="Arial" panose="020B0604020202020204" pitchFamily="34" charset="0"/>
              <a:buChar char="•"/>
            </a:pPr>
            <a:r>
              <a:rPr lang="en-GB" sz="2000" b="1" dirty="0"/>
              <a:t>Accommodation costs</a:t>
            </a:r>
          </a:p>
          <a:p>
            <a:pPr marL="342900" indent="-342900">
              <a:spcAft>
                <a:spcPts val="600"/>
              </a:spcAft>
              <a:buFont typeface="Arial" panose="020B0604020202020204" pitchFamily="34" charset="0"/>
              <a:buChar char="•"/>
            </a:pPr>
            <a:r>
              <a:rPr lang="en-GB" sz="2000" b="1" dirty="0"/>
              <a:t>Away from home</a:t>
            </a:r>
          </a:p>
          <a:p>
            <a:pPr marL="342900" indent="-342900">
              <a:spcAft>
                <a:spcPts val="600"/>
              </a:spcAft>
              <a:buFont typeface="Arial" panose="020B0604020202020204" pitchFamily="34" charset="0"/>
              <a:buChar char="•"/>
            </a:pPr>
            <a:r>
              <a:rPr lang="en-GB" sz="2000" b="1" dirty="0"/>
              <a:t>Learning from the worlds leading organisation in customer service</a:t>
            </a:r>
          </a:p>
          <a:p>
            <a:pPr marL="342900" indent="-342900">
              <a:spcAft>
                <a:spcPts val="600"/>
              </a:spcAft>
              <a:buFont typeface="Arial" panose="020B0604020202020204" pitchFamily="34" charset="0"/>
              <a:buChar char="•"/>
            </a:pPr>
            <a:r>
              <a:rPr lang="en-GB" sz="2000" b="1" dirty="0"/>
              <a:t>Top hospitality and entertainment organisation</a:t>
            </a:r>
          </a:p>
          <a:p>
            <a:pPr marL="342900" indent="-342900">
              <a:spcAft>
                <a:spcPts val="600"/>
              </a:spcAft>
              <a:buFont typeface="Arial" panose="020B0604020202020204" pitchFamily="34" charset="0"/>
              <a:buChar char="•"/>
            </a:pPr>
            <a:r>
              <a:rPr lang="en-GB" sz="2000" b="1" dirty="0"/>
              <a:t>Remain for tourism for up to 30 days at the end of the programme</a:t>
            </a:r>
          </a:p>
          <a:p>
            <a:pPr marL="342900" indent="-342900">
              <a:spcAft>
                <a:spcPts val="600"/>
              </a:spcAft>
              <a:buFont typeface="Arial" panose="020B0604020202020204" pitchFamily="34" charset="0"/>
              <a:buChar char="•"/>
            </a:pPr>
            <a:r>
              <a:rPr lang="en-GB" sz="2000" b="1" dirty="0"/>
              <a:t>Keep my UK job.</a:t>
            </a:r>
          </a:p>
          <a:p>
            <a:pPr marL="342900" indent="-342900">
              <a:spcAft>
                <a:spcPts val="600"/>
              </a:spcAft>
              <a:buFont typeface="Arial" panose="020B0604020202020204" pitchFamily="34" charset="0"/>
              <a:buChar char="•"/>
            </a:pPr>
            <a:endParaRPr lang="en-GB" sz="2000" b="1" dirty="0"/>
          </a:p>
          <a:p>
            <a:pPr>
              <a:spcAft>
                <a:spcPts val="600"/>
              </a:spcAft>
            </a:pPr>
            <a:endParaRPr lang="en-GB" sz="2000" b="1" dirty="0"/>
          </a:p>
          <a:p>
            <a:pPr>
              <a:spcAft>
                <a:spcPts val="600"/>
              </a:spcAft>
            </a:pPr>
            <a:endParaRPr lang="en-GB" sz="2000" b="1" dirty="0"/>
          </a:p>
          <a:p>
            <a:pPr marL="342900" indent="-342900">
              <a:spcAft>
                <a:spcPts val="600"/>
              </a:spcAft>
              <a:buFont typeface="Arial" panose="020B0604020202020204" pitchFamily="34" charset="0"/>
              <a:buChar char="•"/>
            </a:pPr>
            <a:endParaRPr lang="en-GB" sz="2000" b="1" dirty="0"/>
          </a:p>
          <a:p>
            <a:pPr marL="342900" indent="-342900">
              <a:spcAft>
                <a:spcPts val="600"/>
              </a:spcAft>
              <a:buFont typeface="Arial" panose="020B0604020202020204" pitchFamily="34" charset="0"/>
              <a:buChar char="•"/>
            </a:pPr>
            <a:endParaRPr lang="en-GB" sz="2000" b="1" dirty="0"/>
          </a:p>
        </p:txBody>
      </p:sp>
      <p:sp>
        <p:nvSpPr>
          <p:cNvPr id="9" name="TextBox 8">
            <a:extLst>
              <a:ext uri="{FF2B5EF4-FFF2-40B4-BE49-F238E27FC236}">
                <a16:creationId xmlns:a16="http://schemas.microsoft.com/office/drawing/2014/main" id="{C0880E15-08E3-457D-AD5C-7880ACA3E927}"/>
              </a:ext>
            </a:extLst>
          </p:cNvPr>
          <p:cNvSpPr txBox="1"/>
          <p:nvPr/>
        </p:nvSpPr>
        <p:spPr>
          <a:xfrm flipH="1">
            <a:off x="293407" y="811089"/>
            <a:ext cx="3639910" cy="6247864"/>
          </a:xfrm>
          <a:prstGeom prst="rect">
            <a:avLst/>
          </a:prstGeom>
          <a:noFill/>
        </p:spPr>
        <p:txBody>
          <a:bodyPr wrap="square" rtlCol="0">
            <a:spAutoFit/>
          </a:bodyPr>
          <a:lstStyle/>
          <a:p>
            <a:r>
              <a:rPr lang="en-GB" sz="2000" b="1" u="sng" dirty="0" err="1"/>
              <a:t>Tranferable</a:t>
            </a:r>
            <a:r>
              <a:rPr lang="en-GB" sz="2000" b="1" u="sng" dirty="0"/>
              <a:t> Skills</a:t>
            </a:r>
          </a:p>
          <a:p>
            <a:endParaRPr lang="en-GB" sz="2000" b="1" u="sng" dirty="0"/>
          </a:p>
          <a:p>
            <a:pPr marL="342900" indent="-342900">
              <a:buFont typeface="Arial" panose="020B0604020202020204" pitchFamily="34" charset="0"/>
              <a:buChar char="•"/>
            </a:pPr>
            <a:r>
              <a:rPr lang="en-GB" sz="2000" b="1" dirty="0"/>
              <a:t>Leadership</a:t>
            </a:r>
          </a:p>
          <a:p>
            <a:pPr marL="342900" indent="-342900">
              <a:buFont typeface="Arial" panose="020B0604020202020204" pitchFamily="34" charset="0"/>
              <a:buChar char="•"/>
            </a:pPr>
            <a:endParaRPr lang="en-GB" sz="2000" b="1" u="sng" dirty="0"/>
          </a:p>
          <a:p>
            <a:pPr marL="342900" indent="-342900">
              <a:buFont typeface="Arial" panose="020B0604020202020204" pitchFamily="34" charset="0"/>
              <a:buChar char="•"/>
            </a:pPr>
            <a:r>
              <a:rPr lang="en-GB" sz="2000" b="1" dirty="0"/>
              <a:t>Presentation</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Customer service</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Working under pressure</a:t>
            </a:r>
          </a:p>
          <a:p>
            <a:pPr marL="342900" indent="-342900">
              <a:buFont typeface="Arial" panose="020B0604020202020204" pitchFamily="34" charset="0"/>
              <a:buChar char="•"/>
            </a:pPr>
            <a:endParaRPr lang="en-GB" sz="2000" b="1" dirty="0"/>
          </a:p>
          <a:p>
            <a:pPr marL="342900" indent="-342900">
              <a:buFont typeface="Arial" panose="020B0604020202020204" pitchFamily="34" charset="0"/>
              <a:buChar char="•"/>
            </a:pPr>
            <a:r>
              <a:rPr lang="en-GB" sz="2000" b="1" dirty="0"/>
              <a:t>Teamwork</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b="1" u="sng" dirty="0"/>
          </a:p>
          <a:p>
            <a:pPr marL="342900" indent="-342900">
              <a:buFont typeface="Arial" panose="020B0604020202020204" pitchFamily="34" charset="0"/>
              <a:buChar char="•"/>
            </a:pPr>
            <a:endParaRPr lang="en-GB" sz="2000" b="1" u="sng" dirty="0"/>
          </a:p>
          <a:p>
            <a:endParaRPr lang="en-GB" sz="2000" b="1" u="sng" dirty="0"/>
          </a:p>
          <a:p>
            <a:pPr marL="342900" indent="-342900">
              <a:buFont typeface="Arial" panose="020B0604020202020204" pitchFamily="34" charset="0"/>
              <a:buChar char="•"/>
            </a:pPr>
            <a:endParaRPr lang="en-GB" sz="2000" b="1" u="sng" dirty="0"/>
          </a:p>
          <a:p>
            <a:pPr marL="342900" indent="-342900">
              <a:buFont typeface="Arial" panose="020B0604020202020204" pitchFamily="34" charset="0"/>
              <a:buChar char="•"/>
            </a:pPr>
            <a:endParaRPr lang="en-GB" sz="2000" b="1" u="sng" dirty="0"/>
          </a:p>
          <a:p>
            <a:pPr marL="342900" indent="-342900">
              <a:buFont typeface="Arial" panose="020B0604020202020204" pitchFamily="34" charset="0"/>
              <a:buChar char="•"/>
            </a:pPr>
            <a:endParaRPr lang="en-GB" sz="2000" b="1" u="sng" dirty="0"/>
          </a:p>
          <a:p>
            <a:pPr marL="342900" indent="-342900">
              <a:buFont typeface="Arial" panose="020B0604020202020204" pitchFamily="34" charset="0"/>
              <a:buChar char="•"/>
            </a:pPr>
            <a:endParaRPr lang="en-GB" sz="2000" b="1" u="sng" dirty="0"/>
          </a:p>
        </p:txBody>
      </p:sp>
    </p:spTree>
    <p:extLst>
      <p:ext uri="{BB962C8B-B14F-4D97-AF65-F5344CB8AC3E}">
        <p14:creationId xmlns:p14="http://schemas.microsoft.com/office/powerpoint/2010/main" val="4156542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rgbClr val="B1DDFF"/>
            </a:gs>
            <a:gs pos="100000">
              <a:srgbClr val="B1DDFF">
                <a:lumMod val="64000"/>
                <a:lumOff val="36000"/>
              </a:srgb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17" name="Rectangle 87">
            <a:extLst>
              <a:ext uri="{FF2B5EF4-FFF2-40B4-BE49-F238E27FC236}">
                <a16:creationId xmlns:a16="http://schemas.microsoft.com/office/drawing/2014/main" id="{3206E093-5426-4593-B46F-CB832FAC6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solidFill>
                  <a:prstClr val="white"/>
                </a:solidFill>
              </a:rPr>
              <a:t>C</a:t>
            </a:r>
          </a:p>
        </p:txBody>
      </p:sp>
      <p:sp>
        <p:nvSpPr>
          <p:cNvPr id="118" name="Rectangle 89">
            <a:extLst>
              <a:ext uri="{FF2B5EF4-FFF2-40B4-BE49-F238E27FC236}">
                <a16:creationId xmlns:a16="http://schemas.microsoft.com/office/drawing/2014/main" id="{728B0E8F-3EF4-4D31-A768-5F5A67AA11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19" name="Rectangle 91">
            <a:extLst>
              <a:ext uri="{FF2B5EF4-FFF2-40B4-BE49-F238E27FC236}">
                <a16:creationId xmlns:a16="http://schemas.microsoft.com/office/drawing/2014/main" id="{6259DE6E-747A-45AF-98DD-23896F957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20" name="Rectangle 93">
            <a:extLst>
              <a:ext uri="{FF2B5EF4-FFF2-40B4-BE49-F238E27FC236}">
                <a16:creationId xmlns:a16="http://schemas.microsoft.com/office/drawing/2014/main" id="{1887F806-D158-4704-BA5A-D9A83B361E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21" name="Group 95">
            <a:extLst>
              <a:ext uri="{FF2B5EF4-FFF2-40B4-BE49-F238E27FC236}">
                <a16:creationId xmlns:a16="http://schemas.microsoft.com/office/drawing/2014/main" id="{50D10512-F6B0-43F5-BE9B-475FAEBFF1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97" name="Straight Connector 96">
              <a:extLst>
                <a:ext uri="{FF2B5EF4-FFF2-40B4-BE49-F238E27FC236}">
                  <a16:creationId xmlns:a16="http://schemas.microsoft.com/office/drawing/2014/main" id="{CAE38F9B-010A-43A2-AAB2-65FFA29003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44CEF6FD-9C62-4C44-8AA3-A0FBAB091BD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5AE33AD2-D8F9-4258-8F98-032285C5DF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122" name="Rectangle 100">
            <a:extLst>
              <a:ext uri="{FF2B5EF4-FFF2-40B4-BE49-F238E27FC236}">
                <a16:creationId xmlns:a16="http://schemas.microsoft.com/office/drawing/2014/main" id="{904B0613-4B9E-419E-B0B1-5203F45CF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87EC12-E0E6-40B8-B49A-1C201E9BFC8D}"/>
              </a:ext>
            </a:extLst>
          </p:cNvPr>
          <p:cNvSpPr>
            <a:spLocks noGrp="1"/>
          </p:cNvSpPr>
          <p:nvPr>
            <p:ph type="title" idx="4294967295"/>
          </p:nvPr>
        </p:nvSpPr>
        <p:spPr>
          <a:xfrm>
            <a:off x="8560024" y="1442916"/>
            <a:ext cx="3238829" cy="3252231"/>
          </a:xfrm>
        </p:spPr>
        <p:txBody>
          <a:bodyPr vert="horz" lIns="91440" tIns="45720" rIns="91440" bIns="45720" rtlCol="0" anchor="ctr">
            <a:noAutofit/>
          </a:bodyPr>
          <a:lstStyle/>
          <a:p>
            <a:pPr>
              <a:lnSpc>
                <a:spcPct val="83000"/>
              </a:lnSpc>
            </a:pPr>
            <a:br>
              <a:rPr lang="en-US" sz="1800" b="1" cap="all" spc="-100" dirty="0">
                <a:solidFill>
                  <a:schemeClr val="accent6">
                    <a:lumMod val="50000"/>
                  </a:schemeClr>
                </a:solidFill>
              </a:rPr>
            </a:br>
            <a:br>
              <a:rPr lang="en-US" sz="1800" b="1" cap="all" spc="-100" dirty="0">
                <a:solidFill>
                  <a:schemeClr val="accent6">
                    <a:lumMod val="50000"/>
                  </a:schemeClr>
                </a:solidFill>
              </a:rPr>
            </a:br>
            <a:br>
              <a:rPr lang="en-US" sz="1800" b="1" cap="all" spc="-100" dirty="0">
                <a:solidFill>
                  <a:schemeClr val="accent6">
                    <a:lumMod val="50000"/>
                  </a:schemeClr>
                </a:solidFill>
              </a:rPr>
            </a:br>
            <a:br>
              <a:rPr lang="en-US" sz="1800" b="1" cap="all" spc="-100" dirty="0">
                <a:solidFill>
                  <a:schemeClr val="accent6">
                    <a:lumMod val="50000"/>
                  </a:schemeClr>
                </a:solidFill>
              </a:rPr>
            </a:br>
            <a:br>
              <a:rPr lang="en-US" sz="1800" b="1" cap="all" spc="-100" dirty="0">
                <a:solidFill>
                  <a:schemeClr val="accent6">
                    <a:lumMod val="50000"/>
                  </a:schemeClr>
                </a:solidFill>
              </a:rPr>
            </a:br>
            <a:r>
              <a:rPr lang="en-US" sz="1800" b="1" cap="all" spc="-100" dirty="0">
                <a:solidFill>
                  <a:schemeClr val="accent6">
                    <a:lumMod val="50000"/>
                  </a:schemeClr>
                </a:solidFill>
              </a:rPr>
              <a:t>PGL – UK’s leading outdoor education provider.</a:t>
            </a:r>
            <a:br>
              <a:rPr lang="en-US" sz="1800" b="1" cap="all" spc="-100" dirty="0">
                <a:solidFill>
                  <a:schemeClr val="accent6">
                    <a:lumMod val="50000"/>
                  </a:schemeClr>
                </a:solidFill>
              </a:rPr>
            </a:br>
            <a:br>
              <a:rPr lang="en-US" sz="1800" b="1" cap="all" spc="-100" dirty="0">
                <a:solidFill>
                  <a:schemeClr val="accent6">
                    <a:lumMod val="50000"/>
                  </a:schemeClr>
                </a:solidFill>
              </a:rPr>
            </a:br>
            <a:r>
              <a:rPr lang="en-US" sz="1800" b="1" cap="all" spc="-100" dirty="0">
                <a:solidFill>
                  <a:schemeClr val="accent6">
                    <a:lumMod val="50000"/>
                  </a:schemeClr>
                </a:solidFill>
              </a:rPr>
              <a:t>22 </a:t>
            </a:r>
            <a:r>
              <a:rPr lang="en-US" sz="1800" b="1" cap="all" spc="-100" dirty="0" err="1">
                <a:solidFill>
                  <a:schemeClr val="accent6">
                    <a:lumMod val="50000"/>
                  </a:schemeClr>
                </a:solidFill>
              </a:rPr>
              <a:t>Centres</a:t>
            </a:r>
            <a:r>
              <a:rPr lang="en-US" sz="1800" b="1" cap="all" spc="-100" dirty="0">
                <a:solidFill>
                  <a:schemeClr val="accent6">
                    <a:lumMod val="50000"/>
                  </a:schemeClr>
                </a:solidFill>
              </a:rPr>
              <a:t> across UK and France.</a:t>
            </a:r>
            <a:br>
              <a:rPr lang="en-US" sz="1800" b="1" cap="all" spc="-100" dirty="0">
                <a:solidFill>
                  <a:schemeClr val="accent6">
                    <a:lumMod val="50000"/>
                  </a:schemeClr>
                </a:solidFill>
              </a:rPr>
            </a:br>
            <a:br>
              <a:rPr lang="en-US" sz="1800" b="1" cap="all" spc="-100" dirty="0">
                <a:solidFill>
                  <a:schemeClr val="accent6">
                    <a:lumMod val="50000"/>
                  </a:schemeClr>
                </a:solidFill>
              </a:rPr>
            </a:br>
            <a:r>
              <a:rPr lang="en-US" sz="1800" b="1" cap="all" spc="-100" dirty="0">
                <a:solidFill>
                  <a:schemeClr val="accent6">
                    <a:lumMod val="50000"/>
                  </a:schemeClr>
                </a:solidFill>
              </a:rPr>
              <a:t>For </a:t>
            </a:r>
            <a:br>
              <a:rPr lang="en-US" sz="1800" b="1" cap="all" spc="-100" dirty="0">
                <a:solidFill>
                  <a:schemeClr val="accent6">
                    <a:lumMod val="50000"/>
                  </a:schemeClr>
                </a:solidFill>
              </a:rPr>
            </a:br>
            <a:r>
              <a:rPr lang="en-US" sz="1800" b="1" cap="all" spc="-100" dirty="0">
                <a:solidFill>
                  <a:schemeClr val="accent6">
                    <a:lumMod val="50000"/>
                  </a:schemeClr>
                </a:solidFill>
              </a:rPr>
              <a:t> 7 – 17  year </a:t>
            </a:r>
            <a:r>
              <a:rPr lang="en-US" sz="1800" b="1" cap="all" spc="-100" dirty="0" err="1">
                <a:solidFill>
                  <a:schemeClr val="accent6">
                    <a:lumMod val="50000"/>
                  </a:schemeClr>
                </a:solidFill>
              </a:rPr>
              <a:t>olds</a:t>
            </a:r>
            <a:br>
              <a:rPr lang="en-US" sz="1800" b="1" cap="all" spc="-100" dirty="0">
                <a:solidFill>
                  <a:schemeClr val="accent6">
                    <a:lumMod val="50000"/>
                  </a:schemeClr>
                </a:solidFill>
              </a:rPr>
            </a:br>
            <a:br>
              <a:rPr lang="en-US" sz="1800" b="1" cap="all" spc="-100" dirty="0">
                <a:solidFill>
                  <a:schemeClr val="accent6">
                    <a:lumMod val="50000"/>
                  </a:schemeClr>
                </a:solidFill>
              </a:rPr>
            </a:br>
            <a:r>
              <a:rPr lang="en-US" sz="1800" b="1" cap="all" spc="-100" dirty="0">
                <a:solidFill>
                  <a:schemeClr val="accent6">
                    <a:lumMod val="50000"/>
                  </a:schemeClr>
                </a:solidFill>
              </a:rPr>
              <a:t>Employs over 3000 people every year</a:t>
            </a:r>
            <a:br>
              <a:rPr lang="en-US" sz="1800" b="1" cap="all" spc="-100" dirty="0">
                <a:solidFill>
                  <a:schemeClr val="accent6">
                    <a:lumMod val="50000"/>
                  </a:schemeClr>
                </a:solidFill>
              </a:rPr>
            </a:br>
            <a:br>
              <a:rPr lang="en-US" sz="1800" b="1" cap="all" spc="-100" dirty="0">
                <a:solidFill>
                  <a:schemeClr val="accent6">
                    <a:lumMod val="50000"/>
                  </a:schemeClr>
                </a:solidFill>
              </a:rPr>
            </a:br>
            <a:r>
              <a:rPr lang="en-US" sz="1800" b="1" cap="all" spc="-100" dirty="0">
                <a:solidFill>
                  <a:schemeClr val="accent6">
                    <a:lumMod val="50000"/>
                  </a:schemeClr>
                </a:solidFill>
              </a:rPr>
              <a:t>over 400,000 guests visit every year</a:t>
            </a:r>
            <a:br>
              <a:rPr lang="en-US" sz="1800" b="1" cap="all" spc="-100" dirty="0">
                <a:solidFill>
                  <a:schemeClr val="accent6">
                    <a:lumMod val="50000"/>
                  </a:schemeClr>
                </a:solidFill>
              </a:rPr>
            </a:br>
            <a:br>
              <a:rPr lang="en-US" sz="1800" b="1" cap="all" spc="-100" dirty="0">
                <a:solidFill>
                  <a:schemeClr val="accent6">
                    <a:lumMod val="50000"/>
                  </a:schemeClr>
                </a:solidFill>
              </a:rPr>
            </a:br>
            <a:br>
              <a:rPr lang="en-US" sz="1800" b="1" cap="all" spc="-100" dirty="0">
                <a:solidFill>
                  <a:schemeClr val="accent6">
                    <a:lumMod val="50000"/>
                  </a:schemeClr>
                </a:solidFill>
              </a:rPr>
            </a:br>
            <a:r>
              <a:rPr lang="en-US" sz="1800" b="1" cap="all" spc="-100" dirty="0">
                <a:solidFill>
                  <a:schemeClr val="accent6">
                    <a:lumMod val="50000"/>
                  </a:schemeClr>
                </a:solidFill>
              </a:rPr>
              <a:t>more than a holiday, its an adventure that lasts a lifetime</a:t>
            </a:r>
            <a:br>
              <a:rPr lang="en-US" sz="1800" b="1" cap="all" spc="-100" dirty="0">
                <a:solidFill>
                  <a:schemeClr val="accent6">
                    <a:lumMod val="50000"/>
                  </a:schemeClr>
                </a:solidFill>
              </a:rPr>
            </a:br>
            <a:br>
              <a:rPr lang="en-US" sz="1800" b="1" cap="all" spc="-100" dirty="0">
                <a:solidFill>
                  <a:schemeClr val="accent6">
                    <a:lumMod val="50000"/>
                  </a:schemeClr>
                </a:solidFill>
              </a:rPr>
            </a:br>
            <a:r>
              <a:rPr lang="en-US" sz="1200" spc="-100" dirty="0">
                <a:solidFill>
                  <a:schemeClr val="accent6">
                    <a:lumMod val="50000"/>
                  </a:schemeClr>
                </a:solidFill>
              </a:rPr>
              <a:t>pgl.co.uk</a:t>
            </a:r>
            <a:endParaRPr lang="en-US" sz="1800" b="1" cap="all" spc="-100" dirty="0">
              <a:solidFill>
                <a:schemeClr val="accent6">
                  <a:lumMod val="50000"/>
                </a:schemeClr>
              </a:solidFill>
            </a:endParaRPr>
          </a:p>
        </p:txBody>
      </p:sp>
      <p:sp useBgFill="1">
        <p:nvSpPr>
          <p:cNvPr id="123" name="Rectangle 102">
            <a:extLst>
              <a:ext uri="{FF2B5EF4-FFF2-40B4-BE49-F238E27FC236}">
                <a16:creationId xmlns:a16="http://schemas.microsoft.com/office/drawing/2014/main" id="{BC7B8D30-1A58-4AAC-8B25-A5FA6A2A89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04">
            <a:extLst>
              <a:ext uri="{FF2B5EF4-FFF2-40B4-BE49-F238E27FC236}">
                <a16:creationId xmlns:a16="http://schemas.microsoft.com/office/drawing/2014/main" id="{8DE2132D-D49D-4BB5-A347-6DE7A20602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25" name="Rectangle 106">
            <a:extLst>
              <a:ext uri="{FF2B5EF4-FFF2-40B4-BE49-F238E27FC236}">
                <a16:creationId xmlns:a16="http://schemas.microsoft.com/office/drawing/2014/main" id="{E50A98F1-56AC-43B2-BBCB-70A389404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877" y="806752"/>
            <a:ext cx="6570161" cy="5244497"/>
          </a:xfrm>
          <a:prstGeom prst="rect">
            <a:avLst/>
          </a:prstGeom>
          <a:noFill/>
          <a:ln w="6350" cap="sq" cmpd="sng" algn="ctr">
            <a:solidFill>
              <a:schemeClr val="tx1">
                <a:lumMod val="75000"/>
                <a:lumOff val="25000"/>
              </a:schemeClr>
            </a:solidFill>
            <a:prstDash val="solid"/>
            <a:miter lim="800000"/>
          </a:ln>
          <a:effectLst/>
        </p:spPr>
      </p:sp>
      <p:pic>
        <p:nvPicPr>
          <p:cNvPr id="5" name="Picture 4" descr="A picture containing child, sitting, small, birthday&#10;&#10;Description automatically generated">
            <a:hlinkClick r:id="rId4" action="ppaction://hlinksldjump"/>
            <a:extLst>
              <a:ext uri="{FF2B5EF4-FFF2-40B4-BE49-F238E27FC236}">
                <a16:creationId xmlns:a16="http://schemas.microsoft.com/office/drawing/2014/main" id="{1098E460-7111-4F7E-A013-46E0E397E60D}"/>
              </a:ext>
            </a:extLst>
          </p:cNvPr>
          <p:cNvPicPr>
            <a:picLocks noChangeAspect="1"/>
          </p:cNvPicPr>
          <p:nvPr/>
        </p:nvPicPr>
        <p:blipFill rotWithShape="1">
          <a:blip r:embed="rId5">
            <a:extLst>
              <a:ext uri="{28A0092B-C50C-407E-A947-70E740481C1C}">
                <a14:useLocalDpi xmlns:a14="http://schemas.microsoft.com/office/drawing/2010/main" val="0"/>
              </a:ext>
            </a:extLst>
          </a:blip>
          <a:srcRect l="14290" r="14290" b="1"/>
          <a:stretch/>
        </p:blipFill>
        <p:spPr>
          <a:xfrm>
            <a:off x="977469" y="971344"/>
            <a:ext cx="6240977" cy="4915313"/>
          </a:xfrm>
          <a:prstGeom prst="rect">
            <a:avLst/>
          </a:prstGeom>
        </p:spPr>
      </p:pic>
      <p:sp>
        <p:nvSpPr>
          <p:cNvPr id="126" name="Rectangle 108">
            <a:extLst>
              <a:ext uri="{FF2B5EF4-FFF2-40B4-BE49-F238E27FC236}">
                <a16:creationId xmlns:a16="http://schemas.microsoft.com/office/drawing/2014/main" id="{C2A8A693-4DC5-41FD-813A-E84EDC53C2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7" name="Straight Connector 110">
            <a:extLst>
              <a:ext uri="{FF2B5EF4-FFF2-40B4-BE49-F238E27FC236}">
                <a16:creationId xmlns:a16="http://schemas.microsoft.com/office/drawing/2014/main" id="{18C10447-0754-466B-A932-C8DE772B3B7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8" name="Straight Connector 112">
            <a:extLst>
              <a:ext uri="{FF2B5EF4-FFF2-40B4-BE49-F238E27FC236}">
                <a16:creationId xmlns:a16="http://schemas.microsoft.com/office/drawing/2014/main" id="{B5CD974D-BA97-43C6-9D15-03D34193415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29" name="Straight Connector 114">
            <a:extLst>
              <a:ext uri="{FF2B5EF4-FFF2-40B4-BE49-F238E27FC236}">
                <a16:creationId xmlns:a16="http://schemas.microsoft.com/office/drawing/2014/main" id="{55DD568F-766A-4D4C-A287-EAF316CF288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60407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pattFill prst="pct25">
          <a:fgClr>
            <a:schemeClr val="accent1">
              <a:lumMod val="60000"/>
              <a:lumOff val="40000"/>
            </a:schemeClr>
          </a:fgClr>
          <a:bgClr>
            <a:schemeClr val="bg1"/>
          </a:bgClr>
        </a:patt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30CE5ADB-D0A6-4129-B8BD-739CDE7C6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12000"/>
              <a:duotone>
                <a:schemeClr val="accent1">
                  <a:shade val="45000"/>
                  <a:satMod val="135000"/>
                </a:schemeClr>
                <a:prstClr val="white"/>
              </a:duotone>
            </a:blip>
            <a:srcRect/>
            <a:tile tx="-368300" ty="203200" sx="64000" sy="64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US" dirty="0">
                <a:solidFill>
                  <a:prstClr val="white"/>
                </a:solidFill>
              </a:rPr>
              <a:t>C</a:t>
            </a:r>
          </a:p>
        </p:txBody>
      </p:sp>
      <p:sp>
        <p:nvSpPr>
          <p:cNvPr id="193" name="Rectangle 192">
            <a:extLst>
              <a:ext uri="{FF2B5EF4-FFF2-40B4-BE49-F238E27FC236}">
                <a16:creationId xmlns:a16="http://schemas.microsoft.com/office/drawing/2014/main" id="{4594F17F-DCF5-4C3F-9CF7-D53775818B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94" name="Rectangle 193">
            <a:extLst>
              <a:ext uri="{FF2B5EF4-FFF2-40B4-BE49-F238E27FC236}">
                <a16:creationId xmlns:a16="http://schemas.microsoft.com/office/drawing/2014/main" id="{6D260310-8B89-467F-8784-8F781C474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bg2"/>
            </a:solidFill>
            <a:prstDash val="solid"/>
            <a:miter lim="800000"/>
          </a:ln>
          <a:effectLst/>
        </p:spPr>
      </p:sp>
      <p:sp>
        <p:nvSpPr>
          <p:cNvPr id="195" name="Rectangle 194">
            <a:extLst>
              <a:ext uri="{FF2B5EF4-FFF2-40B4-BE49-F238E27FC236}">
                <a16:creationId xmlns:a16="http://schemas.microsoft.com/office/drawing/2014/main" id="{6EE959E1-EE88-412D-82D7-EF1F78031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6" name="Group 195">
            <a:extLst>
              <a:ext uri="{FF2B5EF4-FFF2-40B4-BE49-F238E27FC236}">
                <a16:creationId xmlns:a16="http://schemas.microsoft.com/office/drawing/2014/main" id="{6F95E1EA-8E02-4E8D-9B0E-2150664048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197" name="Straight Connector 196">
              <a:extLst>
                <a:ext uri="{FF2B5EF4-FFF2-40B4-BE49-F238E27FC236}">
                  <a16:creationId xmlns:a16="http://schemas.microsoft.com/office/drawing/2014/main" id="{95946154-C1A5-4B44-B3AB-AB7EE307D09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85568C4A-D6EA-479B-BC40-6A19945CC2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1EC2EB4C-50E1-4FF4-9CFD-5C3B6144B11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grpSp>
      <p:sp useBgFill="1">
        <p:nvSpPr>
          <p:cNvPr id="200" name="Rectangle 199">
            <a:extLst>
              <a:ext uri="{FF2B5EF4-FFF2-40B4-BE49-F238E27FC236}">
                <a16:creationId xmlns:a16="http://schemas.microsoft.com/office/drawing/2014/main" id="{90B778A4-3BA6-4B5F-812B-84BC7DC24F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034" name="Rectangle 200">
            <a:extLst>
              <a:ext uri="{FF2B5EF4-FFF2-40B4-BE49-F238E27FC236}">
                <a16:creationId xmlns:a16="http://schemas.microsoft.com/office/drawing/2014/main" id="{BD6AB74F-A52E-4F1A-ABB1-A2CBB14FA3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5" y="0"/>
            <a:ext cx="60768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2" name="Rectangle 201">
            <a:extLst>
              <a:ext uri="{FF2B5EF4-FFF2-40B4-BE49-F238E27FC236}">
                <a16:creationId xmlns:a16="http://schemas.microsoft.com/office/drawing/2014/main" id="{53F41A12-8EEC-4FCA-9025-A97DB3FA1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467" y="643464"/>
            <a:ext cx="4796336" cy="5566305"/>
          </a:xfrm>
          <a:prstGeom prst="rect">
            <a:avLst/>
          </a:prstGeom>
          <a:solidFill>
            <a:schemeClr val="tx2"/>
          </a:solidFill>
          <a:ln w="6350" cap="flat" cmpd="sng" algn="ctr">
            <a:noFill/>
            <a:prstDash val="solid"/>
          </a:ln>
          <a:effectLst>
            <a:outerShdw blurRad="50800" algn="ctr" rotWithShape="0">
              <a:prstClr val="black">
                <a:alpha val="66000"/>
              </a:prstClr>
            </a:outerShdw>
            <a:softEdge rad="0"/>
          </a:effectLst>
        </p:spPr>
      </p:sp>
      <p:sp>
        <p:nvSpPr>
          <p:cNvPr id="1035" name="Rectangle 202">
            <a:extLst>
              <a:ext uri="{FF2B5EF4-FFF2-40B4-BE49-F238E27FC236}">
                <a16:creationId xmlns:a16="http://schemas.microsoft.com/office/drawing/2014/main" id="{D5F09616-9931-425B-A810-776D1FA91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1927" y="806860"/>
            <a:ext cx="4471416" cy="5239512"/>
          </a:xfrm>
          <a:prstGeom prst="rect">
            <a:avLst/>
          </a:prstGeom>
          <a:noFill/>
          <a:ln w="6350" cap="sq" cmpd="sng" algn="ctr">
            <a:solidFill>
              <a:schemeClr val="bg2"/>
            </a:solidFill>
            <a:prstDash val="solid"/>
            <a:miter lim="800000"/>
          </a:ln>
          <a:effectLst/>
        </p:spPr>
      </p:sp>
      <p:sp>
        <p:nvSpPr>
          <p:cNvPr id="2" name="Title 1">
            <a:extLst>
              <a:ext uri="{FF2B5EF4-FFF2-40B4-BE49-F238E27FC236}">
                <a16:creationId xmlns:a16="http://schemas.microsoft.com/office/drawing/2014/main" id="{9AE1AC94-A059-46CC-B3A8-11A6A2D17EF4}"/>
              </a:ext>
            </a:extLst>
          </p:cNvPr>
          <p:cNvSpPr>
            <a:spLocks noGrp="1"/>
          </p:cNvSpPr>
          <p:nvPr>
            <p:ph type="title"/>
          </p:nvPr>
        </p:nvSpPr>
        <p:spPr>
          <a:xfrm>
            <a:off x="7326631" y="1559768"/>
            <a:ext cx="3608876" cy="3135379"/>
          </a:xfrm>
        </p:spPr>
        <p:txBody>
          <a:bodyPr vert="horz" lIns="91440" tIns="45720" rIns="91440" bIns="45720" rtlCol="0" anchor="ctr">
            <a:normAutofit fontScale="90000"/>
          </a:bodyPr>
          <a:lstStyle/>
          <a:p>
            <a:pPr marL="171450" indent="-171450">
              <a:lnSpc>
                <a:spcPct val="83000"/>
              </a:lnSpc>
              <a:buFont typeface="Arial" panose="020B0604020202020204" pitchFamily="34" charset="0"/>
              <a:buChar char="•"/>
            </a:pP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r>
              <a:rPr lang="en-US" sz="1300" b="1" u="sng" cap="all" spc="-100" dirty="0">
                <a:solidFill>
                  <a:schemeClr val="bg1"/>
                </a:solidFill>
              </a:rPr>
              <a:t>Transferable  skills</a:t>
            </a:r>
            <a:br>
              <a:rPr lang="en-US" sz="1200" u="sng" cap="all" spc="-100" dirty="0">
                <a:solidFill>
                  <a:schemeClr val="bg1"/>
                </a:solidFill>
              </a:rPr>
            </a:br>
            <a:br>
              <a:rPr lang="en-US" sz="1200" u="sng" cap="all" spc="-100" dirty="0">
                <a:solidFill>
                  <a:schemeClr val="bg1"/>
                </a:solidFill>
              </a:rPr>
            </a:br>
            <a:r>
              <a:rPr lang="en-US" sz="1300" b="1" cap="all" spc="-100" dirty="0">
                <a:solidFill>
                  <a:schemeClr val="bg1"/>
                </a:solidFill>
                <a:latin typeface="Arial" panose="020B0604020202020204" pitchFamily="34" charset="0"/>
                <a:cs typeface="Arial" panose="020B0604020202020204" pitchFamily="34" charset="0"/>
              </a:rPr>
              <a:t>Ability to relate to young people</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Good </a:t>
            </a:r>
            <a:r>
              <a:rPr lang="en-US" sz="1300" b="1" cap="all" spc="-100" dirty="0" err="1">
                <a:solidFill>
                  <a:schemeClr val="bg1"/>
                </a:solidFill>
                <a:latin typeface="Arial" panose="020B0604020202020204" pitchFamily="34" charset="0"/>
                <a:cs typeface="Arial" panose="020B0604020202020204" pitchFamily="34" charset="0"/>
              </a:rPr>
              <a:t>Organisation</a:t>
            </a:r>
            <a:r>
              <a:rPr lang="en-US" sz="1300" b="1" cap="all" spc="-100" dirty="0">
                <a:solidFill>
                  <a:schemeClr val="bg1"/>
                </a:solidFill>
                <a:latin typeface="Arial" panose="020B0604020202020204" pitchFamily="34" charset="0"/>
                <a:cs typeface="Arial" panose="020B0604020202020204" pitchFamily="34" charset="0"/>
              </a:rPr>
              <a:t> skills</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deliver exceptional customer service</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Teamwork</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Delivery and mentoring skills</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no cost – free transfers, accommodation and food</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already have experience working with children</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safeguarding course</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rewarding</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Useful step into the world of work (T</a:t>
            </a:r>
            <a:r>
              <a:rPr lang="en-US" sz="1300" b="1" spc="-100" dirty="0">
                <a:solidFill>
                  <a:schemeClr val="bg1"/>
                </a:solidFill>
                <a:latin typeface="Arial" panose="020B0604020202020204" pitchFamily="34" charset="0"/>
                <a:cs typeface="Arial" panose="020B0604020202020204" pitchFamily="34" charset="0"/>
              </a:rPr>
              <a:t>he Guardian)</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away from home</a:t>
            </a:r>
            <a:br>
              <a:rPr lang="en-US" sz="1300" b="1" cap="all" spc="-100" dirty="0">
                <a:solidFill>
                  <a:schemeClr val="bg1"/>
                </a:solidFill>
                <a:latin typeface="Arial" panose="020B0604020202020204" pitchFamily="34" charset="0"/>
                <a:cs typeface="Arial" panose="020B0604020202020204" pitchFamily="34" charset="0"/>
              </a:rPr>
            </a:br>
            <a:br>
              <a:rPr lang="en-US" sz="1300" b="1" cap="all" spc="-100" dirty="0">
                <a:solidFill>
                  <a:schemeClr val="bg1"/>
                </a:solidFill>
                <a:latin typeface="Arial" panose="020B0604020202020204" pitchFamily="34" charset="0"/>
                <a:cs typeface="Arial" panose="020B0604020202020204" pitchFamily="34" charset="0"/>
              </a:rPr>
            </a:br>
            <a:r>
              <a:rPr lang="en-US" sz="1300" b="1" cap="all" spc="-100" dirty="0">
                <a:solidFill>
                  <a:schemeClr val="bg1"/>
                </a:solidFill>
                <a:latin typeface="Arial" panose="020B0604020202020204" pitchFamily="34" charset="0"/>
                <a:cs typeface="Arial" panose="020B0604020202020204" pitchFamily="34" charset="0"/>
              </a:rPr>
              <a:t>would lose  my </a:t>
            </a:r>
            <a:r>
              <a:rPr lang="en-US" sz="1300" b="1" cap="all" spc="-100" dirty="0" err="1">
                <a:solidFill>
                  <a:schemeClr val="bg1"/>
                </a:solidFill>
                <a:latin typeface="Arial" panose="020B0604020202020204" pitchFamily="34" charset="0"/>
                <a:cs typeface="Arial" panose="020B0604020202020204" pitchFamily="34" charset="0"/>
              </a:rPr>
              <a:t>uk</a:t>
            </a:r>
            <a:r>
              <a:rPr lang="en-US" sz="1300" b="1" cap="all" spc="-100" dirty="0">
                <a:solidFill>
                  <a:schemeClr val="bg1"/>
                </a:solidFill>
                <a:latin typeface="Arial" panose="020B0604020202020204" pitchFamily="34" charset="0"/>
                <a:cs typeface="Arial" panose="020B0604020202020204" pitchFamily="34" charset="0"/>
              </a:rPr>
              <a:t> job</a:t>
            </a:r>
            <a:br>
              <a:rPr lang="en-US" sz="1300" b="1" cap="all" spc="-100" dirty="0">
                <a:solidFill>
                  <a:schemeClr val="bg1"/>
                </a:solidFill>
                <a:latin typeface="Arial" panose="020B0604020202020204" pitchFamily="34" charset="0"/>
                <a:cs typeface="Arial" panose="020B0604020202020204" pitchFamily="34" charset="0"/>
              </a:rPr>
            </a:br>
            <a:br>
              <a:rPr lang="en-US" sz="1200" cap="all" spc="-100" dirty="0">
                <a:solidFill>
                  <a:schemeClr val="bg1"/>
                </a:solidFill>
                <a:latin typeface="Arial" panose="020B0604020202020204" pitchFamily="34" charset="0"/>
                <a:cs typeface="Arial" panose="020B0604020202020204" pitchFamily="34" charset="0"/>
              </a:rPr>
            </a:br>
            <a:br>
              <a:rPr lang="en-US" sz="1200" u="sng" cap="all" spc="-100" dirty="0">
                <a:solidFill>
                  <a:schemeClr val="bg1"/>
                </a:solidFill>
                <a:latin typeface="Arial" panose="020B0604020202020204" pitchFamily="34" charset="0"/>
                <a:cs typeface="Arial" panose="020B0604020202020204" pitchFamily="34" charset="0"/>
              </a:rPr>
            </a:br>
            <a:br>
              <a:rPr lang="en-US" sz="1200" b="1" u="sng" cap="all" spc="-100" dirty="0">
                <a:solidFill>
                  <a:schemeClr val="bg1"/>
                </a:solidFill>
              </a:rPr>
            </a:br>
            <a:br>
              <a:rPr lang="en-US" sz="1200" u="sng" cap="all" spc="-100" dirty="0">
                <a:solidFill>
                  <a:schemeClr val="bg1"/>
                </a:solidFill>
              </a:rPr>
            </a:br>
            <a:br>
              <a:rPr lang="en-US" sz="1200" u="sng" cap="all" spc="-100" dirty="0">
                <a:solidFill>
                  <a:schemeClr val="bg1"/>
                </a:solidFill>
              </a:rPr>
            </a:br>
            <a:br>
              <a:rPr lang="en-US" sz="1200" u="sng" cap="all" spc="-100" dirty="0">
                <a:solidFill>
                  <a:schemeClr val="bg1"/>
                </a:solidFill>
              </a:rPr>
            </a:br>
            <a:endParaRPr lang="en-US" sz="1200" u="sng" cap="all" spc="-100" dirty="0">
              <a:solidFill>
                <a:schemeClr val="bg1"/>
              </a:solidFill>
            </a:endParaRPr>
          </a:p>
        </p:txBody>
      </p:sp>
      <p:sp>
        <p:nvSpPr>
          <p:cNvPr id="204" name="Rectangle 203">
            <a:extLst>
              <a:ext uri="{FF2B5EF4-FFF2-40B4-BE49-F238E27FC236}">
                <a16:creationId xmlns:a16="http://schemas.microsoft.com/office/drawing/2014/main" id="{3B4DFB0E-1792-4B00-BE0C-1F68EAC9B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7744" y="640856"/>
            <a:ext cx="1920240" cy="731520"/>
          </a:xfrm>
          <a:prstGeom prst="rect">
            <a:avLst/>
          </a:prstGeom>
          <a:solidFill>
            <a:schemeClr val="accent1"/>
          </a:solidFill>
          <a:ln>
            <a:noFill/>
          </a:ln>
          <a:effectLst>
            <a:outerShdw blurRad="50800" dist="127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cxnSp>
        <p:nvCxnSpPr>
          <p:cNvPr id="1036" name="Straight Connector 204">
            <a:extLst>
              <a:ext uri="{FF2B5EF4-FFF2-40B4-BE49-F238E27FC236}">
                <a16:creationId xmlns:a16="http://schemas.microsoft.com/office/drawing/2014/main" id="{553E52ED-F8F8-4ABE-AF1D-556EBD6734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02044" y="640855"/>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2F007C4F-402D-4C8D-969A-963C40F0C4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93684" y="640855"/>
            <a:ext cx="0" cy="64008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037" name="Straight Connector 206">
            <a:extLst>
              <a:ext uri="{FF2B5EF4-FFF2-40B4-BE49-F238E27FC236}">
                <a16:creationId xmlns:a16="http://schemas.microsoft.com/office/drawing/2014/main" id="{676E4756-B94E-4B51-9696-AA5745FE50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302044" y="1286150"/>
            <a:ext cx="1691640" cy="0"/>
          </a:xfrm>
          <a:prstGeom prst="line">
            <a:avLst/>
          </a:prstGeom>
          <a:solidFill>
            <a:schemeClr val="tx1">
              <a:lumMod val="85000"/>
              <a:lumOff val="15000"/>
            </a:schemeClr>
          </a:solidFill>
          <a:ln>
            <a:solidFill>
              <a:schemeClr val="accent1">
                <a:lumMod val="20000"/>
                <a:lumOff val="80000"/>
              </a:schemeClr>
            </a:solidFill>
            <a:miter lim="800000"/>
          </a:ln>
        </p:spPr>
        <p:style>
          <a:lnRef idx="1">
            <a:schemeClr val="accent1"/>
          </a:lnRef>
          <a:fillRef idx="0">
            <a:schemeClr val="accent1"/>
          </a:fillRef>
          <a:effectRef idx="0">
            <a:schemeClr val="accent1"/>
          </a:effectRef>
          <a:fontRef idx="minor">
            <a:schemeClr val="tx1"/>
          </a:fontRef>
        </p:style>
      </p:cxnSp>
      <p:pic>
        <p:nvPicPr>
          <p:cNvPr id="1030" name="Picture 6" descr="Image result for pgl france">
            <a:extLst>
              <a:ext uri="{FF2B5EF4-FFF2-40B4-BE49-F238E27FC236}">
                <a16:creationId xmlns:a16="http://schemas.microsoft.com/office/drawing/2014/main" id="{7E7D8965-B649-4B5B-9025-264E6E4DFA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988" r="31936" b="-1"/>
          <a:stretch/>
        </p:blipFill>
        <p:spPr bwMode="auto">
          <a:xfrm>
            <a:off x="2534144" y="3209544"/>
            <a:ext cx="3383280" cy="3648456"/>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Image result for pgl">
            <a:extLst>
              <a:ext uri="{FF2B5EF4-FFF2-40B4-BE49-F238E27FC236}">
                <a16:creationId xmlns:a16="http://schemas.microsoft.com/office/drawing/2014/main" id="{CCE99BB8-2592-45F0-AAE2-B357B941FCF3}"/>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465" r="24484" b="1"/>
          <a:stretch/>
        </p:blipFill>
        <p:spPr bwMode="auto">
          <a:xfrm>
            <a:off x="-499" y="10"/>
            <a:ext cx="3835570" cy="3899748"/>
          </a:xfrm>
          <a:custGeom>
            <a:avLst/>
            <a:gdLst>
              <a:gd name="connsiteX0" fmla="*/ 0 w 4551358"/>
              <a:gd name="connsiteY0" fmla="*/ 0 h 3899758"/>
              <a:gd name="connsiteX1" fmla="*/ 4551358 w 4551358"/>
              <a:gd name="connsiteY1" fmla="*/ 0 h 3899758"/>
              <a:gd name="connsiteX2" fmla="*/ 4551358 w 4551358"/>
              <a:gd name="connsiteY2" fmla="*/ 3077500 h 3899758"/>
              <a:gd name="connsiteX3" fmla="*/ 2843111 w 4551358"/>
              <a:gd name="connsiteY3" fmla="*/ 3077500 h 3899758"/>
              <a:gd name="connsiteX4" fmla="*/ 2843111 w 4551358"/>
              <a:gd name="connsiteY4" fmla="*/ 3899758 h 3899758"/>
              <a:gd name="connsiteX5" fmla="*/ 0 w 4551358"/>
              <a:gd name="connsiteY5" fmla="*/ 3899758 h 3899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51358" h="3899758">
                <a:moveTo>
                  <a:pt x="0" y="0"/>
                </a:moveTo>
                <a:lnTo>
                  <a:pt x="4551358" y="0"/>
                </a:lnTo>
                <a:lnTo>
                  <a:pt x="4551358" y="3077500"/>
                </a:lnTo>
                <a:lnTo>
                  <a:pt x="2843111" y="3077500"/>
                </a:lnTo>
                <a:lnTo>
                  <a:pt x="2843111" y="3899758"/>
                </a:lnTo>
                <a:lnTo>
                  <a:pt x="0" y="3899758"/>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Image result for pgl">
            <a:extLst>
              <a:ext uri="{FF2B5EF4-FFF2-40B4-BE49-F238E27FC236}">
                <a16:creationId xmlns:a16="http://schemas.microsoft.com/office/drawing/2014/main" id="{0D7ADEFC-800E-472C-9D37-41A66313FBF8}"/>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5084" r="41057" b="1"/>
          <a:stretch/>
        </p:blipFill>
        <p:spPr bwMode="auto">
          <a:xfrm>
            <a:off x="3959679" y="-268"/>
            <a:ext cx="1972162" cy="308247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pgl france">
            <a:extLst>
              <a:ext uri="{FF2B5EF4-FFF2-40B4-BE49-F238E27FC236}">
                <a16:creationId xmlns:a16="http://schemas.microsoft.com/office/drawing/2014/main" id="{37A62D5D-CD94-4AC7-90DE-8434D2F65917}"/>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5954" r="18793" b="-1"/>
          <a:stretch/>
        </p:blipFill>
        <p:spPr bwMode="auto">
          <a:xfrm>
            <a:off x="-6347" y="4041648"/>
            <a:ext cx="2408181" cy="2816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82377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C2A5B9C6-B946-4815-9002-EBD74541A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store inside of a building&#10;&#10;Description automatically generated">
            <a:extLst>
              <a:ext uri="{FF2B5EF4-FFF2-40B4-BE49-F238E27FC236}">
                <a16:creationId xmlns:a16="http://schemas.microsoft.com/office/drawing/2014/main" id="{B5DA0475-1D39-41C7-8D88-C77D834B7E37}"/>
              </a:ext>
            </a:extLst>
          </p:cNvPr>
          <p:cNvPicPr>
            <a:picLocks noChangeAspect="1"/>
          </p:cNvPicPr>
          <p:nvPr/>
        </p:nvPicPr>
        <p:blipFill rotWithShape="1">
          <a:blip r:embed="rId3">
            <a:extLst>
              <a:ext uri="{28A0092B-C50C-407E-A947-70E740481C1C}">
                <a14:useLocalDpi xmlns:a14="http://schemas.microsoft.com/office/drawing/2010/main" val="0"/>
              </a:ext>
            </a:extLst>
          </a:blip>
          <a:srcRect l="29576" r="23952"/>
          <a:stretch/>
        </p:blipFill>
        <p:spPr>
          <a:xfrm>
            <a:off x="233264" y="233264"/>
            <a:ext cx="3324388" cy="3755625"/>
          </a:xfrm>
          <a:prstGeom prst="rect">
            <a:avLst/>
          </a:prstGeom>
        </p:spPr>
      </p:pic>
      <p:pic>
        <p:nvPicPr>
          <p:cNvPr id="1026" name="Picture 2" descr="Image result for qatar airways cardiff">
            <a:extLst>
              <a:ext uri="{FF2B5EF4-FFF2-40B4-BE49-F238E27FC236}">
                <a16:creationId xmlns:a16="http://schemas.microsoft.com/office/drawing/2014/main" id="{0189904B-57CF-4AAF-96E9-A92136A6E60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8554" r="6408"/>
          <a:stretch/>
        </p:blipFill>
        <p:spPr bwMode="auto">
          <a:xfrm>
            <a:off x="232594" y="4154694"/>
            <a:ext cx="3325058" cy="247004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sitting, large, man, black&#10;&#10;Description automatically generated">
            <a:extLst>
              <a:ext uri="{FF2B5EF4-FFF2-40B4-BE49-F238E27FC236}">
                <a16:creationId xmlns:a16="http://schemas.microsoft.com/office/drawing/2014/main" id="{BCE9AD55-7DD9-4E25-94DA-8E109491A3C1}"/>
              </a:ext>
            </a:extLst>
          </p:cNvPr>
          <p:cNvPicPr>
            <a:picLocks noChangeAspect="1"/>
          </p:cNvPicPr>
          <p:nvPr/>
        </p:nvPicPr>
        <p:blipFill rotWithShape="1">
          <a:blip r:embed="rId5"/>
          <a:srcRect l="25450" r="26569" b="-3"/>
          <a:stretch/>
        </p:blipFill>
        <p:spPr>
          <a:xfrm>
            <a:off x="3719534" y="2874858"/>
            <a:ext cx="2695380" cy="3749878"/>
          </a:xfrm>
          <a:prstGeom prst="rect">
            <a:avLst/>
          </a:prstGeom>
        </p:spPr>
      </p:pic>
      <p:sp useBgFill="1">
        <p:nvSpPr>
          <p:cNvPr id="73" name="Rectangle 72">
            <a:extLst>
              <a:ext uri="{FF2B5EF4-FFF2-40B4-BE49-F238E27FC236}">
                <a16:creationId xmlns:a16="http://schemas.microsoft.com/office/drawing/2014/main" id="{70F66080-5B03-4298-B581-727F0B3861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6796" y="237744"/>
            <a:ext cx="5380508" cy="6382512"/>
          </a:xfrm>
          <a:prstGeom prst="rect">
            <a:avLst/>
          </a:prstGeom>
          <a:ln w="6350" cap="flat" cmpd="sng" algn="ctr">
            <a:solidFill>
              <a:schemeClr val="tx1">
                <a:lumMod val="75000"/>
              </a:schemeClr>
            </a:solidFill>
            <a:prstDash val="solid"/>
          </a:ln>
          <a:effectLst>
            <a:softEdge rad="0"/>
          </a:effectLst>
        </p:spPr>
      </p:sp>
      <p:sp>
        <p:nvSpPr>
          <p:cNvPr id="2" name="Title 1">
            <a:extLst>
              <a:ext uri="{FF2B5EF4-FFF2-40B4-BE49-F238E27FC236}">
                <a16:creationId xmlns:a16="http://schemas.microsoft.com/office/drawing/2014/main" id="{7EA3A167-300D-4140-8214-15F69BD841E6}"/>
              </a:ext>
            </a:extLst>
          </p:cNvPr>
          <p:cNvSpPr>
            <a:spLocks noGrp="1"/>
          </p:cNvSpPr>
          <p:nvPr>
            <p:ph type="title"/>
          </p:nvPr>
        </p:nvSpPr>
        <p:spPr>
          <a:xfrm>
            <a:off x="6992191" y="1473626"/>
            <a:ext cx="4472921" cy="4663440"/>
          </a:xfrm>
        </p:spPr>
        <p:txBody>
          <a:bodyPr>
            <a:normAutofit fontScale="90000"/>
          </a:bodyPr>
          <a:lstStyle/>
          <a:p>
            <a:r>
              <a:rPr lang="en-GB" sz="4400" b="1" u="sng" dirty="0"/>
              <a:t>Cardiff Airport</a:t>
            </a:r>
            <a:br>
              <a:rPr lang="en-GB" sz="4400" dirty="0"/>
            </a:br>
            <a:br>
              <a:rPr lang="en-GB" sz="4400" dirty="0"/>
            </a:br>
            <a:r>
              <a:rPr lang="en-GB" sz="2000" b="1" dirty="0"/>
              <a:t>Busiest Airport in Wales</a:t>
            </a:r>
            <a:br>
              <a:rPr lang="en-GB" sz="2000" b="1" dirty="0"/>
            </a:br>
            <a:br>
              <a:rPr lang="en-GB" sz="2000" b="1" dirty="0"/>
            </a:br>
            <a:r>
              <a:rPr lang="en-GB" sz="2000" b="1" dirty="0"/>
              <a:t>Under the ownership of the Welsh Government since March 2013</a:t>
            </a:r>
            <a:br>
              <a:rPr lang="en-GB" sz="2000" b="1" dirty="0"/>
            </a:br>
            <a:br>
              <a:rPr lang="en-GB" sz="2000" b="1" dirty="0"/>
            </a:br>
            <a:r>
              <a:rPr lang="en-GB" sz="2000" b="1" dirty="0"/>
              <a:t>Located near the village of </a:t>
            </a:r>
            <a:r>
              <a:rPr lang="en-GB" sz="2000" b="1" dirty="0" err="1"/>
              <a:t>Rhoose</a:t>
            </a:r>
            <a:r>
              <a:rPr lang="en-GB" sz="2000" b="1" dirty="0"/>
              <a:t> </a:t>
            </a:r>
            <a:br>
              <a:rPr lang="en-GB" sz="2000" b="1" dirty="0"/>
            </a:br>
            <a:br>
              <a:rPr lang="en-GB" sz="2000" b="1" dirty="0"/>
            </a:br>
            <a:r>
              <a:rPr lang="en-GB" sz="2000" b="1" dirty="0"/>
              <a:t>British Airways Maintenance is located here</a:t>
            </a:r>
            <a:br>
              <a:rPr lang="en-GB" sz="2000" b="1" dirty="0"/>
            </a:br>
            <a:br>
              <a:rPr lang="en-GB" sz="2000" b="1" dirty="0"/>
            </a:br>
            <a:r>
              <a:rPr lang="en-GB" sz="2000" b="1" dirty="0"/>
              <a:t>Over 50 direct flights and more than 900 destinations</a:t>
            </a:r>
            <a:br>
              <a:rPr lang="en-GB" sz="2000" b="1" dirty="0"/>
            </a:br>
            <a:br>
              <a:rPr lang="en-GB" sz="2000" b="1" dirty="0"/>
            </a:br>
            <a:r>
              <a:rPr lang="en-GB" sz="2000" b="1" dirty="0"/>
              <a:t>Qatar Airways is now operating out of Cardiff Airport, connecting Cardiff with the rest of the world.</a:t>
            </a:r>
            <a:br>
              <a:rPr lang="en-GB" sz="2000" b="1" dirty="0"/>
            </a:br>
            <a:br>
              <a:rPr lang="en-GB" sz="2000" b="1" dirty="0"/>
            </a:br>
            <a:r>
              <a:rPr lang="en-GB" sz="1200" dirty="0"/>
              <a:t>Wales online.co.uk</a:t>
            </a:r>
            <a:br>
              <a:rPr lang="en-GB" sz="4400" dirty="0"/>
            </a:br>
            <a:endParaRPr lang="en-GB" sz="4400" dirty="0"/>
          </a:p>
        </p:txBody>
      </p:sp>
      <p:pic>
        <p:nvPicPr>
          <p:cNvPr id="6" name="Picture 5" descr="A large white building&#10;&#10;Description automatically generated">
            <a:extLst>
              <a:ext uri="{FF2B5EF4-FFF2-40B4-BE49-F238E27FC236}">
                <a16:creationId xmlns:a16="http://schemas.microsoft.com/office/drawing/2014/main" id="{EE3D408A-E74B-4BEC-BA09-AE2F4176D1F5}"/>
              </a:ext>
            </a:extLst>
          </p:cNvPr>
          <p:cNvPicPr>
            <a:picLocks noChangeAspect="1"/>
          </p:cNvPicPr>
          <p:nvPr/>
        </p:nvPicPr>
        <p:blipFill rotWithShape="1">
          <a:blip r:embed="rId6">
            <a:extLst>
              <a:ext uri="{28A0092B-C50C-407E-A947-70E740481C1C}">
                <a14:useLocalDpi xmlns:a14="http://schemas.microsoft.com/office/drawing/2010/main" val="0"/>
              </a:ext>
            </a:extLst>
          </a:blip>
          <a:srcRect l="17729" r="21780" b="1"/>
          <a:stretch/>
        </p:blipFill>
        <p:spPr>
          <a:xfrm>
            <a:off x="3719534" y="233264"/>
            <a:ext cx="2695380" cy="2480725"/>
          </a:xfrm>
          <a:prstGeom prst="rect">
            <a:avLst/>
          </a:prstGeom>
        </p:spPr>
      </p:pic>
    </p:spTree>
    <p:extLst>
      <p:ext uri="{BB962C8B-B14F-4D97-AF65-F5344CB8AC3E}">
        <p14:creationId xmlns:p14="http://schemas.microsoft.com/office/powerpoint/2010/main" val="16349388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2" name="Rectangle 191">
            <a:extLst>
              <a:ext uri="{FF2B5EF4-FFF2-40B4-BE49-F238E27FC236}">
                <a16:creationId xmlns:a16="http://schemas.microsoft.com/office/drawing/2014/main" id="{F00BD0A3-C7BB-4B34-BA2E-44460119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193" name="Rectangle 192">
            <a:extLst>
              <a:ext uri="{FF2B5EF4-FFF2-40B4-BE49-F238E27FC236}">
                <a16:creationId xmlns:a16="http://schemas.microsoft.com/office/drawing/2014/main" id="{948398F4-EB22-441E-9D58-7AD94F7997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753652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94" name="Rectangle 193">
            <a:extLst>
              <a:ext uri="{FF2B5EF4-FFF2-40B4-BE49-F238E27FC236}">
                <a16:creationId xmlns:a16="http://schemas.microsoft.com/office/drawing/2014/main" id="{B27AE31F-68E1-4AC4-A90C-7950FE0567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402" y="438538"/>
            <a:ext cx="6710184" cy="6002060"/>
          </a:xfrm>
          <a:prstGeom prst="rect">
            <a:avLst/>
          </a:prstGeom>
          <a:ln w="6350" cap="flat" cmpd="sng" algn="ctr">
            <a:solidFill>
              <a:schemeClr val="tx1"/>
            </a:solidFill>
            <a:prstDash val="solid"/>
          </a:ln>
          <a:effectLst>
            <a:softEdge rad="0"/>
          </a:effectLst>
        </p:spPr>
      </p:sp>
      <p:sp>
        <p:nvSpPr>
          <p:cNvPr id="195" name="Rectangle 194">
            <a:extLst>
              <a:ext uri="{FF2B5EF4-FFF2-40B4-BE49-F238E27FC236}">
                <a16:creationId xmlns:a16="http://schemas.microsoft.com/office/drawing/2014/main" id="{EAB1791E-1A17-496C-8E7F-59BACE9A4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285" y="650014"/>
            <a:ext cx="3367217" cy="326602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large white building&#10;&#10;Description automatically generated">
            <a:extLst>
              <a:ext uri="{FF2B5EF4-FFF2-40B4-BE49-F238E27FC236}">
                <a16:creationId xmlns:a16="http://schemas.microsoft.com/office/drawing/2014/main" id="{64BD7CCE-6CBF-48B4-8091-AE73D4A00F6B}"/>
              </a:ext>
            </a:extLst>
          </p:cNvPr>
          <p:cNvPicPr>
            <a:picLocks noChangeAspect="1"/>
          </p:cNvPicPr>
          <p:nvPr/>
        </p:nvPicPr>
        <p:blipFill rotWithShape="1">
          <a:blip r:embed="rId3">
            <a:extLst>
              <a:ext uri="{28A0092B-C50C-407E-A947-70E740481C1C}">
                <a14:useLocalDpi xmlns:a14="http://schemas.microsoft.com/office/drawing/2010/main" val="0"/>
              </a:ext>
            </a:extLst>
          </a:blip>
          <a:srcRect l="6507" r="2" b="2"/>
          <a:stretch/>
        </p:blipFill>
        <p:spPr>
          <a:xfrm>
            <a:off x="798460" y="1108283"/>
            <a:ext cx="3044697" cy="2350535"/>
          </a:xfrm>
          <a:prstGeom prst="rect">
            <a:avLst/>
          </a:prstGeom>
        </p:spPr>
      </p:pic>
      <p:sp>
        <p:nvSpPr>
          <p:cNvPr id="196" name="Rectangle 195">
            <a:extLst>
              <a:ext uri="{FF2B5EF4-FFF2-40B4-BE49-F238E27FC236}">
                <a16:creationId xmlns:a16="http://schemas.microsoft.com/office/drawing/2014/main" id="{6BBA3D47-F786-4D32-BDBA-D866D654FC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946" y="650014"/>
            <a:ext cx="2765758" cy="21367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airplane that is parked on the tarmac at an airport&#10;&#10;Description automatically generated">
            <a:extLst>
              <a:ext uri="{FF2B5EF4-FFF2-40B4-BE49-F238E27FC236}">
                <a16:creationId xmlns:a16="http://schemas.microsoft.com/office/drawing/2014/main" id="{58D5F2A7-B6BE-4CA8-8A3B-8DA32596AB61}"/>
              </a:ext>
            </a:extLst>
          </p:cNvPr>
          <p:cNvPicPr>
            <a:picLocks noChangeAspect="1"/>
          </p:cNvPicPr>
          <p:nvPr/>
        </p:nvPicPr>
        <p:blipFill rotWithShape="1">
          <a:blip r:embed="rId4">
            <a:extLst>
              <a:ext uri="{28A0092B-C50C-407E-A947-70E740481C1C}">
                <a14:useLocalDpi xmlns:a14="http://schemas.microsoft.com/office/drawing/2010/main" val="0"/>
              </a:ext>
            </a:extLst>
          </a:blip>
          <a:srcRect l="11113" r="-3" b="-3"/>
          <a:stretch/>
        </p:blipFill>
        <p:spPr>
          <a:xfrm>
            <a:off x="4328019" y="810882"/>
            <a:ext cx="2425294" cy="1812575"/>
          </a:xfrm>
          <a:prstGeom prst="rect">
            <a:avLst/>
          </a:prstGeom>
        </p:spPr>
      </p:pic>
      <p:sp>
        <p:nvSpPr>
          <p:cNvPr id="197" name="Rectangle 196">
            <a:extLst>
              <a:ext uri="{FF2B5EF4-FFF2-40B4-BE49-F238E27FC236}">
                <a16:creationId xmlns:a16="http://schemas.microsoft.com/office/drawing/2014/main" id="{57607867-46DA-404D-B723-6567A94BA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285" y="4088215"/>
            <a:ext cx="3367217" cy="2124857"/>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large empty room&#10;&#10;Description automatically generated">
            <a:extLst>
              <a:ext uri="{FF2B5EF4-FFF2-40B4-BE49-F238E27FC236}">
                <a16:creationId xmlns:a16="http://schemas.microsoft.com/office/drawing/2014/main" id="{86EBF5ED-29AF-4C46-ABEB-C75CEE0AAF1C}"/>
              </a:ext>
            </a:extLst>
          </p:cNvPr>
          <p:cNvPicPr>
            <a:picLocks noChangeAspect="1"/>
          </p:cNvPicPr>
          <p:nvPr/>
        </p:nvPicPr>
        <p:blipFill rotWithShape="1">
          <a:blip r:embed="rId5">
            <a:extLst>
              <a:ext uri="{28A0092B-C50C-407E-A947-70E740481C1C}">
                <a14:useLocalDpi xmlns:a14="http://schemas.microsoft.com/office/drawing/2010/main" val="0"/>
              </a:ext>
            </a:extLst>
          </a:blip>
          <a:srcRect l="2606" r="12315" b="2"/>
          <a:stretch/>
        </p:blipFill>
        <p:spPr>
          <a:xfrm>
            <a:off x="1179599" y="4279769"/>
            <a:ext cx="2282419" cy="1762038"/>
          </a:xfrm>
          <a:prstGeom prst="rect">
            <a:avLst/>
          </a:prstGeom>
        </p:spPr>
      </p:pic>
      <p:sp>
        <p:nvSpPr>
          <p:cNvPr id="198" name="Rectangle 197">
            <a:extLst>
              <a:ext uri="{FF2B5EF4-FFF2-40B4-BE49-F238E27FC236}">
                <a16:creationId xmlns:a16="http://schemas.microsoft.com/office/drawing/2014/main" id="{3F588C51-FFE2-4F98-8A04-46EFB6E52C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52946" y="2947051"/>
            <a:ext cx="2765758" cy="326602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Image result for cardiff airport ba maintenance">
            <a:extLst>
              <a:ext uri="{FF2B5EF4-FFF2-40B4-BE49-F238E27FC236}">
                <a16:creationId xmlns:a16="http://schemas.microsoft.com/office/drawing/2014/main" id="{C4C4A125-65FB-4A55-A516-E3EE1F01FE55}"/>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30412" r="15605"/>
          <a:stretch/>
        </p:blipFill>
        <p:spPr bwMode="auto">
          <a:xfrm>
            <a:off x="4613049" y="3096468"/>
            <a:ext cx="1855234" cy="2956302"/>
          </a:xfrm>
          <a:prstGeom prst="rect">
            <a:avLst/>
          </a:prstGeom>
          <a:noFill/>
          <a:extLst>
            <a:ext uri="{909E8E84-426E-40DD-AFC4-6F175D3DCCD1}">
              <a14:hiddenFill xmlns:a14="http://schemas.microsoft.com/office/drawing/2010/main">
                <a:solidFill>
                  <a:srgbClr val="FFFFFF"/>
                </a:solidFill>
              </a14:hiddenFill>
            </a:ext>
          </a:extLst>
        </p:spPr>
      </p:pic>
      <p:sp>
        <p:nvSpPr>
          <p:cNvPr id="2058" name="Content Placeholder 2057">
            <a:extLst>
              <a:ext uri="{FF2B5EF4-FFF2-40B4-BE49-F238E27FC236}">
                <a16:creationId xmlns:a16="http://schemas.microsoft.com/office/drawing/2014/main" id="{8C6068EE-5BA5-4AA5-8F7E-8FBBA86E6BCE}"/>
              </a:ext>
            </a:extLst>
          </p:cNvPr>
          <p:cNvSpPr>
            <a:spLocks noGrp="1"/>
          </p:cNvSpPr>
          <p:nvPr>
            <p:ph idx="1"/>
          </p:nvPr>
        </p:nvSpPr>
        <p:spPr>
          <a:xfrm>
            <a:off x="7853058" y="1328394"/>
            <a:ext cx="3732245" cy="4109953"/>
          </a:xfrm>
        </p:spPr>
        <p:txBody>
          <a:bodyPr>
            <a:normAutofit fontScale="92500" lnSpcReduction="20000"/>
          </a:bodyPr>
          <a:lstStyle/>
          <a:p>
            <a:pPr marL="0" indent="0">
              <a:buNone/>
            </a:pPr>
            <a:r>
              <a:rPr lang="en-US" sz="1600" b="1" u="sng" dirty="0">
                <a:solidFill>
                  <a:srgbClr val="FFFFFF"/>
                </a:solidFill>
              </a:rPr>
              <a:t>Transferrable skills</a:t>
            </a:r>
          </a:p>
          <a:p>
            <a:r>
              <a:rPr lang="en-US" sz="1600" dirty="0">
                <a:solidFill>
                  <a:srgbClr val="FFFFFF"/>
                </a:solidFill>
              </a:rPr>
              <a:t>Working in a busy environment</a:t>
            </a:r>
          </a:p>
          <a:p>
            <a:r>
              <a:rPr lang="en-US" sz="1600" dirty="0">
                <a:solidFill>
                  <a:srgbClr val="FFFFFF"/>
                </a:solidFill>
              </a:rPr>
              <a:t>Working under pressure</a:t>
            </a:r>
          </a:p>
          <a:p>
            <a:r>
              <a:rPr lang="en-US" sz="1600" dirty="0">
                <a:solidFill>
                  <a:srgbClr val="FFFFFF"/>
                </a:solidFill>
              </a:rPr>
              <a:t>Delivering excellent customer service</a:t>
            </a:r>
          </a:p>
          <a:p>
            <a:r>
              <a:rPr lang="en-US" sz="1600" dirty="0">
                <a:solidFill>
                  <a:srgbClr val="FFFFFF"/>
                </a:solidFill>
              </a:rPr>
              <a:t>Communication skills</a:t>
            </a:r>
          </a:p>
          <a:p>
            <a:r>
              <a:rPr lang="en-US" sz="1600" dirty="0">
                <a:solidFill>
                  <a:srgbClr val="FFFFFF"/>
                </a:solidFill>
              </a:rPr>
              <a:t>In contact with customers from all over the world</a:t>
            </a:r>
          </a:p>
          <a:p>
            <a:pPr marL="0" indent="0">
              <a:buNone/>
            </a:pPr>
            <a:endParaRPr lang="en-US" sz="1600" dirty="0">
              <a:solidFill>
                <a:srgbClr val="FFFFFF"/>
              </a:solidFill>
            </a:endParaRPr>
          </a:p>
          <a:p>
            <a:pPr marL="0" indent="0">
              <a:buNone/>
            </a:pPr>
            <a:r>
              <a:rPr lang="en-US" sz="1600" dirty="0">
                <a:solidFill>
                  <a:schemeClr val="accent2">
                    <a:lumMod val="20000"/>
                    <a:lumOff val="80000"/>
                  </a:schemeClr>
                </a:solidFill>
              </a:rPr>
              <a:t>Can commute daily</a:t>
            </a:r>
          </a:p>
          <a:p>
            <a:pPr marL="0" indent="0">
              <a:buNone/>
            </a:pPr>
            <a:r>
              <a:rPr lang="en-US" sz="1600" dirty="0">
                <a:solidFill>
                  <a:schemeClr val="accent2">
                    <a:lumMod val="20000"/>
                    <a:lumOff val="80000"/>
                  </a:schemeClr>
                </a:solidFill>
              </a:rPr>
              <a:t>No time away from home</a:t>
            </a:r>
          </a:p>
          <a:p>
            <a:pPr marL="0" indent="0">
              <a:buNone/>
            </a:pPr>
            <a:r>
              <a:rPr lang="en-US" sz="1600" dirty="0">
                <a:solidFill>
                  <a:schemeClr val="accent2">
                    <a:lumMod val="20000"/>
                    <a:lumOff val="80000"/>
                  </a:schemeClr>
                </a:solidFill>
              </a:rPr>
              <a:t>Would be able to keep my current job</a:t>
            </a:r>
          </a:p>
          <a:p>
            <a:pPr marL="0" indent="0">
              <a:buNone/>
            </a:pPr>
            <a:r>
              <a:rPr lang="en-US" sz="1600" dirty="0">
                <a:solidFill>
                  <a:schemeClr val="accent2">
                    <a:lumMod val="20000"/>
                    <a:lumOff val="80000"/>
                  </a:schemeClr>
                </a:solidFill>
              </a:rPr>
              <a:t>Possibly no option of placement at Cardiff Airport and would need to travel to Heathrow</a:t>
            </a:r>
          </a:p>
        </p:txBody>
      </p:sp>
    </p:spTree>
    <p:extLst>
      <p:ext uri="{BB962C8B-B14F-4D97-AF65-F5344CB8AC3E}">
        <p14:creationId xmlns:p14="http://schemas.microsoft.com/office/powerpoint/2010/main" val="7005750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3074" name="Picture 2" descr="Image result for pgl france">
            <a:extLst>
              <a:ext uri="{FF2B5EF4-FFF2-40B4-BE49-F238E27FC236}">
                <a16:creationId xmlns:a16="http://schemas.microsoft.com/office/drawing/2014/main" id="{97A0D563-32C9-4CA4-B018-293CC1A259D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9669" b="17132"/>
          <a:stretch/>
        </p:blipFill>
        <p:spPr bwMode="auto">
          <a:xfrm>
            <a:off x="7912553" y="374904"/>
            <a:ext cx="3917115" cy="1908050"/>
          </a:xfrm>
          <a:prstGeom prst="rect">
            <a:avLst/>
          </a:prstGeom>
          <a:noFill/>
          <a:extLst>
            <a:ext uri="{909E8E84-426E-40DD-AFC4-6F175D3DCCD1}">
              <a14:hiddenFill xmlns:a14="http://schemas.microsoft.com/office/drawing/2010/main">
                <a:solidFill>
                  <a:srgbClr val="FFFFFF"/>
                </a:solidFill>
              </a14:hiddenFill>
            </a:ext>
          </a:extLst>
        </p:spPr>
      </p:pic>
      <p:sp>
        <p:nvSpPr>
          <p:cNvPr id="3078" name="Content Placeholder 3077">
            <a:extLst>
              <a:ext uri="{FF2B5EF4-FFF2-40B4-BE49-F238E27FC236}">
                <a16:creationId xmlns:a16="http://schemas.microsoft.com/office/drawing/2014/main" id="{55A66B75-875C-4C9C-8C0E-E905CC67AAA8}"/>
              </a:ext>
            </a:extLst>
          </p:cNvPr>
          <p:cNvSpPr>
            <a:spLocks noGrp="1"/>
          </p:cNvSpPr>
          <p:nvPr>
            <p:ph idx="1"/>
          </p:nvPr>
        </p:nvSpPr>
        <p:spPr>
          <a:xfrm>
            <a:off x="920351" y="1328929"/>
            <a:ext cx="6281928" cy="4681369"/>
          </a:xfrm>
        </p:spPr>
        <p:txBody>
          <a:bodyPr>
            <a:normAutofit/>
          </a:bodyPr>
          <a:lstStyle/>
          <a:p>
            <a:pPr marL="0" indent="0">
              <a:buNone/>
            </a:pPr>
            <a:r>
              <a:rPr lang="en-GB" sz="4000" u="sng" dirty="0">
                <a:latin typeface="Arial" panose="020B0604020202020204" pitchFamily="34" charset="0"/>
                <a:cs typeface="Arial" panose="020B0604020202020204" pitchFamily="34" charset="0"/>
              </a:rPr>
              <a:t>Conclusion</a:t>
            </a:r>
            <a:br>
              <a:rPr lang="en-GB" b="1" u="sng"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PGL</a:t>
            </a:r>
          </a:p>
          <a:p>
            <a:pPr marL="0" indent="0">
              <a:buNone/>
            </a:pP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SELF ACTUALIZATION – DESIRE TO DEVELOP AND REALISE YOUR FULL POTENTIAL, TO BECOME EVERYTHING YOU CAN BE (Maslow)</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HEAD OR HEART</a:t>
            </a:r>
            <a:endParaRPr lang="en-GB" b="1" u="sng" dirty="0">
              <a:latin typeface="Arial" panose="020B0604020202020204" pitchFamily="34" charset="0"/>
              <a:cs typeface="Arial" panose="020B0604020202020204" pitchFamily="34" charset="0"/>
            </a:endParaRPr>
          </a:p>
          <a:p>
            <a:endParaRPr lang="en-US" dirty="0"/>
          </a:p>
        </p:txBody>
      </p:sp>
      <p:pic>
        <p:nvPicPr>
          <p:cNvPr id="1028" name="Picture 4" descr="Image result for disney cultural exchange program">
            <a:extLst>
              <a:ext uri="{FF2B5EF4-FFF2-40B4-BE49-F238E27FC236}">
                <a16:creationId xmlns:a16="http://schemas.microsoft.com/office/drawing/2014/main" id="{0DDB77AA-6ED3-4454-88FE-221C94DBB76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30874"/>
          <a:stretch/>
        </p:blipFill>
        <p:spPr bwMode="auto">
          <a:xfrm>
            <a:off x="7912554" y="2363916"/>
            <a:ext cx="3917115" cy="2050922"/>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close up of a sign&#10;&#10;Description automatically generated">
            <a:extLst>
              <a:ext uri="{FF2B5EF4-FFF2-40B4-BE49-F238E27FC236}">
                <a16:creationId xmlns:a16="http://schemas.microsoft.com/office/drawing/2014/main" id="{C93EDACA-46C4-4F14-A0C1-B9474D3A05FA}"/>
              </a:ext>
            </a:extLst>
          </p:cNvPr>
          <p:cNvPicPr>
            <a:picLocks noChangeAspect="1"/>
          </p:cNvPicPr>
          <p:nvPr/>
        </p:nvPicPr>
        <p:blipFill rotWithShape="1">
          <a:blip r:embed="rId5">
            <a:extLst>
              <a:ext uri="{28A0092B-C50C-407E-A947-70E740481C1C}">
                <a14:useLocalDpi xmlns:a14="http://schemas.microsoft.com/office/drawing/2010/main" val="0"/>
              </a:ext>
            </a:extLst>
          </a:blip>
          <a:srcRect t="8970"/>
          <a:stretch/>
        </p:blipFill>
        <p:spPr>
          <a:xfrm>
            <a:off x="7912554" y="4495799"/>
            <a:ext cx="3917115" cy="1996821"/>
          </a:xfrm>
          <a:prstGeom prst="rect">
            <a:avLst/>
          </a:prstGeom>
        </p:spPr>
      </p:pic>
      <p:sp>
        <p:nvSpPr>
          <p:cNvPr id="203" name="Rectangle 202">
            <a:extLst>
              <a:ext uri="{FF2B5EF4-FFF2-40B4-BE49-F238E27FC236}">
                <a16:creationId xmlns:a16="http://schemas.microsoft.com/office/drawing/2014/main" id="{F265D89B-08F6-4727-B564-A6CC7053C0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solidFill>
            <a:prstDash val="solid"/>
            <a:miter lim="800000"/>
          </a:ln>
          <a:effectLst/>
        </p:spPr>
      </p:sp>
    </p:spTree>
    <p:extLst>
      <p:ext uri="{BB962C8B-B14F-4D97-AF65-F5344CB8AC3E}">
        <p14:creationId xmlns:p14="http://schemas.microsoft.com/office/powerpoint/2010/main" val="18147703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8368F-70EF-4A9E-B360-FDE26F2E8F1E}"/>
              </a:ext>
            </a:extLst>
          </p:cNvPr>
          <p:cNvSpPr>
            <a:spLocks noGrp="1"/>
          </p:cNvSpPr>
          <p:nvPr>
            <p:ph type="title"/>
          </p:nvPr>
        </p:nvSpPr>
        <p:spPr>
          <a:xfrm>
            <a:off x="1066800" y="642594"/>
            <a:ext cx="10058400" cy="1371600"/>
          </a:xfrm>
        </p:spPr>
        <p:txBody>
          <a:bodyPr>
            <a:normAutofit/>
          </a:bodyPr>
          <a:lstStyle/>
          <a:p>
            <a:r>
              <a:rPr lang="en-GB" sz="2000" b="1" u="sng"/>
              <a:t>References</a:t>
            </a:r>
            <a:endParaRPr lang="en-GB" sz="2000" b="1" u="sng" dirty="0"/>
          </a:p>
        </p:txBody>
      </p:sp>
      <p:sp>
        <p:nvSpPr>
          <p:cNvPr id="3" name="Content Placeholder 2">
            <a:extLst>
              <a:ext uri="{FF2B5EF4-FFF2-40B4-BE49-F238E27FC236}">
                <a16:creationId xmlns:a16="http://schemas.microsoft.com/office/drawing/2014/main" id="{65C19DA4-36EE-4E9A-9D2C-7320A99D5B37}"/>
              </a:ext>
            </a:extLst>
          </p:cNvPr>
          <p:cNvSpPr>
            <a:spLocks noGrp="1"/>
          </p:cNvSpPr>
          <p:nvPr>
            <p:ph idx="1"/>
          </p:nvPr>
        </p:nvSpPr>
        <p:spPr/>
        <p:txBody>
          <a:bodyPr/>
          <a:lstStyle/>
          <a:p>
            <a:r>
              <a:rPr lang="en-GB" dirty="0"/>
              <a:t>Cardiff airport (2019), ‘Placements at Cardiff Airport’, [Online]. Available https://www.Cardiff-airport.com, [2019, November, 14].</a:t>
            </a:r>
          </a:p>
          <a:p>
            <a:r>
              <a:rPr lang="en-GB" dirty="0"/>
              <a:t>Disney careers, (2019), ‘Working at Disney’, [Online]. Available: https://jobs.disneycareers.com, [2019, November, 12].</a:t>
            </a:r>
          </a:p>
          <a:p>
            <a:r>
              <a:rPr lang="en-GB" dirty="0"/>
              <a:t>Maslow, A. (1992), </a:t>
            </a:r>
            <a:r>
              <a:rPr lang="en-GB" u="sng" dirty="0"/>
              <a:t>The Power of Self-Actualisation,</a:t>
            </a:r>
            <a:r>
              <a:rPr lang="en-GB" dirty="0"/>
              <a:t> London: Sounds True</a:t>
            </a:r>
          </a:p>
          <a:p>
            <a:r>
              <a:rPr lang="en-GB" dirty="0"/>
              <a:t>Pgl (2019), ‘Jobs at PGL’, [Online]. Available: https://pgl.co.uk, [2019, November, 11].</a:t>
            </a:r>
          </a:p>
          <a:p>
            <a:r>
              <a:rPr lang="en-GB" dirty="0"/>
              <a:t>Wales online (2019), ‘Cardiff Airport’, [Online]. Available: https://www.walesonline.co.uk, [2019, November, 14].</a:t>
            </a:r>
          </a:p>
          <a:p>
            <a:r>
              <a:rPr lang="en-GB" dirty="0"/>
              <a:t>Yummy jobs, (2019), ‘Disney Cultural Program’, [Online]. Available: https://www.yummyjobs.com, [2019, November, 12].</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684299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913DB040-6816-4415-960D-8178C78575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1371</TotalTime>
  <Words>866</Words>
  <Application>Microsoft Office PowerPoint</Application>
  <PresentationFormat>Widescreen</PresentationFormat>
  <Paragraphs>89</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Savon</vt:lpstr>
      <vt:lpstr>Placement Opportunities </vt:lpstr>
      <vt:lpstr>PowerPoint Presentation</vt:lpstr>
      <vt:lpstr>PowerPoint Presentation</vt:lpstr>
      <vt:lpstr>     PGL – UK’s leading outdoor education provider.  22 Centres across UK and France.  For   7 – 17  year olds  Employs over 3000 people every year  over 400,000 guests visit every year   more than a holiday, its an adventure that lasts a lifetime  pgl.co.uk</vt:lpstr>
      <vt:lpstr>               Transferable  skills  Ability to relate to young people  Good Organisation skills  deliver exceptional customer service  Teamwork  Delivery and mentoring skills    no cost – free transfers, accommodation and food  already have experience working with children  safeguarding course  rewarding  Useful step into the world of work (The Guardian)  away from home  would lose  my uk job       </vt:lpstr>
      <vt:lpstr>Cardiff Airport  Busiest Airport in Wales  Under the ownership of the Welsh Government since March 2013  Located near the village of Rhoose   British Airways Maintenance is located here  Over 50 direct flights and more than 900 destinations  Qatar Airways is now operating out of Cardiff Airport, connecting Cardiff with the rest of the world.  Wales online.co.uk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Opportunities </dc:title>
  <dc:creator>JOB K. (985334)</dc:creator>
  <cp:lastModifiedBy>JOB K. (985334)</cp:lastModifiedBy>
  <cp:revision>29</cp:revision>
  <dcterms:created xsi:type="dcterms:W3CDTF">2019-11-17T10:08:42Z</dcterms:created>
  <dcterms:modified xsi:type="dcterms:W3CDTF">2019-11-18T09:19:13Z</dcterms:modified>
</cp:coreProperties>
</file>