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</p:sldIdLst>
  <p:sldSz cx="18288000" cy="10287000"/>
  <p:notesSz cx="6858000" cy="9144000"/>
  <p:embeddedFontLst>
    <p:embeddedFont>
      <p:font typeface="More Sugar" charset="1" panose="00000000000000000000"/>
      <p:regular r:id="rId16"/>
    </p:embeddedFont>
    <p:embeddedFont>
      <p:font typeface="Quicksand" charset="1" panose="00000000000000000000"/>
      <p:regular r:id="rId17"/>
    </p:embeddedFont>
    <p:embeddedFont>
      <p:font typeface="Quicksand Bold" charset="1" panose="00000000000000000000"/>
      <p:regular r:id="rId18"/>
    </p:embeddedFont>
    <p:embeddedFont>
      <p:font typeface="Open Sans Bold" charset="1" panose="020B0806030504020204"/>
      <p:regular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fonts/font16.fntdata" Type="http://schemas.openxmlformats.org/officeDocument/2006/relationships/font"/><Relationship Id="rId17" Target="fonts/font17.fntdata" Type="http://schemas.openxmlformats.org/officeDocument/2006/relationships/font"/><Relationship Id="rId18" Target="fonts/font18.fntdata" Type="http://schemas.openxmlformats.org/officeDocument/2006/relationships/font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3.svg" Type="http://schemas.openxmlformats.org/officeDocument/2006/relationships/image"/><Relationship Id="rId11" Target="../media/image5.png" Type="http://schemas.openxmlformats.org/officeDocument/2006/relationships/image"/><Relationship Id="rId2" Target="../media/image1.png" Type="http://schemas.openxmlformats.org/officeDocument/2006/relationships/image"/><Relationship Id="rId3" Target="../media/image6.png" Type="http://schemas.openxmlformats.org/officeDocument/2006/relationships/image"/><Relationship Id="rId4" Target="../media/image7.svg" Type="http://schemas.openxmlformats.org/officeDocument/2006/relationships/image"/><Relationship Id="rId5" Target="../media/image8.png" Type="http://schemas.openxmlformats.org/officeDocument/2006/relationships/image"/><Relationship Id="rId6" Target="../media/image9.svg" Type="http://schemas.openxmlformats.org/officeDocument/2006/relationships/image"/><Relationship Id="rId7" Target="../media/image10.png" Type="http://schemas.openxmlformats.org/officeDocument/2006/relationships/image"/><Relationship Id="rId8" Target="../media/image11.svg" Type="http://schemas.openxmlformats.org/officeDocument/2006/relationships/image"/><Relationship Id="rId9" Target="../media/image12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14.png" Type="http://schemas.openxmlformats.org/officeDocument/2006/relationships/image"/><Relationship Id="rId4" Target="../media/image15.svg" Type="http://schemas.openxmlformats.org/officeDocument/2006/relationships/image"/><Relationship Id="rId5" Target="../media/image16.png" Type="http://schemas.openxmlformats.org/officeDocument/2006/relationships/image"/><Relationship Id="rId6" Target="../media/image17.svg" Type="http://schemas.openxmlformats.org/officeDocument/2006/relationships/image"/><Relationship Id="rId7" Target="../media/image5.png" Type="http://schemas.openxmlformats.org/officeDocument/2006/relationships/image"/><Relationship Id="rId8" Target="../media/image18.png" Type="http://schemas.openxmlformats.org/officeDocument/2006/relationships/image"/><Relationship Id="rId9" Target="../media/image19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7.svg" Type="http://schemas.openxmlformats.org/officeDocument/2006/relationships/image"/><Relationship Id="rId11" Target="../media/image5.png" Type="http://schemas.openxmlformats.org/officeDocument/2006/relationships/image"/><Relationship Id="rId2" Target="../media/image1.png" Type="http://schemas.openxmlformats.org/officeDocument/2006/relationships/image"/><Relationship Id="rId3" Target="../media/image20.png" Type="http://schemas.openxmlformats.org/officeDocument/2006/relationships/image"/><Relationship Id="rId4" Target="../media/image21.svg" Type="http://schemas.openxmlformats.org/officeDocument/2006/relationships/image"/><Relationship Id="rId5" Target="../media/image22.png" Type="http://schemas.openxmlformats.org/officeDocument/2006/relationships/image"/><Relationship Id="rId6" Target="../media/image23.svg" Type="http://schemas.openxmlformats.org/officeDocument/2006/relationships/image"/><Relationship Id="rId7" Target="../media/image24.png" Type="http://schemas.openxmlformats.org/officeDocument/2006/relationships/image"/><Relationship Id="rId8" Target="../media/image25.svg" Type="http://schemas.openxmlformats.org/officeDocument/2006/relationships/image"/><Relationship Id="rId9" Target="../media/image26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5.png" Type="http://schemas.openxmlformats.org/officeDocument/2006/relationships/image"/><Relationship Id="rId11" Target="../media/image5.png" Type="http://schemas.openxmlformats.org/officeDocument/2006/relationships/image"/><Relationship Id="rId12" Target="../media/image36.png" Type="http://schemas.openxmlformats.org/officeDocument/2006/relationships/image"/><Relationship Id="rId13" Target="../media/image37.svg" Type="http://schemas.openxmlformats.org/officeDocument/2006/relationships/image"/><Relationship Id="rId14" Target="../media/image38.png" Type="http://schemas.openxmlformats.org/officeDocument/2006/relationships/image"/><Relationship Id="rId15" Target="../media/image39.svg" Type="http://schemas.openxmlformats.org/officeDocument/2006/relationships/image"/><Relationship Id="rId2" Target="../media/image1.png" Type="http://schemas.openxmlformats.org/officeDocument/2006/relationships/image"/><Relationship Id="rId3" Target="../media/image28.png" Type="http://schemas.openxmlformats.org/officeDocument/2006/relationships/image"/><Relationship Id="rId4" Target="../media/image29.svg" Type="http://schemas.openxmlformats.org/officeDocument/2006/relationships/image"/><Relationship Id="rId5" Target="../media/image30.png" Type="http://schemas.openxmlformats.org/officeDocument/2006/relationships/image"/><Relationship Id="rId6" Target="../media/image31.svg" Type="http://schemas.openxmlformats.org/officeDocument/2006/relationships/image"/><Relationship Id="rId7" Target="../media/image32.png" Type="http://schemas.openxmlformats.org/officeDocument/2006/relationships/image"/><Relationship Id="rId8" Target="../media/image33.png" Type="http://schemas.openxmlformats.org/officeDocument/2006/relationships/image"/><Relationship Id="rId9" Target="../media/image34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6.png" Type="http://schemas.openxmlformats.org/officeDocument/2006/relationships/image"/><Relationship Id="rId11" Target="../media/image37.svg" Type="http://schemas.openxmlformats.org/officeDocument/2006/relationships/image"/><Relationship Id="rId12" Target="../media/image46.png" Type="http://schemas.openxmlformats.org/officeDocument/2006/relationships/image"/><Relationship Id="rId2" Target="../media/image1.png" Type="http://schemas.openxmlformats.org/officeDocument/2006/relationships/image"/><Relationship Id="rId3" Target="../media/image40.png" Type="http://schemas.openxmlformats.org/officeDocument/2006/relationships/image"/><Relationship Id="rId4" Target="../media/image41.svg" Type="http://schemas.openxmlformats.org/officeDocument/2006/relationships/image"/><Relationship Id="rId5" Target="../media/image42.png" Type="http://schemas.openxmlformats.org/officeDocument/2006/relationships/image"/><Relationship Id="rId6" Target="../media/image43.svg" Type="http://schemas.openxmlformats.org/officeDocument/2006/relationships/image"/><Relationship Id="rId7" Target="../media/image44.png" Type="http://schemas.openxmlformats.org/officeDocument/2006/relationships/image"/><Relationship Id="rId8" Target="../media/image45.svg" Type="http://schemas.openxmlformats.org/officeDocument/2006/relationships/image"/><Relationship Id="rId9" Target="../media/image5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47.png" Type="http://schemas.openxmlformats.org/officeDocument/2006/relationships/image"/><Relationship Id="rId4" Target="../media/image48.svg" Type="http://schemas.openxmlformats.org/officeDocument/2006/relationships/image"/><Relationship Id="rId5" Target="../media/image49.png" Type="http://schemas.openxmlformats.org/officeDocument/2006/relationships/image"/><Relationship Id="rId6" Target="../media/image50.svg" Type="http://schemas.openxmlformats.org/officeDocument/2006/relationships/image"/><Relationship Id="rId7" Target="../media/image5.png" Type="http://schemas.openxmlformats.org/officeDocument/2006/relationships/image"/><Relationship Id="rId8" Target="../media/image51.png" Type="http://schemas.openxmlformats.org/officeDocument/2006/relationships/image"/><Relationship Id="rId9" Target="../media/image52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59.png" Type="http://schemas.openxmlformats.org/officeDocument/2006/relationships/image"/><Relationship Id="rId2" Target="../media/image1.png" Type="http://schemas.openxmlformats.org/officeDocument/2006/relationships/image"/><Relationship Id="rId3" Target="../media/image53.png" Type="http://schemas.openxmlformats.org/officeDocument/2006/relationships/image"/><Relationship Id="rId4" Target="../media/image54.svg" Type="http://schemas.openxmlformats.org/officeDocument/2006/relationships/image"/><Relationship Id="rId5" Target="../media/image55.png" Type="http://schemas.openxmlformats.org/officeDocument/2006/relationships/image"/><Relationship Id="rId6" Target="../media/image56.svg" Type="http://schemas.openxmlformats.org/officeDocument/2006/relationships/image"/><Relationship Id="rId7" Target="../media/image5.png" Type="http://schemas.openxmlformats.org/officeDocument/2006/relationships/image"/><Relationship Id="rId8" Target="../media/image57.png" Type="http://schemas.openxmlformats.org/officeDocument/2006/relationships/image"/><Relationship Id="rId9" Target="../media/image58.sv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60.png" Type="http://schemas.openxmlformats.org/officeDocument/2006/relationships/image"/><Relationship Id="rId4" Target="../media/image61.svg" Type="http://schemas.openxmlformats.org/officeDocument/2006/relationships/image"/><Relationship Id="rId5" Target="../media/image62.png" Type="http://schemas.openxmlformats.org/officeDocument/2006/relationships/image"/><Relationship Id="rId6" Target="../media/image63.svg" Type="http://schemas.openxmlformats.org/officeDocument/2006/relationships/image"/><Relationship Id="rId7" Target="../media/image64.png" Type="http://schemas.openxmlformats.org/officeDocument/2006/relationships/image"/><Relationship Id="rId8" Target="../media/image5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65.png" Type="http://schemas.openxmlformats.org/officeDocument/2006/relationships/image"/><Relationship Id="rId4" Target="../media/image66.svg" Type="http://schemas.openxmlformats.org/officeDocument/2006/relationships/image"/><Relationship Id="rId5" Target="../media/image5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8777" r="0" b="-38777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2762060" y="4695577"/>
            <a:ext cx="7581519" cy="8229600"/>
          </a:xfrm>
          <a:custGeom>
            <a:avLst/>
            <a:gdLst/>
            <a:ahLst/>
            <a:cxnLst/>
            <a:rect r="r" b="b" t="t" l="l"/>
            <a:pathLst>
              <a:path h="8229600" w="7581519">
                <a:moveTo>
                  <a:pt x="0" y="0"/>
                </a:moveTo>
                <a:lnTo>
                  <a:pt x="7581520" y="0"/>
                </a:lnTo>
                <a:lnTo>
                  <a:pt x="7581520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30000"/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562481" y="-4809539"/>
            <a:ext cx="7581519" cy="8229600"/>
          </a:xfrm>
          <a:custGeom>
            <a:avLst/>
            <a:gdLst/>
            <a:ahLst/>
            <a:cxnLst/>
            <a:rect r="r" b="b" t="t" l="l"/>
            <a:pathLst>
              <a:path h="8229600" w="7581519">
                <a:moveTo>
                  <a:pt x="0" y="0"/>
                </a:moveTo>
                <a:lnTo>
                  <a:pt x="7581519" y="0"/>
                </a:lnTo>
                <a:lnTo>
                  <a:pt x="7581519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30000"/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0" y="1028700"/>
            <a:ext cx="9589576" cy="8229600"/>
          </a:xfrm>
          <a:custGeom>
            <a:avLst/>
            <a:gdLst/>
            <a:ahLst/>
            <a:cxnLst/>
            <a:rect r="r" b="b" t="t" l="l"/>
            <a:pathLst>
              <a:path h="8229600" w="9589576">
                <a:moveTo>
                  <a:pt x="0" y="0"/>
                </a:moveTo>
                <a:lnTo>
                  <a:pt x="9589576" y="0"/>
                </a:lnTo>
                <a:lnTo>
                  <a:pt x="9589576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4084567" y="-3534023"/>
            <a:ext cx="7581519" cy="8229600"/>
          </a:xfrm>
          <a:custGeom>
            <a:avLst/>
            <a:gdLst/>
            <a:ahLst/>
            <a:cxnLst/>
            <a:rect r="r" b="b" t="t" l="l"/>
            <a:pathLst>
              <a:path h="8229600" w="7581519">
                <a:moveTo>
                  <a:pt x="0" y="0"/>
                </a:moveTo>
                <a:lnTo>
                  <a:pt x="7581519" y="0"/>
                </a:lnTo>
                <a:lnTo>
                  <a:pt x="7581519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30000"/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5484741">
            <a:off x="8618816" y="5143500"/>
            <a:ext cx="7581519" cy="8229600"/>
          </a:xfrm>
          <a:custGeom>
            <a:avLst/>
            <a:gdLst/>
            <a:ahLst/>
            <a:cxnLst/>
            <a:rect r="r" b="b" t="t" l="l"/>
            <a:pathLst>
              <a:path h="8229600" w="7581519">
                <a:moveTo>
                  <a:pt x="0" y="0"/>
                </a:moveTo>
                <a:lnTo>
                  <a:pt x="7581519" y="0"/>
                </a:lnTo>
                <a:lnTo>
                  <a:pt x="7581519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30000"/>
            </a:blip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11524924" y="5767251"/>
            <a:ext cx="6053606" cy="927914"/>
            <a:chOff x="0" y="0"/>
            <a:chExt cx="1594365" cy="244389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594365" cy="244389"/>
            </a:xfrm>
            <a:custGeom>
              <a:avLst/>
              <a:gdLst/>
              <a:ahLst/>
              <a:cxnLst/>
              <a:rect r="r" b="b" t="t" l="l"/>
              <a:pathLst>
                <a:path h="244389" w="1594365">
                  <a:moveTo>
                    <a:pt x="35809" y="0"/>
                  </a:moveTo>
                  <a:lnTo>
                    <a:pt x="1558556" y="0"/>
                  </a:lnTo>
                  <a:cubicBezTo>
                    <a:pt x="1568053" y="0"/>
                    <a:pt x="1577162" y="3773"/>
                    <a:pt x="1583877" y="10488"/>
                  </a:cubicBezTo>
                  <a:cubicBezTo>
                    <a:pt x="1590593" y="17204"/>
                    <a:pt x="1594365" y="26312"/>
                    <a:pt x="1594365" y="35809"/>
                  </a:cubicBezTo>
                  <a:lnTo>
                    <a:pt x="1594365" y="208580"/>
                  </a:lnTo>
                  <a:cubicBezTo>
                    <a:pt x="1594365" y="218077"/>
                    <a:pt x="1590593" y="227185"/>
                    <a:pt x="1583877" y="233901"/>
                  </a:cubicBezTo>
                  <a:cubicBezTo>
                    <a:pt x="1577162" y="240616"/>
                    <a:pt x="1568053" y="244389"/>
                    <a:pt x="1558556" y="244389"/>
                  </a:cubicBezTo>
                  <a:lnTo>
                    <a:pt x="35809" y="244389"/>
                  </a:lnTo>
                  <a:cubicBezTo>
                    <a:pt x="26312" y="244389"/>
                    <a:pt x="17204" y="240616"/>
                    <a:pt x="10488" y="233901"/>
                  </a:cubicBezTo>
                  <a:cubicBezTo>
                    <a:pt x="3773" y="227185"/>
                    <a:pt x="0" y="218077"/>
                    <a:pt x="0" y="208580"/>
                  </a:cubicBezTo>
                  <a:lnTo>
                    <a:pt x="0" y="35809"/>
                  </a:lnTo>
                  <a:cubicBezTo>
                    <a:pt x="0" y="26312"/>
                    <a:pt x="3773" y="17204"/>
                    <a:pt x="10488" y="10488"/>
                  </a:cubicBezTo>
                  <a:cubicBezTo>
                    <a:pt x="17204" y="3773"/>
                    <a:pt x="26312" y="0"/>
                    <a:pt x="35809" y="0"/>
                  </a:cubicBezTo>
                  <a:close/>
                </a:path>
              </a:pathLst>
            </a:custGeom>
            <a:solidFill>
              <a:srgbClr val="0054C5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57150"/>
              <a:ext cx="1594365" cy="30153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11" id="11"/>
          <p:cNvSpPr/>
          <p:nvPr/>
        </p:nvSpPr>
        <p:spPr>
          <a:xfrm flipH="false" flipV="false" rot="0">
            <a:off x="13126453" y="8229600"/>
            <a:ext cx="5161547" cy="2057400"/>
          </a:xfrm>
          <a:custGeom>
            <a:avLst/>
            <a:gdLst/>
            <a:ahLst/>
            <a:cxnLst/>
            <a:rect r="r" b="b" t="t" l="l"/>
            <a:pathLst>
              <a:path h="2057400" w="5161547">
                <a:moveTo>
                  <a:pt x="0" y="0"/>
                </a:moveTo>
                <a:lnTo>
                  <a:pt x="5161547" y="0"/>
                </a:lnTo>
                <a:lnTo>
                  <a:pt x="5161547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64000"/>
            </a:blip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8202592" y="948479"/>
            <a:ext cx="9375938" cy="353618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6769"/>
              </a:lnSpc>
            </a:pPr>
            <a:r>
              <a:rPr lang="en-US" sz="7125">
                <a:solidFill>
                  <a:srgbClr val="1B1A17"/>
                </a:solidFill>
                <a:latin typeface="More Sugar"/>
                <a:ea typeface="More Sugar"/>
                <a:cs typeface="More Sugar"/>
                <a:sym typeface="More Sugar"/>
              </a:rPr>
              <a:t>TIME MANAGEMENT</a:t>
            </a:r>
          </a:p>
          <a:p>
            <a:pPr algn="r">
              <a:lnSpc>
                <a:spcPts val="6769"/>
              </a:lnSpc>
            </a:pPr>
            <a:r>
              <a:rPr lang="en-US" sz="7125">
                <a:solidFill>
                  <a:srgbClr val="1B1A17"/>
                </a:solidFill>
                <a:latin typeface="More Sugar"/>
                <a:ea typeface="More Sugar"/>
                <a:cs typeface="More Sugar"/>
                <a:sym typeface="More Sugar"/>
              </a:rPr>
              <a:t> IN HIGHER </a:t>
            </a:r>
          </a:p>
          <a:p>
            <a:pPr algn="r">
              <a:lnSpc>
                <a:spcPts val="7054"/>
              </a:lnSpc>
            </a:pPr>
            <a:r>
              <a:rPr lang="en-US" sz="7425">
                <a:solidFill>
                  <a:srgbClr val="1B1A17"/>
                </a:solidFill>
                <a:latin typeface="More Sugar"/>
                <a:ea typeface="More Sugar"/>
                <a:cs typeface="More Sugar"/>
                <a:sym typeface="More Sugar"/>
              </a:rPr>
              <a:t>EDUCATION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0909834" y="4686052"/>
            <a:ext cx="6349466" cy="4574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660"/>
              </a:lnSpc>
            </a:pPr>
            <a:r>
              <a:rPr lang="en-US" sz="3000">
                <a:solidFill>
                  <a:srgbClr val="1B1A17"/>
                </a:solidFill>
                <a:latin typeface="Quicksand"/>
                <a:ea typeface="Quicksand"/>
                <a:cs typeface="Quicksand"/>
                <a:sym typeface="Quicksand"/>
              </a:rPr>
              <a:t>Strategies for Academic Success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1698365" y="5996893"/>
            <a:ext cx="5706724" cy="4591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60"/>
              </a:lnSpc>
            </a:pPr>
            <a:r>
              <a:rPr lang="en-US" b="true" sz="3000" spc="-60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Presentated by Anita Woszczak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8777" r="0" b="-38777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6362298" y="2494312"/>
            <a:ext cx="7130461" cy="7456692"/>
          </a:xfrm>
          <a:custGeom>
            <a:avLst/>
            <a:gdLst/>
            <a:ahLst/>
            <a:cxnLst/>
            <a:rect r="r" b="b" t="t" l="l"/>
            <a:pathLst>
              <a:path h="7456692" w="7130461">
                <a:moveTo>
                  <a:pt x="0" y="0"/>
                </a:moveTo>
                <a:lnTo>
                  <a:pt x="7130462" y="0"/>
                </a:lnTo>
                <a:lnTo>
                  <a:pt x="7130462" y="7456692"/>
                </a:lnTo>
                <a:lnTo>
                  <a:pt x="0" y="745669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17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0574867" y="1285676"/>
            <a:ext cx="7713133" cy="5272978"/>
          </a:xfrm>
          <a:custGeom>
            <a:avLst/>
            <a:gdLst/>
            <a:ahLst/>
            <a:cxnLst/>
            <a:rect r="r" b="b" t="t" l="l"/>
            <a:pathLst>
              <a:path h="5272978" w="7713133">
                <a:moveTo>
                  <a:pt x="0" y="0"/>
                </a:moveTo>
                <a:lnTo>
                  <a:pt x="7713133" y="0"/>
                </a:lnTo>
                <a:lnTo>
                  <a:pt x="7713133" y="5272978"/>
                </a:lnTo>
                <a:lnTo>
                  <a:pt x="0" y="527297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6024671" y="-547681"/>
            <a:ext cx="3867912" cy="4114800"/>
          </a:xfrm>
          <a:custGeom>
            <a:avLst/>
            <a:gdLst/>
            <a:ahLst/>
            <a:cxnLst/>
            <a:rect r="r" b="b" t="t" l="l"/>
            <a:pathLst>
              <a:path h="4114800" w="3867912">
                <a:moveTo>
                  <a:pt x="0" y="0"/>
                </a:moveTo>
                <a:lnTo>
                  <a:pt x="3867912" y="0"/>
                </a:lnTo>
                <a:lnTo>
                  <a:pt x="386791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alphaModFix amt="26000"/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-881435" y="6222658"/>
            <a:ext cx="6183443" cy="4114800"/>
          </a:xfrm>
          <a:custGeom>
            <a:avLst/>
            <a:gdLst/>
            <a:ahLst/>
            <a:cxnLst/>
            <a:rect r="r" b="b" t="t" l="l"/>
            <a:pathLst>
              <a:path h="4114800" w="6183443">
                <a:moveTo>
                  <a:pt x="0" y="0"/>
                </a:moveTo>
                <a:lnTo>
                  <a:pt x="6183443" y="0"/>
                </a:lnTo>
                <a:lnTo>
                  <a:pt x="618344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alphaModFix amt="48000"/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2739495" y="8280058"/>
            <a:ext cx="5548505" cy="2057400"/>
          </a:xfrm>
          <a:custGeom>
            <a:avLst/>
            <a:gdLst/>
            <a:ahLst/>
            <a:cxnLst/>
            <a:rect r="r" b="b" t="t" l="l"/>
            <a:pathLst>
              <a:path h="2057400" w="5548505">
                <a:moveTo>
                  <a:pt x="0" y="0"/>
                </a:moveTo>
                <a:lnTo>
                  <a:pt x="5548505" y="0"/>
                </a:lnTo>
                <a:lnTo>
                  <a:pt x="5548505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alphaModFix amt="65000"/>
            </a:blip>
            <a:stretch>
              <a:fillRect l="0" t="-3748" r="0" b="-3748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842190" y="511314"/>
            <a:ext cx="8546615" cy="163912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6294"/>
              </a:lnSpc>
            </a:pPr>
            <a:r>
              <a:rPr lang="en-US" sz="6625">
                <a:solidFill>
                  <a:srgbClr val="1B1A17"/>
                </a:solidFill>
                <a:latin typeface="More Sugar"/>
                <a:ea typeface="More Sugar"/>
                <a:cs typeface="More Sugar"/>
                <a:sym typeface="More Sugar"/>
              </a:rPr>
              <a:t>WHY TIME MANAGEMENT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404288" y="2542138"/>
            <a:ext cx="10710015" cy="7124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906785" indent="-453392" lvl="1">
              <a:lnSpc>
                <a:spcPts val="5880"/>
              </a:lnSpc>
              <a:buFont typeface="Arial"/>
              <a:buChar char="•"/>
            </a:pPr>
            <a:r>
              <a:rPr lang="en-US" b="true" sz="4200">
                <a:solidFill>
                  <a:srgbClr val="1B1A1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Helps plan task and meet deadlines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404288" y="3490919"/>
            <a:ext cx="10489339" cy="7124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906785" indent="-453392" lvl="1">
              <a:lnSpc>
                <a:spcPts val="5880"/>
              </a:lnSpc>
              <a:buFont typeface="Arial"/>
              <a:buChar char="•"/>
            </a:pPr>
            <a:r>
              <a:rPr lang="en-US" b="true" sz="4200">
                <a:solidFill>
                  <a:srgbClr val="1B1A1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Reduces stress and improves focus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404288" y="4441514"/>
            <a:ext cx="10245495" cy="7124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906785" indent="-453392" lvl="1">
              <a:lnSpc>
                <a:spcPts val="5880"/>
              </a:lnSpc>
              <a:buFont typeface="Arial"/>
              <a:buChar char="•"/>
            </a:pPr>
            <a:r>
              <a:rPr lang="en-US" b="true" sz="4200">
                <a:solidFill>
                  <a:srgbClr val="1B1A1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Increases academic performance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404288" y="5392108"/>
            <a:ext cx="8115300" cy="7124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906785" indent="-453392" lvl="1">
              <a:lnSpc>
                <a:spcPts val="5880"/>
              </a:lnSpc>
              <a:buFont typeface="Arial"/>
              <a:buChar char="•"/>
            </a:pPr>
            <a:r>
              <a:rPr lang="en-US" b="true" sz="4200">
                <a:solidFill>
                  <a:srgbClr val="1B1A1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Support work-life balance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0" y="6939654"/>
            <a:ext cx="11793682" cy="16592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720"/>
              </a:lnSpc>
            </a:pPr>
            <a:r>
              <a:rPr lang="en-US" sz="4800" b="true">
                <a:solidFill>
                  <a:srgbClr val="1B1A1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✅Good Time Management = more success and less pressure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8777" r="0" b="-38777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2636630" y="-2242556"/>
            <a:ext cx="7330661" cy="7386056"/>
          </a:xfrm>
          <a:custGeom>
            <a:avLst/>
            <a:gdLst/>
            <a:ahLst/>
            <a:cxnLst/>
            <a:rect r="r" b="b" t="t" l="l"/>
            <a:pathLst>
              <a:path h="7386056" w="7330661">
                <a:moveTo>
                  <a:pt x="0" y="0"/>
                </a:moveTo>
                <a:lnTo>
                  <a:pt x="7330660" y="0"/>
                </a:lnTo>
                <a:lnTo>
                  <a:pt x="7330660" y="7386056"/>
                </a:lnTo>
                <a:lnTo>
                  <a:pt x="0" y="738605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179574" y="249767"/>
            <a:ext cx="6696537" cy="7562824"/>
          </a:xfrm>
          <a:custGeom>
            <a:avLst/>
            <a:gdLst/>
            <a:ahLst/>
            <a:cxnLst/>
            <a:rect r="r" b="b" t="t" l="l"/>
            <a:pathLst>
              <a:path h="7562824" w="6696537">
                <a:moveTo>
                  <a:pt x="0" y="0"/>
                </a:moveTo>
                <a:lnTo>
                  <a:pt x="6696536" y="0"/>
                </a:lnTo>
                <a:lnTo>
                  <a:pt x="6696536" y="7562824"/>
                </a:lnTo>
                <a:lnTo>
                  <a:pt x="0" y="756282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3929088" y="-1561546"/>
            <a:ext cx="7330661" cy="7386056"/>
          </a:xfrm>
          <a:custGeom>
            <a:avLst/>
            <a:gdLst/>
            <a:ahLst/>
            <a:cxnLst/>
            <a:rect r="r" b="b" t="t" l="l"/>
            <a:pathLst>
              <a:path h="7386056" w="7330661">
                <a:moveTo>
                  <a:pt x="0" y="0"/>
                </a:moveTo>
                <a:lnTo>
                  <a:pt x="7330661" y="0"/>
                </a:lnTo>
                <a:lnTo>
                  <a:pt x="7330661" y="7386056"/>
                </a:lnTo>
                <a:lnTo>
                  <a:pt x="0" y="738605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8048772" y="4777693"/>
            <a:ext cx="7330661" cy="7386056"/>
          </a:xfrm>
          <a:custGeom>
            <a:avLst/>
            <a:gdLst/>
            <a:ahLst/>
            <a:cxnLst/>
            <a:rect r="r" b="b" t="t" l="l"/>
            <a:pathLst>
              <a:path h="7386056" w="7330661">
                <a:moveTo>
                  <a:pt x="0" y="0"/>
                </a:moveTo>
                <a:lnTo>
                  <a:pt x="7330660" y="0"/>
                </a:lnTo>
                <a:lnTo>
                  <a:pt x="7330660" y="7386056"/>
                </a:lnTo>
                <a:lnTo>
                  <a:pt x="0" y="738605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0" y="8229600"/>
            <a:ext cx="5161547" cy="2057400"/>
          </a:xfrm>
          <a:custGeom>
            <a:avLst/>
            <a:gdLst/>
            <a:ahLst/>
            <a:cxnLst/>
            <a:rect r="r" b="b" t="t" l="l"/>
            <a:pathLst>
              <a:path h="2057400" w="5161547">
                <a:moveTo>
                  <a:pt x="0" y="0"/>
                </a:moveTo>
                <a:lnTo>
                  <a:pt x="5161547" y="0"/>
                </a:lnTo>
                <a:lnTo>
                  <a:pt x="5161547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alphaModFix amt="78000"/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7828365" y="8131925"/>
            <a:ext cx="220407" cy="677593"/>
          </a:xfrm>
          <a:custGeom>
            <a:avLst/>
            <a:gdLst/>
            <a:ahLst/>
            <a:cxnLst/>
            <a:rect r="r" b="b" t="t" l="l"/>
            <a:pathLst>
              <a:path h="677593" w="220407">
                <a:moveTo>
                  <a:pt x="0" y="0"/>
                </a:moveTo>
                <a:lnTo>
                  <a:pt x="220407" y="0"/>
                </a:lnTo>
                <a:lnTo>
                  <a:pt x="220407" y="677592"/>
                </a:lnTo>
                <a:lnTo>
                  <a:pt x="0" y="67759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1990929" y="200025"/>
            <a:ext cx="13418527" cy="21966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8363"/>
              </a:lnSpc>
            </a:pPr>
            <a:r>
              <a:rPr lang="en-US" sz="8803">
                <a:solidFill>
                  <a:srgbClr val="1B1A17"/>
                </a:solidFill>
                <a:latin typeface="More Sugar"/>
                <a:ea typeface="More Sugar"/>
                <a:cs typeface="More Sugar"/>
                <a:sym typeface="More Sugar"/>
              </a:rPr>
              <a:t>COMMON CHALLENGES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7245860" y="3166827"/>
            <a:ext cx="8235355" cy="7550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949964" indent="-474982" lvl="1">
              <a:lnSpc>
                <a:spcPts val="6160"/>
              </a:lnSpc>
              <a:buFont typeface="Arial"/>
              <a:buChar char="•"/>
            </a:pPr>
            <a:r>
              <a:rPr lang="en-US" b="true" sz="4400">
                <a:solidFill>
                  <a:srgbClr val="1B1A1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Too many responsibilities 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7245860" y="3929398"/>
            <a:ext cx="9475788" cy="7550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949964" indent="-474982" lvl="1">
              <a:lnSpc>
                <a:spcPts val="6160"/>
              </a:lnSpc>
              <a:buFont typeface="Arial"/>
              <a:buChar char="•"/>
            </a:pPr>
            <a:r>
              <a:rPr lang="en-US" b="true" sz="4400">
                <a:solidFill>
                  <a:srgbClr val="1B1A1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Distractions from Social Media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7245860" y="4691968"/>
            <a:ext cx="9561711" cy="7550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949964" indent="-474982" lvl="1">
              <a:lnSpc>
                <a:spcPts val="6160"/>
              </a:lnSpc>
              <a:buFont typeface="Arial"/>
              <a:buChar char="•"/>
            </a:pPr>
            <a:r>
              <a:rPr lang="en-US" b="true" sz="4400">
                <a:solidFill>
                  <a:srgbClr val="1B1A1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Poor planning or no clear goals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7245860" y="5361257"/>
            <a:ext cx="8936485" cy="15360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949964" indent="-474982" lvl="1">
              <a:lnSpc>
                <a:spcPts val="6160"/>
              </a:lnSpc>
              <a:buFont typeface="Arial"/>
              <a:buChar char="•"/>
            </a:pPr>
            <a:r>
              <a:rPr lang="en-US" b="true" sz="4400">
                <a:solidFill>
                  <a:srgbClr val="1B1A1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Not knowing how to start or what to prioritise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8462466" y="7856807"/>
            <a:ext cx="8796834" cy="15005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020"/>
              </a:lnSpc>
            </a:pPr>
            <a:r>
              <a:rPr lang="en-US" sz="4300" b="true">
                <a:solidFill>
                  <a:srgbClr val="1B1A1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Many students feel overhelmed,</a:t>
            </a:r>
          </a:p>
          <a:p>
            <a:pPr algn="ctr">
              <a:lnSpc>
                <a:spcPts val="6020"/>
              </a:lnSpc>
            </a:pPr>
            <a:r>
              <a:rPr lang="en-US" sz="4300" b="true">
                <a:solidFill>
                  <a:srgbClr val="1B1A1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especially in the first year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8777" r="0" b="-38777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4240671" y="1255444"/>
            <a:ext cx="5375629" cy="4114800"/>
          </a:xfrm>
          <a:custGeom>
            <a:avLst/>
            <a:gdLst/>
            <a:ahLst/>
            <a:cxnLst/>
            <a:rect r="r" b="b" t="t" l="l"/>
            <a:pathLst>
              <a:path h="4114800" w="5375629">
                <a:moveTo>
                  <a:pt x="0" y="0"/>
                </a:moveTo>
                <a:lnTo>
                  <a:pt x="5375630" y="0"/>
                </a:lnTo>
                <a:lnTo>
                  <a:pt x="537563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3559590" y="1980989"/>
            <a:ext cx="9573383" cy="8650857"/>
          </a:xfrm>
          <a:custGeom>
            <a:avLst/>
            <a:gdLst/>
            <a:ahLst/>
            <a:cxnLst/>
            <a:rect r="r" b="b" t="t" l="l"/>
            <a:pathLst>
              <a:path h="8650857" w="9573383">
                <a:moveTo>
                  <a:pt x="0" y="0"/>
                </a:moveTo>
                <a:lnTo>
                  <a:pt x="9573383" y="0"/>
                </a:lnTo>
                <a:lnTo>
                  <a:pt x="9573383" y="8650857"/>
                </a:lnTo>
                <a:lnTo>
                  <a:pt x="0" y="865085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19999"/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-2002496" y="7903593"/>
            <a:ext cx="7315200" cy="3022138"/>
          </a:xfrm>
          <a:custGeom>
            <a:avLst/>
            <a:gdLst/>
            <a:ahLst/>
            <a:cxnLst/>
            <a:rect r="r" b="b" t="t" l="l"/>
            <a:pathLst>
              <a:path h="3022138" w="7315200">
                <a:moveTo>
                  <a:pt x="0" y="0"/>
                </a:moveTo>
                <a:lnTo>
                  <a:pt x="7315200" y="0"/>
                </a:lnTo>
                <a:lnTo>
                  <a:pt x="7315200" y="3022138"/>
                </a:lnTo>
                <a:lnTo>
                  <a:pt x="0" y="3022138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8374395" y="-3738378"/>
            <a:ext cx="9573383" cy="8650857"/>
          </a:xfrm>
          <a:custGeom>
            <a:avLst/>
            <a:gdLst/>
            <a:ahLst/>
            <a:cxnLst/>
            <a:rect r="r" b="b" t="t" l="l"/>
            <a:pathLst>
              <a:path h="8650857" w="9573383">
                <a:moveTo>
                  <a:pt x="0" y="0"/>
                </a:moveTo>
                <a:lnTo>
                  <a:pt x="9573383" y="0"/>
                </a:lnTo>
                <a:lnTo>
                  <a:pt x="9573383" y="8650857"/>
                </a:lnTo>
                <a:lnTo>
                  <a:pt x="0" y="865085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19999"/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2602066" y="8577176"/>
            <a:ext cx="874024" cy="1018460"/>
          </a:xfrm>
          <a:custGeom>
            <a:avLst/>
            <a:gdLst/>
            <a:ahLst/>
            <a:cxnLst/>
            <a:rect r="r" b="b" t="t" l="l"/>
            <a:pathLst>
              <a:path h="1018460" w="874024">
                <a:moveTo>
                  <a:pt x="0" y="0"/>
                </a:moveTo>
                <a:lnTo>
                  <a:pt x="874024" y="0"/>
                </a:lnTo>
                <a:lnTo>
                  <a:pt x="874024" y="1018461"/>
                </a:lnTo>
                <a:lnTo>
                  <a:pt x="0" y="1018461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3126453" y="8229600"/>
            <a:ext cx="5161547" cy="2057400"/>
          </a:xfrm>
          <a:custGeom>
            <a:avLst/>
            <a:gdLst/>
            <a:ahLst/>
            <a:cxnLst/>
            <a:rect r="r" b="b" t="t" l="l"/>
            <a:pathLst>
              <a:path h="2057400" w="5161547">
                <a:moveTo>
                  <a:pt x="0" y="0"/>
                </a:moveTo>
                <a:lnTo>
                  <a:pt x="5161547" y="0"/>
                </a:lnTo>
                <a:lnTo>
                  <a:pt x="5161547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alphaModFix amt="52000"/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1475529" y="625150"/>
            <a:ext cx="14977793" cy="11367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363"/>
              </a:lnSpc>
            </a:pPr>
            <a:r>
              <a:rPr lang="en-US" sz="8803">
                <a:solidFill>
                  <a:srgbClr val="1B1A17"/>
                </a:solidFill>
                <a:latin typeface="More Sugar"/>
                <a:ea typeface="More Sugar"/>
                <a:cs typeface="More Sugar"/>
                <a:sym typeface="More Sugar"/>
              </a:rPr>
              <a:t>TECHNIQUE POMODORO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0" y="2404345"/>
            <a:ext cx="14830701" cy="7550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949964" indent="-474982" lvl="1">
              <a:lnSpc>
                <a:spcPts val="6160"/>
              </a:lnSpc>
              <a:buFont typeface="Arial"/>
              <a:buChar char="•"/>
            </a:pPr>
            <a:r>
              <a:rPr lang="en-US" b="true" sz="4400">
                <a:solidFill>
                  <a:srgbClr val="1B1A1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Work for 25 minutes, then take a 5 minute break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0" y="3635610"/>
            <a:ext cx="12387697" cy="15005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928374" indent="-464187" lvl="1">
              <a:lnSpc>
                <a:spcPts val="6020"/>
              </a:lnSpc>
              <a:buFont typeface="Arial"/>
              <a:buChar char="•"/>
            </a:pPr>
            <a:r>
              <a:rPr lang="en-US" b="true" sz="4300">
                <a:solidFill>
                  <a:srgbClr val="1B1A1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After 4 cycle, take a longer break(15-30 minutes)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0" y="5428847"/>
            <a:ext cx="10994057" cy="7550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949964" indent="-474982" lvl="1">
              <a:lnSpc>
                <a:spcPts val="6160"/>
              </a:lnSpc>
              <a:buFont typeface="Arial"/>
              <a:buChar char="•"/>
            </a:pPr>
            <a:r>
              <a:rPr lang="en-US" b="true" sz="4400">
                <a:solidFill>
                  <a:srgbClr val="1B1A1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Keep focus high reduces burnout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0" y="6479137"/>
            <a:ext cx="14516937" cy="15360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949964" indent="-474982" lvl="1">
              <a:lnSpc>
                <a:spcPts val="6160"/>
              </a:lnSpc>
              <a:buFont typeface="Arial"/>
              <a:buChar char="•"/>
            </a:pPr>
            <a:r>
              <a:rPr lang="en-US" b="true" sz="4400">
                <a:solidFill>
                  <a:srgbClr val="1B1A1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Research (Nyak et al.2022) show better focus and motivation during online learning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3476090" y="8257732"/>
            <a:ext cx="6932116" cy="15716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300"/>
              </a:lnSpc>
            </a:pPr>
            <a:r>
              <a:rPr lang="en-US" sz="4500" b="true">
                <a:solidFill>
                  <a:srgbClr val="1B1A1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Simple and effective for </a:t>
            </a:r>
          </a:p>
          <a:p>
            <a:pPr algn="ctr">
              <a:lnSpc>
                <a:spcPts val="6300"/>
              </a:lnSpc>
            </a:pPr>
            <a:r>
              <a:rPr lang="en-US" sz="4500" b="true">
                <a:solidFill>
                  <a:srgbClr val="1B1A1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regular study sessions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8777" r="0" b="-38777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1837126" y="3950735"/>
            <a:ext cx="9641192" cy="8466719"/>
          </a:xfrm>
          <a:custGeom>
            <a:avLst/>
            <a:gdLst/>
            <a:ahLst/>
            <a:cxnLst/>
            <a:rect r="r" b="b" t="t" l="l"/>
            <a:pathLst>
              <a:path h="8466719" w="9641192">
                <a:moveTo>
                  <a:pt x="0" y="0"/>
                </a:moveTo>
                <a:lnTo>
                  <a:pt x="9641192" y="0"/>
                </a:lnTo>
                <a:lnTo>
                  <a:pt x="9641192" y="8466720"/>
                </a:lnTo>
                <a:lnTo>
                  <a:pt x="0" y="846672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667480" y="-702804"/>
            <a:ext cx="5787693" cy="6523014"/>
          </a:xfrm>
          <a:custGeom>
            <a:avLst/>
            <a:gdLst/>
            <a:ahLst/>
            <a:cxnLst/>
            <a:rect r="r" b="b" t="t" l="l"/>
            <a:pathLst>
              <a:path h="6523014" w="5787693">
                <a:moveTo>
                  <a:pt x="0" y="0"/>
                </a:moveTo>
                <a:lnTo>
                  <a:pt x="5787693" y="0"/>
                </a:lnTo>
                <a:lnTo>
                  <a:pt x="5787693" y="6523015"/>
                </a:lnTo>
                <a:lnTo>
                  <a:pt x="0" y="652301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19999"/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5379159" y="8313552"/>
            <a:ext cx="1037442" cy="944748"/>
          </a:xfrm>
          <a:custGeom>
            <a:avLst/>
            <a:gdLst/>
            <a:ahLst/>
            <a:cxnLst/>
            <a:rect r="r" b="b" t="t" l="l"/>
            <a:pathLst>
              <a:path h="944748" w="1037442">
                <a:moveTo>
                  <a:pt x="0" y="0"/>
                </a:moveTo>
                <a:lnTo>
                  <a:pt x="1037442" y="0"/>
                </a:lnTo>
                <a:lnTo>
                  <a:pt x="1037442" y="944748"/>
                </a:lnTo>
                <a:lnTo>
                  <a:pt x="0" y="944748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-4265" r="0" b="-4265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8646808" y="-2356682"/>
            <a:ext cx="9641192" cy="8466719"/>
          </a:xfrm>
          <a:custGeom>
            <a:avLst/>
            <a:gdLst/>
            <a:ahLst/>
            <a:cxnLst/>
            <a:rect r="r" b="b" t="t" l="l"/>
            <a:pathLst>
              <a:path h="8466719" w="9641192">
                <a:moveTo>
                  <a:pt x="0" y="0"/>
                </a:moveTo>
                <a:lnTo>
                  <a:pt x="9641192" y="0"/>
                </a:lnTo>
                <a:lnTo>
                  <a:pt x="9641192" y="8466720"/>
                </a:lnTo>
                <a:lnTo>
                  <a:pt x="0" y="846672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6969910" y="1876678"/>
            <a:ext cx="9472486" cy="9007473"/>
          </a:xfrm>
          <a:custGeom>
            <a:avLst/>
            <a:gdLst/>
            <a:ahLst/>
            <a:cxnLst/>
            <a:rect r="r" b="b" t="t" l="l"/>
            <a:pathLst>
              <a:path h="9007473" w="9472486">
                <a:moveTo>
                  <a:pt x="0" y="0"/>
                </a:moveTo>
                <a:lnTo>
                  <a:pt x="9472486" y="0"/>
                </a:lnTo>
                <a:lnTo>
                  <a:pt x="9472486" y="9007473"/>
                </a:lnTo>
                <a:lnTo>
                  <a:pt x="0" y="900747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alphaModFix amt="19999"/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4798426" y="6990516"/>
            <a:ext cx="3308893" cy="3296484"/>
          </a:xfrm>
          <a:custGeom>
            <a:avLst/>
            <a:gdLst/>
            <a:ahLst/>
            <a:cxnLst/>
            <a:rect r="r" b="b" t="t" l="l"/>
            <a:pathLst>
              <a:path h="3296484" w="3308893">
                <a:moveTo>
                  <a:pt x="0" y="0"/>
                </a:moveTo>
                <a:lnTo>
                  <a:pt x="3308893" y="0"/>
                </a:lnTo>
                <a:lnTo>
                  <a:pt x="3308893" y="3296484"/>
                </a:lnTo>
                <a:lnTo>
                  <a:pt x="0" y="3296484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1464604" y="561734"/>
            <a:ext cx="14977793" cy="21940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363"/>
              </a:lnSpc>
            </a:pPr>
            <a:r>
              <a:rPr lang="en-US" sz="8803">
                <a:solidFill>
                  <a:srgbClr val="1B1A17"/>
                </a:solidFill>
                <a:latin typeface="More Sugar"/>
                <a:ea typeface="More Sugar"/>
                <a:cs typeface="More Sugar"/>
                <a:sym typeface="More Sugar"/>
              </a:rPr>
              <a:t>SOAR AND SMART METHODS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14674543" y="-4503737"/>
            <a:ext cx="9472486" cy="9007473"/>
          </a:xfrm>
          <a:custGeom>
            <a:avLst/>
            <a:gdLst/>
            <a:ahLst/>
            <a:cxnLst/>
            <a:rect r="r" b="b" t="t" l="l"/>
            <a:pathLst>
              <a:path h="9007473" w="9472486">
                <a:moveTo>
                  <a:pt x="0" y="0"/>
                </a:moveTo>
                <a:lnTo>
                  <a:pt x="9472486" y="0"/>
                </a:lnTo>
                <a:lnTo>
                  <a:pt x="9472486" y="9007474"/>
                </a:lnTo>
                <a:lnTo>
                  <a:pt x="0" y="900747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alphaModFix amt="19999"/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0" y="8184095"/>
            <a:ext cx="5161547" cy="2057400"/>
          </a:xfrm>
          <a:custGeom>
            <a:avLst/>
            <a:gdLst/>
            <a:ahLst/>
            <a:cxnLst/>
            <a:rect r="r" b="b" t="t" l="l"/>
            <a:pathLst>
              <a:path h="2057400" w="5161547">
                <a:moveTo>
                  <a:pt x="0" y="0"/>
                </a:moveTo>
                <a:lnTo>
                  <a:pt x="5161547" y="0"/>
                </a:lnTo>
                <a:lnTo>
                  <a:pt x="5161547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alphaModFix amt="54000"/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1416607" y="3911480"/>
            <a:ext cx="624948" cy="288612"/>
          </a:xfrm>
          <a:custGeom>
            <a:avLst/>
            <a:gdLst/>
            <a:ahLst/>
            <a:cxnLst/>
            <a:rect r="r" b="b" t="t" l="l"/>
            <a:pathLst>
              <a:path h="288612" w="624948">
                <a:moveTo>
                  <a:pt x="0" y="0"/>
                </a:moveTo>
                <a:lnTo>
                  <a:pt x="624948" y="0"/>
                </a:lnTo>
                <a:lnTo>
                  <a:pt x="624948" y="288612"/>
                </a:lnTo>
                <a:lnTo>
                  <a:pt x="0" y="28861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579119" y="4670181"/>
            <a:ext cx="297986" cy="294735"/>
          </a:xfrm>
          <a:custGeom>
            <a:avLst/>
            <a:gdLst/>
            <a:ahLst/>
            <a:cxnLst/>
            <a:rect r="r" b="b" t="t" l="l"/>
            <a:pathLst>
              <a:path h="294735" w="297986">
                <a:moveTo>
                  <a:pt x="0" y="0"/>
                </a:moveTo>
                <a:lnTo>
                  <a:pt x="297986" y="0"/>
                </a:lnTo>
                <a:lnTo>
                  <a:pt x="297986" y="294735"/>
                </a:lnTo>
                <a:lnTo>
                  <a:pt x="0" y="294735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-530832" y="4418012"/>
            <a:ext cx="16917748" cy="15360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160"/>
              </a:lnSpc>
            </a:pPr>
            <a:r>
              <a:rPr lang="en-US" sz="4400" b="true">
                <a:solidFill>
                  <a:srgbClr val="1B1A1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SMART Goal = Specific,Measurable,Achievable, Relevant,Time-based</a:t>
            </a:r>
          </a:p>
        </p:txBody>
      </p:sp>
      <p:sp>
        <p:nvSpPr>
          <p:cNvPr name="AutoShape 15" id="15"/>
          <p:cNvSpPr/>
          <p:nvPr/>
        </p:nvSpPr>
        <p:spPr>
          <a:xfrm>
            <a:off x="5897880" y="5143500"/>
            <a:ext cx="6492240" cy="0"/>
          </a:xfrm>
          <a:prstGeom prst="line">
            <a:avLst/>
          </a:prstGeom>
          <a:ln cap="flat" w="38100">
            <a:solidFill>
              <a:srgbClr val="000000"/>
            </a:solidFill>
            <a:prstDash val="solid"/>
            <a:headEnd type="none" len="sm" w="sm"/>
            <a:tailEnd type="triangle" len="med" w="lg"/>
          </a:ln>
        </p:spPr>
      </p:sp>
      <p:sp>
        <p:nvSpPr>
          <p:cNvPr name="Freeform 16" id="16"/>
          <p:cNvSpPr/>
          <p:nvPr/>
        </p:nvSpPr>
        <p:spPr>
          <a:xfrm flipH="false" flipV="false" rot="0">
            <a:off x="426767" y="6258876"/>
            <a:ext cx="989840" cy="457126"/>
          </a:xfrm>
          <a:custGeom>
            <a:avLst/>
            <a:gdLst/>
            <a:ahLst/>
            <a:cxnLst/>
            <a:rect r="r" b="b" t="t" l="l"/>
            <a:pathLst>
              <a:path h="457126" w="989840">
                <a:moveTo>
                  <a:pt x="0" y="0"/>
                </a:moveTo>
                <a:lnTo>
                  <a:pt x="989840" y="0"/>
                </a:lnTo>
                <a:lnTo>
                  <a:pt x="989840" y="457126"/>
                </a:lnTo>
                <a:lnTo>
                  <a:pt x="0" y="45712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7" id="17"/>
          <p:cNvSpPr txBox="true"/>
          <p:nvPr/>
        </p:nvSpPr>
        <p:spPr>
          <a:xfrm rot="0">
            <a:off x="80655" y="2818087"/>
            <a:ext cx="12824630" cy="7550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949964" indent="-474982" lvl="1">
              <a:lnSpc>
                <a:spcPts val="6160"/>
              </a:lnSpc>
              <a:buFont typeface="Arial"/>
              <a:buChar char="•"/>
            </a:pPr>
            <a:r>
              <a:rPr lang="en-US" b="true" sz="4400">
                <a:solidFill>
                  <a:srgbClr val="1B1A1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SOAR - Situation,Obstacle,Action,Result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057659" y="3635416"/>
            <a:ext cx="13740767" cy="7550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160"/>
              </a:lnSpc>
            </a:pPr>
            <a:r>
              <a:rPr lang="en-US" sz="4400" b="true">
                <a:solidFill>
                  <a:srgbClr val="1B1A1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Helps plan and reflect on learningtasks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117163" y="6024313"/>
            <a:ext cx="15059291" cy="15360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160"/>
              </a:lnSpc>
            </a:pPr>
            <a:r>
              <a:rPr lang="en-US" sz="4400" b="true">
                <a:solidFill>
                  <a:srgbClr val="1B1A1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These methods guide stydents in goal setting and self-evaluation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6447953" y="8080659"/>
            <a:ext cx="8101509" cy="15360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160"/>
              </a:lnSpc>
            </a:pPr>
            <a:r>
              <a:rPr lang="en-US" sz="4400" b="true">
                <a:solidFill>
                  <a:srgbClr val="1B1A1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Great for organising complex</a:t>
            </a:r>
          </a:p>
          <a:p>
            <a:pPr algn="ctr">
              <a:lnSpc>
                <a:spcPts val="6160"/>
              </a:lnSpc>
            </a:pPr>
            <a:r>
              <a:rPr lang="en-US" sz="4400" b="true">
                <a:solidFill>
                  <a:srgbClr val="1B1A1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study task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8777" r="0" b="-38777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6300998" y="2619375"/>
            <a:ext cx="10477186" cy="8172205"/>
          </a:xfrm>
          <a:custGeom>
            <a:avLst/>
            <a:gdLst/>
            <a:ahLst/>
            <a:cxnLst/>
            <a:rect r="r" b="b" t="t" l="l"/>
            <a:pathLst>
              <a:path h="8172205" w="10477186">
                <a:moveTo>
                  <a:pt x="0" y="0"/>
                </a:moveTo>
                <a:lnTo>
                  <a:pt x="10477186" y="0"/>
                </a:lnTo>
                <a:lnTo>
                  <a:pt x="10477186" y="8172205"/>
                </a:lnTo>
                <a:lnTo>
                  <a:pt x="0" y="817220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17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749044" y="-702804"/>
            <a:ext cx="7050042" cy="6917854"/>
          </a:xfrm>
          <a:custGeom>
            <a:avLst/>
            <a:gdLst/>
            <a:ahLst/>
            <a:cxnLst/>
            <a:rect r="r" b="b" t="t" l="l"/>
            <a:pathLst>
              <a:path h="6917854" w="7050042">
                <a:moveTo>
                  <a:pt x="0" y="0"/>
                </a:moveTo>
                <a:lnTo>
                  <a:pt x="7050042" y="0"/>
                </a:lnTo>
                <a:lnTo>
                  <a:pt x="7050042" y="6917854"/>
                </a:lnTo>
                <a:lnTo>
                  <a:pt x="0" y="691785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17000"/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5284488" y="-1028700"/>
            <a:ext cx="4063487" cy="4636759"/>
          </a:xfrm>
          <a:custGeom>
            <a:avLst/>
            <a:gdLst/>
            <a:ahLst/>
            <a:cxnLst/>
            <a:rect r="r" b="b" t="t" l="l"/>
            <a:pathLst>
              <a:path h="4636759" w="4063487">
                <a:moveTo>
                  <a:pt x="0" y="0"/>
                </a:moveTo>
                <a:lnTo>
                  <a:pt x="4063487" y="0"/>
                </a:lnTo>
                <a:lnTo>
                  <a:pt x="4063487" y="4636759"/>
                </a:lnTo>
                <a:lnTo>
                  <a:pt x="0" y="463675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alphaModFix amt="38000"/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3126453" y="8229600"/>
            <a:ext cx="5161547" cy="2057400"/>
          </a:xfrm>
          <a:custGeom>
            <a:avLst/>
            <a:gdLst/>
            <a:ahLst/>
            <a:cxnLst/>
            <a:rect r="r" b="b" t="t" l="l"/>
            <a:pathLst>
              <a:path h="2057400" w="5161547">
                <a:moveTo>
                  <a:pt x="0" y="0"/>
                </a:moveTo>
                <a:lnTo>
                  <a:pt x="5161547" y="0"/>
                </a:lnTo>
                <a:lnTo>
                  <a:pt x="5161547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alphaModFix amt="58000"/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876704" y="6705477"/>
            <a:ext cx="778400" cy="359479"/>
          </a:xfrm>
          <a:custGeom>
            <a:avLst/>
            <a:gdLst/>
            <a:ahLst/>
            <a:cxnLst/>
            <a:rect r="r" b="b" t="t" l="l"/>
            <a:pathLst>
              <a:path h="359479" w="778400">
                <a:moveTo>
                  <a:pt x="0" y="0"/>
                </a:moveTo>
                <a:lnTo>
                  <a:pt x="778400" y="0"/>
                </a:lnTo>
                <a:lnTo>
                  <a:pt x="778400" y="359480"/>
                </a:lnTo>
                <a:lnTo>
                  <a:pt x="0" y="35948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990979" y="8271345"/>
            <a:ext cx="1328250" cy="1537771"/>
          </a:xfrm>
          <a:custGeom>
            <a:avLst/>
            <a:gdLst/>
            <a:ahLst/>
            <a:cxnLst/>
            <a:rect r="r" b="b" t="t" l="l"/>
            <a:pathLst>
              <a:path h="1537771" w="1328250">
                <a:moveTo>
                  <a:pt x="0" y="0"/>
                </a:moveTo>
                <a:lnTo>
                  <a:pt x="1328249" y="0"/>
                </a:lnTo>
                <a:lnTo>
                  <a:pt x="1328249" y="1537771"/>
                </a:lnTo>
                <a:lnTo>
                  <a:pt x="0" y="1537771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1655104" y="425336"/>
            <a:ext cx="14977793" cy="21940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363"/>
              </a:lnSpc>
            </a:pPr>
            <a:r>
              <a:rPr lang="en-US" sz="8803">
                <a:solidFill>
                  <a:srgbClr val="1B1A17"/>
                </a:solidFill>
                <a:latin typeface="More Sugar"/>
                <a:ea typeface="More Sugar"/>
                <a:cs typeface="More Sugar"/>
                <a:sym typeface="More Sugar"/>
              </a:rPr>
              <a:t>APPS FOR </a:t>
            </a:r>
          </a:p>
          <a:p>
            <a:pPr algn="ctr">
              <a:lnSpc>
                <a:spcPts val="8363"/>
              </a:lnSpc>
            </a:pPr>
            <a:r>
              <a:rPr lang="en-US" sz="8803">
                <a:solidFill>
                  <a:srgbClr val="1B1A17"/>
                </a:solidFill>
                <a:latin typeface="More Sugar"/>
                <a:ea typeface="More Sugar"/>
                <a:cs typeface="More Sugar"/>
                <a:sym typeface="More Sugar"/>
              </a:rPr>
              <a:t>TIME MANAGEMENT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580898" y="2853045"/>
            <a:ext cx="11440201" cy="7550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949964" indent="-474982" lvl="1">
              <a:lnSpc>
                <a:spcPts val="6160"/>
              </a:lnSpc>
              <a:buFont typeface="Arial"/>
              <a:buChar char="•"/>
            </a:pPr>
            <a:r>
              <a:rPr lang="en-US" b="true" sz="4400">
                <a:solidFill>
                  <a:srgbClr val="1B1A1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SortOut app- riminders, rewards,tips 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580898" y="3684259"/>
            <a:ext cx="13502031" cy="15360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949964" indent="-474982" lvl="1">
              <a:lnSpc>
                <a:spcPts val="6160"/>
              </a:lnSpc>
              <a:buFont typeface="Arial"/>
              <a:buChar char="•"/>
            </a:pPr>
            <a:r>
              <a:rPr lang="en-US" b="true" sz="4400">
                <a:solidFill>
                  <a:srgbClr val="1B1A1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Tores et al.(2025): app use SOAR method+game features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580898" y="5296524"/>
            <a:ext cx="15284488" cy="7550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949964" indent="-474982" lvl="1">
              <a:lnSpc>
                <a:spcPts val="6160"/>
              </a:lnSpc>
              <a:buFont typeface="Arial"/>
              <a:buChar char="•"/>
            </a:pPr>
            <a:r>
              <a:rPr lang="en-US" b="true" sz="4400">
                <a:solidFill>
                  <a:srgbClr val="1B1A1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Gamification(points,badge) increases motivation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575092" y="6411430"/>
            <a:ext cx="14132134" cy="15360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160"/>
              </a:lnSpc>
            </a:pPr>
            <a:r>
              <a:rPr lang="en-US" sz="4400" b="true">
                <a:solidFill>
                  <a:srgbClr val="1B1A1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Useful especially for students new to university rutines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3123767" y="8273051"/>
            <a:ext cx="6793806" cy="15360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160"/>
              </a:lnSpc>
            </a:pPr>
            <a:r>
              <a:rPr lang="en-US" sz="4400" b="true">
                <a:solidFill>
                  <a:srgbClr val="1B1A1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Technology can support </a:t>
            </a:r>
          </a:p>
          <a:p>
            <a:pPr algn="ctr">
              <a:lnSpc>
                <a:spcPts val="6160"/>
              </a:lnSpc>
            </a:pPr>
            <a:r>
              <a:rPr lang="en-US" sz="4400" b="true">
                <a:solidFill>
                  <a:srgbClr val="1B1A1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better habits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8777" r="0" b="-38777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525155" y="1028700"/>
            <a:ext cx="16035561" cy="8863292"/>
          </a:xfrm>
          <a:custGeom>
            <a:avLst/>
            <a:gdLst/>
            <a:ahLst/>
            <a:cxnLst/>
            <a:rect r="r" b="b" t="t" l="l"/>
            <a:pathLst>
              <a:path h="8863292" w="16035561">
                <a:moveTo>
                  <a:pt x="0" y="0"/>
                </a:moveTo>
                <a:lnTo>
                  <a:pt x="16035561" y="0"/>
                </a:lnTo>
                <a:lnTo>
                  <a:pt x="16035561" y="8863292"/>
                </a:lnTo>
                <a:lnTo>
                  <a:pt x="0" y="886329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1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3007074" y="0"/>
            <a:ext cx="5280926" cy="5232917"/>
          </a:xfrm>
          <a:custGeom>
            <a:avLst/>
            <a:gdLst/>
            <a:ahLst/>
            <a:cxnLst/>
            <a:rect r="r" b="b" t="t" l="l"/>
            <a:pathLst>
              <a:path h="5232917" w="5280926">
                <a:moveTo>
                  <a:pt x="0" y="0"/>
                </a:moveTo>
                <a:lnTo>
                  <a:pt x="5280926" y="0"/>
                </a:lnTo>
                <a:lnTo>
                  <a:pt x="5280926" y="5232917"/>
                </a:lnTo>
                <a:lnTo>
                  <a:pt x="0" y="523291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3126453" y="8229600"/>
            <a:ext cx="5161547" cy="2057400"/>
          </a:xfrm>
          <a:custGeom>
            <a:avLst/>
            <a:gdLst/>
            <a:ahLst/>
            <a:cxnLst/>
            <a:rect r="r" b="b" t="t" l="l"/>
            <a:pathLst>
              <a:path h="2057400" w="5161547">
                <a:moveTo>
                  <a:pt x="0" y="0"/>
                </a:moveTo>
                <a:lnTo>
                  <a:pt x="5161547" y="0"/>
                </a:lnTo>
                <a:lnTo>
                  <a:pt x="5161547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alphaModFix amt="56000"/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028700" y="6923028"/>
            <a:ext cx="690889" cy="725170"/>
          </a:xfrm>
          <a:custGeom>
            <a:avLst/>
            <a:gdLst/>
            <a:ahLst/>
            <a:cxnLst/>
            <a:rect r="r" b="b" t="t" l="l"/>
            <a:pathLst>
              <a:path h="725170" w="690889">
                <a:moveTo>
                  <a:pt x="0" y="0"/>
                </a:moveTo>
                <a:lnTo>
                  <a:pt x="690889" y="0"/>
                </a:lnTo>
                <a:lnTo>
                  <a:pt x="690889" y="725170"/>
                </a:lnTo>
                <a:lnTo>
                  <a:pt x="0" y="72517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3591488" y="238453"/>
            <a:ext cx="14026961" cy="18905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262"/>
              </a:lnSpc>
            </a:pPr>
            <a:r>
              <a:rPr lang="en-US" sz="7644">
                <a:solidFill>
                  <a:srgbClr val="1B1A17"/>
                </a:solidFill>
                <a:latin typeface="More Sugar"/>
                <a:ea typeface="More Sugar"/>
                <a:cs typeface="More Sugar"/>
                <a:sym typeface="More Sugar"/>
              </a:rPr>
              <a:t>KNOWLEDGE</a:t>
            </a:r>
          </a:p>
          <a:p>
            <a:pPr algn="l">
              <a:lnSpc>
                <a:spcPts val="7262"/>
              </a:lnSpc>
            </a:pPr>
            <a:r>
              <a:rPr lang="en-US" sz="7644">
                <a:solidFill>
                  <a:srgbClr val="1B1A17"/>
                </a:solidFill>
                <a:latin typeface="More Sugar"/>
                <a:ea typeface="More Sugar"/>
                <a:cs typeface="More Sugar"/>
                <a:sym typeface="More Sugar"/>
              </a:rPr>
              <a:t> OR PRACTICE?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0" y="2043276"/>
            <a:ext cx="13007074" cy="15360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949964" indent="-474982" lvl="1">
              <a:lnSpc>
                <a:spcPts val="6160"/>
              </a:lnSpc>
              <a:buFont typeface="Arial"/>
              <a:buChar char="•"/>
            </a:pPr>
            <a:r>
              <a:rPr lang="en-US" b="true" sz="4400">
                <a:solidFill>
                  <a:srgbClr val="1B1A1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Trentephol et al.(2022) studied two student groups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2030224" y="3734059"/>
            <a:ext cx="11096229" cy="15005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020"/>
              </a:lnSpc>
            </a:pPr>
            <a:r>
              <a:rPr lang="en-US" sz="4300" b="true">
                <a:solidFill>
                  <a:srgbClr val="1B1A1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One group learning theory only- showed </a:t>
            </a:r>
          </a:p>
          <a:p>
            <a:pPr algn="ctr">
              <a:lnSpc>
                <a:spcPts val="6020"/>
              </a:lnSpc>
            </a:pPr>
            <a:r>
              <a:rPr lang="en-US" sz="4300" b="true">
                <a:solidFill>
                  <a:srgbClr val="1B1A1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little progress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525155" y="5148839"/>
            <a:ext cx="15647537" cy="15360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160"/>
              </a:lnSpc>
            </a:pPr>
            <a:r>
              <a:rPr lang="en-US" sz="4400" b="true">
                <a:solidFill>
                  <a:srgbClr val="1B1A1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Other group practised planning, goal-setting-</a:t>
            </a:r>
          </a:p>
          <a:p>
            <a:pPr algn="ctr">
              <a:lnSpc>
                <a:spcPts val="6160"/>
              </a:lnSpc>
            </a:pPr>
            <a:r>
              <a:rPr lang="en-US" sz="4400" b="true">
                <a:solidFill>
                  <a:srgbClr val="1B1A1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improved over time 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845387" y="6837303"/>
            <a:ext cx="13007074" cy="15360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160"/>
              </a:lnSpc>
            </a:pPr>
            <a:r>
              <a:rPr lang="en-US" sz="4400" b="true">
                <a:solidFill>
                  <a:srgbClr val="1B1A1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Practice is more effective then just learning theory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525155" y="8421370"/>
            <a:ext cx="12153013" cy="15881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40"/>
              </a:lnSpc>
            </a:pPr>
            <a:r>
              <a:rPr lang="en-US" sz="4600" b="true">
                <a:solidFill>
                  <a:srgbClr val="1B1A1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Student need to use and repeat time manegement strategies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8777" r="0" b="-38777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6042464" y="-1685467"/>
            <a:ext cx="11571348" cy="11255765"/>
          </a:xfrm>
          <a:custGeom>
            <a:avLst/>
            <a:gdLst/>
            <a:ahLst/>
            <a:cxnLst/>
            <a:rect r="r" b="b" t="t" l="l"/>
            <a:pathLst>
              <a:path h="11255765" w="11571348">
                <a:moveTo>
                  <a:pt x="0" y="0"/>
                </a:moveTo>
                <a:lnTo>
                  <a:pt x="11571348" y="0"/>
                </a:lnTo>
                <a:lnTo>
                  <a:pt x="11571348" y="11255765"/>
                </a:lnTo>
                <a:lnTo>
                  <a:pt x="0" y="1125576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40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2270376" y="-1685467"/>
            <a:ext cx="7511998" cy="7279809"/>
          </a:xfrm>
          <a:custGeom>
            <a:avLst/>
            <a:gdLst/>
            <a:ahLst/>
            <a:cxnLst/>
            <a:rect r="r" b="b" t="t" l="l"/>
            <a:pathLst>
              <a:path h="7279809" w="7511998">
                <a:moveTo>
                  <a:pt x="0" y="0"/>
                </a:moveTo>
                <a:lnTo>
                  <a:pt x="7511999" y="0"/>
                </a:lnTo>
                <a:lnTo>
                  <a:pt x="7511999" y="7279809"/>
                </a:lnTo>
                <a:lnTo>
                  <a:pt x="0" y="727980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25000"/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3126453" y="8229600"/>
            <a:ext cx="5161547" cy="2057400"/>
          </a:xfrm>
          <a:custGeom>
            <a:avLst/>
            <a:gdLst/>
            <a:ahLst/>
            <a:cxnLst/>
            <a:rect r="r" b="b" t="t" l="l"/>
            <a:pathLst>
              <a:path h="2057400" w="5161547">
                <a:moveTo>
                  <a:pt x="0" y="0"/>
                </a:moveTo>
                <a:lnTo>
                  <a:pt x="5161547" y="0"/>
                </a:lnTo>
                <a:lnTo>
                  <a:pt x="5161547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alphaModFix amt="47000"/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492490" y="8710195"/>
            <a:ext cx="2268857" cy="1720206"/>
          </a:xfrm>
          <a:custGeom>
            <a:avLst/>
            <a:gdLst/>
            <a:ahLst/>
            <a:cxnLst/>
            <a:rect r="r" b="b" t="t" l="l"/>
            <a:pathLst>
              <a:path h="1720206" w="2268857">
                <a:moveTo>
                  <a:pt x="0" y="0"/>
                </a:moveTo>
                <a:lnTo>
                  <a:pt x="2268857" y="0"/>
                </a:lnTo>
                <a:lnTo>
                  <a:pt x="2268857" y="1720206"/>
                </a:lnTo>
                <a:lnTo>
                  <a:pt x="0" y="172020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4922678" y="554037"/>
            <a:ext cx="2769472" cy="2125570"/>
          </a:xfrm>
          <a:custGeom>
            <a:avLst/>
            <a:gdLst/>
            <a:ahLst/>
            <a:cxnLst/>
            <a:rect r="r" b="b" t="t" l="l"/>
            <a:pathLst>
              <a:path h="2125570" w="2769472">
                <a:moveTo>
                  <a:pt x="0" y="0"/>
                </a:moveTo>
                <a:lnTo>
                  <a:pt x="2769471" y="0"/>
                </a:lnTo>
                <a:lnTo>
                  <a:pt x="2769471" y="2125570"/>
                </a:lnTo>
                <a:lnTo>
                  <a:pt x="0" y="2125570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1448563" y="306446"/>
            <a:ext cx="11677890" cy="13103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9684"/>
              </a:lnSpc>
            </a:pPr>
            <a:r>
              <a:rPr lang="en-US" sz="10194">
                <a:solidFill>
                  <a:srgbClr val="1B1A17"/>
                </a:solidFill>
                <a:latin typeface="More Sugar"/>
                <a:ea typeface="More Sugar"/>
                <a:cs typeface="More Sugar"/>
                <a:sym typeface="More Sugar"/>
              </a:rPr>
              <a:t>CONCLUSION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307842" y="1868712"/>
            <a:ext cx="14439976" cy="15360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160"/>
              </a:lnSpc>
            </a:pPr>
            <a:r>
              <a:rPr lang="en-US" sz="4400" b="true">
                <a:solidFill>
                  <a:srgbClr val="1B1A1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1.Time management improve results and reduce stress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795258" y="3471452"/>
            <a:ext cx="14445050" cy="7550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160"/>
              </a:lnSpc>
            </a:pPr>
            <a:r>
              <a:rPr lang="en-US" sz="4400" b="true">
                <a:solidFill>
                  <a:srgbClr val="1B1A1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2. Use techniques like Pomodoro,SOAR,SMART goals 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492490" y="4839327"/>
            <a:ext cx="14747818" cy="7550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160"/>
              </a:lnSpc>
            </a:pPr>
            <a:r>
              <a:rPr lang="en-US" sz="4400" b="true">
                <a:solidFill>
                  <a:srgbClr val="1B1A1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3. Try digital tools to stay organised and motivated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307842" y="6203942"/>
            <a:ext cx="15568730" cy="15360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160"/>
              </a:lnSpc>
            </a:pPr>
            <a:r>
              <a:rPr lang="en-US" sz="4400" b="true">
                <a:solidFill>
                  <a:srgbClr val="1B1A1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4. Personalised your approach- not all tools work for everyone 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492490" y="7806681"/>
            <a:ext cx="13875600" cy="16948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860"/>
              </a:lnSpc>
            </a:pPr>
            <a:r>
              <a:rPr lang="en-US" sz="4900" b="true">
                <a:solidFill>
                  <a:srgbClr val="1B1A1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Build good habits early for long- term academic success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8777" r="0" b="-38777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9626615" y="-1466946"/>
            <a:ext cx="10002023" cy="8638110"/>
          </a:xfrm>
          <a:custGeom>
            <a:avLst/>
            <a:gdLst/>
            <a:ahLst/>
            <a:cxnLst/>
            <a:rect r="r" b="b" t="t" l="l"/>
            <a:pathLst>
              <a:path h="8638110" w="10002023">
                <a:moveTo>
                  <a:pt x="0" y="0"/>
                </a:moveTo>
                <a:lnTo>
                  <a:pt x="10002023" y="0"/>
                </a:lnTo>
                <a:lnTo>
                  <a:pt x="10002023" y="8638111"/>
                </a:lnTo>
                <a:lnTo>
                  <a:pt x="0" y="863811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0999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286846" y="3561438"/>
            <a:ext cx="7831797" cy="10429754"/>
          </a:xfrm>
          <a:custGeom>
            <a:avLst/>
            <a:gdLst/>
            <a:ahLst/>
            <a:cxnLst/>
            <a:rect r="r" b="b" t="t" l="l"/>
            <a:pathLst>
              <a:path h="10429754" w="7831797">
                <a:moveTo>
                  <a:pt x="0" y="0"/>
                </a:moveTo>
                <a:lnTo>
                  <a:pt x="7831797" y="0"/>
                </a:lnTo>
                <a:lnTo>
                  <a:pt x="7831797" y="10429754"/>
                </a:lnTo>
                <a:lnTo>
                  <a:pt x="0" y="1042975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19999"/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1961661" y="252504"/>
            <a:ext cx="5836259" cy="3085922"/>
          </a:xfrm>
          <a:custGeom>
            <a:avLst/>
            <a:gdLst/>
            <a:ahLst/>
            <a:cxnLst/>
            <a:rect r="r" b="b" t="t" l="l"/>
            <a:pathLst>
              <a:path h="3085922" w="5836259">
                <a:moveTo>
                  <a:pt x="0" y="0"/>
                </a:moveTo>
                <a:lnTo>
                  <a:pt x="5836259" y="0"/>
                </a:lnTo>
                <a:lnTo>
                  <a:pt x="5836259" y="3085922"/>
                </a:lnTo>
                <a:lnTo>
                  <a:pt x="0" y="3085922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3126453" y="8229600"/>
            <a:ext cx="5161547" cy="2057400"/>
          </a:xfrm>
          <a:custGeom>
            <a:avLst/>
            <a:gdLst/>
            <a:ahLst/>
            <a:cxnLst/>
            <a:rect r="r" b="b" t="t" l="l"/>
            <a:pathLst>
              <a:path h="2057400" w="5161547">
                <a:moveTo>
                  <a:pt x="0" y="0"/>
                </a:moveTo>
                <a:lnTo>
                  <a:pt x="5161547" y="0"/>
                </a:lnTo>
                <a:lnTo>
                  <a:pt x="5161547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alphaModFix amt="55000"/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2949737" y="490629"/>
            <a:ext cx="11677890" cy="13142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9684"/>
              </a:lnSpc>
            </a:pPr>
            <a:r>
              <a:rPr lang="en-US" sz="10194">
                <a:solidFill>
                  <a:srgbClr val="1B1A17"/>
                </a:solidFill>
                <a:latin typeface="More Sugar"/>
                <a:ea typeface="More Sugar"/>
                <a:cs typeface="More Sugar"/>
                <a:sym typeface="More Sugar"/>
              </a:rPr>
              <a:t>REFERENCES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544311" y="2250380"/>
            <a:ext cx="12582141" cy="77017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15"/>
              </a:lnSpc>
              <a:spcBef>
                <a:spcPct val="0"/>
              </a:spcBef>
            </a:pPr>
            <a:r>
              <a:rPr lang="en-US" b="true" sz="2225">
                <a:solidFill>
                  <a:srgbClr val="1B1A1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Shaked, L. and Altarac, H. (2025) ‘Can the time management trap be avoided by time management assistance among graduate students?’, Journal of further and higher education,49(1)pp. 1–18. Available at: https://doi.org/10.1080/0309877X.2024.2427056.</a:t>
            </a:r>
          </a:p>
          <a:p>
            <a:pPr algn="ctr">
              <a:lnSpc>
                <a:spcPts val="3115"/>
              </a:lnSpc>
              <a:spcBef>
                <a:spcPct val="0"/>
              </a:spcBef>
            </a:pPr>
            <a:r>
              <a:rPr lang="en-US" b="true" sz="2225">
                <a:solidFill>
                  <a:srgbClr val="1B1A1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Torres-Munares, M.S., Hurtado-Flores, A.C. and Carrera-Salas, E.A. (2024) ‘Gamification applied with the SOAR study method for time management of university students’, Cogent education, 11(1). Available at: https://doi.org/10.1080/2331186X.2024.2398851.</a:t>
            </a:r>
          </a:p>
          <a:p>
            <a:pPr algn="ctr">
              <a:lnSpc>
                <a:spcPts val="3115"/>
              </a:lnSpc>
              <a:spcBef>
                <a:spcPct val="0"/>
              </a:spcBef>
            </a:pPr>
            <a:r>
              <a:rPr lang="en-US" b="true" sz="2225">
                <a:solidFill>
                  <a:srgbClr val="1B1A1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Trentepohl, S. et al. (2022) ‘How Did It Get So Late So Soon? The Effects of Time Management Knowledge and Practice on Students’ Time Management Skills and Academic Performance’, Sustainability, 14(9), pp. 5097–20. Available at: https://doi.org/10.3390/su14095097.</a:t>
            </a:r>
          </a:p>
          <a:p>
            <a:pPr algn="ctr">
              <a:lnSpc>
                <a:spcPts val="3115"/>
              </a:lnSpc>
              <a:spcBef>
                <a:spcPct val="0"/>
              </a:spcBef>
            </a:pPr>
            <a:r>
              <a:rPr lang="en-US" b="true" sz="2225">
                <a:solidFill>
                  <a:srgbClr val="1B1A1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Nyak Mutia Ismail, Zaiyana Putri and Anita Noviyanti (2022) ‘Pomodoro Technique Analysis in Zoom-Based Classrooms’, JEELS (Journal of English Education and Linguistics Studies), 9(1), pp. 75–96. Available at: https://doi.org/10.30762/jeels.v9i1.4298.</a:t>
            </a:r>
          </a:p>
          <a:p>
            <a:pPr algn="ctr">
              <a:lnSpc>
                <a:spcPts val="3115"/>
              </a:lnSpc>
              <a:spcBef>
                <a:spcPct val="0"/>
              </a:spcBef>
            </a:pPr>
            <a:r>
              <a:rPr lang="en-US" b="true" sz="2225">
                <a:solidFill>
                  <a:srgbClr val="1B1A1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Alhasani, M. and Orji, R. (2025) ‘Promoting Stress Management among Students in Higher Education: Evaluating the Effectiveness of a Persuasive Time Management Mobile App’, International journal of human-computer interaction, 41(1), pp. 219–241. Available at: https://doi.org/10.1080/10447318.2023.2297330.</a:t>
            </a:r>
          </a:p>
          <a:p>
            <a:pPr algn="ctr">
              <a:lnSpc>
                <a:spcPts val="3115"/>
              </a:lnSpc>
              <a:spcBef>
                <a:spcPct val="0"/>
              </a:spcBef>
            </a:pPr>
            <a:r>
              <a:rPr lang="en-US" b="true" sz="2225">
                <a:solidFill>
                  <a:srgbClr val="1B1A1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</a:t>
            </a:r>
          </a:p>
          <a:p>
            <a:pPr algn="ctr">
              <a:lnSpc>
                <a:spcPts val="3115"/>
              </a:lnSpc>
              <a:spcBef>
                <a:spcPct val="0"/>
              </a:spcBef>
            </a:pPr>
            <a:r>
              <a:rPr lang="en-US" b="true" sz="2225">
                <a:solidFill>
                  <a:srgbClr val="1B1A1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</a:t>
            </a:r>
          </a:p>
          <a:p>
            <a:pPr algn="ctr">
              <a:lnSpc>
                <a:spcPts val="3115"/>
              </a:lnSpc>
              <a:spcBef>
                <a:spcPct val="0"/>
              </a:spcBef>
            </a:pPr>
            <a:r>
              <a:rPr lang="en-US" b="true" sz="2225">
                <a:solidFill>
                  <a:srgbClr val="1B1A1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8777" r="0" b="-38777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389311" y="-890221"/>
            <a:ext cx="7898689" cy="12067441"/>
          </a:xfrm>
          <a:custGeom>
            <a:avLst/>
            <a:gdLst/>
            <a:ahLst/>
            <a:cxnLst/>
            <a:rect r="r" b="b" t="t" l="l"/>
            <a:pathLst>
              <a:path h="12067441" w="7898689">
                <a:moveTo>
                  <a:pt x="0" y="0"/>
                </a:moveTo>
                <a:lnTo>
                  <a:pt x="7898689" y="0"/>
                </a:lnTo>
                <a:lnTo>
                  <a:pt x="7898689" y="12067442"/>
                </a:lnTo>
                <a:lnTo>
                  <a:pt x="0" y="1206744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3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2166878" y="4493958"/>
            <a:ext cx="13954245" cy="15753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572"/>
              </a:lnSpc>
            </a:pPr>
            <a:r>
              <a:rPr lang="en-US" sz="12181">
                <a:solidFill>
                  <a:srgbClr val="1B1A17"/>
                </a:solidFill>
                <a:latin typeface="More Sugar"/>
                <a:ea typeface="More Sugar"/>
                <a:cs typeface="More Sugar"/>
                <a:sym typeface="More Sugar"/>
              </a:rPr>
              <a:t>THANK YOU!</a:t>
            </a:r>
          </a:p>
        </p:txBody>
      </p:sp>
      <p:sp>
        <p:nvSpPr>
          <p:cNvPr name="Freeform 5" id="5"/>
          <p:cNvSpPr/>
          <p:nvPr/>
        </p:nvSpPr>
        <p:spPr>
          <a:xfrm flipH="true" flipV="false" rot="0">
            <a:off x="0" y="-890221"/>
            <a:ext cx="7898689" cy="12067441"/>
          </a:xfrm>
          <a:custGeom>
            <a:avLst/>
            <a:gdLst/>
            <a:ahLst/>
            <a:cxnLst/>
            <a:rect r="r" b="b" t="t" l="l"/>
            <a:pathLst>
              <a:path h="12067441" w="7898689">
                <a:moveTo>
                  <a:pt x="7898689" y="0"/>
                </a:moveTo>
                <a:lnTo>
                  <a:pt x="0" y="0"/>
                </a:lnTo>
                <a:lnTo>
                  <a:pt x="0" y="12067442"/>
                </a:lnTo>
                <a:lnTo>
                  <a:pt x="7898689" y="12067442"/>
                </a:lnTo>
                <a:lnTo>
                  <a:pt x="7898689" y="0"/>
                </a:lnTo>
                <a:close/>
              </a:path>
            </a:pathLst>
          </a:custGeom>
          <a:blipFill>
            <a:blip r:embed="rId3">
              <a:alphaModFix amt="23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3126453" y="8229600"/>
            <a:ext cx="5161547" cy="2057400"/>
          </a:xfrm>
          <a:custGeom>
            <a:avLst/>
            <a:gdLst/>
            <a:ahLst/>
            <a:cxnLst/>
            <a:rect r="r" b="b" t="t" l="l"/>
            <a:pathLst>
              <a:path h="2057400" w="5161547">
                <a:moveTo>
                  <a:pt x="0" y="0"/>
                </a:moveTo>
                <a:lnTo>
                  <a:pt x="5161547" y="0"/>
                </a:lnTo>
                <a:lnTo>
                  <a:pt x="5161547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54000"/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DAGqI-edNRE</dc:identifier>
  <dcterms:modified xsi:type="dcterms:W3CDTF">2011-08-01T06:04:30Z</dcterms:modified>
  <cp:revision>1</cp:revision>
  <dc:title>Colorful Simple Ilustrative How to Study Presentation</dc:title>
</cp:coreProperties>
</file>