
<file path=[Content_Types].xml><?xml version="1.0" encoding="utf-8"?>
<Types xmlns="http://schemas.openxmlformats.org/package/2006/content-types">
  <Default Extension="rels" ContentType="application/vnd.openxmlformats-package.relationships+xml"/>
  <Default Extension="xml" ContentType="application/xml"/>
  <Override PartName="/ppt/presentation.xml" ContentType="application/vnd.ms-powerpoint.presentation.macroEnabled.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85" r:id="rId1"/>
  </p:sldMasterIdLst>
  <p:sldIdLst>
    <p:sldId id="256" r:id="rId2"/>
    <p:sldId id="292" r:id="rId3"/>
    <p:sldId id="257" r:id="rId4"/>
    <p:sldId id="258" r:id="rId5"/>
    <p:sldId id="259" r:id="rId6"/>
    <p:sldId id="260" r:id="rId7"/>
    <p:sldId id="270" r:id="rId8"/>
    <p:sldId id="262" r:id="rId9"/>
    <p:sldId id="263" r:id="rId10"/>
    <p:sldId id="264" r:id="rId11"/>
    <p:sldId id="267" r:id="rId12"/>
    <p:sldId id="272" r:id="rId13"/>
    <p:sldId id="268" r:id="rId14"/>
    <p:sldId id="269" r:id="rId15"/>
    <p:sldId id="271" r:id="rId16"/>
    <p:sldId id="273" r:id="rId17"/>
    <p:sldId id="274" r:id="rId18"/>
    <p:sldId id="276" r:id="rId19"/>
    <p:sldId id="279" r:id="rId20"/>
    <p:sldId id="278" r:id="rId21"/>
    <p:sldId id="280" r:id="rId22"/>
    <p:sldId id="277" r:id="rId23"/>
    <p:sldId id="281" r:id="rId24"/>
    <p:sldId id="282" r:id="rId25"/>
    <p:sldId id="283" r:id="rId26"/>
    <p:sldId id="284" r:id="rId27"/>
    <p:sldId id="285" r:id="rId28"/>
    <p:sldId id="286" r:id="rId29"/>
    <p:sldId id="287" r:id="rId30"/>
    <p:sldId id="288" r:id="rId31"/>
    <p:sldId id="291" r:id="rId32"/>
    <p:sldId id="289" r:id="rId33"/>
    <p:sldId id="293" r:id="rId34"/>
    <p:sldId id="290" r:id="rId35"/>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93" d="100"/>
          <a:sy n="93" d="100"/>
        </p:scale>
        <p:origin x="1162" y="77"/>
      </p:cViewPr>
      <p:guideLst>
        <p:guide orient="horz" pos="2160"/>
        <p:guide pos="288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tableStyles" Target="tableStyles.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8466" y="-8468"/>
            <a:ext cx="9171316" cy="6874935"/>
            <a:chOff x="-8466" y="-8468"/>
            <a:chExt cx="9171316" cy="6874935"/>
          </a:xfrm>
        </p:grpSpPr>
        <p:cxnSp>
          <p:nvCxnSpPr>
            <p:cNvPr id="28" name="Straight Connector 27"/>
            <p:cNvCxnSpPr/>
            <p:nvPr/>
          </p:nvCxnSpPr>
          <p:spPr>
            <a:xfrm flipV="1">
              <a:off x="5130830" y="4175605"/>
              <a:ext cx="4022475" cy="2682396"/>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9" name="Straight Connector 28"/>
            <p:cNvCxnSpPr/>
            <p:nvPr/>
          </p:nvCxnSpPr>
          <p:spPr>
            <a:xfrm>
              <a:off x="7042707"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30" name="Freeform 29"/>
            <p:cNvSpPr/>
            <p:nvPr/>
          </p:nvSpPr>
          <p:spPr>
            <a:xfrm>
              <a:off x="6891896" y="1"/>
              <a:ext cx="2269442" cy="6866466"/>
            </a:xfrm>
            <a:custGeom>
              <a:avLst/>
              <a:gdLst/>
              <a:ahLst/>
              <a:cxnLst/>
              <a:rect l="l" t="t" r="r" b="b"/>
              <a:pathLst>
                <a:path w="2269442" h="6866466">
                  <a:moveTo>
                    <a:pt x="2023534" y="0"/>
                  </a:moveTo>
                  <a:lnTo>
                    <a:pt x="0" y="6858000"/>
                  </a:lnTo>
                  <a:lnTo>
                    <a:pt x="2269067" y="6866466"/>
                  </a:lnTo>
                  <a:cubicBezTo>
                    <a:pt x="2271889" y="4580466"/>
                    <a:pt x="2257778" y="2294466"/>
                    <a:pt x="2260600" y="8466"/>
                  </a:cubicBezTo>
                  <a:lnTo>
                    <a:pt x="2023534"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Freeform 30"/>
            <p:cNvSpPr/>
            <p:nvPr/>
          </p:nvSpPr>
          <p:spPr>
            <a:xfrm>
              <a:off x="7205158" y="-8467"/>
              <a:ext cx="1948147" cy="6866467"/>
            </a:xfrm>
            <a:custGeom>
              <a:avLst/>
              <a:gdLst/>
              <a:ahLst/>
              <a:cxnLst/>
              <a:rect l="l" t="t" r="r" b="b"/>
              <a:pathLst>
                <a:path w="1948147" h="6866467">
                  <a:moveTo>
                    <a:pt x="0" y="0"/>
                  </a:moveTo>
                  <a:lnTo>
                    <a:pt x="1202267" y="6866467"/>
                  </a:lnTo>
                  <a:lnTo>
                    <a:pt x="1947333" y="6866467"/>
                  </a:lnTo>
                  <a:cubicBezTo>
                    <a:pt x="1944511" y="4577645"/>
                    <a:pt x="1950155" y="2288822"/>
                    <a:pt x="1947333" y="0"/>
                  </a:cubicBez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2" name="Freeform 31"/>
            <p:cNvSpPr/>
            <p:nvPr/>
          </p:nvSpPr>
          <p:spPr>
            <a:xfrm>
              <a:off x="6637896" y="3920066"/>
              <a:ext cx="2513565" cy="2937933"/>
            </a:xfrm>
            <a:custGeom>
              <a:avLst/>
              <a:gdLst/>
              <a:ahLst/>
              <a:cxnLst/>
              <a:rect l="l" t="t" r="r" b="b"/>
              <a:pathLst>
                <a:path w="3259667" h="3810000">
                  <a:moveTo>
                    <a:pt x="0" y="3810000"/>
                  </a:moveTo>
                  <a:lnTo>
                    <a:pt x="3251200" y="0"/>
                  </a:lnTo>
                  <a:cubicBezTo>
                    <a:pt x="3254022" y="1270000"/>
                    <a:pt x="3256845" y="2540000"/>
                    <a:pt x="3259667" y="3810000"/>
                  </a:cubicBezTo>
                  <a:lnTo>
                    <a:pt x="0" y="3810000"/>
                  </a:lnTo>
                  <a:close/>
                </a:path>
              </a:pathLst>
            </a:cu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33" name="Freeform 32"/>
            <p:cNvSpPr/>
            <p:nvPr/>
          </p:nvSpPr>
          <p:spPr>
            <a:xfrm>
              <a:off x="7010429" y="-8467"/>
              <a:ext cx="2142876" cy="6866467"/>
            </a:xfrm>
            <a:custGeom>
              <a:avLst/>
              <a:gdLst/>
              <a:ahLst/>
              <a:cxnLst/>
              <a:rect l="l" t="t" r="r" b="b"/>
              <a:pathLst>
                <a:path w="2853267" h="6866467">
                  <a:moveTo>
                    <a:pt x="0" y="0"/>
                  </a:moveTo>
                  <a:lnTo>
                    <a:pt x="2472267" y="6866467"/>
                  </a:lnTo>
                  <a:lnTo>
                    <a:pt x="2853267" y="6858000"/>
                  </a:lnTo>
                  <a:lnTo>
                    <a:pt x="2853267" y="0"/>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4" name="Freeform 33"/>
            <p:cNvSpPr/>
            <p:nvPr/>
          </p:nvSpPr>
          <p:spPr>
            <a:xfrm>
              <a:off x="8295776" y="-8467"/>
              <a:ext cx="857530" cy="6866467"/>
            </a:xfrm>
            <a:custGeom>
              <a:avLst/>
              <a:gdLst/>
              <a:ahLst/>
              <a:cxnLst/>
              <a:rect l="l" t="t" r="r" b="b"/>
              <a:pathLst>
                <a:path w="1286933" h="6866467">
                  <a:moveTo>
                    <a:pt x="1016000" y="0"/>
                  </a:moveTo>
                  <a:lnTo>
                    <a:pt x="0" y="6866467"/>
                  </a:lnTo>
                  <a:lnTo>
                    <a:pt x="1286933" y="6866467"/>
                  </a:lnTo>
                  <a:cubicBezTo>
                    <a:pt x="1284111" y="4577645"/>
                    <a:pt x="1281288" y="2288822"/>
                    <a:pt x="1278466" y="0"/>
                  </a:cubicBezTo>
                  <a:lnTo>
                    <a:pt x="1016000"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5" name="Freeform 34"/>
            <p:cNvSpPr/>
            <p:nvPr/>
          </p:nvSpPr>
          <p:spPr>
            <a:xfrm>
              <a:off x="8094165" y="-8468"/>
              <a:ext cx="1066770" cy="6866467"/>
            </a:xfrm>
            <a:custGeom>
              <a:avLst/>
              <a:gdLst/>
              <a:ahLst/>
              <a:cxnLst/>
              <a:rect l="l" t="t" r="r" b="b"/>
              <a:pathLst>
                <a:path w="1270244" h="6866467">
                  <a:moveTo>
                    <a:pt x="0" y="0"/>
                  </a:moveTo>
                  <a:lnTo>
                    <a:pt x="1117600" y="6866467"/>
                  </a:lnTo>
                  <a:lnTo>
                    <a:pt x="1270000" y="6866467"/>
                  </a:lnTo>
                  <a:cubicBezTo>
                    <a:pt x="1272822" y="4574822"/>
                    <a:pt x="1250245" y="2291645"/>
                    <a:pt x="1253067" y="0"/>
                  </a:cubicBezTo>
                  <a:lnTo>
                    <a:pt x="0" y="0"/>
                  </a:lnTo>
                  <a:close/>
                </a:path>
              </a:pathLst>
            </a:custGeom>
            <a:solidFill>
              <a:schemeClr val="accent2">
                <a:lumMod val="75000"/>
                <a:alpha val="82000"/>
              </a:schemeClr>
            </a:solidFill>
            <a:ln>
              <a:noFill/>
            </a:ln>
            <a:effectLst/>
          </p:spPr>
          <p:style>
            <a:lnRef idx="1">
              <a:schemeClr val="accent1"/>
            </a:lnRef>
            <a:fillRef idx="3">
              <a:schemeClr val="accent1"/>
            </a:fillRef>
            <a:effectRef idx="2">
              <a:schemeClr val="accent1"/>
            </a:effectRef>
            <a:fontRef idx="minor">
              <a:schemeClr val="lt1"/>
            </a:fontRef>
          </p:style>
        </p:sp>
        <p:sp>
          <p:nvSpPr>
            <p:cNvPr id="36" name="Freeform 35"/>
            <p:cNvSpPr/>
            <p:nvPr/>
          </p:nvSpPr>
          <p:spPr>
            <a:xfrm>
              <a:off x="8068764" y="4893733"/>
              <a:ext cx="1094086" cy="1964267"/>
            </a:xfrm>
            <a:custGeom>
              <a:avLst/>
              <a:gdLst/>
              <a:ahLst/>
              <a:cxnLst/>
              <a:rect l="l" t="t" r="r" b="b"/>
              <a:pathLst>
                <a:path w="1820333" h="3268133">
                  <a:moveTo>
                    <a:pt x="0" y="3268133"/>
                  </a:moveTo>
                  <a:lnTo>
                    <a:pt x="1811866" y="0"/>
                  </a:lnTo>
                  <a:cubicBezTo>
                    <a:pt x="1814688" y="1086555"/>
                    <a:pt x="1817511" y="2173111"/>
                    <a:pt x="1820333" y="3259666"/>
                  </a:cubicBezTo>
                  <a:lnTo>
                    <a:pt x="0" y="3268133"/>
                  </a:lnTo>
                  <a:close/>
                </a:path>
              </a:pathLst>
            </a:cu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18" name="Freeform 17"/>
            <p:cNvSpPr/>
            <p:nvPr/>
          </p:nvSpPr>
          <p:spPr>
            <a:xfrm>
              <a:off x="-8466" y="-8468"/>
              <a:ext cx="863600" cy="5698067"/>
            </a:xfrm>
            <a:custGeom>
              <a:avLst/>
              <a:gdLst/>
              <a:ahLst/>
              <a:cxnLst/>
              <a:rect l="l" t="t" r="r" b="b"/>
              <a:pathLst>
                <a:path w="863600" h="5698067">
                  <a:moveTo>
                    <a:pt x="0" y="8467"/>
                  </a:moveTo>
                  <a:lnTo>
                    <a:pt x="863600" y="0"/>
                  </a:lnTo>
                  <a:lnTo>
                    <a:pt x="863600" y="16934"/>
                  </a:lnTo>
                  <a:lnTo>
                    <a:pt x="0" y="5698067"/>
                  </a:lnTo>
                  <a:lnTo>
                    <a:pt x="0" y="8467"/>
                  </a:lnTo>
                  <a:close/>
                </a:path>
              </a:pathLst>
            </a:cu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130595" y="2404534"/>
            <a:ext cx="5826719"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130595" y="4050834"/>
            <a:ext cx="5826719"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0283771A-7478-47F9-B442-778C4FBC750B}" type="datetimeFigureOut">
              <a:rPr lang="en-US" smtClean="0"/>
              <a:t>1/27/2020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C978ED4D-EDC2-4166-BC54-C8FAADD08E7C}" type="slidenum">
              <a:rPr lang="en-US" smtClean="0"/>
              <a:t>‹#›</a:t>
            </a:fld>
            <a:endParaRPr lang="en-US" dirty="0"/>
          </a:p>
        </p:txBody>
      </p:sp>
    </p:spTree>
    <p:extLst>
      <p:ext uri="{BB962C8B-B14F-4D97-AF65-F5344CB8AC3E}">
        <p14:creationId xmlns:p14="http://schemas.microsoft.com/office/powerpoint/2010/main" val="405229198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283771A-7478-47F9-B442-778C4FBC750B}" type="datetimeFigureOut">
              <a:rPr lang="en-US" smtClean="0"/>
              <a:t>1/27/2020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C978ED4D-EDC2-4166-BC54-C8FAADD08E7C}" type="slidenum">
              <a:rPr lang="en-US" smtClean="0"/>
              <a:t>‹#›</a:t>
            </a:fld>
            <a:endParaRPr lang="en-US" dirty="0"/>
          </a:p>
        </p:txBody>
      </p:sp>
    </p:spTree>
    <p:extLst>
      <p:ext uri="{BB962C8B-B14F-4D97-AF65-F5344CB8AC3E}">
        <p14:creationId xmlns:p14="http://schemas.microsoft.com/office/powerpoint/2010/main" val="378552131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09598" y="2700868"/>
            <a:ext cx="6347715"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09598" y="4527448"/>
            <a:ext cx="6347715"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0283771A-7478-47F9-B442-778C4FBC750B}" type="datetimeFigureOut">
              <a:rPr lang="en-US" smtClean="0"/>
              <a:t>1/27/2020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C978ED4D-EDC2-4166-BC54-C8FAADD08E7C}" type="slidenum">
              <a:rPr lang="en-US" smtClean="0"/>
              <a:t>‹#›</a:t>
            </a:fld>
            <a:endParaRPr lang="en-US" dirty="0"/>
          </a:p>
        </p:txBody>
      </p:sp>
    </p:spTree>
    <p:extLst>
      <p:ext uri="{BB962C8B-B14F-4D97-AF65-F5344CB8AC3E}">
        <p14:creationId xmlns:p14="http://schemas.microsoft.com/office/powerpoint/2010/main" val="657169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609600" y="609600"/>
            <a:ext cx="6347714" cy="1320800"/>
          </a:xfrm>
        </p:spPr>
        <p:txBody>
          <a:bodyPr/>
          <a:lstStyle/>
          <a:p>
            <a:r>
              <a:rPr lang="en-US"/>
              <a:t>Click to edit Master title style</a:t>
            </a:r>
            <a:endParaRPr lang="en-US" dirty="0"/>
          </a:p>
        </p:txBody>
      </p:sp>
      <p:sp>
        <p:nvSpPr>
          <p:cNvPr id="3" name="Content Placeholder 2"/>
          <p:cNvSpPr>
            <a:spLocks noGrp="1"/>
          </p:cNvSpPr>
          <p:nvPr>
            <p:ph sz="half" idx="1"/>
          </p:nvPr>
        </p:nvSpPr>
        <p:spPr>
          <a:xfrm>
            <a:off x="609600" y="2160589"/>
            <a:ext cx="3088109" cy="3880772"/>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3869204" y="2160590"/>
            <a:ext cx="3088110" cy="388077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0283771A-7478-47F9-B442-778C4FBC750B}" type="datetimeFigureOut">
              <a:rPr lang="en-US" smtClean="0"/>
              <a:t>1/27/2020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C978ED4D-EDC2-4166-BC54-C8FAADD08E7C}" type="slidenum">
              <a:rPr lang="en-US" smtClean="0"/>
              <a:t>‹#›</a:t>
            </a:fld>
            <a:endParaRPr lang="en-US" dirty="0"/>
          </a:p>
        </p:txBody>
      </p:sp>
    </p:spTree>
    <p:extLst>
      <p:ext uri="{BB962C8B-B14F-4D97-AF65-F5344CB8AC3E}">
        <p14:creationId xmlns:p14="http://schemas.microsoft.com/office/powerpoint/2010/main" val="273458025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09599" y="609600"/>
            <a:ext cx="6347713" cy="1320800"/>
          </a:xfrm>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09599" y="2160983"/>
            <a:ext cx="309067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599" y="2737246"/>
            <a:ext cx="3090672"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3866640" y="2160983"/>
            <a:ext cx="309067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3866640" y="2737246"/>
            <a:ext cx="3090672"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0283771A-7478-47F9-B442-778C4FBC750B}" type="datetimeFigureOut">
              <a:rPr lang="en-US" smtClean="0"/>
              <a:t>1/27/2020</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C978ED4D-EDC2-4166-BC54-C8FAADD08E7C}" type="slidenum">
              <a:rPr lang="en-US" smtClean="0"/>
              <a:t>‹#›</a:t>
            </a:fld>
            <a:endParaRPr lang="en-US" dirty="0"/>
          </a:p>
        </p:txBody>
      </p:sp>
    </p:spTree>
    <p:extLst>
      <p:ext uri="{BB962C8B-B14F-4D97-AF65-F5344CB8AC3E}">
        <p14:creationId xmlns:p14="http://schemas.microsoft.com/office/powerpoint/2010/main" val="205283577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09599" y="609600"/>
            <a:ext cx="6347714"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0283771A-7478-47F9-B442-778C4FBC750B}" type="datetimeFigureOut">
              <a:rPr lang="en-US" smtClean="0"/>
              <a:t>1/27/2020</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C978ED4D-EDC2-4166-BC54-C8FAADD08E7C}" type="slidenum">
              <a:rPr lang="en-US" smtClean="0"/>
              <a:t>‹#›</a:t>
            </a:fld>
            <a:endParaRPr lang="en-US" dirty="0"/>
          </a:p>
        </p:txBody>
      </p:sp>
    </p:spTree>
    <p:extLst>
      <p:ext uri="{BB962C8B-B14F-4D97-AF65-F5344CB8AC3E}">
        <p14:creationId xmlns:p14="http://schemas.microsoft.com/office/powerpoint/2010/main" val="127254202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283771A-7478-47F9-B442-778C4FBC750B}" type="datetimeFigureOut">
              <a:rPr lang="en-US" smtClean="0"/>
              <a:t>1/27/2020</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C978ED4D-EDC2-4166-BC54-C8FAADD08E7C}" type="slidenum">
              <a:rPr lang="en-US" smtClean="0"/>
              <a:t>‹#›</a:t>
            </a:fld>
            <a:endParaRPr lang="en-US" dirty="0"/>
          </a:p>
        </p:txBody>
      </p:sp>
    </p:spTree>
    <p:extLst>
      <p:ext uri="{BB962C8B-B14F-4D97-AF65-F5344CB8AC3E}">
        <p14:creationId xmlns:p14="http://schemas.microsoft.com/office/powerpoint/2010/main" val="300173891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599" y="1498604"/>
            <a:ext cx="2790182"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3571275" y="514925"/>
            <a:ext cx="3386037"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09599" y="2777069"/>
            <a:ext cx="2790182" cy="2584449"/>
          </a:xfrm>
        </p:spPr>
        <p:txBody>
          <a:bodyPr>
            <a:normAutofit/>
          </a:bodyPr>
          <a:lstStyle>
            <a:lvl1pPr marL="0" indent="0">
              <a:buNone/>
              <a:defRPr sz="14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p:cNvSpPr>
            <a:spLocks noGrp="1"/>
          </p:cNvSpPr>
          <p:nvPr>
            <p:ph type="dt" sz="half" idx="10"/>
          </p:nvPr>
        </p:nvSpPr>
        <p:spPr/>
        <p:txBody>
          <a:bodyPr/>
          <a:lstStyle/>
          <a:p>
            <a:fld id="{0283771A-7478-47F9-B442-778C4FBC750B}" type="datetimeFigureOut">
              <a:rPr lang="en-US" smtClean="0"/>
              <a:t>1/27/2020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C978ED4D-EDC2-4166-BC54-C8FAADD08E7C}" type="slidenum">
              <a:rPr lang="en-US" smtClean="0"/>
              <a:t>‹#›</a:t>
            </a:fld>
            <a:endParaRPr lang="en-US" dirty="0"/>
          </a:p>
        </p:txBody>
      </p:sp>
    </p:spTree>
    <p:extLst>
      <p:ext uri="{BB962C8B-B14F-4D97-AF65-F5344CB8AC3E}">
        <p14:creationId xmlns:p14="http://schemas.microsoft.com/office/powerpoint/2010/main" val="27666186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599" y="4800600"/>
            <a:ext cx="6347714"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09599" y="609600"/>
            <a:ext cx="6347714"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dirty="0"/>
              <a:t>Click icon to add picture</a:t>
            </a:r>
          </a:p>
        </p:txBody>
      </p:sp>
      <p:sp>
        <p:nvSpPr>
          <p:cNvPr id="4" name="Text Placeholder 3"/>
          <p:cNvSpPr>
            <a:spLocks noGrp="1"/>
          </p:cNvSpPr>
          <p:nvPr>
            <p:ph type="body" sz="half" idx="2"/>
          </p:nvPr>
        </p:nvSpPr>
        <p:spPr>
          <a:xfrm>
            <a:off x="609599" y="5367338"/>
            <a:ext cx="6347714"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0283771A-7478-47F9-B442-778C4FBC750B}" type="datetimeFigureOut">
              <a:rPr lang="en-US" smtClean="0"/>
              <a:t>1/27/2020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C978ED4D-EDC2-4166-BC54-C8FAADD08E7C}" type="slidenum">
              <a:rPr lang="en-US" smtClean="0"/>
              <a:t>‹#›</a:t>
            </a:fld>
            <a:endParaRPr lang="en-US" dirty="0"/>
          </a:p>
        </p:txBody>
      </p:sp>
    </p:spTree>
    <p:extLst>
      <p:ext uri="{BB962C8B-B14F-4D97-AF65-F5344CB8AC3E}">
        <p14:creationId xmlns:p14="http://schemas.microsoft.com/office/powerpoint/2010/main" val="100083683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0" y="609600"/>
            <a:ext cx="6347714"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09600" y="4470400"/>
            <a:ext cx="6347714"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0283771A-7478-47F9-B442-778C4FBC750B}" type="datetimeFigureOut">
              <a:rPr lang="en-US" smtClean="0"/>
              <a:t>1/27/2020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C978ED4D-EDC2-4166-BC54-C8FAADD08E7C}" type="slidenum">
              <a:rPr lang="en-US" smtClean="0"/>
              <a:t>‹#›</a:t>
            </a:fld>
            <a:endParaRPr lang="en-US" dirty="0"/>
          </a:p>
        </p:txBody>
      </p:sp>
    </p:spTree>
    <p:extLst>
      <p:ext uri="{BB962C8B-B14F-4D97-AF65-F5344CB8AC3E}">
        <p14:creationId xmlns:p14="http://schemas.microsoft.com/office/powerpoint/2010/main" val="422475892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774885" y="609600"/>
            <a:ext cx="6072182"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101074" y="3632200"/>
            <a:ext cx="541980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09598" y="4470400"/>
            <a:ext cx="6347715"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0283771A-7478-47F9-B442-778C4FBC750B}" type="datetimeFigureOut">
              <a:rPr lang="en-US" smtClean="0"/>
              <a:t>1/27/2020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C978ED4D-EDC2-4166-BC54-C8FAADD08E7C}" type="slidenum">
              <a:rPr lang="en-US" smtClean="0"/>
              <a:t>‹#›</a:t>
            </a:fld>
            <a:endParaRPr lang="en-US" dirty="0"/>
          </a:p>
        </p:txBody>
      </p:sp>
      <p:sp>
        <p:nvSpPr>
          <p:cNvPr id="24" name="TextBox 23"/>
          <p:cNvSpPr txBox="1"/>
          <p:nvPr/>
        </p:nvSpPr>
        <p:spPr>
          <a:xfrm>
            <a:off x="482711" y="790378"/>
            <a:ext cx="457319"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6747699" y="2886556"/>
            <a:ext cx="457319"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259293357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09598" y="1931988"/>
            <a:ext cx="6347715"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09598" y="4527448"/>
            <a:ext cx="6347715"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0283771A-7478-47F9-B442-778C4FBC750B}" type="datetimeFigureOut">
              <a:rPr lang="en-US" smtClean="0"/>
              <a:t>1/27/2020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C978ED4D-EDC2-4166-BC54-C8FAADD08E7C}" type="slidenum">
              <a:rPr lang="en-US" smtClean="0"/>
              <a:t>‹#›</a:t>
            </a:fld>
            <a:endParaRPr lang="en-US" dirty="0"/>
          </a:p>
        </p:txBody>
      </p:sp>
    </p:spTree>
    <p:extLst>
      <p:ext uri="{BB962C8B-B14F-4D97-AF65-F5344CB8AC3E}">
        <p14:creationId xmlns:p14="http://schemas.microsoft.com/office/powerpoint/2010/main" val="132251339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774885" y="609600"/>
            <a:ext cx="6072182"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09597" y="4013200"/>
            <a:ext cx="6347716"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09598" y="4527448"/>
            <a:ext cx="6347715"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0283771A-7478-47F9-B442-778C4FBC750B}" type="datetimeFigureOut">
              <a:rPr lang="en-US" smtClean="0"/>
              <a:t>1/27/2020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C978ED4D-EDC2-4166-BC54-C8FAADD08E7C}" type="slidenum">
              <a:rPr lang="en-US" smtClean="0"/>
              <a:t>‹#›</a:t>
            </a:fld>
            <a:endParaRPr lang="en-US" dirty="0"/>
          </a:p>
        </p:txBody>
      </p:sp>
      <p:sp>
        <p:nvSpPr>
          <p:cNvPr id="24" name="TextBox 23"/>
          <p:cNvSpPr txBox="1"/>
          <p:nvPr/>
        </p:nvSpPr>
        <p:spPr>
          <a:xfrm>
            <a:off x="482711" y="790378"/>
            <a:ext cx="457319"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6747699" y="2886556"/>
            <a:ext cx="457319"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370900098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15848" y="609600"/>
            <a:ext cx="6341465"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09597" y="4013200"/>
            <a:ext cx="6347716"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09598" y="4527448"/>
            <a:ext cx="6347715"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0283771A-7478-47F9-B442-778C4FBC750B}" type="datetimeFigureOut">
              <a:rPr lang="en-US" smtClean="0"/>
              <a:t>1/27/2020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C978ED4D-EDC2-4166-BC54-C8FAADD08E7C}" type="slidenum">
              <a:rPr lang="en-US" smtClean="0"/>
              <a:t>‹#›</a:t>
            </a:fld>
            <a:endParaRPr lang="en-US" dirty="0"/>
          </a:p>
        </p:txBody>
      </p:sp>
    </p:spTree>
    <p:extLst>
      <p:ext uri="{BB962C8B-B14F-4D97-AF65-F5344CB8AC3E}">
        <p14:creationId xmlns:p14="http://schemas.microsoft.com/office/powerpoint/2010/main" val="33017209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283771A-7478-47F9-B442-778C4FBC750B}" type="datetimeFigureOut">
              <a:rPr lang="en-US" smtClean="0"/>
              <a:t>1/27/2020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C978ED4D-EDC2-4166-BC54-C8FAADD08E7C}" type="slidenum">
              <a:rPr lang="en-US" smtClean="0"/>
              <a:t>‹#›</a:t>
            </a:fld>
            <a:endParaRPr lang="en-US" dirty="0"/>
          </a:p>
        </p:txBody>
      </p:sp>
    </p:spTree>
    <p:extLst>
      <p:ext uri="{BB962C8B-B14F-4D97-AF65-F5344CB8AC3E}">
        <p14:creationId xmlns:p14="http://schemas.microsoft.com/office/powerpoint/2010/main" val="207857198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5977312" y="609600"/>
            <a:ext cx="978812"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09599" y="609600"/>
            <a:ext cx="5195026" cy="5251451"/>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283771A-7478-47F9-B442-778C4FBC750B}" type="datetimeFigureOut">
              <a:rPr lang="en-US" smtClean="0"/>
              <a:t>1/27/2020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C978ED4D-EDC2-4166-BC54-C8FAADD08E7C}" type="slidenum">
              <a:rPr lang="en-US" smtClean="0"/>
              <a:t>‹#›</a:t>
            </a:fld>
            <a:endParaRPr lang="en-US" dirty="0"/>
          </a:p>
        </p:txBody>
      </p:sp>
    </p:spTree>
    <p:extLst>
      <p:ext uri="{BB962C8B-B14F-4D97-AF65-F5344CB8AC3E}">
        <p14:creationId xmlns:p14="http://schemas.microsoft.com/office/powerpoint/2010/main" val="322409452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17" name="Group 16"/>
          <p:cNvGrpSpPr/>
          <p:nvPr/>
        </p:nvGrpSpPr>
        <p:grpSpPr>
          <a:xfrm>
            <a:off x="-8467" y="-8468"/>
            <a:ext cx="9171317" cy="6874935"/>
            <a:chOff x="-8467" y="-8468"/>
            <a:chExt cx="9171317" cy="6874935"/>
          </a:xfrm>
        </p:grpSpPr>
        <p:sp>
          <p:nvSpPr>
            <p:cNvPr id="7" name="Freeform 6"/>
            <p:cNvSpPr/>
            <p:nvPr/>
          </p:nvSpPr>
          <p:spPr>
            <a:xfrm>
              <a:off x="-8467" y="4013200"/>
              <a:ext cx="457200" cy="2853267"/>
            </a:xfrm>
            <a:custGeom>
              <a:avLst/>
              <a:gdLst/>
              <a:ahLst/>
              <a:cxnLst/>
              <a:rect l="l" t="t" r="r" b="b"/>
              <a:pathLst>
                <a:path w="457200" h="2853267">
                  <a:moveTo>
                    <a:pt x="0" y="0"/>
                  </a:moveTo>
                  <a:lnTo>
                    <a:pt x="457200" y="2853267"/>
                  </a:lnTo>
                  <a:lnTo>
                    <a:pt x="0" y="2844800"/>
                  </a:lnTo>
                  <a:cubicBezTo>
                    <a:pt x="2822" y="1905000"/>
                    <a:pt x="5645" y="965200"/>
                    <a:pt x="0" y="0"/>
                  </a:cubicBezTo>
                  <a:close/>
                </a:path>
              </a:pathLst>
            </a:cu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sp>
        <p:cxnSp>
          <p:nvCxnSpPr>
            <p:cNvPr id="8" name="Straight Connector 7"/>
            <p:cNvCxnSpPr/>
            <p:nvPr/>
          </p:nvCxnSpPr>
          <p:spPr>
            <a:xfrm flipV="1">
              <a:off x="5130830" y="4175605"/>
              <a:ext cx="4022475" cy="2682396"/>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9" name="Straight Connector 8"/>
            <p:cNvCxnSpPr/>
            <p:nvPr/>
          </p:nvCxnSpPr>
          <p:spPr>
            <a:xfrm>
              <a:off x="7042707"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10" name="Freeform 9"/>
            <p:cNvSpPr/>
            <p:nvPr/>
          </p:nvSpPr>
          <p:spPr>
            <a:xfrm>
              <a:off x="6891896" y="1"/>
              <a:ext cx="2269442" cy="6866466"/>
            </a:xfrm>
            <a:custGeom>
              <a:avLst/>
              <a:gdLst/>
              <a:ahLst/>
              <a:cxnLst/>
              <a:rect l="l" t="t" r="r" b="b"/>
              <a:pathLst>
                <a:path w="2269442" h="6866466">
                  <a:moveTo>
                    <a:pt x="2023534" y="0"/>
                  </a:moveTo>
                  <a:lnTo>
                    <a:pt x="0" y="6858000"/>
                  </a:lnTo>
                  <a:lnTo>
                    <a:pt x="2269067" y="6866466"/>
                  </a:lnTo>
                  <a:cubicBezTo>
                    <a:pt x="2271889" y="4580466"/>
                    <a:pt x="2257778" y="2294466"/>
                    <a:pt x="2260600" y="8466"/>
                  </a:cubicBezTo>
                  <a:lnTo>
                    <a:pt x="2023534"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11" name="Freeform 10"/>
            <p:cNvSpPr/>
            <p:nvPr/>
          </p:nvSpPr>
          <p:spPr>
            <a:xfrm>
              <a:off x="7205158" y="-8467"/>
              <a:ext cx="1948147" cy="6866467"/>
            </a:xfrm>
            <a:custGeom>
              <a:avLst/>
              <a:gdLst/>
              <a:ahLst/>
              <a:cxnLst/>
              <a:rect l="l" t="t" r="r" b="b"/>
              <a:pathLst>
                <a:path w="1948147" h="6866467">
                  <a:moveTo>
                    <a:pt x="0" y="0"/>
                  </a:moveTo>
                  <a:lnTo>
                    <a:pt x="1202267" y="6866467"/>
                  </a:lnTo>
                  <a:lnTo>
                    <a:pt x="1947333" y="6866467"/>
                  </a:lnTo>
                  <a:cubicBezTo>
                    <a:pt x="1944511" y="4577645"/>
                    <a:pt x="1950155" y="2288822"/>
                    <a:pt x="1947333" y="0"/>
                  </a:cubicBez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2" name="Freeform 11"/>
            <p:cNvSpPr/>
            <p:nvPr/>
          </p:nvSpPr>
          <p:spPr>
            <a:xfrm>
              <a:off x="6637896" y="3920066"/>
              <a:ext cx="2513565" cy="2937933"/>
            </a:xfrm>
            <a:custGeom>
              <a:avLst/>
              <a:gdLst/>
              <a:ahLst/>
              <a:cxnLst/>
              <a:rect l="l" t="t" r="r" b="b"/>
              <a:pathLst>
                <a:path w="3259667" h="3810000">
                  <a:moveTo>
                    <a:pt x="0" y="3810000"/>
                  </a:moveTo>
                  <a:lnTo>
                    <a:pt x="3251200" y="0"/>
                  </a:lnTo>
                  <a:cubicBezTo>
                    <a:pt x="3254022" y="1270000"/>
                    <a:pt x="3256845" y="2540000"/>
                    <a:pt x="3259667" y="3810000"/>
                  </a:cubicBezTo>
                  <a:lnTo>
                    <a:pt x="0" y="3810000"/>
                  </a:lnTo>
                  <a:close/>
                </a:path>
              </a:pathLst>
            </a:cu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13" name="Freeform 12"/>
            <p:cNvSpPr/>
            <p:nvPr/>
          </p:nvSpPr>
          <p:spPr>
            <a:xfrm>
              <a:off x="7010429" y="-8467"/>
              <a:ext cx="2142876" cy="6866467"/>
            </a:xfrm>
            <a:custGeom>
              <a:avLst/>
              <a:gdLst/>
              <a:ahLst/>
              <a:cxnLst/>
              <a:rect l="l" t="t" r="r" b="b"/>
              <a:pathLst>
                <a:path w="2853267" h="6866467">
                  <a:moveTo>
                    <a:pt x="0" y="0"/>
                  </a:moveTo>
                  <a:lnTo>
                    <a:pt x="2472267" y="6866467"/>
                  </a:lnTo>
                  <a:lnTo>
                    <a:pt x="2853267" y="6858000"/>
                  </a:lnTo>
                  <a:lnTo>
                    <a:pt x="2853267" y="0"/>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4" name="Freeform 13"/>
            <p:cNvSpPr/>
            <p:nvPr/>
          </p:nvSpPr>
          <p:spPr>
            <a:xfrm>
              <a:off x="8295776" y="-8467"/>
              <a:ext cx="857530" cy="6866467"/>
            </a:xfrm>
            <a:custGeom>
              <a:avLst/>
              <a:gdLst/>
              <a:ahLst/>
              <a:cxnLst/>
              <a:rect l="l" t="t" r="r" b="b"/>
              <a:pathLst>
                <a:path w="1286933" h="6866467">
                  <a:moveTo>
                    <a:pt x="1016000" y="0"/>
                  </a:moveTo>
                  <a:lnTo>
                    <a:pt x="0" y="6866467"/>
                  </a:lnTo>
                  <a:lnTo>
                    <a:pt x="1286933" y="6866467"/>
                  </a:lnTo>
                  <a:cubicBezTo>
                    <a:pt x="1284111" y="4577645"/>
                    <a:pt x="1281288" y="2288822"/>
                    <a:pt x="1278466" y="0"/>
                  </a:cubicBezTo>
                  <a:lnTo>
                    <a:pt x="1016000"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5" name="Freeform 14"/>
            <p:cNvSpPr/>
            <p:nvPr/>
          </p:nvSpPr>
          <p:spPr>
            <a:xfrm>
              <a:off x="8094165" y="-8468"/>
              <a:ext cx="1066770" cy="6866467"/>
            </a:xfrm>
            <a:custGeom>
              <a:avLst/>
              <a:gdLst/>
              <a:ahLst/>
              <a:cxnLst/>
              <a:rect l="l" t="t" r="r" b="b"/>
              <a:pathLst>
                <a:path w="1270244" h="6866467">
                  <a:moveTo>
                    <a:pt x="0" y="0"/>
                  </a:moveTo>
                  <a:lnTo>
                    <a:pt x="1117600" y="6866467"/>
                  </a:lnTo>
                  <a:lnTo>
                    <a:pt x="1270000" y="6866467"/>
                  </a:lnTo>
                  <a:cubicBezTo>
                    <a:pt x="1272822" y="4574822"/>
                    <a:pt x="1250245" y="2291645"/>
                    <a:pt x="1253067" y="0"/>
                  </a:cubicBezTo>
                  <a:lnTo>
                    <a:pt x="0" y="0"/>
                  </a:lnTo>
                  <a:close/>
                </a:path>
              </a:pathLst>
            </a:custGeom>
            <a:solidFill>
              <a:schemeClr val="accent2">
                <a:lumMod val="75000"/>
                <a:alpha val="82000"/>
              </a:schemeClr>
            </a:solidFill>
            <a:ln>
              <a:noFill/>
            </a:ln>
            <a:effectLst/>
          </p:spPr>
          <p:style>
            <a:lnRef idx="1">
              <a:schemeClr val="accent1"/>
            </a:lnRef>
            <a:fillRef idx="3">
              <a:schemeClr val="accent1"/>
            </a:fillRef>
            <a:effectRef idx="2">
              <a:schemeClr val="accent1"/>
            </a:effectRef>
            <a:fontRef idx="minor">
              <a:schemeClr val="lt1"/>
            </a:fontRef>
          </p:style>
        </p:sp>
        <p:sp>
          <p:nvSpPr>
            <p:cNvPr id="16" name="Freeform 15"/>
            <p:cNvSpPr/>
            <p:nvPr/>
          </p:nvSpPr>
          <p:spPr>
            <a:xfrm>
              <a:off x="8068764" y="4893733"/>
              <a:ext cx="1094086" cy="1964267"/>
            </a:xfrm>
            <a:custGeom>
              <a:avLst/>
              <a:gdLst/>
              <a:ahLst/>
              <a:cxnLst/>
              <a:rect l="l" t="t" r="r" b="b"/>
              <a:pathLst>
                <a:path w="1820333" h="3268133">
                  <a:moveTo>
                    <a:pt x="0" y="3268133"/>
                  </a:moveTo>
                  <a:lnTo>
                    <a:pt x="1811866" y="0"/>
                  </a:lnTo>
                  <a:cubicBezTo>
                    <a:pt x="1814688" y="1086555"/>
                    <a:pt x="1817511" y="2173111"/>
                    <a:pt x="1820333" y="3259666"/>
                  </a:cubicBezTo>
                  <a:lnTo>
                    <a:pt x="0" y="3268133"/>
                  </a:lnTo>
                  <a:close/>
                </a:path>
              </a:pathLst>
            </a:cu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09599" y="609600"/>
            <a:ext cx="6347713"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09599" y="2160590"/>
            <a:ext cx="6347714"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5405258" y="6041363"/>
            <a:ext cx="684132"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0283771A-7478-47F9-B442-778C4FBC750B}" type="datetimeFigureOut">
              <a:rPr lang="en-US" smtClean="0"/>
              <a:t>1/27/2020</a:t>
            </a:fld>
            <a:endParaRPr lang="en-US" dirty="0"/>
          </a:p>
        </p:txBody>
      </p:sp>
      <p:sp>
        <p:nvSpPr>
          <p:cNvPr id="5" name="Footer Placeholder 4"/>
          <p:cNvSpPr>
            <a:spLocks noGrp="1"/>
          </p:cNvSpPr>
          <p:nvPr>
            <p:ph type="ftr" sz="quarter" idx="3"/>
          </p:nvPr>
        </p:nvSpPr>
        <p:spPr>
          <a:xfrm>
            <a:off x="609599" y="6041363"/>
            <a:ext cx="4622973"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6444676" y="6041363"/>
            <a:ext cx="512638" cy="365125"/>
          </a:xfrm>
          <a:prstGeom prst="rect">
            <a:avLst/>
          </a:prstGeom>
        </p:spPr>
        <p:txBody>
          <a:bodyPr vert="horz" lIns="91440" tIns="45720" rIns="91440" bIns="45720" rtlCol="0" anchor="ctr"/>
          <a:lstStyle>
            <a:lvl1pPr algn="r">
              <a:defRPr sz="900">
                <a:solidFill>
                  <a:schemeClr val="accent1"/>
                </a:solidFill>
              </a:defRPr>
            </a:lvl1pPr>
          </a:lstStyle>
          <a:p>
            <a:fld id="{C978ED4D-EDC2-4166-BC54-C8FAADD08E7C}" type="slidenum">
              <a:rPr lang="en-US" smtClean="0"/>
              <a:t>‹#›</a:t>
            </a:fld>
            <a:endParaRPr lang="en-US" dirty="0"/>
          </a:p>
        </p:txBody>
      </p:sp>
    </p:spTree>
    <p:extLst>
      <p:ext uri="{BB962C8B-B14F-4D97-AF65-F5344CB8AC3E}">
        <p14:creationId xmlns:p14="http://schemas.microsoft.com/office/powerpoint/2010/main" val="4282016034"/>
      </p:ext>
    </p:extLst>
  </p:cSld>
  <p:clrMap bg1="lt1" tx1="dk1" bg2="lt2" tx2="dk2" accent1="accent1" accent2="accent2" accent3="accent3" accent4="accent4" accent5="accent5" accent6="accent6" hlink="hlink" folHlink="folHlink"/>
  <p:sldLayoutIdLst>
    <p:sldLayoutId id="2147483786" r:id="rId1"/>
    <p:sldLayoutId id="2147483787" r:id="rId2"/>
    <p:sldLayoutId id="2147483788" r:id="rId3"/>
    <p:sldLayoutId id="2147483789" r:id="rId4"/>
    <p:sldLayoutId id="2147483790" r:id="rId5"/>
    <p:sldLayoutId id="2147483791" r:id="rId6"/>
    <p:sldLayoutId id="2147483792" r:id="rId7"/>
    <p:sldLayoutId id="2147483793" r:id="rId8"/>
    <p:sldLayoutId id="2147483794" r:id="rId9"/>
    <p:sldLayoutId id="2147483795" r:id="rId10"/>
    <p:sldLayoutId id="2147483796" r:id="rId11"/>
    <p:sldLayoutId id="2147483797" r:id="rId12"/>
    <p:sldLayoutId id="2147483798" r:id="rId13"/>
    <p:sldLayoutId id="2147483799" r:id="rId14"/>
    <p:sldLayoutId id="2147483800" r:id="rId15"/>
    <p:sldLayoutId id="2147483801"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hyperlink" Target="http://www.gofolic.org.uk/" TargetMode="External"/><Relationship Id="rId2" Type="http://schemas.openxmlformats.org/officeDocument/2006/relationships/hyperlink" Target="http://www.wphna.org/htdocs/2013_mar_wn3_fortification.htm" TargetMode="Externa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hyperlink" Target="https://www.rcog.org.uk/en/patients/patient-leaflets/why-your-weight-matters-during-pregnancy-and-after-birth/" TargetMode="Externa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hyperlink" Target="http://www.nice.org.uk/guidance/PH27" TargetMode="Externa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hyperlink" Target="http://www.healthystart.nhs.uk/healthy-start-vouchers/" TargetMode="Externa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hyperlink" Target="http://www.nhs.uk/Conditions/pregnancy-and-baby/pages/foods-to-avoid-pregnant.aspx" TargetMode="Externa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fontScale="90000"/>
          </a:bodyPr>
          <a:lstStyle/>
          <a:p>
            <a:r>
              <a:rPr lang="en-GB" dirty="0"/>
              <a:t>Public Health Nutrition Across the Lifespan:</a:t>
            </a:r>
            <a:br>
              <a:rPr lang="en-GB" dirty="0"/>
            </a:br>
            <a:endParaRPr lang="en-US" dirty="0"/>
          </a:p>
        </p:txBody>
      </p:sp>
      <p:sp>
        <p:nvSpPr>
          <p:cNvPr id="3" name="Subtitle 2"/>
          <p:cNvSpPr>
            <a:spLocks noGrp="1"/>
          </p:cNvSpPr>
          <p:nvPr>
            <p:ph type="subTitle" idx="1"/>
          </p:nvPr>
        </p:nvSpPr>
        <p:spPr/>
        <p:txBody>
          <a:bodyPr>
            <a:noAutofit/>
          </a:bodyPr>
          <a:lstStyle/>
          <a:p>
            <a:r>
              <a:rPr lang="en-GB" sz="4400" b="1" dirty="0"/>
              <a:t>Introduction to the module and </a:t>
            </a:r>
          </a:p>
          <a:p>
            <a:r>
              <a:rPr lang="en-GB" sz="4400" b="1" dirty="0"/>
              <a:t>Pre-conception and Pregnancy</a:t>
            </a:r>
            <a:endParaRPr lang="en-US" sz="4400" b="1" dirty="0"/>
          </a:p>
        </p:txBody>
      </p:sp>
    </p:spTree>
    <p:extLst>
      <p:ext uri="{BB962C8B-B14F-4D97-AF65-F5344CB8AC3E}">
        <p14:creationId xmlns:p14="http://schemas.microsoft.com/office/powerpoint/2010/main" val="209025386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Module </a:t>
            </a:r>
          </a:p>
        </p:txBody>
      </p:sp>
      <p:sp>
        <p:nvSpPr>
          <p:cNvPr id="3" name="Content Placeholder 2"/>
          <p:cNvSpPr>
            <a:spLocks noGrp="1"/>
          </p:cNvSpPr>
          <p:nvPr>
            <p:ph idx="1"/>
          </p:nvPr>
        </p:nvSpPr>
        <p:spPr/>
        <p:txBody>
          <a:bodyPr>
            <a:normAutofit/>
          </a:bodyPr>
          <a:lstStyle/>
          <a:p>
            <a:r>
              <a:rPr lang="en-US" dirty="0"/>
              <a:t>The module aims to look at Nutrition across the lifespan and the prevention of disease</a:t>
            </a:r>
          </a:p>
          <a:p>
            <a:endParaRPr lang="en-US" dirty="0"/>
          </a:p>
          <a:p>
            <a:r>
              <a:rPr lang="en-US" dirty="0"/>
              <a:t>Two assignments</a:t>
            </a:r>
          </a:p>
          <a:p>
            <a:endParaRPr lang="en-US" dirty="0"/>
          </a:p>
          <a:p>
            <a:r>
              <a:rPr lang="en-US" dirty="0"/>
              <a:t> Poster Presentation</a:t>
            </a:r>
          </a:p>
          <a:p>
            <a:endParaRPr lang="en-US" dirty="0"/>
          </a:p>
          <a:p>
            <a:r>
              <a:rPr lang="en-US" dirty="0"/>
              <a:t>Essay</a:t>
            </a:r>
          </a:p>
        </p:txBody>
      </p:sp>
    </p:spTree>
    <p:extLst>
      <p:ext uri="{BB962C8B-B14F-4D97-AF65-F5344CB8AC3E}">
        <p14:creationId xmlns:p14="http://schemas.microsoft.com/office/powerpoint/2010/main" val="167395061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endParaRPr lang="en-US" dirty="0"/>
          </a:p>
        </p:txBody>
      </p:sp>
      <p:sp>
        <p:nvSpPr>
          <p:cNvPr id="3" name="Content Placeholder 2"/>
          <p:cNvSpPr>
            <a:spLocks noGrp="1"/>
          </p:cNvSpPr>
          <p:nvPr>
            <p:ph idx="1"/>
          </p:nvPr>
        </p:nvSpPr>
        <p:spPr/>
        <p:txBody>
          <a:bodyPr>
            <a:normAutofit/>
          </a:bodyPr>
          <a:lstStyle/>
          <a:p>
            <a:pPr marL="0" indent="0">
              <a:buNone/>
            </a:pPr>
            <a:r>
              <a:rPr lang="en-GB" sz="3200" i="1" dirty="0"/>
              <a:t>Before planning a pregnancy (pre-conception), what do women need to consider regarding their nutritional intakes?</a:t>
            </a:r>
            <a:endParaRPr lang="en-US" sz="3200" i="1" dirty="0"/>
          </a:p>
        </p:txBody>
      </p:sp>
      <p:sp>
        <p:nvSpPr>
          <p:cNvPr id="2" name="AutoShape 2" descr="Image result for pictures of pregnancy"/>
          <p:cNvSpPr>
            <a:spLocks noChangeAspect="1" noChangeArrowheads="1"/>
          </p:cNvSpPr>
          <p:nvPr/>
        </p:nvSpPr>
        <p:spPr bwMode="auto">
          <a:xfrm>
            <a:off x="155575" y="-555625"/>
            <a:ext cx="1524000" cy="1171575"/>
          </a:xfrm>
          <a:prstGeom prst="rect">
            <a:avLst/>
          </a:prstGeom>
          <a:noFill/>
          <a:extLst>
            <a:ext uri="{909E8E84-426E-40dd-AFC4-6F175D3DCCD1}">
              <a14:hiddenFill xmlns=""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dirty="0"/>
          </a:p>
        </p:txBody>
      </p:sp>
    </p:spTree>
    <p:extLst>
      <p:ext uri="{BB962C8B-B14F-4D97-AF65-F5344CB8AC3E}">
        <p14:creationId xmlns:p14="http://schemas.microsoft.com/office/powerpoint/2010/main" val="323085150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04800" y="685800"/>
            <a:ext cx="8534400" cy="758952"/>
          </a:xfrm>
        </p:spPr>
        <p:txBody>
          <a:bodyPr>
            <a:normAutofit fontScale="90000"/>
          </a:bodyPr>
          <a:lstStyle/>
          <a:p>
            <a:pPr lvl="0">
              <a:spcBef>
                <a:spcPct val="20000"/>
              </a:spcBef>
            </a:pPr>
            <a:r>
              <a:rPr lang="en-GB" sz="2800" i="1" spc="0" dirty="0">
                <a:solidFill>
                  <a:srgbClr val="2F2B20"/>
                </a:solidFill>
                <a:latin typeface="Calibri"/>
                <a:ea typeface="+mn-ea"/>
                <a:cs typeface="+mn-cs"/>
              </a:rPr>
              <a:t>What do woman need to consider – before becoming pregnant?</a:t>
            </a:r>
            <a:br>
              <a:rPr lang="en-GB" sz="2800" i="1" spc="0" dirty="0">
                <a:solidFill>
                  <a:srgbClr val="2F2B20"/>
                </a:solidFill>
                <a:latin typeface="Calibri"/>
                <a:ea typeface="+mn-ea"/>
                <a:cs typeface="+mn-cs"/>
              </a:rPr>
            </a:br>
            <a:br>
              <a:rPr lang="en-GB" sz="2800" i="1" spc="0" dirty="0">
                <a:solidFill>
                  <a:srgbClr val="2F2B20"/>
                </a:solidFill>
                <a:latin typeface="Calibri"/>
                <a:ea typeface="+mn-ea"/>
                <a:cs typeface="+mn-cs"/>
              </a:rPr>
            </a:br>
            <a:br>
              <a:rPr lang="en-GB" sz="2800" i="1" dirty="0">
                <a:solidFill>
                  <a:srgbClr val="2F2B20"/>
                </a:solidFill>
                <a:latin typeface="Calibri"/>
                <a:ea typeface="+mn-ea"/>
                <a:cs typeface="+mn-cs"/>
              </a:rPr>
            </a:br>
            <a:br>
              <a:rPr lang="en-GB" sz="2800" i="1" dirty="0">
                <a:solidFill>
                  <a:srgbClr val="2F2B20"/>
                </a:solidFill>
                <a:latin typeface="Calibri"/>
                <a:ea typeface="+mn-ea"/>
                <a:cs typeface="+mn-cs"/>
              </a:rPr>
            </a:br>
            <a:br>
              <a:rPr lang="en-US" sz="2800" i="1" spc="0" dirty="0">
                <a:solidFill>
                  <a:srgbClr val="2F2B20"/>
                </a:solidFill>
                <a:latin typeface="Calibri"/>
                <a:ea typeface="+mn-ea"/>
                <a:cs typeface="+mn-cs"/>
              </a:rPr>
            </a:br>
            <a:endParaRPr lang="en-US" sz="2800" dirty="0"/>
          </a:p>
        </p:txBody>
      </p:sp>
      <p:sp>
        <p:nvSpPr>
          <p:cNvPr id="3" name="Content Placeholder 2"/>
          <p:cNvSpPr>
            <a:spLocks noGrp="1"/>
          </p:cNvSpPr>
          <p:nvPr>
            <p:ph idx="1"/>
          </p:nvPr>
        </p:nvSpPr>
        <p:spPr/>
        <p:txBody>
          <a:bodyPr>
            <a:normAutofit fontScale="85000" lnSpcReduction="10000"/>
          </a:bodyPr>
          <a:lstStyle/>
          <a:p>
            <a:pPr marL="0" indent="0">
              <a:buNone/>
            </a:pPr>
            <a:endParaRPr lang="en-GB" sz="2400" dirty="0"/>
          </a:p>
          <a:p>
            <a:r>
              <a:rPr lang="en-GB" sz="2800" dirty="0"/>
              <a:t>Achieve a healthy weight-</a:t>
            </a:r>
            <a:r>
              <a:rPr lang="en-GB" sz="2400" dirty="0"/>
              <a:t>If overweight/obese, should aim to lose excess weight before trying for a baby.</a:t>
            </a:r>
          </a:p>
          <a:p>
            <a:r>
              <a:rPr lang="en-GB" sz="2800" dirty="0"/>
              <a:t>Avoid excess alcohol</a:t>
            </a:r>
          </a:p>
          <a:p>
            <a:r>
              <a:rPr lang="en-GB" sz="2800" dirty="0"/>
              <a:t>Achieve a healthy balanced diet</a:t>
            </a:r>
          </a:p>
          <a:p>
            <a:r>
              <a:rPr lang="en-GB" sz="2800" dirty="0"/>
              <a:t>start taking folic acid supplements when decision made to try for a baby and no longer taking contraception.</a:t>
            </a:r>
          </a:p>
          <a:p>
            <a:r>
              <a:rPr lang="en-GB" sz="2800" dirty="0"/>
              <a:t>Some of this applies to the Dad as well!</a:t>
            </a:r>
            <a:endParaRPr lang="en-GB" sz="3200" dirty="0"/>
          </a:p>
          <a:p>
            <a:endParaRPr lang="en-GB" sz="2800" dirty="0"/>
          </a:p>
          <a:p>
            <a:endParaRPr lang="en-US" sz="2800" dirty="0"/>
          </a:p>
        </p:txBody>
      </p:sp>
    </p:spTree>
    <p:extLst>
      <p:ext uri="{BB962C8B-B14F-4D97-AF65-F5344CB8AC3E}">
        <p14:creationId xmlns:p14="http://schemas.microsoft.com/office/powerpoint/2010/main" val="184366744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200" dirty="0"/>
              <a:t>Folic acid supplementation pre-conception and during pregnancy</a:t>
            </a:r>
            <a:endParaRPr lang="en-US" sz="3200" dirty="0"/>
          </a:p>
        </p:txBody>
      </p:sp>
      <p:sp>
        <p:nvSpPr>
          <p:cNvPr id="3" name="Content Placeholder 2"/>
          <p:cNvSpPr>
            <a:spLocks noGrp="1"/>
          </p:cNvSpPr>
          <p:nvPr>
            <p:ph idx="1"/>
          </p:nvPr>
        </p:nvSpPr>
        <p:spPr/>
        <p:txBody>
          <a:bodyPr>
            <a:normAutofit/>
          </a:bodyPr>
          <a:lstStyle/>
          <a:p>
            <a:r>
              <a:rPr lang="en-US" dirty="0"/>
              <a:t>Taking folic acid supplements before and during pregnancy can reduce the risk of the baby being born with a neural tube defect (NTD). Neural tube defects, such as spina bifida, adversely affect the growth and development of the baby's brain and spinal cord.</a:t>
            </a:r>
          </a:p>
          <a:p>
            <a:endParaRPr lang="en-GB" dirty="0"/>
          </a:p>
          <a:p>
            <a:r>
              <a:rPr lang="en-US" b="1" dirty="0"/>
              <a:t>The recommended dose is  0.4mg (400 micrograms) of folic acid daily </a:t>
            </a:r>
            <a:r>
              <a:rPr lang="en-US" dirty="0"/>
              <a:t>for women who are trying to conceive, and this should be continued up until the 12th week of pregnancy, while the baby's spine develops.</a:t>
            </a:r>
          </a:p>
        </p:txBody>
      </p:sp>
    </p:spTree>
    <p:extLst>
      <p:ext uri="{BB962C8B-B14F-4D97-AF65-F5344CB8AC3E}">
        <p14:creationId xmlns:p14="http://schemas.microsoft.com/office/powerpoint/2010/main" val="143276747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200" dirty="0">
                <a:solidFill>
                  <a:srgbClr val="675E47"/>
                </a:solidFill>
              </a:rPr>
              <a:t>Folic acid supplementation pre-conception and during pregnancy</a:t>
            </a:r>
            <a:endParaRPr lang="en-US" dirty="0"/>
          </a:p>
        </p:txBody>
      </p:sp>
      <p:sp>
        <p:nvSpPr>
          <p:cNvPr id="3" name="Content Placeholder 2"/>
          <p:cNvSpPr>
            <a:spLocks noGrp="1"/>
          </p:cNvSpPr>
          <p:nvPr>
            <p:ph idx="1"/>
          </p:nvPr>
        </p:nvSpPr>
        <p:spPr/>
        <p:txBody>
          <a:bodyPr>
            <a:normAutofit fontScale="92500" lnSpcReduction="20000"/>
          </a:bodyPr>
          <a:lstStyle/>
          <a:p>
            <a:pPr marL="114300" indent="0">
              <a:buNone/>
            </a:pPr>
            <a:r>
              <a:rPr lang="en-US" dirty="0"/>
              <a:t>Dietary sources of folate </a:t>
            </a:r>
            <a:r>
              <a:rPr lang="en-US" sz="2200" i="1" dirty="0"/>
              <a:t>(this is what folic acid is called when it is naturally present in foods) </a:t>
            </a:r>
            <a:r>
              <a:rPr lang="en-US" dirty="0"/>
              <a:t>include:- </a:t>
            </a:r>
          </a:p>
          <a:p>
            <a:pPr marL="114300" indent="0">
              <a:buNone/>
            </a:pPr>
            <a:r>
              <a:rPr lang="en-US" dirty="0"/>
              <a:t>	Green, leafy vegetables </a:t>
            </a:r>
          </a:p>
          <a:p>
            <a:pPr marL="0" indent="0">
              <a:buNone/>
            </a:pPr>
            <a:r>
              <a:rPr lang="en-US" dirty="0"/>
              <a:t>	Brown rice</a:t>
            </a:r>
          </a:p>
          <a:p>
            <a:pPr marL="0" indent="0">
              <a:buNone/>
            </a:pPr>
            <a:r>
              <a:rPr lang="en-US" dirty="0"/>
              <a:t>	Granary bread</a:t>
            </a:r>
          </a:p>
          <a:p>
            <a:pPr marL="0" indent="0">
              <a:buNone/>
            </a:pPr>
            <a:r>
              <a:rPr lang="en-US" dirty="0"/>
              <a:t>	Breakfast cereals fortified with folic acid </a:t>
            </a:r>
          </a:p>
          <a:p>
            <a:pPr marL="0" indent="0">
              <a:buNone/>
            </a:pPr>
            <a:r>
              <a:rPr lang="en-US" dirty="0"/>
              <a:t>	Oranges, berries, beetroot</a:t>
            </a:r>
          </a:p>
          <a:p>
            <a:pPr marL="0" indent="0">
              <a:buNone/>
            </a:pPr>
            <a:r>
              <a:rPr lang="en-US" dirty="0"/>
              <a:t>	Beans</a:t>
            </a:r>
          </a:p>
          <a:p>
            <a:endParaRPr lang="en-US" dirty="0"/>
          </a:p>
          <a:p>
            <a:r>
              <a:rPr lang="en-US" dirty="0"/>
              <a:t>However, it would be almost impossible to get enough folic acid just from food – the only way to be sure you are getting the right amount is by taking a supplement.</a:t>
            </a:r>
          </a:p>
          <a:p>
            <a:endParaRPr lang="en-GB" dirty="0"/>
          </a:p>
        </p:txBody>
      </p:sp>
    </p:spTree>
    <p:extLst>
      <p:ext uri="{BB962C8B-B14F-4D97-AF65-F5344CB8AC3E}">
        <p14:creationId xmlns:p14="http://schemas.microsoft.com/office/powerpoint/2010/main" val="96870649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sz="3600" dirty="0">
                <a:solidFill>
                  <a:srgbClr val="675E47"/>
                </a:solidFill>
              </a:rPr>
              <a:t>Folic acid supplementation pre-conception and during pregnancy</a:t>
            </a:r>
            <a:endParaRPr lang="en-US" dirty="0"/>
          </a:p>
        </p:txBody>
      </p:sp>
      <p:sp>
        <p:nvSpPr>
          <p:cNvPr id="3" name="Content Placeholder 2"/>
          <p:cNvSpPr>
            <a:spLocks noGrp="1"/>
          </p:cNvSpPr>
          <p:nvPr>
            <p:ph idx="1"/>
          </p:nvPr>
        </p:nvSpPr>
        <p:spPr/>
        <p:txBody>
          <a:bodyPr/>
          <a:lstStyle/>
          <a:p>
            <a:r>
              <a:rPr lang="en-US" dirty="0"/>
              <a:t>High risk individuals require a slightly higher dose of 5mg or 500 micrograms folic acid daily.</a:t>
            </a:r>
          </a:p>
          <a:p>
            <a:endParaRPr lang="en-US" dirty="0"/>
          </a:p>
          <a:p>
            <a:r>
              <a:rPr lang="en-US" dirty="0"/>
              <a:t>These include:</a:t>
            </a:r>
          </a:p>
          <a:p>
            <a:pPr lvl="1"/>
            <a:r>
              <a:rPr lang="en-US" dirty="0"/>
              <a:t>Women with a BMI ≥30</a:t>
            </a:r>
          </a:p>
          <a:p>
            <a:pPr lvl="1"/>
            <a:r>
              <a:rPr lang="en-US" dirty="0"/>
              <a:t>Women with epilepsy taking anti-epileptic medication</a:t>
            </a:r>
          </a:p>
          <a:p>
            <a:pPr lvl="1"/>
            <a:r>
              <a:rPr lang="en-US" dirty="0"/>
              <a:t>Women with diabetes</a:t>
            </a:r>
          </a:p>
          <a:p>
            <a:pPr lvl="1"/>
            <a:r>
              <a:rPr lang="en-US" dirty="0"/>
              <a:t>Family history of neural tube defects</a:t>
            </a:r>
          </a:p>
        </p:txBody>
      </p:sp>
    </p:spTree>
    <p:extLst>
      <p:ext uri="{BB962C8B-B14F-4D97-AF65-F5344CB8AC3E}">
        <p14:creationId xmlns:p14="http://schemas.microsoft.com/office/powerpoint/2010/main" val="88496738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sz="2800" dirty="0"/>
              <a:t>Campaigns to raise awareness about folic acid supplementation pre-conception and during pregnancy</a:t>
            </a:r>
            <a:endParaRPr lang="en-US" sz="2800" dirty="0"/>
          </a:p>
        </p:txBody>
      </p:sp>
      <p:sp>
        <p:nvSpPr>
          <p:cNvPr id="3" name="Content Placeholder 2"/>
          <p:cNvSpPr>
            <a:spLocks noGrp="1"/>
          </p:cNvSpPr>
          <p:nvPr>
            <p:ph idx="1"/>
          </p:nvPr>
        </p:nvSpPr>
        <p:spPr/>
        <p:txBody>
          <a:bodyPr>
            <a:normAutofit lnSpcReduction="10000"/>
          </a:bodyPr>
          <a:lstStyle/>
          <a:p>
            <a:r>
              <a:rPr lang="en-GB" dirty="0"/>
              <a:t>See link below for article published in Journal of the World Public Health Nutrition Association (2013)</a:t>
            </a:r>
            <a:endParaRPr lang="en-US" dirty="0"/>
          </a:p>
          <a:p>
            <a:endParaRPr lang="en-US" dirty="0"/>
          </a:p>
          <a:p>
            <a:endParaRPr lang="en-US" dirty="0"/>
          </a:p>
          <a:p>
            <a:r>
              <a:rPr lang="en-US" dirty="0">
                <a:hlinkClick r:id="rId2"/>
              </a:rPr>
              <a:t>http://www.wphna.org/htdocs/2013_mar_wn3_fortification.htm</a:t>
            </a:r>
            <a:endParaRPr lang="en-US" dirty="0"/>
          </a:p>
          <a:p>
            <a:endParaRPr lang="en-GB" dirty="0"/>
          </a:p>
          <a:p>
            <a:r>
              <a:rPr lang="en-GB" dirty="0"/>
              <a:t>See link below for national campaign ‘Go Folic’</a:t>
            </a:r>
          </a:p>
          <a:p>
            <a:r>
              <a:rPr lang="en-US" dirty="0">
                <a:hlinkClick r:id="rId3"/>
              </a:rPr>
              <a:t>http://www.gofolic.org.uk/</a:t>
            </a:r>
            <a:endParaRPr lang="en-US" dirty="0"/>
          </a:p>
          <a:p>
            <a:r>
              <a:rPr lang="en-GB" dirty="0"/>
              <a:t>The ‘Go Folic’ campaign was started by the charity SHINE in 2011</a:t>
            </a:r>
            <a:endParaRPr lang="en-US" dirty="0"/>
          </a:p>
        </p:txBody>
      </p:sp>
    </p:spTree>
    <p:extLst>
      <p:ext uri="{BB962C8B-B14F-4D97-AF65-F5344CB8AC3E}">
        <p14:creationId xmlns:p14="http://schemas.microsoft.com/office/powerpoint/2010/main" val="37511483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2800" dirty="0"/>
              <a:t>Maternal obesity</a:t>
            </a:r>
            <a:endParaRPr lang="en-US" sz="2800" dirty="0"/>
          </a:p>
        </p:txBody>
      </p:sp>
      <p:sp>
        <p:nvSpPr>
          <p:cNvPr id="3" name="Content Placeholder 2"/>
          <p:cNvSpPr>
            <a:spLocks noGrp="1"/>
          </p:cNvSpPr>
          <p:nvPr>
            <p:ph idx="1"/>
          </p:nvPr>
        </p:nvSpPr>
        <p:spPr/>
        <p:txBody>
          <a:bodyPr>
            <a:normAutofit lnSpcReduction="10000"/>
          </a:bodyPr>
          <a:lstStyle/>
          <a:p>
            <a:r>
              <a:rPr lang="en-US" dirty="0"/>
              <a:t>National statistics for the prevalence of maternal obesity are not collected routinely in the UK.</a:t>
            </a:r>
          </a:p>
          <a:p>
            <a:endParaRPr lang="en-US" dirty="0"/>
          </a:p>
          <a:p>
            <a:r>
              <a:rPr lang="en-US" dirty="0"/>
              <a:t>The UK-wide Obstetric Surveillance System (UKOSS) carried out a surveillance study of extreme obesity during pregnancy between March 2007 and August 2008. </a:t>
            </a:r>
          </a:p>
          <a:p>
            <a:endParaRPr lang="en-US" dirty="0"/>
          </a:p>
          <a:p>
            <a:r>
              <a:rPr lang="en-US" dirty="0"/>
              <a:t>The study identified that nearly one in every thousand women giving birth in the UK has a body mass index (BMI) of at least 50kg/m2 or weighs more than 140kg (22 stone)</a:t>
            </a:r>
          </a:p>
          <a:p>
            <a:pPr marL="2103120" lvl="8" indent="0">
              <a:buNone/>
            </a:pPr>
            <a:r>
              <a:rPr lang="en-GB" dirty="0"/>
              <a:t>			(Public Health England, 2015)</a:t>
            </a:r>
            <a:endParaRPr lang="en-US" dirty="0"/>
          </a:p>
          <a:p>
            <a:pPr marL="114300" indent="0">
              <a:buNone/>
            </a:pPr>
            <a:endParaRPr lang="en-GB" dirty="0"/>
          </a:p>
          <a:p>
            <a:pPr marL="114300" indent="0">
              <a:buNone/>
            </a:pPr>
            <a:endParaRPr lang="en-GB" dirty="0"/>
          </a:p>
          <a:p>
            <a:endParaRPr lang="en-US" dirty="0"/>
          </a:p>
        </p:txBody>
      </p:sp>
    </p:spTree>
    <p:extLst>
      <p:ext uri="{BB962C8B-B14F-4D97-AF65-F5344CB8AC3E}">
        <p14:creationId xmlns:p14="http://schemas.microsoft.com/office/powerpoint/2010/main" val="230747504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2800" dirty="0"/>
              <a:t>Maternal obesity and maternal health</a:t>
            </a:r>
          </a:p>
        </p:txBody>
      </p:sp>
      <p:sp>
        <p:nvSpPr>
          <p:cNvPr id="3" name="Content Placeholder 2"/>
          <p:cNvSpPr>
            <a:spLocks noGrp="1"/>
          </p:cNvSpPr>
          <p:nvPr>
            <p:ph idx="1"/>
          </p:nvPr>
        </p:nvSpPr>
        <p:spPr/>
        <p:txBody>
          <a:bodyPr>
            <a:normAutofit fontScale="70000" lnSpcReduction="20000"/>
          </a:bodyPr>
          <a:lstStyle/>
          <a:p>
            <a:pPr marL="114300" indent="0">
              <a:buNone/>
            </a:pPr>
            <a:r>
              <a:rPr lang="en-GB" b="1" dirty="0"/>
              <a:t>Health risks associated with maternal obesity</a:t>
            </a:r>
            <a:r>
              <a:rPr lang="en-GB" dirty="0"/>
              <a:t>:</a:t>
            </a:r>
          </a:p>
          <a:p>
            <a:r>
              <a:rPr lang="en-US" sz="2400" dirty="0"/>
              <a:t>Maternal death or severe morbidity </a:t>
            </a:r>
          </a:p>
          <a:p>
            <a:r>
              <a:rPr lang="en-US" sz="2400" dirty="0"/>
              <a:t>Cardiac disease </a:t>
            </a:r>
          </a:p>
          <a:p>
            <a:r>
              <a:rPr lang="en-US" sz="2400" dirty="0"/>
              <a:t>Spontaneous first trimester and recurrent miscarriage </a:t>
            </a:r>
          </a:p>
          <a:p>
            <a:r>
              <a:rPr lang="en-US" sz="2400" dirty="0"/>
              <a:t>Pre-eclampsia </a:t>
            </a:r>
          </a:p>
          <a:p>
            <a:r>
              <a:rPr lang="en-US" sz="2400" dirty="0"/>
              <a:t>Gestational diabetes </a:t>
            </a:r>
          </a:p>
          <a:p>
            <a:r>
              <a:rPr lang="en-US" sz="2400" dirty="0"/>
              <a:t>Thromboembolism </a:t>
            </a:r>
          </a:p>
          <a:p>
            <a:r>
              <a:rPr lang="en-US" sz="2400" dirty="0"/>
              <a:t>Post-caesarean wound infection </a:t>
            </a:r>
          </a:p>
          <a:p>
            <a:r>
              <a:rPr lang="en-US" sz="2400" dirty="0"/>
              <a:t>Infection from other causes </a:t>
            </a:r>
          </a:p>
          <a:p>
            <a:r>
              <a:rPr lang="en-US" sz="2400" dirty="0"/>
              <a:t>Postpartum haemorrhage </a:t>
            </a:r>
          </a:p>
          <a:p>
            <a:r>
              <a:rPr lang="en-US" sz="2400" dirty="0"/>
              <a:t>Low breastfeeding rates</a:t>
            </a:r>
          </a:p>
          <a:p>
            <a:pPr marL="114300" indent="0">
              <a:buNone/>
            </a:pPr>
            <a:r>
              <a:rPr lang="en-US" sz="1900" dirty="0"/>
              <a:t>					(Public Health England, 2015)</a:t>
            </a:r>
          </a:p>
          <a:p>
            <a:endParaRPr lang="en-US" dirty="0"/>
          </a:p>
        </p:txBody>
      </p:sp>
    </p:spTree>
    <p:extLst>
      <p:ext uri="{BB962C8B-B14F-4D97-AF65-F5344CB8AC3E}">
        <p14:creationId xmlns:p14="http://schemas.microsoft.com/office/powerpoint/2010/main" val="313623063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3200" dirty="0"/>
              <a:t>Maternal obesity and child health</a:t>
            </a:r>
            <a:endParaRPr lang="en-US" sz="3200" dirty="0"/>
          </a:p>
        </p:txBody>
      </p:sp>
      <p:sp>
        <p:nvSpPr>
          <p:cNvPr id="3" name="Content Placeholder 2"/>
          <p:cNvSpPr>
            <a:spLocks noGrp="1"/>
          </p:cNvSpPr>
          <p:nvPr>
            <p:ph idx="1"/>
          </p:nvPr>
        </p:nvSpPr>
        <p:spPr/>
        <p:txBody>
          <a:bodyPr>
            <a:normAutofit lnSpcReduction="10000"/>
          </a:bodyPr>
          <a:lstStyle/>
          <a:p>
            <a:pPr marL="114300" indent="0">
              <a:buNone/>
            </a:pPr>
            <a:r>
              <a:rPr lang="en-US" dirty="0"/>
              <a:t>The risks of maternal obesity to the child include:</a:t>
            </a:r>
          </a:p>
          <a:p>
            <a:pPr>
              <a:buFont typeface="Arial"/>
              <a:buChar char="•"/>
            </a:pPr>
            <a:r>
              <a:rPr lang="en-US" dirty="0"/>
              <a:t>Stillbirth </a:t>
            </a:r>
          </a:p>
          <a:p>
            <a:pPr>
              <a:buFont typeface="Arial"/>
              <a:buChar char="•"/>
            </a:pPr>
            <a:r>
              <a:rPr lang="en-US" dirty="0"/>
              <a:t>Neonatal death </a:t>
            </a:r>
          </a:p>
          <a:p>
            <a:pPr>
              <a:buFont typeface="Arial"/>
              <a:buChar char="•"/>
            </a:pPr>
            <a:r>
              <a:rPr lang="en-US" dirty="0"/>
              <a:t>Congenital anomalies </a:t>
            </a:r>
          </a:p>
          <a:p>
            <a:pPr>
              <a:buFont typeface="Arial"/>
              <a:buChar char="•"/>
            </a:pPr>
            <a:r>
              <a:rPr lang="en-US" dirty="0"/>
              <a:t>Prematurity</a:t>
            </a:r>
          </a:p>
          <a:p>
            <a:endParaRPr lang="en-US" dirty="0"/>
          </a:p>
          <a:p>
            <a:r>
              <a:rPr lang="en-US" dirty="0"/>
              <a:t>In 2005, 22.9% of mothers who had late foetal loss were obese, as were 30.4% of the women who experienced stillbirths, and 30.6% of those who experienced neonatal deaths.</a:t>
            </a:r>
          </a:p>
          <a:p>
            <a:pPr marL="114300" indent="0">
              <a:buNone/>
            </a:pPr>
            <a:r>
              <a:rPr lang="en-GB" dirty="0"/>
              <a:t>			</a:t>
            </a:r>
            <a:r>
              <a:rPr lang="en-GB" sz="1800" dirty="0"/>
              <a:t>		(Public Health England, 2015)</a:t>
            </a:r>
            <a:endParaRPr lang="en-US" sz="1800" dirty="0"/>
          </a:p>
          <a:p>
            <a:endParaRPr lang="en-US" dirty="0"/>
          </a:p>
        </p:txBody>
      </p:sp>
    </p:spTree>
    <p:extLst>
      <p:ext uri="{BB962C8B-B14F-4D97-AF65-F5344CB8AC3E}">
        <p14:creationId xmlns:p14="http://schemas.microsoft.com/office/powerpoint/2010/main" val="152043816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Pregnancy and Weight</a:t>
            </a:r>
          </a:p>
        </p:txBody>
      </p:sp>
      <p:sp>
        <p:nvSpPr>
          <p:cNvPr id="3" name="Content Placeholder 2"/>
          <p:cNvSpPr>
            <a:spLocks noGrp="1"/>
          </p:cNvSpPr>
          <p:nvPr>
            <p:ph idx="1"/>
          </p:nvPr>
        </p:nvSpPr>
        <p:spPr/>
        <p:txBody>
          <a:bodyPr/>
          <a:lstStyle/>
          <a:p>
            <a:r>
              <a:rPr lang="en-US" dirty="0"/>
              <a:t>Most women gain between 10 and 12.5kg (22-28lb).</a:t>
            </a:r>
          </a:p>
          <a:p>
            <a:endParaRPr lang="en-US" dirty="0"/>
          </a:p>
          <a:p>
            <a:r>
              <a:rPr lang="en-US" dirty="0"/>
              <a:t>Weight gain varies a great deal and depends on your weight and lifestyle habits before pregnancy.</a:t>
            </a:r>
          </a:p>
          <a:p>
            <a:pPr marL="0" indent="0">
              <a:buNone/>
            </a:pPr>
            <a:r>
              <a:rPr lang="en-US" dirty="0"/>
              <a:t>						(WAG, 2008)</a:t>
            </a:r>
          </a:p>
        </p:txBody>
      </p:sp>
    </p:spTree>
    <p:extLst>
      <p:ext uri="{BB962C8B-B14F-4D97-AF65-F5344CB8AC3E}">
        <p14:creationId xmlns:p14="http://schemas.microsoft.com/office/powerpoint/2010/main" val="323555927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04800" y="228600"/>
            <a:ext cx="8534400" cy="835152"/>
          </a:xfrm>
        </p:spPr>
        <p:txBody>
          <a:bodyPr>
            <a:normAutofit fontScale="90000"/>
          </a:bodyPr>
          <a:lstStyle/>
          <a:p>
            <a:r>
              <a:rPr lang="en-GB" dirty="0"/>
              <a:t>Guidance on the management of obesity in pregnancy </a:t>
            </a:r>
            <a:endParaRPr lang="en-US" dirty="0"/>
          </a:p>
        </p:txBody>
      </p:sp>
      <p:sp>
        <p:nvSpPr>
          <p:cNvPr id="3" name="Content Placeholder 2"/>
          <p:cNvSpPr>
            <a:spLocks noGrp="1"/>
          </p:cNvSpPr>
          <p:nvPr>
            <p:ph idx="1"/>
          </p:nvPr>
        </p:nvSpPr>
        <p:spPr/>
        <p:txBody>
          <a:bodyPr/>
          <a:lstStyle/>
          <a:p>
            <a:r>
              <a:rPr lang="en-GB" dirty="0"/>
              <a:t>Management of women with obesity in pregnancy (RCOG, 2010)</a:t>
            </a:r>
          </a:p>
          <a:p>
            <a:endParaRPr lang="en-GB" dirty="0"/>
          </a:p>
          <a:p>
            <a:r>
              <a:rPr lang="en-GB" dirty="0">
                <a:hlinkClick r:id="rId2"/>
              </a:rPr>
              <a:t>https://www.rcog.org.uk/en/patients/patient-leaflets/why-your-weight-matters-during-pregnancy-and-after-birth/</a:t>
            </a:r>
            <a:endParaRPr lang="en-GB" dirty="0"/>
          </a:p>
          <a:p>
            <a:pPr marL="0" indent="0">
              <a:buNone/>
            </a:pPr>
            <a:endParaRPr lang="en-GB" dirty="0"/>
          </a:p>
          <a:p>
            <a:r>
              <a:rPr lang="en-GB" dirty="0"/>
              <a:t>Discuss above handout.</a:t>
            </a:r>
          </a:p>
        </p:txBody>
      </p:sp>
    </p:spTree>
    <p:extLst>
      <p:ext uri="{BB962C8B-B14F-4D97-AF65-F5344CB8AC3E}">
        <p14:creationId xmlns:p14="http://schemas.microsoft.com/office/powerpoint/2010/main" val="89719447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Guidance on the management of obesity in pregnancy </a:t>
            </a:r>
            <a:endParaRPr lang="en-US" dirty="0"/>
          </a:p>
        </p:txBody>
      </p:sp>
      <p:sp>
        <p:nvSpPr>
          <p:cNvPr id="3" name="Content Placeholder 2"/>
          <p:cNvSpPr>
            <a:spLocks noGrp="1"/>
          </p:cNvSpPr>
          <p:nvPr>
            <p:ph idx="1"/>
          </p:nvPr>
        </p:nvSpPr>
        <p:spPr/>
        <p:txBody>
          <a:bodyPr/>
          <a:lstStyle/>
          <a:p>
            <a:r>
              <a:rPr lang="en-GB" dirty="0"/>
              <a:t>Dietary interventions and physical activity interventions for weight management before, during and after pregnancy (NICE, 2010)</a:t>
            </a:r>
            <a:endParaRPr lang="en-US" dirty="0"/>
          </a:p>
          <a:p>
            <a:endParaRPr lang="en-GB" dirty="0"/>
          </a:p>
          <a:p>
            <a:r>
              <a:rPr lang="en-US" dirty="0">
                <a:hlinkClick r:id="rId2"/>
              </a:rPr>
              <a:t>http://www.nice.org.uk/guidance/PH27</a:t>
            </a:r>
            <a:endParaRPr lang="en-US" dirty="0"/>
          </a:p>
          <a:p>
            <a:pPr marL="0" indent="0">
              <a:buNone/>
            </a:pPr>
            <a:endParaRPr lang="en-US" dirty="0"/>
          </a:p>
        </p:txBody>
      </p:sp>
    </p:spTree>
    <p:extLst>
      <p:ext uri="{BB962C8B-B14F-4D97-AF65-F5344CB8AC3E}">
        <p14:creationId xmlns:p14="http://schemas.microsoft.com/office/powerpoint/2010/main" val="22036322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a:t>Raising awareness of the importance of a healthy weight pre-conception</a:t>
            </a:r>
          </a:p>
        </p:txBody>
      </p:sp>
      <p:sp>
        <p:nvSpPr>
          <p:cNvPr id="3" name="Content Placeholder 2"/>
          <p:cNvSpPr>
            <a:spLocks noGrp="1"/>
          </p:cNvSpPr>
          <p:nvPr>
            <p:ph idx="1"/>
          </p:nvPr>
        </p:nvSpPr>
        <p:spPr/>
        <p:txBody>
          <a:bodyPr/>
          <a:lstStyle/>
          <a:p>
            <a:r>
              <a:rPr lang="en-US" dirty="0"/>
              <a:t>Discuss what could be done to raise awareness of the importance of achieving a healthy body weight prior to conception.</a:t>
            </a:r>
          </a:p>
          <a:p>
            <a:endParaRPr lang="en-US" dirty="0"/>
          </a:p>
          <a:p>
            <a:r>
              <a:rPr lang="en-US" dirty="0"/>
              <a:t>Consider your target groups, stakeholders (e.g. NHS, government, schools etc), mass media campaigns etc. </a:t>
            </a:r>
          </a:p>
        </p:txBody>
      </p:sp>
    </p:spTree>
    <p:extLst>
      <p:ext uri="{BB962C8B-B14F-4D97-AF65-F5344CB8AC3E}">
        <p14:creationId xmlns:p14="http://schemas.microsoft.com/office/powerpoint/2010/main" val="294205640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Vitamin D and Pregnancy</a:t>
            </a:r>
          </a:p>
        </p:txBody>
      </p:sp>
      <p:sp>
        <p:nvSpPr>
          <p:cNvPr id="3" name="Content Placeholder 2"/>
          <p:cNvSpPr>
            <a:spLocks noGrp="1"/>
          </p:cNvSpPr>
          <p:nvPr>
            <p:ph idx="1"/>
          </p:nvPr>
        </p:nvSpPr>
        <p:spPr/>
        <p:txBody>
          <a:bodyPr>
            <a:normAutofit/>
          </a:bodyPr>
          <a:lstStyle/>
          <a:p>
            <a:r>
              <a:rPr lang="en-US" dirty="0"/>
              <a:t>Vitamin D is essential for the growth and development of the baby’s bones and to maintain the health of the mother’s bones.</a:t>
            </a:r>
          </a:p>
          <a:p>
            <a:endParaRPr lang="en-US" dirty="0"/>
          </a:p>
          <a:p>
            <a:r>
              <a:rPr lang="en-US" dirty="0"/>
              <a:t>National surveys show that many women of childbearing age have low vitamin D status, particularly in winter months.</a:t>
            </a:r>
          </a:p>
          <a:p>
            <a:pPr marL="0" indent="0">
              <a:buNone/>
            </a:pPr>
            <a:r>
              <a:rPr lang="en-US" dirty="0"/>
              <a:t>							(BNF, 2015)</a:t>
            </a:r>
          </a:p>
          <a:p>
            <a:pPr marL="0" indent="0">
              <a:buNone/>
            </a:pPr>
            <a:endParaRPr lang="en-US" dirty="0"/>
          </a:p>
        </p:txBody>
      </p:sp>
    </p:spTree>
    <p:extLst>
      <p:ext uri="{BB962C8B-B14F-4D97-AF65-F5344CB8AC3E}">
        <p14:creationId xmlns:p14="http://schemas.microsoft.com/office/powerpoint/2010/main" val="3684815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Vitamin D and Pregnancy</a:t>
            </a:r>
          </a:p>
        </p:txBody>
      </p:sp>
      <p:sp>
        <p:nvSpPr>
          <p:cNvPr id="3" name="Content Placeholder 2"/>
          <p:cNvSpPr>
            <a:spLocks noGrp="1"/>
          </p:cNvSpPr>
          <p:nvPr>
            <p:ph idx="1"/>
          </p:nvPr>
        </p:nvSpPr>
        <p:spPr/>
        <p:txBody>
          <a:bodyPr>
            <a:normAutofit/>
          </a:bodyPr>
          <a:lstStyle/>
          <a:p>
            <a:r>
              <a:rPr lang="en-US" dirty="0"/>
              <a:t>Pregnant or breast feeding women who do not get much sunlight or have darker skin (African, Afro-Caribbean or South Asian origin) are at increased risk of not getting sufficient vitamin D.</a:t>
            </a:r>
          </a:p>
          <a:p>
            <a:endParaRPr lang="en-US" dirty="0"/>
          </a:p>
          <a:p>
            <a:r>
              <a:rPr lang="en-US" dirty="0"/>
              <a:t>All pregnant and breast feeding women are advised to take a daily supplement containing </a:t>
            </a:r>
            <a:r>
              <a:rPr lang="en-US" b="1" dirty="0"/>
              <a:t>10 micrograms of vitamin D.</a:t>
            </a:r>
          </a:p>
          <a:p>
            <a:endParaRPr lang="en-US" dirty="0"/>
          </a:p>
          <a:p>
            <a:pPr marL="0" indent="0">
              <a:buNone/>
            </a:pPr>
            <a:r>
              <a:rPr lang="en-US" dirty="0"/>
              <a:t> </a:t>
            </a:r>
          </a:p>
        </p:txBody>
      </p:sp>
    </p:spTree>
    <p:extLst>
      <p:ext uri="{BB962C8B-B14F-4D97-AF65-F5344CB8AC3E}">
        <p14:creationId xmlns:p14="http://schemas.microsoft.com/office/powerpoint/2010/main" val="424709541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Vitamin D and Pregnancy</a:t>
            </a:r>
          </a:p>
        </p:txBody>
      </p:sp>
      <p:sp>
        <p:nvSpPr>
          <p:cNvPr id="3" name="Content Placeholder 2"/>
          <p:cNvSpPr>
            <a:spLocks noGrp="1"/>
          </p:cNvSpPr>
          <p:nvPr>
            <p:ph idx="1"/>
          </p:nvPr>
        </p:nvSpPr>
        <p:spPr/>
        <p:txBody>
          <a:bodyPr>
            <a:normAutofit fontScale="85000" lnSpcReduction="10000"/>
          </a:bodyPr>
          <a:lstStyle/>
          <a:p>
            <a:r>
              <a:rPr lang="en-US" dirty="0"/>
              <a:t>There are few naturally rich food sources of vitamin D.  These include:</a:t>
            </a:r>
          </a:p>
          <a:p>
            <a:endParaRPr lang="en-US" dirty="0"/>
          </a:p>
          <a:p>
            <a:pPr lvl="1"/>
            <a:r>
              <a:rPr lang="en-US" sz="2800" dirty="0"/>
              <a:t>Oily fish</a:t>
            </a:r>
          </a:p>
          <a:p>
            <a:pPr lvl="1"/>
            <a:r>
              <a:rPr lang="en-US" sz="2800" dirty="0"/>
              <a:t>Eggs</a:t>
            </a:r>
          </a:p>
          <a:p>
            <a:pPr lvl="1"/>
            <a:r>
              <a:rPr lang="en-US" sz="2800" dirty="0"/>
              <a:t>Spreading fats</a:t>
            </a:r>
          </a:p>
          <a:p>
            <a:pPr marL="274320" lvl="1" indent="0">
              <a:buNone/>
            </a:pPr>
            <a:endParaRPr lang="en-US" sz="2800" dirty="0"/>
          </a:p>
          <a:p>
            <a:pPr marL="274320" lvl="1" indent="0">
              <a:buNone/>
            </a:pPr>
            <a:r>
              <a:rPr lang="en-US" sz="2800" dirty="0"/>
              <a:t>Please refer to Appendix 8 of SACN  draft report on ‘Vitamin D and Health’ (2015) for NDNS data of vitamin D intakes. </a:t>
            </a:r>
          </a:p>
        </p:txBody>
      </p:sp>
    </p:spTree>
    <p:extLst>
      <p:ext uri="{BB962C8B-B14F-4D97-AF65-F5344CB8AC3E}">
        <p14:creationId xmlns:p14="http://schemas.microsoft.com/office/powerpoint/2010/main" val="202443151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Healthy Start Scheme</a:t>
            </a:r>
          </a:p>
        </p:txBody>
      </p:sp>
      <p:sp>
        <p:nvSpPr>
          <p:cNvPr id="3" name="Content Placeholder 2"/>
          <p:cNvSpPr>
            <a:spLocks noGrp="1"/>
          </p:cNvSpPr>
          <p:nvPr>
            <p:ph idx="1"/>
          </p:nvPr>
        </p:nvSpPr>
        <p:spPr/>
        <p:txBody>
          <a:bodyPr/>
          <a:lstStyle/>
          <a:p>
            <a:r>
              <a:rPr lang="en-US" dirty="0"/>
              <a:t>The Healthy Start Scheme offers free vouchers every week to pregnant women and women with children under 4 years old to spend on milk, plain fresh and frozen fruit and vegetables, and infant formula milk. Free vitamins are also available.</a:t>
            </a:r>
          </a:p>
        </p:txBody>
      </p:sp>
    </p:spTree>
    <p:extLst>
      <p:ext uri="{BB962C8B-B14F-4D97-AF65-F5344CB8AC3E}">
        <p14:creationId xmlns:p14="http://schemas.microsoft.com/office/powerpoint/2010/main" val="93650359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Healthy Start Scheme</a:t>
            </a:r>
          </a:p>
        </p:txBody>
      </p:sp>
      <p:sp>
        <p:nvSpPr>
          <p:cNvPr id="3" name="Content Placeholder 2"/>
          <p:cNvSpPr>
            <a:spLocks noGrp="1"/>
          </p:cNvSpPr>
          <p:nvPr>
            <p:ph idx="1"/>
          </p:nvPr>
        </p:nvSpPr>
        <p:spPr/>
        <p:txBody>
          <a:bodyPr>
            <a:normAutofit fontScale="92500" lnSpcReduction="20000"/>
          </a:bodyPr>
          <a:lstStyle/>
          <a:p>
            <a:r>
              <a:rPr lang="en-US" dirty="0"/>
              <a:t>You qualify for Healthy Start if you’re at least 10 weeks pregnant or have a child under four years old </a:t>
            </a:r>
            <a:r>
              <a:rPr lang="en-US" b="1" dirty="0"/>
              <a:t>and</a:t>
            </a:r>
            <a:r>
              <a:rPr lang="en-US" dirty="0"/>
              <a:t> you or your family get:</a:t>
            </a:r>
          </a:p>
          <a:p>
            <a:endParaRPr lang="en-US" dirty="0"/>
          </a:p>
          <a:p>
            <a:r>
              <a:rPr lang="it-IT" dirty="0"/>
              <a:t>Income Support, or</a:t>
            </a:r>
          </a:p>
          <a:p>
            <a:r>
              <a:rPr lang="en-US" dirty="0"/>
              <a:t>Income-based Jobseeker’s Allowance, or</a:t>
            </a:r>
          </a:p>
          <a:p>
            <a:r>
              <a:rPr lang="en-US" dirty="0"/>
              <a:t>Income-related Employment and Support Allowance, or</a:t>
            </a:r>
          </a:p>
          <a:p>
            <a:r>
              <a:rPr lang="en-US" dirty="0"/>
              <a:t>Child Tax Credit (but not Working Tax Credit unless your family is receiving Working Tax Credit run-on only*) </a:t>
            </a:r>
            <a:r>
              <a:rPr lang="en-US" b="1" dirty="0"/>
              <a:t>and </a:t>
            </a:r>
            <a:r>
              <a:rPr lang="en-US" dirty="0"/>
              <a:t>has an annual family income of £16,190 or less (2014/15).</a:t>
            </a:r>
          </a:p>
          <a:p>
            <a:endParaRPr lang="en-US" dirty="0"/>
          </a:p>
          <a:p>
            <a:r>
              <a:rPr lang="en-US" dirty="0"/>
              <a:t>You also qualify if you are under 18 and pregnant, even if you don’t get any of the above benefits or tax credits.</a:t>
            </a:r>
          </a:p>
        </p:txBody>
      </p:sp>
    </p:spTree>
    <p:extLst>
      <p:ext uri="{BB962C8B-B14F-4D97-AF65-F5344CB8AC3E}">
        <p14:creationId xmlns:p14="http://schemas.microsoft.com/office/powerpoint/2010/main" val="321174504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Healthy Start Scheme</a:t>
            </a:r>
          </a:p>
        </p:txBody>
      </p:sp>
      <p:sp>
        <p:nvSpPr>
          <p:cNvPr id="3" name="Content Placeholder 2"/>
          <p:cNvSpPr>
            <a:spLocks noGrp="1"/>
          </p:cNvSpPr>
          <p:nvPr>
            <p:ph idx="1"/>
          </p:nvPr>
        </p:nvSpPr>
        <p:spPr/>
        <p:txBody>
          <a:bodyPr/>
          <a:lstStyle/>
          <a:p>
            <a:r>
              <a:rPr lang="en-US" dirty="0"/>
              <a:t>See following website for information on Healthy Start</a:t>
            </a:r>
          </a:p>
          <a:p>
            <a:endParaRPr lang="en-US" dirty="0"/>
          </a:p>
          <a:p>
            <a:r>
              <a:rPr lang="en-US" dirty="0">
                <a:hlinkClick r:id="rId2"/>
              </a:rPr>
              <a:t>http://www.healthystart.nhs.uk/healthy-start-vouchers/</a:t>
            </a:r>
            <a:endParaRPr lang="en-US" dirty="0"/>
          </a:p>
          <a:p>
            <a:endParaRPr lang="en-US" dirty="0"/>
          </a:p>
        </p:txBody>
      </p:sp>
    </p:spTree>
    <p:extLst>
      <p:ext uri="{BB962C8B-B14F-4D97-AF65-F5344CB8AC3E}">
        <p14:creationId xmlns:p14="http://schemas.microsoft.com/office/powerpoint/2010/main" val="348039818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Iron and Pregnancy</a:t>
            </a:r>
          </a:p>
        </p:txBody>
      </p:sp>
      <p:sp>
        <p:nvSpPr>
          <p:cNvPr id="3" name="Content Placeholder 2"/>
          <p:cNvSpPr>
            <a:spLocks noGrp="1"/>
          </p:cNvSpPr>
          <p:nvPr>
            <p:ph idx="1"/>
          </p:nvPr>
        </p:nvSpPr>
        <p:spPr/>
        <p:txBody>
          <a:bodyPr>
            <a:normAutofit fontScale="92500" lnSpcReduction="10000"/>
          </a:bodyPr>
          <a:lstStyle/>
          <a:p>
            <a:r>
              <a:rPr lang="en-US" dirty="0"/>
              <a:t>Iron requirements are higher during pregnancy.</a:t>
            </a:r>
          </a:p>
          <a:p>
            <a:endParaRPr lang="en-US" dirty="0"/>
          </a:p>
          <a:p>
            <a:r>
              <a:rPr lang="en-US" dirty="0"/>
              <a:t>The body requires extra iron to ensure the baby has a sufficient blood supply and receives necessary oxygen and nutrients.</a:t>
            </a:r>
          </a:p>
          <a:p>
            <a:endParaRPr lang="en-US" dirty="0"/>
          </a:p>
          <a:p>
            <a:r>
              <a:rPr lang="en-US" dirty="0"/>
              <a:t>Iron supplements are not routinely offered to pregnant women as the body becomes more efficient at absorbing iron as the pregnancy progresses.</a:t>
            </a:r>
          </a:p>
          <a:p>
            <a:endParaRPr lang="en-US" dirty="0"/>
          </a:p>
          <a:p>
            <a:r>
              <a:rPr lang="en-US" dirty="0"/>
              <a:t>Also without the loss of blood through monthly periods the body retains more iron stores.</a:t>
            </a:r>
          </a:p>
        </p:txBody>
      </p:sp>
    </p:spTree>
    <p:extLst>
      <p:ext uri="{BB962C8B-B14F-4D97-AF65-F5344CB8AC3E}">
        <p14:creationId xmlns:p14="http://schemas.microsoft.com/office/powerpoint/2010/main" val="92466094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Iron and Pregnancy</a:t>
            </a:r>
          </a:p>
        </p:txBody>
      </p:sp>
      <p:sp>
        <p:nvSpPr>
          <p:cNvPr id="3" name="Content Placeholder 2"/>
          <p:cNvSpPr>
            <a:spLocks noGrp="1"/>
          </p:cNvSpPr>
          <p:nvPr>
            <p:ph idx="1"/>
          </p:nvPr>
        </p:nvSpPr>
        <p:spPr/>
        <p:txBody>
          <a:bodyPr>
            <a:normAutofit/>
          </a:bodyPr>
          <a:lstStyle/>
          <a:p>
            <a:r>
              <a:rPr lang="en-US" dirty="0"/>
              <a:t>Some women do develop iron deficiency during pregnancy and may be required to take an iron supplement.</a:t>
            </a:r>
          </a:p>
          <a:p>
            <a:pPr marL="0" indent="0">
              <a:buNone/>
            </a:pPr>
            <a:endParaRPr lang="en-US" dirty="0"/>
          </a:p>
          <a:p>
            <a:r>
              <a:rPr lang="en-US" dirty="0"/>
              <a:t>All pregnant women  and women planning a pregnancy should increase their intake of iron in the diet.</a:t>
            </a:r>
          </a:p>
          <a:p>
            <a:endParaRPr lang="en-US" dirty="0"/>
          </a:p>
          <a:p>
            <a:r>
              <a:rPr lang="en-US" dirty="0"/>
              <a:t>Discuss examples of foods high in iron.</a:t>
            </a:r>
          </a:p>
        </p:txBody>
      </p:sp>
    </p:spTree>
    <p:extLst>
      <p:ext uri="{BB962C8B-B14F-4D97-AF65-F5344CB8AC3E}">
        <p14:creationId xmlns:p14="http://schemas.microsoft.com/office/powerpoint/2010/main" val="473210961"/>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Iron and Pregnancy</a:t>
            </a:r>
          </a:p>
        </p:txBody>
      </p:sp>
      <p:sp>
        <p:nvSpPr>
          <p:cNvPr id="3" name="Content Placeholder 2"/>
          <p:cNvSpPr>
            <a:spLocks noGrp="1"/>
          </p:cNvSpPr>
          <p:nvPr>
            <p:ph idx="1"/>
          </p:nvPr>
        </p:nvSpPr>
        <p:spPr/>
        <p:txBody>
          <a:bodyPr/>
          <a:lstStyle/>
          <a:p>
            <a:r>
              <a:rPr lang="en-US" dirty="0"/>
              <a:t>See WHO Guideline (2012) ‘Daily iron and folic acid supplementation in pregnant women’.</a:t>
            </a:r>
          </a:p>
          <a:p>
            <a:endParaRPr lang="en-US" dirty="0"/>
          </a:p>
          <a:p>
            <a:pPr marL="0" indent="0">
              <a:buNone/>
            </a:pPr>
            <a:endParaRPr lang="en-US" dirty="0"/>
          </a:p>
        </p:txBody>
      </p:sp>
    </p:spTree>
    <p:extLst>
      <p:ext uri="{BB962C8B-B14F-4D97-AF65-F5344CB8AC3E}">
        <p14:creationId xmlns:p14="http://schemas.microsoft.com/office/powerpoint/2010/main" val="101981112"/>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Alcohol and Pregnancy</a:t>
            </a:r>
            <a:endParaRPr lang="en-US" dirty="0"/>
          </a:p>
        </p:txBody>
      </p:sp>
      <p:sp>
        <p:nvSpPr>
          <p:cNvPr id="3" name="Content Placeholder 2"/>
          <p:cNvSpPr>
            <a:spLocks noGrp="1"/>
          </p:cNvSpPr>
          <p:nvPr>
            <p:ph idx="1"/>
          </p:nvPr>
        </p:nvSpPr>
        <p:spPr/>
        <p:txBody>
          <a:bodyPr/>
          <a:lstStyle/>
          <a:p>
            <a:r>
              <a:rPr lang="en-GB" dirty="0"/>
              <a:t>If alcohol is consumed during pregnancy, some will pass through the placenta to the baby.</a:t>
            </a:r>
          </a:p>
          <a:p>
            <a:endParaRPr lang="en-GB" dirty="0"/>
          </a:p>
          <a:p>
            <a:r>
              <a:rPr lang="en-GB" dirty="0"/>
              <a:t>Drinking around the time of conception and during the first three months of pregnancy may increase the chance of miscarriage.</a:t>
            </a:r>
            <a:endParaRPr lang="en-US" dirty="0"/>
          </a:p>
        </p:txBody>
      </p:sp>
    </p:spTree>
    <p:extLst>
      <p:ext uri="{BB962C8B-B14F-4D97-AF65-F5344CB8AC3E}">
        <p14:creationId xmlns:p14="http://schemas.microsoft.com/office/powerpoint/2010/main" val="449697228"/>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Alcohol and Pregnancy</a:t>
            </a:r>
            <a:endParaRPr lang="en-US" dirty="0"/>
          </a:p>
        </p:txBody>
      </p:sp>
      <p:sp>
        <p:nvSpPr>
          <p:cNvPr id="3" name="Content Placeholder 2"/>
          <p:cNvSpPr>
            <a:spLocks noGrp="1"/>
          </p:cNvSpPr>
          <p:nvPr>
            <p:ph idx="1"/>
          </p:nvPr>
        </p:nvSpPr>
        <p:spPr/>
        <p:txBody>
          <a:bodyPr>
            <a:normAutofit/>
          </a:bodyPr>
          <a:lstStyle/>
          <a:p>
            <a:r>
              <a:rPr lang="en-GB" dirty="0"/>
              <a:t>Drinking more than the recommended amount of alcohol at any stage during pregnancy can:-</a:t>
            </a:r>
          </a:p>
          <a:p>
            <a:pPr lvl="1"/>
            <a:r>
              <a:rPr lang="en-GB" dirty="0"/>
              <a:t>Affect the way the baby develops particularly brain development.</a:t>
            </a:r>
          </a:p>
          <a:p>
            <a:pPr lvl="1"/>
            <a:r>
              <a:rPr lang="en-GB" dirty="0"/>
              <a:t>Foetal growth restriction</a:t>
            </a:r>
            <a:r>
              <a:rPr lang="en-US" dirty="0"/>
              <a:t>-the more alcohol that is consumed the more the baby’s growth will be affected.</a:t>
            </a:r>
          </a:p>
          <a:p>
            <a:pPr lvl="1"/>
            <a:r>
              <a:rPr lang="en-GB" dirty="0"/>
              <a:t>Increase the risk of stillbirth.</a:t>
            </a:r>
          </a:p>
          <a:p>
            <a:pPr lvl="1"/>
            <a:r>
              <a:rPr lang="en-GB" dirty="0"/>
              <a:t>Increase the risk of premature labour.</a:t>
            </a:r>
          </a:p>
          <a:p>
            <a:pPr lvl="1"/>
            <a:r>
              <a:rPr lang="en-GB" dirty="0"/>
              <a:t>Increase susceptibility to illness in infancy and childhood, and as an adult.</a:t>
            </a:r>
          </a:p>
          <a:p>
            <a:pPr lvl="1"/>
            <a:r>
              <a:rPr lang="en-GB" dirty="0"/>
              <a:t>Cause foetal alcohol spectrum disorder and foetal alcohol syndrome.</a:t>
            </a:r>
          </a:p>
        </p:txBody>
      </p:sp>
    </p:spTree>
    <p:extLst>
      <p:ext uri="{BB962C8B-B14F-4D97-AF65-F5344CB8AC3E}">
        <p14:creationId xmlns:p14="http://schemas.microsoft.com/office/powerpoint/2010/main" val="2279444539"/>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Alcohol and Pregnancy</a:t>
            </a:r>
            <a:endParaRPr lang="en-US" dirty="0"/>
          </a:p>
        </p:txBody>
      </p:sp>
      <p:sp>
        <p:nvSpPr>
          <p:cNvPr id="3" name="Content Placeholder 2"/>
          <p:cNvSpPr>
            <a:spLocks noGrp="1"/>
          </p:cNvSpPr>
          <p:nvPr>
            <p:ph idx="1"/>
          </p:nvPr>
        </p:nvSpPr>
        <p:spPr/>
        <p:txBody>
          <a:bodyPr>
            <a:normAutofit/>
          </a:bodyPr>
          <a:lstStyle/>
          <a:p>
            <a:r>
              <a:rPr lang="en-GB" dirty="0"/>
              <a:t>Cutting down an alcohol or stopping drinking all together whilst pregnant, can make a big difference to the health of the baby.</a:t>
            </a:r>
          </a:p>
          <a:p>
            <a:endParaRPr lang="en-GB" dirty="0"/>
          </a:p>
          <a:p>
            <a:r>
              <a:rPr lang="en-GB" dirty="0"/>
              <a:t>However, in some instances, once the damage has been done, it cannot be reversed.</a:t>
            </a:r>
          </a:p>
          <a:p>
            <a:endParaRPr lang="en-GB" dirty="0"/>
          </a:p>
          <a:p>
            <a:r>
              <a:rPr lang="en-GB" dirty="0"/>
              <a:t>See hand-out provided (on Moodle) ‘Alcohol and pregnancy’ by the RCOG (2015) for information on foetal alcohol spectrum disorder (FASD) and foetal alcohol syndrome (FAS).</a:t>
            </a:r>
            <a:endParaRPr lang="en-US" dirty="0"/>
          </a:p>
        </p:txBody>
      </p:sp>
    </p:spTree>
    <p:extLst>
      <p:ext uri="{BB962C8B-B14F-4D97-AF65-F5344CB8AC3E}">
        <p14:creationId xmlns:p14="http://schemas.microsoft.com/office/powerpoint/2010/main" val="100274588"/>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Alcohol and Pregnancy</a:t>
            </a:r>
            <a:endParaRPr lang="en-US" dirty="0"/>
          </a:p>
        </p:txBody>
      </p:sp>
      <p:sp>
        <p:nvSpPr>
          <p:cNvPr id="3" name="Content Placeholder 2"/>
          <p:cNvSpPr>
            <a:spLocks noGrp="1"/>
          </p:cNvSpPr>
          <p:nvPr>
            <p:ph idx="1"/>
          </p:nvPr>
        </p:nvSpPr>
        <p:spPr/>
        <p:txBody>
          <a:bodyPr>
            <a:normAutofit/>
          </a:bodyPr>
          <a:lstStyle/>
          <a:p>
            <a:r>
              <a:rPr lang="en-GB" dirty="0"/>
              <a:t>Drinking more than the recommended amount during pregnancy can cause foetal alcohol spectrum disorder (FASD).  The severity of FASD is directly related to how much and how often a woman drinks during her pregnancy.</a:t>
            </a:r>
          </a:p>
          <a:p>
            <a:endParaRPr lang="en-GB" dirty="0"/>
          </a:p>
          <a:p>
            <a:r>
              <a:rPr lang="en-GB" dirty="0"/>
              <a:t>Children with FASD can have:</a:t>
            </a:r>
          </a:p>
          <a:p>
            <a:pPr lvl="1"/>
            <a:r>
              <a:rPr lang="en-GB" dirty="0"/>
              <a:t>Learning difficulties</a:t>
            </a:r>
          </a:p>
          <a:p>
            <a:pPr lvl="1"/>
            <a:r>
              <a:rPr lang="en-GB" dirty="0"/>
              <a:t>Problems with behaviour</a:t>
            </a:r>
          </a:p>
          <a:p>
            <a:pPr lvl="1"/>
            <a:r>
              <a:rPr lang="en-GB" dirty="0"/>
              <a:t>Physical disability</a:t>
            </a:r>
          </a:p>
          <a:p>
            <a:pPr lvl="1"/>
            <a:r>
              <a:rPr lang="en-GB" dirty="0"/>
              <a:t>Emotional and psychiatric problems.</a:t>
            </a:r>
            <a:endParaRPr lang="en-US" dirty="0"/>
          </a:p>
        </p:txBody>
      </p:sp>
    </p:spTree>
    <p:extLst>
      <p:ext uri="{BB962C8B-B14F-4D97-AF65-F5344CB8AC3E}">
        <p14:creationId xmlns:p14="http://schemas.microsoft.com/office/powerpoint/2010/main" val="1256653788"/>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Alcohol and Pregnancy</a:t>
            </a:r>
            <a:endParaRPr lang="en-US" dirty="0"/>
          </a:p>
        </p:txBody>
      </p:sp>
      <p:sp>
        <p:nvSpPr>
          <p:cNvPr id="3" name="Content Placeholder 2"/>
          <p:cNvSpPr>
            <a:spLocks noGrp="1"/>
          </p:cNvSpPr>
          <p:nvPr>
            <p:ph idx="1"/>
          </p:nvPr>
        </p:nvSpPr>
        <p:spPr/>
        <p:txBody>
          <a:bodyPr/>
          <a:lstStyle/>
          <a:p>
            <a:r>
              <a:rPr lang="en-GB" dirty="0"/>
              <a:t>Heavy alcohol use or regular alcohol use in pregnancy is harmful for babies and may result in a severe form of FASD called foetal alcohol syndrome (FAS).</a:t>
            </a:r>
          </a:p>
          <a:p>
            <a:endParaRPr lang="en-GB" dirty="0"/>
          </a:p>
          <a:p>
            <a:r>
              <a:rPr lang="en-GB" dirty="0"/>
              <a:t>Children with this syndrome usually have a severe physical and mental disability.</a:t>
            </a:r>
            <a:endParaRPr lang="en-US" dirty="0"/>
          </a:p>
        </p:txBody>
      </p:sp>
    </p:spTree>
    <p:extLst>
      <p:ext uri="{BB962C8B-B14F-4D97-AF65-F5344CB8AC3E}">
        <p14:creationId xmlns:p14="http://schemas.microsoft.com/office/powerpoint/2010/main" val="2762485670"/>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Alcohol and Pregnancy-How much is safe to drink during pregnancy?</a:t>
            </a:r>
            <a:endParaRPr lang="en-US" dirty="0"/>
          </a:p>
        </p:txBody>
      </p:sp>
      <p:sp>
        <p:nvSpPr>
          <p:cNvPr id="3" name="Content Placeholder 2"/>
          <p:cNvSpPr>
            <a:spLocks noGrp="1"/>
          </p:cNvSpPr>
          <p:nvPr>
            <p:ph idx="1"/>
          </p:nvPr>
        </p:nvSpPr>
        <p:spPr/>
        <p:txBody>
          <a:bodyPr>
            <a:normAutofit fontScale="85000" lnSpcReduction="20000"/>
          </a:bodyPr>
          <a:lstStyle/>
          <a:p>
            <a:r>
              <a:rPr lang="en-GB" sz="2400" dirty="0"/>
              <a:t>There is </a:t>
            </a:r>
            <a:r>
              <a:rPr lang="en-GB" sz="2400" b="1" dirty="0"/>
              <a:t>no proven safe amount </a:t>
            </a:r>
            <a:r>
              <a:rPr lang="en-GB" sz="2400" dirty="0"/>
              <a:t>to drink during pregnancy.  The only way to be certain that your baby is not harmed by alcohol is not to drink at all during pregnancy or while breastfeeding.</a:t>
            </a:r>
          </a:p>
          <a:p>
            <a:endParaRPr lang="en-GB" sz="2400" dirty="0"/>
          </a:p>
          <a:p>
            <a:r>
              <a:rPr lang="en-GB" sz="2400" dirty="0"/>
              <a:t>It is recommended not to drink at all during the first three months of pregnancy.  Drinking  small amounts after this time does not appear to be harmful to the baby.  Pregnant women should not:</a:t>
            </a:r>
          </a:p>
          <a:p>
            <a:pPr lvl="1"/>
            <a:r>
              <a:rPr lang="en-GB" sz="1900" dirty="0"/>
              <a:t>Drink more than 1 or 2 units, and then not more than once or twice per week.</a:t>
            </a:r>
          </a:p>
          <a:p>
            <a:pPr lvl="1"/>
            <a:r>
              <a:rPr lang="en-GB" sz="1900" dirty="0"/>
              <a:t>Binge drink, i.e. 6 units or more of alcohol on any one occasion.</a:t>
            </a:r>
            <a:endParaRPr lang="en-US" sz="1900" dirty="0"/>
          </a:p>
        </p:txBody>
      </p:sp>
    </p:spTree>
    <p:extLst>
      <p:ext uri="{BB962C8B-B14F-4D97-AF65-F5344CB8AC3E}">
        <p14:creationId xmlns:p14="http://schemas.microsoft.com/office/powerpoint/2010/main" val="1303484704"/>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Calcium and pregnancy</a:t>
            </a:r>
            <a:endParaRPr lang="en-US" dirty="0"/>
          </a:p>
        </p:txBody>
      </p:sp>
      <p:sp>
        <p:nvSpPr>
          <p:cNvPr id="3" name="Content Placeholder 2"/>
          <p:cNvSpPr>
            <a:spLocks noGrp="1"/>
          </p:cNvSpPr>
          <p:nvPr>
            <p:ph idx="1"/>
          </p:nvPr>
        </p:nvSpPr>
        <p:spPr/>
        <p:txBody>
          <a:bodyPr/>
          <a:lstStyle/>
          <a:p>
            <a:r>
              <a:rPr lang="en-GB" dirty="0"/>
              <a:t>Calcium requirements are increased in the last trimester of pregnancy.</a:t>
            </a:r>
          </a:p>
          <a:p>
            <a:endParaRPr lang="en-GB" dirty="0"/>
          </a:p>
          <a:p>
            <a:r>
              <a:rPr lang="en-GB" dirty="0"/>
              <a:t>The skeleton of full-term infants contains 20-30g of calcium, most of which is accrued in the last trimester of pregnancy.</a:t>
            </a:r>
          </a:p>
          <a:p>
            <a:endParaRPr lang="en-GB" dirty="0"/>
          </a:p>
          <a:p>
            <a:pPr marL="0" indent="0">
              <a:buNone/>
            </a:pPr>
            <a:endParaRPr lang="en-US" dirty="0"/>
          </a:p>
        </p:txBody>
      </p:sp>
    </p:spTree>
    <p:extLst>
      <p:ext uri="{BB962C8B-B14F-4D97-AF65-F5344CB8AC3E}">
        <p14:creationId xmlns:p14="http://schemas.microsoft.com/office/powerpoint/2010/main" val="38657736"/>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Healthy eating in pregnancy-Foods to be avoided</a:t>
            </a:r>
            <a:endParaRPr lang="en-US" dirty="0"/>
          </a:p>
        </p:txBody>
      </p:sp>
      <p:sp>
        <p:nvSpPr>
          <p:cNvPr id="3" name="Content Placeholder 2"/>
          <p:cNvSpPr>
            <a:spLocks noGrp="1"/>
          </p:cNvSpPr>
          <p:nvPr>
            <p:ph idx="1"/>
          </p:nvPr>
        </p:nvSpPr>
        <p:spPr/>
        <p:txBody>
          <a:bodyPr>
            <a:normAutofit/>
          </a:bodyPr>
          <a:lstStyle/>
          <a:p>
            <a:r>
              <a:rPr lang="en-GB" dirty="0"/>
              <a:t>What foods should be avoided during pregnancy?</a:t>
            </a:r>
          </a:p>
          <a:p>
            <a:endParaRPr lang="en-GB" dirty="0"/>
          </a:p>
          <a:p>
            <a:r>
              <a:rPr lang="en-GB" dirty="0"/>
              <a:t>See link below for further information-</a:t>
            </a:r>
          </a:p>
          <a:p>
            <a:pPr marL="0" indent="0">
              <a:buNone/>
            </a:pPr>
            <a:endParaRPr lang="en-GB" dirty="0"/>
          </a:p>
          <a:p>
            <a:r>
              <a:rPr lang="en-US" dirty="0">
                <a:hlinkClick r:id="rId2"/>
              </a:rPr>
              <a:t>http://www.nhs.uk/Conditions/pregnancy-and-baby/pages/foods-to-avoid-pregnant.aspx</a:t>
            </a:r>
            <a:endParaRPr lang="en-US" dirty="0"/>
          </a:p>
          <a:p>
            <a:endParaRPr lang="en-GB" dirty="0"/>
          </a:p>
          <a:p>
            <a:r>
              <a:rPr lang="en-GB" dirty="0"/>
              <a:t>See pregnancy book provided to pregnant women for further information and guidance on nutrition.</a:t>
            </a:r>
          </a:p>
        </p:txBody>
      </p:sp>
    </p:spTree>
    <p:extLst>
      <p:ext uri="{BB962C8B-B14F-4D97-AF65-F5344CB8AC3E}">
        <p14:creationId xmlns:p14="http://schemas.microsoft.com/office/powerpoint/2010/main" val="4085013052"/>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Food Cravings and Aversions</a:t>
            </a:r>
          </a:p>
        </p:txBody>
      </p:sp>
      <p:sp>
        <p:nvSpPr>
          <p:cNvPr id="3" name="Content Placeholder 2"/>
          <p:cNvSpPr>
            <a:spLocks noGrp="1"/>
          </p:cNvSpPr>
          <p:nvPr>
            <p:ph idx="1"/>
          </p:nvPr>
        </p:nvSpPr>
        <p:spPr/>
        <p:txBody>
          <a:bodyPr/>
          <a:lstStyle/>
          <a:p>
            <a:r>
              <a:rPr lang="en-US" dirty="0"/>
              <a:t>This can be any food but typically women go off food in the first trimester</a:t>
            </a:r>
          </a:p>
          <a:p>
            <a:r>
              <a:rPr lang="en-US" dirty="0"/>
              <a:t>Examples – meat, tea, coffee, fish, etc.</a:t>
            </a:r>
          </a:p>
          <a:p>
            <a:endParaRPr lang="en-US" dirty="0"/>
          </a:p>
          <a:p>
            <a:r>
              <a:rPr lang="en-US" dirty="0"/>
              <a:t>Often have strange food cravings – any examples?</a:t>
            </a:r>
          </a:p>
        </p:txBody>
      </p:sp>
    </p:spTree>
    <p:extLst>
      <p:ext uri="{BB962C8B-B14F-4D97-AF65-F5344CB8AC3E}">
        <p14:creationId xmlns:p14="http://schemas.microsoft.com/office/powerpoint/2010/main" val="1463361738"/>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Further reading</a:t>
            </a:r>
            <a:endParaRPr lang="en-US" dirty="0"/>
          </a:p>
        </p:txBody>
      </p:sp>
      <p:sp>
        <p:nvSpPr>
          <p:cNvPr id="3" name="Content Placeholder 2"/>
          <p:cNvSpPr>
            <a:spLocks noGrp="1"/>
          </p:cNvSpPr>
          <p:nvPr>
            <p:ph idx="1"/>
          </p:nvPr>
        </p:nvSpPr>
        <p:spPr/>
        <p:txBody>
          <a:bodyPr/>
          <a:lstStyle/>
          <a:p>
            <a:r>
              <a:rPr lang="en-GB" dirty="0"/>
              <a:t>Please see relevant chapter in the following e-book:</a:t>
            </a:r>
          </a:p>
          <a:p>
            <a:pPr marL="0" indent="0" hangingPunct="0">
              <a:buNone/>
            </a:pPr>
            <a:endParaRPr lang="en-US" dirty="0"/>
          </a:p>
          <a:p>
            <a:pPr marL="0" indent="0" hangingPunct="0">
              <a:buNone/>
            </a:pPr>
            <a:r>
              <a:rPr lang="en-US" dirty="0"/>
              <a:t>Lean, M. and Combet, E. (2016) Barasi’s Human Nutrition: A health perspective. Taylor and Francis.</a:t>
            </a:r>
          </a:p>
          <a:p>
            <a:pPr marL="0" indent="0">
              <a:buNone/>
            </a:pPr>
            <a:endParaRPr lang="en-US" dirty="0"/>
          </a:p>
        </p:txBody>
      </p:sp>
    </p:spTree>
    <p:extLst>
      <p:ext uri="{BB962C8B-B14F-4D97-AF65-F5344CB8AC3E}">
        <p14:creationId xmlns:p14="http://schemas.microsoft.com/office/powerpoint/2010/main" val="2789660401"/>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5FCBEF"/>
      </a:accent1>
      <a:accent2>
        <a:srgbClr val="2E83C3"/>
      </a:accent2>
      <a:accent3>
        <a:srgbClr val="42D0A2"/>
      </a:accent3>
      <a:accent4>
        <a:srgbClr val="2E946B"/>
      </a:accent4>
      <a:accent5>
        <a:srgbClr val="42B051"/>
      </a:accent5>
      <a:accent6>
        <a:srgbClr val="96D141"/>
      </a:accent6>
      <a:hlink>
        <a:srgbClr val="3FCDE7"/>
      </a:hlink>
      <a:folHlink>
        <a:srgbClr val="A9D3E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0B5AB586-D108-4FC1-8368-649FE654B894}"/>
    </a:ext>
  </a:extLst>
</a:theme>
</file>

<file path=docProps/app.xml><?xml version="1.0" encoding="utf-8"?>
<Properties xmlns="http://schemas.openxmlformats.org/officeDocument/2006/extended-properties" xmlns:vt="http://schemas.openxmlformats.org/officeDocument/2006/docPropsVTypes">
  <Template>Facet</Template>
  <TotalTime>4971</TotalTime>
  <Words>1909</Words>
  <Application>Microsoft Office PowerPoint</Application>
  <PresentationFormat>On-screen Show (4:3)</PresentationFormat>
  <Paragraphs>206</Paragraphs>
  <Slides>34</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34</vt:i4>
      </vt:variant>
    </vt:vector>
  </HeadingPairs>
  <TitlesOfParts>
    <vt:vector size="39" baseType="lpstr">
      <vt:lpstr>Arial</vt:lpstr>
      <vt:lpstr>Calibri</vt:lpstr>
      <vt:lpstr>Trebuchet MS</vt:lpstr>
      <vt:lpstr>Wingdings 3</vt:lpstr>
      <vt:lpstr>Facet</vt:lpstr>
      <vt:lpstr>Public Health Nutrition Across the Lifespan: </vt:lpstr>
      <vt:lpstr>Module </vt:lpstr>
      <vt:lpstr>PowerPoint Presentation</vt:lpstr>
      <vt:lpstr>What do woman need to consider – before becoming pregnant?     </vt:lpstr>
      <vt:lpstr>Folic acid supplementation pre-conception and during pregnancy</vt:lpstr>
      <vt:lpstr>Folic acid supplementation pre-conception and during pregnancy</vt:lpstr>
      <vt:lpstr>Folic acid supplementation pre-conception and during pregnancy</vt:lpstr>
      <vt:lpstr>Campaigns to raise awareness about folic acid supplementation pre-conception and during pregnancy</vt:lpstr>
      <vt:lpstr>Maternal obesity</vt:lpstr>
      <vt:lpstr>Maternal obesity and maternal health</vt:lpstr>
      <vt:lpstr>Maternal obesity and child health</vt:lpstr>
      <vt:lpstr>Pregnancy and Weight</vt:lpstr>
      <vt:lpstr>Guidance on the management of obesity in pregnancy </vt:lpstr>
      <vt:lpstr>Guidance on the management of obesity in pregnancy </vt:lpstr>
      <vt:lpstr>Raising awareness of the importance of a healthy weight pre-conception</vt:lpstr>
      <vt:lpstr>Vitamin D and Pregnancy</vt:lpstr>
      <vt:lpstr>Vitamin D and Pregnancy</vt:lpstr>
      <vt:lpstr>Vitamin D and Pregnancy</vt:lpstr>
      <vt:lpstr>Healthy Start Scheme</vt:lpstr>
      <vt:lpstr>Healthy Start Scheme</vt:lpstr>
      <vt:lpstr>Healthy Start Scheme</vt:lpstr>
      <vt:lpstr>Iron and Pregnancy</vt:lpstr>
      <vt:lpstr>Iron and Pregnancy</vt:lpstr>
      <vt:lpstr>Iron and Pregnancy</vt:lpstr>
      <vt:lpstr>Alcohol and Pregnancy</vt:lpstr>
      <vt:lpstr>Alcohol and Pregnancy</vt:lpstr>
      <vt:lpstr>Alcohol and Pregnancy</vt:lpstr>
      <vt:lpstr>Alcohol and Pregnancy</vt:lpstr>
      <vt:lpstr>Alcohol and Pregnancy</vt:lpstr>
      <vt:lpstr>Alcohol and Pregnancy-How much is safe to drink during pregnancy?</vt:lpstr>
      <vt:lpstr>Calcium and pregnancy</vt:lpstr>
      <vt:lpstr>Healthy eating in pregnancy-Foods to be avoided</vt:lpstr>
      <vt:lpstr>Food Cravings and Aversions</vt:lpstr>
      <vt:lpstr>Further reading</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Public health nutrition across the lifespan:</dc:title>
  <dc:creator>Administrator</dc:creator>
  <cp:lastModifiedBy>chris cashin</cp:lastModifiedBy>
  <cp:revision>46</cp:revision>
  <dcterms:created xsi:type="dcterms:W3CDTF">2015-08-06T09:10:34Z</dcterms:created>
  <dcterms:modified xsi:type="dcterms:W3CDTF">2020-01-27T12:37:16Z</dcterms:modified>
</cp:coreProperties>
</file>