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56" r:id="rId2"/>
    <p:sldId id="257" r:id="rId3"/>
    <p:sldId id="292" r:id="rId4"/>
    <p:sldId id="258" r:id="rId5"/>
    <p:sldId id="259" r:id="rId6"/>
    <p:sldId id="260" r:id="rId7"/>
    <p:sldId id="261" r:id="rId8"/>
    <p:sldId id="275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69" r:id="rId18"/>
    <p:sldId id="270" r:id="rId19"/>
    <p:sldId id="272" r:id="rId20"/>
    <p:sldId id="273" r:id="rId21"/>
    <p:sldId id="274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0528C-E219-463F-85DE-07FBBFEE1F08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AF9CD-FB43-4E02-A4EF-B5140775FBA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206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DEF2BD9-D6F7-4F04-92FC-7270397F2C24}" type="datetimeFigureOut">
              <a:rPr lang="en-GB" smtClean="0"/>
              <a:pPr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6331207-7CC4-46AB-80CB-736F74037C0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18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/>
              <a:t>CENTURY FRANCE; PART I – POLITICS AND SOCIETY </a:t>
            </a:r>
            <a:endParaRPr lang="en-GB" dirty="0"/>
          </a:p>
        </p:txBody>
      </p:sp>
      <p:pic>
        <p:nvPicPr>
          <p:cNvPr id="8" name="Picture 5" descr="redir?src=image&amp;clickedItemURN=http%3A%2F%2Fi29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FRANCE OF LOUISE XIV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THE SUN KING </a:t>
            </a:r>
            <a:r>
              <a:rPr lang="en-GB" dirty="0"/>
              <a:t>- ‘L’ETAT C’EST MOI’  (I AM THE STATE)</a:t>
            </a:r>
          </a:p>
          <a:p>
            <a:r>
              <a:rPr lang="en-GB" dirty="0"/>
              <a:t>Reign from aged four  (1643-1715); first under protectorate and alone from 1661</a:t>
            </a:r>
          </a:p>
          <a:p>
            <a:r>
              <a:rPr lang="en-GB" dirty="0"/>
              <a:t>Through his Court he embodied the authority of the State</a:t>
            </a:r>
          </a:p>
        </p:txBody>
      </p:sp>
      <p:pic>
        <p:nvPicPr>
          <p:cNvPr id="7" name="Content Placeholder 6" descr="Louis_XIV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4048" y="1628800"/>
            <a:ext cx="3600399" cy="439248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Versailles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6624736" cy="4680520"/>
          </a:xfrm>
        </p:spPr>
      </p:pic>
    </p:spTree>
    <p:extLst>
      <p:ext uri="{BB962C8B-B14F-4D97-AF65-F5344CB8AC3E}">
        <p14:creationId xmlns:p14="http://schemas.microsoft.com/office/powerpoint/2010/main" val="1827707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ABSOLUTE MONARCHY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Court splendour and patronage  of the arts</a:t>
            </a:r>
          </a:p>
          <a:p>
            <a:r>
              <a:rPr lang="en-GB" dirty="0"/>
              <a:t>Control of nobles through honours and favours</a:t>
            </a:r>
          </a:p>
          <a:p>
            <a:r>
              <a:rPr lang="en-GB" dirty="0"/>
              <a:t>Able monarch; generally competent rule</a:t>
            </a:r>
          </a:p>
          <a:p>
            <a:r>
              <a:rPr lang="en-GB" dirty="0"/>
              <a:t>Quest for territorial gain and constant warring sowed seeds of future problems</a:t>
            </a:r>
          </a:p>
          <a:p>
            <a:r>
              <a:rPr lang="en-GB" dirty="0"/>
              <a:t>Constant challenge from neighbours determined to curtail French territorial ambitions </a:t>
            </a:r>
          </a:p>
          <a:p>
            <a:r>
              <a:rPr lang="en-GB" dirty="0"/>
              <a:t>War of Spanish succession 1701-14 did curtail French hegemony in Europe – Austrian Habsburg gains in Italy and </a:t>
            </a:r>
            <a:r>
              <a:rPr lang="en-GB"/>
              <a:t>the Netherlands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en-GB" dirty="0"/>
              <a:t>Unchallenged and God-given Royal authority and control of nobles allowed Louis to organise for war</a:t>
            </a:r>
          </a:p>
          <a:p>
            <a:r>
              <a:rPr lang="en-GB" dirty="0"/>
              <a:t>Imposition of taxes; control of Army and Navy; network of judicial control through efficient administration structures (forging of a public servant identity)</a:t>
            </a:r>
          </a:p>
          <a:p>
            <a:r>
              <a:rPr lang="en-GB" dirty="0"/>
              <a:t>Creation of a standing army to match the wealthy Republics (Venice; United Provinces)</a:t>
            </a:r>
          </a:p>
          <a:p>
            <a:r>
              <a:rPr lang="en-GB" dirty="0"/>
              <a:t>Building the infrastructure for war – roads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LIMITS OF ABSOLUTISM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Powerful monarchs like Louis were a hard act to follow – bad government and insecurity following accession of heirs</a:t>
            </a:r>
          </a:p>
          <a:p>
            <a:r>
              <a:rPr lang="en-GB" dirty="0"/>
              <a:t> Tyrannical and arbitrary rule made enemies  - nobles and provinces: e.g. Revoking the Edict of Nantes (1685) and the tolerance towards </a:t>
            </a:r>
            <a:r>
              <a:rPr lang="en-GB" dirty="0" err="1"/>
              <a:t>Hugeunot</a:t>
            </a:r>
            <a:r>
              <a:rPr lang="en-GB" dirty="0"/>
              <a:t> /Calvinist population</a:t>
            </a:r>
          </a:p>
          <a:p>
            <a:r>
              <a:rPr lang="en-GB" dirty="0"/>
              <a:t>Bribery and corruption flourished; nepotism; selling of offices; tax on right of inheriting office (La Paulette)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LIMITS OF ABSOLUTISM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By the 18</a:t>
            </a:r>
            <a:r>
              <a:rPr lang="en-GB" baseline="30000" dirty="0"/>
              <a:t>th</a:t>
            </a:r>
            <a:r>
              <a:rPr lang="en-GB" dirty="0"/>
              <a:t> century, privilege, corruption, inefficiency, rife in France</a:t>
            </a:r>
          </a:p>
          <a:p>
            <a:r>
              <a:rPr lang="en-GB" dirty="0"/>
              <a:t>Financial incompetence (private financiers and tax farming) brought France to the brink of bankruptcy – unable to meet expense of court and incessant war</a:t>
            </a:r>
          </a:p>
          <a:p>
            <a:r>
              <a:rPr lang="en-GB" dirty="0"/>
              <a:t>In Britain central control of credit through the Bank of England, and  more efficient tax collecting regime, allowed access to expanding world markets and overseas influence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IDEAS OF GOVERNMENT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1. Thomas Hobbes, right, (1588-1679) English empirical philosopher</a:t>
            </a:r>
          </a:p>
          <a:p>
            <a:r>
              <a:rPr lang="en-GB" dirty="0"/>
              <a:t>Favoured strong government through </a:t>
            </a:r>
            <a:r>
              <a:rPr lang="en-GB" dirty="0" err="1"/>
              <a:t>atheisitic</a:t>
            </a:r>
            <a:r>
              <a:rPr lang="en-GB" dirty="0"/>
              <a:t> </a:t>
            </a:r>
            <a:r>
              <a:rPr lang="en-GB" b="1" dirty="0"/>
              <a:t>Social</a:t>
            </a:r>
            <a:r>
              <a:rPr lang="en-GB" dirty="0"/>
              <a:t> </a:t>
            </a:r>
            <a:r>
              <a:rPr lang="en-GB" b="1" dirty="0"/>
              <a:t>Contract </a:t>
            </a:r>
            <a:r>
              <a:rPr lang="en-GB" dirty="0"/>
              <a:t>between King and state (as citizens);</a:t>
            </a:r>
          </a:p>
          <a:p>
            <a:r>
              <a:rPr lang="en-GB" dirty="0"/>
              <a:t>2.Bishop  </a:t>
            </a:r>
            <a:r>
              <a:rPr lang="en-GB" dirty="0" err="1"/>
              <a:t>Bosseut</a:t>
            </a:r>
            <a:r>
              <a:rPr lang="en-GB" dirty="0"/>
              <a:t> (1627-1704); Royal power derived from God, but with obligations  - rule of law, property rights</a:t>
            </a:r>
          </a:p>
        </p:txBody>
      </p:sp>
      <p:pic>
        <p:nvPicPr>
          <p:cNvPr id="6" name="Content Placeholder 5" descr="250px-Thomas_Hobbes_(portrait)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80000" y="1628800"/>
            <a:ext cx="3175000" cy="439248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THREE ESTATES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Competing authorities led to inefficient government throughout France, between: the </a:t>
            </a:r>
            <a:r>
              <a:rPr lang="en-GB" i="1" dirty="0"/>
              <a:t>generalities </a:t>
            </a:r>
            <a:r>
              <a:rPr lang="en-GB" dirty="0"/>
              <a:t>(divisions in the country by Royal decree); the landed </a:t>
            </a:r>
            <a:r>
              <a:rPr lang="en-GB" i="1" dirty="0"/>
              <a:t>estates </a:t>
            </a:r>
            <a:r>
              <a:rPr lang="en-GB" dirty="0"/>
              <a:t>(ran by the nobility); the </a:t>
            </a:r>
            <a:r>
              <a:rPr lang="en-GB" i="1" dirty="0" err="1"/>
              <a:t>parlements</a:t>
            </a:r>
            <a:r>
              <a:rPr lang="en-GB" i="1" dirty="0"/>
              <a:t> </a:t>
            </a:r>
            <a:r>
              <a:rPr lang="en-GB" dirty="0"/>
              <a:t>(law courts with censorship powers</a:t>
            </a:r>
          </a:p>
          <a:p>
            <a:r>
              <a:rPr lang="en-GB" dirty="0"/>
              <a:t>Reform – generally blocked by the self interest of the nobility</a:t>
            </a:r>
          </a:p>
          <a:p>
            <a:r>
              <a:rPr lang="en-GB" dirty="0"/>
              <a:t>1770s – growing conflict between the monarchy and </a:t>
            </a:r>
            <a:r>
              <a:rPr lang="en-GB" dirty="0" err="1"/>
              <a:t>parlements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THREE ESTATES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1. FIRST ESTATE – THE CLERGY</a:t>
            </a:r>
            <a:r>
              <a:rPr lang="en-GB" dirty="0"/>
              <a:t>: exempt from taxes; extensive land and property; influential through out society; social responsibility – alms, infirmaries, education.</a:t>
            </a:r>
          </a:p>
          <a:p>
            <a:r>
              <a:rPr lang="en-GB" dirty="0"/>
              <a:t>Roman Catholic church split between: JANSENIST (doctrinally, ‘salvation by grace’); JESUIT (doctrinally, man a free agent, ‘salvation by effort’) – latter enjoyed influence in the French court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JANSENIST VS JESUIT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Split became increasingly politicised: </a:t>
            </a:r>
          </a:p>
          <a:p>
            <a:r>
              <a:rPr lang="en-GB" dirty="0" err="1"/>
              <a:t>Jansenists</a:t>
            </a:r>
            <a:r>
              <a:rPr lang="en-GB" dirty="0"/>
              <a:t> asserted independence from Rome (</a:t>
            </a:r>
            <a:r>
              <a:rPr lang="en-GB" dirty="0" err="1"/>
              <a:t>Gallicanist</a:t>
            </a:r>
            <a:r>
              <a:rPr lang="en-GB" dirty="0"/>
              <a:t>)</a:t>
            </a:r>
          </a:p>
          <a:p>
            <a:r>
              <a:rPr lang="en-GB" dirty="0"/>
              <a:t>Jesuits urged strong papal rule (</a:t>
            </a:r>
            <a:r>
              <a:rPr lang="en-GB" dirty="0" err="1"/>
              <a:t>Ultramontanist</a:t>
            </a:r>
            <a:r>
              <a:rPr lang="en-GB" dirty="0"/>
              <a:t>)</a:t>
            </a:r>
          </a:p>
          <a:p>
            <a:r>
              <a:rPr lang="en-GB" dirty="0" err="1"/>
              <a:t>Jansenist</a:t>
            </a:r>
            <a:r>
              <a:rPr lang="en-GB" dirty="0"/>
              <a:t> growing popular stance gained support from </a:t>
            </a:r>
            <a:r>
              <a:rPr lang="en-GB" dirty="0" err="1"/>
              <a:t>parlements</a:t>
            </a:r>
            <a:r>
              <a:rPr lang="en-GB" dirty="0"/>
              <a:t> and eventually Royal approval (1764) for the suppression of the Jesuits</a:t>
            </a:r>
          </a:p>
          <a:p>
            <a:r>
              <a:rPr lang="en-GB" dirty="0"/>
              <a:t>Both orders highly critical of Enlightenment thought and ideas.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THREE ESTATES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2. </a:t>
            </a:r>
            <a:r>
              <a:rPr lang="en-GB" b="1" dirty="0"/>
              <a:t>SECOND ESTATE – THE NOBILITY, </a:t>
            </a:r>
            <a:r>
              <a:rPr lang="en-GB" dirty="0"/>
              <a:t>grouped as: Noblesse </a:t>
            </a:r>
            <a:r>
              <a:rPr lang="en-GB" dirty="0" err="1"/>
              <a:t>d’Epee</a:t>
            </a:r>
            <a:r>
              <a:rPr lang="en-GB" dirty="0"/>
              <a:t> (Nobility of the sword – feudal, High Nobility), and Noblesse de Robe (new Nobility, evolved out of privilege)</a:t>
            </a:r>
          </a:p>
          <a:p>
            <a:r>
              <a:rPr lang="en-GB" dirty="0"/>
              <a:t>Gradual blurring of both, but distinction between rich and poor nobility remained</a:t>
            </a:r>
          </a:p>
          <a:p>
            <a:r>
              <a:rPr lang="en-GB" dirty="0"/>
              <a:t>Poor nobility strong in the provinces; rich nobility dominated the court and the salons (brushed with Enlightenment thinkers)</a:t>
            </a:r>
          </a:p>
          <a:p>
            <a:r>
              <a:rPr lang="en-GB" dirty="0"/>
              <a:t>Paradox between those upholding privilege and those  advocating reform and liberty 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THREE ESTATES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3. </a:t>
            </a:r>
            <a:r>
              <a:rPr lang="en-GB" b="1" dirty="0"/>
              <a:t>THIRD ESTATE - ALL OTHER GROUPS; </a:t>
            </a:r>
            <a:r>
              <a:rPr lang="en-GB" dirty="0"/>
              <a:t>from Bourgeois to lowly peasant</a:t>
            </a:r>
          </a:p>
          <a:p>
            <a:r>
              <a:rPr lang="en-GB" dirty="0"/>
              <a:t>Bourgeois – livelihood derived from commerce or property</a:t>
            </a:r>
          </a:p>
          <a:p>
            <a:r>
              <a:rPr lang="en-GB" dirty="0"/>
              <a:t>Peasant France – largest group; generally free and emancipated – owned 40-50% of land; however, local </a:t>
            </a:r>
            <a:r>
              <a:rPr lang="en-GB" dirty="0" err="1"/>
              <a:t>seigneur</a:t>
            </a:r>
            <a:r>
              <a:rPr lang="en-GB" dirty="0"/>
              <a:t> claims on sales and commodities (the mill, bakery, oil press)</a:t>
            </a:r>
          </a:p>
          <a:p>
            <a:r>
              <a:rPr lang="en-GB" dirty="0"/>
              <a:t>Peasant France fractured between landless and owner-occupiers; dogged by bad harvests, food shortage, riot and disorder, brigandage – but social stability remained solid due to family/neighbourhood ties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 II – </a:t>
            </a:r>
            <a:r>
              <a:rPr lang="en-GB" i="1" dirty="0"/>
              <a:t>THE ENCYCLOPEDIE</a:t>
            </a:r>
            <a:endParaRPr lang="en-GB" dirty="0"/>
          </a:p>
        </p:txBody>
      </p:sp>
      <p:pic>
        <p:nvPicPr>
          <p:cNvPr id="4" name="Content Placeholder 3" descr="ENC_1-NA5_600p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1484784"/>
            <a:ext cx="4176464" cy="5185776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/>
              <a:t>ENCYCLOPEDIE OU DICTIONNAIRE RAISONNE DES SCIENCES, DES ARTS, ET DES METIERS</a:t>
            </a:r>
          </a:p>
          <a:p>
            <a:r>
              <a:rPr lang="en-GB" i="1" dirty="0"/>
              <a:t>‘</a:t>
            </a:r>
            <a:r>
              <a:rPr lang="en-GB" dirty="0"/>
              <a:t>A SYSTEMATIC DICTIONARY OF THE SCIENCES, ARTS, AND CRAFTS’</a:t>
            </a:r>
          </a:p>
          <a:p>
            <a:r>
              <a:rPr lang="en-GB" b="1" dirty="0"/>
              <a:t>AIM: </a:t>
            </a:r>
            <a:r>
              <a:rPr lang="en-GB" dirty="0"/>
              <a:t>To promote a rational scientific reconstruction of  knowledge and society;</a:t>
            </a:r>
          </a:p>
          <a:p>
            <a:r>
              <a:rPr lang="en-GB" dirty="0"/>
              <a:t>To purvey and collect original works, views, theories, ideas.</a:t>
            </a:r>
          </a:p>
          <a:p>
            <a:r>
              <a:rPr lang="en-GB" dirty="0"/>
              <a:t>To  </a:t>
            </a:r>
            <a:r>
              <a:rPr lang="en-GB"/>
              <a:t>change the </a:t>
            </a:r>
            <a:r>
              <a:rPr lang="en-GB" dirty="0"/>
              <a:t>way people think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ENCYCLOPEDIE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Launched 1745</a:t>
            </a:r>
          </a:p>
          <a:p>
            <a:r>
              <a:rPr lang="en-GB" dirty="0"/>
              <a:t>Published 1751-1772</a:t>
            </a:r>
          </a:p>
          <a:p>
            <a:r>
              <a:rPr lang="en-GB" dirty="0"/>
              <a:t>17 volumes of text; 11 volumes of plates</a:t>
            </a:r>
          </a:p>
          <a:p>
            <a:r>
              <a:rPr lang="en-GB" dirty="0"/>
              <a:t>18,000 pages; 75,000 entries; </a:t>
            </a:r>
          </a:p>
          <a:p>
            <a:r>
              <a:rPr lang="en-GB" dirty="0"/>
              <a:t>20 million words; </a:t>
            </a:r>
          </a:p>
          <a:p>
            <a:r>
              <a:rPr lang="en-GB" dirty="0"/>
              <a:t>4,250 copies produced</a:t>
            </a:r>
          </a:p>
        </p:txBody>
      </p:sp>
      <p:pic>
        <p:nvPicPr>
          <p:cNvPr id="5" name="Content Placeholder 4" descr="300px-ENC_SYSTEME_FIGUR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48064" y="1484784"/>
            <a:ext cx="3168352" cy="496855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Attracted ‘brothers in arms’ opposed to absolutism of Louis XV</a:t>
            </a:r>
          </a:p>
          <a:p>
            <a:r>
              <a:rPr lang="en-GB" dirty="0"/>
              <a:t>Despite censors did not ‘go underground’ and paradoxically enjoyed Royal approval</a:t>
            </a:r>
          </a:p>
          <a:p>
            <a:r>
              <a:rPr lang="en-GB" dirty="0"/>
              <a:t>Sub-divided into three ‘branches of knowledge – Memory/History; Reason/Philosophy (including religion); Imagination/Poetry </a:t>
            </a:r>
          </a:p>
          <a:p>
            <a:r>
              <a:rPr lang="en-GB" dirty="0"/>
              <a:t>‘Knowledge of God’ placed near ‘Black Magic’, courting controversy </a:t>
            </a:r>
          </a:p>
          <a:p>
            <a:r>
              <a:rPr lang="en-GB" dirty="0"/>
              <a:t>Theological issues on periphery – medieval classification set aside for one espousing scientific research  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CENSORSHIP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1751 – </a:t>
            </a:r>
            <a:r>
              <a:rPr lang="en-GB" dirty="0" err="1"/>
              <a:t>Vol</a:t>
            </a:r>
            <a:r>
              <a:rPr lang="en-GB" dirty="0"/>
              <a:t> I with </a:t>
            </a:r>
            <a:r>
              <a:rPr lang="en-GB" dirty="0" err="1"/>
              <a:t>D’Alembert’s</a:t>
            </a:r>
            <a:r>
              <a:rPr lang="en-GB" dirty="0"/>
              <a:t> (pictured) Preliminary Discourses; Jesuits and </a:t>
            </a:r>
            <a:r>
              <a:rPr lang="en-GB" dirty="0" err="1"/>
              <a:t>Jansenists</a:t>
            </a:r>
            <a:r>
              <a:rPr lang="en-GB" dirty="0"/>
              <a:t> attack</a:t>
            </a:r>
          </a:p>
          <a:p>
            <a:r>
              <a:rPr lang="en-GB" dirty="0"/>
              <a:t>1752 – first wave of censorship(instigated by the King); Madame Pompadour encourages continuation</a:t>
            </a:r>
          </a:p>
          <a:p>
            <a:r>
              <a:rPr lang="en-GB" dirty="0"/>
              <a:t>By 1757 – censorship rife; atmosphere of repression</a:t>
            </a:r>
          </a:p>
        </p:txBody>
      </p:sp>
      <p:pic>
        <p:nvPicPr>
          <p:cNvPr id="7" name="Picture 5" descr="redir?src=image&amp;clickedItemURN=http%3A%2F%2Fnibiryukov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5904" y="1600200"/>
            <a:ext cx="350319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DEFIANCE!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709160"/>
          </a:xfrm>
        </p:spPr>
        <p:txBody>
          <a:bodyPr/>
          <a:lstStyle/>
          <a:p>
            <a:r>
              <a:rPr lang="en-GB" dirty="0"/>
              <a:t>Despite threats of imprisonment or worse, Diderot et al continued to work in Paris</a:t>
            </a:r>
          </a:p>
          <a:p>
            <a:r>
              <a:rPr lang="en-GB" dirty="0"/>
              <a:t>Publications went through many trials and tribulations up to 1772 and completion</a:t>
            </a:r>
          </a:p>
          <a:p>
            <a:r>
              <a:rPr lang="en-GB" dirty="0"/>
              <a:t>Proved a commercial success for publishers (but not contributors); work for 1000 engravers/binders/printers</a:t>
            </a:r>
          </a:p>
          <a:p>
            <a:r>
              <a:rPr lang="en-GB" dirty="0"/>
              <a:t>Half the demand from outside France; cheaper editions extended readership – absence of copyright laws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CONTRIBUTORS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Enlightened and educated; philosophy and beliefs around:</a:t>
            </a:r>
          </a:p>
          <a:p>
            <a:r>
              <a:rPr lang="en-GB" dirty="0"/>
              <a:t>Deism – knowledge attained through reason not revealed</a:t>
            </a:r>
          </a:p>
          <a:p>
            <a:r>
              <a:rPr lang="en-GB" dirty="0"/>
              <a:t>Progressives – belief in scientific, technical, medical progress</a:t>
            </a:r>
          </a:p>
          <a:p>
            <a:r>
              <a:rPr lang="en-GB" dirty="0"/>
              <a:t>Reform-minded – championed liberty and justice</a:t>
            </a:r>
          </a:p>
          <a:p>
            <a:r>
              <a:rPr lang="en-GB" dirty="0"/>
              <a:t>Not necessarily democrats or egalitarians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CONTRIBUTORS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DENIS DIDEROT </a:t>
            </a:r>
            <a:r>
              <a:rPr lang="en-GB" dirty="0"/>
              <a:t>(1713-84)</a:t>
            </a:r>
          </a:p>
          <a:p>
            <a:r>
              <a:rPr lang="en-GB" dirty="0"/>
              <a:t>Regarded as most profound of all Enlightenment writers</a:t>
            </a:r>
          </a:p>
          <a:p>
            <a:r>
              <a:rPr lang="en-GB" dirty="0"/>
              <a:t>Studied law after eschewing the priesthood</a:t>
            </a:r>
          </a:p>
          <a:p>
            <a:r>
              <a:rPr lang="en-GB" dirty="0"/>
              <a:t>Prolific but cautious (many posthumous publications)</a:t>
            </a:r>
          </a:p>
        </p:txBody>
      </p:sp>
      <p:pic>
        <p:nvPicPr>
          <p:cNvPr id="7" name="Picture 5" descr="didero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700808"/>
            <a:ext cx="331236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CONTRIBUTORS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Baron de Montesquieu (1689-1755) noble, political philosopher</a:t>
            </a:r>
          </a:p>
          <a:p>
            <a:r>
              <a:rPr lang="en-GB" dirty="0"/>
              <a:t>Jean-</a:t>
            </a:r>
            <a:r>
              <a:rPr lang="en-GB" dirty="0" err="1"/>
              <a:t>Baptiste</a:t>
            </a:r>
            <a:r>
              <a:rPr lang="en-GB" dirty="0"/>
              <a:t> </a:t>
            </a:r>
            <a:r>
              <a:rPr lang="en-GB" dirty="0" err="1"/>
              <a:t>D’Alembert</a:t>
            </a:r>
            <a:r>
              <a:rPr lang="en-GB" dirty="0"/>
              <a:t> (1717-1783) mathematician and philosopher</a:t>
            </a:r>
          </a:p>
          <a:p>
            <a:r>
              <a:rPr lang="en-GB" dirty="0"/>
              <a:t>Jean-Jacques Rousseau (1712-1778) writer and philosopher</a:t>
            </a:r>
          </a:p>
          <a:p>
            <a:r>
              <a:rPr lang="en-GB" dirty="0"/>
              <a:t>Louis de </a:t>
            </a:r>
            <a:r>
              <a:rPr lang="en-GB" dirty="0" err="1"/>
              <a:t>Jaucourt</a:t>
            </a:r>
            <a:r>
              <a:rPr lang="en-GB" dirty="0"/>
              <a:t> (1704-1779) scholar, polymath</a:t>
            </a:r>
          </a:p>
          <a:p>
            <a:r>
              <a:rPr lang="en-GB" dirty="0"/>
              <a:t>Francois Marie </a:t>
            </a:r>
            <a:r>
              <a:rPr lang="en-GB" dirty="0" err="1"/>
              <a:t>Arouet</a:t>
            </a:r>
            <a:r>
              <a:rPr lang="en-GB" dirty="0"/>
              <a:t> – Voltaire (1694-1778)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VOLTAIRE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Early recognition as talented writer; also censorship, imprisonment, exile (England 1726-9)</a:t>
            </a:r>
          </a:p>
          <a:p>
            <a:r>
              <a:rPr lang="en-GB" dirty="0"/>
              <a:t>Tragedian – </a:t>
            </a:r>
            <a:r>
              <a:rPr lang="en-GB" i="1" dirty="0" err="1"/>
              <a:t>Oedipe</a:t>
            </a:r>
            <a:r>
              <a:rPr lang="en-GB" i="1" dirty="0"/>
              <a:t> </a:t>
            </a:r>
            <a:r>
              <a:rPr lang="en-GB" dirty="0"/>
              <a:t>(1718); </a:t>
            </a:r>
            <a:r>
              <a:rPr lang="en-GB" i="1" dirty="0"/>
              <a:t>Zaire </a:t>
            </a:r>
            <a:r>
              <a:rPr lang="en-GB" dirty="0"/>
              <a:t>(1732); </a:t>
            </a:r>
            <a:r>
              <a:rPr lang="en-GB" i="1" dirty="0"/>
              <a:t>Mahomet </a:t>
            </a:r>
            <a:r>
              <a:rPr lang="en-GB" dirty="0"/>
              <a:t>(1742)</a:t>
            </a:r>
          </a:p>
          <a:p>
            <a:r>
              <a:rPr lang="en-GB" dirty="0"/>
              <a:t>Critique of Roman Catholic church – bigotry and intolerance </a:t>
            </a:r>
          </a:p>
        </p:txBody>
      </p:sp>
      <p:pic>
        <p:nvPicPr>
          <p:cNvPr id="7" name="Content Placeholder 6" descr="240px-Voltair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580112" y="1700808"/>
            <a:ext cx="2664296" cy="4176464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TIMELINE - VOLTAIRE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1725: dispute with local dignitary; imprisonment in Bastille; exile</a:t>
            </a:r>
          </a:p>
          <a:p>
            <a:r>
              <a:rPr lang="en-GB" dirty="0"/>
              <a:t>1726-9 : exile in England; befriends Swift and Pope; admires constitutional monarchy and political/religious freedoms</a:t>
            </a:r>
          </a:p>
          <a:p>
            <a:r>
              <a:rPr lang="en-GB" dirty="0"/>
              <a:t>1734: publishes </a:t>
            </a:r>
            <a:r>
              <a:rPr lang="en-GB" i="1" dirty="0"/>
              <a:t>Letters Concerning the English Nation </a:t>
            </a:r>
            <a:r>
              <a:rPr lang="en-GB" dirty="0"/>
              <a:t>– criticise French abuses, attracted more trouble</a:t>
            </a:r>
          </a:p>
          <a:p>
            <a:r>
              <a:rPr lang="en-GB" dirty="0"/>
              <a:t>1744-50: avoids trouble by settling in the independent Duchy of Lorraine with mistress Emile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TIMELINE - VOLTAIRE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1744-50: forges links with French court; ambivalent  relationship, critical but enjoyed patronage</a:t>
            </a:r>
          </a:p>
          <a:p>
            <a:r>
              <a:rPr lang="en-GB" dirty="0"/>
              <a:t>1750-53: in Berlin under the patronage of Frederick the Great, but leaves under a cloud</a:t>
            </a:r>
          </a:p>
          <a:p>
            <a:r>
              <a:rPr lang="en-GB" dirty="0"/>
              <a:t>1753: return to Paris denied, retreats to Geneva, Lausanne and finally </a:t>
            </a:r>
            <a:r>
              <a:rPr lang="en-GB" dirty="0" err="1"/>
              <a:t>Ferney</a:t>
            </a:r>
            <a:r>
              <a:rPr lang="en-GB" dirty="0"/>
              <a:t>; begins ‘country gentleman’ period (the Patriarch of </a:t>
            </a:r>
            <a:r>
              <a:rPr lang="en-GB" dirty="0" err="1"/>
              <a:t>Ferney</a:t>
            </a:r>
            <a:r>
              <a:rPr lang="en-GB" dirty="0"/>
              <a:t>)</a:t>
            </a:r>
          </a:p>
          <a:p>
            <a:r>
              <a:rPr lang="en-GB" dirty="0"/>
              <a:t>1753 - works tirelessly, and keeps open house for visitors; contributes to </a:t>
            </a:r>
            <a:r>
              <a:rPr lang="en-GB" i="1" dirty="0" err="1"/>
              <a:t>Encyclopedie</a:t>
            </a:r>
            <a:r>
              <a:rPr lang="en-GB" i="1" dirty="0"/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/>
              <a:t>CANDIDE </a:t>
            </a:r>
            <a:r>
              <a:rPr lang="en-GB" dirty="0"/>
              <a:t>(1759)</a:t>
            </a:r>
            <a:endParaRPr lang="en-GB" i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Most famous literary work of 18</a:t>
            </a:r>
            <a:r>
              <a:rPr lang="en-GB" baseline="30000" dirty="0"/>
              <a:t>th</a:t>
            </a:r>
            <a:r>
              <a:rPr lang="en-GB" dirty="0"/>
              <a:t> century</a:t>
            </a:r>
          </a:p>
          <a:p>
            <a:r>
              <a:rPr lang="en-GB" dirty="0"/>
              <a:t>Central premise: Critique of Optimism – ‘the bright side of life’ and philosophical optimism ‘the best of possible worlds’</a:t>
            </a:r>
          </a:p>
          <a:p>
            <a:r>
              <a:rPr lang="en-GB" dirty="0"/>
              <a:t>Vehicle: allegory and savage irony</a:t>
            </a:r>
          </a:p>
          <a:p>
            <a:endParaRPr lang="en-GB" dirty="0"/>
          </a:p>
        </p:txBody>
      </p:sp>
      <p:pic>
        <p:nvPicPr>
          <p:cNvPr id="6" name="Content Placeholder 5" descr="imagesCA80TW8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436096" y="1772816"/>
            <a:ext cx="2880320" cy="4248472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BEST OF POSSIBLE WORLDS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Alexander Pope (1687-1744) </a:t>
            </a:r>
            <a:r>
              <a:rPr lang="en-GB" i="1" dirty="0"/>
              <a:t>Essay on Man </a:t>
            </a:r>
            <a:r>
              <a:rPr lang="en-GB" dirty="0"/>
              <a:t>(1732-4): Theodicy:- God is omnipotent, omniscient, </a:t>
            </a:r>
            <a:r>
              <a:rPr lang="en-GB" dirty="0" err="1"/>
              <a:t>omni</a:t>
            </a:r>
            <a:r>
              <a:rPr lang="en-GB" dirty="0"/>
              <a:t>-benevolent ,despite pain and oppression, because he created ‘the best possible’</a:t>
            </a:r>
          </a:p>
        </p:txBody>
      </p:sp>
      <p:pic>
        <p:nvPicPr>
          <p:cNvPr id="5" name="Content Placeholder 4" descr="alexander_pop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3265" y="1600200"/>
            <a:ext cx="3328469" cy="4525963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POPE contd...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Man’s limited knowledge precludes the whole picture – ‘the scheme of things’ if known to man would show evil things as good!</a:t>
            </a:r>
          </a:p>
          <a:p>
            <a:r>
              <a:rPr lang="en-GB" dirty="0"/>
              <a:t>Optimism at the general order of things, including human nature</a:t>
            </a:r>
          </a:p>
          <a:p>
            <a:r>
              <a:rPr lang="en-GB" dirty="0"/>
              <a:t>Human nature = Harmony; Passions curbed by reason; inequalities compensated (pauper blessed with hope; wealthy dogged by fear (of robbery)</a:t>
            </a:r>
          </a:p>
          <a:p>
            <a:r>
              <a:rPr lang="en-GB" dirty="0"/>
              <a:t>Health and peace through moderation and virtue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VOLTAIRE ON OPTIMISM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Critique developed gradually, including the concept of providence (pre-ordained will of God)</a:t>
            </a:r>
          </a:p>
          <a:p>
            <a:r>
              <a:rPr lang="en-GB" dirty="0"/>
              <a:t>Optimism useless to those in real distress; 1749-59 private and public events convinced him that optimism unviable</a:t>
            </a:r>
          </a:p>
          <a:p>
            <a:r>
              <a:rPr lang="en-GB" dirty="0"/>
              <a:t>Private: 1749 Emile died in childbirth</a:t>
            </a:r>
          </a:p>
          <a:p>
            <a:r>
              <a:rPr lang="en-GB" dirty="0"/>
              <a:t>Public: 1755 Lisbon Earthquake – huge loss of life, city destroyed, and:</a:t>
            </a:r>
          </a:p>
          <a:p>
            <a:r>
              <a:rPr lang="en-GB" dirty="0"/>
              <a:t>Conflict: the Seven Years War 1756-63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SEVEN YEARS WAR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major powers involved; two camps: (1) Britain, Prussia, Brunswick, Portugal; (2) Austria, France, Russia, Sweden, Spain</a:t>
            </a:r>
          </a:p>
          <a:p>
            <a:r>
              <a:rPr lang="en-GB" dirty="0"/>
              <a:t>Casualties: 900,000 – 1.5 million!</a:t>
            </a:r>
          </a:p>
          <a:p>
            <a:r>
              <a:rPr lang="en-GB" dirty="0"/>
              <a:t>French dominance of Europe curtailed; Britain emerged as dominant colonial power; reflection of the internal financial structures; Britain through East India Company dominate trade to India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REASONS FOR WAR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Hangover from ‘War of Austrian Succession’ (1740-48); Austria rearmed and hoped to reverse Prussian gains in Silesia</a:t>
            </a:r>
          </a:p>
          <a:p>
            <a:r>
              <a:rPr lang="en-GB" dirty="0"/>
              <a:t>Austria forging alliances with France and Russia</a:t>
            </a:r>
          </a:p>
          <a:p>
            <a:r>
              <a:rPr lang="en-GB" dirty="0"/>
              <a:t>Hanoverian lands threatened by France</a:t>
            </a:r>
          </a:p>
          <a:p>
            <a:r>
              <a:rPr lang="en-GB" dirty="0"/>
              <a:t>Prussian-British alliance = strongest sea power focussed on colonies; land power on Europe</a:t>
            </a:r>
          </a:p>
          <a:p>
            <a:r>
              <a:rPr lang="en-GB" dirty="0"/>
              <a:t>Heated colonial struggle between France and Britain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THEATRES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North America – clash between British westward expansion and French concerns in Mississippi and Pennsylvania (latter heavily fortified by France; hegemony in Canada)</a:t>
            </a:r>
          </a:p>
          <a:p>
            <a:r>
              <a:rPr lang="en-GB" dirty="0"/>
              <a:t>2. French and British concerns in the Mediterranean; Caribbean; India</a:t>
            </a:r>
          </a:p>
          <a:p>
            <a:r>
              <a:rPr lang="en-GB" dirty="0"/>
              <a:t>3. Threat of invasion – activity in the Channel and along the French coast</a:t>
            </a:r>
          </a:p>
          <a:p>
            <a:r>
              <a:rPr lang="en-GB" dirty="0"/>
              <a:t>But in respect of Voltaire and his critique of optimism, the war = a European affair 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EUROPEAN THEATRE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Prussia surrounded by France, Russia and Austria</a:t>
            </a:r>
          </a:p>
          <a:p>
            <a:r>
              <a:rPr lang="en-GB" dirty="0"/>
              <a:t>Frederick II takes the initiative by invading Saxony and Bohemia; Russia invades East Prussia; France invades German lands</a:t>
            </a:r>
          </a:p>
          <a:p>
            <a:r>
              <a:rPr lang="en-GB" dirty="0"/>
              <a:t>Prussians repulse enemy on all sides – Frederick’s reputation as military commander enhanced</a:t>
            </a:r>
          </a:p>
          <a:p>
            <a:r>
              <a:rPr lang="en-GB" dirty="0"/>
              <a:t>1758 – standstill in Europe on all sides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EUROPEAN THEATRE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1759-60: Prussia lose initiative; Berlin occupied in October 1760 by Russians and Austrians; Prussia recovers but threat remains</a:t>
            </a:r>
          </a:p>
          <a:p>
            <a:r>
              <a:rPr lang="en-GB" dirty="0"/>
              <a:t>1762: turning point, Peter III new Tsar (</a:t>
            </a:r>
            <a:r>
              <a:rPr lang="en-GB" dirty="0" err="1"/>
              <a:t>Prusso-phile</a:t>
            </a:r>
            <a:r>
              <a:rPr lang="en-GB" dirty="0"/>
              <a:t>); Russian troops withdraw and sue for peace; Frederick repulse Austrians from Silesia</a:t>
            </a:r>
          </a:p>
          <a:p>
            <a:r>
              <a:rPr lang="en-GB" dirty="0"/>
              <a:t>1763: Peace of Paris between Britain and France; Treaty of </a:t>
            </a:r>
            <a:r>
              <a:rPr lang="en-GB" dirty="0" err="1"/>
              <a:t>Hubertusberg</a:t>
            </a:r>
            <a:r>
              <a:rPr lang="en-GB" dirty="0"/>
              <a:t> – pre-war status quo maintained, Prussia keep Silesia</a:t>
            </a:r>
          </a:p>
          <a:p>
            <a:r>
              <a:rPr lang="en-GB" dirty="0"/>
              <a:t>Prussia had repulsed three powerful neighbours; her reputation grew as most powerful German state 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CANDIDE contd...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Voltaire saw the devastation of German lands as the work of man (unlike Lisbon)</a:t>
            </a:r>
          </a:p>
          <a:p>
            <a:r>
              <a:rPr lang="en-GB" dirty="0"/>
              <a:t>Response was </a:t>
            </a:r>
            <a:r>
              <a:rPr lang="en-GB" dirty="0" err="1"/>
              <a:t>Candide</a:t>
            </a:r>
            <a:r>
              <a:rPr lang="en-GB" dirty="0"/>
              <a:t> as a vehicle for ‘Freewill’ to solve evil i.e. God cannot on one hand allow ‘freewill’ while also prevent wrong doing</a:t>
            </a:r>
          </a:p>
          <a:p>
            <a:r>
              <a:rPr lang="en-GB" dirty="0"/>
              <a:t>A world with freewill is better than </a:t>
            </a:r>
            <a:r>
              <a:rPr lang="en-GB"/>
              <a:t>one without</a:t>
            </a:r>
            <a:endParaRPr lang="en-GB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CANDIDE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Fast moving and irreverent</a:t>
            </a:r>
          </a:p>
          <a:p>
            <a:r>
              <a:rPr lang="en-GB" dirty="0" err="1"/>
              <a:t>Candide’s</a:t>
            </a:r>
            <a:r>
              <a:rPr lang="en-GB" dirty="0"/>
              <a:t>  misadventures with </a:t>
            </a:r>
            <a:r>
              <a:rPr lang="en-GB" dirty="0" err="1"/>
              <a:t>Pangloss</a:t>
            </a:r>
            <a:r>
              <a:rPr lang="en-GB" dirty="0"/>
              <a:t>; New World adventures with </a:t>
            </a:r>
            <a:r>
              <a:rPr lang="en-GB" dirty="0" err="1"/>
              <a:t>Cacambo</a:t>
            </a:r>
            <a:r>
              <a:rPr lang="en-GB" dirty="0"/>
              <a:t>; returns to Europe a wealthy man but witnesses suffering</a:t>
            </a:r>
          </a:p>
          <a:p>
            <a:r>
              <a:rPr lang="en-GB" dirty="0"/>
              <a:t>Philosophy centred around John Locke’s (1632-1704) ‘Tabula Rasa’ (Blank Sheet); </a:t>
            </a:r>
            <a:r>
              <a:rPr lang="en-GB" dirty="0" err="1"/>
              <a:t>Candide</a:t>
            </a:r>
            <a:r>
              <a:rPr lang="en-GB" dirty="0"/>
              <a:t> is free of ideas but ready to learn through empirical research and experience; gradually fills the blank sheet</a:t>
            </a:r>
          </a:p>
          <a:p>
            <a:r>
              <a:rPr lang="en-GB" dirty="0"/>
              <a:t>Initially he follows optimism of </a:t>
            </a:r>
            <a:r>
              <a:rPr lang="en-GB" dirty="0" err="1"/>
              <a:t>Pangloss</a:t>
            </a:r>
            <a:r>
              <a:rPr lang="en-GB" dirty="0"/>
              <a:t> but then: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CANDIDE AND CYNICISM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Eldorado and the mutilated negro slave – </a:t>
            </a:r>
            <a:r>
              <a:rPr lang="en-GB" dirty="0" err="1"/>
              <a:t>Candide</a:t>
            </a:r>
            <a:r>
              <a:rPr lang="en-GB" dirty="0"/>
              <a:t> questions </a:t>
            </a:r>
            <a:r>
              <a:rPr lang="en-GB" dirty="0" err="1"/>
              <a:t>Pangloss</a:t>
            </a:r>
            <a:r>
              <a:rPr lang="en-GB" dirty="0"/>
              <a:t> optimism</a:t>
            </a:r>
          </a:p>
          <a:p>
            <a:r>
              <a:rPr lang="en-GB" dirty="0"/>
              <a:t>Seven years war; Lisbon earthquake; The Inquisition; Jesuit regime in Paraguay; execution of Admiral Byng over the loss of Minorca to the French (Voltaire pleaded for clemency)</a:t>
            </a:r>
          </a:p>
          <a:p>
            <a:r>
              <a:rPr lang="en-GB" b="1" dirty="0"/>
              <a:t>Targets:</a:t>
            </a:r>
            <a:r>
              <a:rPr lang="en-GB" dirty="0"/>
              <a:t> Optimism; organised religion of all denominations; brutality of war – Frederick’s expansionist policy (although he was first to read a copy!); treatment of women (</a:t>
            </a:r>
            <a:r>
              <a:rPr lang="en-GB" dirty="0" err="1"/>
              <a:t>Cunegond’s</a:t>
            </a:r>
            <a:r>
              <a:rPr lang="en-GB" dirty="0"/>
              <a:t> suffering and resilience); Parisian society and the aristocracy; even Rousseau’s ‘noble savage’.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Louis XVI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772816"/>
            <a:ext cx="6120679" cy="4824536"/>
          </a:xfrm>
        </p:spPr>
      </p:pic>
    </p:spTree>
    <p:extLst>
      <p:ext uri="{BB962C8B-B14F-4D97-AF65-F5344CB8AC3E}">
        <p14:creationId xmlns:p14="http://schemas.microsoft.com/office/powerpoint/2010/main" val="38658640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Salons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700808"/>
            <a:ext cx="5904655" cy="4392488"/>
          </a:xfrm>
        </p:spPr>
      </p:pic>
    </p:spTree>
    <p:extLst>
      <p:ext uri="{BB962C8B-B14F-4D97-AF65-F5344CB8AC3E}">
        <p14:creationId xmlns:p14="http://schemas.microsoft.com/office/powerpoint/2010/main" val="37611455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John Locke 1632-1704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  <p:extLst>
      <p:ext uri="{BB962C8B-B14F-4D97-AF65-F5344CB8AC3E}">
        <p14:creationId xmlns:p14="http://schemas.microsoft.com/office/powerpoint/2010/main" val="35110364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583</TotalTime>
  <Words>2102</Words>
  <Application>Microsoft Office PowerPoint</Application>
  <PresentationFormat>On-screen Show (4:3)</PresentationFormat>
  <Paragraphs>172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Book Antiqua</vt:lpstr>
      <vt:lpstr>Calibri</vt:lpstr>
      <vt:lpstr>Lucida Sans</vt:lpstr>
      <vt:lpstr>Wingdings</vt:lpstr>
      <vt:lpstr>Wingdings 2</vt:lpstr>
      <vt:lpstr>Wingdings 3</vt:lpstr>
      <vt:lpstr>Apex</vt:lpstr>
      <vt:lpstr>18TH CENTURY FRANCE; PART I – POLITICS AND SOCIETY </vt:lpstr>
      <vt:lpstr>THE FRANCE OF LOUISE XIV</vt:lpstr>
      <vt:lpstr>Versailles</vt:lpstr>
      <vt:lpstr>ABSOLUTE MONARCHY</vt:lpstr>
      <vt:lpstr>WAR</vt:lpstr>
      <vt:lpstr>LIMITS OF ABSOLUTISM</vt:lpstr>
      <vt:lpstr>LIMITS OF ABSOLUTISM</vt:lpstr>
      <vt:lpstr>IDEAS OF GOVERNMENT</vt:lpstr>
      <vt:lpstr>THE THREE ESTATES</vt:lpstr>
      <vt:lpstr>THE THREE ESTATES</vt:lpstr>
      <vt:lpstr>JANSENIST VS JESUIT</vt:lpstr>
      <vt:lpstr>THE THREE ESTATES</vt:lpstr>
      <vt:lpstr>THE THREE ESTATES</vt:lpstr>
      <vt:lpstr>PART II – THE ENCYCLOPEDIE</vt:lpstr>
      <vt:lpstr>DEFINITION</vt:lpstr>
      <vt:lpstr>THE ENCYCLOPEDIE</vt:lpstr>
      <vt:lpstr>NATURE</vt:lpstr>
      <vt:lpstr>CENSORSHIP</vt:lpstr>
      <vt:lpstr>DEFIANCE!</vt:lpstr>
      <vt:lpstr>CONTRIBUTORS</vt:lpstr>
      <vt:lpstr>CONTRIBUTORS</vt:lpstr>
      <vt:lpstr>CONTRIBUTORS</vt:lpstr>
      <vt:lpstr>VOLTAIRE</vt:lpstr>
      <vt:lpstr>TIMELINE - VOLTAIRE</vt:lpstr>
      <vt:lpstr>TIMELINE - VOLTAIRE</vt:lpstr>
      <vt:lpstr>CANDIDE (1759)</vt:lpstr>
      <vt:lpstr>BEST OF POSSIBLE WORLDS</vt:lpstr>
      <vt:lpstr>POPE contd...</vt:lpstr>
      <vt:lpstr>VOLTAIRE ON OPTIMISM</vt:lpstr>
      <vt:lpstr>SEVEN YEARS WAR</vt:lpstr>
      <vt:lpstr>REASONS FOR WAR</vt:lpstr>
      <vt:lpstr>THEATRES</vt:lpstr>
      <vt:lpstr>EUROPEAN THEATRE</vt:lpstr>
      <vt:lpstr>EUROPEAN THEATRE</vt:lpstr>
      <vt:lpstr>CANDIDE contd...</vt:lpstr>
      <vt:lpstr>CANDIDE</vt:lpstr>
      <vt:lpstr>CANDIDE AND CYNICISM</vt:lpstr>
      <vt:lpstr>Louis XVI</vt:lpstr>
      <vt:lpstr>Salons</vt:lpstr>
      <vt:lpstr>John Locke 1632-1704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18TH CENTURY FRANCE</dc:title>
  <dc:creator>Sony</dc:creator>
  <cp:lastModifiedBy>Lester Mason</cp:lastModifiedBy>
  <cp:revision>63</cp:revision>
  <dcterms:created xsi:type="dcterms:W3CDTF">2011-02-04T20:23:04Z</dcterms:created>
  <dcterms:modified xsi:type="dcterms:W3CDTF">2022-02-06T15:49:28Z</dcterms:modified>
</cp:coreProperties>
</file>