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61" r:id="rId3"/>
    <p:sldId id="259" r:id="rId4"/>
    <p:sldId id="260" r:id="rId5"/>
    <p:sldId id="262" r:id="rId6"/>
    <p:sldId id="265" r:id="rId7"/>
    <p:sldId id="263" r:id="rId8"/>
    <p:sldId id="266" r:id="rId9"/>
    <p:sldId id="264" r:id="rId10"/>
    <p:sldId id="267" r:id="rId11"/>
    <p:sldId id="268" r:id="rId12"/>
    <p:sldId id="269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959" autoAdjust="0"/>
    <p:restoredTop sz="94660"/>
  </p:normalViewPr>
  <p:slideViewPr>
    <p:cSldViewPr snapToGrid="0">
      <p:cViewPr varScale="1">
        <p:scale>
          <a:sx n="92" d="100"/>
          <a:sy n="92" d="100"/>
        </p:scale>
        <p:origin x="798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20920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60269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52380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90916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92339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77991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23030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71479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58036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7630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37837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9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5230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6632"/>
            <a:ext cx="7772400" cy="3744416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</a:pPr>
            <a:r>
              <a:rPr lang="en-US" b="1" dirty="0">
                <a:ea typeface="Times New Roman"/>
                <a:cs typeface="Calibri"/>
              </a:rPr>
              <a:t>West meets East: </a:t>
            </a:r>
            <a:r>
              <a:rPr lang="en-US" b="1" dirty="0" smtClean="0">
                <a:ea typeface="Times New Roman"/>
                <a:cs typeface="Calibri"/>
              </a:rPr>
              <a:t>Graeco-Roman Interaction with India </a:t>
            </a:r>
            <a:r>
              <a:rPr lang="en-US" sz="2000" b="1" dirty="0" smtClean="0">
                <a:ea typeface="Times New Roman"/>
                <a:cs typeface="Calibri"/>
              </a:rPr>
              <a:t/>
            </a:r>
            <a:br>
              <a:rPr lang="en-US" sz="2000" b="1" dirty="0" smtClean="0">
                <a:ea typeface="Times New Roman"/>
                <a:cs typeface="Calibri"/>
              </a:rPr>
            </a:br>
            <a:r>
              <a:rPr lang="en-US" sz="1000" b="1" dirty="0" smtClean="0">
                <a:ea typeface="Times New Roman"/>
                <a:cs typeface="Calibri"/>
              </a:rPr>
              <a:t/>
            </a:r>
            <a:br>
              <a:rPr lang="en-US" sz="1000" b="1" dirty="0" smtClean="0">
                <a:ea typeface="Times New Roman"/>
                <a:cs typeface="Calibri"/>
              </a:rPr>
            </a:br>
            <a:r>
              <a:rPr lang="en-GB" sz="2800" b="1" dirty="0" smtClean="0"/>
              <a:t> Group Presentation Overview </a:t>
            </a:r>
            <a:br>
              <a:rPr lang="en-GB" sz="2800" b="1" dirty="0" smtClean="0"/>
            </a:br>
            <a:r>
              <a:rPr lang="en-GB" sz="2000" dirty="0">
                <a:ea typeface="Times New Roman"/>
                <a:cs typeface="Times New Roman"/>
              </a:rPr>
              <a:t/>
            </a:r>
            <a:br>
              <a:rPr lang="en-GB" sz="2000" dirty="0">
                <a:ea typeface="Times New Roman"/>
                <a:cs typeface="Times New Roman"/>
              </a:rPr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90955" y="5949280"/>
            <a:ext cx="6400800" cy="744488"/>
          </a:xfrm>
        </p:spPr>
        <p:txBody>
          <a:bodyPr/>
          <a:lstStyle/>
          <a:p>
            <a:pPr>
              <a:lnSpc>
                <a:spcPct val="115000"/>
              </a:lnSpc>
            </a:pPr>
            <a:r>
              <a:rPr lang="en-GB" b="1" dirty="0">
                <a:solidFill>
                  <a:schemeClr val="tx1"/>
                </a:solidFill>
                <a:ea typeface="Times New Roman"/>
                <a:cs typeface="Calibri"/>
              </a:rPr>
              <a:t>HPAH5047; </a:t>
            </a:r>
            <a:r>
              <a:rPr lang="en-GB" b="1" dirty="0" smtClean="0">
                <a:solidFill>
                  <a:schemeClr val="tx1"/>
                </a:solidFill>
                <a:ea typeface="Times New Roman"/>
                <a:cs typeface="Calibri"/>
              </a:rPr>
              <a:t>HPAH6047</a:t>
            </a:r>
            <a:endParaRPr lang="en-GB" sz="1400" dirty="0">
              <a:solidFill>
                <a:schemeClr val="tx1"/>
              </a:solidFill>
              <a:ea typeface="Times New Roman"/>
              <a:cs typeface="Times New Roman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56164" y="2677954"/>
            <a:ext cx="4104409" cy="3088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0327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59099"/>
          </a:xfrm>
        </p:spPr>
        <p:txBody>
          <a:bodyPr/>
          <a:lstStyle/>
          <a:p>
            <a:r>
              <a:rPr lang="en-GB" b="1" dirty="0" smtClean="0"/>
              <a:t>Third Assessment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6743" y="1159099"/>
            <a:ext cx="8802711" cy="56989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 smtClean="0"/>
              <a:t>Level 5</a:t>
            </a:r>
          </a:p>
          <a:p>
            <a:pPr marL="0" indent="0">
              <a:buNone/>
            </a:pPr>
            <a:r>
              <a:rPr lang="en-GB" sz="2600" dirty="0"/>
              <a:t>Assessment: Group presentation (20 minutes) – 30%</a:t>
            </a:r>
          </a:p>
          <a:p>
            <a:pPr marL="0" indent="0">
              <a:buNone/>
            </a:pPr>
            <a:r>
              <a:rPr lang="en-GB" sz="2600" dirty="0"/>
              <a:t>In a group of two or three, students will be required to present on a topic (the choice will be arranged in consultation with the lecturer). How the students divide up the relevant sections of the presentation is down to their discretion. </a:t>
            </a:r>
            <a:endParaRPr lang="en-GB" sz="2600" dirty="0" smtClean="0"/>
          </a:p>
          <a:p>
            <a:pPr marL="0" indent="0">
              <a:buNone/>
            </a:pPr>
            <a:endParaRPr lang="en-GB" sz="500" dirty="0"/>
          </a:p>
          <a:p>
            <a:pPr marL="0" indent="0">
              <a:buNone/>
            </a:pPr>
            <a:r>
              <a:rPr lang="en-GB" b="1" dirty="0" smtClean="0"/>
              <a:t>Level 6</a:t>
            </a:r>
          </a:p>
          <a:p>
            <a:pPr marL="0" indent="0">
              <a:buNone/>
            </a:pPr>
            <a:r>
              <a:rPr lang="en-GB" sz="2600" dirty="0"/>
              <a:t>Assessment: Group presentation (20 minutes) – 25%</a:t>
            </a:r>
          </a:p>
          <a:p>
            <a:pPr marL="0" indent="0">
              <a:buNone/>
            </a:pPr>
            <a:r>
              <a:rPr lang="en-GB" sz="2600" dirty="0"/>
              <a:t>In a group of two or three, students will be required to present on a topic (the choice will be arranged in consultation with the lecturer). How the students divide up the relevant sections of the presentation is down to their discretion. </a:t>
            </a:r>
          </a:p>
          <a:p>
            <a:pPr marL="0" indent="0">
              <a:buNone/>
            </a:pPr>
            <a:endParaRPr lang="en-GB" sz="2600" b="1" dirty="0"/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7973279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Time Slots – Level 5</a:t>
            </a:r>
            <a:endParaRPr lang="en-GB" b="1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175455"/>
              </p:ext>
            </p:extLst>
          </p:nvPr>
        </p:nvGraphicFramePr>
        <p:xfrm>
          <a:off x="309092" y="1725768"/>
          <a:ext cx="8377708" cy="4855335"/>
        </p:xfrm>
        <a:graphic>
          <a:graphicData uri="http://schemas.openxmlformats.org/drawingml/2006/table">
            <a:tbl>
              <a:tblPr firstRow="1" firstCol="1" bandRow="1"/>
              <a:tblGrid>
                <a:gridCol w="4188854"/>
                <a:gridCol w="4188854"/>
              </a:tblGrid>
              <a:tr h="53948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800" b="1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Group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800" b="1" dirty="0" smtClean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Time (room Tucker 2)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792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Group 1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Helen Douglas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Sam Smith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James Forder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10am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792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3200" b="1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Group 2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Elizabeth Cawdell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Rebecca Calder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James Mills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10:30am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576426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Time Slots – Level 6</a:t>
            </a:r>
            <a:endParaRPr lang="en-GB" b="1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3639493"/>
              </p:ext>
            </p:extLst>
          </p:nvPr>
        </p:nvGraphicFramePr>
        <p:xfrm>
          <a:off x="457198" y="1674256"/>
          <a:ext cx="8081494" cy="4687907"/>
        </p:xfrm>
        <a:graphic>
          <a:graphicData uri="http://schemas.openxmlformats.org/drawingml/2006/table">
            <a:tbl>
              <a:tblPr firstRow="1" firstCol="1" bandRow="1"/>
              <a:tblGrid>
                <a:gridCol w="4040747"/>
                <a:gridCol w="4040747"/>
              </a:tblGrid>
              <a:tr h="58598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Group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3200" b="1" dirty="0" smtClean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Time (room Tucker 2)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4395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3200" b="1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Group 4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Enrico Atkinson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Charlotte Stone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Samuel Gedrych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11am 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796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3200" b="1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Group 5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Nicholas Weir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Peter Garters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11:30am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0059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0304" y="274638"/>
            <a:ext cx="8731876" cy="1143000"/>
          </a:xfrm>
        </p:spPr>
        <p:txBody>
          <a:bodyPr>
            <a:normAutofit/>
          </a:bodyPr>
          <a:lstStyle/>
          <a:p>
            <a:r>
              <a:rPr lang="en-GB" b="1" dirty="0" smtClean="0"/>
              <a:t>Topic </a:t>
            </a:r>
            <a:r>
              <a:rPr lang="en-GB" b="1" dirty="0" smtClean="0"/>
              <a:t>Suggestion </a:t>
            </a:r>
            <a:r>
              <a:rPr lang="en-GB" b="1" dirty="0" smtClean="0"/>
              <a:t>(not proscriptive)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8027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In the footsteps of the gods – Dionysos and Herakles in India.</a:t>
            </a:r>
          </a:p>
          <a:p>
            <a:pPr marL="0" indent="0">
              <a:buNone/>
            </a:pPr>
            <a:endParaRPr lang="en-GB" sz="500" dirty="0"/>
          </a:p>
          <a:p>
            <a:r>
              <a:rPr lang="en-GB" dirty="0" smtClean="0"/>
              <a:t>Potential issues you could consider:</a:t>
            </a:r>
          </a:p>
          <a:p>
            <a:pPr lvl="1"/>
            <a:r>
              <a:rPr lang="en-GB" dirty="0" smtClean="0"/>
              <a:t>Why might the Alexander historians have been so keen to connect these deities to India?</a:t>
            </a:r>
          </a:p>
          <a:p>
            <a:pPr lvl="1"/>
            <a:r>
              <a:rPr lang="en-GB" dirty="0" smtClean="0"/>
              <a:t>How does Megasthenes discuss these gods in relation to India?</a:t>
            </a:r>
          </a:p>
          <a:p>
            <a:pPr lvl="1"/>
            <a:r>
              <a:rPr lang="en-GB" dirty="0" smtClean="0"/>
              <a:t>What are the issues with attempting to draw parallels between these deities and Indian religious traditions.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74293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Bibliography for suggestion one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5473" y="1662545"/>
            <a:ext cx="8915400" cy="5195455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O'Flaherty, W. (1980</a:t>
            </a:r>
            <a:r>
              <a:rPr lang="en-GB" dirty="0" smtClean="0"/>
              <a:t>) ‘Dionysus </a:t>
            </a:r>
            <a:r>
              <a:rPr lang="en-GB" dirty="0"/>
              <a:t>and Siva: Parallel Patterns in Two Pairs of </a:t>
            </a:r>
            <a:r>
              <a:rPr lang="en-GB" dirty="0" smtClean="0"/>
              <a:t>Myths’, </a:t>
            </a:r>
            <a:r>
              <a:rPr lang="en-GB" i="1" dirty="0"/>
              <a:t>History of </a:t>
            </a:r>
            <a:r>
              <a:rPr lang="en-GB" i="1" dirty="0" smtClean="0"/>
              <a:t>Religions </a:t>
            </a:r>
            <a:r>
              <a:rPr lang="en-GB" dirty="0" smtClean="0"/>
              <a:t>20 (</a:t>
            </a:r>
            <a:r>
              <a:rPr lang="en-GB" dirty="0"/>
              <a:t>1/2</a:t>
            </a:r>
            <a:r>
              <a:rPr lang="en-GB" dirty="0" smtClean="0"/>
              <a:t>): </a:t>
            </a:r>
            <a:r>
              <a:rPr lang="en-GB" dirty="0"/>
              <a:t>81-111</a:t>
            </a:r>
            <a:r>
              <a:rPr lang="en-GB" dirty="0" smtClean="0"/>
              <a:t>.</a:t>
            </a:r>
          </a:p>
          <a:p>
            <a:endParaRPr lang="en-GB" sz="500" dirty="0"/>
          </a:p>
          <a:p>
            <a:r>
              <a:rPr lang="en-GB" dirty="0" err="1" smtClean="0"/>
              <a:t>Heckel</a:t>
            </a:r>
            <a:r>
              <a:rPr lang="en-GB" dirty="0" smtClean="0"/>
              <a:t>, W. (2015) ‘Alexander</a:t>
            </a:r>
            <a:r>
              <a:rPr lang="en-GB" dirty="0"/>
              <a:t>, Achilles, and Heracles: Between Myth and History’, in </a:t>
            </a:r>
            <a:r>
              <a:rPr lang="en-GB" dirty="0" smtClean="0"/>
              <a:t>East </a:t>
            </a:r>
            <a:r>
              <a:rPr lang="en-GB" dirty="0"/>
              <a:t>and West in the World Empire of Alexander: Essays in Honour of Brian </a:t>
            </a:r>
            <a:r>
              <a:rPr lang="en-GB" dirty="0" smtClean="0"/>
              <a:t>Bosworth, </a:t>
            </a:r>
            <a:r>
              <a:rPr lang="en-GB" dirty="0"/>
              <a:t>Wheatley, P. and </a:t>
            </a:r>
            <a:r>
              <a:rPr lang="en-GB" dirty="0" err="1"/>
              <a:t>Baynham</a:t>
            </a:r>
            <a:r>
              <a:rPr lang="en-GB" dirty="0"/>
              <a:t>, E. (eds.), </a:t>
            </a:r>
            <a:r>
              <a:rPr lang="en-GB" dirty="0" smtClean="0"/>
              <a:t>Oxford: Oxford </a:t>
            </a:r>
            <a:r>
              <a:rPr lang="en-GB" dirty="0"/>
              <a:t>University </a:t>
            </a:r>
            <a:r>
              <a:rPr lang="en-GB" dirty="0" smtClean="0"/>
              <a:t>Press.</a:t>
            </a:r>
          </a:p>
          <a:p>
            <a:endParaRPr lang="en-GB" sz="500" dirty="0"/>
          </a:p>
          <a:p>
            <a:r>
              <a:rPr lang="en-GB" dirty="0"/>
              <a:t>Kosmin, </a:t>
            </a:r>
            <a:r>
              <a:rPr lang="en-GB" dirty="0" smtClean="0"/>
              <a:t>P. </a:t>
            </a:r>
            <a:r>
              <a:rPr lang="en-GB" dirty="0"/>
              <a:t>J. </a:t>
            </a:r>
            <a:r>
              <a:rPr lang="en-GB" dirty="0" smtClean="0"/>
              <a:t>(2014) </a:t>
            </a:r>
            <a:r>
              <a:rPr lang="en-GB" i="1" dirty="0"/>
              <a:t>The Land of the Elephant Kings: Space, Territory, and Ideology in the Seleucid Empire</a:t>
            </a:r>
            <a:r>
              <a:rPr lang="en-GB" dirty="0"/>
              <a:t>. Harvard</a:t>
            </a:r>
            <a:r>
              <a:rPr lang="en-GB" dirty="0" smtClean="0"/>
              <a:t>. [see relevant chapters]</a:t>
            </a:r>
          </a:p>
          <a:p>
            <a:endParaRPr lang="en-GB" sz="500" dirty="0"/>
          </a:p>
          <a:p>
            <a:r>
              <a:rPr lang="en-GB" dirty="0" err="1" smtClean="0"/>
              <a:t>Puskás</a:t>
            </a:r>
            <a:r>
              <a:rPr lang="en-GB" dirty="0"/>
              <a:t>, I. (1990</a:t>
            </a:r>
            <a:r>
              <a:rPr lang="en-GB" dirty="0" smtClean="0"/>
              <a:t>) ‘</a:t>
            </a:r>
            <a:r>
              <a:rPr lang="en-GB" dirty="0" err="1" smtClean="0"/>
              <a:t>Magasthenes</a:t>
            </a:r>
            <a:r>
              <a:rPr lang="en-GB" dirty="0" smtClean="0"/>
              <a:t> </a:t>
            </a:r>
            <a:r>
              <a:rPr lang="en-GB" dirty="0"/>
              <a:t>and the "Indian Gods" Herakles and </a:t>
            </a:r>
            <a:r>
              <a:rPr lang="en-GB" dirty="0" smtClean="0"/>
              <a:t>Dionysos’, </a:t>
            </a:r>
            <a:r>
              <a:rPr lang="en-GB" i="1" dirty="0"/>
              <a:t>Mediterranean </a:t>
            </a:r>
            <a:r>
              <a:rPr lang="en-GB" i="1" dirty="0" smtClean="0"/>
              <a:t>Studies </a:t>
            </a:r>
            <a:r>
              <a:rPr lang="en-GB" dirty="0" smtClean="0"/>
              <a:t>2: </a:t>
            </a:r>
            <a:r>
              <a:rPr lang="en-GB" dirty="0"/>
              <a:t>39-47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84599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0304" y="274638"/>
            <a:ext cx="8731876" cy="1143000"/>
          </a:xfrm>
        </p:spPr>
        <p:txBody>
          <a:bodyPr>
            <a:normAutofit/>
          </a:bodyPr>
          <a:lstStyle/>
          <a:p>
            <a:r>
              <a:rPr lang="en-GB" b="1" dirty="0" smtClean="0"/>
              <a:t>Topic </a:t>
            </a:r>
            <a:r>
              <a:rPr lang="en-GB" b="1" dirty="0" smtClean="0"/>
              <a:t>Suggestion </a:t>
            </a:r>
            <a:r>
              <a:rPr lang="en-GB" b="1" dirty="0" smtClean="0"/>
              <a:t>(not proscriptive)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0304" y="1600199"/>
            <a:ext cx="8849395" cy="525780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Who where the Gymnosophists? Why did they have such significance for Graeco-Roman writers?</a:t>
            </a:r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r>
              <a:rPr lang="en-GB" dirty="0"/>
              <a:t>Potential issues you could consider:</a:t>
            </a:r>
          </a:p>
          <a:p>
            <a:r>
              <a:rPr lang="en-GB" dirty="0" smtClean="0"/>
              <a:t>Greek notions of Indian wisdom</a:t>
            </a:r>
          </a:p>
          <a:p>
            <a:r>
              <a:rPr lang="en-GB" dirty="0" smtClean="0"/>
              <a:t>Connections to Alexander the Great</a:t>
            </a:r>
          </a:p>
          <a:p>
            <a:r>
              <a:rPr lang="en-GB" dirty="0" smtClean="0"/>
              <a:t>Problems of identification </a:t>
            </a:r>
          </a:p>
          <a:p>
            <a:r>
              <a:rPr lang="en-GB" dirty="0" smtClean="0"/>
              <a:t>Genuine “Indian” philosophic ideas or Cynicism dressed up</a:t>
            </a:r>
          </a:p>
          <a:p>
            <a:r>
              <a:rPr lang="en-GB" dirty="0" smtClean="0"/>
              <a:t>Gymnosophists in the wider Graeco-Roman imagination – translocation to Ethiopia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12267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Bibliography for suggestion </a:t>
            </a:r>
            <a:r>
              <a:rPr lang="en-GB" b="1" dirty="0" smtClean="0"/>
              <a:t>two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6645" y="1600200"/>
            <a:ext cx="8801100" cy="5185064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Bosman, P. R. (2010) ‘The Gymnosophist Riddle Contest </a:t>
            </a:r>
            <a:r>
              <a:rPr lang="en-GB" dirty="0"/>
              <a:t>(</a:t>
            </a:r>
            <a:r>
              <a:rPr lang="en-GB" dirty="0" smtClean="0"/>
              <a:t>Berol. </a:t>
            </a:r>
            <a:r>
              <a:rPr lang="en-GB" dirty="0"/>
              <a:t>P. 13044): A </a:t>
            </a:r>
            <a:r>
              <a:rPr lang="en-GB" dirty="0" smtClean="0"/>
              <a:t>Cynic Text?’, </a:t>
            </a:r>
            <a:r>
              <a:rPr lang="en-GB" i="1" dirty="0" smtClean="0"/>
              <a:t>GRBS </a:t>
            </a:r>
            <a:r>
              <a:rPr lang="en-GB" dirty="0" smtClean="0"/>
              <a:t>50: 175-192.</a:t>
            </a:r>
          </a:p>
          <a:p>
            <a:endParaRPr lang="en-GB" sz="500" dirty="0"/>
          </a:p>
          <a:p>
            <a:r>
              <a:rPr lang="en-GB" dirty="0"/>
              <a:t>Morgan, J. (1982</a:t>
            </a:r>
            <a:r>
              <a:rPr lang="en-GB" dirty="0" smtClean="0"/>
              <a:t>) ‘History</a:t>
            </a:r>
            <a:r>
              <a:rPr lang="en-GB" dirty="0"/>
              <a:t>, Romance, and Realism in the "</a:t>
            </a:r>
            <a:r>
              <a:rPr lang="en-GB" dirty="0" err="1"/>
              <a:t>Aithiopika</a:t>
            </a:r>
            <a:r>
              <a:rPr lang="en-GB" dirty="0"/>
              <a:t>" of </a:t>
            </a:r>
            <a:r>
              <a:rPr lang="en-GB" dirty="0" smtClean="0"/>
              <a:t>Heliodorus’, </a:t>
            </a:r>
            <a:r>
              <a:rPr lang="en-GB" i="1" dirty="0"/>
              <a:t>Classical </a:t>
            </a:r>
            <a:r>
              <a:rPr lang="en-GB" i="1" dirty="0" smtClean="0"/>
              <a:t>Antiquity</a:t>
            </a:r>
            <a:r>
              <a:rPr lang="en-GB" dirty="0" smtClean="0"/>
              <a:t> 1 (</a:t>
            </a:r>
            <a:r>
              <a:rPr lang="en-GB" dirty="0"/>
              <a:t>2</a:t>
            </a:r>
            <a:r>
              <a:rPr lang="en-GB" dirty="0" smtClean="0"/>
              <a:t>): 221-265. [primarily pages 234-248] </a:t>
            </a:r>
          </a:p>
          <a:p>
            <a:endParaRPr lang="en-GB" sz="500" dirty="0"/>
          </a:p>
          <a:p>
            <a:endParaRPr lang="en-GB" sz="600" dirty="0" smtClean="0"/>
          </a:p>
          <a:p>
            <a:r>
              <a:rPr lang="en-GB" dirty="0" smtClean="0"/>
              <a:t>Parker</a:t>
            </a:r>
            <a:r>
              <a:rPr lang="en-GB" dirty="0"/>
              <a:t>, G. (2008) </a:t>
            </a:r>
            <a:r>
              <a:rPr lang="en-GB" i="1" dirty="0"/>
              <a:t>The Making of Roman India. Cambridge University Press</a:t>
            </a:r>
            <a:r>
              <a:rPr lang="en-GB" dirty="0" smtClean="0"/>
              <a:t>. [ see relevant chapters] </a:t>
            </a:r>
            <a:endParaRPr lang="en-GB" dirty="0"/>
          </a:p>
          <a:p>
            <a:endParaRPr lang="en-GB" sz="500" dirty="0"/>
          </a:p>
          <a:p>
            <a:r>
              <a:rPr lang="en-GB" dirty="0"/>
              <a:t>Stoneman, R. (1995) ‘Naked Philosophers: The Brahmans in the Alexander Historians and the Alexander Romance’, </a:t>
            </a:r>
            <a:r>
              <a:rPr lang="en-GB" i="1" dirty="0"/>
              <a:t>JHS</a:t>
            </a:r>
            <a:r>
              <a:rPr lang="en-GB" dirty="0"/>
              <a:t> 115: 99-114</a:t>
            </a:r>
            <a:r>
              <a:rPr lang="en-GB" dirty="0" smtClean="0"/>
              <a:t>.</a:t>
            </a:r>
          </a:p>
          <a:p>
            <a:endParaRPr lang="en-GB" sz="500" dirty="0"/>
          </a:p>
          <a:p>
            <a:r>
              <a:rPr lang="en-GB" dirty="0" err="1" smtClean="0"/>
              <a:t>Szalc</a:t>
            </a:r>
            <a:r>
              <a:rPr lang="en-GB" dirty="0" smtClean="0"/>
              <a:t>, A. (2011) ‘Alexander’s Dialogue with Indian Philosophers: Riddle in Greek and Indian Tradition’, </a:t>
            </a:r>
            <a:r>
              <a:rPr lang="en-GB" i="1" dirty="0" smtClean="0"/>
              <a:t>Eos </a:t>
            </a:r>
            <a:r>
              <a:rPr lang="en-GB" dirty="0" smtClean="0"/>
              <a:t>98: 7-25.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23876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0304" y="274638"/>
            <a:ext cx="8731876" cy="1143000"/>
          </a:xfrm>
        </p:spPr>
        <p:txBody>
          <a:bodyPr>
            <a:normAutofit/>
          </a:bodyPr>
          <a:lstStyle/>
          <a:p>
            <a:r>
              <a:rPr lang="en-GB" b="1" dirty="0" smtClean="0"/>
              <a:t>Topic </a:t>
            </a:r>
            <a:r>
              <a:rPr lang="en-GB" b="1" dirty="0" smtClean="0"/>
              <a:t>Suggestion </a:t>
            </a:r>
            <a:r>
              <a:rPr lang="en-GB" b="1" dirty="0" smtClean="0"/>
              <a:t>(not proscriptive)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9773" y="1600200"/>
            <a:ext cx="8652407" cy="52578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The city of Aï Khanum </a:t>
            </a:r>
            <a:endParaRPr lang="en-GB" dirty="0" smtClean="0"/>
          </a:p>
          <a:p>
            <a:pPr marL="0" indent="0">
              <a:buNone/>
            </a:pPr>
            <a:endParaRPr lang="en-GB" sz="2000" dirty="0"/>
          </a:p>
          <a:p>
            <a:r>
              <a:rPr lang="en-GB" dirty="0"/>
              <a:t>Potential issues you could consider</a:t>
            </a:r>
            <a:r>
              <a:rPr lang="en-GB" dirty="0" smtClean="0"/>
              <a:t>:</a:t>
            </a:r>
          </a:p>
          <a:p>
            <a:pPr lvl="1"/>
            <a:r>
              <a:rPr lang="en-GB" dirty="0" smtClean="0"/>
              <a:t>Material and textual evidence for “Hellenism” at the site</a:t>
            </a:r>
          </a:p>
          <a:p>
            <a:pPr lvl="1"/>
            <a:r>
              <a:rPr lang="en-GB" dirty="0" smtClean="0"/>
              <a:t>Hybridity in art and architecture – issues of “ethnic” and cultural identity </a:t>
            </a:r>
          </a:p>
          <a:p>
            <a:pPr lvl="1"/>
            <a:r>
              <a:rPr lang="en-GB" dirty="0" smtClean="0"/>
              <a:t>Methodological challenges posed in understanding the site (nature and limitation of the excavations, dearth of comparable sites, etc.)</a:t>
            </a:r>
          </a:p>
          <a:p>
            <a:pPr lvl="1"/>
            <a:r>
              <a:rPr lang="en-GB" dirty="0"/>
              <a:t>Inferences made about social and political </a:t>
            </a:r>
            <a:r>
              <a:rPr lang="en-GB" dirty="0" smtClean="0"/>
              <a:t>structures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62687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Bibliography for suggestion </a:t>
            </a:r>
            <a:r>
              <a:rPr lang="en-GB" b="1" dirty="0" smtClean="0"/>
              <a:t>three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3909" y="1600199"/>
            <a:ext cx="8884227" cy="5174673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Bernard, P. (2011) ‘The Greek Colony at Aï Khanum’, in </a:t>
            </a:r>
            <a:r>
              <a:rPr lang="en-GB" i="1" dirty="0" smtClean="0"/>
              <a:t>Afghanistan</a:t>
            </a:r>
            <a:r>
              <a:rPr lang="en-GB" i="1" dirty="0"/>
              <a:t>: Crossroads of the Ancient </a:t>
            </a:r>
            <a:r>
              <a:rPr lang="en-GB" i="1" dirty="0" smtClean="0"/>
              <a:t>World</a:t>
            </a:r>
            <a:r>
              <a:rPr lang="en-GB" dirty="0" smtClean="0"/>
              <a:t>, </a:t>
            </a:r>
            <a:r>
              <a:rPr lang="en-GB" dirty="0" err="1"/>
              <a:t>Hierbert</a:t>
            </a:r>
            <a:r>
              <a:rPr lang="en-GB" dirty="0"/>
              <a:t>, F. and Cambon, P. (eds</a:t>
            </a:r>
            <a:r>
              <a:rPr lang="en-GB" dirty="0" smtClean="0"/>
              <a:t>.), </a:t>
            </a:r>
            <a:r>
              <a:rPr lang="en-GB" dirty="0"/>
              <a:t>London.</a:t>
            </a:r>
          </a:p>
          <a:p>
            <a:endParaRPr lang="en-GB" sz="500" dirty="0" smtClean="0"/>
          </a:p>
          <a:p>
            <a:r>
              <a:rPr lang="en-GB" dirty="0" smtClean="0"/>
              <a:t>Boardman</a:t>
            </a:r>
            <a:r>
              <a:rPr lang="en-GB" dirty="0"/>
              <a:t>, J. (2015) </a:t>
            </a:r>
            <a:r>
              <a:rPr lang="en-GB" i="1" dirty="0"/>
              <a:t>The Greeks in Asia</a:t>
            </a:r>
            <a:r>
              <a:rPr lang="en-GB" dirty="0"/>
              <a:t>. London. </a:t>
            </a:r>
            <a:endParaRPr lang="en-GB" dirty="0" smtClean="0"/>
          </a:p>
          <a:p>
            <a:endParaRPr lang="en-GB" sz="500" dirty="0" smtClean="0"/>
          </a:p>
          <a:p>
            <a:r>
              <a:rPr lang="en-GB" dirty="0" err="1"/>
              <a:t>Fussman</a:t>
            </a:r>
            <a:r>
              <a:rPr lang="en-GB" dirty="0"/>
              <a:t>, G. (1996</a:t>
            </a:r>
            <a:r>
              <a:rPr lang="en-GB" dirty="0" smtClean="0"/>
              <a:t>) ‘Southern </a:t>
            </a:r>
            <a:r>
              <a:rPr lang="en-GB" dirty="0"/>
              <a:t>Bactria and Northern India before Islam: A Review of Archaeological </a:t>
            </a:r>
            <a:r>
              <a:rPr lang="en-GB" dirty="0" smtClean="0"/>
              <a:t>Reports’, </a:t>
            </a:r>
            <a:r>
              <a:rPr lang="en-GB" i="1" dirty="0"/>
              <a:t>Journal of the American Oriental </a:t>
            </a:r>
            <a:r>
              <a:rPr lang="en-GB" i="1" dirty="0" smtClean="0"/>
              <a:t>Society</a:t>
            </a:r>
            <a:r>
              <a:rPr lang="en-GB" dirty="0" smtClean="0"/>
              <a:t> 116 (</a:t>
            </a:r>
            <a:r>
              <a:rPr lang="en-GB" dirty="0"/>
              <a:t>2</a:t>
            </a:r>
            <a:r>
              <a:rPr lang="en-GB" dirty="0" smtClean="0"/>
              <a:t>): </a:t>
            </a:r>
            <a:r>
              <a:rPr lang="en-GB" dirty="0"/>
              <a:t>243-259.</a:t>
            </a:r>
          </a:p>
          <a:p>
            <a:endParaRPr lang="en-GB" sz="500" dirty="0" smtClean="0"/>
          </a:p>
          <a:p>
            <a:r>
              <a:rPr lang="en-GB" dirty="0" smtClean="0"/>
              <a:t>Mairs</a:t>
            </a:r>
            <a:r>
              <a:rPr lang="en-GB" dirty="0"/>
              <a:t>, R. (2014) </a:t>
            </a:r>
            <a:r>
              <a:rPr lang="en-GB" i="1" dirty="0"/>
              <a:t>The Hellenistic Far East: Archaeology, Language, and Identity in Greek Central Asia</a:t>
            </a:r>
            <a:r>
              <a:rPr lang="en-GB" dirty="0"/>
              <a:t>. Berkeley. [chapter 2]</a:t>
            </a:r>
          </a:p>
          <a:p>
            <a:endParaRPr lang="en-GB" sz="500" dirty="0" smtClean="0"/>
          </a:p>
          <a:p>
            <a:r>
              <a:rPr lang="en-GB" dirty="0" smtClean="0"/>
              <a:t>Wallace, S. (2016) ‘Greek Culture in Afghanistan and India: Old Evidence and New Discoveries’, </a:t>
            </a:r>
            <a:r>
              <a:rPr lang="en-GB" i="1" dirty="0" smtClean="0"/>
              <a:t>Greece &amp; Rome </a:t>
            </a:r>
            <a:r>
              <a:rPr lang="en-GB" dirty="0" smtClean="0"/>
              <a:t>63 (2): 205-226.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91235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Topic Suggestion (not proscriptive)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0945" y="1600200"/>
            <a:ext cx="8530937" cy="5112327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Mediterranean participation in the Indian Ocean trade</a:t>
            </a:r>
          </a:p>
          <a:p>
            <a:pPr marL="0" indent="0">
              <a:buNone/>
            </a:pPr>
            <a:endParaRPr lang="en-GB" sz="500" dirty="0"/>
          </a:p>
          <a:p>
            <a:r>
              <a:rPr lang="en-GB" dirty="0"/>
              <a:t>Potential issues you could consider</a:t>
            </a:r>
            <a:r>
              <a:rPr lang="en-GB" dirty="0" smtClean="0"/>
              <a:t>:</a:t>
            </a:r>
          </a:p>
          <a:p>
            <a:pPr lvl="1"/>
            <a:r>
              <a:rPr lang="en-GB" dirty="0" smtClean="0"/>
              <a:t>Reasons for substantial growth in trade in the early imperial period</a:t>
            </a:r>
          </a:p>
          <a:p>
            <a:pPr lvl="1"/>
            <a:r>
              <a:rPr lang="en-GB" dirty="0" smtClean="0"/>
              <a:t>The social and economic Impact of this trade in the Mediterranean world</a:t>
            </a:r>
          </a:p>
          <a:p>
            <a:pPr lvl="1"/>
            <a:r>
              <a:rPr lang="en-GB" dirty="0" smtClean="0"/>
              <a:t>The Roman state and its response to this trade (pro-active or reactive)</a:t>
            </a:r>
          </a:p>
          <a:p>
            <a:pPr lvl="1"/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57009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18309"/>
          </a:xfrm>
        </p:spPr>
        <p:txBody>
          <a:bodyPr/>
          <a:lstStyle/>
          <a:p>
            <a:r>
              <a:rPr lang="en-GB" b="1" dirty="0"/>
              <a:t>Bibliography for suggestion </a:t>
            </a:r>
            <a:r>
              <a:rPr lang="en-GB" b="1" dirty="0" smtClean="0"/>
              <a:t>four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127" y="945573"/>
            <a:ext cx="8894618" cy="5912428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Cobb, M. A. (2013) ‘The Reception and Consumption of Eastern Goods in Roman Society’, </a:t>
            </a:r>
            <a:r>
              <a:rPr lang="en-GB" i="1" dirty="0" smtClean="0"/>
              <a:t>Greece </a:t>
            </a:r>
            <a:r>
              <a:rPr lang="en-GB" i="1" dirty="0"/>
              <a:t>&amp; </a:t>
            </a:r>
            <a:r>
              <a:rPr lang="en-GB" i="1" dirty="0" smtClean="0"/>
              <a:t>Rome </a:t>
            </a:r>
            <a:r>
              <a:rPr lang="en-GB" dirty="0"/>
              <a:t>60 (1): 136–152</a:t>
            </a:r>
            <a:r>
              <a:rPr lang="en-GB" dirty="0" smtClean="0"/>
              <a:t>.</a:t>
            </a:r>
          </a:p>
          <a:p>
            <a:endParaRPr lang="en-GB" sz="300" dirty="0"/>
          </a:p>
          <a:p>
            <a:r>
              <a:rPr lang="en-GB" dirty="0"/>
              <a:t>Cobb, M. A. (</a:t>
            </a:r>
            <a:r>
              <a:rPr lang="en-GB" dirty="0" smtClean="0"/>
              <a:t>2015) </a:t>
            </a:r>
            <a:r>
              <a:rPr lang="en-GB" dirty="0"/>
              <a:t>‘Balancing the Trade: Roman Cargo Shipments to India’, </a:t>
            </a:r>
            <a:r>
              <a:rPr lang="en-GB" i="1" dirty="0"/>
              <a:t>OJA</a:t>
            </a:r>
            <a:r>
              <a:rPr lang="en-GB" dirty="0"/>
              <a:t> 34 (2): 185–203.</a:t>
            </a:r>
          </a:p>
          <a:p>
            <a:endParaRPr lang="en-GB" sz="300" dirty="0" smtClean="0"/>
          </a:p>
          <a:p>
            <a:r>
              <a:rPr lang="en-GB" dirty="0" smtClean="0"/>
              <a:t>Cobb</a:t>
            </a:r>
            <a:r>
              <a:rPr lang="en-GB" dirty="0"/>
              <a:t>, M. A. (</a:t>
            </a:r>
            <a:r>
              <a:rPr lang="en-GB" dirty="0" smtClean="0"/>
              <a:t>2018) ‘Black Pepper Consumption in the Rome Empire’, </a:t>
            </a:r>
            <a:r>
              <a:rPr lang="en-GB" i="1" dirty="0" smtClean="0"/>
              <a:t>JESHO </a:t>
            </a:r>
            <a:r>
              <a:rPr lang="en-GB" dirty="0" smtClean="0"/>
              <a:t>61: 519-559.</a:t>
            </a:r>
          </a:p>
          <a:p>
            <a:endParaRPr lang="en-GB" sz="300" dirty="0"/>
          </a:p>
          <a:p>
            <a:r>
              <a:rPr lang="en-GB" dirty="0" smtClean="0"/>
              <a:t>Fitzpatrick</a:t>
            </a:r>
            <a:r>
              <a:rPr lang="en-GB" dirty="0"/>
              <a:t>, M. P. (2011) ‘Provincializing Rome: The Indian Ocean Trade Network and Roman Imperialism’, </a:t>
            </a:r>
            <a:r>
              <a:rPr lang="en-GB" i="1" dirty="0"/>
              <a:t>Journal of World History </a:t>
            </a:r>
            <a:r>
              <a:rPr lang="en-GB" dirty="0"/>
              <a:t>22 (1): 27–54</a:t>
            </a:r>
            <a:r>
              <a:rPr lang="en-GB" dirty="0" smtClean="0"/>
              <a:t>.</a:t>
            </a:r>
          </a:p>
          <a:p>
            <a:endParaRPr lang="en-GB" sz="300" dirty="0"/>
          </a:p>
          <a:p>
            <a:r>
              <a:rPr lang="en-GB" dirty="0"/>
              <a:t>Sidebotham, S. E. (</a:t>
            </a:r>
            <a:r>
              <a:rPr lang="en-GB" dirty="0" smtClean="0"/>
              <a:t>2011) </a:t>
            </a:r>
            <a:r>
              <a:rPr lang="en-GB" i="1" dirty="0"/>
              <a:t>Berenike and the Ancient Maritime Spice Route</a:t>
            </a:r>
            <a:r>
              <a:rPr lang="en-GB" dirty="0"/>
              <a:t>. London</a:t>
            </a:r>
            <a:r>
              <a:rPr lang="en-GB" dirty="0" smtClean="0"/>
              <a:t>.</a:t>
            </a:r>
          </a:p>
          <a:p>
            <a:endParaRPr lang="en-GB" sz="300" dirty="0" smtClean="0"/>
          </a:p>
          <a:p>
            <a:r>
              <a:rPr lang="en-GB" dirty="0" smtClean="0"/>
              <a:t>Speidel</a:t>
            </a:r>
            <a:r>
              <a:rPr lang="en-GB" dirty="0"/>
              <a:t>, M. 2015. ‘Wars, trade and treaties: new, revised and neglected sources for the political, diplomatic, and Military aspects of imperial Rome’s relations with the Red Sea basin and India, from Augustus to Diocletian’, in </a:t>
            </a:r>
            <a:r>
              <a:rPr lang="en-GB" i="1" dirty="0" smtClean="0"/>
              <a:t>Imperial </a:t>
            </a:r>
            <a:r>
              <a:rPr lang="en-GB" i="1" dirty="0"/>
              <a:t>Rome, Indian Ocean Regions and Muziris: New Perspectives on Maritime </a:t>
            </a:r>
            <a:r>
              <a:rPr lang="en-GB" i="1" dirty="0" smtClean="0"/>
              <a:t>Trade</a:t>
            </a:r>
            <a:r>
              <a:rPr lang="en-GB" dirty="0" smtClean="0"/>
              <a:t>, </a:t>
            </a:r>
            <a:r>
              <a:rPr lang="en-GB" dirty="0"/>
              <a:t>Matthew, K. S. (ed.), </a:t>
            </a:r>
            <a:r>
              <a:rPr lang="en-GB" dirty="0" smtClean="0"/>
              <a:t>New </a:t>
            </a:r>
            <a:r>
              <a:rPr lang="en-GB" dirty="0"/>
              <a:t>Delhi</a:t>
            </a:r>
            <a:r>
              <a:rPr lang="en-GB" dirty="0" smtClean="0"/>
              <a:t>: </a:t>
            </a:r>
            <a:r>
              <a:rPr lang="en-GB" dirty="0"/>
              <a:t>83-128.</a:t>
            </a:r>
          </a:p>
        </p:txBody>
      </p:sp>
    </p:spTree>
    <p:extLst>
      <p:ext uri="{BB962C8B-B14F-4D97-AF65-F5344CB8AC3E}">
        <p14:creationId xmlns:p14="http://schemas.microsoft.com/office/powerpoint/2010/main" val="1719519567"/>
      </p:ext>
    </p:extLst>
  </p:cSld>
  <p:clrMapOvr>
    <a:masterClrMapping/>
  </p:clrMapOvr>
</p:sld>
</file>

<file path=ppt/theme/theme1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197</TotalTime>
  <Words>1096</Words>
  <Application>Microsoft Office PowerPoint</Application>
  <PresentationFormat>On-screen Show (4:3)</PresentationFormat>
  <Paragraphs>107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Times New Roman</vt:lpstr>
      <vt:lpstr>2_Office Theme</vt:lpstr>
      <vt:lpstr>West meets East: Graeco-Roman Interaction with India    Group Presentation Overview   </vt:lpstr>
      <vt:lpstr>Third Assessment</vt:lpstr>
      <vt:lpstr>Time Slots – Level 5</vt:lpstr>
      <vt:lpstr>Time Slots – Level 6</vt:lpstr>
      <vt:lpstr>Topic Suggestion (not proscriptive)</vt:lpstr>
      <vt:lpstr>Bibliography for suggestion one</vt:lpstr>
      <vt:lpstr>Topic Suggestion (not proscriptive)</vt:lpstr>
      <vt:lpstr>Bibliography for suggestion two</vt:lpstr>
      <vt:lpstr>Topic Suggestion (not proscriptive)</vt:lpstr>
      <vt:lpstr>Bibliography for suggestion three</vt:lpstr>
      <vt:lpstr>Topic Suggestion (not proscriptive)</vt:lpstr>
      <vt:lpstr>Bibliography for suggestion four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West meets East: Graeco-Roman Interaction with India    In-Class Test Preparation   </dc:title>
  <dc:creator>Matthew Cobb</dc:creator>
  <cp:lastModifiedBy>Matt</cp:lastModifiedBy>
  <cp:revision>37</cp:revision>
  <dcterms:created xsi:type="dcterms:W3CDTF">2018-12-07T15:15:05Z</dcterms:created>
  <dcterms:modified xsi:type="dcterms:W3CDTF">2018-12-08T13:13:09Z</dcterms:modified>
</cp:coreProperties>
</file>