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8" r:id="rId1"/>
    <p:sldMasterId id="2147483989" r:id="rId2"/>
  </p:sldMasterIdLst>
  <p:sldIdLst>
    <p:sldId id="256" r:id="rId3"/>
    <p:sldId id="257" r:id="rId4"/>
    <p:sldId id="614" r:id="rId5"/>
    <p:sldId id="584" r:id="rId6"/>
    <p:sldId id="615" r:id="rId7"/>
    <p:sldId id="616" r:id="rId8"/>
    <p:sldId id="590" r:id="rId9"/>
    <p:sldId id="561" r:id="rId10"/>
    <p:sldId id="575" r:id="rId11"/>
    <p:sldId id="577" r:id="rId12"/>
    <p:sldId id="578" r:id="rId13"/>
    <p:sldId id="579" r:id="rId14"/>
    <p:sldId id="580" r:id="rId15"/>
    <p:sldId id="581" r:id="rId16"/>
    <p:sldId id="260" r:id="rId17"/>
    <p:sldId id="582" r:id="rId18"/>
    <p:sldId id="592" r:id="rId19"/>
    <p:sldId id="591" r:id="rId20"/>
    <p:sldId id="593" r:id="rId21"/>
    <p:sldId id="594" r:id="rId22"/>
    <p:sldId id="595" r:id="rId23"/>
    <p:sldId id="596" r:id="rId24"/>
    <p:sldId id="597" r:id="rId25"/>
    <p:sldId id="598" r:id="rId26"/>
    <p:sldId id="599" r:id="rId27"/>
    <p:sldId id="600" r:id="rId28"/>
    <p:sldId id="601" r:id="rId29"/>
    <p:sldId id="602" r:id="rId30"/>
    <p:sldId id="603" r:id="rId31"/>
    <p:sldId id="604" r:id="rId32"/>
    <p:sldId id="605" r:id="rId33"/>
    <p:sldId id="606" r:id="rId34"/>
    <p:sldId id="607" r:id="rId35"/>
    <p:sldId id="608" r:id="rId36"/>
    <p:sldId id="609" r:id="rId37"/>
    <p:sldId id="610" r:id="rId38"/>
    <p:sldId id="611"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C10225-E582-4A8C-9024-C6074CE7670C}" v="14" dt="2026-10-19T08:30:40.5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iying Jiao" userId="dad89eff-c5db-47ef-b2c9-fb1a784356ef" providerId="ADAL" clId="{19110BB1-8C97-480C-80DA-BF92213E29C6}"/>
    <pc:docChg chg="addSld modSld">
      <pc:chgData name="Yiying Jiao" userId="dad89eff-c5db-47ef-b2c9-fb1a784356ef" providerId="ADAL" clId="{19110BB1-8C97-480C-80DA-BF92213E29C6}" dt="2026-10-19T08:30:40.505" v="258"/>
      <pc:docMkLst>
        <pc:docMk/>
      </pc:docMkLst>
      <pc:sldChg chg="addSp delSp modSp new mod modAnim">
        <pc:chgData name="Yiying Jiao" userId="dad89eff-c5db-47ef-b2c9-fb1a784356ef" providerId="ADAL" clId="{19110BB1-8C97-480C-80DA-BF92213E29C6}" dt="2026-10-19T08:30:40.505" v="258"/>
        <pc:sldMkLst>
          <pc:docMk/>
          <pc:sldMk cId="4163397530" sldId="616"/>
        </pc:sldMkLst>
        <pc:spChg chg="mod">
          <ac:chgData name="Yiying Jiao" userId="dad89eff-c5db-47ef-b2c9-fb1a784356ef" providerId="ADAL" clId="{19110BB1-8C97-480C-80DA-BF92213E29C6}" dt="2026-10-19T08:27:11.619" v="164" actId="404"/>
          <ac:spMkLst>
            <pc:docMk/>
            <pc:sldMk cId="4163397530" sldId="616"/>
            <ac:spMk id="2" creationId="{BA4C8033-E5A1-0DB4-8979-962766A566E1}"/>
          </ac:spMkLst>
        </pc:spChg>
        <pc:spChg chg="del">
          <ac:chgData name="Yiying Jiao" userId="dad89eff-c5db-47ef-b2c9-fb1a784356ef" providerId="ADAL" clId="{19110BB1-8C97-480C-80DA-BF92213E29C6}" dt="2026-10-19T08:19:46.646" v="1"/>
          <ac:spMkLst>
            <pc:docMk/>
            <pc:sldMk cId="4163397530" sldId="616"/>
            <ac:spMk id="3" creationId="{BF15A5C3-A762-D54C-00F6-12E803DFED78}"/>
          </ac:spMkLst>
        </pc:spChg>
        <pc:spChg chg="add mod">
          <ac:chgData name="Yiying Jiao" userId="dad89eff-c5db-47ef-b2c9-fb1a784356ef" providerId="ADAL" clId="{19110BB1-8C97-480C-80DA-BF92213E29C6}" dt="2026-10-19T08:22:58.909" v="26" actId="1076"/>
          <ac:spMkLst>
            <pc:docMk/>
            <pc:sldMk cId="4163397530" sldId="616"/>
            <ac:spMk id="5" creationId="{BCC532AC-9300-888D-973D-21EB901F2F05}"/>
          </ac:spMkLst>
        </pc:spChg>
        <pc:spChg chg="add mod">
          <ac:chgData name="Yiying Jiao" userId="dad89eff-c5db-47ef-b2c9-fb1a784356ef" providerId="ADAL" clId="{19110BB1-8C97-480C-80DA-BF92213E29C6}" dt="2026-10-19T08:23:20.648" v="34" actId="1076"/>
          <ac:spMkLst>
            <pc:docMk/>
            <pc:sldMk cId="4163397530" sldId="616"/>
            <ac:spMk id="6" creationId="{096AEBDE-D7F6-9B99-1489-67AA7FF6218A}"/>
          </ac:spMkLst>
        </pc:spChg>
        <pc:spChg chg="add mod">
          <ac:chgData name="Yiying Jiao" userId="dad89eff-c5db-47ef-b2c9-fb1a784356ef" providerId="ADAL" clId="{19110BB1-8C97-480C-80DA-BF92213E29C6}" dt="2026-10-19T08:23:38.275" v="36" actId="1076"/>
          <ac:spMkLst>
            <pc:docMk/>
            <pc:sldMk cId="4163397530" sldId="616"/>
            <ac:spMk id="8" creationId="{BF1ABC30-C057-4E11-B60F-918FF6659DA8}"/>
          </ac:spMkLst>
        </pc:spChg>
        <pc:spChg chg="add mod">
          <ac:chgData name="Yiying Jiao" userId="dad89eff-c5db-47ef-b2c9-fb1a784356ef" providerId="ADAL" clId="{19110BB1-8C97-480C-80DA-BF92213E29C6}" dt="2026-10-19T08:28:16.136" v="216" actId="20577"/>
          <ac:spMkLst>
            <pc:docMk/>
            <pc:sldMk cId="4163397530" sldId="616"/>
            <ac:spMk id="10" creationId="{939C8995-7DA9-E749-0CFA-F48F245062ED}"/>
          </ac:spMkLst>
        </pc:spChg>
        <pc:spChg chg="add mod">
          <ac:chgData name="Yiying Jiao" userId="dad89eff-c5db-47ef-b2c9-fb1a784356ef" providerId="ADAL" clId="{19110BB1-8C97-480C-80DA-BF92213E29C6}" dt="2026-10-19T08:25:30.117" v="70" actId="1076"/>
          <ac:spMkLst>
            <pc:docMk/>
            <pc:sldMk cId="4163397530" sldId="616"/>
            <ac:spMk id="14" creationId="{8688D34B-4102-9D64-8077-6BB4783EB13B}"/>
          </ac:spMkLst>
        </pc:spChg>
        <pc:spChg chg="add mod">
          <ac:chgData name="Yiying Jiao" userId="dad89eff-c5db-47ef-b2c9-fb1a784356ef" providerId="ADAL" clId="{19110BB1-8C97-480C-80DA-BF92213E29C6}" dt="2026-10-19T08:29:14.830" v="221" actId="21"/>
          <ac:spMkLst>
            <pc:docMk/>
            <pc:sldMk cId="4163397530" sldId="616"/>
            <ac:spMk id="16" creationId="{09F68267-7B65-CAD8-E717-CB7F665AB884}"/>
          </ac:spMkLst>
        </pc:spChg>
        <pc:spChg chg="add mod">
          <ac:chgData name="Yiying Jiao" userId="dad89eff-c5db-47ef-b2c9-fb1a784356ef" providerId="ADAL" clId="{19110BB1-8C97-480C-80DA-BF92213E29C6}" dt="2026-10-19T08:30:24.456" v="255" actId="1076"/>
          <ac:spMkLst>
            <pc:docMk/>
            <pc:sldMk cId="4163397530" sldId="616"/>
            <ac:spMk id="17" creationId="{8FED7E50-59E9-0AA5-91F0-063035630C16}"/>
          </ac:spMkLst>
        </pc:spChg>
        <pc:graphicFrameChg chg="add mod">
          <ac:chgData name="Yiying Jiao" userId="dad89eff-c5db-47ef-b2c9-fb1a784356ef" providerId="ADAL" clId="{19110BB1-8C97-480C-80DA-BF92213E29C6}" dt="2026-10-19T08:22:58.909" v="26" actId="1076"/>
          <ac:graphicFrameMkLst>
            <pc:docMk/>
            <pc:sldMk cId="4163397530" sldId="616"/>
            <ac:graphicFrameMk id="4" creationId="{993786DB-AE1D-4946-0700-A82196ABF94E}"/>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F3F0EA-2AE7-4173-AB0D-E31CDA54D60E}" type="doc">
      <dgm:prSet loTypeId="urn:microsoft.com/office/officeart/2005/8/layout/vList2" loCatId="list" qsTypeId="urn:microsoft.com/office/officeart/2005/8/quickstyle/simple1#1" qsCatId="simple" csTypeId="urn:microsoft.com/office/officeart/2005/8/colors/colorful5#1" csCatId="colorful" phldr="1"/>
      <dgm:spPr/>
      <dgm:t>
        <a:bodyPr/>
        <a:lstStyle/>
        <a:p>
          <a:endParaRPr lang="en-US"/>
        </a:p>
      </dgm:t>
    </dgm:pt>
    <dgm:pt modelId="{91DEA36E-FBC4-4A0D-8EEA-8E0CB96D6DE1}">
      <dgm:prSet/>
      <dgm:spPr/>
      <dgm:t>
        <a:bodyPr/>
        <a:lstStyle/>
        <a:p>
          <a:r>
            <a:rPr lang="en-GB" dirty="0"/>
            <a:t>A type of inquiry within qualitative, quantitative, and mixed methods approaches</a:t>
          </a:r>
          <a:endParaRPr lang="en-US" dirty="0"/>
        </a:p>
      </dgm:t>
    </dgm:pt>
    <dgm:pt modelId="{709F5CF6-F38C-422C-BED2-23F7EE9088CF}" type="parTrans" cxnId="{93A38095-A613-4FCC-B95F-CE8B5FA66E4A}">
      <dgm:prSet/>
      <dgm:spPr/>
      <dgm:t>
        <a:bodyPr/>
        <a:lstStyle/>
        <a:p>
          <a:endParaRPr lang="en-US"/>
        </a:p>
      </dgm:t>
    </dgm:pt>
    <dgm:pt modelId="{7C388922-DD42-4593-826A-1A33479C1CF9}" type="sibTrans" cxnId="{93A38095-A613-4FCC-B95F-CE8B5FA66E4A}">
      <dgm:prSet/>
      <dgm:spPr/>
      <dgm:t>
        <a:bodyPr/>
        <a:lstStyle/>
        <a:p>
          <a:endParaRPr lang="en-US"/>
        </a:p>
      </dgm:t>
    </dgm:pt>
    <dgm:pt modelId="{5E7FCC1B-9402-439A-A484-A62198401F7B}">
      <dgm:prSet/>
      <dgm:spPr/>
      <dgm:t>
        <a:bodyPr/>
        <a:lstStyle/>
        <a:p>
          <a:r>
            <a:rPr lang="en-GB" dirty="0"/>
            <a:t>Provides specific direction for procedures in a research study</a:t>
          </a:r>
          <a:endParaRPr lang="en-US" dirty="0"/>
        </a:p>
      </dgm:t>
    </dgm:pt>
    <dgm:pt modelId="{BF2DFF41-77D5-445E-91F8-617381DE7493}" type="parTrans" cxnId="{69ECBE3E-BDBA-4415-8E1B-96F1E13CD33A}">
      <dgm:prSet/>
      <dgm:spPr/>
      <dgm:t>
        <a:bodyPr/>
        <a:lstStyle/>
        <a:p>
          <a:endParaRPr lang="en-US"/>
        </a:p>
      </dgm:t>
    </dgm:pt>
    <dgm:pt modelId="{8EBCDE6D-7AD9-4402-94C1-6E011A9BCADF}" type="sibTrans" cxnId="{69ECBE3E-BDBA-4415-8E1B-96F1E13CD33A}">
      <dgm:prSet/>
      <dgm:spPr/>
      <dgm:t>
        <a:bodyPr/>
        <a:lstStyle/>
        <a:p>
          <a:endParaRPr lang="en-US"/>
        </a:p>
      </dgm:t>
    </dgm:pt>
    <dgm:pt modelId="{115E7C52-9207-4277-B8CA-E85E682C98AC}" type="pres">
      <dgm:prSet presAssocID="{41F3F0EA-2AE7-4173-AB0D-E31CDA54D60E}" presName="linear" presStyleCnt="0">
        <dgm:presLayoutVars>
          <dgm:animLvl val="lvl"/>
          <dgm:resizeHandles val="exact"/>
        </dgm:presLayoutVars>
      </dgm:prSet>
      <dgm:spPr/>
    </dgm:pt>
    <dgm:pt modelId="{F47A2580-2251-4FD9-AF16-262B3C53A038}" type="pres">
      <dgm:prSet presAssocID="{91DEA36E-FBC4-4A0D-8EEA-8E0CB96D6DE1}" presName="parentText" presStyleLbl="node1" presStyleIdx="0" presStyleCnt="2">
        <dgm:presLayoutVars>
          <dgm:chMax val="0"/>
          <dgm:bulletEnabled val="1"/>
        </dgm:presLayoutVars>
      </dgm:prSet>
      <dgm:spPr/>
    </dgm:pt>
    <dgm:pt modelId="{726D88C2-01E7-4581-98E6-2CA50499F779}" type="pres">
      <dgm:prSet presAssocID="{7C388922-DD42-4593-826A-1A33479C1CF9}" presName="spacer" presStyleCnt="0"/>
      <dgm:spPr/>
    </dgm:pt>
    <dgm:pt modelId="{0D52FC53-4A09-4853-BB69-07DC0B914EFC}" type="pres">
      <dgm:prSet presAssocID="{5E7FCC1B-9402-439A-A484-A62198401F7B}" presName="parentText" presStyleLbl="node1" presStyleIdx="1" presStyleCnt="2">
        <dgm:presLayoutVars>
          <dgm:chMax val="0"/>
          <dgm:bulletEnabled val="1"/>
        </dgm:presLayoutVars>
      </dgm:prSet>
      <dgm:spPr/>
    </dgm:pt>
  </dgm:ptLst>
  <dgm:cxnLst>
    <dgm:cxn modelId="{69ECBE3E-BDBA-4415-8E1B-96F1E13CD33A}" srcId="{41F3F0EA-2AE7-4173-AB0D-E31CDA54D60E}" destId="{5E7FCC1B-9402-439A-A484-A62198401F7B}" srcOrd="1" destOrd="0" parTransId="{BF2DFF41-77D5-445E-91F8-617381DE7493}" sibTransId="{8EBCDE6D-7AD9-4402-94C1-6E011A9BCADF}"/>
    <dgm:cxn modelId="{93A38095-A613-4FCC-B95F-CE8B5FA66E4A}" srcId="{41F3F0EA-2AE7-4173-AB0D-E31CDA54D60E}" destId="{91DEA36E-FBC4-4A0D-8EEA-8E0CB96D6DE1}" srcOrd="0" destOrd="0" parTransId="{709F5CF6-F38C-422C-BED2-23F7EE9088CF}" sibTransId="{7C388922-DD42-4593-826A-1A33479C1CF9}"/>
    <dgm:cxn modelId="{C75D80A1-E623-4941-A6B1-58730A47978A}" type="presOf" srcId="{41F3F0EA-2AE7-4173-AB0D-E31CDA54D60E}" destId="{115E7C52-9207-4277-B8CA-E85E682C98AC}" srcOrd="0" destOrd="0" presId="urn:microsoft.com/office/officeart/2005/8/layout/vList2"/>
    <dgm:cxn modelId="{D4C018AB-DD43-4AEA-B26B-4FF6522D268D}" type="presOf" srcId="{5E7FCC1B-9402-439A-A484-A62198401F7B}" destId="{0D52FC53-4A09-4853-BB69-07DC0B914EFC}" srcOrd="0" destOrd="0" presId="urn:microsoft.com/office/officeart/2005/8/layout/vList2"/>
    <dgm:cxn modelId="{F2B0B7F7-F74C-4BC1-AE5A-DC4119D8445D}" type="presOf" srcId="{91DEA36E-FBC4-4A0D-8EEA-8E0CB96D6DE1}" destId="{F47A2580-2251-4FD9-AF16-262B3C53A038}" srcOrd="0" destOrd="0" presId="urn:microsoft.com/office/officeart/2005/8/layout/vList2"/>
    <dgm:cxn modelId="{EA380C77-619C-403E-937F-009BC9B84277}" type="presParOf" srcId="{115E7C52-9207-4277-B8CA-E85E682C98AC}" destId="{F47A2580-2251-4FD9-AF16-262B3C53A038}" srcOrd="0" destOrd="0" presId="urn:microsoft.com/office/officeart/2005/8/layout/vList2"/>
    <dgm:cxn modelId="{DF8F823E-5EF4-41E5-85EE-E49B03E6E36E}" type="presParOf" srcId="{115E7C52-9207-4277-B8CA-E85E682C98AC}" destId="{726D88C2-01E7-4581-98E6-2CA50499F779}" srcOrd="1" destOrd="0" presId="urn:microsoft.com/office/officeart/2005/8/layout/vList2"/>
    <dgm:cxn modelId="{897F54AA-77FB-43E0-9684-2CFFF571D4A6}" type="presParOf" srcId="{115E7C52-9207-4277-B8CA-E85E682C98AC}" destId="{0D52FC53-4A09-4853-BB69-07DC0B914EF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9CB2E0-048C-4490-909E-AC6824F89C7E}" type="doc">
      <dgm:prSet loTypeId="urn:microsoft.com/office/officeart/2005/8/layout/vList2" loCatId="list" qsTypeId="urn:microsoft.com/office/officeart/2005/8/quickstyle/simple1#2" qsCatId="simple" csTypeId="urn:microsoft.com/office/officeart/2005/8/colors/accent1_2#1" csCatId="accent1" phldr="1"/>
      <dgm:spPr/>
      <dgm:t>
        <a:bodyPr/>
        <a:lstStyle/>
        <a:p>
          <a:endParaRPr lang="en-US"/>
        </a:p>
      </dgm:t>
    </dgm:pt>
    <dgm:pt modelId="{51DEFFB0-386A-402D-8C80-B5102BDCD63F}">
      <dgm:prSet/>
      <dgm:spPr/>
      <dgm:t>
        <a:bodyPr/>
        <a:lstStyle/>
        <a:p>
          <a:pPr rtl="0"/>
          <a:r>
            <a:rPr lang="en-US" dirty="0"/>
            <a:t>To undertake your research project: </a:t>
          </a:r>
          <a:endParaRPr lang="en-GB" dirty="0"/>
        </a:p>
      </dgm:t>
    </dgm:pt>
    <dgm:pt modelId="{78EAB541-2D7C-4E9C-8CDD-9771D156854E}" type="parTrans" cxnId="{7B52CCDC-73CE-466C-B733-A5957E375D47}">
      <dgm:prSet/>
      <dgm:spPr/>
      <dgm:t>
        <a:bodyPr/>
        <a:lstStyle/>
        <a:p>
          <a:endParaRPr lang="en-US"/>
        </a:p>
      </dgm:t>
    </dgm:pt>
    <dgm:pt modelId="{B8710C40-DE00-4B1A-947A-09FEC94D3667}" type="sibTrans" cxnId="{7B52CCDC-73CE-466C-B733-A5957E375D47}">
      <dgm:prSet/>
      <dgm:spPr/>
      <dgm:t>
        <a:bodyPr/>
        <a:lstStyle/>
        <a:p>
          <a:endParaRPr lang="en-US"/>
        </a:p>
      </dgm:t>
    </dgm:pt>
    <dgm:pt modelId="{A7562129-71E9-4978-86FE-1934CF73FBB1}">
      <dgm:prSet/>
      <dgm:spPr/>
      <dgm:t>
        <a:bodyPr/>
        <a:lstStyle/>
        <a:p>
          <a:pPr rtl="0"/>
          <a:r>
            <a:rPr lang="en-US" dirty="0"/>
            <a:t>You need to identify </a:t>
          </a:r>
          <a:r>
            <a:rPr lang="en-US" b="1" dirty="0"/>
            <a:t>the research design </a:t>
          </a:r>
          <a:r>
            <a:rPr lang="en-US" dirty="0"/>
            <a:t>you will be adopting </a:t>
          </a:r>
          <a:endParaRPr lang="en-GB" dirty="0"/>
        </a:p>
      </dgm:t>
    </dgm:pt>
    <dgm:pt modelId="{1D8F844D-5B14-4EA5-9960-A46DC6997B04}" type="parTrans" cxnId="{8971E158-D8F4-4E02-8EE0-CAF779033BF7}">
      <dgm:prSet/>
      <dgm:spPr/>
      <dgm:t>
        <a:bodyPr/>
        <a:lstStyle/>
        <a:p>
          <a:endParaRPr lang="en-US"/>
        </a:p>
      </dgm:t>
    </dgm:pt>
    <dgm:pt modelId="{EFD8157C-8545-4A58-A9DB-ACD8A877FC46}" type="sibTrans" cxnId="{8971E158-D8F4-4E02-8EE0-CAF779033BF7}">
      <dgm:prSet/>
      <dgm:spPr/>
      <dgm:t>
        <a:bodyPr/>
        <a:lstStyle/>
        <a:p>
          <a:endParaRPr lang="en-US"/>
        </a:p>
      </dgm:t>
    </dgm:pt>
    <dgm:pt modelId="{73AE00A5-CED9-40EA-A218-D68222CB3934}">
      <dgm:prSet/>
      <dgm:spPr/>
      <dgm:t>
        <a:bodyPr/>
        <a:lstStyle/>
        <a:p>
          <a:pPr rtl="0"/>
          <a:r>
            <a:rPr lang="en-US"/>
            <a:t>Design is concerned with </a:t>
          </a:r>
          <a:endParaRPr lang="en-GB"/>
        </a:p>
      </dgm:t>
    </dgm:pt>
    <dgm:pt modelId="{A35AD5AB-888D-4798-A70D-0BE51DED240C}" type="parTrans" cxnId="{0750FE93-EBD2-4AB6-A96D-25EFDA82A4F6}">
      <dgm:prSet/>
      <dgm:spPr/>
      <dgm:t>
        <a:bodyPr/>
        <a:lstStyle/>
        <a:p>
          <a:endParaRPr lang="en-US"/>
        </a:p>
      </dgm:t>
    </dgm:pt>
    <dgm:pt modelId="{FF066FA9-3DA7-473B-A8B7-11ED968C9B25}" type="sibTrans" cxnId="{0750FE93-EBD2-4AB6-A96D-25EFDA82A4F6}">
      <dgm:prSet/>
      <dgm:spPr/>
      <dgm:t>
        <a:bodyPr/>
        <a:lstStyle/>
        <a:p>
          <a:endParaRPr lang="en-US"/>
        </a:p>
      </dgm:t>
    </dgm:pt>
    <dgm:pt modelId="{2C62B0AD-41C5-4509-8682-75ECE1DE1B8E}">
      <dgm:prSet/>
      <dgm:spPr/>
      <dgm:t>
        <a:bodyPr/>
        <a:lstStyle/>
        <a:p>
          <a:pPr rtl="0"/>
          <a:r>
            <a:rPr lang="en-US" dirty="0"/>
            <a:t>How you will turn </a:t>
          </a:r>
          <a:r>
            <a:rPr lang="en-US" b="1" dirty="0">
              <a:solidFill>
                <a:srgbClr val="FF0000"/>
              </a:solidFill>
            </a:rPr>
            <a:t>research questions </a:t>
          </a:r>
          <a:r>
            <a:rPr lang="en-US" dirty="0"/>
            <a:t>into projects </a:t>
          </a:r>
          <a:endParaRPr lang="en-GB" dirty="0"/>
        </a:p>
      </dgm:t>
    </dgm:pt>
    <dgm:pt modelId="{B528C59F-E4BE-4657-B737-252973997E81}" type="parTrans" cxnId="{1DFE64E2-7F44-4728-9047-F70D06130E61}">
      <dgm:prSet/>
      <dgm:spPr/>
      <dgm:t>
        <a:bodyPr/>
        <a:lstStyle/>
        <a:p>
          <a:endParaRPr lang="en-US"/>
        </a:p>
      </dgm:t>
    </dgm:pt>
    <dgm:pt modelId="{DA94D0E0-C760-4135-B263-AF244659A336}" type="sibTrans" cxnId="{1DFE64E2-7F44-4728-9047-F70D06130E61}">
      <dgm:prSet/>
      <dgm:spPr/>
      <dgm:t>
        <a:bodyPr/>
        <a:lstStyle/>
        <a:p>
          <a:endParaRPr lang="en-US"/>
        </a:p>
      </dgm:t>
    </dgm:pt>
    <dgm:pt modelId="{A5228FB4-8089-4CB2-9135-18E2847065BE}">
      <dgm:prSet/>
      <dgm:spPr/>
      <dgm:t>
        <a:bodyPr/>
        <a:lstStyle/>
        <a:p>
          <a:pPr rtl="0"/>
          <a:r>
            <a:rPr lang="en-US" dirty="0"/>
            <a:t>Is closely linked to the </a:t>
          </a:r>
          <a:r>
            <a:rPr lang="en-US" b="1" dirty="0">
              <a:solidFill>
                <a:srgbClr val="FF0000"/>
              </a:solidFill>
            </a:rPr>
            <a:t>purpose </a:t>
          </a:r>
          <a:r>
            <a:rPr lang="en-US" dirty="0"/>
            <a:t>of your research </a:t>
          </a:r>
          <a:endParaRPr lang="en-GB" dirty="0"/>
        </a:p>
      </dgm:t>
    </dgm:pt>
    <dgm:pt modelId="{540BCC6B-1948-418E-90B5-54C93D32E77F}" type="parTrans" cxnId="{073B27CD-E3A4-45DC-9339-034CF6C86856}">
      <dgm:prSet/>
      <dgm:spPr/>
      <dgm:t>
        <a:bodyPr/>
        <a:lstStyle/>
        <a:p>
          <a:endParaRPr lang="en-US"/>
        </a:p>
      </dgm:t>
    </dgm:pt>
    <dgm:pt modelId="{66B50B5B-4850-46AB-8DC3-1E8D9FE789D1}" type="sibTrans" cxnId="{073B27CD-E3A4-45DC-9339-034CF6C86856}">
      <dgm:prSet/>
      <dgm:spPr/>
      <dgm:t>
        <a:bodyPr/>
        <a:lstStyle/>
        <a:p>
          <a:endParaRPr lang="en-US"/>
        </a:p>
      </dgm:t>
    </dgm:pt>
    <dgm:pt modelId="{34C5E540-97A8-4047-9C69-5A4502C03652}" type="pres">
      <dgm:prSet presAssocID="{4B9CB2E0-048C-4490-909E-AC6824F89C7E}" presName="linear" presStyleCnt="0">
        <dgm:presLayoutVars>
          <dgm:animLvl val="lvl"/>
          <dgm:resizeHandles val="exact"/>
        </dgm:presLayoutVars>
      </dgm:prSet>
      <dgm:spPr/>
    </dgm:pt>
    <dgm:pt modelId="{9C68FBF8-1804-4965-834D-B1839C58E98A}" type="pres">
      <dgm:prSet presAssocID="{51DEFFB0-386A-402D-8C80-B5102BDCD63F}" presName="parentText" presStyleLbl="node1" presStyleIdx="0" presStyleCnt="2">
        <dgm:presLayoutVars>
          <dgm:chMax val="0"/>
          <dgm:bulletEnabled val="1"/>
        </dgm:presLayoutVars>
      </dgm:prSet>
      <dgm:spPr/>
    </dgm:pt>
    <dgm:pt modelId="{B4C1F8FE-01CD-4454-9AA7-891E6FE81EFF}" type="pres">
      <dgm:prSet presAssocID="{51DEFFB0-386A-402D-8C80-B5102BDCD63F}" presName="childText" presStyleLbl="revTx" presStyleIdx="0" presStyleCnt="2">
        <dgm:presLayoutVars>
          <dgm:bulletEnabled val="1"/>
        </dgm:presLayoutVars>
      </dgm:prSet>
      <dgm:spPr/>
    </dgm:pt>
    <dgm:pt modelId="{1CB66AA6-8F6D-4123-B792-165BC2635CB8}" type="pres">
      <dgm:prSet presAssocID="{73AE00A5-CED9-40EA-A218-D68222CB3934}" presName="parentText" presStyleLbl="node1" presStyleIdx="1" presStyleCnt="2">
        <dgm:presLayoutVars>
          <dgm:chMax val="0"/>
          <dgm:bulletEnabled val="1"/>
        </dgm:presLayoutVars>
      </dgm:prSet>
      <dgm:spPr/>
    </dgm:pt>
    <dgm:pt modelId="{69CB6769-0157-4120-9F61-281EA4EDBFFF}" type="pres">
      <dgm:prSet presAssocID="{73AE00A5-CED9-40EA-A218-D68222CB3934}" presName="childText" presStyleLbl="revTx" presStyleIdx="1" presStyleCnt="2">
        <dgm:presLayoutVars>
          <dgm:bulletEnabled val="1"/>
        </dgm:presLayoutVars>
      </dgm:prSet>
      <dgm:spPr/>
    </dgm:pt>
  </dgm:ptLst>
  <dgm:cxnLst>
    <dgm:cxn modelId="{79DC6009-6082-4962-8179-67E4B2F4BA63}" type="presOf" srcId="{A5228FB4-8089-4CB2-9135-18E2847065BE}" destId="{69CB6769-0157-4120-9F61-281EA4EDBFFF}" srcOrd="0" destOrd="1" presId="urn:microsoft.com/office/officeart/2005/8/layout/vList2"/>
    <dgm:cxn modelId="{A55DCF11-2FB0-4658-B364-3746DB321F1B}" type="presOf" srcId="{73AE00A5-CED9-40EA-A218-D68222CB3934}" destId="{1CB66AA6-8F6D-4123-B792-165BC2635CB8}" srcOrd="0" destOrd="0" presId="urn:microsoft.com/office/officeart/2005/8/layout/vList2"/>
    <dgm:cxn modelId="{DA0E0F25-1353-4C51-B5BF-37841229ED5C}" type="presOf" srcId="{2C62B0AD-41C5-4509-8682-75ECE1DE1B8E}" destId="{69CB6769-0157-4120-9F61-281EA4EDBFFF}" srcOrd="0" destOrd="0" presId="urn:microsoft.com/office/officeart/2005/8/layout/vList2"/>
    <dgm:cxn modelId="{E6CC6333-6998-4959-B74B-30C6EA12F50E}" type="presOf" srcId="{51DEFFB0-386A-402D-8C80-B5102BDCD63F}" destId="{9C68FBF8-1804-4965-834D-B1839C58E98A}" srcOrd="0" destOrd="0" presId="urn:microsoft.com/office/officeart/2005/8/layout/vList2"/>
    <dgm:cxn modelId="{ECD7954D-ED08-4F47-A41F-81CB07406F0E}" type="presOf" srcId="{A7562129-71E9-4978-86FE-1934CF73FBB1}" destId="{B4C1F8FE-01CD-4454-9AA7-891E6FE81EFF}" srcOrd="0" destOrd="0" presId="urn:microsoft.com/office/officeart/2005/8/layout/vList2"/>
    <dgm:cxn modelId="{8971E158-D8F4-4E02-8EE0-CAF779033BF7}" srcId="{51DEFFB0-386A-402D-8C80-B5102BDCD63F}" destId="{A7562129-71E9-4978-86FE-1934CF73FBB1}" srcOrd="0" destOrd="0" parTransId="{1D8F844D-5B14-4EA5-9960-A46DC6997B04}" sibTransId="{EFD8157C-8545-4A58-A9DB-ACD8A877FC46}"/>
    <dgm:cxn modelId="{0750FE93-EBD2-4AB6-A96D-25EFDA82A4F6}" srcId="{4B9CB2E0-048C-4490-909E-AC6824F89C7E}" destId="{73AE00A5-CED9-40EA-A218-D68222CB3934}" srcOrd="1" destOrd="0" parTransId="{A35AD5AB-888D-4798-A70D-0BE51DED240C}" sibTransId="{FF066FA9-3DA7-473B-A8B7-11ED968C9B25}"/>
    <dgm:cxn modelId="{37F19CA1-CEE8-41E7-8B05-C65FCFE9CE0E}" type="presOf" srcId="{4B9CB2E0-048C-4490-909E-AC6824F89C7E}" destId="{34C5E540-97A8-4047-9C69-5A4502C03652}" srcOrd="0" destOrd="0" presId="urn:microsoft.com/office/officeart/2005/8/layout/vList2"/>
    <dgm:cxn modelId="{073B27CD-E3A4-45DC-9339-034CF6C86856}" srcId="{73AE00A5-CED9-40EA-A218-D68222CB3934}" destId="{A5228FB4-8089-4CB2-9135-18E2847065BE}" srcOrd="1" destOrd="0" parTransId="{540BCC6B-1948-418E-90B5-54C93D32E77F}" sibTransId="{66B50B5B-4850-46AB-8DC3-1E8D9FE789D1}"/>
    <dgm:cxn modelId="{7B52CCDC-73CE-466C-B733-A5957E375D47}" srcId="{4B9CB2E0-048C-4490-909E-AC6824F89C7E}" destId="{51DEFFB0-386A-402D-8C80-B5102BDCD63F}" srcOrd="0" destOrd="0" parTransId="{78EAB541-2D7C-4E9C-8CDD-9771D156854E}" sibTransId="{B8710C40-DE00-4B1A-947A-09FEC94D3667}"/>
    <dgm:cxn modelId="{1DFE64E2-7F44-4728-9047-F70D06130E61}" srcId="{73AE00A5-CED9-40EA-A218-D68222CB3934}" destId="{2C62B0AD-41C5-4509-8682-75ECE1DE1B8E}" srcOrd="0" destOrd="0" parTransId="{B528C59F-E4BE-4657-B737-252973997E81}" sibTransId="{DA94D0E0-C760-4135-B263-AF244659A336}"/>
    <dgm:cxn modelId="{4AACF68D-4399-43D5-9067-7FBB95B2A3CB}" type="presParOf" srcId="{34C5E540-97A8-4047-9C69-5A4502C03652}" destId="{9C68FBF8-1804-4965-834D-B1839C58E98A}" srcOrd="0" destOrd="0" presId="urn:microsoft.com/office/officeart/2005/8/layout/vList2"/>
    <dgm:cxn modelId="{F97B0FD5-360D-43A8-BE26-751C524CDF1E}" type="presParOf" srcId="{34C5E540-97A8-4047-9C69-5A4502C03652}" destId="{B4C1F8FE-01CD-4454-9AA7-891E6FE81EFF}" srcOrd="1" destOrd="0" presId="urn:microsoft.com/office/officeart/2005/8/layout/vList2"/>
    <dgm:cxn modelId="{358F393C-FD26-4B6D-921C-96C88258E86E}" type="presParOf" srcId="{34C5E540-97A8-4047-9C69-5A4502C03652}" destId="{1CB66AA6-8F6D-4123-B792-165BC2635CB8}" srcOrd="2" destOrd="0" presId="urn:microsoft.com/office/officeart/2005/8/layout/vList2"/>
    <dgm:cxn modelId="{C67C93F6-787D-491B-A3A1-C5E7EADE2969}" type="presParOf" srcId="{34C5E540-97A8-4047-9C69-5A4502C03652}" destId="{69CB6769-0157-4120-9F61-281EA4EDBFFF}"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029FE0-7A52-4E60-BCE4-DE1DB6066155}" type="doc">
      <dgm:prSet loTypeId="urn:microsoft.com/office/officeart/2005/8/layout/vList5" loCatId="list" qsTypeId="urn:microsoft.com/office/officeart/2005/8/quickstyle/simple1#3" qsCatId="simple" csTypeId="urn:microsoft.com/office/officeart/2005/8/colors/accent1_2#2" csCatId="accent1" phldr="1"/>
      <dgm:spPr/>
      <dgm:t>
        <a:bodyPr/>
        <a:lstStyle/>
        <a:p>
          <a:endParaRPr lang="en-US"/>
        </a:p>
      </dgm:t>
    </dgm:pt>
    <dgm:pt modelId="{9638C694-981A-49F7-AB49-503C69A2107F}">
      <dgm:prSet custT="1"/>
      <dgm:spPr>
        <a:solidFill>
          <a:srgbClr val="00B0F0"/>
        </a:solidFill>
      </dgm:spPr>
      <dgm:t>
        <a:bodyPr/>
        <a:lstStyle/>
        <a:p>
          <a:pPr rtl="0"/>
          <a:r>
            <a:rPr lang="en-GB" sz="3200" b="1" dirty="0">
              <a:solidFill>
                <a:srgbClr val="FFC000"/>
              </a:solidFill>
            </a:rPr>
            <a:t>Positivist</a:t>
          </a:r>
        </a:p>
      </dgm:t>
    </dgm:pt>
    <dgm:pt modelId="{38F1C13F-9803-4AFD-9C23-3BD8073192BE}" type="parTrans" cxnId="{64940FBB-0767-4D45-B228-EE2074B4745A}">
      <dgm:prSet/>
      <dgm:spPr/>
      <dgm:t>
        <a:bodyPr/>
        <a:lstStyle/>
        <a:p>
          <a:endParaRPr lang="en-US"/>
        </a:p>
      </dgm:t>
    </dgm:pt>
    <dgm:pt modelId="{8C035847-896B-4F76-A5D4-7F6FEEFA6F07}" type="sibTrans" cxnId="{64940FBB-0767-4D45-B228-EE2074B4745A}">
      <dgm:prSet/>
      <dgm:spPr/>
      <dgm:t>
        <a:bodyPr/>
        <a:lstStyle/>
        <a:p>
          <a:endParaRPr lang="en-US"/>
        </a:p>
      </dgm:t>
    </dgm:pt>
    <dgm:pt modelId="{6731E493-CFD3-4D3E-81EA-63B24A0B3B5E}">
      <dgm:prSet custT="1"/>
      <dgm:spPr>
        <a:solidFill>
          <a:srgbClr val="00B0F0">
            <a:alpha val="90000"/>
          </a:srgbClr>
        </a:solidFill>
      </dgm:spPr>
      <dgm:t>
        <a:bodyPr/>
        <a:lstStyle/>
        <a:p>
          <a:pPr rtl="0"/>
          <a:r>
            <a:rPr lang="en-GB" sz="2400" b="0" baseline="0" dirty="0">
              <a:solidFill>
                <a:schemeClr val="tx1"/>
              </a:solidFill>
            </a:rPr>
            <a:t>Single reality, facts are objective </a:t>
          </a:r>
          <a:endParaRPr lang="en-GB" sz="2400" b="0" dirty="0">
            <a:solidFill>
              <a:schemeClr val="tx1"/>
            </a:solidFill>
          </a:endParaRPr>
        </a:p>
      </dgm:t>
    </dgm:pt>
    <dgm:pt modelId="{80A099DF-1850-4911-9A7D-A6DD314E4B4E}" type="parTrans" cxnId="{05B94EE1-628B-4657-9896-108DBC3AA0AC}">
      <dgm:prSet/>
      <dgm:spPr/>
      <dgm:t>
        <a:bodyPr/>
        <a:lstStyle/>
        <a:p>
          <a:endParaRPr lang="en-US"/>
        </a:p>
      </dgm:t>
    </dgm:pt>
    <dgm:pt modelId="{08828D86-E4DE-4B20-8634-BB1A031884C9}" type="sibTrans" cxnId="{05B94EE1-628B-4657-9896-108DBC3AA0AC}">
      <dgm:prSet/>
      <dgm:spPr/>
      <dgm:t>
        <a:bodyPr/>
        <a:lstStyle/>
        <a:p>
          <a:endParaRPr lang="en-US"/>
        </a:p>
      </dgm:t>
    </dgm:pt>
    <dgm:pt modelId="{B59532A1-4B18-4B62-AA5E-5BBAB2CA20CD}">
      <dgm:prSet custT="1"/>
      <dgm:spPr>
        <a:solidFill>
          <a:srgbClr val="00B0F0"/>
        </a:solidFill>
      </dgm:spPr>
      <dgm:t>
        <a:bodyPr/>
        <a:lstStyle/>
        <a:p>
          <a:pPr rtl="0"/>
          <a:r>
            <a:rPr lang="en-US" sz="2800" b="1" dirty="0">
              <a:solidFill>
                <a:srgbClr val="FFC000"/>
              </a:solidFill>
            </a:rPr>
            <a:t>Constructivist/ Interpretivist</a:t>
          </a:r>
          <a:r>
            <a:rPr lang="en-US" sz="2500" b="1" dirty="0">
              <a:solidFill>
                <a:srgbClr val="FFC000"/>
              </a:solidFill>
            </a:rPr>
            <a:t> </a:t>
          </a:r>
          <a:endParaRPr lang="en-GB" sz="2500" dirty="0">
            <a:solidFill>
              <a:srgbClr val="FFC000"/>
            </a:solidFill>
          </a:endParaRPr>
        </a:p>
      </dgm:t>
    </dgm:pt>
    <dgm:pt modelId="{0EEA35BD-F33B-4D25-A1B4-73E3786443F7}" type="parTrans" cxnId="{A5FF74DA-B699-4143-8B3D-143B5CFD4F7A}">
      <dgm:prSet/>
      <dgm:spPr/>
      <dgm:t>
        <a:bodyPr/>
        <a:lstStyle/>
        <a:p>
          <a:endParaRPr lang="en-US"/>
        </a:p>
      </dgm:t>
    </dgm:pt>
    <dgm:pt modelId="{3E70B468-1996-45E9-B7C7-BB894C88E980}" type="sibTrans" cxnId="{A5FF74DA-B699-4143-8B3D-143B5CFD4F7A}">
      <dgm:prSet/>
      <dgm:spPr/>
      <dgm:t>
        <a:bodyPr/>
        <a:lstStyle/>
        <a:p>
          <a:endParaRPr lang="en-US"/>
        </a:p>
      </dgm:t>
    </dgm:pt>
    <dgm:pt modelId="{223AF5FD-1D9C-41D0-9DDD-BF7B5A86D4BE}">
      <dgm:prSet custT="1"/>
      <dgm:spPr>
        <a:solidFill>
          <a:srgbClr val="00B0F0">
            <a:alpha val="90000"/>
          </a:srgbClr>
        </a:solidFill>
      </dgm:spPr>
      <dgm:t>
        <a:bodyPr/>
        <a:lstStyle/>
        <a:p>
          <a:pPr rtl="0"/>
          <a:r>
            <a:rPr lang="en-GB" sz="2400" b="0" baseline="0" dirty="0">
              <a:solidFill>
                <a:schemeClr val="tx1"/>
              </a:solidFill>
            </a:rPr>
            <a:t>Multiple realities, facts are subjective</a:t>
          </a:r>
          <a:r>
            <a:rPr lang="en-GB" sz="1600" b="1" baseline="0" dirty="0">
              <a:solidFill>
                <a:schemeClr val="tx1"/>
              </a:solidFill>
            </a:rPr>
            <a:t>,  </a:t>
          </a:r>
          <a:endParaRPr lang="en-GB" sz="1600" b="1" dirty="0">
            <a:solidFill>
              <a:schemeClr val="tx1"/>
            </a:solidFill>
          </a:endParaRPr>
        </a:p>
      </dgm:t>
    </dgm:pt>
    <dgm:pt modelId="{BCDE8B00-4664-41FB-A352-96A09F35AF9B}" type="parTrans" cxnId="{06DF1B81-D3E8-4BDF-8F39-73D737135C5E}">
      <dgm:prSet/>
      <dgm:spPr/>
      <dgm:t>
        <a:bodyPr/>
        <a:lstStyle/>
        <a:p>
          <a:endParaRPr lang="en-US"/>
        </a:p>
      </dgm:t>
    </dgm:pt>
    <dgm:pt modelId="{14F4AECB-3C5B-405D-A915-4F87B229C173}" type="sibTrans" cxnId="{06DF1B81-D3E8-4BDF-8F39-73D737135C5E}">
      <dgm:prSet/>
      <dgm:spPr/>
      <dgm:t>
        <a:bodyPr/>
        <a:lstStyle/>
        <a:p>
          <a:endParaRPr lang="en-US"/>
        </a:p>
      </dgm:t>
    </dgm:pt>
    <dgm:pt modelId="{34B129B7-E982-4922-8BA4-D5231F6E9200}">
      <dgm:prSet custT="1"/>
      <dgm:spPr>
        <a:solidFill>
          <a:srgbClr val="00B0F0">
            <a:alpha val="90000"/>
          </a:srgbClr>
        </a:solidFill>
      </dgm:spPr>
      <dgm:t>
        <a:bodyPr/>
        <a:lstStyle/>
        <a:p>
          <a:pPr rtl="0"/>
          <a:r>
            <a:rPr lang="en-US" sz="2400" b="0" dirty="0">
              <a:solidFill>
                <a:schemeClr val="tx1"/>
              </a:solidFill>
            </a:rPr>
            <a:t>Unique interpretations of reality,</a:t>
          </a:r>
          <a:r>
            <a:rPr lang="en-GB" sz="2400" b="0" dirty="0">
              <a:solidFill>
                <a:schemeClr val="tx1"/>
              </a:solidFill>
            </a:rPr>
            <a:t> knowledge is fallible</a:t>
          </a:r>
        </a:p>
      </dgm:t>
    </dgm:pt>
    <dgm:pt modelId="{9DC0115F-9EC3-4E8F-B49D-6BFB8457137D}" type="parTrans" cxnId="{CC9D7882-9A24-45A2-B9AF-E7E93A6FF712}">
      <dgm:prSet/>
      <dgm:spPr/>
      <dgm:t>
        <a:bodyPr/>
        <a:lstStyle/>
        <a:p>
          <a:endParaRPr lang="en-US"/>
        </a:p>
      </dgm:t>
    </dgm:pt>
    <dgm:pt modelId="{F0BC9FD0-2266-4CBC-82F3-91D910367FD4}" type="sibTrans" cxnId="{CC9D7882-9A24-45A2-B9AF-E7E93A6FF712}">
      <dgm:prSet/>
      <dgm:spPr/>
      <dgm:t>
        <a:bodyPr/>
        <a:lstStyle/>
        <a:p>
          <a:endParaRPr lang="en-US"/>
        </a:p>
      </dgm:t>
    </dgm:pt>
    <dgm:pt modelId="{C3736444-3A00-4E10-9923-52D6138C90C7}">
      <dgm:prSet custT="1"/>
      <dgm:spPr>
        <a:solidFill>
          <a:srgbClr val="00B0F0">
            <a:alpha val="90000"/>
          </a:srgbClr>
        </a:solidFill>
      </dgm:spPr>
      <dgm:t>
        <a:bodyPr/>
        <a:lstStyle/>
        <a:p>
          <a:pPr rtl="0"/>
          <a:r>
            <a:rPr lang="en-GB" sz="1600" b="1" dirty="0">
              <a:solidFill>
                <a:schemeClr val="bg1"/>
              </a:solidFill>
            </a:rPr>
            <a:t>MIXED-METHODS </a:t>
          </a:r>
          <a:r>
            <a:rPr lang="en-US" sz="1600" b="1" dirty="0">
              <a:solidFill>
                <a:schemeClr val="bg1"/>
              </a:solidFill>
            </a:rPr>
            <a:t>DESIGN</a:t>
          </a:r>
          <a:endParaRPr lang="en-GB" sz="1600" b="1" dirty="0">
            <a:solidFill>
              <a:schemeClr val="bg1"/>
            </a:solidFill>
          </a:endParaRPr>
        </a:p>
      </dgm:t>
    </dgm:pt>
    <dgm:pt modelId="{DF393AC2-6E13-4FFB-94FC-50AD2FC96019}" type="parTrans" cxnId="{6094084E-7D7D-4963-AEC0-877E2117A4BB}">
      <dgm:prSet/>
      <dgm:spPr/>
      <dgm:t>
        <a:bodyPr/>
        <a:lstStyle/>
        <a:p>
          <a:endParaRPr lang="en-US"/>
        </a:p>
      </dgm:t>
    </dgm:pt>
    <dgm:pt modelId="{53C19747-516A-4DFD-BB5A-6135EE761487}" type="sibTrans" cxnId="{6094084E-7D7D-4963-AEC0-877E2117A4BB}">
      <dgm:prSet/>
      <dgm:spPr/>
      <dgm:t>
        <a:bodyPr/>
        <a:lstStyle/>
        <a:p>
          <a:endParaRPr lang="en-US"/>
        </a:p>
      </dgm:t>
    </dgm:pt>
    <dgm:pt modelId="{C004E167-C629-4173-832E-F31E9995334A}">
      <dgm:prSet custT="1"/>
      <dgm:spPr>
        <a:solidFill>
          <a:srgbClr val="00B0F0"/>
        </a:solidFill>
      </dgm:spPr>
      <dgm:t>
        <a:bodyPr/>
        <a:lstStyle/>
        <a:p>
          <a:pPr rtl="0"/>
          <a:r>
            <a:rPr lang="en-US" sz="3200" b="1" dirty="0">
              <a:solidFill>
                <a:srgbClr val="FFC000"/>
              </a:solidFill>
            </a:rPr>
            <a:t>Pragmatist </a:t>
          </a:r>
          <a:endParaRPr lang="en-GB" sz="3200" dirty="0">
            <a:solidFill>
              <a:srgbClr val="FFC000"/>
            </a:solidFill>
          </a:endParaRPr>
        </a:p>
      </dgm:t>
    </dgm:pt>
    <dgm:pt modelId="{66733D52-305B-4364-A775-09D0D88C37EF}" type="sibTrans" cxnId="{ED9C4EFC-61D8-47C1-9412-0E5390AC0D9C}">
      <dgm:prSet/>
      <dgm:spPr/>
      <dgm:t>
        <a:bodyPr/>
        <a:lstStyle/>
        <a:p>
          <a:endParaRPr lang="en-US"/>
        </a:p>
      </dgm:t>
    </dgm:pt>
    <dgm:pt modelId="{919842B0-5E5D-472E-99AD-B68291ED3160}" type="parTrans" cxnId="{ED9C4EFC-61D8-47C1-9412-0E5390AC0D9C}">
      <dgm:prSet/>
      <dgm:spPr/>
      <dgm:t>
        <a:bodyPr/>
        <a:lstStyle/>
        <a:p>
          <a:endParaRPr lang="en-US"/>
        </a:p>
      </dgm:t>
    </dgm:pt>
    <dgm:pt modelId="{45851083-E370-413B-ABBD-B74BBCBC0875}">
      <dgm:prSet/>
      <dgm:spPr>
        <a:solidFill>
          <a:srgbClr val="00B0F0">
            <a:alpha val="90000"/>
          </a:srgbClr>
        </a:solidFill>
      </dgm:spPr>
      <dgm:t>
        <a:bodyPr/>
        <a:lstStyle/>
        <a:p>
          <a:pPr rtl="0"/>
          <a:r>
            <a:rPr lang="en-US" sz="1600" b="1" dirty="0">
              <a:solidFill>
                <a:schemeClr val="bg1"/>
              </a:solidFill>
            </a:rPr>
            <a:t>QUANTITATIVE DESIGN</a:t>
          </a:r>
          <a:endParaRPr lang="en-GB" sz="1600" b="1" dirty="0">
            <a:solidFill>
              <a:schemeClr val="bg1"/>
            </a:solidFill>
          </a:endParaRPr>
        </a:p>
      </dgm:t>
    </dgm:pt>
    <dgm:pt modelId="{BB77724B-3A28-4119-800D-D6D9BA8E7888}" type="parTrans" cxnId="{1E03C4F6-BEC8-4312-9DD5-160EA235FB26}">
      <dgm:prSet/>
      <dgm:spPr/>
      <dgm:t>
        <a:bodyPr/>
        <a:lstStyle/>
        <a:p>
          <a:endParaRPr lang="en-GB"/>
        </a:p>
      </dgm:t>
    </dgm:pt>
    <dgm:pt modelId="{290AB0E6-10BE-4B7C-9D51-FE3D53A7F780}" type="sibTrans" cxnId="{1E03C4F6-BEC8-4312-9DD5-160EA235FB26}">
      <dgm:prSet/>
      <dgm:spPr/>
      <dgm:t>
        <a:bodyPr/>
        <a:lstStyle/>
        <a:p>
          <a:endParaRPr lang="en-GB"/>
        </a:p>
      </dgm:t>
    </dgm:pt>
    <dgm:pt modelId="{35848B20-8BC8-4BA9-954E-BE52FCA4709D}">
      <dgm:prSet/>
      <dgm:spPr>
        <a:solidFill>
          <a:srgbClr val="00B0F0">
            <a:alpha val="90000"/>
          </a:srgbClr>
        </a:solidFill>
      </dgm:spPr>
      <dgm:t>
        <a:bodyPr/>
        <a:lstStyle/>
        <a:p>
          <a:pPr rtl="0"/>
          <a:r>
            <a:rPr lang="en-US" sz="1600" b="1" dirty="0">
              <a:solidFill>
                <a:schemeClr val="bg1"/>
              </a:solidFill>
            </a:rPr>
            <a:t>QUALITATIVE DESIGN</a:t>
          </a:r>
          <a:endParaRPr lang="en-GB" sz="1600" b="1" dirty="0">
            <a:solidFill>
              <a:schemeClr val="bg1"/>
            </a:solidFill>
          </a:endParaRPr>
        </a:p>
      </dgm:t>
    </dgm:pt>
    <dgm:pt modelId="{8DBAFAB2-1780-4493-9CE3-E34E58711E8A}" type="parTrans" cxnId="{2964116E-5114-478C-9857-46631FC8141C}">
      <dgm:prSet/>
      <dgm:spPr/>
      <dgm:t>
        <a:bodyPr/>
        <a:lstStyle/>
        <a:p>
          <a:endParaRPr lang="en-GB"/>
        </a:p>
      </dgm:t>
    </dgm:pt>
    <dgm:pt modelId="{B35CA451-BBC9-4B42-A494-764C21FD1744}" type="sibTrans" cxnId="{2964116E-5114-478C-9857-46631FC8141C}">
      <dgm:prSet/>
      <dgm:spPr/>
      <dgm:t>
        <a:bodyPr/>
        <a:lstStyle/>
        <a:p>
          <a:endParaRPr lang="en-GB"/>
        </a:p>
      </dgm:t>
    </dgm:pt>
    <dgm:pt modelId="{6C685DFC-7725-474A-8BE0-D607605B4610}" type="pres">
      <dgm:prSet presAssocID="{2C029FE0-7A52-4E60-BCE4-DE1DB6066155}" presName="Name0" presStyleCnt="0">
        <dgm:presLayoutVars>
          <dgm:dir/>
          <dgm:animLvl val="lvl"/>
          <dgm:resizeHandles val="exact"/>
        </dgm:presLayoutVars>
      </dgm:prSet>
      <dgm:spPr/>
    </dgm:pt>
    <dgm:pt modelId="{7FF6A594-7167-4A20-B775-DA6F5C531D1B}" type="pres">
      <dgm:prSet presAssocID="{9638C694-981A-49F7-AB49-503C69A2107F}" presName="linNode" presStyleCnt="0"/>
      <dgm:spPr/>
    </dgm:pt>
    <dgm:pt modelId="{D2367049-CF5B-49E8-A2FB-D18875B41C5B}" type="pres">
      <dgm:prSet presAssocID="{9638C694-981A-49F7-AB49-503C69A2107F}" presName="parentText" presStyleLbl="node1" presStyleIdx="0" presStyleCnt="3">
        <dgm:presLayoutVars>
          <dgm:chMax val="1"/>
          <dgm:bulletEnabled val="1"/>
        </dgm:presLayoutVars>
      </dgm:prSet>
      <dgm:spPr>
        <a:prstGeom prst="homePlate">
          <a:avLst/>
        </a:prstGeom>
      </dgm:spPr>
    </dgm:pt>
    <dgm:pt modelId="{48A9B890-39FC-49D5-97FE-ADFF9DED82D8}" type="pres">
      <dgm:prSet presAssocID="{9638C694-981A-49F7-AB49-503C69A2107F}" presName="descendantText" presStyleLbl="alignAccFollowNode1" presStyleIdx="0" presStyleCnt="3">
        <dgm:presLayoutVars>
          <dgm:bulletEnabled val="1"/>
        </dgm:presLayoutVars>
      </dgm:prSet>
      <dgm:spPr/>
    </dgm:pt>
    <dgm:pt modelId="{300E9175-FC71-4B1A-9408-5C75A7629209}" type="pres">
      <dgm:prSet presAssocID="{8C035847-896B-4F76-A5D4-7F6FEEFA6F07}" presName="sp" presStyleCnt="0"/>
      <dgm:spPr/>
    </dgm:pt>
    <dgm:pt modelId="{7351ED4A-1F3E-4D1D-A2F2-F9E6CE899187}" type="pres">
      <dgm:prSet presAssocID="{B59532A1-4B18-4B62-AA5E-5BBAB2CA20CD}" presName="linNode" presStyleCnt="0"/>
      <dgm:spPr/>
    </dgm:pt>
    <dgm:pt modelId="{4A5B2A20-BDD9-4752-AACA-4A3413588E97}" type="pres">
      <dgm:prSet presAssocID="{B59532A1-4B18-4B62-AA5E-5BBAB2CA20CD}" presName="parentText" presStyleLbl="node1" presStyleIdx="1" presStyleCnt="3">
        <dgm:presLayoutVars>
          <dgm:chMax val="1"/>
          <dgm:bulletEnabled val="1"/>
        </dgm:presLayoutVars>
      </dgm:prSet>
      <dgm:spPr>
        <a:prstGeom prst="homePlate">
          <a:avLst/>
        </a:prstGeom>
      </dgm:spPr>
    </dgm:pt>
    <dgm:pt modelId="{31E58497-D245-44AE-A1BF-EF20F75DD51D}" type="pres">
      <dgm:prSet presAssocID="{B59532A1-4B18-4B62-AA5E-5BBAB2CA20CD}" presName="descendantText" presStyleLbl="alignAccFollowNode1" presStyleIdx="1" presStyleCnt="3">
        <dgm:presLayoutVars>
          <dgm:bulletEnabled val="1"/>
        </dgm:presLayoutVars>
      </dgm:prSet>
      <dgm:spPr/>
    </dgm:pt>
    <dgm:pt modelId="{2D24D902-07BB-4ABF-B50C-063D52D20C03}" type="pres">
      <dgm:prSet presAssocID="{3E70B468-1996-45E9-B7C7-BB894C88E980}" presName="sp" presStyleCnt="0"/>
      <dgm:spPr/>
    </dgm:pt>
    <dgm:pt modelId="{335643FB-612B-4120-8166-D84455062ED5}" type="pres">
      <dgm:prSet presAssocID="{C004E167-C629-4173-832E-F31E9995334A}" presName="linNode" presStyleCnt="0"/>
      <dgm:spPr/>
    </dgm:pt>
    <dgm:pt modelId="{3C1DE677-1E22-4E9F-922D-EC5B74BA9DF7}" type="pres">
      <dgm:prSet presAssocID="{C004E167-C629-4173-832E-F31E9995334A}" presName="parentText" presStyleLbl="node1" presStyleIdx="2" presStyleCnt="3" custLinFactNeighborX="5" custLinFactNeighborY="-3971">
        <dgm:presLayoutVars>
          <dgm:chMax val="1"/>
          <dgm:bulletEnabled val="1"/>
        </dgm:presLayoutVars>
      </dgm:prSet>
      <dgm:spPr>
        <a:prstGeom prst="homePlate">
          <a:avLst/>
        </a:prstGeom>
      </dgm:spPr>
    </dgm:pt>
    <dgm:pt modelId="{22AF1059-CFDF-4056-B917-27B1776DED3D}" type="pres">
      <dgm:prSet presAssocID="{C004E167-C629-4173-832E-F31E9995334A}" presName="descendantText" presStyleLbl="alignAccFollowNode1" presStyleIdx="2" presStyleCnt="3">
        <dgm:presLayoutVars>
          <dgm:bulletEnabled val="1"/>
        </dgm:presLayoutVars>
      </dgm:prSet>
      <dgm:spPr/>
    </dgm:pt>
  </dgm:ptLst>
  <dgm:cxnLst>
    <dgm:cxn modelId="{AB64EA10-3053-46E6-A30F-EFC7AE44B699}" type="presOf" srcId="{B59532A1-4B18-4B62-AA5E-5BBAB2CA20CD}" destId="{4A5B2A20-BDD9-4752-AACA-4A3413588E97}" srcOrd="0" destOrd="0" presId="urn:microsoft.com/office/officeart/2005/8/layout/vList5"/>
    <dgm:cxn modelId="{70304618-EAF9-4079-80BA-D82554BF10D5}" type="presOf" srcId="{34B129B7-E982-4922-8BA4-D5231F6E9200}" destId="{22AF1059-CFDF-4056-B917-27B1776DED3D}" srcOrd="0" destOrd="0" presId="urn:microsoft.com/office/officeart/2005/8/layout/vList5"/>
    <dgm:cxn modelId="{B079BC4C-00D6-42E2-875F-0E376073FA05}" type="presOf" srcId="{45851083-E370-413B-ABBD-B74BBCBC0875}" destId="{48A9B890-39FC-49D5-97FE-ADFF9DED82D8}" srcOrd="0" destOrd="1" presId="urn:microsoft.com/office/officeart/2005/8/layout/vList5"/>
    <dgm:cxn modelId="{C3536A6D-B3B7-47DF-B69F-9335A42FB44B}" type="presOf" srcId="{223AF5FD-1D9C-41D0-9DDD-BF7B5A86D4BE}" destId="{31E58497-D245-44AE-A1BF-EF20F75DD51D}" srcOrd="0" destOrd="0" presId="urn:microsoft.com/office/officeart/2005/8/layout/vList5"/>
    <dgm:cxn modelId="{6094084E-7D7D-4963-AEC0-877E2117A4BB}" srcId="{C004E167-C629-4173-832E-F31E9995334A}" destId="{C3736444-3A00-4E10-9923-52D6138C90C7}" srcOrd="1" destOrd="0" parTransId="{DF393AC2-6E13-4FFB-94FC-50AD2FC96019}" sibTransId="{53C19747-516A-4DFD-BB5A-6135EE761487}"/>
    <dgm:cxn modelId="{2964116E-5114-478C-9857-46631FC8141C}" srcId="{B59532A1-4B18-4B62-AA5E-5BBAB2CA20CD}" destId="{35848B20-8BC8-4BA9-954E-BE52FCA4709D}" srcOrd="1" destOrd="0" parTransId="{8DBAFAB2-1780-4493-9CE3-E34E58711E8A}" sibTransId="{B35CA451-BBC9-4B42-A494-764C21FD1744}"/>
    <dgm:cxn modelId="{AFDAAD7D-ABC1-46DC-8059-C9F5F2031E2B}" type="presOf" srcId="{35848B20-8BC8-4BA9-954E-BE52FCA4709D}" destId="{31E58497-D245-44AE-A1BF-EF20F75DD51D}" srcOrd="0" destOrd="1" presId="urn:microsoft.com/office/officeart/2005/8/layout/vList5"/>
    <dgm:cxn modelId="{9D2FE480-34EC-491D-B7C8-64A33CB60BF6}" type="presOf" srcId="{2C029FE0-7A52-4E60-BCE4-DE1DB6066155}" destId="{6C685DFC-7725-474A-8BE0-D607605B4610}" srcOrd="0" destOrd="0" presId="urn:microsoft.com/office/officeart/2005/8/layout/vList5"/>
    <dgm:cxn modelId="{06DF1B81-D3E8-4BDF-8F39-73D737135C5E}" srcId="{B59532A1-4B18-4B62-AA5E-5BBAB2CA20CD}" destId="{223AF5FD-1D9C-41D0-9DDD-BF7B5A86D4BE}" srcOrd="0" destOrd="0" parTransId="{BCDE8B00-4664-41FB-A352-96A09F35AF9B}" sibTransId="{14F4AECB-3C5B-405D-A915-4F87B229C173}"/>
    <dgm:cxn modelId="{CC9D7882-9A24-45A2-B9AF-E7E93A6FF712}" srcId="{C004E167-C629-4173-832E-F31E9995334A}" destId="{34B129B7-E982-4922-8BA4-D5231F6E9200}" srcOrd="0" destOrd="0" parTransId="{9DC0115F-9EC3-4E8F-B49D-6BFB8457137D}" sibTransId="{F0BC9FD0-2266-4CBC-82F3-91D910367FD4}"/>
    <dgm:cxn modelId="{550795A2-5DC9-447F-BA18-16A8ECB8E2B5}" type="presOf" srcId="{6731E493-CFD3-4D3E-81EA-63B24A0B3B5E}" destId="{48A9B890-39FC-49D5-97FE-ADFF9DED82D8}" srcOrd="0" destOrd="0" presId="urn:microsoft.com/office/officeart/2005/8/layout/vList5"/>
    <dgm:cxn modelId="{A66E89B5-477D-4D9C-BE44-3B26465EAB48}" type="presOf" srcId="{C3736444-3A00-4E10-9923-52D6138C90C7}" destId="{22AF1059-CFDF-4056-B917-27B1776DED3D}" srcOrd="0" destOrd="1" presId="urn:microsoft.com/office/officeart/2005/8/layout/vList5"/>
    <dgm:cxn modelId="{64940FBB-0767-4D45-B228-EE2074B4745A}" srcId="{2C029FE0-7A52-4E60-BCE4-DE1DB6066155}" destId="{9638C694-981A-49F7-AB49-503C69A2107F}" srcOrd="0" destOrd="0" parTransId="{38F1C13F-9803-4AFD-9C23-3BD8073192BE}" sibTransId="{8C035847-896B-4F76-A5D4-7F6FEEFA6F07}"/>
    <dgm:cxn modelId="{73097BC4-C42E-4B7A-BEF4-AA627BC820C9}" type="presOf" srcId="{C004E167-C629-4173-832E-F31E9995334A}" destId="{3C1DE677-1E22-4E9F-922D-EC5B74BA9DF7}" srcOrd="0" destOrd="0" presId="urn:microsoft.com/office/officeart/2005/8/layout/vList5"/>
    <dgm:cxn modelId="{A5FF74DA-B699-4143-8B3D-143B5CFD4F7A}" srcId="{2C029FE0-7A52-4E60-BCE4-DE1DB6066155}" destId="{B59532A1-4B18-4B62-AA5E-5BBAB2CA20CD}" srcOrd="1" destOrd="0" parTransId="{0EEA35BD-F33B-4D25-A1B4-73E3786443F7}" sibTransId="{3E70B468-1996-45E9-B7C7-BB894C88E980}"/>
    <dgm:cxn modelId="{05B94EE1-628B-4657-9896-108DBC3AA0AC}" srcId="{9638C694-981A-49F7-AB49-503C69A2107F}" destId="{6731E493-CFD3-4D3E-81EA-63B24A0B3B5E}" srcOrd="0" destOrd="0" parTransId="{80A099DF-1850-4911-9A7D-A6DD314E4B4E}" sibTransId="{08828D86-E4DE-4B20-8634-BB1A031884C9}"/>
    <dgm:cxn modelId="{1E03C4F6-BEC8-4312-9DD5-160EA235FB26}" srcId="{9638C694-981A-49F7-AB49-503C69A2107F}" destId="{45851083-E370-413B-ABBD-B74BBCBC0875}" srcOrd="1" destOrd="0" parTransId="{BB77724B-3A28-4119-800D-D6D9BA8E7888}" sibTransId="{290AB0E6-10BE-4B7C-9D51-FE3D53A7F780}"/>
    <dgm:cxn modelId="{B83296F7-8703-4801-B7B1-6093BD02C87A}" type="presOf" srcId="{9638C694-981A-49F7-AB49-503C69A2107F}" destId="{D2367049-CF5B-49E8-A2FB-D18875B41C5B}" srcOrd="0" destOrd="0" presId="urn:microsoft.com/office/officeart/2005/8/layout/vList5"/>
    <dgm:cxn modelId="{ED9C4EFC-61D8-47C1-9412-0E5390AC0D9C}" srcId="{2C029FE0-7A52-4E60-BCE4-DE1DB6066155}" destId="{C004E167-C629-4173-832E-F31E9995334A}" srcOrd="2" destOrd="0" parTransId="{919842B0-5E5D-472E-99AD-B68291ED3160}" sibTransId="{66733D52-305B-4364-A775-09D0D88C37EF}"/>
    <dgm:cxn modelId="{2371DC01-A58D-42DE-96AE-D78E90D36827}" type="presParOf" srcId="{6C685DFC-7725-474A-8BE0-D607605B4610}" destId="{7FF6A594-7167-4A20-B775-DA6F5C531D1B}" srcOrd="0" destOrd="0" presId="urn:microsoft.com/office/officeart/2005/8/layout/vList5"/>
    <dgm:cxn modelId="{AA88DDCA-A012-449D-BAAB-7CEBCEBB28C8}" type="presParOf" srcId="{7FF6A594-7167-4A20-B775-DA6F5C531D1B}" destId="{D2367049-CF5B-49E8-A2FB-D18875B41C5B}" srcOrd="0" destOrd="0" presId="urn:microsoft.com/office/officeart/2005/8/layout/vList5"/>
    <dgm:cxn modelId="{C32E9232-2D3C-4F22-9981-3B2CB0E20A8A}" type="presParOf" srcId="{7FF6A594-7167-4A20-B775-DA6F5C531D1B}" destId="{48A9B890-39FC-49D5-97FE-ADFF9DED82D8}" srcOrd="1" destOrd="0" presId="urn:microsoft.com/office/officeart/2005/8/layout/vList5"/>
    <dgm:cxn modelId="{19490A26-9E9D-4D2C-9731-9C7C3DFD19D2}" type="presParOf" srcId="{6C685DFC-7725-474A-8BE0-D607605B4610}" destId="{300E9175-FC71-4B1A-9408-5C75A7629209}" srcOrd="1" destOrd="0" presId="urn:microsoft.com/office/officeart/2005/8/layout/vList5"/>
    <dgm:cxn modelId="{94F331B6-BE13-4B36-90C0-97A2D56E1A7B}" type="presParOf" srcId="{6C685DFC-7725-474A-8BE0-D607605B4610}" destId="{7351ED4A-1F3E-4D1D-A2F2-F9E6CE899187}" srcOrd="2" destOrd="0" presId="urn:microsoft.com/office/officeart/2005/8/layout/vList5"/>
    <dgm:cxn modelId="{6D0383D5-5DA7-4BD1-A4A6-FE7D78EA7707}" type="presParOf" srcId="{7351ED4A-1F3E-4D1D-A2F2-F9E6CE899187}" destId="{4A5B2A20-BDD9-4752-AACA-4A3413588E97}" srcOrd="0" destOrd="0" presId="urn:microsoft.com/office/officeart/2005/8/layout/vList5"/>
    <dgm:cxn modelId="{E37EFFD8-008D-4575-9DAF-6DFDA7526F7F}" type="presParOf" srcId="{7351ED4A-1F3E-4D1D-A2F2-F9E6CE899187}" destId="{31E58497-D245-44AE-A1BF-EF20F75DD51D}" srcOrd="1" destOrd="0" presId="urn:microsoft.com/office/officeart/2005/8/layout/vList5"/>
    <dgm:cxn modelId="{CF48F821-8A83-49C2-978A-5D82AEA13839}" type="presParOf" srcId="{6C685DFC-7725-474A-8BE0-D607605B4610}" destId="{2D24D902-07BB-4ABF-B50C-063D52D20C03}" srcOrd="3" destOrd="0" presId="urn:microsoft.com/office/officeart/2005/8/layout/vList5"/>
    <dgm:cxn modelId="{031ADFCF-F8DE-4702-9588-8A830A076505}" type="presParOf" srcId="{6C685DFC-7725-474A-8BE0-D607605B4610}" destId="{335643FB-612B-4120-8166-D84455062ED5}" srcOrd="4" destOrd="0" presId="urn:microsoft.com/office/officeart/2005/8/layout/vList5"/>
    <dgm:cxn modelId="{2168AA42-B0F4-48A6-9CEA-34346FCF3853}" type="presParOf" srcId="{335643FB-612B-4120-8166-D84455062ED5}" destId="{3C1DE677-1E22-4E9F-922D-EC5B74BA9DF7}" srcOrd="0" destOrd="0" presId="urn:microsoft.com/office/officeart/2005/8/layout/vList5"/>
    <dgm:cxn modelId="{59F75BEF-34F7-4299-868C-6ADD4CEC5491}" type="presParOf" srcId="{335643FB-612B-4120-8166-D84455062ED5}" destId="{22AF1059-CFDF-4056-B917-27B1776DED3D}"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7A2580-2251-4FD9-AF16-262B3C53A038}">
      <dsp:nvSpPr>
        <dsp:cNvPr id="0" name=""/>
        <dsp:cNvSpPr/>
      </dsp:nvSpPr>
      <dsp:spPr>
        <a:xfrm>
          <a:off x="0" y="454896"/>
          <a:ext cx="6797675" cy="2309579"/>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dirty="0"/>
            <a:t>A type of inquiry within qualitative, quantitative, and mixed methods approaches</a:t>
          </a:r>
          <a:endParaRPr lang="en-US" sz="4200" kern="1200" dirty="0"/>
        </a:p>
      </dsp:txBody>
      <dsp:txXfrm>
        <a:off x="112744" y="567640"/>
        <a:ext cx="6572187" cy="2084091"/>
      </dsp:txXfrm>
    </dsp:sp>
    <dsp:sp modelId="{0D52FC53-4A09-4853-BB69-07DC0B914EFC}">
      <dsp:nvSpPr>
        <dsp:cNvPr id="0" name=""/>
        <dsp:cNvSpPr/>
      </dsp:nvSpPr>
      <dsp:spPr>
        <a:xfrm>
          <a:off x="0" y="2885436"/>
          <a:ext cx="6797675" cy="2309579"/>
        </a:xfrm>
        <a:prstGeom prst="roundRect">
          <a:avLst/>
        </a:prstGeom>
        <a:solidFill>
          <a:schemeClr val="accent5">
            <a:hueOff val="2127120"/>
            <a:satOff val="-23891"/>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dirty="0"/>
            <a:t>Provides specific direction for procedures in a research study</a:t>
          </a:r>
          <a:endParaRPr lang="en-US" sz="4200" kern="1200" dirty="0"/>
        </a:p>
      </dsp:txBody>
      <dsp:txXfrm>
        <a:off x="112744" y="2998180"/>
        <a:ext cx="6572187" cy="20840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8FBF8-1804-4965-834D-B1839C58E98A}">
      <dsp:nvSpPr>
        <dsp:cNvPr id="0" name=""/>
        <dsp:cNvSpPr/>
      </dsp:nvSpPr>
      <dsp:spPr>
        <a:xfrm>
          <a:off x="0" y="31587"/>
          <a:ext cx="10058399" cy="95822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rtl="0">
            <a:lnSpc>
              <a:spcPct val="90000"/>
            </a:lnSpc>
            <a:spcBef>
              <a:spcPct val="0"/>
            </a:spcBef>
            <a:spcAft>
              <a:spcPct val="35000"/>
            </a:spcAft>
            <a:buNone/>
          </a:pPr>
          <a:r>
            <a:rPr lang="en-US" sz="4200" kern="1200" dirty="0"/>
            <a:t>To undertake your research project: </a:t>
          </a:r>
          <a:endParaRPr lang="en-GB" sz="4200" kern="1200" dirty="0"/>
        </a:p>
      </dsp:txBody>
      <dsp:txXfrm>
        <a:off x="46777" y="78364"/>
        <a:ext cx="9964845" cy="864675"/>
      </dsp:txXfrm>
    </dsp:sp>
    <dsp:sp modelId="{B4C1F8FE-01CD-4454-9AA7-891E6FE81EFF}">
      <dsp:nvSpPr>
        <dsp:cNvPr id="0" name=""/>
        <dsp:cNvSpPr/>
      </dsp:nvSpPr>
      <dsp:spPr>
        <a:xfrm>
          <a:off x="0" y="989817"/>
          <a:ext cx="10058399" cy="978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53340" rIns="298704" bIns="53340" numCol="1" spcCol="1270" anchor="t" anchorCtr="0">
          <a:noAutofit/>
        </a:bodyPr>
        <a:lstStyle/>
        <a:p>
          <a:pPr marL="285750" lvl="1" indent="-285750" algn="l" defTabSz="1466850" rtl="0">
            <a:lnSpc>
              <a:spcPct val="90000"/>
            </a:lnSpc>
            <a:spcBef>
              <a:spcPct val="0"/>
            </a:spcBef>
            <a:spcAft>
              <a:spcPct val="20000"/>
            </a:spcAft>
            <a:buChar char="•"/>
          </a:pPr>
          <a:r>
            <a:rPr lang="en-US" sz="3300" kern="1200" dirty="0"/>
            <a:t>You need to identify </a:t>
          </a:r>
          <a:r>
            <a:rPr lang="en-US" sz="3300" b="1" kern="1200" dirty="0"/>
            <a:t>the research design </a:t>
          </a:r>
          <a:r>
            <a:rPr lang="en-US" sz="3300" kern="1200" dirty="0"/>
            <a:t>you will be adopting </a:t>
          </a:r>
          <a:endParaRPr lang="en-GB" sz="3300" kern="1200" dirty="0"/>
        </a:p>
      </dsp:txBody>
      <dsp:txXfrm>
        <a:off x="0" y="989817"/>
        <a:ext cx="10058399" cy="978074"/>
      </dsp:txXfrm>
    </dsp:sp>
    <dsp:sp modelId="{1CB66AA6-8F6D-4123-B792-165BC2635CB8}">
      <dsp:nvSpPr>
        <dsp:cNvPr id="0" name=""/>
        <dsp:cNvSpPr/>
      </dsp:nvSpPr>
      <dsp:spPr>
        <a:xfrm>
          <a:off x="0" y="1967892"/>
          <a:ext cx="10058399" cy="95822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rtl="0">
            <a:lnSpc>
              <a:spcPct val="90000"/>
            </a:lnSpc>
            <a:spcBef>
              <a:spcPct val="0"/>
            </a:spcBef>
            <a:spcAft>
              <a:spcPct val="35000"/>
            </a:spcAft>
            <a:buNone/>
          </a:pPr>
          <a:r>
            <a:rPr lang="en-US" sz="4200" kern="1200"/>
            <a:t>Design is concerned with </a:t>
          </a:r>
          <a:endParaRPr lang="en-GB" sz="4200" kern="1200"/>
        </a:p>
      </dsp:txBody>
      <dsp:txXfrm>
        <a:off x="46777" y="2014669"/>
        <a:ext cx="9964845" cy="864675"/>
      </dsp:txXfrm>
    </dsp:sp>
    <dsp:sp modelId="{69CB6769-0157-4120-9F61-281EA4EDBFFF}">
      <dsp:nvSpPr>
        <dsp:cNvPr id="0" name=""/>
        <dsp:cNvSpPr/>
      </dsp:nvSpPr>
      <dsp:spPr>
        <a:xfrm>
          <a:off x="0" y="2926122"/>
          <a:ext cx="10058399" cy="1065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53340" rIns="298704" bIns="53340" numCol="1" spcCol="1270" anchor="t" anchorCtr="0">
          <a:noAutofit/>
        </a:bodyPr>
        <a:lstStyle/>
        <a:p>
          <a:pPr marL="285750" lvl="1" indent="-285750" algn="l" defTabSz="1466850" rtl="0">
            <a:lnSpc>
              <a:spcPct val="90000"/>
            </a:lnSpc>
            <a:spcBef>
              <a:spcPct val="0"/>
            </a:spcBef>
            <a:spcAft>
              <a:spcPct val="20000"/>
            </a:spcAft>
            <a:buChar char="•"/>
          </a:pPr>
          <a:r>
            <a:rPr lang="en-US" sz="3300" kern="1200" dirty="0"/>
            <a:t>How you will turn </a:t>
          </a:r>
          <a:r>
            <a:rPr lang="en-US" sz="3300" b="1" kern="1200" dirty="0">
              <a:solidFill>
                <a:srgbClr val="FF0000"/>
              </a:solidFill>
            </a:rPr>
            <a:t>research questions </a:t>
          </a:r>
          <a:r>
            <a:rPr lang="en-US" sz="3300" kern="1200" dirty="0"/>
            <a:t>into projects </a:t>
          </a:r>
          <a:endParaRPr lang="en-GB" sz="3300" kern="1200" dirty="0"/>
        </a:p>
        <a:p>
          <a:pPr marL="285750" lvl="1" indent="-285750" algn="l" defTabSz="1466850" rtl="0">
            <a:lnSpc>
              <a:spcPct val="90000"/>
            </a:lnSpc>
            <a:spcBef>
              <a:spcPct val="0"/>
            </a:spcBef>
            <a:spcAft>
              <a:spcPct val="20000"/>
            </a:spcAft>
            <a:buChar char="•"/>
          </a:pPr>
          <a:r>
            <a:rPr lang="en-US" sz="3300" kern="1200" dirty="0"/>
            <a:t>Is closely linked to the </a:t>
          </a:r>
          <a:r>
            <a:rPr lang="en-US" sz="3300" b="1" kern="1200" dirty="0">
              <a:solidFill>
                <a:srgbClr val="FF0000"/>
              </a:solidFill>
            </a:rPr>
            <a:t>purpose </a:t>
          </a:r>
          <a:r>
            <a:rPr lang="en-US" sz="3300" kern="1200" dirty="0"/>
            <a:t>of your research </a:t>
          </a:r>
          <a:endParaRPr lang="en-GB" sz="3300" kern="1200" dirty="0"/>
        </a:p>
      </dsp:txBody>
      <dsp:txXfrm>
        <a:off x="0" y="2926122"/>
        <a:ext cx="10058399" cy="10650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A9B890-39FC-49D5-97FE-ADFF9DED82D8}">
      <dsp:nvSpPr>
        <dsp:cNvPr id="0" name=""/>
        <dsp:cNvSpPr/>
      </dsp:nvSpPr>
      <dsp:spPr>
        <a:xfrm rot="5400000">
          <a:off x="5346087" y="-2123861"/>
          <a:ext cx="1000880" cy="5502614"/>
        </a:xfrm>
        <a:prstGeom prst="round2SameRect">
          <a:avLst/>
        </a:prstGeom>
        <a:solidFill>
          <a:srgbClr val="00B0F0">
            <a:alpha val="90000"/>
          </a:srgb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rtl="0">
            <a:lnSpc>
              <a:spcPct val="90000"/>
            </a:lnSpc>
            <a:spcBef>
              <a:spcPct val="0"/>
            </a:spcBef>
            <a:spcAft>
              <a:spcPct val="15000"/>
            </a:spcAft>
            <a:buChar char="•"/>
          </a:pPr>
          <a:r>
            <a:rPr lang="en-GB" sz="2400" b="0" kern="1200" baseline="0" dirty="0">
              <a:solidFill>
                <a:schemeClr val="tx1"/>
              </a:solidFill>
            </a:rPr>
            <a:t>Single reality, facts are objective </a:t>
          </a:r>
          <a:endParaRPr lang="en-GB" sz="2400" b="0" kern="1200" dirty="0">
            <a:solidFill>
              <a:schemeClr val="tx1"/>
            </a:solidFill>
          </a:endParaRPr>
        </a:p>
        <a:p>
          <a:pPr marL="171450" lvl="1" indent="-171450" algn="l" defTabSz="711200" rtl="0">
            <a:lnSpc>
              <a:spcPct val="90000"/>
            </a:lnSpc>
            <a:spcBef>
              <a:spcPct val="0"/>
            </a:spcBef>
            <a:spcAft>
              <a:spcPct val="15000"/>
            </a:spcAft>
            <a:buChar char="•"/>
          </a:pPr>
          <a:r>
            <a:rPr lang="en-US" sz="1600" b="1" kern="1200" dirty="0">
              <a:solidFill>
                <a:schemeClr val="bg1"/>
              </a:solidFill>
            </a:rPr>
            <a:t>QUANTITATIVE DESIGN</a:t>
          </a:r>
          <a:endParaRPr lang="en-GB" sz="1600" b="1" kern="1200" dirty="0">
            <a:solidFill>
              <a:schemeClr val="bg1"/>
            </a:solidFill>
          </a:endParaRPr>
        </a:p>
      </dsp:txBody>
      <dsp:txXfrm rot="-5400000">
        <a:off x="3095221" y="175864"/>
        <a:ext cx="5453755" cy="903162"/>
      </dsp:txXfrm>
    </dsp:sp>
    <dsp:sp modelId="{D2367049-CF5B-49E8-A2FB-D18875B41C5B}">
      <dsp:nvSpPr>
        <dsp:cNvPr id="0" name=""/>
        <dsp:cNvSpPr/>
      </dsp:nvSpPr>
      <dsp:spPr>
        <a:xfrm>
          <a:off x="0" y="1895"/>
          <a:ext cx="3095220" cy="1251100"/>
        </a:xfrm>
        <a:prstGeom prst="homePlate">
          <a:avLst/>
        </a:prstGeom>
        <a:solidFill>
          <a:srgbClr val="00B0F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rtl="0">
            <a:lnSpc>
              <a:spcPct val="90000"/>
            </a:lnSpc>
            <a:spcBef>
              <a:spcPct val="0"/>
            </a:spcBef>
            <a:spcAft>
              <a:spcPct val="35000"/>
            </a:spcAft>
            <a:buNone/>
          </a:pPr>
          <a:r>
            <a:rPr lang="en-GB" sz="3200" b="1" kern="1200" dirty="0">
              <a:solidFill>
                <a:srgbClr val="FFC000"/>
              </a:solidFill>
            </a:rPr>
            <a:t>Positivist</a:t>
          </a:r>
        </a:p>
      </dsp:txBody>
      <dsp:txXfrm>
        <a:off x="0" y="1895"/>
        <a:ext cx="2782445" cy="1251100"/>
      </dsp:txXfrm>
    </dsp:sp>
    <dsp:sp modelId="{31E58497-D245-44AE-A1BF-EF20F75DD51D}">
      <dsp:nvSpPr>
        <dsp:cNvPr id="0" name=""/>
        <dsp:cNvSpPr/>
      </dsp:nvSpPr>
      <dsp:spPr>
        <a:xfrm rot="5400000">
          <a:off x="5346087" y="-810205"/>
          <a:ext cx="1000880" cy="5502614"/>
        </a:xfrm>
        <a:prstGeom prst="round2SameRect">
          <a:avLst/>
        </a:prstGeom>
        <a:solidFill>
          <a:srgbClr val="00B0F0">
            <a:alpha val="90000"/>
          </a:srgb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rtl="0">
            <a:lnSpc>
              <a:spcPct val="90000"/>
            </a:lnSpc>
            <a:spcBef>
              <a:spcPct val="0"/>
            </a:spcBef>
            <a:spcAft>
              <a:spcPct val="15000"/>
            </a:spcAft>
            <a:buChar char="•"/>
          </a:pPr>
          <a:r>
            <a:rPr lang="en-GB" sz="2400" b="0" kern="1200" baseline="0" dirty="0">
              <a:solidFill>
                <a:schemeClr val="tx1"/>
              </a:solidFill>
            </a:rPr>
            <a:t>Multiple realities, facts are subjective</a:t>
          </a:r>
          <a:r>
            <a:rPr lang="en-GB" sz="1600" b="1" kern="1200" baseline="0" dirty="0">
              <a:solidFill>
                <a:schemeClr val="tx1"/>
              </a:solidFill>
            </a:rPr>
            <a:t>,  </a:t>
          </a:r>
          <a:endParaRPr lang="en-GB" sz="1600" b="1" kern="1200" dirty="0">
            <a:solidFill>
              <a:schemeClr val="tx1"/>
            </a:solidFill>
          </a:endParaRPr>
        </a:p>
        <a:p>
          <a:pPr marL="171450" lvl="1" indent="-171450" algn="l" defTabSz="711200" rtl="0">
            <a:lnSpc>
              <a:spcPct val="90000"/>
            </a:lnSpc>
            <a:spcBef>
              <a:spcPct val="0"/>
            </a:spcBef>
            <a:spcAft>
              <a:spcPct val="15000"/>
            </a:spcAft>
            <a:buChar char="•"/>
          </a:pPr>
          <a:r>
            <a:rPr lang="en-US" sz="1600" b="1" kern="1200" dirty="0">
              <a:solidFill>
                <a:schemeClr val="bg1"/>
              </a:solidFill>
            </a:rPr>
            <a:t>QUALITATIVE DESIGN</a:t>
          </a:r>
          <a:endParaRPr lang="en-GB" sz="1600" b="1" kern="1200" dirty="0">
            <a:solidFill>
              <a:schemeClr val="bg1"/>
            </a:solidFill>
          </a:endParaRPr>
        </a:p>
      </dsp:txBody>
      <dsp:txXfrm rot="-5400000">
        <a:off x="3095221" y="1489520"/>
        <a:ext cx="5453755" cy="903162"/>
      </dsp:txXfrm>
    </dsp:sp>
    <dsp:sp modelId="{4A5B2A20-BDD9-4752-AACA-4A3413588E97}">
      <dsp:nvSpPr>
        <dsp:cNvPr id="0" name=""/>
        <dsp:cNvSpPr/>
      </dsp:nvSpPr>
      <dsp:spPr>
        <a:xfrm>
          <a:off x="0" y="1315551"/>
          <a:ext cx="3095220" cy="1251100"/>
        </a:xfrm>
        <a:prstGeom prst="homePlate">
          <a:avLst/>
        </a:prstGeom>
        <a:solidFill>
          <a:srgbClr val="00B0F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rtl="0">
            <a:lnSpc>
              <a:spcPct val="90000"/>
            </a:lnSpc>
            <a:spcBef>
              <a:spcPct val="0"/>
            </a:spcBef>
            <a:spcAft>
              <a:spcPct val="35000"/>
            </a:spcAft>
            <a:buNone/>
          </a:pPr>
          <a:r>
            <a:rPr lang="en-US" sz="2800" b="1" kern="1200" dirty="0">
              <a:solidFill>
                <a:srgbClr val="FFC000"/>
              </a:solidFill>
            </a:rPr>
            <a:t>Constructivist/ Interpretivist</a:t>
          </a:r>
          <a:r>
            <a:rPr lang="en-US" sz="2500" b="1" kern="1200" dirty="0">
              <a:solidFill>
                <a:srgbClr val="FFC000"/>
              </a:solidFill>
            </a:rPr>
            <a:t> </a:t>
          </a:r>
          <a:endParaRPr lang="en-GB" sz="2500" kern="1200" dirty="0">
            <a:solidFill>
              <a:srgbClr val="FFC000"/>
            </a:solidFill>
          </a:endParaRPr>
        </a:p>
      </dsp:txBody>
      <dsp:txXfrm>
        <a:off x="0" y="1315551"/>
        <a:ext cx="2782445" cy="1251100"/>
      </dsp:txXfrm>
    </dsp:sp>
    <dsp:sp modelId="{22AF1059-CFDF-4056-B917-27B1776DED3D}">
      <dsp:nvSpPr>
        <dsp:cNvPr id="0" name=""/>
        <dsp:cNvSpPr/>
      </dsp:nvSpPr>
      <dsp:spPr>
        <a:xfrm rot="5400000">
          <a:off x="5346087" y="503450"/>
          <a:ext cx="1000880" cy="5502614"/>
        </a:xfrm>
        <a:prstGeom prst="round2SameRect">
          <a:avLst/>
        </a:prstGeom>
        <a:solidFill>
          <a:srgbClr val="00B0F0">
            <a:alpha val="90000"/>
          </a:srgb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rtl="0">
            <a:lnSpc>
              <a:spcPct val="90000"/>
            </a:lnSpc>
            <a:spcBef>
              <a:spcPct val="0"/>
            </a:spcBef>
            <a:spcAft>
              <a:spcPct val="15000"/>
            </a:spcAft>
            <a:buChar char="•"/>
          </a:pPr>
          <a:r>
            <a:rPr lang="en-US" sz="2400" b="0" kern="1200" dirty="0">
              <a:solidFill>
                <a:schemeClr val="tx1"/>
              </a:solidFill>
            </a:rPr>
            <a:t>Unique interpretations of reality,</a:t>
          </a:r>
          <a:r>
            <a:rPr lang="en-GB" sz="2400" b="0" kern="1200" dirty="0">
              <a:solidFill>
                <a:schemeClr val="tx1"/>
              </a:solidFill>
            </a:rPr>
            <a:t> knowledge is fallible</a:t>
          </a:r>
        </a:p>
        <a:p>
          <a:pPr marL="171450" lvl="1" indent="-171450" algn="l" defTabSz="711200" rtl="0">
            <a:lnSpc>
              <a:spcPct val="90000"/>
            </a:lnSpc>
            <a:spcBef>
              <a:spcPct val="0"/>
            </a:spcBef>
            <a:spcAft>
              <a:spcPct val="15000"/>
            </a:spcAft>
            <a:buChar char="•"/>
          </a:pPr>
          <a:r>
            <a:rPr lang="en-GB" sz="1600" b="1" kern="1200" dirty="0">
              <a:solidFill>
                <a:schemeClr val="bg1"/>
              </a:solidFill>
            </a:rPr>
            <a:t>MIXED-METHODS </a:t>
          </a:r>
          <a:r>
            <a:rPr lang="en-US" sz="1600" b="1" kern="1200" dirty="0">
              <a:solidFill>
                <a:schemeClr val="bg1"/>
              </a:solidFill>
            </a:rPr>
            <a:t>DESIGN</a:t>
          </a:r>
          <a:endParaRPr lang="en-GB" sz="1600" b="1" kern="1200" dirty="0">
            <a:solidFill>
              <a:schemeClr val="bg1"/>
            </a:solidFill>
          </a:endParaRPr>
        </a:p>
      </dsp:txBody>
      <dsp:txXfrm rot="-5400000">
        <a:off x="3095221" y="2803176"/>
        <a:ext cx="5453755" cy="903162"/>
      </dsp:txXfrm>
    </dsp:sp>
    <dsp:sp modelId="{3C1DE677-1E22-4E9F-922D-EC5B74BA9DF7}">
      <dsp:nvSpPr>
        <dsp:cNvPr id="0" name=""/>
        <dsp:cNvSpPr/>
      </dsp:nvSpPr>
      <dsp:spPr>
        <a:xfrm>
          <a:off x="275" y="2579526"/>
          <a:ext cx="3095220" cy="1251100"/>
        </a:xfrm>
        <a:prstGeom prst="homePlate">
          <a:avLst/>
        </a:prstGeom>
        <a:solidFill>
          <a:srgbClr val="00B0F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rtl="0">
            <a:lnSpc>
              <a:spcPct val="90000"/>
            </a:lnSpc>
            <a:spcBef>
              <a:spcPct val="0"/>
            </a:spcBef>
            <a:spcAft>
              <a:spcPct val="35000"/>
            </a:spcAft>
            <a:buNone/>
          </a:pPr>
          <a:r>
            <a:rPr lang="en-US" sz="3200" b="1" kern="1200" dirty="0">
              <a:solidFill>
                <a:srgbClr val="FFC000"/>
              </a:solidFill>
            </a:rPr>
            <a:t>Pragmatist </a:t>
          </a:r>
          <a:endParaRPr lang="en-GB" sz="3200" kern="1200" dirty="0">
            <a:solidFill>
              <a:srgbClr val="FFC000"/>
            </a:solidFill>
          </a:endParaRPr>
        </a:p>
      </dsp:txBody>
      <dsp:txXfrm>
        <a:off x="275" y="2579526"/>
        <a:ext cx="2782445" cy="12511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10/19/2026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45523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10/19/2026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1749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10/19/2026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46546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10/19/2026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1170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10/19/2026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37409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10/19/2026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49279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10/19/2026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4715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10/19/2026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152833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10/19/2026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91582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10/19/2026</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55769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10/19/2026</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172964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13D74E-497E-42CD-921D-1DA7BDA2709B}"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A579DE-21CA-4F28-BF66-B57E1E9A15C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65729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13D74E-497E-42CD-921D-1DA7BDA2709B}"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A579DE-21CA-4F28-BF66-B57E1E9A15C0}" type="slidenum">
              <a:rPr lang="en-GB" smtClean="0"/>
              <a:t>‹#›</a:t>
            </a:fld>
            <a:endParaRPr lang="en-GB"/>
          </a:p>
        </p:txBody>
      </p:sp>
    </p:spTree>
    <p:extLst>
      <p:ext uri="{BB962C8B-B14F-4D97-AF65-F5344CB8AC3E}">
        <p14:creationId xmlns:p14="http://schemas.microsoft.com/office/powerpoint/2010/main" val="31488705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3D74E-497E-42CD-921D-1DA7BDA2709B}"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A579DE-21CA-4F28-BF66-B57E1E9A15C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38118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13D74E-497E-42CD-921D-1DA7BDA2709B}" type="datetimeFigureOut">
              <a:rPr lang="en-GB" smtClean="0"/>
              <a:t>19/10/2026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A579DE-21CA-4F28-BF66-B57E1E9A15C0}" type="slidenum">
              <a:rPr lang="en-GB" smtClean="0"/>
              <a:t>‹#›</a:t>
            </a:fld>
            <a:endParaRPr lang="en-GB"/>
          </a:p>
        </p:txBody>
      </p:sp>
    </p:spTree>
    <p:extLst>
      <p:ext uri="{BB962C8B-B14F-4D97-AF65-F5344CB8AC3E}">
        <p14:creationId xmlns:p14="http://schemas.microsoft.com/office/powerpoint/2010/main" val="16580065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13D74E-497E-42CD-921D-1DA7BDA2709B}" type="datetimeFigureOut">
              <a:rPr lang="en-GB" smtClean="0"/>
              <a:t>19/10/2026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A579DE-21CA-4F28-BF66-B57E1E9A15C0}" type="slidenum">
              <a:rPr lang="en-GB" smtClean="0"/>
              <a:t>‹#›</a:t>
            </a:fld>
            <a:endParaRPr lang="en-GB"/>
          </a:p>
        </p:txBody>
      </p:sp>
    </p:spTree>
    <p:extLst>
      <p:ext uri="{BB962C8B-B14F-4D97-AF65-F5344CB8AC3E}">
        <p14:creationId xmlns:p14="http://schemas.microsoft.com/office/powerpoint/2010/main" val="35230992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13D74E-497E-42CD-921D-1DA7BDA2709B}" type="datetimeFigureOut">
              <a:rPr lang="en-GB" smtClean="0"/>
              <a:t>19/10/2026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A579DE-21CA-4F28-BF66-B57E1E9A15C0}" type="slidenum">
              <a:rPr lang="en-GB" smtClean="0"/>
              <a:t>‹#›</a:t>
            </a:fld>
            <a:endParaRPr lang="en-GB"/>
          </a:p>
        </p:txBody>
      </p:sp>
    </p:spTree>
    <p:extLst>
      <p:ext uri="{BB962C8B-B14F-4D97-AF65-F5344CB8AC3E}">
        <p14:creationId xmlns:p14="http://schemas.microsoft.com/office/powerpoint/2010/main" val="10716870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313D74E-497E-42CD-921D-1DA7BDA2709B}" type="datetimeFigureOut">
              <a:rPr lang="en-GB" smtClean="0"/>
              <a:t>19/10/2026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0A579DE-21CA-4F28-BF66-B57E1E9A15C0}" type="slidenum">
              <a:rPr lang="en-GB" smtClean="0"/>
              <a:t>‹#›</a:t>
            </a:fld>
            <a:endParaRPr lang="en-GB"/>
          </a:p>
        </p:txBody>
      </p:sp>
    </p:spTree>
    <p:extLst>
      <p:ext uri="{BB962C8B-B14F-4D97-AF65-F5344CB8AC3E}">
        <p14:creationId xmlns:p14="http://schemas.microsoft.com/office/powerpoint/2010/main" val="7823077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313D74E-497E-42CD-921D-1DA7BDA2709B}" type="datetimeFigureOut">
              <a:rPr lang="en-GB" smtClean="0"/>
              <a:t>19/10/2026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0A579DE-21CA-4F28-BF66-B57E1E9A15C0}" type="slidenum">
              <a:rPr lang="en-GB" smtClean="0"/>
              <a:t>‹#›</a:t>
            </a:fld>
            <a:endParaRPr lang="en-GB"/>
          </a:p>
        </p:txBody>
      </p:sp>
    </p:spTree>
    <p:extLst>
      <p:ext uri="{BB962C8B-B14F-4D97-AF65-F5344CB8AC3E}">
        <p14:creationId xmlns:p14="http://schemas.microsoft.com/office/powerpoint/2010/main" val="13482177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13D74E-497E-42CD-921D-1DA7BDA2709B}" type="datetimeFigureOut">
              <a:rPr lang="en-GB" smtClean="0"/>
              <a:t>19/10/2026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A579DE-21CA-4F28-BF66-B57E1E9A15C0}" type="slidenum">
              <a:rPr lang="en-GB" smtClean="0"/>
              <a:t>‹#›</a:t>
            </a:fld>
            <a:endParaRPr lang="en-GB"/>
          </a:p>
        </p:txBody>
      </p:sp>
    </p:spTree>
    <p:extLst>
      <p:ext uri="{BB962C8B-B14F-4D97-AF65-F5344CB8AC3E}">
        <p14:creationId xmlns:p14="http://schemas.microsoft.com/office/powerpoint/2010/main" val="12016544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13D74E-497E-42CD-921D-1DA7BDA2709B}"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A579DE-21CA-4F28-BF66-B57E1E9A15C0}" type="slidenum">
              <a:rPr lang="en-GB" smtClean="0"/>
              <a:t>‹#›</a:t>
            </a:fld>
            <a:endParaRPr lang="en-GB"/>
          </a:p>
        </p:txBody>
      </p:sp>
    </p:spTree>
    <p:extLst>
      <p:ext uri="{BB962C8B-B14F-4D97-AF65-F5344CB8AC3E}">
        <p14:creationId xmlns:p14="http://schemas.microsoft.com/office/powerpoint/2010/main" val="3002132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13D74E-497E-42CD-921D-1DA7BDA2709B}"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A579DE-21CA-4F28-BF66-B57E1E9A15C0}" type="slidenum">
              <a:rPr lang="en-GB" smtClean="0"/>
              <a:t>‹#›</a:t>
            </a:fld>
            <a:endParaRPr lang="en-GB"/>
          </a:p>
        </p:txBody>
      </p:sp>
    </p:spTree>
    <p:extLst>
      <p:ext uri="{BB962C8B-B14F-4D97-AF65-F5344CB8AC3E}">
        <p14:creationId xmlns:p14="http://schemas.microsoft.com/office/powerpoint/2010/main" val="879183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10/19/2026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745320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5" r:id="rId3"/>
    <p:sldLayoutId id="2147483986" r:id="rId4"/>
    <p:sldLayoutId id="2147483987" r:id="rId5"/>
    <p:sldLayoutId id="2147483981" r:id="rId6"/>
    <p:sldLayoutId id="2147483977" r:id="rId7"/>
    <p:sldLayoutId id="2147483978" r:id="rId8"/>
    <p:sldLayoutId id="2147483979" r:id="rId9"/>
    <p:sldLayoutId id="2147483980" r:id="rId10"/>
    <p:sldLayoutId id="2147483982"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CEA1D5B-0E92-4DD7-89A0-5CA5E2DADADA}" type="datetimeFigureOut">
              <a:rPr lang="en-GB" smtClean="0"/>
              <a:t>19/10/2026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19ED54E-BF5B-4C44-BF97-F4A41C8B5B5F}"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0609438"/>
      </p:ext>
    </p:extLst>
  </p:cSld>
  <p:clrMap bg1="lt1" tx1="dk1" bg2="lt2" tx2="dk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11BD9-6B41-DEE2-A99D-26010DDDF9AF}"/>
              </a:ext>
            </a:extLst>
          </p:cNvPr>
          <p:cNvSpPr>
            <a:spLocks noGrp="1"/>
          </p:cNvSpPr>
          <p:nvPr>
            <p:ph type="ctrTitle"/>
          </p:nvPr>
        </p:nvSpPr>
        <p:spPr>
          <a:xfrm>
            <a:off x="5289754" y="639098"/>
            <a:ext cx="6253317" cy="3018502"/>
          </a:xfrm>
        </p:spPr>
        <p:txBody>
          <a:bodyPr>
            <a:normAutofit/>
          </a:bodyPr>
          <a:lstStyle/>
          <a:p>
            <a:r>
              <a:rPr lang="en-GB" sz="5400" dirty="0"/>
              <a:t>ECGE7005P</a:t>
            </a:r>
            <a:br>
              <a:rPr lang="en-GB" sz="5400" dirty="0"/>
            </a:br>
            <a:r>
              <a:rPr lang="en-GB" sz="5400" dirty="0"/>
              <a:t>Research Designs</a:t>
            </a:r>
          </a:p>
        </p:txBody>
      </p:sp>
      <p:pic>
        <p:nvPicPr>
          <p:cNvPr id="4" name="Picture 3">
            <a:extLst>
              <a:ext uri="{FF2B5EF4-FFF2-40B4-BE49-F238E27FC236}">
                <a16:creationId xmlns:a16="http://schemas.microsoft.com/office/drawing/2014/main" id="{98631FB5-F08E-7766-7F4F-5814049588D4}"/>
              </a:ext>
            </a:extLst>
          </p:cNvPr>
          <p:cNvPicPr>
            <a:picLocks noChangeAspect="1"/>
          </p:cNvPicPr>
          <p:nvPr/>
        </p:nvPicPr>
        <p:blipFill>
          <a:blip r:embed="rId2"/>
          <a:srcRect l="29839" r="36367"/>
          <a:stretch/>
        </p:blipFill>
        <p:spPr>
          <a:xfrm>
            <a:off x="-1" y="1"/>
            <a:ext cx="4635315" cy="6857999"/>
          </a:xfrm>
          <a:prstGeom prst="rect">
            <a:avLst/>
          </a:prstGeom>
        </p:spPr>
      </p:pic>
      <p:cxnSp>
        <p:nvCxnSpPr>
          <p:cNvPr id="22" name="Straight Connector 21">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6092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Content Placeholder 8">
            <a:extLst>
              <a:ext uri="{FF2B5EF4-FFF2-40B4-BE49-F238E27FC236}">
                <a16:creationId xmlns:a16="http://schemas.microsoft.com/office/drawing/2014/main" id="{42C14F8A-9A68-4926-7878-5461D772ECC5}"/>
              </a:ext>
            </a:extLst>
          </p:cNvPr>
          <p:cNvSpPr>
            <a:spLocks noGrp="1"/>
          </p:cNvSpPr>
          <p:nvPr>
            <p:ph idx="1"/>
          </p:nvPr>
        </p:nvSpPr>
        <p:spPr>
          <a:xfrm>
            <a:off x="470681" y="2625808"/>
            <a:ext cx="3084844" cy="3335519"/>
          </a:xfrm>
        </p:spPr>
        <p:txBody>
          <a:bodyPr>
            <a:normAutofit/>
          </a:bodyPr>
          <a:lstStyle/>
          <a:p>
            <a:r>
              <a:rPr lang="en-US" sz="3200" b="1" dirty="0">
                <a:solidFill>
                  <a:srgbClr val="FFFFFF"/>
                </a:solidFill>
              </a:rPr>
              <a:t>What is Research Design?</a:t>
            </a:r>
          </a:p>
        </p:txBody>
      </p:sp>
      <p:sp>
        <p:nvSpPr>
          <p:cNvPr id="23" name="Rectangle 22">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 name="TextBox 4">
            <a:extLst>
              <a:ext uri="{FF2B5EF4-FFF2-40B4-BE49-F238E27FC236}">
                <a16:creationId xmlns:a16="http://schemas.microsoft.com/office/drawing/2014/main" id="{FBEEC37C-F787-AE72-290C-ED7BA944D954}"/>
              </a:ext>
            </a:extLst>
          </p:cNvPr>
          <p:cNvGraphicFramePr>
            <a:graphicFrameLocks/>
          </p:cNvGraphicFramePr>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6176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CB33AC8-7522-9B99-EED0-093401E5920A}"/>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28B2E1D-8FB6-7A91-4384-68BAD03DD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27D87EF7-639A-1D65-91B9-78FB80E7C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Content Placeholder 8">
            <a:extLst>
              <a:ext uri="{FF2B5EF4-FFF2-40B4-BE49-F238E27FC236}">
                <a16:creationId xmlns:a16="http://schemas.microsoft.com/office/drawing/2014/main" id="{2EB91F19-3F12-A89B-0509-400C1ED94F28}"/>
              </a:ext>
            </a:extLst>
          </p:cNvPr>
          <p:cNvSpPr>
            <a:spLocks noGrp="1"/>
          </p:cNvSpPr>
          <p:nvPr>
            <p:ph idx="1"/>
          </p:nvPr>
        </p:nvSpPr>
        <p:spPr>
          <a:xfrm>
            <a:off x="470681" y="2625808"/>
            <a:ext cx="3084844" cy="3335519"/>
          </a:xfrm>
        </p:spPr>
        <p:txBody>
          <a:bodyPr>
            <a:normAutofit/>
          </a:bodyPr>
          <a:lstStyle/>
          <a:p>
            <a:r>
              <a:rPr lang="en-US" sz="3200" b="1" dirty="0">
                <a:solidFill>
                  <a:srgbClr val="FFFFFF"/>
                </a:solidFill>
              </a:rPr>
              <a:t>Research Design</a:t>
            </a:r>
          </a:p>
        </p:txBody>
      </p:sp>
      <p:sp>
        <p:nvSpPr>
          <p:cNvPr id="23" name="Rectangle 22">
            <a:extLst>
              <a:ext uri="{FF2B5EF4-FFF2-40B4-BE49-F238E27FC236}">
                <a16:creationId xmlns:a16="http://schemas.microsoft.com/office/drawing/2014/main" id="{46D2AB58-6CF5-50BC-F3D9-F6C015E2C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7459880E-7524-0739-CCFD-F0B60428266D}"/>
              </a:ext>
            </a:extLst>
          </p:cNvPr>
          <p:cNvPicPr>
            <a:picLocks noChangeAspect="1"/>
          </p:cNvPicPr>
          <p:nvPr/>
        </p:nvPicPr>
        <p:blipFill>
          <a:blip r:embed="rId2"/>
          <a:stretch>
            <a:fillRect/>
          </a:stretch>
        </p:blipFill>
        <p:spPr>
          <a:xfrm>
            <a:off x="5352138" y="640080"/>
            <a:ext cx="5577840" cy="5577840"/>
          </a:xfrm>
          <a:prstGeom prst="rect">
            <a:avLst/>
          </a:prstGeom>
        </p:spPr>
      </p:pic>
    </p:spTree>
    <p:extLst>
      <p:ext uri="{BB962C8B-B14F-4D97-AF65-F5344CB8AC3E}">
        <p14:creationId xmlns:p14="http://schemas.microsoft.com/office/powerpoint/2010/main" val="1832152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8FAE6-0A97-2D97-607B-D53D0501BD83}"/>
              </a:ext>
            </a:extLst>
          </p:cNvPr>
          <p:cNvSpPr>
            <a:spLocks noGrp="1"/>
          </p:cNvSpPr>
          <p:nvPr>
            <p:ph type="title"/>
          </p:nvPr>
        </p:nvSpPr>
        <p:spPr/>
        <p:txBody>
          <a:bodyPr/>
          <a:lstStyle/>
          <a:p>
            <a:r>
              <a:rPr lang="en-GB" sz="4800" b="1" dirty="0"/>
              <a:t>Research Design</a:t>
            </a:r>
            <a:endParaRPr lang="en-GB" dirty="0"/>
          </a:p>
        </p:txBody>
      </p:sp>
      <p:graphicFrame>
        <p:nvGraphicFramePr>
          <p:cNvPr id="4" name="Content Placeholder 3">
            <a:extLst>
              <a:ext uri="{FF2B5EF4-FFF2-40B4-BE49-F238E27FC236}">
                <a16:creationId xmlns:a16="http://schemas.microsoft.com/office/drawing/2014/main" id="{46C3A26F-782E-285D-F874-D7694F69783D}"/>
              </a:ext>
            </a:extLst>
          </p:cNvPr>
          <p:cNvGraphicFramePr>
            <a:graphicFrameLocks noGrp="1"/>
          </p:cNvGraphicFramePr>
          <p:nvPr>
            <p:ph idx="1"/>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1031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E8019-B4AB-A22B-9B7B-9EF7BEA99BD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8D5FE34-2305-D605-924C-63DB9C73E093}"/>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F4F26EC-1D04-B699-D14D-7A06D4F51770}"/>
              </a:ext>
            </a:extLst>
          </p:cNvPr>
          <p:cNvPicPr>
            <a:picLocks noChangeAspect="1"/>
          </p:cNvPicPr>
          <p:nvPr/>
        </p:nvPicPr>
        <p:blipFill>
          <a:blip r:embed="rId2"/>
          <a:stretch>
            <a:fillRect/>
          </a:stretch>
        </p:blipFill>
        <p:spPr>
          <a:xfrm>
            <a:off x="0" y="303"/>
            <a:ext cx="12192000" cy="6857394"/>
          </a:xfrm>
          <a:prstGeom prst="rect">
            <a:avLst/>
          </a:prstGeom>
        </p:spPr>
      </p:pic>
    </p:spTree>
    <p:extLst>
      <p:ext uri="{BB962C8B-B14F-4D97-AF65-F5344CB8AC3E}">
        <p14:creationId xmlns:p14="http://schemas.microsoft.com/office/powerpoint/2010/main" val="738884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C8033-E5A1-0DB4-8979-962766A566E1}"/>
              </a:ext>
            </a:extLst>
          </p:cNvPr>
          <p:cNvSpPr>
            <a:spLocks noGrp="1"/>
          </p:cNvSpPr>
          <p:nvPr>
            <p:ph type="title"/>
          </p:nvPr>
        </p:nvSpPr>
        <p:spPr/>
        <p:txBody>
          <a:bodyPr>
            <a:normAutofit/>
          </a:bodyPr>
          <a:lstStyle/>
          <a:p>
            <a:r>
              <a:rPr lang="en-GB" sz="4000" dirty="0"/>
              <a:t>Paradigms and Reasoning Approaches</a:t>
            </a:r>
          </a:p>
        </p:txBody>
      </p:sp>
      <p:graphicFrame>
        <p:nvGraphicFramePr>
          <p:cNvPr id="4" name="Content Placeholder 3">
            <a:extLst>
              <a:ext uri="{FF2B5EF4-FFF2-40B4-BE49-F238E27FC236}">
                <a16:creationId xmlns:a16="http://schemas.microsoft.com/office/drawing/2014/main" id="{993786DB-AE1D-4946-0700-A82196ABF94E}"/>
              </a:ext>
            </a:extLst>
          </p:cNvPr>
          <p:cNvGraphicFramePr>
            <a:graphicFrameLocks noGrp="1"/>
          </p:cNvGraphicFramePr>
          <p:nvPr>
            <p:ph idx="1"/>
            <p:extLst>
              <p:ext uri="{D42A27DB-BD31-4B8C-83A1-F6EECF244321}">
                <p14:modId xmlns:p14="http://schemas.microsoft.com/office/powerpoint/2010/main" val="3926845853"/>
              </p:ext>
            </p:extLst>
          </p:nvPr>
        </p:nvGraphicFramePr>
        <p:xfrm>
          <a:off x="222487" y="1975155"/>
          <a:ext cx="7660864" cy="4044984"/>
        </p:xfrm>
        <a:graphic>
          <a:graphicData uri="http://schemas.openxmlformats.org/drawingml/2006/table">
            <a:tbl>
              <a:tblPr>
                <a:tableStyleId>{5C22544A-7EE6-4342-B048-85BDC9FD1C3A}</a:tableStyleId>
              </a:tblPr>
              <a:tblGrid>
                <a:gridCol w="1915216">
                  <a:extLst>
                    <a:ext uri="{9D8B030D-6E8A-4147-A177-3AD203B41FA5}">
                      <a16:colId xmlns:a16="http://schemas.microsoft.com/office/drawing/2014/main" val="1566159768"/>
                    </a:ext>
                  </a:extLst>
                </a:gridCol>
                <a:gridCol w="1915216">
                  <a:extLst>
                    <a:ext uri="{9D8B030D-6E8A-4147-A177-3AD203B41FA5}">
                      <a16:colId xmlns:a16="http://schemas.microsoft.com/office/drawing/2014/main" val="1521205231"/>
                    </a:ext>
                  </a:extLst>
                </a:gridCol>
                <a:gridCol w="1915216">
                  <a:extLst>
                    <a:ext uri="{9D8B030D-6E8A-4147-A177-3AD203B41FA5}">
                      <a16:colId xmlns:a16="http://schemas.microsoft.com/office/drawing/2014/main" val="1161032552"/>
                    </a:ext>
                  </a:extLst>
                </a:gridCol>
                <a:gridCol w="1915216">
                  <a:extLst>
                    <a:ext uri="{9D8B030D-6E8A-4147-A177-3AD203B41FA5}">
                      <a16:colId xmlns:a16="http://schemas.microsoft.com/office/drawing/2014/main" val="3027920506"/>
                    </a:ext>
                  </a:extLst>
                </a:gridCol>
              </a:tblGrid>
              <a:tr h="278577">
                <a:tc>
                  <a:txBody>
                    <a:bodyPr/>
                    <a:lstStyle/>
                    <a:p>
                      <a:pPr>
                        <a:buNone/>
                      </a:pPr>
                      <a:r>
                        <a:rPr lang="en-GB" sz="1400"/>
                        <a:t>Paradigm</a:t>
                      </a:r>
                    </a:p>
                  </a:txBody>
                  <a:tcPr marL="69644" marR="69644" marT="34822" marB="34822" anchor="ctr"/>
                </a:tc>
                <a:tc>
                  <a:txBody>
                    <a:bodyPr/>
                    <a:lstStyle/>
                    <a:p>
                      <a:pPr>
                        <a:buNone/>
                      </a:pPr>
                      <a:r>
                        <a:rPr lang="en-GB" sz="1400"/>
                        <a:t>Ontology</a:t>
                      </a:r>
                    </a:p>
                  </a:txBody>
                  <a:tcPr marL="69644" marR="69644" marT="34822" marB="34822" anchor="ctr"/>
                </a:tc>
                <a:tc>
                  <a:txBody>
                    <a:bodyPr/>
                    <a:lstStyle/>
                    <a:p>
                      <a:pPr>
                        <a:buNone/>
                      </a:pPr>
                      <a:r>
                        <a:rPr lang="en-GB" sz="1400"/>
                        <a:t>Epistemology</a:t>
                      </a:r>
                    </a:p>
                  </a:txBody>
                  <a:tcPr marL="69644" marR="69644" marT="34822" marB="34822" anchor="ctr"/>
                </a:tc>
                <a:tc>
                  <a:txBody>
                    <a:bodyPr/>
                    <a:lstStyle/>
                    <a:p>
                      <a:pPr>
                        <a:buNone/>
                      </a:pPr>
                      <a:r>
                        <a:rPr lang="en-GB" sz="1400"/>
                        <a:t>Axiology</a:t>
                      </a:r>
                    </a:p>
                  </a:txBody>
                  <a:tcPr marL="69644" marR="69644" marT="34822" marB="34822" anchor="ctr"/>
                </a:tc>
                <a:extLst>
                  <a:ext uri="{0D108BD9-81ED-4DB2-BD59-A6C34878D82A}">
                    <a16:rowId xmlns:a16="http://schemas.microsoft.com/office/drawing/2014/main" val="1562884738"/>
                  </a:ext>
                </a:extLst>
              </a:tr>
              <a:tr h="696442">
                <a:tc>
                  <a:txBody>
                    <a:bodyPr/>
                    <a:lstStyle/>
                    <a:p>
                      <a:pPr>
                        <a:buNone/>
                      </a:pPr>
                      <a:r>
                        <a:rPr lang="en-GB" sz="1400"/>
                        <a:t>Positivism</a:t>
                      </a:r>
                    </a:p>
                  </a:txBody>
                  <a:tcPr marL="69644" marR="69644" marT="34822" marB="34822" anchor="ctr"/>
                </a:tc>
                <a:tc>
                  <a:txBody>
                    <a:bodyPr/>
                    <a:lstStyle/>
                    <a:p>
                      <a:pPr>
                        <a:buNone/>
                      </a:pPr>
                      <a:r>
                        <a:rPr lang="en-GB" sz="1400" dirty="0"/>
                        <a:t>Single objective reality</a:t>
                      </a:r>
                    </a:p>
                  </a:txBody>
                  <a:tcPr marL="69644" marR="69644" marT="34822" marB="34822" anchor="ctr"/>
                </a:tc>
                <a:tc>
                  <a:txBody>
                    <a:bodyPr/>
                    <a:lstStyle/>
                    <a:p>
                      <a:pPr>
                        <a:buNone/>
                      </a:pPr>
                      <a:r>
                        <a:rPr lang="en-GB" sz="1400" dirty="0"/>
                        <a:t>Researcher remains independent and objective</a:t>
                      </a:r>
                    </a:p>
                  </a:txBody>
                  <a:tcPr marL="69644" marR="69644" marT="34822" marB="34822" anchor="ctr"/>
                </a:tc>
                <a:tc>
                  <a:txBody>
                    <a:bodyPr/>
                    <a:lstStyle/>
                    <a:p>
                      <a:pPr>
                        <a:buNone/>
                      </a:pPr>
                      <a:r>
                        <a:rPr lang="en-GB" sz="1400" dirty="0"/>
                        <a:t>Values excluded; objectivity valued</a:t>
                      </a:r>
                    </a:p>
                  </a:txBody>
                  <a:tcPr marL="69644" marR="69644" marT="34822" marB="34822" anchor="ctr"/>
                </a:tc>
                <a:extLst>
                  <a:ext uri="{0D108BD9-81ED-4DB2-BD59-A6C34878D82A}">
                    <a16:rowId xmlns:a16="http://schemas.microsoft.com/office/drawing/2014/main" val="2572399679"/>
                  </a:ext>
                </a:extLst>
              </a:tr>
              <a:tr h="696442">
                <a:tc>
                  <a:txBody>
                    <a:bodyPr/>
                    <a:lstStyle/>
                    <a:p>
                      <a:pPr>
                        <a:buNone/>
                      </a:pPr>
                      <a:r>
                        <a:rPr lang="en-GB" sz="1400"/>
                        <a:t>Post-positivism</a:t>
                      </a:r>
                    </a:p>
                  </a:txBody>
                  <a:tcPr marL="69644" marR="69644" marT="34822" marB="34822" anchor="ctr"/>
                </a:tc>
                <a:tc>
                  <a:txBody>
                    <a:bodyPr/>
                    <a:lstStyle/>
                    <a:p>
                      <a:pPr>
                        <a:buNone/>
                      </a:pPr>
                      <a:r>
                        <a:rPr lang="en-GB" sz="1400" dirty="0"/>
                        <a:t>Reality exists but can only be imperfectly known</a:t>
                      </a:r>
                    </a:p>
                  </a:txBody>
                  <a:tcPr marL="69644" marR="69644" marT="34822" marB="34822" anchor="ctr"/>
                </a:tc>
                <a:tc>
                  <a:txBody>
                    <a:bodyPr/>
                    <a:lstStyle/>
                    <a:p>
                      <a:pPr>
                        <a:buNone/>
                      </a:pPr>
                      <a:r>
                        <a:rPr lang="en-GB" sz="1400"/>
                        <a:t>Knowledge is provisional and probabilistic</a:t>
                      </a:r>
                    </a:p>
                  </a:txBody>
                  <a:tcPr marL="69644" marR="69644" marT="34822" marB="34822" anchor="ctr"/>
                </a:tc>
                <a:tc>
                  <a:txBody>
                    <a:bodyPr/>
                    <a:lstStyle/>
                    <a:p>
                      <a:pPr>
                        <a:buNone/>
                      </a:pPr>
                      <a:r>
                        <a:rPr lang="en-GB" sz="1400"/>
                        <a:t>Researcher seeks to minimise bias</a:t>
                      </a:r>
                    </a:p>
                  </a:txBody>
                  <a:tcPr marL="69644" marR="69644" marT="34822" marB="34822" anchor="ctr"/>
                </a:tc>
                <a:extLst>
                  <a:ext uri="{0D108BD9-81ED-4DB2-BD59-A6C34878D82A}">
                    <a16:rowId xmlns:a16="http://schemas.microsoft.com/office/drawing/2014/main" val="2456199064"/>
                  </a:ext>
                </a:extLst>
              </a:tr>
              <a:tr h="487510">
                <a:tc>
                  <a:txBody>
                    <a:bodyPr/>
                    <a:lstStyle/>
                    <a:p>
                      <a:pPr>
                        <a:buNone/>
                      </a:pPr>
                      <a:r>
                        <a:rPr lang="en-GB" sz="1400"/>
                        <a:t>Interpretivism / Constructivism</a:t>
                      </a:r>
                    </a:p>
                  </a:txBody>
                  <a:tcPr marL="69644" marR="69644" marT="34822" marB="34822" anchor="ctr"/>
                </a:tc>
                <a:tc>
                  <a:txBody>
                    <a:bodyPr/>
                    <a:lstStyle/>
                    <a:p>
                      <a:pPr>
                        <a:buNone/>
                      </a:pPr>
                      <a:r>
                        <a:rPr lang="en-GB" sz="1400"/>
                        <a:t>Multiple socially constructed realities</a:t>
                      </a:r>
                    </a:p>
                  </a:txBody>
                  <a:tcPr marL="69644" marR="69644" marT="34822" marB="34822" anchor="ctr"/>
                </a:tc>
                <a:tc>
                  <a:txBody>
                    <a:bodyPr/>
                    <a:lstStyle/>
                    <a:p>
                      <a:pPr>
                        <a:buNone/>
                      </a:pPr>
                      <a:r>
                        <a:rPr lang="en-GB" sz="1400"/>
                        <a:t>Knowledge co-created through interaction</a:t>
                      </a:r>
                    </a:p>
                  </a:txBody>
                  <a:tcPr marL="69644" marR="69644" marT="34822" marB="34822" anchor="ctr"/>
                </a:tc>
                <a:tc>
                  <a:txBody>
                    <a:bodyPr/>
                    <a:lstStyle/>
                    <a:p>
                      <a:pPr>
                        <a:buNone/>
                      </a:pPr>
                      <a:r>
                        <a:rPr lang="en-GB" sz="1400"/>
                        <a:t>Values acknowledged and incorporated</a:t>
                      </a:r>
                    </a:p>
                  </a:txBody>
                  <a:tcPr marL="69644" marR="69644" marT="34822" marB="34822" anchor="ctr"/>
                </a:tc>
                <a:extLst>
                  <a:ext uri="{0D108BD9-81ED-4DB2-BD59-A6C34878D82A}">
                    <a16:rowId xmlns:a16="http://schemas.microsoft.com/office/drawing/2014/main" val="2850878722"/>
                  </a:ext>
                </a:extLst>
              </a:tr>
              <a:tr h="696442">
                <a:tc>
                  <a:txBody>
                    <a:bodyPr/>
                    <a:lstStyle/>
                    <a:p>
                      <a:pPr>
                        <a:buNone/>
                      </a:pPr>
                      <a:r>
                        <a:rPr lang="en-GB" sz="1400"/>
                        <a:t>Critical Theory</a:t>
                      </a:r>
                    </a:p>
                  </a:txBody>
                  <a:tcPr marL="69644" marR="69644" marT="34822" marB="34822" anchor="ctr"/>
                </a:tc>
                <a:tc>
                  <a:txBody>
                    <a:bodyPr/>
                    <a:lstStyle/>
                    <a:p>
                      <a:pPr>
                        <a:buNone/>
                      </a:pPr>
                      <a:r>
                        <a:rPr lang="en-GB" sz="1400"/>
                        <a:t>Reality shaped by social, political, cultural, and historical forces</a:t>
                      </a:r>
                    </a:p>
                  </a:txBody>
                  <a:tcPr marL="69644" marR="69644" marT="34822" marB="34822" anchor="ctr"/>
                </a:tc>
                <a:tc>
                  <a:txBody>
                    <a:bodyPr/>
                    <a:lstStyle/>
                    <a:p>
                      <a:pPr>
                        <a:buNone/>
                      </a:pPr>
                      <a:r>
                        <a:rPr lang="en-GB" sz="1400"/>
                        <a:t>Knowledge used to uncover power structures</a:t>
                      </a:r>
                    </a:p>
                  </a:txBody>
                  <a:tcPr marL="69644" marR="69644" marT="34822" marB="34822" anchor="ctr"/>
                </a:tc>
                <a:tc>
                  <a:txBody>
                    <a:bodyPr/>
                    <a:lstStyle/>
                    <a:p>
                      <a:pPr>
                        <a:buNone/>
                      </a:pPr>
                      <a:r>
                        <a:rPr lang="en-GB" sz="1400"/>
                        <a:t>Explicit commitment to social justice and emancipation</a:t>
                      </a:r>
                    </a:p>
                  </a:txBody>
                  <a:tcPr marL="69644" marR="69644" marT="34822" marB="34822" anchor="ctr"/>
                </a:tc>
                <a:extLst>
                  <a:ext uri="{0D108BD9-81ED-4DB2-BD59-A6C34878D82A}">
                    <a16:rowId xmlns:a16="http://schemas.microsoft.com/office/drawing/2014/main" val="22408113"/>
                  </a:ext>
                </a:extLst>
              </a:tr>
              <a:tr h="905375">
                <a:tc>
                  <a:txBody>
                    <a:bodyPr/>
                    <a:lstStyle/>
                    <a:p>
                      <a:pPr>
                        <a:buNone/>
                      </a:pPr>
                      <a:r>
                        <a:rPr lang="en-GB" sz="1400"/>
                        <a:t>Pragmatism</a:t>
                      </a:r>
                    </a:p>
                  </a:txBody>
                  <a:tcPr marL="69644" marR="69644" marT="34822" marB="34822" anchor="ctr"/>
                </a:tc>
                <a:tc>
                  <a:txBody>
                    <a:bodyPr/>
                    <a:lstStyle/>
                    <a:p>
                      <a:pPr>
                        <a:buNone/>
                      </a:pPr>
                      <a:r>
                        <a:rPr lang="en-GB" sz="1400"/>
                        <a:t>Reality is both objective and subjective depending on the problem</a:t>
                      </a:r>
                    </a:p>
                  </a:txBody>
                  <a:tcPr marL="69644" marR="69644" marT="34822" marB="34822" anchor="ctr"/>
                </a:tc>
                <a:tc>
                  <a:txBody>
                    <a:bodyPr/>
                    <a:lstStyle/>
                    <a:p>
                      <a:pPr>
                        <a:buNone/>
                      </a:pPr>
                      <a:r>
                        <a:rPr lang="en-GB" sz="1400"/>
                        <a:t>Knowledge judged by usefulness and consequences</a:t>
                      </a:r>
                    </a:p>
                  </a:txBody>
                  <a:tcPr marL="69644" marR="69644" marT="34822" marB="34822" anchor="ctr"/>
                </a:tc>
                <a:tc>
                  <a:txBody>
                    <a:bodyPr/>
                    <a:lstStyle/>
                    <a:p>
                      <a:pPr>
                        <a:buNone/>
                      </a:pPr>
                      <a:r>
                        <a:rPr lang="en-GB" sz="1400" dirty="0"/>
                        <a:t>Values guide the choice of methods and solutions</a:t>
                      </a:r>
                    </a:p>
                  </a:txBody>
                  <a:tcPr marL="69644" marR="69644" marT="34822" marB="34822" anchor="ctr"/>
                </a:tc>
                <a:extLst>
                  <a:ext uri="{0D108BD9-81ED-4DB2-BD59-A6C34878D82A}">
                    <a16:rowId xmlns:a16="http://schemas.microsoft.com/office/drawing/2014/main" val="1813199465"/>
                  </a:ext>
                </a:extLst>
              </a:tr>
            </a:tbl>
          </a:graphicData>
        </a:graphic>
      </p:graphicFrame>
      <p:sp>
        <p:nvSpPr>
          <p:cNvPr id="5" name="Right Brace 4">
            <a:extLst>
              <a:ext uri="{FF2B5EF4-FFF2-40B4-BE49-F238E27FC236}">
                <a16:creationId xmlns:a16="http://schemas.microsoft.com/office/drawing/2014/main" id="{BCC532AC-9300-888D-973D-21EB901F2F05}"/>
              </a:ext>
            </a:extLst>
          </p:cNvPr>
          <p:cNvSpPr/>
          <p:nvPr/>
        </p:nvSpPr>
        <p:spPr>
          <a:xfrm>
            <a:off x="7883351" y="2473120"/>
            <a:ext cx="173994" cy="964933"/>
          </a:xfrm>
          <a:prstGeom prst="rightBrace">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a:extLst>
              <a:ext uri="{FF2B5EF4-FFF2-40B4-BE49-F238E27FC236}">
                <a16:creationId xmlns:a16="http://schemas.microsoft.com/office/drawing/2014/main" id="{096AEBDE-D7F6-9B99-1489-67AA7FF6218A}"/>
              </a:ext>
            </a:extLst>
          </p:cNvPr>
          <p:cNvSpPr txBox="1"/>
          <p:nvPr/>
        </p:nvSpPr>
        <p:spPr>
          <a:xfrm>
            <a:off x="8166818" y="2549498"/>
            <a:ext cx="3802695" cy="1077218"/>
          </a:xfrm>
          <a:prstGeom prst="rect">
            <a:avLst/>
          </a:prstGeom>
          <a:noFill/>
        </p:spPr>
        <p:txBody>
          <a:bodyPr wrap="square" rtlCol="0">
            <a:spAutoFit/>
          </a:bodyPr>
          <a:lstStyle/>
          <a:p>
            <a:r>
              <a:rPr lang="en-GB" sz="1600" b="1" dirty="0"/>
              <a:t>Deductive</a:t>
            </a:r>
          </a:p>
          <a:p>
            <a:r>
              <a:rPr lang="en-GB" sz="1400" dirty="0"/>
              <a:t>Theory → Hypothesis → Data Collection → Analysis → Confirmation or Rejection</a:t>
            </a:r>
          </a:p>
          <a:p>
            <a:endParaRPr lang="en-GB" dirty="0"/>
          </a:p>
        </p:txBody>
      </p:sp>
      <p:sp>
        <p:nvSpPr>
          <p:cNvPr id="8" name="Right Brace 7">
            <a:extLst>
              <a:ext uri="{FF2B5EF4-FFF2-40B4-BE49-F238E27FC236}">
                <a16:creationId xmlns:a16="http://schemas.microsoft.com/office/drawing/2014/main" id="{BF1ABC30-C057-4E11-B60F-918FF6659DA8}"/>
              </a:ext>
            </a:extLst>
          </p:cNvPr>
          <p:cNvSpPr/>
          <p:nvPr/>
        </p:nvSpPr>
        <p:spPr>
          <a:xfrm>
            <a:off x="7883351" y="3823867"/>
            <a:ext cx="173994" cy="964933"/>
          </a:xfrm>
          <a:prstGeom prst="rightBrace">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TextBox 9">
            <a:extLst>
              <a:ext uri="{FF2B5EF4-FFF2-40B4-BE49-F238E27FC236}">
                <a16:creationId xmlns:a16="http://schemas.microsoft.com/office/drawing/2014/main" id="{939C8995-7DA9-E749-0CFA-F48F245062ED}"/>
              </a:ext>
            </a:extLst>
          </p:cNvPr>
          <p:cNvSpPr txBox="1"/>
          <p:nvPr/>
        </p:nvSpPr>
        <p:spPr>
          <a:xfrm>
            <a:off x="8166818" y="3900245"/>
            <a:ext cx="3802695" cy="769441"/>
          </a:xfrm>
          <a:prstGeom prst="rect">
            <a:avLst/>
          </a:prstGeom>
          <a:noFill/>
        </p:spPr>
        <p:txBody>
          <a:bodyPr wrap="square" rtlCol="0">
            <a:spAutoFit/>
          </a:bodyPr>
          <a:lstStyle/>
          <a:p>
            <a:r>
              <a:rPr lang="en-GB" sz="1600" b="1" dirty="0"/>
              <a:t>Inductive</a:t>
            </a:r>
          </a:p>
          <a:p>
            <a:r>
              <a:rPr lang="en-GB" sz="1400" dirty="0"/>
              <a:t>Data → Patterns → Themes → Concepts → Theory</a:t>
            </a:r>
            <a:endParaRPr lang="en-GB" dirty="0"/>
          </a:p>
        </p:txBody>
      </p:sp>
      <p:sp>
        <p:nvSpPr>
          <p:cNvPr id="14" name="Right Brace 13">
            <a:extLst>
              <a:ext uri="{FF2B5EF4-FFF2-40B4-BE49-F238E27FC236}">
                <a16:creationId xmlns:a16="http://schemas.microsoft.com/office/drawing/2014/main" id="{8688D34B-4102-9D64-8077-6BB4783EB13B}"/>
              </a:ext>
            </a:extLst>
          </p:cNvPr>
          <p:cNvSpPr/>
          <p:nvPr/>
        </p:nvSpPr>
        <p:spPr>
          <a:xfrm>
            <a:off x="7883351" y="5250992"/>
            <a:ext cx="173994" cy="655818"/>
          </a:xfrm>
          <a:prstGeom prst="rightBrace">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6" name="TextBox 15">
            <a:extLst>
              <a:ext uri="{FF2B5EF4-FFF2-40B4-BE49-F238E27FC236}">
                <a16:creationId xmlns:a16="http://schemas.microsoft.com/office/drawing/2014/main" id="{09F68267-7B65-CAD8-E717-CB7F665AB884}"/>
              </a:ext>
            </a:extLst>
          </p:cNvPr>
          <p:cNvSpPr txBox="1"/>
          <p:nvPr/>
        </p:nvSpPr>
        <p:spPr>
          <a:xfrm>
            <a:off x="8166817" y="5115190"/>
            <a:ext cx="3802695" cy="584775"/>
          </a:xfrm>
          <a:prstGeom prst="rect">
            <a:avLst/>
          </a:prstGeom>
          <a:noFill/>
        </p:spPr>
        <p:txBody>
          <a:bodyPr wrap="square" rtlCol="0">
            <a:spAutoFit/>
          </a:bodyPr>
          <a:lstStyle/>
          <a:p>
            <a:r>
              <a:rPr lang="en-GB" sz="1600" b="1" dirty="0"/>
              <a:t>Deductive/Inductive or</a:t>
            </a:r>
          </a:p>
          <a:p>
            <a:r>
              <a:rPr lang="en-GB" sz="1600" b="1" dirty="0"/>
              <a:t>Abductive</a:t>
            </a:r>
          </a:p>
        </p:txBody>
      </p:sp>
      <p:sp>
        <p:nvSpPr>
          <p:cNvPr id="17" name="TextBox 16">
            <a:extLst>
              <a:ext uri="{FF2B5EF4-FFF2-40B4-BE49-F238E27FC236}">
                <a16:creationId xmlns:a16="http://schemas.microsoft.com/office/drawing/2014/main" id="{8FED7E50-59E9-0AA5-91F0-063035630C16}"/>
              </a:ext>
            </a:extLst>
          </p:cNvPr>
          <p:cNvSpPr txBox="1"/>
          <p:nvPr/>
        </p:nvSpPr>
        <p:spPr>
          <a:xfrm>
            <a:off x="8166817" y="5699965"/>
            <a:ext cx="4038085" cy="830997"/>
          </a:xfrm>
          <a:prstGeom prst="rect">
            <a:avLst/>
          </a:prstGeom>
          <a:noFill/>
        </p:spPr>
        <p:txBody>
          <a:bodyPr wrap="square" rtlCol="0">
            <a:spAutoFit/>
          </a:bodyPr>
          <a:lstStyle/>
          <a:p>
            <a:r>
              <a:rPr lang="en-GB" sz="1600" dirty="0"/>
              <a:t>Data→ Surprise→ Search for Explanation → Theory Refinement → Further Investigation</a:t>
            </a:r>
          </a:p>
          <a:p>
            <a:endParaRPr lang="en-GB" sz="1600" dirty="0"/>
          </a:p>
        </p:txBody>
      </p:sp>
    </p:spTree>
    <p:extLst>
      <p:ext uri="{BB962C8B-B14F-4D97-AF65-F5344CB8AC3E}">
        <p14:creationId xmlns:p14="http://schemas.microsoft.com/office/powerpoint/2010/main" val="4163397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8" grpId="0" animBg="1"/>
      <p:bldP spid="10" grpId="0"/>
      <p:bldP spid="14" grpId="0" animBg="1"/>
      <p:bldP spid="16" grpId="0"/>
      <p:bldP spid="1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23945-2686-1C03-1B75-82BBA3263351}"/>
              </a:ext>
            </a:extLst>
          </p:cNvPr>
          <p:cNvSpPr>
            <a:spLocks noGrp="1"/>
          </p:cNvSpPr>
          <p:nvPr>
            <p:ph type="title"/>
          </p:nvPr>
        </p:nvSpPr>
        <p:spPr/>
        <p:txBody>
          <a:bodyPr/>
          <a:lstStyle/>
          <a:p>
            <a:r>
              <a:rPr lang="en-US" sz="4800" b="1" kern="1200" dirty="0">
                <a:solidFill>
                  <a:schemeClr val="tx1"/>
                </a:solidFill>
                <a:latin typeface="+mj-lt"/>
                <a:ea typeface="+mj-ea"/>
                <a:cs typeface="+mj-cs"/>
              </a:rPr>
              <a:t>Examples of Research  Designs  </a:t>
            </a:r>
            <a:endParaRPr lang="en-GB" dirty="0">
              <a:solidFill>
                <a:schemeClr val="tx1"/>
              </a:solidFill>
            </a:endParaRPr>
          </a:p>
        </p:txBody>
      </p:sp>
      <p:pic>
        <p:nvPicPr>
          <p:cNvPr id="4" name="Content Placeholder 3" descr="Text&#10;&#10;Description automatically generated with medium confidence">
            <a:extLst>
              <a:ext uri="{FF2B5EF4-FFF2-40B4-BE49-F238E27FC236}">
                <a16:creationId xmlns:a16="http://schemas.microsoft.com/office/drawing/2014/main" id="{414F244D-1158-5682-E15B-888BF256A3ED}"/>
              </a:ext>
            </a:extLst>
          </p:cNvPr>
          <p:cNvPicPr>
            <a:picLocks noGrp="1" noChangeAspect="1"/>
          </p:cNvPicPr>
          <p:nvPr>
            <p:ph idx="1"/>
          </p:nvPr>
        </p:nvPicPr>
        <p:blipFill>
          <a:blip r:embed="rId2"/>
          <a:stretch>
            <a:fillRect/>
          </a:stretch>
        </p:blipFill>
        <p:spPr>
          <a:xfrm>
            <a:off x="1239838" y="2235994"/>
            <a:ext cx="9772650" cy="3243263"/>
          </a:xfrm>
          <a:prstGeom prst="rect">
            <a:avLst/>
          </a:prstGeom>
        </p:spPr>
      </p:pic>
      <p:sp>
        <p:nvSpPr>
          <p:cNvPr id="5" name="TextBox 4">
            <a:extLst>
              <a:ext uri="{FF2B5EF4-FFF2-40B4-BE49-F238E27FC236}">
                <a16:creationId xmlns:a16="http://schemas.microsoft.com/office/drawing/2014/main" id="{8B17C57E-623D-AA95-989C-DD394429D4BD}"/>
              </a:ext>
            </a:extLst>
          </p:cNvPr>
          <p:cNvSpPr txBox="1"/>
          <p:nvPr/>
        </p:nvSpPr>
        <p:spPr>
          <a:xfrm>
            <a:off x="8325156" y="5279202"/>
            <a:ext cx="2830524"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srgbClr val="000000"/>
                </a:solidFill>
                <a:effectLst/>
                <a:uLnTx/>
                <a:uFillTx/>
                <a:latin typeface="Calibri" panose="020F0502020204030204"/>
                <a:ea typeface="+mn-ea"/>
                <a:cs typeface="+mn-cs"/>
              </a:rPr>
              <a:t>Source</a:t>
            </a:r>
            <a:r>
              <a:rPr kumimoji="0" lang="en-GB" sz="2000" b="0" i="0" u="none" strike="noStrike" kern="1200" cap="none" spc="0" normalizeH="0" baseline="0" noProof="0" dirty="0">
                <a:ln>
                  <a:noFill/>
                </a:ln>
                <a:solidFill>
                  <a:srgbClr val="000000"/>
                </a:solidFill>
                <a:effectLst/>
                <a:uLnTx/>
                <a:uFillTx/>
                <a:latin typeface="Calibri" panose="020F0502020204030204"/>
                <a:ea typeface="+mn-ea"/>
                <a:cs typeface="+mn-cs"/>
              </a:rPr>
              <a:t>: Creswell (2014)</a:t>
            </a:r>
          </a:p>
        </p:txBody>
      </p:sp>
    </p:spTree>
    <p:extLst>
      <p:ext uri="{BB962C8B-B14F-4D97-AF65-F5344CB8AC3E}">
        <p14:creationId xmlns:p14="http://schemas.microsoft.com/office/powerpoint/2010/main" val="3359256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058D-632B-87B6-77E4-E7072B4D9524}"/>
              </a:ext>
            </a:extLst>
          </p:cNvPr>
          <p:cNvSpPr>
            <a:spLocks noGrp="1"/>
          </p:cNvSpPr>
          <p:nvPr>
            <p:ph type="title"/>
          </p:nvPr>
        </p:nvSpPr>
        <p:spPr/>
        <p:txBody>
          <a:bodyPr/>
          <a:lstStyle/>
          <a:p>
            <a:r>
              <a:rPr lang="en-GB" sz="4800" b="1" dirty="0"/>
              <a:t>What Is Qualitative Research?</a:t>
            </a:r>
            <a:endParaRPr lang="en-GB" dirty="0"/>
          </a:p>
        </p:txBody>
      </p:sp>
      <p:sp>
        <p:nvSpPr>
          <p:cNvPr id="3" name="Content Placeholder 2">
            <a:extLst>
              <a:ext uri="{FF2B5EF4-FFF2-40B4-BE49-F238E27FC236}">
                <a16:creationId xmlns:a16="http://schemas.microsoft.com/office/drawing/2014/main" id="{FE11ABFD-77A2-3ECC-D2C6-93607131D775}"/>
              </a:ext>
            </a:extLst>
          </p:cNvPr>
          <p:cNvSpPr>
            <a:spLocks noGrp="1"/>
          </p:cNvSpPr>
          <p:nvPr>
            <p:ph idx="1"/>
          </p:nvPr>
        </p:nvSpPr>
        <p:spPr/>
        <p:txBody>
          <a:bodyPr>
            <a:normAutofit lnSpcReduction="10000"/>
          </a:bodyPr>
          <a:lstStyle/>
          <a:p>
            <a:r>
              <a:rPr lang="en-GB" sz="2400" i="1" dirty="0">
                <a:latin typeface="Calibri" panose="020F0502020204030204" pitchFamily="34" charset="0"/>
              </a:rPr>
              <a:t>Definition (Creswell and </a:t>
            </a:r>
            <a:r>
              <a:rPr lang="en-GB" sz="2400" i="1" dirty="0" err="1">
                <a:latin typeface="Calibri" panose="020F0502020204030204" pitchFamily="34" charset="0"/>
              </a:rPr>
              <a:t>Poth</a:t>
            </a:r>
            <a:r>
              <a:rPr lang="en-GB" sz="2400" i="1" dirty="0">
                <a:latin typeface="Calibri" panose="020F0502020204030204" pitchFamily="34" charset="0"/>
              </a:rPr>
              <a:t>, 2013, p.44)</a:t>
            </a:r>
          </a:p>
          <a:p>
            <a:pPr marL="457200" indent="-457200">
              <a:buFont typeface="Wingdings" panose="05000000000000000000" pitchFamily="2" charset="2"/>
              <a:buChar char="Ø"/>
            </a:pPr>
            <a:endParaRPr lang="en-GB" sz="2000" i="1" dirty="0">
              <a:latin typeface="Calibri" panose="020F0502020204030204" pitchFamily="34" charset="0"/>
            </a:endParaRPr>
          </a:p>
          <a:p>
            <a:pPr marL="457200" indent="-457200">
              <a:buFont typeface="Wingdings" panose="05000000000000000000" pitchFamily="2" charset="2"/>
              <a:buChar char="Ø"/>
            </a:pPr>
            <a:r>
              <a:rPr lang="en-GB" sz="2000" i="1" dirty="0">
                <a:latin typeface="Calibri" panose="020F0502020204030204" pitchFamily="34" charset="0"/>
              </a:rPr>
              <a:t>Qualitative research begins with </a:t>
            </a:r>
            <a:r>
              <a:rPr lang="en-GB" sz="2000" b="1" i="1" dirty="0">
                <a:latin typeface="Calibri" panose="020F0502020204030204" pitchFamily="34" charset="0"/>
              </a:rPr>
              <a:t>assumptions</a:t>
            </a:r>
            <a:r>
              <a:rPr lang="en-GB" sz="2000" i="1" dirty="0">
                <a:latin typeface="Calibri" panose="020F0502020204030204" pitchFamily="34" charset="0"/>
              </a:rPr>
              <a:t> and the use of </a:t>
            </a:r>
            <a:r>
              <a:rPr lang="en-GB" sz="2000" b="1" i="1" dirty="0">
                <a:latin typeface="Calibri" panose="020F0502020204030204" pitchFamily="34" charset="0"/>
              </a:rPr>
              <a:t>interpretive/theoretical frameworks </a:t>
            </a:r>
            <a:r>
              <a:rPr lang="en-GB" sz="2000" i="1" dirty="0">
                <a:latin typeface="Calibri" panose="020F0502020204030204" pitchFamily="34" charset="0"/>
              </a:rPr>
              <a:t>that inform the study of research problems addressing the </a:t>
            </a:r>
            <a:r>
              <a:rPr lang="en-GB" sz="2000" b="1" i="1" dirty="0">
                <a:latin typeface="Calibri" panose="020F0502020204030204" pitchFamily="34" charset="0"/>
              </a:rPr>
              <a:t>meaning individuals or groups ascribe to a social or human problem</a:t>
            </a:r>
            <a:r>
              <a:rPr lang="en-GB" sz="2000" i="1" dirty="0">
                <a:latin typeface="Calibri" panose="020F0502020204030204" pitchFamily="34" charset="0"/>
              </a:rPr>
              <a:t>.</a:t>
            </a:r>
          </a:p>
          <a:p>
            <a:pPr marL="457200" indent="-457200">
              <a:buFont typeface="Wingdings" panose="05000000000000000000" pitchFamily="2" charset="2"/>
              <a:buChar char="Ø"/>
            </a:pPr>
            <a:r>
              <a:rPr lang="en-GB" sz="2000" i="1" dirty="0">
                <a:latin typeface="Calibri" panose="020F0502020204030204" pitchFamily="34" charset="0"/>
              </a:rPr>
              <a:t>To study this problem, qualitative researchers use an emerging </a:t>
            </a:r>
            <a:r>
              <a:rPr lang="en-GB" sz="2000" b="1" i="1" dirty="0">
                <a:latin typeface="Calibri" panose="020F0502020204030204" pitchFamily="34" charset="0"/>
              </a:rPr>
              <a:t>qualitative approach</a:t>
            </a:r>
            <a:r>
              <a:rPr lang="en-GB" sz="2000" i="1" dirty="0">
                <a:latin typeface="Calibri" panose="020F0502020204030204" pitchFamily="34" charset="0"/>
              </a:rPr>
              <a:t> to inquiry, the </a:t>
            </a:r>
            <a:r>
              <a:rPr lang="en-GB" sz="2000" b="1" i="1" dirty="0">
                <a:latin typeface="Calibri" panose="020F0502020204030204" pitchFamily="34" charset="0"/>
              </a:rPr>
              <a:t>collection of data</a:t>
            </a:r>
            <a:r>
              <a:rPr lang="en-GB" sz="2000" i="1" dirty="0">
                <a:latin typeface="Calibri" panose="020F0502020204030204" pitchFamily="34" charset="0"/>
              </a:rPr>
              <a:t> in a </a:t>
            </a:r>
            <a:r>
              <a:rPr lang="en-GB" sz="2000" i="1" u="sng" dirty="0">
                <a:latin typeface="Calibri" panose="020F0502020204030204" pitchFamily="34" charset="0"/>
              </a:rPr>
              <a:t>natural setting </a:t>
            </a:r>
            <a:r>
              <a:rPr lang="en-GB" sz="2000" i="1" dirty="0">
                <a:latin typeface="Calibri" panose="020F0502020204030204" pitchFamily="34" charset="0"/>
              </a:rPr>
              <a:t>sensitive to the people and places under study, and </a:t>
            </a:r>
            <a:r>
              <a:rPr lang="en-GB" sz="2000" b="1" i="1" dirty="0">
                <a:latin typeface="Calibri" panose="020F0502020204030204" pitchFamily="34" charset="0"/>
              </a:rPr>
              <a:t>data analysis</a:t>
            </a:r>
            <a:r>
              <a:rPr lang="en-GB" sz="2000" i="1" dirty="0">
                <a:latin typeface="Calibri" panose="020F0502020204030204" pitchFamily="34" charset="0"/>
              </a:rPr>
              <a:t> that is both inductive and deductive and </a:t>
            </a:r>
            <a:r>
              <a:rPr lang="en-GB" sz="2000" b="1" i="1" dirty="0">
                <a:latin typeface="Calibri" panose="020F0502020204030204" pitchFamily="34" charset="0"/>
              </a:rPr>
              <a:t>establishes patterns or themes</a:t>
            </a:r>
            <a:r>
              <a:rPr lang="en-GB" sz="2000" i="1" dirty="0">
                <a:latin typeface="Calibri" panose="020F0502020204030204" pitchFamily="34" charset="0"/>
              </a:rPr>
              <a:t>.</a:t>
            </a:r>
          </a:p>
          <a:p>
            <a:pPr marL="457200" indent="-457200">
              <a:buFont typeface="Wingdings" panose="05000000000000000000" pitchFamily="2" charset="2"/>
              <a:buChar char="Ø"/>
            </a:pPr>
            <a:r>
              <a:rPr lang="en-GB" sz="2000" i="1" dirty="0">
                <a:latin typeface="Calibri" panose="020F0502020204030204" pitchFamily="34" charset="0"/>
              </a:rPr>
              <a:t>The final written report or presentation includes the </a:t>
            </a:r>
            <a:r>
              <a:rPr lang="en-GB" sz="2000" b="1" i="1" dirty="0">
                <a:latin typeface="Calibri" panose="020F0502020204030204" pitchFamily="34" charset="0"/>
              </a:rPr>
              <a:t>voices of participants</a:t>
            </a:r>
            <a:r>
              <a:rPr lang="en-GB" sz="2000" i="1" dirty="0">
                <a:latin typeface="Calibri" panose="020F0502020204030204" pitchFamily="34" charset="0"/>
              </a:rPr>
              <a:t>, the </a:t>
            </a:r>
            <a:r>
              <a:rPr lang="en-GB" sz="2000" b="1" i="1" dirty="0">
                <a:latin typeface="Calibri" panose="020F0502020204030204" pitchFamily="34" charset="0"/>
              </a:rPr>
              <a:t>reflexivity</a:t>
            </a:r>
            <a:r>
              <a:rPr lang="en-GB" sz="2000" i="1" dirty="0">
                <a:latin typeface="Calibri" panose="020F0502020204030204" pitchFamily="34" charset="0"/>
              </a:rPr>
              <a:t> of the research, a complex </a:t>
            </a:r>
            <a:r>
              <a:rPr lang="en-GB" sz="2000" b="1" i="1" dirty="0">
                <a:latin typeface="Calibri" panose="020F0502020204030204" pitchFamily="34" charset="0"/>
              </a:rPr>
              <a:t>description and interpretation </a:t>
            </a:r>
            <a:r>
              <a:rPr lang="en-GB" sz="2000" i="1" dirty="0">
                <a:latin typeface="Calibri" panose="020F0502020204030204" pitchFamily="34" charset="0"/>
              </a:rPr>
              <a:t>of the problem, and its </a:t>
            </a:r>
            <a:r>
              <a:rPr lang="en-GB" sz="2000" b="1" i="1" dirty="0">
                <a:latin typeface="Calibri" panose="020F0502020204030204" pitchFamily="34" charset="0"/>
              </a:rPr>
              <a:t>contribution</a:t>
            </a:r>
            <a:r>
              <a:rPr lang="en-GB" sz="2000" i="1" dirty="0">
                <a:latin typeface="Calibri" panose="020F0502020204030204" pitchFamily="34" charset="0"/>
              </a:rPr>
              <a:t> to the literature or a </a:t>
            </a:r>
            <a:r>
              <a:rPr lang="en-GB" sz="2000" b="1" i="1" dirty="0">
                <a:latin typeface="Calibri" panose="020F0502020204030204" pitchFamily="34" charset="0"/>
              </a:rPr>
              <a:t>call for change</a:t>
            </a:r>
            <a:r>
              <a:rPr lang="en-GB" sz="2000" i="1" dirty="0">
                <a:latin typeface="Calibri" panose="020F0502020204030204" pitchFamily="34" charset="0"/>
              </a:rPr>
              <a:t>.</a:t>
            </a:r>
            <a:endParaRPr lang="en-GB" sz="2000" i="1" dirty="0"/>
          </a:p>
          <a:p>
            <a:endParaRPr lang="en-GB" dirty="0"/>
          </a:p>
        </p:txBody>
      </p:sp>
    </p:spTree>
    <p:extLst>
      <p:ext uri="{BB962C8B-B14F-4D97-AF65-F5344CB8AC3E}">
        <p14:creationId xmlns:p14="http://schemas.microsoft.com/office/powerpoint/2010/main" val="665693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FFC11-A6DF-EF50-798A-D63701EE92E9}"/>
              </a:ext>
            </a:extLst>
          </p:cNvPr>
          <p:cNvSpPr>
            <a:spLocks noGrp="1"/>
          </p:cNvSpPr>
          <p:nvPr>
            <p:ph type="title"/>
          </p:nvPr>
        </p:nvSpPr>
        <p:spPr>
          <a:xfrm>
            <a:off x="1097280" y="286603"/>
            <a:ext cx="6049969" cy="1450757"/>
          </a:xfrm>
        </p:spPr>
        <p:txBody>
          <a:bodyPr/>
          <a:lstStyle/>
          <a:p>
            <a:r>
              <a:rPr lang="en-US" sz="4800" b="1" dirty="0">
                <a:latin typeface="+mj-lt"/>
                <a:ea typeface="+mj-ea"/>
                <a:cs typeface="+mj-cs"/>
              </a:rPr>
              <a:t>Characteristics of Qualitative Research</a:t>
            </a:r>
            <a:endParaRPr lang="en-GB" dirty="0"/>
          </a:p>
        </p:txBody>
      </p:sp>
      <p:sp>
        <p:nvSpPr>
          <p:cNvPr id="3" name="Content Placeholder 2">
            <a:extLst>
              <a:ext uri="{FF2B5EF4-FFF2-40B4-BE49-F238E27FC236}">
                <a16:creationId xmlns:a16="http://schemas.microsoft.com/office/drawing/2014/main" id="{2D30191B-2043-76DE-D09F-C8DECF767062}"/>
              </a:ext>
            </a:extLst>
          </p:cNvPr>
          <p:cNvSpPr>
            <a:spLocks noGrp="1"/>
          </p:cNvSpPr>
          <p:nvPr>
            <p:ph idx="1"/>
          </p:nvPr>
        </p:nvSpPr>
        <p:spPr>
          <a:xfrm>
            <a:off x="1097280" y="1845734"/>
            <a:ext cx="8186679" cy="4023360"/>
          </a:xfrm>
        </p:spPr>
        <p:txBody>
          <a:bodyPr/>
          <a:lstStyle/>
          <a:p>
            <a:pPr marL="228600">
              <a:lnSpc>
                <a:spcPct val="90000"/>
              </a:lnSpc>
              <a:spcAft>
                <a:spcPts val="600"/>
              </a:spcAft>
            </a:pPr>
            <a:r>
              <a:rPr lang="en-US" sz="2400" b="1" dirty="0"/>
              <a:t>1. Natural Settings</a:t>
            </a:r>
          </a:p>
          <a:p>
            <a:pPr marL="914400" lvl="1" indent="-228600">
              <a:lnSpc>
                <a:spcPct val="90000"/>
              </a:lnSpc>
              <a:spcAft>
                <a:spcPts val="600"/>
              </a:spcAft>
              <a:buFont typeface="Arial" panose="020B0604020202020204" pitchFamily="34" charset="0"/>
              <a:buChar char="•"/>
            </a:pPr>
            <a:r>
              <a:rPr lang="en-US" sz="2200" i="1" dirty="0"/>
              <a:t>Collect data in the field at the site where participants experience the issue or problem under study.</a:t>
            </a:r>
          </a:p>
          <a:p>
            <a:pPr marL="914400" lvl="1" indent="-228600">
              <a:lnSpc>
                <a:spcPct val="90000"/>
              </a:lnSpc>
              <a:spcAft>
                <a:spcPts val="600"/>
              </a:spcAft>
              <a:buFont typeface="Arial" panose="020B0604020202020204" pitchFamily="34" charset="0"/>
              <a:buChar char="•"/>
            </a:pPr>
            <a:r>
              <a:rPr lang="en-US" sz="2200" i="1" dirty="0"/>
              <a:t>Qualitative researchers gather information by talking directly to people and seeing them behave and act within their context.</a:t>
            </a:r>
            <a:endParaRPr lang="en-US" sz="2200" dirty="0"/>
          </a:p>
          <a:p>
            <a:pPr lvl="1" indent="-228600">
              <a:lnSpc>
                <a:spcPct val="90000"/>
              </a:lnSpc>
              <a:spcAft>
                <a:spcPts val="600"/>
              </a:spcAft>
              <a:buFont typeface="Arial" panose="020B0604020202020204" pitchFamily="34" charset="0"/>
              <a:buChar char="•"/>
            </a:pPr>
            <a:endParaRPr lang="en-US" i="1" dirty="0"/>
          </a:p>
          <a:p>
            <a:pPr marL="228600" lvl="1">
              <a:lnSpc>
                <a:spcPct val="90000"/>
              </a:lnSpc>
              <a:spcAft>
                <a:spcPts val="600"/>
              </a:spcAft>
            </a:pPr>
            <a:r>
              <a:rPr lang="en-US" i="1" dirty="0"/>
              <a:t>(Caswell and Poth, 2023, pp.5-8)</a:t>
            </a:r>
          </a:p>
          <a:p>
            <a:pPr lvl="1" indent="-228600">
              <a:lnSpc>
                <a:spcPct val="90000"/>
              </a:lnSpc>
              <a:spcAft>
                <a:spcPts val="600"/>
              </a:spcAft>
              <a:buFont typeface="Arial" panose="020B0604020202020204" pitchFamily="34" charset="0"/>
              <a:buChar char="•"/>
            </a:pPr>
            <a:endParaRPr lang="en-US" i="1" dirty="0"/>
          </a:p>
          <a:p>
            <a:pPr lvl="1" indent="-228600">
              <a:lnSpc>
                <a:spcPct val="90000"/>
              </a:lnSpc>
              <a:spcAft>
                <a:spcPts val="600"/>
              </a:spcAft>
              <a:buFont typeface="Arial" panose="020B0604020202020204" pitchFamily="34" charset="0"/>
              <a:buChar char="•"/>
            </a:pPr>
            <a:endParaRPr lang="en-US" i="1" dirty="0"/>
          </a:p>
          <a:p>
            <a:pPr indent="-228600">
              <a:lnSpc>
                <a:spcPct val="90000"/>
              </a:lnSpc>
              <a:spcAft>
                <a:spcPts val="600"/>
              </a:spcAft>
              <a:buFont typeface="Arial" panose="020B0604020202020204" pitchFamily="34" charset="0"/>
              <a:buChar char="•"/>
            </a:pPr>
            <a:endParaRPr lang="en-US" i="1" dirty="0"/>
          </a:p>
          <a:p>
            <a:endParaRPr lang="en-GB" dirty="0"/>
          </a:p>
        </p:txBody>
      </p:sp>
      <p:pic>
        <p:nvPicPr>
          <p:cNvPr id="4" name="Picture 2" descr="Virtual learning environment ...">
            <a:extLst>
              <a:ext uri="{FF2B5EF4-FFF2-40B4-BE49-F238E27FC236}">
                <a16:creationId xmlns:a16="http://schemas.microsoft.com/office/drawing/2014/main" id="{D9B6056F-263C-BF6A-4B7F-ABF604682D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247" r="19359" b="2"/>
          <a:stretch/>
        </p:blipFill>
        <p:spPr bwMode="auto">
          <a:xfrm>
            <a:off x="9552516" y="0"/>
            <a:ext cx="2639484"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100+ Classroom Pictures | Download Free ...">
            <a:extLst>
              <a:ext uri="{FF2B5EF4-FFF2-40B4-BE49-F238E27FC236}">
                <a16:creationId xmlns:a16="http://schemas.microsoft.com/office/drawing/2014/main" id="{A8428B06-0350-E29C-DEE5-87904D02684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655" r="19498" b="1"/>
          <a:stretch/>
        </p:blipFill>
        <p:spPr bwMode="auto">
          <a:xfrm>
            <a:off x="9771141" y="3265715"/>
            <a:ext cx="2420859" cy="3107095"/>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1838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583C70-A61B-97D3-26E2-5850A629B008}"/>
              </a:ext>
            </a:extLst>
          </p:cNvPr>
          <p:cNvSpPr>
            <a:spLocks noGrp="1"/>
          </p:cNvSpPr>
          <p:nvPr>
            <p:ph type="title"/>
          </p:nvPr>
        </p:nvSpPr>
        <p:spPr>
          <a:xfrm>
            <a:off x="4974771" y="634946"/>
            <a:ext cx="6574972" cy="1450757"/>
          </a:xfrm>
        </p:spPr>
        <p:txBody>
          <a:bodyPr>
            <a:normAutofit/>
          </a:bodyPr>
          <a:lstStyle/>
          <a:p>
            <a:r>
              <a:rPr lang="en-US" b="1">
                <a:latin typeface="+mj-lt"/>
                <a:ea typeface="+mj-ea"/>
                <a:cs typeface="+mj-cs"/>
              </a:rPr>
              <a:t>Characteristics of Qualitative Research</a:t>
            </a:r>
            <a:endParaRPr lang="en-GB" dirty="0"/>
          </a:p>
        </p:txBody>
      </p:sp>
      <p:pic>
        <p:nvPicPr>
          <p:cNvPr id="4" name="Picture 2" descr="10 Examples of Qualitative Data - tools4dev">
            <a:extLst>
              <a:ext uri="{FF2B5EF4-FFF2-40B4-BE49-F238E27FC236}">
                <a16:creationId xmlns:a16="http://schemas.microsoft.com/office/drawing/2014/main" id="{534829BC-1701-F5C6-3A79-F3C926EC9D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846" r="34626" b="1"/>
          <a:stretch/>
        </p:blipFill>
        <p:spPr bwMode="auto">
          <a:xfrm>
            <a:off x="633999"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10">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96EF90-B31D-1856-914D-C137AC4F5779}"/>
              </a:ext>
            </a:extLst>
          </p:cNvPr>
          <p:cNvSpPr>
            <a:spLocks noGrp="1"/>
          </p:cNvSpPr>
          <p:nvPr>
            <p:ph idx="1"/>
          </p:nvPr>
        </p:nvSpPr>
        <p:spPr>
          <a:xfrm>
            <a:off x="4974769" y="2198913"/>
            <a:ext cx="6574973" cy="4024139"/>
          </a:xfrm>
        </p:spPr>
        <p:txBody>
          <a:bodyPr>
            <a:normAutofit lnSpcReduction="10000"/>
          </a:bodyPr>
          <a:lstStyle/>
          <a:p>
            <a:pPr marL="228600">
              <a:spcAft>
                <a:spcPts val="600"/>
              </a:spcAft>
            </a:pPr>
            <a:r>
              <a:rPr lang="en-US" b="1" i="1" dirty="0"/>
              <a:t>2. Researcher as key instrument</a:t>
            </a:r>
          </a:p>
          <a:p>
            <a:pPr marL="914400" lvl="1" indent="-228600">
              <a:spcAft>
                <a:spcPts val="600"/>
              </a:spcAft>
              <a:buFont typeface="Arial" panose="020B0604020202020204" pitchFamily="34" charset="0"/>
              <a:buChar char="•"/>
            </a:pPr>
            <a:r>
              <a:rPr lang="en-US" sz="2200" i="1" dirty="0"/>
              <a:t>Qualitative researchers collect data themselves through examining documents, observing </a:t>
            </a:r>
            <a:r>
              <a:rPr lang="en-US" sz="2200" i="1" dirty="0" err="1"/>
              <a:t>behaviour</a:t>
            </a:r>
            <a:r>
              <a:rPr lang="en-US" sz="2200" i="1" dirty="0"/>
              <a:t>, and interviewing participants.</a:t>
            </a:r>
          </a:p>
          <a:p>
            <a:pPr marL="914400" lvl="1" indent="-228600">
              <a:spcAft>
                <a:spcPts val="600"/>
              </a:spcAft>
              <a:buFont typeface="Arial" panose="020B0604020202020204" pitchFamily="34" charset="0"/>
              <a:buChar char="•"/>
            </a:pPr>
            <a:r>
              <a:rPr lang="en-US" sz="2200" i="1" dirty="0"/>
              <a:t>Researchers design an instrument by using open-ended questions. They do not tend to rely on questionnaires or instruments developed by other researchers</a:t>
            </a:r>
          </a:p>
          <a:p>
            <a:pPr marL="914400" lvl="1" indent="-228600">
              <a:spcAft>
                <a:spcPts val="600"/>
              </a:spcAft>
              <a:buFont typeface="Arial" panose="020B0604020202020204" pitchFamily="34" charset="0"/>
              <a:buChar char="•"/>
            </a:pPr>
            <a:r>
              <a:rPr lang="en-US" sz="2200" i="1" dirty="0"/>
              <a:t>Researchers can access existing qualitative data for secondary analysis.</a:t>
            </a:r>
          </a:p>
          <a:p>
            <a:pPr lvl="1" indent="-228600">
              <a:spcAft>
                <a:spcPts val="600"/>
              </a:spcAft>
              <a:buFont typeface="Arial" panose="020B0604020202020204" pitchFamily="34" charset="0"/>
              <a:buChar char="•"/>
            </a:pPr>
            <a:endParaRPr lang="en-US" i="1" dirty="0"/>
          </a:p>
          <a:p>
            <a:pPr lvl="1" indent="-228600">
              <a:spcAft>
                <a:spcPts val="600"/>
              </a:spcAft>
              <a:buFont typeface="Arial" panose="020B0604020202020204" pitchFamily="34" charset="0"/>
              <a:buChar char="•"/>
            </a:pPr>
            <a:r>
              <a:rPr lang="en-US" i="1" dirty="0"/>
              <a:t>(Caswell and Poth, 2023, pp.5-8)</a:t>
            </a:r>
          </a:p>
          <a:p>
            <a:pPr indent="-228600">
              <a:spcAft>
                <a:spcPts val="600"/>
              </a:spcAft>
              <a:buFont typeface="Arial" panose="020B0604020202020204" pitchFamily="34" charset="0"/>
              <a:buChar char="•"/>
            </a:pPr>
            <a:endParaRPr lang="en-US" i="1" dirty="0"/>
          </a:p>
        </p:txBody>
      </p:sp>
      <p:sp>
        <p:nvSpPr>
          <p:cNvPr id="13" name="Rectangle 12">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1032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EB92A55-28C7-E314-1AA2-237EA65C795B}"/>
              </a:ext>
            </a:extLst>
          </p:cNvPr>
          <p:cNvSpPr>
            <a:spLocks noGrp="1"/>
          </p:cNvSpPr>
          <p:nvPr>
            <p:ph type="title"/>
          </p:nvPr>
        </p:nvSpPr>
        <p:spPr>
          <a:xfrm>
            <a:off x="7859485" y="634946"/>
            <a:ext cx="3690257" cy="1450757"/>
          </a:xfrm>
        </p:spPr>
        <p:txBody>
          <a:bodyPr>
            <a:normAutofit/>
          </a:bodyPr>
          <a:lstStyle/>
          <a:p>
            <a:r>
              <a:rPr lang="en-US" sz="3400" b="1">
                <a:latin typeface="+mj-lt"/>
                <a:ea typeface="+mj-ea"/>
                <a:cs typeface="+mj-cs"/>
              </a:rPr>
              <a:t>Characteristics of Qualitative Research</a:t>
            </a:r>
            <a:endParaRPr lang="en-GB" sz="3400"/>
          </a:p>
        </p:txBody>
      </p:sp>
      <p:pic>
        <p:nvPicPr>
          <p:cNvPr id="4" name="Picture 2" descr="60+ Qualitative Research Methods Stock Illustrations, Royalty-Free Vector  Graphics &amp; Clip Art - iStock">
            <a:extLst>
              <a:ext uri="{FF2B5EF4-FFF2-40B4-BE49-F238E27FC236}">
                <a16:creationId xmlns:a16="http://schemas.microsoft.com/office/drawing/2014/main" id="{6B4D5B97-D1ED-24FF-6032-A5CBAD19C9D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49" r="2579" b="-1"/>
          <a:stretch/>
        </p:blipFill>
        <p:spPr bwMode="auto">
          <a:xfrm>
            <a:off x="-153539" y="1399593"/>
            <a:ext cx="7697340" cy="3443107"/>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10">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E86B5B-FF18-A090-6383-6A021ECACC7E}"/>
              </a:ext>
            </a:extLst>
          </p:cNvPr>
          <p:cNvSpPr>
            <a:spLocks noGrp="1"/>
          </p:cNvSpPr>
          <p:nvPr>
            <p:ph idx="1"/>
          </p:nvPr>
        </p:nvSpPr>
        <p:spPr>
          <a:xfrm>
            <a:off x="7859485" y="2198914"/>
            <a:ext cx="3934409" cy="3670180"/>
          </a:xfrm>
        </p:spPr>
        <p:txBody>
          <a:bodyPr>
            <a:normAutofit/>
          </a:bodyPr>
          <a:lstStyle/>
          <a:p>
            <a:pPr marL="228600">
              <a:spcAft>
                <a:spcPts val="600"/>
              </a:spcAft>
            </a:pPr>
            <a:r>
              <a:rPr lang="en-US" sz="2400" b="1" i="1" dirty="0"/>
              <a:t>3. Multiple methods</a:t>
            </a:r>
          </a:p>
          <a:p>
            <a:pPr marL="800100" lvl="1" indent="-228600">
              <a:spcAft>
                <a:spcPts val="600"/>
              </a:spcAft>
              <a:buFont typeface="Arial" panose="020B0604020202020204" pitchFamily="34" charset="0"/>
              <a:buChar char="•"/>
            </a:pPr>
            <a:r>
              <a:rPr lang="en-US" sz="2000" i="1" dirty="0"/>
              <a:t>Qualitative researchers typically gather multiple forms of data (interviews, observations, and documents).</a:t>
            </a:r>
          </a:p>
          <a:p>
            <a:pPr marL="800100" lvl="1" indent="-228600">
              <a:spcAft>
                <a:spcPts val="600"/>
              </a:spcAft>
              <a:buFont typeface="Arial" panose="020B0604020202020204" pitchFamily="34" charset="0"/>
              <a:buChar char="•"/>
            </a:pPr>
            <a:r>
              <a:rPr lang="en-US" sz="2000" i="1" dirty="0"/>
              <a:t>They review and make sense of the data, then </a:t>
            </a:r>
            <a:r>
              <a:rPr lang="en-US" sz="2000" i="1" dirty="0" err="1"/>
              <a:t>organise</a:t>
            </a:r>
            <a:r>
              <a:rPr lang="en-US" sz="2000" i="1" dirty="0"/>
              <a:t> them into categories/theme that cut across all of the data sources.</a:t>
            </a:r>
          </a:p>
          <a:p>
            <a:endParaRPr lang="en-GB" dirty="0"/>
          </a:p>
        </p:txBody>
      </p:sp>
      <p:sp>
        <p:nvSpPr>
          <p:cNvPr id="13" name="Rectangle 12">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0212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09F89-92E8-5E67-6CEE-CC3EFFB1B3F1}"/>
              </a:ext>
            </a:extLst>
          </p:cNvPr>
          <p:cNvSpPr>
            <a:spLocks noGrp="1"/>
          </p:cNvSpPr>
          <p:nvPr>
            <p:ph type="title"/>
          </p:nvPr>
        </p:nvSpPr>
        <p:spPr>
          <a:xfrm>
            <a:off x="1097280" y="286603"/>
            <a:ext cx="10058400" cy="1450757"/>
          </a:xfrm>
        </p:spPr>
        <p:txBody>
          <a:bodyPr>
            <a:normAutofit/>
          </a:bodyPr>
          <a:lstStyle/>
          <a:p>
            <a:r>
              <a:rPr lang="en-US" b="1" dirty="0">
                <a:latin typeface="+mj-lt"/>
                <a:ea typeface="+mj-ea"/>
                <a:cs typeface="+mj-cs"/>
              </a:rPr>
              <a:t>Characteristics of Qualitative Research</a:t>
            </a:r>
            <a:endParaRPr lang="en-GB" dirty="0"/>
          </a:p>
        </p:txBody>
      </p:sp>
      <p:sp>
        <p:nvSpPr>
          <p:cNvPr id="3" name="Content Placeholder 2">
            <a:extLst>
              <a:ext uri="{FF2B5EF4-FFF2-40B4-BE49-F238E27FC236}">
                <a16:creationId xmlns:a16="http://schemas.microsoft.com/office/drawing/2014/main" id="{713BDBC5-55EF-11D2-24B9-C7E7575FC30C}"/>
              </a:ext>
            </a:extLst>
          </p:cNvPr>
          <p:cNvSpPr>
            <a:spLocks noGrp="1"/>
          </p:cNvSpPr>
          <p:nvPr>
            <p:ph idx="1"/>
          </p:nvPr>
        </p:nvSpPr>
        <p:spPr>
          <a:xfrm>
            <a:off x="298581" y="1845733"/>
            <a:ext cx="7253686" cy="4545735"/>
          </a:xfrm>
        </p:spPr>
        <p:txBody>
          <a:bodyPr>
            <a:normAutofit/>
          </a:bodyPr>
          <a:lstStyle/>
          <a:p>
            <a:pPr marL="228600">
              <a:spcAft>
                <a:spcPts val="600"/>
              </a:spcAft>
            </a:pPr>
            <a:r>
              <a:rPr lang="en-US" b="1" i="1" dirty="0"/>
              <a:t>4. Complex reasoning through inductive and deductive logic</a:t>
            </a:r>
          </a:p>
          <a:p>
            <a:pPr marL="800100" lvl="1" indent="-228600">
              <a:spcAft>
                <a:spcPts val="600"/>
              </a:spcAft>
              <a:buFont typeface="Arial" panose="020B0604020202020204" pitchFamily="34" charset="0"/>
              <a:buChar char="•"/>
            </a:pPr>
            <a:r>
              <a:rPr lang="en-US" sz="2000" i="1" dirty="0"/>
              <a:t>Build patterns, categories and themes from organizing data inductively into increasingly more abstract units of information. Work back and forth the data sets to establish, shape the themes and abstractions.</a:t>
            </a:r>
          </a:p>
          <a:p>
            <a:pPr marL="800100" lvl="1" indent="-228600">
              <a:spcAft>
                <a:spcPts val="600"/>
              </a:spcAft>
              <a:buFont typeface="Arial" panose="020B0604020202020204" pitchFamily="34" charset="0"/>
              <a:buChar char="•"/>
            </a:pPr>
            <a:r>
              <a:rPr lang="en-US" sz="2000" i="1" dirty="0"/>
              <a:t>Complex reasoning skills are used throughout the process of research.</a:t>
            </a:r>
          </a:p>
          <a:p>
            <a:pPr marL="571500" lvl="1">
              <a:spcAft>
                <a:spcPts val="600"/>
              </a:spcAft>
            </a:pPr>
            <a:endParaRPr lang="en-US" sz="2000" i="1" dirty="0"/>
          </a:p>
          <a:p>
            <a:pPr marL="228600">
              <a:spcAft>
                <a:spcPts val="600"/>
              </a:spcAft>
            </a:pPr>
            <a:r>
              <a:rPr lang="en-US" b="1" i="1" dirty="0"/>
              <a:t>5. Participants’ multiple perspectives and meanings</a:t>
            </a:r>
          </a:p>
          <a:p>
            <a:pPr marL="800100" lvl="1" indent="-228600">
              <a:spcAft>
                <a:spcPts val="600"/>
              </a:spcAft>
              <a:buFont typeface="Arial" panose="020B0604020202020204" pitchFamily="34" charset="0"/>
              <a:buChar char="•"/>
            </a:pPr>
            <a:r>
              <a:rPr lang="en-US" sz="2000" i="1" dirty="0"/>
              <a:t>Focus on learning the meaning that the participants hold about the problem or issues.</a:t>
            </a:r>
          </a:p>
          <a:p>
            <a:pPr marL="800100" lvl="1" indent="-228600">
              <a:spcAft>
                <a:spcPts val="600"/>
              </a:spcAft>
              <a:buFont typeface="Arial" panose="020B0604020202020204" pitchFamily="34" charset="0"/>
              <a:buChar char="•"/>
            </a:pPr>
            <a:r>
              <a:rPr lang="en-US" sz="2000" i="1" dirty="0"/>
              <a:t>Themes developed should reflect multiple perspectives of the participants of the study.</a:t>
            </a:r>
          </a:p>
          <a:p>
            <a:endParaRPr lang="en-GB" sz="1700" dirty="0"/>
          </a:p>
        </p:txBody>
      </p:sp>
      <p:pic>
        <p:nvPicPr>
          <p:cNvPr id="4" name="Picture 2" descr="Diverse Perspectives Royalty-Free ...">
            <a:extLst>
              <a:ext uri="{FF2B5EF4-FFF2-40B4-BE49-F238E27FC236}">
                <a16:creationId xmlns:a16="http://schemas.microsoft.com/office/drawing/2014/main" id="{BEFFB967-C5F0-5A2E-5FC2-445D6D4BA1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405" r="10941" b="1"/>
          <a:stretch/>
        </p:blipFill>
        <p:spPr bwMode="auto">
          <a:xfrm>
            <a:off x="8020570" y="1916318"/>
            <a:ext cx="3135109" cy="3471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39445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70AF9-0846-EF34-2930-55BEB43AD371}"/>
              </a:ext>
            </a:extLst>
          </p:cNvPr>
          <p:cNvSpPr>
            <a:spLocks noGrp="1"/>
          </p:cNvSpPr>
          <p:nvPr>
            <p:ph type="title"/>
          </p:nvPr>
        </p:nvSpPr>
        <p:spPr/>
        <p:txBody>
          <a:bodyPr/>
          <a:lstStyle/>
          <a:p>
            <a:r>
              <a:rPr lang="en-US" b="1" dirty="0">
                <a:latin typeface="+mj-lt"/>
                <a:ea typeface="+mj-ea"/>
                <a:cs typeface="+mj-cs"/>
              </a:rPr>
              <a:t>Characteristics of Qualitative Research</a:t>
            </a:r>
            <a:endParaRPr lang="en-GB" dirty="0"/>
          </a:p>
        </p:txBody>
      </p:sp>
      <p:sp>
        <p:nvSpPr>
          <p:cNvPr id="3" name="Content Placeholder 2">
            <a:extLst>
              <a:ext uri="{FF2B5EF4-FFF2-40B4-BE49-F238E27FC236}">
                <a16:creationId xmlns:a16="http://schemas.microsoft.com/office/drawing/2014/main" id="{B3A28EE5-6828-E0B1-D6BD-D2919BD7C9D8}"/>
              </a:ext>
            </a:extLst>
          </p:cNvPr>
          <p:cNvSpPr>
            <a:spLocks noGrp="1"/>
          </p:cNvSpPr>
          <p:nvPr>
            <p:ph idx="1"/>
          </p:nvPr>
        </p:nvSpPr>
        <p:spPr/>
        <p:txBody>
          <a:bodyPr>
            <a:normAutofit fontScale="92500" lnSpcReduction="20000"/>
          </a:bodyPr>
          <a:lstStyle/>
          <a:p>
            <a:r>
              <a:rPr lang="en-GB" sz="2400" b="1" i="1" dirty="0">
                <a:latin typeface="Calibri" panose="020F0502020204030204" pitchFamily="34" charset="0"/>
              </a:rPr>
              <a:t>6. Context-dependent</a:t>
            </a:r>
          </a:p>
          <a:p>
            <a:pPr marL="914400" lvl="1" indent="-457200">
              <a:buFont typeface="Arial" panose="020B0604020202020204" pitchFamily="34" charset="0"/>
              <a:buChar char="•"/>
            </a:pPr>
            <a:r>
              <a:rPr lang="en-GB" sz="2000" i="1" dirty="0">
                <a:latin typeface="Calibri" panose="020F0502020204030204" pitchFamily="34" charset="0"/>
              </a:rPr>
              <a:t>The research is situated within the context or setting of participants or sites.</a:t>
            </a:r>
          </a:p>
          <a:p>
            <a:pPr marL="914400" lvl="1" indent="-457200">
              <a:buFont typeface="Arial" panose="020B0604020202020204" pitchFamily="34" charset="0"/>
              <a:buChar char="•"/>
            </a:pPr>
            <a:r>
              <a:rPr lang="en-GB" sz="2000" i="1" dirty="0">
                <a:latin typeface="Calibri" panose="020F0502020204030204" pitchFamily="34" charset="0"/>
              </a:rPr>
              <a:t>Researchers must seek an understanding of contextual features and their influence on participants’ experiences.</a:t>
            </a:r>
          </a:p>
          <a:p>
            <a:pPr marL="914400" lvl="1" indent="-457200">
              <a:buFont typeface="Arial" panose="020B0604020202020204" pitchFamily="34" charset="0"/>
              <a:buChar char="•"/>
            </a:pPr>
            <a:r>
              <a:rPr lang="en-GB" sz="2000" i="1" dirty="0">
                <a:latin typeface="Calibri" panose="020F0502020204030204" pitchFamily="34" charset="0"/>
              </a:rPr>
              <a:t>Acknowledging that context are dynamic. Researchers need to monitor changes over time and respond appropriately.</a:t>
            </a:r>
          </a:p>
          <a:p>
            <a:pPr lvl="1"/>
            <a:endParaRPr lang="en-GB" sz="2000" i="1" dirty="0">
              <a:latin typeface="Calibri" panose="020F0502020204030204" pitchFamily="34" charset="0"/>
            </a:endParaRPr>
          </a:p>
          <a:p>
            <a:r>
              <a:rPr lang="en-GB" sz="2400" b="1" i="1" dirty="0">
                <a:latin typeface="Calibri" panose="020F0502020204030204" pitchFamily="34" charset="0"/>
              </a:rPr>
              <a:t>7. Emergent design</a:t>
            </a:r>
          </a:p>
          <a:p>
            <a:pPr marL="914400" lvl="1" indent="-457200">
              <a:buFont typeface="Arial" panose="020B0604020202020204" pitchFamily="34" charset="0"/>
              <a:buChar char="•"/>
            </a:pPr>
            <a:r>
              <a:rPr lang="en-GB" sz="2000" i="1" dirty="0">
                <a:latin typeface="Calibri" panose="020F0502020204030204" pitchFamily="34" charset="0"/>
              </a:rPr>
              <a:t>The initial plan for research cannot be tightly prescribed and that all phases of the process may change or shift after the researcher enter the field and begin to collect data. Modifications are needed based on the changes.</a:t>
            </a:r>
          </a:p>
          <a:p>
            <a:pPr lvl="1"/>
            <a:endParaRPr lang="en-GB" sz="2000" i="1" dirty="0">
              <a:latin typeface="Calibri" panose="020F0502020204030204" pitchFamily="34" charset="0"/>
            </a:endParaRPr>
          </a:p>
          <a:p>
            <a:pPr lvl="1"/>
            <a:endParaRPr lang="en-GB" sz="2000" i="1" dirty="0">
              <a:latin typeface="Calibri" panose="020F0502020204030204" pitchFamily="34" charset="0"/>
            </a:endParaRPr>
          </a:p>
          <a:p>
            <a:pPr lvl="1"/>
            <a:r>
              <a:rPr lang="en-GB" sz="2000" i="1" dirty="0">
                <a:latin typeface="Calibri" panose="020F0502020204030204" pitchFamily="34" charset="0"/>
              </a:rPr>
              <a:t>(Caswell and </a:t>
            </a:r>
            <a:r>
              <a:rPr lang="en-GB" sz="2000" i="1" dirty="0" err="1">
                <a:latin typeface="Calibri" panose="020F0502020204030204" pitchFamily="34" charset="0"/>
              </a:rPr>
              <a:t>Poth</a:t>
            </a:r>
            <a:r>
              <a:rPr lang="en-GB" sz="2000" i="1" dirty="0">
                <a:latin typeface="Calibri" panose="020F0502020204030204" pitchFamily="34" charset="0"/>
              </a:rPr>
              <a:t>, 2023, pp.5-8)</a:t>
            </a:r>
          </a:p>
          <a:p>
            <a:pPr lvl="1"/>
            <a:endParaRPr lang="en-GB" sz="2000" i="1" dirty="0">
              <a:latin typeface="Calibri" panose="020F0502020204030204" pitchFamily="34" charset="0"/>
            </a:endParaRPr>
          </a:p>
        </p:txBody>
      </p:sp>
    </p:spTree>
    <p:extLst>
      <p:ext uri="{BB962C8B-B14F-4D97-AF65-F5344CB8AC3E}">
        <p14:creationId xmlns:p14="http://schemas.microsoft.com/office/powerpoint/2010/main" val="3918096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EB16F-9C75-0A89-AA4C-202C0E24B3F2}"/>
              </a:ext>
            </a:extLst>
          </p:cNvPr>
          <p:cNvSpPr>
            <a:spLocks noGrp="1"/>
          </p:cNvSpPr>
          <p:nvPr>
            <p:ph type="title"/>
          </p:nvPr>
        </p:nvSpPr>
        <p:spPr/>
        <p:txBody>
          <a:bodyPr/>
          <a:lstStyle/>
          <a:p>
            <a:r>
              <a:rPr lang="en-GB" sz="4800" b="1" dirty="0"/>
              <a:t>Characteristics of Qualitative Research</a:t>
            </a:r>
            <a:endParaRPr lang="en-GB" dirty="0"/>
          </a:p>
        </p:txBody>
      </p:sp>
      <p:sp>
        <p:nvSpPr>
          <p:cNvPr id="3" name="Content Placeholder 2">
            <a:extLst>
              <a:ext uri="{FF2B5EF4-FFF2-40B4-BE49-F238E27FC236}">
                <a16:creationId xmlns:a16="http://schemas.microsoft.com/office/drawing/2014/main" id="{B489BEE7-2821-C1CD-8776-F8D10C839642}"/>
              </a:ext>
            </a:extLst>
          </p:cNvPr>
          <p:cNvSpPr>
            <a:spLocks noGrp="1"/>
          </p:cNvSpPr>
          <p:nvPr>
            <p:ph idx="1"/>
          </p:nvPr>
        </p:nvSpPr>
        <p:spPr>
          <a:xfrm>
            <a:off x="1097280" y="1845734"/>
            <a:ext cx="10058400" cy="4319676"/>
          </a:xfrm>
        </p:spPr>
        <p:txBody>
          <a:bodyPr>
            <a:normAutofit lnSpcReduction="10000"/>
          </a:bodyPr>
          <a:lstStyle/>
          <a:p>
            <a:r>
              <a:rPr lang="en-GB" sz="2400" b="1" i="1" dirty="0">
                <a:latin typeface="Calibri" panose="020F0502020204030204" pitchFamily="34" charset="0"/>
              </a:rPr>
              <a:t>8. Reflexivity</a:t>
            </a:r>
          </a:p>
          <a:p>
            <a:pPr marL="914400" lvl="1" indent="-457200">
              <a:buFont typeface="Arial" panose="020B0604020202020204" pitchFamily="34" charset="0"/>
              <a:buChar char="•"/>
            </a:pPr>
            <a:r>
              <a:rPr lang="en-GB" sz="2000" i="1" dirty="0">
                <a:latin typeface="Calibri" panose="020F0502020204030204" pitchFamily="34" charset="0"/>
              </a:rPr>
              <a:t>Researchers engage in practices that help them understand how they influence the research process and convey their background, how it informs their interpretation of the information in a study and what they have to gain from the study.</a:t>
            </a:r>
          </a:p>
          <a:p>
            <a:pPr lvl="1"/>
            <a:endParaRPr lang="en-GB" sz="2000" i="1" dirty="0">
              <a:latin typeface="Calibri" panose="020F0502020204030204" pitchFamily="34" charset="0"/>
            </a:endParaRPr>
          </a:p>
          <a:p>
            <a:r>
              <a:rPr lang="en-GB" sz="2400" b="1" i="1" dirty="0">
                <a:latin typeface="Calibri" panose="020F0502020204030204" pitchFamily="34" charset="0"/>
              </a:rPr>
              <a:t>9. Complex account</a:t>
            </a:r>
          </a:p>
          <a:p>
            <a:pPr marL="914400" lvl="1" indent="-457200">
              <a:buFont typeface="Arial" panose="020B0604020202020204" pitchFamily="34" charset="0"/>
              <a:buChar char="•"/>
            </a:pPr>
            <a:r>
              <a:rPr lang="en-GB" sz="2000" dirty="0">
                <a:effectLst/>
                <a:latin typeface="Calibri" panose="020F0502020204030204" pitchFamily="34" charset="0"/>
                <a:ea typeface="Calibri" panose="020F0502020204030204" pitchFamily="34" charset="0"/>
              </a:rPr>
              <a:t>Qualitative researchers try to develop a complex picture of the problem or issue under study, including reporting multiple perspectives, identifying many factors involved in a situation, and generally sketching the larger picture that emerges. Researchers are bound by describing the complex interactions of factors in any situation.</a:t>
            </a:r>
          </a:p>
          <a:p>
            <a:pPr marL="201168" lvl="1" indent="0">
              <a:buNone/>
            </a:pPr>
            <a:endParaRPr lang="en-GB" sz="2000" i="1" dirty="0">
              <a:latin typeface="Calibri" panose="020F0502020204030204" pitchFamily="34" charset="0"/>
            </a:endParaRPr>
          </a:p>
          <a:p>
            <a:pPr lvl="1"/>
            <a:endParaRPr lang="en-GB" sz="2000" i="1" dirty="0">
              <a:latin typeface="Calibri" panose="020F0502020204030204" pitchFamily="34" charset="0"/>
            </a:endParaRPr>
          </a:p>
          <a:p>
            <a:pPr lvl="1"/>
            <a:r>
              <a:rPr lang="en-GB" sz="2000" i="1" dirty="0">
                <a:latin typeface="Calibri" panose="020F0502020204030204" pitchFamily="34" charset="0"/>
              </a:rPr>
              <a:t>(Caswell and </a:t>
            </a:r>
            <a:r>
              <a:rPr lang="en-GB" sz="2000" i="1" dirty="0" err="1">
                <a:latin typeface="Calibri" panose="020F0502020204030204" pitchFamily="34" charset="0"/>
              </a:rPr>
              <a:t>Poth</a:t>
            </a:r>
            <a:r>
              <a:rPr lang="en-GB" sz="2000" i="1" dirty="0">
                <a:latin typeface="Calibri" panose="020F0502020204030204" pitchFamily="34" charset="0"/>
              </a:rPr>
              <a:t>, 2023, pp.5-8)</a:t>
            </a:r>
            <a:endParaRPr lang="en-GB" dirty="0"/>
          </a:p>
        </p:txBody>
      </p:sp>
    </p:spTree>
    <p:extLst>
      <p:ext uri="{BB962C8B-B14F-4D97-AF65-F5344CB8AC3E}">
        <p14:creationId xmlns:p14="http://schemas.microsoft.com/office/powerpoint/2010/main" val="3492556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DA896-352A-1008-B148-24F7B6CC0131}"/>
              </a:ext>
            </a:extLst>
          </p:cNvPr>
          <p:cNvSpPr>
            <a:spLocks noGrp="1"/>
          </p:cNvSpPr>
          <p:nvPr>
            <p:ph type="title"/>
          </p:nvPr>
        </p:nvSpPr>
        <p:spPr/>
        <p:txBody>
          <a:bodyPr/>
          <a:lstStyle/>
          <a:p>
            <a:r>
              <a:rPr lang="en-GB" dirty="0"/>
              <a:t>When to Use Qualitative Research?</a:t>
            </a:r>
          </a:p>
        </p:txBody>
      </p:sp>
      <p:pic>
        <p:nvPicPr>
          <p:cNvPr id="4" name="Picture 3">
            <a:extLst>
              <a:ext uri="{FF2B5EF4-FFF2-40B4-BE49-F238E27FC236}">
                <a16:creationId xmlns:a16="http://schemas.microsoft.com/office/drawing/2014/main" id="{3292ABB4-476F-77A5-4CF5-7B2BBD3E8739}"/>
              </a:ext>
            </a:extLst>
          </p:cNvPr>
          <p:cNvPicPr>
            <a:picLocks noChangeAspect="1"/>
          </p:cNvPicPr>
          <p:nvPr/>
        </p:nvPicPr>
        <p:blipFill>
          <a:blip r:embed="rId2"/>
          <a:stretch>
            <a:fillRect/>
          </a:stretch>
        </p:blipFill>
        <p:spPr>
          <a:xfrm>
            <a:off x="1774990" y="1537052"/>
            <a:ext cx="8642020" cy="4666317"/>
          </a:xfrm>
          <a:prstGeom prst="rect">
            <a:avLst/>
          </a:prstGeom>
        </p:spPr>
      </p:pic>
      <p:sp>
        <p:nvSpPr>
          <p:cNvPr id="5" name="TextBox 4">
            <a:extLst>
              <a:ext uri="{FF2B5EF4-FFF2-40B4-BE49-F238E27FC236}">
                <a16:creationId xmlns:a16="http://schemas.microsoft.com/office/drawing/2014/main" id="{74D6BB28-8029-BB3C-C36A-D80BA4F2CD38}"/>
              </a:ext>
            </a:extLst>
          </p:cNvPr>
          <p:cNvSpPr txBox="1"/>
          <p:nvPr/>
        </p:nvSpPr>
        <p:spPr>
          <a:xfrm>
            <a:off x="4050119" y="6308209"/>
            <a:ext cx="409176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Figure 3.1 (Creswell and </a:t>
            </a:r>
            <a:r>
              <a:rPr kumimoji="0" lang="en-GB" sz="1800" b="0" i="0" u="none" strike="noStrike" kern="1200" cap="none" spc="0" normalizeH="0" baseline="0" noProof="0" dirty="0" err="1">
                <a:ln>
                  <a:noFill/>
                </a:ln>
                <a:solidFill>
                  <a:srgbClr val="000000"/>
                </a:solidFill>
                <a:effectLst/>
                <a:uLnTx/>
                <a:uFillTx/>
                <a:latin typeface="Calibri" panose="020F0502020204030204"/>
                <a:ea typeface="+mn-ea"/>
                <a:cs typeface="+mn-cs"/>
              </a:rPr>
              <a:t>Poth</a:t>
            </a: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 2023, p.49)</a:t>
            </a:r>
          </a:p>
        </p:txBody>
      </p:sp>
    </p:spTree>
    <p:extLst>
      <p:ext uri="{BB962C8B-B14F-4D97-AF65-F5344CB8AC3E}">
        <p14:creationId xmlns:p14="http://schemas.microsoft.com/office/powerpoint/2010/main" val="118523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6C6D7-8ACA-45FD-E0D1-187BC85C856C}"/>
              </a:ext>
            </a:extLst>
          </p:cNvPr>
          <p:cNvSpPr>
            <a:spLocks noGrp="1"/>
          </p:cNvSpPr>
          <p:nvPr>
            <p:ph type="title"/>
          </p:nvPr>
        </p:nvSpPr>
        <p:spPr>
          <a:xfrm>
            <a:off x="1526488" y="2302015"/>
            <a:ext cx="4753014" cy="1450757"/>
          </a:xfrm>
        </p:spPr>
        <p:txBody>
          <a:bodyPr/>
          <a:lstStyle/>
          <a:p>
            <a:r>
              <a:rPr lang="en-US" sz="4800" b="1" kern="1200" dirty="0">
                <a:solidFill>
                  <a:schemeClr val="tx1"/>
                </a:solidFill>
                <a:latin typeface="+mj-lt"/>
                <a:ea typeface="+mj-ea"/>
                <a:cs typeface="+mj-cs"/>
              </a:rPr>
              <a:t>A “Good” Qualitative Study</a:t>
            </a:r>
            <a:endParaRPr lang="en-GB" dirty="0"/>
          </a:p>
        </p:txBody>
      </p:sp>
      <p:pic>
        <p:nvPicPr>
          <p:cNvPr id="4" name="Picture 3">
            <a:extLst>
              <a:ext uri="{FF2B5EF4-FFF2-40B4-BE49-F238E27FC236}">
                <a16:creationId xmlns:a16="http://schemas.microsoft.com/office/drawing/2014/main" id="{12B3EC99-1275-4853-7EF2-5304ED466CE6}"/>
              </a:ext>
            </a:extLst>
          </p:cNvPr>
          <p:cNvPicPr>
            <a:picLocks noChangeAspect="1"/>
          </p:cNvPicPr>
          <p:nvPr/>
        </p:nvPicPr>
        <p:blipFill>
          <a:blip r:embed="rId2"/>
          <a:stretch>
            <a:fillRect/>
          </a:stretch>
        </p:blipFill>
        <p:spPr>
          <a:xfrm>
            <a:off x="6531429" y="0"/>
            <a:ext cx="5505061" cy="6857365"/>
          </a:xfrm>
          <a:prstGeom prst="rect">
            <a:avLst/>
          </a:prstGeom>
        </p:spPr>
      </p:pic>
    </p:spTree>
    <p:extLst>
      <p:ext uri="{BB962C8B-B14F-4D97-AF65-F5344CB8AC3E}">
        <p14:creationId xmlns:p14="http://schemas.microsoft.com/office/powerpoint/2010/main" val="927545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EE8F6-9EA9-EE26-BACB-033886ECC87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06AC35-45C0-62E0-F2C6-B74033D850E5}"/>
              </a:ext>
            </a:extLst>
          </p:cNvPr>
          <p:cNvSpPr>
            <a:spLocks noGrp="1"/>
          </p:cNvSpPr>
          <p:nvPr>
            <p:ph idx="1"/>
          </p:nvPr>
        </p:nvSpPr>
        <p:spPr>
          <a:xfrm>
            <a:off x="1097279" y="1845734"/>
            <a:ext cx="10280073" cy="4023360"/>
          </a:xfrm>
        </p:spPr>
        <p:txBody>
          <a:bodyPr>
            <a:normAutofit/>
          </a:bodyPr>
          <a:lstStyle/>
          <a:p>
            <a:pPr marL="571500" indent="-571500">
              <a:lnSpc>
                <a:spcPct val="150000"/>
              </a:lnSpc>
              <a:buFont typeface="Wingdings" panose="05000000000000000000" pitchFamily="2" charset="2"/>
              <a:buChar char="v"/>
            </a:pPr>
            <a:r>
              <a:rPr lang="en-GB" sz="3600" b="0" i="0" dirty="0">
                <a:effectLst/>
                <a:latin typeface="Calibri" panose="020F0502020204030204" pitchFamily="34" charset="0"/>
                <a:cs typeface="Calibri" panose="020F0502020204030204" pitchFamily="34" charset="0"/>
              </a:rPr>
              <a:t>Qualitative research </a:t>
            </a:r>
            <a:r>
              <a:rPr lang="en-GB" sz="3600" b="0" i="0" dirty="0">
                <a:solidFill>
                  <a:srgbClr val="252525"/>
                </a:solidFill>
                <a:effectLst/>
                <a:latin typeface="Calibri" panose="020F0502020204030204" pitchFamily="34" charset="0"/>
                <a:cs typeface="Calibri" panose="020F0502020204030204" pitchFamily="34" charset="0"/>
              </a:rPr>
              <a:t>designs </a:t>
            </a:r>
            <a:r>
              <a:rPr lang="en-GB" sz="3600" b="0" i="0" dirty="0">
                <a:effectLst/>
                <a:latin typeface="Calibri" panose="020F0502020204030204" pitchFamily="34" charset="0"/>
                <a:cs typeface="Calibri" panose="020F0502020204030204" pitchFamily="34" charset="0"/>
              </a:rPr>
              <a:t>involves</a:t>
            </a:r>
            <a:r>
              <a:rPr lang="en-GB" sz="3600" b="0" i="0" dirty="0">
                <a:solidFill>
                  <a:srgbClr val="E36B00"/>
                </a:solidFill>
                <a:effectLst/>
                <a:latin typeface="Calibri" panose="020F0502020204030204" pitchFamily="34" charset="0"/>
                <a:cs typeface="Calibri" panose="020F0502020204030204" pitchFamily="34" charset="0"/>
              </a:rPr>
              <a:t> </a:t>
            </a:r>
            <a:r>
              <a:rPr lang="en-GB" sz="3600" b="1" i="0" dirty="0">
                <a:solidFill>
                  <a:srgbClr val="FF0000"/>
                </a:solidFill>
                <a:effectLst/>
                <a:latin typeface="Calibri" panose="020F0502020204030204" pitchFamily="34" charset="0"/>
                <a:cs typeface="Calibri" panose="020F0502020204030204" pitchFamily="34" charset="0"/>
              </a:rPr>
              <a:t>understanding</a:t>
            </a:r>
            <a:r>
              <a:rPr lang="en-GB" sz="3600" b="0" i="0" dirty="0">
                <a:solidFill>
                  <a:srgbClr val="252525"/>
                </a:solidFill>
                <a:effectLst/>
                <a:latin typeface="Calibri" panose="020F0502020204030204" pitchFamily="34" charset="0"/>
                <a:cs typeface="Calibri" panose="020F0502020204030204" pitchFamily="34" charset="0"/>
              </a:rPr>
              <a:t> and </a:t>
            </a:r>
            <a:r>
              <a:rPr lang="en-GB" sz="3600" b="1" i="0" dirty="0">
                <a:solidFill>
                  <a:srgbClr val="FF0000"/>
                </a:solidFill>
                <a:effectLst/>
                <a:latin typeface="Calibri" panose="020F0502020204030204" pitchFamily="34" charset="0"/>
                <a:cs typeface="Calibri" panose="020F0502020204030204" pitchFamily="34" charset="0"/>
              </a:rPr>
              <a:t>interpreting</a:t>
            </a:r>
            <a:r>
              <a:rPr lang="en-GB" sz="3600" b="0" i="0" dirty="0">
                <a:solidFill>
                  <a:srgbClr val="252525"/>
                </a:solidFill>
                <a:effectLst/>
                <a:latin typeface="Calibri" panose="020F0502020204030204" pitchFamily="34" charset="0"/>
                <a:cs typeface="Calibri" panose="020F0502020204030204" pitchFamily="34" charset="0"/>
              </a:rPr>
              <a:t> </a:t>
            </a:r>
            <a:r>
              <a:rPr lang="en-GB" sz="3600" dirty="0">
                <a:solidFill>
                  <a:srgbClr val="252525"/>
                </a:solidFill>
                <a:latin typeface="Calibri" panose="020F0502020204030204" pitchFamily="34" charset="0"/>
                <a:cs typeface="Calibri" panose="020F0502020204030204" pitchFamily="34" charset="0"/>
              </a:rPr>
              <a:t>p</a:t>
            </a:r>
            <a:r>
              <a:rPr lang="en-GB" sz="3600" b="0" i="0" dirty="0">
                <a:solidFill>
                  <a:srgbClr val="252525"/>
                </a:solidFill>
                <a:effectLst/>
                <a:latin typeface="Calibri" panose="020F0502020204030204" pitchFamily="34" charset="0"/>
                <a:cs typeface="Calibri" panose="020F0502020204030204" pitchFamily="34" charset="0"/>
              </a:rPr>
              <a:t>articipants’ </a:t>
            </a:r>
            <a:r>
              <a:rPr lang="en-GB" sz="3600" b="1" i="0" dirty="0">
                <a:solidFill>
                  <a:srgbClr val="FF0000"/>
                </a:solidFill>
                <a:effectLst/>
                <a:latin typeface="Calibri" panose="020F0502020204030204" pitchFamily="34" charset="0"/>
                <a:cs typeface="Calibri" panose="020F0502020204030204" pitchFamily="34" charset="0"/>
              </a:rPr>
              <a:t>lived experiences</a:t>
            </a:r>
            <a:endParaRPr lang="en-GB" sz="3600" b="1" dirty="0">
              <a:solidFill>
                <a:srgbClr val="FF0000"/>
              </a:solidFill>
              <a:latin typeface="Calibri" panose="020F0502020204030204" pitchFamily="34" charset="0"/>
              <a:cs typeface="Calibri" panose="020F0502020204030204" pitchFamily="34" charset="0"/>
            </a:endParaRPr>
          </a:p>
          <a:p>
            <a:pPr marL="0" indent="0">
              <a:buNone/>
            </a:pPr>
            <a:endParaRPr lang="en-GB" sz="3600" dirty="0"/>
          </a:p>
        </p:txBody>
      </p:sp>
    </p:spTree>
    <p:extLst>
      <p:ext uri="{BB962C8B-B14F-4D97-AF65-F5344CB8AC3E}">
        <p14:creationId xmlns:p14="http://schemas.microsoft.com/office/powerpoint/2010/main" val="3268616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C3BE0AC0-09CF-C3E1-0E57-D15962EA7D43}"/>
              </a:ext>
            </a:extLst>
          </p:cNvPr>
          <p:cNvPicPr>
            <a:picLocks noChangeAspect="1"/>
          </p:cNvPicPr>
          <p:nvPr/>
        </p:nvPicPr>
        <p:blipFill>
          <a:blip r:embed="rId2"/>
          <a:stretch>
            <a:fillRect/>
          </a:stretch>
        </p:blipFill>
        <p:spPr>
          <a:xfrm>
            <a:off x="1444752" y="2050572"/>
            <a:ext cx="9144000" cy="1991789"/>
          </a:xfrm>
          <a:prstGeom prst="rect">
            <a:avLst/>
          </a:prstGeom>
        </p:spPr>
      </p:pic>
      <p:sp>
        <p:nvSpPr>
          <p:cNvPr id="5" name="TextBox 4">
            <a:extLst>
              <a:ext uri="{FF2B5EF4-FFF2-40B4-BE49-F238E27FC236}">
                <a16:creationId xmlns:a16="http://schemas.microsoft.com/office/drawing/2014/main" id="{BCC39354-2F67-57AA-AF58-5513D3C5CA0A}"/>
              </a:ext>
            </a:extLst>
          </p:cNvPr>
          <p:cNvSpPr txBox="1"/>
          <p:nvPr/>
        </p:nvSpPr>
        <p:spPr>
          <a:xfrm>
            <a:off x="7116093" y="4815768"/>
            <a:ext cx="332369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a:ln>
                  <a:noFill/>
                </a:ln>
                <a:solidFill>
                  <a:srgbClr val="000000"/>
                </a:solidFill>
                <a:effectLst/>
                <a:uLnTx/>
                <a:uFillTx/>
                <a:latin typeface="Calibri" panose="020F0502020204030204"/>
                <a:ea typeface="+mn-ea"/>
                <a:cs typeface="+mn-cs"/>
              </a:rPr>
              <a:t>Source</a:t>
            </a:r>
            <a:r>
              <a:rPr kumimoji="0" lang="en-GB" sz="2400" b="0" i="0" u="none" strike="noStrike" kern="1200" cap="none" spc="0" normalizeH="0" baseline="0" noProof="0">
                <a:ln>
                  <a:noFill/>
                </a:ln>
                <a:solidFill>
                  <a:srgbClr val="000000"/>
                </a:solidFill>
                <a:effectLst/>
                <a:uLnTx/>
                <a:uFillTx/>
                <a:latin typeface="Calibri" panose="020F0502020204030204"/>
                <a:ea typeface="+mn-ea"/>
                <a:cs typeface="+mn-cs"/>
              </a:rPr>
              <a:t>: Creswell (2014)</a:t>
            </a:r>
          </a:p>
        </p:txBody>
      </p:sp>
      <p:sp>
        <p:nvSpPr>
          <p:cNvPr id="6" name="TextBox 5">
            <a:extLst>
              <a:ext uri="{FF2B5EF4-FFF2-40B4-BE49-F238E27FC236}">
                <a16:creationId xmlns:a16="http://schemas.microsoft.com/office/drawing/2014/main" id="{35666678-8CBE-D34A-FFDA-069A19D5BC7C}"/>
              </a:ext>
            </a:extLst>
          </p:cNvPr>
          <p:cNvSpPr txBox="1"/>
          <p:nvPr/>
        </p:nvSpPr>
        <p:spPr>
          <a:xfrm>
            <a:off x="2739296" y="4050333"/>
            <a:ext cx="761315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FF0000"/>
                </a:solidFill>
                <a:effectLst/>
                <a:uLnTx/>
                <a:uFillTx/>
                <a:latin typeface="Calibri" panose="020F0502020204030204" pitchFamily="34" charset="0"/>
                <a:ea typeface="Calibri" panose="020F0502020204030204" pitchFamily="34" charset="0"/>
                <a:cs typeface="+mn-cs"/>
              </a:rPr>
              <a:t>Research focus </a:t>
            </a:r>
            <a:r>
              <a:rPr kumimoji="0" lang="en-US" sz="2400" b="0" i="0" u="none" strike="noStrike" kern="1200" cap="none" spc="0" normalizeH="0" baseline="0" noProof="0">
                <a:ln>
                  <a:noFill/>
                </a:ln>
                <a:solidFill>
                  <a:srgbClr val="FF0000"/>
                </a:solidFill>
                <a:effectLst/>
                <a:uLnTx/>
                <a:uFillTx/>
                <a:latin typeface="Calibri" panose="020F0502020204030204" pitchFamily="34" charset="0"/>
                <a:ea typeface="Calibri" panose="020F0502020204030204" pitchFamily="34" charset="0"/>
                <a:cs typeface="+mn-cs"/>
              </a:rPr>
              <a:t>–understand the essence of the experience</a:t>
            </a:r>
            <a:endParaRPr kumimoji="0" lang="en-GB" sz="24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77019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
            <a:extLst>
              <a:ext uri="{FF2B5EF4-FFF2-40B4-BE49-F238E27FC236}">
                <a16:creationId xmlns:a16="http://schemas.microsoft.com/office/drawing/2014/main" id="{8B7A7A04-09AC-55A7-F616-75AA94BF051B}"/>
              </a:ext>
            </a:extLst>
          </p:cNvPr>
          <p:cNvPicPr>
            <a:picLocks noChangeAspect="1"/>
          </p:cNvPicPr>
          <p:nvPr/>
        </p:nvPicPr>
        <p:blipFill>
          <a:blip r:embed="rId2"/>
          <a:stretch>
            <a:fillRect/>
          </a:stretch>
        </p:blipFill>
        <p:spPr>
          <a:xfrm>
            <a:off x="1669256" y="2017868"/>
            <a:ext cx="8853488" cy="2822263"/>
          </a:xfrm>
          <a:prstGeom prst="rect">
            <a:avLst/>
          </a:prstGeom>
        </p:spPr>
      </p:pic>
      <p:sp>
        <p:nvSpPr>
          <p:cNvPr id="5" name="TextBox 4">
            <a:extLst>
              <a:ext uri="{FF2B5EF4-FFF2-40B4-BE49-F238E27FC236}">
                <a16:creationId xmlns:a16="http://schemas.microsoft.com/office/drawing/2014/main" id="{9E9B1EB3-7CD2-FB03-3337-3DD3A6C611C1}"/>
              </a:ext>
            </a:extLst>
          </p:cNvPr>
          <p:cNvSpPr txBox="1"/>
          <p:nvPr/>
        </p:nvSpPr>
        <p:spPr>
          <a:xfrm>
            <a:off x="7960757" y="5130644"/>
            <a:ext cx="2606605"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a:ln>
                  <a:noFill/>
                </a:ln>
                <a:solidFill>
                  <a:srgbClr val="000000"/>
                </a:solidFill>
                <a:effectLst/>
                <a:uLnTx/>
                <a:uFillTx/>
                <a:latin typeface="Calibri" panose="020F0502020204030204"/>
                <a:ea typeface="+mn-ea"/>
                <a:cs typeface="+mn-cs"/>
              </a:rPr>
              <a:t>Source</a:t>
            </a:r>
            <a:r>
              <a:rPr kumimoji="0" lang="en-GB" sz="2000" b="0" i="0" u="none" strike="noStrike" kern="1200" cap="none" spc="0" normalizeH="0" baseline="0" noProof="0">
                <a:ln>
                  <a:noFill/>
                </a:ln>
                <a:solidFill>
                  <a:srgbClr val="000000"/>
                </a:solidFill>
                <a:effectLst/>
                <a:uLnTx/>
                <a:uFillTx/>
                <a:latin typeface="Calibri" panose="020F0502020204030204"/>
                <a:ea typeface="+mn-ea"/>
                <a:cs typeface="+mn-cs"/>
              </a:rPr>
              <a:t>: Creswell (2014)</a:t>
            </a:r>
          </a:p>
        </p:txBody>
      </p:sp>
      <p:sp>
        <p:nvSpPr>
          <p:cNvPr id="6" name="TextBox 5">
            <a:extLst>
              <a:ext uri="{FF2B5EF4-FFF2-40B4-BE49-F238E27FC236}">
                <a16:creationId xmlns:a16="http://schemas.microsoft.com/office/drawing/2014/main" id="{1578C022-3218-68E6-06F9-FEB9FB0C6990}"/>
              </a:ext>
            </a:extLst>
          </p:cNvPr>
          <p:cNvSpPr txBox="1"/>
          <p:nvPr/>
        </p:nvSpPr>
        <p:spPr>
          <a:xfrm>
            <a:off x="1584228" y="4616940"/>
            <a:ext cx="8938516"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mn-cs"/>
              </a:rPr>
              <a:t>Research focus </a:t>
            </a:r>
            <a:r>
              <a:rPr kumimoji="0" lang="en-US" sz="2800" b="0" i="0" u="none" strike="noStrike" kern="120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mn-cs"/>
              </a:rPr>
              <a:t>–in-depth description &amp; analysis of a case(s)</a:t>
            </a:r>
            <a:endPar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38985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6BC09D-6859-B011-617F-9E14282EB122}"/>
              </a:ext>
            </a:extLst>
          </p:cNvPr>
          <p:cNvSpPr>
            <a:spLocks noGrp="1"/>
          </p:cNvSpPr>
          <p:nvPr>
            <p:ph idx="1"/>
          </p:nvPr>
        </p:nvSpPr>
        <p:spPr/>
        <p:txBody>
          <a:bodyPr/>
          <a:lstStyle/>
          <a:p>
            <a:pPr>
              <a:lnSpc>
                <a:spcPct val="150000"/>
              </a:lnSpc>
            </a:pPr>
            <a:r>
              <a:rPr lang="en-GB" sz="2800" b="1" dirty="0">
                <a:solidFill>
                  <a:srgbClr val="00B050"/>
                </a:solidFill>
              </a:rPr>
              <a:t>Case study principles –</a:t>
            </a:r>
          </a:p>
          <a:p>
            <a:pPr marL="457200" indent="-457200">
              <a:lnSpc>
                <a:spcPct val="150000"/>
              </a:lnSpc>
              <a:buFont typeface="+mj-lt"/>
              <a:buAutoNum type="arabicPeriod"/>
            </a:pPr>
            <a:r>
              <a:rPr lang="en-GB" sz="2000" dirty="0"/>
              <a:t>A </a:t>
            </a:r>
            <a:r>
              <a:rPr lang="en-GB" sz="2000" b="1" dirty="0">
                <a:solidFill>
                  <a:srgbClr val="FF0000"/>
                </a:solidFill>
              </a:rPr>
              <a:t>clear boundary </a:t>
            </a:r>
            <a:r>
              <a:rPr lang="en-GB" sz="2000" dirty="0"/>
              <a:t>to your case  (context); e.g</a:t>
            </a:r>
            <a:r>
              <a:rPr lang="en-GB" sz="2000" b="1" dirty="0">
                <a:solidFill>
                  <a:srgbClr val="FF0000"/>
                </a:solidFill>
              </a:rPr>
              <a:t>., a school, an organisation; or time, or activity, or geographical space</a:t>
            </a:r>
          </a:p>
          <a:p>
            <a:pPr marL="457200" indent="-457200">
              <a:lnSpc>
                <a:spcPct val="150000"/>
              </a:lnSpc>
              <a:buFont typeface="+mj-lt"/>
              <a:buAutoNum type="arabicPeriod"/>
            </a:pPr>
            <a:r>
              <a:rPr lang="en-GB" sz="2000" dirty="0"/>
              <a:t>Multi-methods of data collection </a:t>
            </a:r>
          </a:p>
          <a:p>
            <a:pPr marL="457200" indent="-457200">
              <a:lnSpc>
                <a:spcPct val="150000"/>
              </a:lnSpc>
              <a:buFont typeface="+mj-lt"/>
              <a:buAutoNum type="arabicPeriod"/>
            </a:pPr>
            <a:r>
              <a:rPr lang="en-GB" sz="2000" dirty="0"/>
              <a:t>Multiple perspectives </a:t>
            </a:r>
          </a:p>
          <a:p>
            <a:endParaRPr lang="en-GB" dirty="0"/>
          </a:p>
        </p:txBody>
      </p:sp>
    </p:spTree>
    <p:extLst>
      <p:ext uri="{BB962C8B-B14F-4D97-AF65-F5344CB8AC3E}">
        <p14:creationId xmlns:p14="http://schemas.microsoft.com/office/powerpoint/2010/main" val="28918346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9199CD-AB46-8FA4-E52B-BB4100F75800}"/>
              </a:ext>
            </a:extLst>
          </p:cNvPr>
          <p:cNvSpPr>
            <a:spLocks noGrp="1"/>
          </p:cNvSpPr>
          <p:nvPr>
            <p:ph idx="1"/>
          </p:nvPr>
        </p:nvSpPr>
        <p:spPr/>
        <p:txBody>
          <a:bodyPr>
            <a:normAutofit/>
          </a:bodyPr>
          <a:lstStyle/>
          <a:p>
            <a:pPr>
              <a:lnSpc>
                <a:spcPct val="150000"/>
              </a:lnSpc>
            </a:pPr>
            <a:r>
              <a:rPr lang="en-GB" sz="2800" b="1" dirty="0">
                <a:solidFill>
                  <a:srgbClr val="00B050"/>
                </a:solidFill>
              </a:rPr>
              <a:t>Action research - </a:t>
            </a:r>
            <a:r>
              <a:rPr lang="en-GB" sz="2800" b="1" dirty="0"/>
              <a:t>With, not on or for:   </a:t>
            </a:r>
            <a:endParaRPr lang="en-GB" sz="1800" b="1" dirty="0"/>
          </a:p>
          <a:p>
            <a:r>
              <a:rPr lang="en-GB" sz="2400" dirty="0"/>
              <a:t>Researching </a:t>
            </a:r>
            <a:r>
              <a:rPr lang="en-GB" sz="2400" b="1" dirty="0"/>
              <a:t>own practice </a:t>
            </a:r>
            <a:r>
              <a:rPr lang="en-GB" sz="2400" dirty="0"/>
              <a:t>or engaging and facilitating research with practitioners themselves </a:t>
            </a:r>
          </a:p>
          <a:p>
            <a:endParaRPr lang="en-GB" sz="2400" dirty="0"/>
          </a:p>
          <a:p>
            <a:r>
              <a:rPr lang="en-GB" sz="2400" dirty="0"/>
              <a:t>Expectation </a:t>
            </a:r>
            <a:r>
              <a:rPr lang="en-GB" sz="2400" b="1" dirty="0"/>
              <a:t>of change/action</a:t>
            </a:r>
            <a:r>
              <a:rPr lang="en-GB" sz="2400" dirty="0"/>
              <a:t>: Anticipation that the knowledge produced will be acted upon to improve practice/outcomes</a:t>
            </a:r>
          </a:p>
          <a:p>
            <a:pPr>
              <a:lnSpc>
                <a:spcPct val="150000"/>
              </a:lnSpc>
            </a:pPr>
            <a:endParaRPr lang="en-GB" sz="2800" b="1" dirty="0">
              <a:solidFill>
                <a:srgbClr val="00B050"/>
              </a:solidFill>
            </a:endParaRPr>
          </a:p>
          <a:p>
            <a:pPr marL="0" indent="0">
              <a:buNone/>
            </a:pPr>
            <a:endParaRPr lang="en-GB" sz="2400" dirty="0"/>
          </a:p>
        </p:txBody>
      </p:sp>
    </p:spTree>
    <p:extLst>
      <p:ext uri="{BB962C8B-B14F-4D97-AF65-F5344CB8AC3E}">
        <p14:creationId xmlns:p14="http://schemas.microsoft.com/office/powerpoint/2010/main" val="38530779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DD2844-4C67-91D1-E967-B8D12C9CB7F2}"/>
              </a:ext>
            </a:extLst>
          </p:cNvPr>
          <p:cNvSpPr>
            <a:spLocks noGrp="1"/>
          </p:cNvSpPr>
          <p:nvPr>
            <p:ph idx="1"/>
          </p:nvPr>
        </p:nvSpPr>
        <p:spPr/>
        <p:txBody>
          <a:bodyPr/>
          <a:lstStyle/>
          <a:p>
            <a:pPr marL="285750" indent="-285750">
              <a:buFont typeface="Arial" panose="020B0604020202020204" pitchFamily="34" charset="0"/>
              <a:buChar char="•"/>
            </a:pPr>
            <a:r>
              <a:rPr lang="en-US" sz="3600" b="1" dirty="0">
                <a:solidFill>
                  <a:srgbClr val="0070C0"/>
                </a:solidFill>
                <a:effectLst/>
                <a:latin typeface="Calibri" panose="020F0502020204030204" pitchFamily="34" charset="0"/>
                <a:ea typeface="Calibri" panose="020F0502020204030204" pitchFamily="34" charset="0"/>
              </a:rPr>
              <a:t>Narrative research </a:t>
            </a:r>
            <a:r>
              <a:rPr lang="en-US" sz="3200" dirty="0">
                <a:effectLst/>
                <a:latin typeface="Calibri" panose="020F0502020204030204" pitchFamily="34" charset="0"/>
                <a:ea typeface="Calibri" panose="020F0502020204030204" pitchFamily="34" charset="0"/>
              </a:rPr>
              <a:t>-researcher asks participant(s) to provide stories about their lives</a:t>
            </a:r>
          </a:p>
          <a:p>
            <a:endParaRPr lang="en-US" sz="2800" dirty="0">
              <a:effectLst/>
              <a:latin typeface="Calibri" panose="020F0502020204030204" pitchFamily="34" charset="0"/>
              <a:ea typeface="Calibri" panose="020F0502020204030204" pitchFamily="34" charset="0"/>
            </a:endParaRPr>
          </a:p>
          <a:p>
            <a:pPr marL="457200" indent="-457200">
              <a:buFont typeface="Wingdings" panose="05000000000000000000" pitchFamily="2" charset="2"/>
              <a:buChar char="Ø"/>
            </a:pPr>
            <a:r>
              <a:rPr lang="en-US" sz="3200" dirty="0">
                <a:latin typeface="Calibri" panose="020F0502020204030204" pitchFamily="34" charset="0"/>
                <a:ea typeface="Calibri" panose="020F0502020204030204" pitchFamily="34" charset="0"/>
              </a:rPr>
              <a:t>The researcher then retells the story into a narrative chronology</a:t>
            </a:r>
          </a:p>
          <a:p>
            <a:pPr lvl="2">
              <a:lnSpc>
                <a:spcPct val="150000"/>
              </a:lnSpc>
            </a:pPr>
            <a:r>
              <a:rPr lang="en-US" sz="3200" dirty="0">
                <a:effectLst/>
                <a:latin typeface="Calibri" panose="020F0502020204030204" pitchFamily="34" charset="0"/>
                <a:ea typeface="Calibri" panose="020F0502020204030204" pitchFamily="34" charset="0"/>
              </a:rPr>
              <a:t>  </a:t>
            </a:r>
            <a:r>
              <a:rPr lang="en-US" sz="3200" b="1" dirty="0">
                <a:solidFill>
                  <a:srgbClr val="FF0000"/>
                </a:solidFill>
                <a:effectLst/>
                <a:latin typeface="Calibri" panose="020F0502020204030204" pitchFamily="34" charset="0"/>
                <a:ea typeface="Calibri" panose="020F0502020204030204" pitchFamily="34" charset="0"/>
              </a:rPr>
              <a:t>Research focus </a:t>
            </a:r>
            <a:r>
              <a:rPr lang="en-US" sz="3200" dirty="0">
                <a:solidFill>
                  <a:srgbClr val="FF0000"/>
                </a:solidFill>
                <a:effectLst/>
                <a:latin typeface="Calibri" panose="020F0502020204030204" pitchFamily="34" charset="0"/>
                <a:ea typeface="Calibri" panose="020F0502020204030204" pitchFamily="34" charset="0"/>
              </a:rPr>
              <a:t>–explore life</a:t>
            </a:r>
            <a:endParaRPr lang="en-GB" sz="3600" dirty="0">
              <a:solidFill>
                <a:srgbClr val="FF0000"/>
              </a:solidFill>
            </a:endParaRPr>
          </a:p>
          <a:p>
            <a:endParaRPr lang="en-GB" dirty="0"/>
          </a:p>
        </p:txBody>
      </p:sp>
    </p:spTree>
    <p:extLst>
      <p:ext uri="{BB962C8B-B14F-4D97-AF65-F5344CB8AC3E}">
        <p14:creationId xmlns:p14="http://schemas.microsoft.com/office/powerpoint/2010/main" val="41867233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1259BB-B91F-0F41-3626-36AB9B5AAE21}"/>
              </a:ext>
            </a:extLst>
          </p:cNvPr>
          <p:cNvSpPr>
            <a:spLocks noGrp="1"/>
          </p:cNvSpPr>
          <p:nvPr>
            <p:ph idx="1"/>
          </p:nvPr>
        </p:nvSpPr>
        <p:spPr/>
        <p:txBody>
          <a:bodyPr>
            <a:normAutofit/>
          </a:bodyPr>
          <a:lstStyle/>
          <a:p>
            <a:pPr marL="285750" indent="-285750">
              <a:buFont typeface="Arial" panose="020B0604020202020204" pitchFamily="34" charset="0"/>
              <a:buChar char="•"/>
            </a:pPr>
            <a:r>
              <a:rPr lang="en-US" sz="3200" b="1" dirty="0">
                <a:solidFill>
                  <a:srgbClr val="0070C0"/>
                </a:solidFill>
                <a:effectLst/>
                <a:latin typeface="Calibri" panose="020F0502020204030204" pitchFamily="34" charset="0"/>
                <a:ea typeface="Calibri" panose="020F0502020204030204" pitchFamily="34" charset="0"/>
              </a:rPr>
              <a:t>Experimental research </a:t>
            </a:r>
            <a:r>
              <a:rPr lang="en-US" sz="2800" dirty="0">
                <a:effectLst/>
                <a:latin typeface="Calibri" panose="020F0502020204030204" pitchFamily="34" charset="0"/>
                <a:ea typeface="Calibri" panose="020F0502020204030204" pitchFamily="34" charset="0"/>
              </a:rPr>
              <a:t>seeks to determine if a specific treatment influences an outcome</a:t>
            </a:r>
          </a:p>
          <a:p>
            <a:endParaRPr lang="en-US" sz="2400" dirty="0">
              <a:effectLst/>
              <a:latin typeface="Calibri" panose="020F0502020204030204" pitchFamily="34" charset="0"/>
              <a:ea typeface="Calibri" panose="020F0502020204030204" pitchFamily="34" charset="0"/>
            </a:endParaRPr>
          </a:p>
          <a:p>
            <a:pPr marL="457200" indent="-457200">
              <a:buFont typeface="Wingdings" panose="05000000000000000000" pitchFamily="2" charset="2"/>
              <a:buChar char="Ø"/>
            </a:pPr>
            <a:r>
              <a:rPr lang="en-US" sz="2800" dirty="0">
                <a:latin typeface="Calibri" panose="020F0502020204030204" pitchFamily="34" charset="0"/>
                <a:ea typeface="Calibri" panose="020F0502020204030204" pitchFamily="34" charset="0"/>
              </a:rPr>
              <a:t>One group is given a specific treatment and withholding it from another</a:t>
            </a:r>
          </a:p>
          <a:p>
            <a:pPr marL="457200" indent="-457200">
              <a:lnSpc>
                <a:spcPct val="150000"/>
              </a:lnSpc>
              <a:buFont typeface="Wingdings" panose="05000000000000000000" pitchFamily="2" charset="2"/>
              <a:buChar char="Ø"/>
            </a:pPr>
            <a:r>
              <a:rPr lang="en-US" sz="2800" dirty="0">
                <a:effectLst/>
                <a:latin typeface="Calibri" panose="020F0502020204030204" pitchFamily="34" charset="0"/>
                <a:ea typeface="Calibri" panose="020F0502020204030204" pitchFamily="34" charset="0"/>
              </a:rPr>
              <a:t>Determine how both groups score</a:t>
            </a:r>
            <a:r>
              <a:rPr lang="en-US" sz="2800" dirty="0">
                <a:latin typeface="Calibri" panose="020F0502020204030204" pitchFamily="34" charset="0"/>
                <a:ea typeface="Calibri" panose="020F0502020204030204" pitchFamily="34" charset="0"/>
              </a:rPr>
              <a:t> on an outcome</a:t>
            </a:r>
            <a:r>
              <a:rPr lang="en-US" sz="2800" dirty="0">
                <a:effectLst/>
                <a:latin typeface="Calibri" panose="020F0502020204030204" pitchFamily="34" charset="0"/>
                <a:ea typeface="Calibri" panose="020F0502020204030204" pitchFamily="34" charset="0"/>
              </a:rPr>
              <a:t>  </a:t>
            </a:r>
            <a:endParaRPr lang="en-GB" sz="3200" dirty="0"/>
          </a:p>
          <a:p>
            <a:endParaRPr lang="en-GB" sz="2800" dirty="0"/>
          </a:p>
        </p:txBody>
      </p:sp>
    </p:spTree>
    <p:extLst>
      <p:ext uri="{BB962C8B-B14F-4D97-AF65-F5344CB8AC3E}">
        <p14:creationId xmlns:p14="http://schemas.microsoft.com/office/powerpoint/2010/main" val="5082409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F33C936F-1921-5F63-3C79-AE91D004DBC6}"/>
              </a:ext>
            </a:extLst>
          </p:cNvPr>
          <p:cNvPicPr>
            <a:picLocks noChangeAspect="1"/>
          </p:cNvPicPr>
          <p:nvPr/>
        </p:nvPicPr>
        <p:blipFill>
          <a:blip r:embed="rId2"/>
          <a:stretch>
            <a:fillRect/>
          </a:stretch>
        </p:blipFill>
        <p:spPr>
          <a:xfrm>
            <a:off x="993973" y="2369975"/>
            <a:ext cx="10204054" cy="2518904"/>
          </a:xfrm>
          <a:prstGeom prst="rect">
            <a:avLst/>
          </a:prstGeom>
        </p:spPr>
      </p:pic>
      <p:sp>
        <p:nvSpPr>
          <p:cNvPr id="5" name="TextBox 4">
            <a:extLst>
              <a:ext uri="{FF2B5EF4-FFF2-40B4-BE49-F238E27FC236}">
                <a16:creationId xmlns:a16="http://schemas.microsoft.com/office/drawing/2014/main" id="{ACC485EB-07D0-220F-48B0-9F4CD39F2ED0}"/>
              </a:ext>
            </a:extLst>
          </p:cNvPr>
          <p:cNvSpPr txBox="1"/>
          <p:nvPr/>
        </p:nvSpPr>
        <p:spPr>
          <a:xfrm>
            <a:off x="7874337" y="5283232"/>
            <a:ext cx="332369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srgbClr val="000000"/>
                </a:solidFill>
                <a:effectLst/>
                <a:uLnTx/>
                <a:uFillTx/>
                <a:latin typeface="Calibri" panose="020F0502020204030204"/>
                <a:ea typeface="+mn-ea"/>
                <a:cs typeface="+mn-cs"/>
              </a:rPr>
              <a:t>Source</a:t>
            </a:r>
            <a:r>
              <a:rPr kumimoji="0" lang="en-GB" sz="2400" b="0" i="0" u="none" strike="noStrike" kern="1200" cap="none" spc="0" normalizeH="0" baseline="0" noProof="0" dirty="0">
                <a:ln>
                  <a:noFill/>
                </a:ln>
                <a:solidFill>
                  <a:srgbClr val="000000"/>
                </a:solidFill>
                <a:effectLst/>
                <a:uLnTx/>
                <a:uFillTx/>
                <a:latin typeface="Calibri" panose="020F0502020204030204"/>
                <a:ea typeface="+mn-ea"/>
                <a:cs typeface="+mn-cs"/>
              </a:rPr>
              <a:t>: Creswell (2014)</a:t>
            </a:r>
          </a:p>
        </p:txBody>
      </p:sp>
    </p:spTree>
    <p:extLst>
      <p:ext uri="{BB962C8B-B14F-4D97-AF65-F5344CB8AC3E}">
        <p14:creationId xmlns:p14="http://schemas.microsoft.com/office/powerpoint/2010/main" val="25098794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F2109-4BE7-524D-1AEA-AA694E3AB449}"/>
              </a:ext>
            </a:extLst>
          </p:cNvPr>
          <p:cNvSpPr>
            <a:spLocks noGrp="1"/>
          </p:cNvSpPr>
          <p:nvPr>
            <p:ph type="title"/>
          </p:nvPr>
        </p:nvSpPr>
        <p:spPr/>
        <p:txBody>
          <a:bodyPr/>
          <a:lstStyle/>
          <a:p>
            <a:r>
              <a:rPr lang="en-GB" sz="4800" b="1" dirty="0"/>
              <a:t>What is the Mixed Methods Approach?</a:t>
            </a:r>
            <a:endParaRPr lang="en-GB" dirty="0"/>
          </a:p>
        </p:txBody>
      </p:sp>
      <p:sp>
        <p:nvSpPr>
          <p:cNvPr id="3" name="Content Placeholder 2">
            <a:extLst>
              <a:ext uri="{FF2B5EF4-FFF2-40B4-BE49-F238E27FC236}">
                <a16:creationId xmlns:a16="http://schemas.microsoft.com/office/drawing/2014/main" id="{7CDFF274-C88D-40C4-FD75-3029A72AB404}"/>
              </a:ext>
            </a:extLst>
          </p:cNvPr>
          <p:cNvSpPr>
            <a:spLocks noGrp="1"/>
          </p:cNvSpPr>
          <p:nvPr>
            <p:ph idx="1"/>
          </p:nvPr>
        </p:nvSpPr>
        <p:spPr/>
        <p:txBody>
          <a:bodyPr/>
          <a:lstStyle/>
          <a:p>
            <a:pPr marL="285750" indent="-285750">
              <a:lnSpc>
                <a:spcPct val="110000"/>
              </a:lnSpc>
              <a:buFont typeface="Wingdings" panose="05000000000000000000" pitchFamily="2" charset="2"/>
              <a:buChar char="Ø"/>
            </a:pPr>
            <a:r>
              <a:rPr lang="en-GB" sz="2400" dirty="0">
                <a:latin typeface="Verdana" panose="020B0604030504040204" pitchFamily="34" charset="0"/>
                <a:ea typeface="Verdana" panose="020B0604030504040204" pitchFamily="34" charset="0"/>
                <a:cs typeface="Verdana" panose="020B0604030504040204" pitchFamily="34" charset="0"/>
              </a:rPr>
              <a:t>Some of the different names for mixed methods strategies:</a:t>
            </a:r>
          </a:p>
          <a:p>
            <a:pPr marL="742950" lvl="1" indent="-28575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‘Mixed research’</a:t>
            </a:r>
          </a:p>
          <a:p>
            <a:pPr marL="742950" lvl="1" indent="-28575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‘Mixed methodology’</a:t>
            </a:r>
          </a:p>
          <a:p>
            <a:pPr marL="742950" lvl="1" indent="-28575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‘Multiple research approaches’</a:t>
            </a:r>
          </a:p>
          <a:p>
            <a:pPr marL="742950" lvl="1" indent="-28575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‘Multi-strategy research’</a:t>
            </a:r>
          </a:p>
          <a:p>
            <a:pPr marL="742950" lvl="1" indent="-28575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‘Integrated methods’</a:t>
            </a:r>
          </a:p>
          <a:p>
            <a:pPr marL="742950" lvl="1" indent="-28575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‘Multi-method research’</a:t>
            </a:r>
          </a:p>
          <a:p>
            <a:pPr marL="742950" lvl="1" indent="-28575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‘Combined methods’</a:t>
            </a:r>
          </a:p>
          <a:p>
            <a:pPr lvl="1">
              <a:lnSpc>
                <a:spcPct val="110000"/>
              </a:lnSpc>
            </a:pPr>
            <a:endParaRPr lang="en-GB" dirty="0">
              <a:effectLst/>
              <a:latin typeface="Verdana" panose="020B0604030504040204" pitchFamily="34" charset="0"/>
              <a:ea typeface="Verdana" panose="020B0604030504040204" pitchFamily="34" charset="0"/>
              <a:cs typeface="Verdana" panose="020B0604030504040204" pitchFamily="34" charset="0"/>
            </a:endParaRPr>
          </a:p>
          <a:p>
            <a:endParaRPr lang="en-GB" dirty="0"/>
          </a:p>
        </p:txBody>
      </p:sp>
    </p:spTree>
    <p:extLst>
      <p:ext uri="{BB962C8B-B14F-4D97-AF65-F5344CB8AC3E}">
        <p14:creationId xmlns:p14="http://schemas.microsoft.com/office/powerpoint/2010/main" val="25060432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82D63-B117-E042-4216-F34D178FD9EB}"/>
              </a:ext>
            </a:extLst>
          </p:cNvPr>
          <p:cNvSpPr>
            <a:spLocks noGrp="1"/>
          </p:cNvSpPr>
          <p:nvPr>
            <p:ph type="title"/>
          </p:nvPr>
        </p:nvSpPr>
        <p:spPr/>
        <p:txBody>
          <a:bodyPr/>
          <a:lstStyle/>
          <a:p>
            <a:r>
              <a:rPr lang="en-GB" sz="4800" b="1" dirty="0"/>
              <a:t>What is the Mixed Methods Approach?</a:t>
            </a:r>
            <a:endParaRPr lang="en-GB" dirty="0"/>
          </a:p>
        </p:txBody>
      </p:sp>
      <p:sp>
        <p:nvSpPr>
          <p:cNvPr id="3" name="Content Placeholder 2">
            <a:extLst>
              <a:ext uri="{FF2B5EF4-FFF2-40B4-BE49-F238E27FC236}">
                <a16:creationId xmlns:a16="http://schemas.microsoft.com/office/drawing/2014/main" id="{FA3C1596-2F7E-A652-82F5-8571EF5E006A}"/>
              </a:ext>
            </a:extLst>
          </p:cNvPr>
          <p:cNvSpPr>
            <a:spLocks noGrp="1"/>
          </p:cNvSpPr>
          <p:nvPr>
            <p:ph idx="1"/>
          </p:nvPr>
        </p:nvSpPr>
        <p:spPr/>
        <p:txBody>
          <a:bodyPr/>
          <a:lstStyle/>
          <a:p>
            <a:pPr marL="285750" indent="-285750">
              <a:lnSpc>
                <a:spcPct val="110000"/>
              </a:lnSpc>
              <a:buFont typeface="Wingdings" panose="05000000000000000000" pitchFamily="2" charset="2"/>
              <a:buChar char="Ø"/>
            </a:pPr>
            <a:r>
              <a:rPr lang="en-GB" sz="2400" dirty="0">
                <a:latin typeface="Verdana" panose="020B0604030504040204" pitchFamily="34" charset="0"/>
                <a:ea typeface="Verdana" panose="020B0604030504040204" pitchFamily="34" charset="0"/>
                <a:cs typeface="Verdana" panose="020B0604030504040204" pitchFamily="34" charset="0"/>
              </a:rPr>
              <a:t>Key Characteristic features:</a:t>
            </a:r>
          </a:p>
          <a:p>
            <a:pPr marL="800100" lvl="1" indent="-342900">
              <a:lnSpc>
                <a:spcPct val="110000"/>
              </a:lnSpc>
              <a:buFont typeface="Wingdings" panose="05000000000000000000" pitchFamily="2" charset="2"/>
              <a:buChar char="q"/>
            </a:pPr>
            <a:endParaRPr lang="en-GB" sz="2000" dirty="0">
              <a:latin typeface="Verdana" panose="020B0604030504040204" pitchFamily="34" charset="0"/>
              <a:ea typeface="Verdana" panose="020B0604030504040204" pitchFamily="34" charset="0"/>
              <a:cs typeface="Verdana" panose="020B0604030504040204" pitchFamily="34" charset="0"/>
            </a:endParaRPr>
          </a:p>
          <a:p>
            <a:pPr lvl="1">
              <a:lnSpc>
                <a:spcPct val="110000"/>
              </a:lnSpc>
            </a:pPr>
            <a:r>
              <a:rPr lang="en-GB" sz="2000" dirty="0">
                <a:latin typeface="Verdana" panose="020B0604030504040204" pitchFamily="34" charset="0"/>
                <a:ea typeface="Verdana" panose="020B0604030504040204" pitchFamily="34" charset="0"/>
                <a:cs typeface="Verdana" panose="020B0604030504040204" pitchFamily="34" charset="0"/>
              </a:rPr>
              <a:t>1. The combination of different types of research within a single project – combine methods from different ‘paradigms’, in most cases this means mixing ‘qualitative and quantitative’ components:</a:t>
            </a:r>
          </a:p>
          <a:p>
            <a:pPr marL="1371600" lvl="2" indent="-45720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Using qualitative and quantitative methods.</a:t>
            </a:r>
          </a:p>
          <a:p>
            <a:pPr marL="1371600" lvl="2" indent="-45720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Qualitative and quantitative data.</a:t>
            </a:r>
          </a:p>
          <a:p>
            <a:pPr marL="1371600" lvl="2" indent="-45720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Or, qualitative and quantitative research.</a:t>
            </a:r>
          </a:p>
          <a:p>
            <a:pPr lvl="1">
              <a:lnSpc>
                <a:spcPct val="110000"/>
              </a:lnSpc>
            </a:pPr>
            <a:endParaRPr lang="en-GB" dirty="0">
              <a:effectLst/>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3341881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D32A9-BE22-777D-894B-E052AC93A186}"/>
              </a:ext>
            </a:extLst>
          </p:cNvPr>
          <p:cNvSpPr>
            <a:spLocks noGrp="1"/>
          </p:cNvSpPr>
          <p:nvPr>
            <p:ph type="title"/>
          </p:nvPr>
        </p:nvSpPr>
        <p:spPr/>
        <p:txBody>
          <a:bodyPr/>
          <a:lstStyle/>
          <a:p>
            <a:r>
              <a:rPr lang="en-GB" sz="4800" b="1" dirty="0"/>
              <a:t>What is the Mixed Methods Approach?</a:t>
            </a:r>
            <a:endParaRPr lang="en-GB" dirty="0"/>
          </a:p>
        </p:txBody>
      </p:sp>
      <p:sp>
        <p:nvSpPr>
          <p:cNvPr id="3" name="Content Placeholder 2">
            <a:extLst>
              <a:ext uri="{FF2B5EF4-FFF2-40B4-BE49-F238E27FC236}">
                <a16:creationId xmlns:a16="http://schemas.microsoft.com/office/drawing/2014/main" id="{A5D12F20-E63A-89D4-0636-2026B25338A0}"/>
              </a:ext>
            </a:extLst>
          </p:cNvPr>
          <p:cNvSpPr>
            <a:spLocks noGrp="1"/>
          </p:cNvSpPr>
          <p:nvPr>
            <p:ph idx="1"/>
          </p:nvPr>
        </p:nvSpPr>
        <p:spPr/>
        <p:txBody>
          <a:bodyPr/>
          <a:lstStyle/>
          <a:p>
            <a:pPr marL="285750" indent="-285750">
              <a:lnSpc>
                <a:spcPct val="110000"/>
              </a:lnSpc>
              <a:buFont typeface="Wingdings" panose="05000000000000000000" pitchFamily="2" charset="2"/>
              <a:buChar char="Ø"/>
            </a:pPr>
            <a:r>
              <a:rPr lang="en-GB" sz="2400" dirty="0">
                <a:latin typeface="Verdana" panose="020B0604030504040204" pitchFamily="34" charset="0"/>
                <a:ea typeface="Verdana" panose="020B0604030504040204" pitchFamily="34" charset="0"/>
                <a:cs typeface="Verdana" panose="020B0604030504040204" pitchFamily="34" charset="0"/>
              </a:rPr>
              <a:t>Key Characteristic features:</a:t>
            </a:r>
          </a:p>
          <a:p>
            <a:pPr marL="800100" lvl="1" indent="-342900">
              <a:lnSpc>
                <a:spcPct val="110000"/>
              </a:lnSpc>
              <a:buFont typeface="Wingdings" panose="05000000000000000000" pitchFamily="2" charset="2"/>
              <a:buChar char="q"/>
            </a:pPr>
            <a:endParaRPr lang="en-GB" sz="2000" dirty="0">
              <a:latin typeface="Verdana" panose="020B0604030504040204" pitchFamily="34" charset="0"/>
              <a:ea typeface="Verdana" panose="020B0604030504040204" pitchFamily="34" charset="0"/>
              <a:cs typeface="Verdana" panose="020B0604030504040204" pitchFamily="34" charset="0"/>
            </a:endParaRPr>
          </a:p>
          <a:p>
            <a:pPr lvl="1">
              <a:lnSpc>
                <a:spcPct val="110000"/>
              </a:lnSpc>
            </a:pPr>
            <a:r>
              <a:rPr lang="en-GB" sz="2000" dirty="0">
                <a:latin typeface="Verdana" panose="020B0604030504040204" pitchFamily="34" charset="0"/>
                <a:ea typeface="Verdana" panose="020B0604030504040204" pitchFamily="34" charset="0"/>
                <a:cs typeface="Verdana" panose="020B0604030504040204" pitchFamily="34" charset="0"/>
              </a:rPr>
              <a:t>2. A preference for viewing research problems from a variety of perspectives.</a:t>
            </a:r>
          </a:p>
          <a:p>
            <a:pPr marL="1371600" lvl="2" indent="-45720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Commitment to viewing things from different angles rather than relying on findings from a single method or a single approach.</a:t>
            </a:r>
          </a:p>
          <a:p>
            <a:pPr marL="1371600" lvl="2" indent="-45720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Regards the use of multiple sources as beneficial in terms of the quality and fullness of data it produces.</a:t>
            </a:r>
          </a:p>
          <a:p>
            <a:pPr marL="1371600" lvl="2" indent="-457200">
              <a:lnSpc>
                <a:spcPct val="110000"/>
              </a:lnSpc>
              <a:buFont typeface="Arial" panose="020B0604020202020204" pitchFamily="34" charset="0"/>
              <a:buChar char="•"/>
            </a:pPr>
            <a:r>
              <a:rPr lang="en-GB" sz="2000" i="1" dirty="0">
                <a:latin typeface="Verdana" panose="020B0604030504040204" pitchFamily="34" charset="0"/>
                <a:ea typeface="Verdana" panose="020B0604030504040204" pitchFamily="34" charset="0"/>
                <a:cs typeface="Verdana" panose="020B0604030504040204" pitchFamily="34" charset="0"/>
              </a:rPr>
              <a:t>Triangulation</a:t>
            </a:r>
            <a:r>
              <a:rPr lang="en-GB" sz="2000" dirty="0">
                <a:latin typeface="Verdana" panose="020B0604030504040204" pitchFamily="34" charset="0"/>
                <a:ea typeface="Verdana" panose="020B0604030504040204" pitchFamily="34" charset="0"/>
                <a:cs typeface="Verdana" panose="020B0604030504040204" pitchFamily="34" charset="0"/>
              </a:rPr>
              <a:t> plays a major role in mixed methods research.</a:t>
            </a:r>
          </a:p>
          <a:p>
            <a:pPr lvl="1">
              <a:lnSpc>
                <a:spcPct val="110000"/>
              </a:lnSpc>
            </a:pPr>
            <a:endParaRPr lang="en-GB" dirty="0">
              <a:effectLst/>
              <a:latin typeface="Verdana" panose="020B0604030504040204" pitchFamily="34" charset="0"/>
              <a:ea typeface="Verdana" panose="020B0604030504040204" pitchFamily="34" charset="0"/>
              <a:cs typeface="Verdana" panose="020B0604030504040204" pitchFamily="34" charset="0"/>
            </a:endParaRPr>
          </a:p>
          <a:p>
            <a:endParaRPr lang="en-GB" dirty="0"/>
          </a:p>
        </p:txBody>
      </p:sp>
    </p:spTree>
    <p:extLst>
      <p:ext uri="{BB962C8B-B14F-4D97-AF65-F5344CB8AC3E}">
        <p14:creationId xmlns:p14="http://schemas.microsoft.com/office/powerpoint/2010/main" val="23467674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D6299-FA34-173A-A38E-9642B36D7A4B}"/>
              </a:ext>
            </a:extLst>
          </p:cNvPr>
          <p:cNvSpPr>
            <a:spLocks noGrp="1"/>
          </p:cNvSpPr>
          <p:nvPr>
            <p:ph type="title"/>
          </p:nvPr>
        </p:nvSpPr>
        <p:spPr/>
        <p:txBody>
          <a:bodyPr/>
          <a:lstStyle/>
          <a:p>
            <a:r>
              <a:rPr lang="en-GB" sz="4800" b="1" dirty="0"/>
              <a:t>What is the Mixed Methods Approach?</a:t>
            </a:r>
            <a:endParaRPr lang="en-GB" dirty="0"/>
          </a:p>
        </p:txBody>
      </p:sp>
      <p:sp>
        <p:nvSpPr>
          <p:cNvPr id="3" name="Content Placeholder 2">
            <a:extLst>
              <a:ext uri="{FF2B5EF4-FFF2-40B4-BE49-F238E27FC236}">
                <a16:creationId xmlns:a16="http://schemas.microsoft.com/office/drawing/2014/main" id="{A361025E-8409-67A1-00B7-877E81CB337E}"/>
              </a:ext>
            </a:extLst>
          </p:cNvPr>
          <p:cNvSpPr>
            <a:spLocks noGrp="1"/>
          </p:cNvSpPr>
          <p:nvPr>
            <p:ph idx="1"/>
          </p:nvPr>
        </p:nvSpPr>
        <p:spPr/>
        <p:txBody>
          <a:bodyPr/>
          <a:lstStyle/>
          <a:p>
            <a:pPr marL="285750" indent="-285750">
              <a:lnSpc>
                <a:spcPct val="110000"/>
              </a:lnSpc>
              <a:buFont typeface="Wingdings" panose="05000000000000000000" pitchFamily="2" charset="2"/>
              <a:buChar char="Ø"/>
            </a:pPr>
            <a:r>
              <a:rPr lang="en-GB" sz="2400" dirty="0">
                <a:latin typeface="Verdana" panose="020B0604030504040204" pitchFamily="34" charset="0"/>
                <a:ea typeface="Verdana" panose="020B0604030504040204" pitchFamily="34" charset="0"/>
                <a:cs typeface="Verdana" panose="020B0604030504040204" pitchFamily="34" charset="0"/>
              </a:rPr>
              <a:t>Key Characteristic features:</a:t>
            </a:r>
          </a:p>
          <a:p>
            <a:pPr marL="800100" lvl="1" indent="-342900">
              <a:lnSpc>
                <a:spcPct val="110000"/>
              </a:lnSpc>
              <a:buFont typeface="Wingdings" panose="05000000000000000000" pitchFamily="2" charset="2"/>
              <a:buChar char="q"/>
            </a:pPr>
            <a:endParaRPr lang="en-GB" sz="2000" dirty="0">
              <a:latin typeface="Verdana" panose="020B0604030504040204" pitchFamily="34" charset="0"/>
              <a:ea typeface="Verdana" panose="020B0604030504040204" pitchFamily="34" charset="0"/>
              <a:cs typeface="Verdana" panose="020B0604030504040204" pitchFamily="34" charset="0"/>
            </a:endParaRPr>
          </a:p>
          <a:p>
            <a:pPr lvl="1">
              <a:lnSpc>
                <a:spcPct val="110000"/>
              </a:lnSpc>
            </a:pPr>
            <a:r>
              <a:rPr lang="en-GB" sz="2000" dirty="0">
                <a:latin typeface="Verdana" panose="020B0604030504040204" pitchFamily="34" charset="0"/>
                <a:ea typeface="Verdana" panose="020B0604030504040204" pitchFamily="34" charset="0"/>
                <a:cs typeface="Verdana" panose="020B0604030504040204" pitchFamily="34" charset="0"/>
              </a:rPr>
              <a:t>3. The choice of methods based on ‘what works best’ for tackling a specific problem.</a:t>
            </a:r>
          </a:p>
          <a:p>
            <a:pPr marL="1257300" lvl="2" indent="-34290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The approach is problem-driven.</a:t>
            </a:r>
          </a:p>
          <a:p>
            <a:pPr marL="1257300" lvl="2" indent="-34290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The research problem is always considered to be the most important thing when it comes to the choice of methods.</a:t>
            </a:r>
          </a:p>
          <a:p>
            <a:pPr marL="1257300" lvl="2" indent="-34290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The choice of methods depend on how useful particulars methods are in terms of the specific issue that is being investigated.</a:t>
            </a:r>
          </a:p>
          <a:p>
            <a:pPr marL="1257300" lvl="2" indent="-342900">
              <a:lnSpc>
                <a:spcPct val="110000"/>
              </a:lnSpc>
              <a:buFont typeface="Arial" panose="020B0604020202020204" pitchFamily="34" charset="0"/>
              <a:buChar char="•"/>
            </a:pPr>
            <a:r>
              <a:rPr lang="en-GB" sz="2000" dirty="0">
                <a:latin typeface="Verdana" panose="020B0604030504040204" pitchFamily="34" charset="0"/>
                <a:ea typeface="Verdana" panose="020B0604030504040204" pitchFamily="34" charset="0"/>
                <a:cs typeface="Verdana" panose="020B0604030504040204" pitchFamily="34" charset="0"/>
              </a:rPr>
              <a:t>Associated with pragmatism.</a:t>
            </a:r>
          </a:p>
          <a:p>
            <a:pPr marL="742950" lvl="1" indent="-285750">
              <a:lnSpc>
                <a:spcPct val="110000"/>
              </a:lnSpc>
              <a:buFont typeface="Arial" panose="020B0604020202020204" pitchFamily="34" charset="0"/>
              <a:buChar char="•"/>
            </a:pPr>
            <a:endParaRPr lang="en-GB" dirty="0">
              <a:effectLst/>
              <a:latin typeface="Verdana" panose="020B0604030504040204" pitchFamily="34" charset="0"/>
              <a:ea typeface="Verdana" panose="020B0604030504040204" pitchFamily="34" charset="0"/>
              <a:cs typeface="Verdana" panose="020B0604030504040204" pitchFamily="34" charset="0"/>
            </a:endParaRPr>
          </a:p>
          <a:p>
            <a:endParaRPr lang="en-GB" dirty="0"/>
          </a:p>
        </p:txBody>
      </p:sp>
    </p:spTree>
    <p:extLst>
      <p:ext uri="{BB962C8B-B14F-4D97-AF65-F5344CB8AC3E}">
        <p14:creationId xmlns:p14="http://schemas.microsoft.com/office/powerpoint/2010/main" val="42938673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B19BC-E316-CEF4-8EDC-F3E8E6FAC07F}"/>
              </a:ext>
            </a:extLst>
          </p:cNvPr>
          <p:cNvSpPr>
            <a:spLocks noGrp="1"/>
          </p:cNvSpPr>
          <p:nvPr>
            <p:ph type="title"/>
          </p:nvPr>
        </p:nvSpPr>
        <p:spPr/>
        <p:txBody>
          <a:bodyPr/>
          <a:lstStyle/>
          <a:p>
            <a:r>
              <a:rPr lang="en-US" sz="4800" b="1" kern="1200" dirty="0">
                <a:solidFill>
                  <a:schemeClr val="tx1"/>
                </a:solidFill>
                <a:latin typeface="+mj-lt"/>
                <a:ea typeface="+mj-ea"/>
                <a:cs typeface="+mj-cs"/>
              </a:rPr>
              <a:t>Mixed Methods Designs </a:t>
            </a:r>
            <a:endParaRPr lang="en-GB" dirty="0">
              <a:solidFill>
                <a:schemeClr val="tx1"/>
              </a:solidFill>
            </a:endParaRPr>
          </a:p>
        </p:txBody>
      </p:sp>
      <p:sp>
        <p:nvSpPr>
          <p:cNvPr id="4" name="Content Placeholder 3">
            <a:extLst>
              <a:ext uri="{FF2B5EF4-FFF2-40B4-BE49-F238E27FC236}">
                <a16:creationId xmlns:a16="http://schemas.microsoft.com/office/drawing/2014/main" id="{BEC8FE6D-5B36-46BB-184F-A5B7F200FA12}"/>
              </a:ext>
            </a:extLst>
          </p:cNvPr>
          <p:cNvSpPr txBox="1">
            <a:spLocks noGrp="1"/>
          </p:cNvSpPr>
          <p:nvPr>
            <p:ph idx="1"/>
          </p:nvPr>
        </p:nvSpPr>
        <p:spPr>
          <a:xfrm>
            <a:off x="1096963" y="1846263"/>
            <a:ext cx="10058400" cy="4022725"/>
          </a:xfrm>
          <a:prstGeom prst="rect">
            <a:avLst/>
          </a:prstGeom>
          <a:noFill/>
        </p:spPr>
        <p:txBody>
          <a:bodyPr wrap="square">
            <a:spAutoFit/>
          </a:bodyPr>
          <a:lstStyle/>
          <a:p>
            <a:pPr marL="285750" indent="-285750">
              <a:buFont typeface="Arial" panose="020B0604020202020204" pitchFamily="34" charset="0"/>
              <a:buChar char="•"/>
            </a:pPr>
            <a:r>
              <a:rPr lang="en-US" sz="3600" b="1" dirty="0">
                <a:solidFill>
                  <a:srgbClr val="0070C0"/>
                </a:solidFill>
                <a:effectLst/>
                <a:latin typeface="Calibri" panose="020F0502020204030204" pitchFamily="34" charset="0"/>
                <a:ea typeface="Calibri" panose="020F0502020204030204" pitchFamily="34" charset="0"/>
              </a:rPr>
              <a:t>Convergent mixed methods </a:t>
            </a:r>
            <a:r>
              <a:rPr lang="en-US" sz="3200" dirty="0">
                <a:effectLst/>
                <a:latin typeface="Calibri" panose="020F0502020204030204" pitchFamily="34" charset="0"/>
                <a:ea typeface="Calibri" panose="020F0502020204030204" pitchFamily="34" charset="0"/>
              </a:rPr>
              <a:t>-researcher converges quantitative and qualitative data to provide a comprehensive analysis of the research problem</a:t>
            </a:r>
          </a:p>
          <a:p>
            <a:endParaRPr lang="en-US" sz="2800" dirty="0">
              <a:effectLst/>
              <a:latin typeface="Calibri" panose="020F0502020204030204" pitchFamily="34" charset="0"/>
              <a:ea typeface="Calibri" panose="020F0502020204030204" pitchFamily="34" charset="0"/>
            </a:endParaRPr>
          </a:p>
          <a:p>
            <a:pPr marL="457200" indent="-457200">
              <a:buFont typeface="Wingdings" panose="05000000000000000000" pitchFamily="2" charset="2"/>
              <a:buChar char="Ø"/>
            </a:pPr>
            <a:r>
              <a:rPr lang="en-US" sz="3200" dirty="0">
                <a:latin typeface="Calibri" panose="020F0502020204030204" pitchFamily="34" charset="0"/>
                <a:ea typeface="Calibri" panose="020F0502020204030204" pitchFamily="34" charset="0"/>
              </a:rPr>
              <a:t>Both data are collected the same time</a:t>
            </a:r>
          </a:p>
          <a:p>
            <a:pPr>
              <a:lnSpc>
                <a:spcPct val="150000"/>
              </a:lnSpc>
            </a:pPr>
            <a:r>
              <a:rPr lang="en-US" sz="3200" dirty="0">
                <a:effectLst/>
                <a:latin typeface="Calibri" panose="020F0502020204030204" pitchFamily="34" charset="0"/>
                <a:ea typeface="Calibri" panose="020F0502020204030204" pitchFamily="34" charset="0"/>
              </a:rPr>
              <a:t>  </a:t>
            </a:r>
            <a:endParaRPr lang="en-GB" sz="3600" dirty="0"/>
          </a:p>
        </p:txBody>
      </p:sp>
      <p:sp>
        <p:nvSpPr>
          <p:cNvPr id="5" name="TextBox 4">
            <a:extLst>
              <a:ext uri="{FF2B5EF4-FFF2-40B4-BE49-F238E27FC236}">
                <a16:creationId xmlns:a16="http://schemas.microsoft.com/office/drawing/2014/main" id="{DDF3AE8A-F671-2A78-DDA0-24C5BCEA666D}"/>
              </a:ext>
            </a:extLst>
          </p:cNvPr>
          <p:cNvSpPr txBox="1"/>
          <p:nvPr/>
        </p:nvSpPr>
        <p:spPr>
          <a:xfrm>
            <a:off x="7831673" y="5747058"/>
            <a:ext cx="332369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srgbClr val="000000"/>
                </a:solidFill>
                <a:effectLst/>
                <a:uLnTx/>
                <a:uFillTx/>
                <a:latin typeface="Calibri" panose="020F0502020204030204"/>
                <a:ea typeface="+mn-ea"/>
                <a:cs typeface="+mn-cs"/>
              </a:rPr>
              <a:t>Source</a:t>
            </a:r>
            <a:r>
              <a:rPr kumimoji="0" lang="en-GB" sz="2400" b="0" i="0" u="none" strike="noStrike" kern="1200" cap="none" spc="0" normalizeH="0" baseline="0" noProof="0" dirty="0">
                <a:ln>
                  <a:noFill/>
                </a:ln>
                <a:solidFill>
                  <a:srgbClr val="000000"/>
                </a:solidFill>
                <a:effectLst/>
                <a:uLnTx/>
                <a:uFillTx/>
                <a:latin typeface="Calibri" panose="020F0502020204030204"/>
                <a:ea typeface="+mn-ea"/>
                <a:cs typeface="+mn-cs"/>
              </a:rPr>
              <a:t>: Creswell (2014)</a:t>
            </a:r>
          </a:p>
        </p:txBody>
      </p:sp>
    </p:spTree>
    <p:extLst>
      <p:ext uri="{BB962C8B-B14F-4D97-AF65-F5344CB8AC3E}">
        <p14:creationId xmlns:p14="http://schemas.microsoft.com/office/powerpoint/2010/main" val="5013681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9EE00-CB93-5AEF-F6B5-769E05501832}"/>
              </a:ext>
            </a:extLst>
          </p:cNvPr>
          <p:cNvSpPr>
            <a:spLocks noGrp="1"/>
          </p:cNvSpPr>
          <p:nvPr>
            <p:ph type="title"/>
          </p:nvPr>
        </p:nvSpPr>
        <p:spPr/>
        <p:txBody>
          <a:bodyPr>
            <a:normAutofit fontScale="90000"/>
          </a:bodyPr>
          <a:lstStyle/>
          <a:p>
            <a:pPr marL="0" marR="0" lvl="0" indent="0" defTabSz="914400" rtl="0" eaLnBrk="1" fontAlgn="auto" latinLnBrk="0" hangingPunct="1">
              <a:lnSpc>
                <a:spcPct val="100000"/>
              </a:lnSpc>
              <a:spcBef>
                <a:spcPts val="0"/>
              </a:spcBef>
              <a:spcAft>
                <a:spcPts val="0"/>
              </a:spcAft>
              <a:tabLst/>
              <a:defRPr/>
            </a:pPr>
            <a:r>
              <a:rPr kumimoji="0" lang="en-GB" sz="4800" b="1" i="0" u="none" strike="noStrike" kern="1200" cap="none" spc="0" normalizeH="0" baseline="0" noProof="0" dirty="0">
                <a:ln>
                  <a:noFill/>
                </a:ln>
                <a:solidFill>
                  <a:prstClr val="black"/>
                </a:solidFill>
                <a:effectLst/>
                <a:uLnTx/>
                <a:uFillTx/>
                <a:latin typeface="Calibri" panose="020F0502020204030204"/>
                <a:ea typeface="+mn-ea"/>
                <a:cs typeface="+mn-cs"/>
              </a:rPr>
              <a:t>Convergent Mixed </a:t>
            </a:r>
            <a:r>
              <a:rPr lang="en-GB" sz="4800" b="1" dirty="0">
                <a:solidFill>
                  <a:prstClr val="black"/>
                </a:solidFill>
                <a:latin typeface="Calibri" panose="020F0502020204030204"/>
              </a:rPr>
              <a:t>M</a:t>
            </a:r>
            <a:r>
              <a:rPr kumimoji="0" lang="en-GB" sz="4800" b="1" i="0" u="none" strike="noStrike" kern="1200" cap="none" spc="0" normalizeH="0" baseline="0" noProof="0" dirty="0" err="1">
                <a:ln>
                  <a:noFill/>
                </a:ln>
                <a:solidFill>
                  <a:prstClr val="black"/>
                </a:solidFill>
                <a:effectLst/>
                <a:uLnTx/>
                <a:uFillTx/>
                <a:latin typeface="Calibri" panose="020F0502020204030204"/>
                <a:ea typeface="+mn-ea"/>
                <a:cs typeface="+mn-cs"/>
              </a:rPr>
              <a:t>ethods</a:t>
            </a:r>
            <a:r>
              <a:rPr kumimoji="0" lang="en-GB" sz="4800" b="1" i="0" u="none" strike="noStrike" kern="1200" cap="none" spc="0" normalizeH="0" baseline="0" noProof="0" dirty="0">
                <a:ln>
                  <a:noFill/>
                </a:ln>
                <a:solidFill>
                  <a:prstClr val="black"/>
                </a:solidFill>
                <a:effectLst/>
                <a:uLnTx/>
                <a:uFillTx/>
                <a:latin typeface="Calibri" panose="020F0502020204030204"/>
                <a:ea typeface="+mn-ea"/>
                <a:cs typeface="+mn-cs"/>
              </a:rPr>
              <a:t> </a:t>
            </a:r>
            <a:r>
              <a:rPr lang="en-GB" sz="4800" b="1" dirty="0">
                <a:solidFill>
                  <a:prstClr val="black"/>
                </a:solidFill>
                <a:latin typeface="Calibri" panose="020F0502020204030204"/>
              </a:rPr>
              <a:t>D</a:t>
            </a:r>
            <a:r>
              <a:rPr kumimoji="0" lang="en-GB" sz="4800" b="1" i="0" u="none" strike="noStrike" kern="1200" cap="none" spc="0" normalizeH="0" baseline="0" noProof="0" dirty="0" err="1">
                <a:ln>
                  <a:noFill/>
                </a:ln>
                <a:solidFill>
                  <a:prstClr val="black"/>
                </a:solidFill>
                <a:effectLst/>
                <a:uLnTx/>
                <a:uFillTx/>
                <a:latin typeface="Calibri" panose="020F0502020204030204"/>
                <a:ea typeface="+mn-ea"/>
                <a:cs typeface="+mn-cs"/>
              </a:rPr>
              <a:t>esign</a:t>
            </a:r>
            <a:r>
              <a:rPr kumimoji="0" lang="en-GB" sz="4800" b="1" i="0" u="none" strike="noStrike" kern="1200" cap="none" spc="0" normalizeH="0" baseline="0" noProof="0" dirty="0">
                <a:ln>
                  <a:noFill/>
                </a:ln>
                <a:solidFill>
                  <a:prstClr val="black"/>
                </a:solidFill>
                <a:effectLst/>
                <a:uLnTx/>
                <a:uFillTx/>
                <a:latin typeface="Calibri" panose="020F0502020204030204"/>
                <a:ea typeface="+mn-ea"/>
                <a:cs typeface="+mn-cs"/>
              </a:rPr>
              <a:t> (Quan </a:t>
            </a:r>
            <a:r>
              <a:rPr kumimoji="0" lang="en-GB" sz="4800" b="1" i="0" u="none" strike="noStrike" kern="1200" cap="none" spc="0" normalizeH="0" baseline="0" noProof="0" dirty="0">
                <a:ln>
                  <a:noFill/>
                </a:ln>
                <a:solidFill>
                  <a:srgbClr val="FF0000"/>
                </a:solidFill>
                <a:effectLst/>
                <a:uLnTx/>
                <a:uFillTx/>
                <a:latin typeface="Calibri" panose="020F0502020204030204"/>
                <a:ea typeface="+mn-ea"/>
                <a:cs typeface="+mn-cs"/>
              </a:rPr>
              <a:t>+</a:t>
            </a:r>
            <a:r>
              <a:rPr kumimoji="0" lang="en-GB" sz="4800" b="1" i="0" u="none" strike="noStrike" kern="1200" cap="none" spc="0" normalizeH="0" baseline="0" noProof="0" dirty="0">
                <a:ln>
                  <a:noFill/>
                </a:ln>
                <a:solidFill>
                  <a:prstClr val="black"/>
                </a:solidFill>
                <a:effectLst/>
                <a:uLnTx/>
                <a:uFillTx/>
                <a:latin typeface="Calibri" panose="020F0502020204030204"/>
                <a:ea typeface="+mn-ea"/>
                <a:cs typeface="+mn-cs"/>
              </a:rPr>
              <a:t> Qual)</a:t>
            </a:r>
            <a:endParaRPr lang="en-GB" dirty="0"/>
          </a:p>
        </p:txBody>
      </p:sp>
      <p:sp>
        <p:nvSpPr>
          <p:cNvPr id="4" name="Rectangle 3">
            <a:extLst>
              <a:ext uri="{FF2B5EF4-FFF2-40B4-BE49-F238E27FC236}">
                <a16:creationId xmlns:a16="http://schemas.microsoft.com/office/drawing/2014/main" id="{007B0872-E083-233A-712F-C2634696DF6E}"/>
              </a:ext>
            </a:extLst>
          </p:cNvPr>
          <p:cNvSpPr/>
          <p:nvPr/>
        </p:nvSpPr>
        <p:spPr>
          <a:xfrm>
            <a:off x="1909109" y="2283873"/>
            <a:ext cx="2661683" cy="1419447"/>
          </a:xfrm>
          <a:prstGeom prst="rect">
            <a:avLst/>
          </a:prstGeom>
          <a:solidFill>
            <a:schemeClr val="accent1">
              <a:lumMod val="20000"/>
              <a:lumOff val="80000"/>
            </a:schemeClr>
          </a:solidFill>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Quantitative data collection &amp; analysis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 </a:t>
            </a:r>
          </a:p>
        </p:txBody>
      </p:sp>
      <p:sp>
        <p:nvSpPr>
          <p:cNvPr id="5" name="Oval 4">
            <a:extLst>
              <a:ext uri="{FF2B5EF4-FFF2-40B4-BE49-F238E27FC236}">
                <a16:creationId xmlns:a16="http://schemas.microsoft.com/office/drawing/2014/main" id="{ED6673F1-8F53-BDB5-4FF3-F6DFEFADC05D}"/>
              </a:ext>
            </a:extLst>
          </p:cNvPr>
          <p:cNvSpPr/>
          <p:nvPr/>
        </p:nvSpPr>
        <p:spPr>
          <a:xfrm>
            <a:off x="5066982" y="2999801"/>
            <a:ext cx="2126512" cy="1339702"/>
          </a:xfrm>
          <a:prstGeom prst="ellipse">
            <a:avLst/>
          </a:prstGeom>
          <a:solidFill>
            <a:schemeClr val="accent1">
              <a:lumMod val="20000"/>
              <a:lumOff val="80000"/>
            </a:schemeClr>
          </a:solidFill>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Merging analyses</a:t>
            </a:r>
          </a:p>
        </p:txBody>
      </p:sp>
      <p:sp>
        <p:nvSpPr>
          <p:cNvPr id="6" name="Oval 5">
            <a:extLst>
              <a:ext uri="{FF2B5EF4-FFF2-40B4-BE49-F238E27FC236}">
                <a16:creationId xmlns:a16="http://schemas.microsoft.com/office/drawing/2014/main" id="{050ADE09-060A-D081-CF52-D8E60B1A3797}"/>
              </a:ext>
            </a:extLst>
          </p:cNvPr>
          <p:cNvSpPr/>
          <p:nvPr/>
        </p:nvSpPr>
        <p:spPr>
          <a:xfrm>
            <a:off x="7810186" y="2904106"/>
            <a:ext cx="2782180" cy="1339702"/>
          </a:xfrm>
          <a:prstGeom prst="ellipse">
            <a:avLst/>
          </a:prstGeom>
          <a:solidFill>
            <a:schemeClr val="accent1">
              <a:lumMod val="20000"/>
              <a:lumOff val="80000"/>
            </a:schemeClr>
          </a:solidFill>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Interpretation</a:t>
            </a:r>
          </a:p>
        </p:txBody>
      </p:sp>
      <p:sp>
        <p:nvSpPr>
          <p:cNvPr id="7" name="Rectangle 6">
            <a:extLst>
              <a:ext uri="{FF2B5EF4-FFF2-40B4-BE49-F238E27FC236}">
                <a16:creationId xmlns:a16="http://schemas.microsoft.com/office/drawing/2014/main" id="{D0CCA861-6F7B-34FB-29A5-C0D4A507905A}"/>
              </a:ext>
            </a:extLst>
          </p:cNvPr>
          <p:cNvSpPr/>
          <p:nvPr/>
        </p:nvSpPr>
        <p:spPr>
          <a:xfrm>
            <a:off x="1923283" y="4148123"/>
            <a:ext cx="2661683" cy="1419447"/>
          </a:xfrm>
          <a:prstGeom prst="rect">
            <a:avLst/>
          </a:prstGeom>
          <a:solidFill>
            <a:schemeClr val="accent1">
              <a:lumMod val="20000"/>
              <a:lumOff val="80000"/>
            </a:schemeClr>
          </a:solidFill>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Qualitative data collection &amp; analysis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 </a:t>
            </a:r>
          </a:p>
        </p:txBody>
      </p:sp>
      <p:cxnSp>
        <p:nvCxnSpPr>
          <p:cNvPr id="8" name="Straight Arrow Connector 7">
            <a:extLst>
              <a:ext uri="{FF2B5EF4-FFF2-40B4-BE49-F238E27FC236}">
                <a16:creationId xmlns:a16="http://schemas.microsoft.com/office/drawing/2014/main" id="{925E7B52-A4A9-0F37-2A65-BB1D56205E8C}"/>
              </a:ext>
            </a:extLst>
          </p:cNvPr>
          <p:cNvCxnSpPr>
            <a:cxnSpLocks/>
          </p:cNvCxnSpPr>
          <p:nvPr/>
        </p:nvCxnSpPr>
        <p:spPr>
          <a:xfrm>
            <a:off x="4673575" y="2999801"/>
            <a:ext cx="563530" cy="283533"/>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9" name="Straight Arrow Connector 8">
            <a:extLst>
              <a:ext uri="{FF2B5EF4-FFF2-40B4-BE49-F238E27FC236}">
                <a16:creationId xmlns:a16="http://schemas.microsoft.com/office/drawing/2014/main" id="{604DDE73-D41E-4AE1-276F-8E6ADFC96AC1}"/>
              </a:ext>
            </a:extLst>
          </p:cNvPr>
          <p:cNvCxnSpPr>
            <a:cxnSpLocks/>
            <a:endCxn id="6" idx="2"/>
          </p:cNvCxnSpPr>
          <p:nvPr/>
        </p:nvCxnSpPr>
        <p:spPr>
          <a:xfrm>
            <a:off x="7220075" y="3573957"/>
            <a:ext cx="590111"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68C5CD30-57E1-EF85-278D-A0975C8CB168}"/>
              </a:ext>
            </a:extLst>
          </p:cNvPr>
          <p:cNvCxnSpPr>
            <a:cxnSpLocks/>
          </p:cNvCxnSpPr>
          <p:nvPr/>
        </p:nvCxnSpPr>
        <p:spPr>
          <a:xfrm flipV="1">
            <a:off x="4673575" y="4374942"/>
            <a:ext cx="868330" cy="513906"/>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247098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85F8A-E4A6-EB11-958F-DCC6CB3062A6}"/>
              </a:ext>
            </a:extLst>
          </p:cNvPr>
          <p:cNvSpPr>
            <a:spLocks noGrp="1"/>
          </p:cNvSpPr>
          <p:nvPr>
            <p:ph type="title"/>
          </p:nvPr>
        </p:nvSpPr>
        <p:spPr/>
        <p:txBody>
          <a:bodyPr>
            <a:normAutofit/>
          </a:bodyPr>
          <a:lstStyle/>
          <a:p>
            <a:r>
              <a:rPr lang="en-GB" sz="4800" b="1" dirty="0">
                <a:solidFill>
                  <a:srgbClr val="FF0000"/>
                </a:solidFill>
              </a:rPr>
              <a:t>Explanatory</a:t>
            </a:r>
            <a:r>
              <a:rPr lang="en-GB" sz="4800" b="1" dirty="0"/>
              <a:t> sequential mixed methods design (</a:t>
            </a:r>
            <a:r>
              <a:rPr lang="en-GB" sz="4800" b="1" dirty="0">
                <a:solidFill>
                  <a:srgbClr val="FF0000"/>
                </a:solidFill>
              </a:rPr>
              <a:t>Quan      </a:t>
            </a:r>
            <a:r>
              <a:rPr lang="en-GB" sz="4800" b="1" dirty="0"/>
              <a:t>Qual)</a:t>
            </a:r>
            <a:endParaRPr lang="en-GB" dirty="0"/>
          </a:p>
        </p:txBody>
      </p:sp>
      <p:cxnSp>
        <p:nvCxnSpPr>
          <p:cNvPr id="4" name="Straight Arrow Connector 3">
            <a:extLst>
              <a:ext uri="{FF2B5EF4-FFF2-40B4-BE49-F238E27FC236}">
                <a16:creationId xmlns:a16="http://schemas.microsoft.com/office/drawing/2014/main" id="{977A6670-D7C4-EDE6-4306-EB4AA8EB4A11}"/>
              </a:ext>
            </a:extLst>
          </p:cNvPr>
          <p:cNvCxnSpPr>
            <a:cxnSpLocks/>
          </p:cNvCxnSpPr>
          <p:nvPr/>
        </p:nvCxnSpPr>
        <p:spPr>
          <a:xfrm>
            <a:off x="4466738" y="1366709"/>
            <a:ext cx="540489" cy="0"/>
          </a:xfrm>
          <a:prstGeom prst="straightConnector1">
            <a:avLst/>
          </a:prstGeom>
          <a:ln w="57150">
            <a:solidFill>
              <a:srgbClr val="FF0000"/>
            </a:solidFill>
            <a:tailEnd type="triangle"/>
          </a:ln>
        </p:spPr>
        <p:style>
          <a:lnRef idx="1">
            <a:schemeClr val="dk1"/>
          </a:lnRef>
          <a:fillRef idx="0">
            <a:schemeClr val="dk1"/>
          </a:fillRef>
          <a:effectRef idx="0">
            <a:schemeClr val="dk1"/>
          </a:effectRef>
          <a:fontRef idx="minor">
            <a:schemeClr val="tx1"/>
          </a:fontRef>
        </p:style>
      </p:cxnSp>
      <p:sp>
        <p:nvSpPr>
          <p:cNvPr id="5" name="Rectangle 4">
            <a:extLst>
              <a:ext uri="{FF2B5EF4-FFF2-40B4-BE49-F238E27FC236}">
                <a16:creationId xmlns:a16="http://schemas.microsoft.com/office/drawing/2014/main" id="{A0B1F960-01B7-78DC-BA45-E1B005DD1B80}"/>
              </a:ext>
            </a:extLst>
          </p:cNvPr>
          <p:cNvSpPr/>
          <p:nvPr/>
        </p:nvSpPr>
        <p:spPr>
          <a:xfrm>
            <a:off x="1354935" y="2033791"/>
            <a:ext cx="2661683" cy="1233381"/>
          </a:xfrm>
          <a:prstGeom prst="rect">
            <a:avLst/>
          </a:prstGeom>
          <a:solidFill>
            <a:schemeClr val="accent1">
              <a:lumMod val="60000"/>
              <a:lumOff val="40000"/>
            </a:schemeClr>
          </a:solidFill>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Calibri" panose="020F0502020204030204"/>
                <a:ea typeface="+mn-ea"/>
                <a:cs typeface="+mn-cs"/>
              </a:rPr>
              <a:t>Quantitative data collection &amp; analysis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
        <p:nvSpPr>
          <p:cNvPr id="6" name="Oval 5">
            <a:extLst>
              <a:ext uri="{FF2B5EF4-FFF2-40B4-BE49-F238E27FC236}">
                <a16:creationId xmlns:a16="http://schemas.microsoft.com/office/drawing/2014/main" id="{185E15E8-145A-E5C7-2870-3EC49DE4A6E7}"/>
              </a:ext>
            </a:extLst>
          </p:cNvPr>
          <p:cNvSpPr/>
          <p:nvPr/>
        </p:nvSpPr>
        <p:spPr>
          <a:xfrm>
            <a:off x="4594324" y="2016070"/>
            <a:ext cx="2509290" cy="1339702"/>
          </a:xfrm>
          <a:prstGeom prst="ellipse">
            <a:avLst/>
          </a:prstGeom>
          <a:solidFill>
            <a:schemeClr val="accent1">
              <a:lumMod val="60000"/>
              <a:lumOff val="40000"/>
            </a:schemeClr>
          </a:solidFill>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Calibri" panose="020F0502020204030204"/>
                <a:ea typeface="+mn-ea"/>
                <a:cs typeface="+mn-cs"/>
              </a:rPr>
              <a:t>Quantitative results</a:t>
            </a:r>
          </a:p>
        </p:txBody>
      </p:sp>
      <p:sp>
        <p:nvSpPr>
          <p:cNvPr id="7" name="Oval 6">
            <a:extLst>
              <a:ext uri="{FF2B5EF4-FFF2-40B4-BE49-F238E27FC236}">
                <a16:creationId xmlns:a16="http://schemas.microsoft.com/office/drawing/2014/main" id="{C4978458-2F48-1A06-283B-F1E7A3B2C7DB}"/>
              </a:ext>
            </a:extLst>
          </p:cNvPr>
          <p:cNvSpPr/>
          <p:nvPr/>
        </p:nvSpPr>
        <p:spPr>
          <a:xfrm>
            <a:off x="1259245" y="4450931"/>
            <a:ext cx="2782180" cy="1339702"/>
          </a:xfrm>
          <a:prstGeom prst="ellipse">
            <a:avLst/>
          </a:prstGeom>
          <a:solidFill>
            <a:schemeClr val="accent1">
              <a:lumMod val="60000"/>
              <a:lumOff val="40000"/>
            </a:schemeClr>
          </a:solidFill>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Calibri" panose="020F0502020204030204"/>
                <a:ea typeface="+mn-ea"/>
                <a:cs typeface="+mn-cs"/>
              </a:rPr>
              <a:t>Final interpretation</a:t>
            </a:r>
          </a:p>
        </p:txBody>
      </p:sp>
      <p:sp>
        <p:nvSpPr>
          <p:cNvPr id="8" name="Rectangle 7">
            <a:extLst>
              <a:ext uri="{FF2B5EF4-FFF2-40B4-BE49-F238E27FC236}">
                <a16:creationId xmlns:a16="http://schemas.microsoft.com/office/drawing/2014/main" id="{62596CDC-4457-B06F-3A0C-D0CA4E35042D}"/>
              </a:ext>
            </a:extLst>
          </p:cNvPr>
          <p:cNvSpPr/>
          <p:nvPr/>
        </p:nvSpPr>
        <p:spPr>
          <a:xfrm>
            <a:off x="7631709" y="4312715"/>
            <a:ext cx="2661683" cy="1419447"/>
          </a:xfrm>
          <a:prstGeom prst="rect">
            <a:avLst/>
          </a:prstGeom>
          <a:solidFill>
            <a:schemeClr val="accent1">
              <a:lumMod val="60000"/>
              <a:lumOff val="40000"/>
            </a:schemeClr>
          </a:solidFill>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Calibri" panose="020F0502020204030204"/>
                <a:ea typeface="+mn-ea"/>
                <a:cs typeface="+mn-cs"/>
              </a:rPr>
              <a:t>Qualitative data collection &amp; analysis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cxnSp>
        <p:nvCxnSpPr>
          <p:cNvPr id="9" name="Straight Arrow Connector 8">
            <a:extLst>
              <a:ext uri="{FF2B5EF4-FFF2-40B4-BE49-F238E27FC236}">
                <a16:creationId xmlns:a16="http://schemas.microsoft.com/office/drawing/2014/main" id="{4C0C184C-C3FE-2CF3-61D6-4DE4DA85A8E5}"/>
              </a:ext>
            </a:extLst>
          </p:cNvPr>
          <p:cNvCxnSpPr>
            <a:cxnSpLocks/>
          </p:cNvCxnSpPr>
          <p:nvPr/>
        </p:nvCxnSpPr>
        <p:spPr>
          <a:xfrm>
            <a:off x="4076873" y="2611496"/>
            <a:ext cx="434165"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499A6DE8-A5C4-F128-A204-07237372AF45}"/>
              </a:ext>
            </a:extLst>
          </p:cNvPr>
          <p:cNvCxnSpPr>
            <a:cxnSpLocks/>
          </p:cNvCxnSpPr>
          <p:nvPr/>
        </p:nvCxnSpPr>
        <p:spPr>
          <a:xfrm flipH="1">
            <a:off x="7142605" y="5037939"/>
            <a:ext cx="434165" cy="15501"/>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6D8A3A1A-82C0-1CBC-BEA7-1355ADFBDA23}"/>
              </a:ext>
            </a:extLst>
          </p:cNvPr>
          <p:cNvCxnSpPr>
            <a:cxnSpLocks/>
          </p:cNvCxnSpPr>
          <p:nvPr/>
        </p:nvCxnSpPr>
        <p:spPr>
          <a:xfrm flipH="1">
            <a:off x="4094590" y="5124328"/>
            <a:ext cx="416448"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29528A6F-5CD8-7667-42CD-ACFE5FB456CF}"/>
              </a:ext>
            </a:extLst>
          </p:cNvPr>
          <p:cNvCxnSpPr>
            <a:cxnSpLocks/>
          </p:cNvCxnSpPr>
          <p:nvPr/>
        </p:nvCxnSpPr>
        <p:spPr>
          <a:xfrm>
            <a:off x="6295538" y="1449005"/>
            <a:ext cx="540489" cy="0"/>
          </a:xfrm>
          <a:prstGeom prst="straightConnector1">
            <a:avLst/>
          </a:prstGeom>
          <a:ln w="57150">
            <a:solidFill>
              <a:srgbClr val="FF0000"/>
            </a:solidFill>
            <a:tailEnd type="triangle"/>
          </a:ln>
        </p:spPr>
        <p:style>
          <a:lnRef idx="1">
            <a:schemeClr val="dk1"/>
          </a:lnRef>
          <a:fillRef idx="0">
            <a:schemeClr val="dk1"/>
          </a:fillRef>
          <a:effectRef idx="0">
            <a:schemeClr val="dk1"/>
          </a:effectRef>
          <a:fontRef idx="minor">
            <a:schemeClr val="tx1"/>
          </a:fontRef>
        </p:style>
      </p:cxnSp>
      <p:sp>
        <p:nvSpPr>
          <p:cNvPr id="13" name="Rectangle 12">
            <a:extLst>
              <a:ext uri="{FF2B5EF4-FFF2-40B4-BE49-F238E27FC236}">
                <a16:creationId xmlns:a16="http://schemas.microsoft.com/office/drawing/2014/main" id="{DF1AC0C0-A6D8-5A53-2046-ECB8803C52B4}"/>
              </a:ext>
            </a:extLst>
          </p:cNvPr>
          <p:cNvSpPr/>
          <p:nvPr/>
        </p:nvSpPr>
        <p:spPr>
          <a:xfrm>
            <a:off x="7599805" y="2186191"/>
            <a:ext cx="2661683" cy="1233381"/>
          </a:xfrm>
          <a:prstGeom prst="rect">
            <a:avLst/>
          </a:prstGeom>
          <a:solidFill>
            <a:schemeClr val="accent1">
              <a:lumMod val="60000"/>
              <a:lumOff val="40000"/>
            </a:schemeClr>
          </a:solidFill>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Calibri" panose="020F0502020204030204"/>
                <a:ea typeface="+mn-ea"/>
                <a:cs typeface="+mn-cs"/>
              </a:rPr>
              <a:t>Identify results for follow-up</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cxnSp>
        <p:nvCxnSpPr>
          <p:cNvPr id="14" name="Straight Arrow Connector 13">
            <a:extLst>
              <a:ext uri="{FF2B5EF4-FFF2-40B4-BE49-F238E27FC236}">
                <a16:creationId xmlns:a16="http://schemas.microsoft.com/office/drawing/2014/main" id="{D7A14BD8-4979-D342-00C6-D50E685296E6}"/>
              </a:ext>
            </a:extLst>
          </p:cNvPr>
          <p:cNvCxnSpPr>
            <a:cxnSpLocks/>
          </p:cNvCxnSpPr>
          <p:nvPr/>
        </p:nvCxnSpPr>
        <p:spPr>
          <a:xfrm>
            <a:off x="7153238" y="2678832"/>
            <a:ext cx="434165"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1B9E7650-5A67-48D3-2D01-4C7060665CDF}"/>
              </a:ext>
            </a:extLst>
          </p:cNvPr>
          <p:cNvCxnSpPr>
            <a:cxnSpLocks/>
          </p:cNvCxnSpPr>
          <p:nvPr/>
        </p:nvCxnSpPr>
        <p:spPr>
          <a:xfrm>
            <a:off x="8990903" y="3532986"/>
            <a:ext cx="0" cy="648586"/>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16" name="Oval 15">
            <a:extLst>
              <a:ext uri="{FF2B5EF4-FFF2-40B4-BE49-F238E27FC236}">
                <a16:creationId xmlns:a16="http://schemas.microsoft.com/office/drawing/2014/main" id="{381434BB-FF8A-7EB6-666A-A38769B99674}"/>
              </a:ext>
            </a:extLst>
          </p:cNvPr>
          <p:cNvSpPr/>
          <p:nvPr/>
        </p:nvSpPr>
        <p:spPr>
          <a:xfrm>
            <a:off x="4587231" y="4422578"/>
            <a:ext cx="2509290" cy="1339702"/>
          </a:xfrm>
          <a:prstGeom prst="ellipse">
            <a:avLst/>
          </a:prstGeom>
          <a:solidFill>
            <a:schemeClr val="accent1">
              <a:lumMod val="60000"/>
              <a:lumOff val="40000"/>
            </a:schemeClr>
          </a:solidFill>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Calibri" panose="020F0502020204030204"/>
                <a:ea typeface="+mn-ea"/>
                <a:cs typeface="+mn-cs"/>
              </a:rPr>
              <a:t>Qualitative results</a:t>
            </a:r>
          </a:p>
        </p:txBody>
      </p:sp>
      <p:sp>
        <p:nvSpPr>
          <p:cNvPr id="17" name="TextBox 16">
            <a:extLst>
              <a:ext uri="{FF2B5EF4-FFF2-40B4-BE49-F238E27FC236}">
                <a16:creationId xmlns:a16="http://schemas.microsoft.com/office/drawing/2014/main" id="{246A4636-B673-A39A-8AE0-60EBB16BA7C4}"/>
              </a:ext>
            </a:extLst>
          </p:cNvPr>
          <p:cNvSpPr txBox="1"/>
          <p:nvPr/>
        </p:nvSpPr>
        <p:spPr>
          <a:xfrm>
            <a:off x="1936192" y="3309700"/>
            <a:ext cx="2137139" cy="6463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FF0000"/>
                </a:solidFill>
                <a:effectLst/>
                <a:uLnTx/>
                <a:uFillTx/>
                <a:latin typeface="Calibri" panose="020F0502020204030204"/>
                <a:ea typeface="+mn-ea"/>
                <a:cs typeface="+mn-cs"/>
              </a:rPr>
              <a:t>Phase 1</a:t>
            </a:r>
          </a:p>
        </p:txBody>
      </p:sp>
      <p:sp>
        <p:nvSpPr>
          <p:cNvPr id="18" name="TextBox 17">
            <a:extLst>
              <a:ext uri="{FF2B5EF4-FFF2-40B4-BE49-F238E27FC236}">
                <a16:creationId xmlns:a16="http://schemas.microsoft.com/office/drawing/2014/main" id="{7BBA7620-3CB8-241C-0751-8797E124EBAC}"/>
              </a:ext>
            </a:extLst>
          </p:cNvPr>
          <p:cNvSpPr txBox="1"/>
          <p:nvPr/>
        </p:nvSpPr>
        <p:spPr>
          <a:xfrm>
            <a:off x="8085370" y="5620517"/>
            <a:ext cx="2137139" cy="646331"/>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FF0000"/>
                </a:solidFill>
                <a:effectLst/>
                <a:uLnTx/>
                <a:uFillTx/>
                <a:latin typeface="Calibri" panose="020F0502020204030204"/>
                <a:ea typeface="+mn-ea"/>
                <a:cs typeface="+mn-cs"/>
              </a:rPr>
              <a:t>Phase 2</a:t>
            </a:r>
          </a:p>
        </p:txBody>
      </p:sp>
      <p:sp>
        <p:nvSpPr>
          <p:cNvPr id="19" name="TextBox 18">
            <a:extLst>
              <a:ext uri="{FF2B5EF4-FFF2-40B4-BE49-F238E27FC236}">
                <a16:creationId xmlns:a16="http://schemas.microsoft.com/office/drawing/2014/main" id="{5B5ADC17-13C4-C93E-A349-B770C954EAA4}"/>
              </a:ext>
            </a:extLst>
          </p:cNvPr>
          <p:cNvSpPr txBox="1"/>
          <p:nvPr/>
        </p:nvSpPr>
        <p:spPr>
          <a:xfrm>
            <a:off x="4434840" y="58282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(Toyon, 2021)</a:t>
            </a: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24489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E9900-845A-5FA4-E0A7-25D0743C159B}"/>
              </a:ext>
            </a:extLst>
          </p:cNvPr>
          <p:cNvSpPr>
            <a:spLocks noGrp="1"/>
          </p:cNvSpPr>
          <p:nvPr>
            <p:ph type="title"/>
          </p:nvPr>
        </p:nvSpPr>
        <p:spPr/>
        <p:txBody>
          <a:bodyPr/>
          <a:lstStyle/>
          <a:p>
            <a:r>
              <a:rPr lang="en-US" sz="4800" b="1" kern="1200" dirty="0">
                <a:solidFill>
                  <a:schemeClr val="tx1"/>
                </a:solidFill>
                <a:latin typeface="+mj-lt"/>
                <a:ea typeface="+mj-ea"/>
                <a:cs typeface="+mj-cs"/>
              </a:rPr>
              <a:t>Mixed Methods Designs </a:t>
            </a:r>
            <a:endParaRPr lang="en-GB" dirty="0">
              <a:solidFill>
                <a:schemeClr val="tx1"/>
              </a:solidFill>
            </a:endParaRPr>
          </a:p>
        </p:txBody>
      </p:sp>
      <p:sp>
        <p:nvSpPr>
          <p:cNvPr id="4" name="TextBox 3">
            <a:extLst>
              <a:ext uri="{FF2B5EF4-FFF2-40B4-BE49-F238E27FC236}">
                <a16:creationId xmlns:a16="http://schemas.microsoft.com/office/drawing/2014/main" id="{538F57E8-2311-70DF-8A51-0F897EC90E87}"/>
              </a:ext>
            </a:extLst>
          </p:cNvPr>
          <p:cNvSpPr txBox="1"/>
          <p:nvPr/>
        </p:nvSpPr>
        <p:spPr>
          <a:xfrm>
            <a:off x="968852" y="5020638"/>
            <a:ext cx="9141617" cy="73866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srgbClr val="FF0000"/>
                </a:solidFill>
                <a:effectLst/>
                <a:uLnTx/>
                <a:uFillTx/>
                <a:latin typeface="Calibri" panose="020F0502020204030204"/>
                <a:ea typeface="+mn-ea"/>
                <a:cs typeface="+mn-cs"/>
              </a:rPr>
              <a:t>*</a:t>
            </a: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Creswell, J.W. &amp; </a:t>
            </a: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Poth</a:t>
            </a: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 C.N. (2018). </a:t>
            </a:r>
            <a:r>
              <a:rPr kumimoji="0" lang="en-GB" sz="1800" b="0" i="1" u="none" strike="noStrike" kern="1200" cap="none" spc="0" normalizeH="0" baseline="0" noProof="0" dirty="0">
                <a:ln>
                  <a:noFill/>
                </a:ln>
                <a:solidFill>
                  <a:srgbClr val="FF0000"/>
                </a:solidFill>
                <a:effectLst/>
                <a:uLnTx/>
                <a:uFillTx/>
                <a:latin typeface="Calibri" panose="020F0502020204030204"/>
                <a:ea typeface="+mn-ea"/>
                <a:cs typeface="+mn-cs"/>
              </a:rPr>
              <a:t>Qualitative Inquiry &amp; Research Design : Choosing Among Five Approaches.</a:t>
            </a: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 Fourth edition. Los Angeles: SAGE.</a:t>
            </a:r>
          </a:p>
        </p:txBody>
      </p:sp>
      <p:sp>
        <p:nvSpPr>
          <p:cNvPr id="5" name="TextBox 4">
            <a:extLst>
              <a:ext uri="{FF2B5EF4-FFF2-40B4-BE49-F238E27FC236}">
                <a16:creationId xmlns:a16="http://schemas.microsoft.com/office/drawing/2014/main" id="{EF26684F-E60B-7560-0ACE-7E331488D9A1}"/>
              </a:ext>
            </a:extLst>
          </p:cNvPr>
          <p:cNvSpPr txBox="1"/>
          <p:nvPr/>
        </p:nvSpPr>
        <p:spPr>
          <a:xfrm>
            <a:off x="1097280" y="2200379"/>
            <a:ext cx="8938516" cy="2303066"/>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3200" b="0" i="0" u="none" strike="noStrike" kern="1200" cap="none" spc="0" normalizeH="0" baseline="0" noProof="0" dirty="0">
                <a:ln>
                  <a:noFill/>
                </a:ln>
                <a:solidFill>
                  <a:srgbClr val="00B0F0"/>
                </a:solidFill>
                <a:effectLst/>
                <a:uLnTx/>
                <a:uFillTx/>
                <a:latin typeface="Calibri" panose="020F0502020204030204" pitchFamily="34" charset="0"/>
                <a:ea typeface="Calibri" panose="020F0502020204030204" pitchFamily="34" charset="0"/>
                <a:cs typeface="+mn-cs"/>
              </a:rPr>
              <a:t>Read further about the designs below and see if any of them fit your research needs</a:t>
            </a:r>
            <a:r>
              <a:rPr kumimoji="0" lang="en-US" sz="3200" b="0" i="0" u="none" strike="noStrike" kern="1200" cap="none" spc="0" normalizeH="0" baseline="0" noProof="0" dirty="0">
                <a:ln>
                  <a:noFill/>
                </a:ln>
                <a:solidFill>
                  <a:srgbClr val="00B0F0"/>
                </a:solidFill>
                <a:effectLst/>
                <a:uLnTx/>
                <a:uFillTx/>
                <a:latin typeface="Calibri" panose="020F0502020204030204" pitchFamily="34" charset="0"/>
                <a:ea typeface="Calibri" panose="020F0502020204030204" pitchFamily="34" charset="0"/>
                <a:cs typeface="+mn-cs"/>
              </a:rPr>
              <a:t>:</a:t>
            </a:r>
            <a:endParaRPr kumimoji="0" lang="en-US" sz="2800" b="0" i="0" u="none" strike="noStrike" kern="1200" cap="none" spc="0" normalizeH="0" baseline="0" noProof="0" dirty="0">
              <a:ln>
                <a:noFill/>
              </a:ln>
              <a:solidFill>
                <a:srgbClr val="00B0F0"/>
              </a:solidFill>
              <a:effectLst/>
              <a:uLnTx/>
              <a:uFillTx/>
              <a:latin typeface="Calibri" panose="020F0502020204030204" pitchFamily="34" charset="0"/>
              <a:ea typeface="Calibri" panose="020F0502020204030204" pitchFamily="34" charset="0"/>
              <a:cs typeface="+mn-cs"/>
            </a:endParaRPr>
          </a:p>
          <a:p>
            <a:pPr marL="914400" marR="0" lvl="1" indent="-4572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2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Exploratory sequential mixed methods design</a:t>
            </a:r>
          </a:p>
          <a:p>
            <a:pPr marL="914400" marR="0" lvl="1" indent="-4572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2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Embedded mixed methods design</a:t>
            </a:r>
          </a:p>
        </p:txBody>
      </p:sp>
    </p:spTree>
    <p:extLst>
      <p:ext uri="{BB962C8B-B14F-4D97-AF65-F5344CB8AC3E}">
        <p14:creationId xmlns:p14="http://schemas.microsoft.com/office/powerpoint/2010/main" val="12479436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2678C-A9F8-E87A-1E2F-565433CBF8EE}"/>
              </a:ext>
            </a:extLst>
          </p:cNvPr>
          <p:cNvSpPr>
            <a:spLocks noGrp="1"/>
          </p:cNvSpPr>
          <p:nvPr>
            <p:ph type="title"/>
          </p:nvPr>
        </p:nvSpPr>
        <p:spPr/>
        <p:txBody>
          <a:bodyPr/>
          <a:lstStyle/>
          <a:p>
            <a:r>
              <a:rPr lang="en-US" altLang="en-US" b="1" dirty="0"/>
              <a:t>Positivist, Constructivist &amp; Pragmatist </a:t>
            </a:r>
            <a:endParaRPr lang="en-GB" dirty="0"/>
          </a:p>
        </p:txBody>
      </p:sp>
      <p:graphicFrame>
        <p:nvGraphicFramePr>
          <p:cNvPr id="4" name="Content Placeholder 5">
            <a:extLst>
              <a:ext uri="{FF2B5EF4-FFF2-40B4-BE49-F238E27FC236}">
                <a16:creationId xmlns:a16="http://schemas.microsoft.com/office/drawing/2014/main" id="{CCDD8762-22E8-369E-AE80-F4145CE39CB5}"/>
              </a:ext>
            </a:extLst>
          </p:cNvPr>
          <p:cNvGraphicFramePr>
            <a:graphicFrameLocks/>
          </p:cNvGraphicFramePr>
          <p:nvPr/>
        </p:nvGraphicFramePr>
        <p:xfrm>
          <a:off x="1505396" y="2068057"/>
          <a:ext cx="8597835" cy="38822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87283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8130F-9985-EEFE-8471-AE60BD930B36}"/>
              </a:ext>
            </a:extLst>
          </p:cNvPr>
          <p:cNvSpPr>
            <a:spLocks noGrp="1"/>
          </p:cNvSpPr>
          <p:nvPr>
            <p:ph type="title"/>
          </p:nvPr>
        </p:nvSpPr>
        <p:spPr/>
        <p:txBody>
          <a:bodyPr/>
          <a:lstStyle/>
          <a:p>
            <a:r>
              <a:rPr lang="en-GB" sz="4800" b="1" dirty="0"/>
              <a:t>Coherence in Research Design  </a:t>
            </a:r>
            <a:endParaRPr lang="en-GB" dirty="0"/>
          </a:p>
        </p:txBody>
      </p:sp>
      <p:graphicFrame>
        <p:nvGraphicFramePr>
          <p:cNvPr id="4" name="Table 3">
            <a:extLst>
              <a:ext uri="{FF2B5EF4-FFF2-40B4-BE49-F238E27FC236}">
                <a16:creationId xmlns:a16="http://schemas.microsoft.com/office/drawing/2014/main" id="{8D45448B-74AE-6AD8-6BCB-E6A4B6880EC1}"/>
              </a:ext>
            </a:extLst>
          </p:cNvPr>
          <p:cNvGraphicFramePr>
            <a:graphicFrameLocks noGrp="1"/>
          </p:cNvGraphicFramePr>
          <p:nvPr/>
        </p:nvGraphicFramePr>
        <p:xfrm>
          <a:off x="1214612" y="2958666"/>
          <a:ext cx="8131994" cy="3227992"/>
        </p:xfrm>
        <a:graphic>
          <a:graphicData uri="http://schemas.openxmlformats.org/drawingml/2006/table">
            <a:tbl>
              <a:tblPr firstRow="1" bandRow="1">
                <a:tableStyleId>{5C22544A-7EE6-4342-B048-85BDC9FD1C3A}</a:tableStyleId>
              </a:tblPr>
              <a:tblGrid>
                <a:gridCol w="1852185">
                  <a:extLst>
                    <a:ext uri="{9D8B030D-6E8A-4147-A177-3AD203B41FA5}">
                      <a16:colId xmlns:a16="http://schemas.microsoft.com/office/drawing/2014/main" val="2069513388"/>
                    </a:ext>
                  </a:extLst>
                </a:gridCol>
                <a:gridCol w="3005488">
                  <a:extLst>
                    <a:ext uri="{9D8B030D-6E8A-4147-A177-3AD203B41FA5}">
                      <a16:colId xmlns:a16="http://schemas.microsoft.com/office/drawing/2014/main" val="3531795623"/>
                    </a:ext>
                  </a:extLst>
                </a:gridCol>
                <a:gridCol w="3274321">
                  <a:extLst>
                    <a:ext uri="{9D8B030D-6E8A-4147-A177-3AD203B41FA5}">
                      <a16:colId xmlns:a16="http://schemas.microsoft.com/office/drawing/2014/main" val="1849697711"/>
                    </a:ext>
                  </a:extLst>
                </a:gridCol>
              </a:tblGrid>
              <a:tr h="263216">
                <a:tc>
                  <a:txBody>
                    <a:bodyPr/>
                    <a:lstStyle/>
                    <a:p>
                      <a:pPr lvl="0">
                        <a:buNone/>
                      </a:pPr>
                      <a:r>
                        <a:rPr lang="en-GB" dirty="0"/>
                        <a:t>Research design</a:t>
                      </a:r>
                      <a:endParaRPr lang="en-US" dirty="0"/>
                    </a:p>
                  </a:txBody>
                  <a:tcPr/>
                </a:tc>
                <a:tc>
                  <a:txBody>
                    <a:bodyPr/>
                    <a:lstStyle/>
                    <a:p>
                      <a:pPr lvl="0">
                        <a:buNone/>
                      </a:pPr>
                      <a:r>
                        <a:rPr lang="en-GB" dirty="0"/>
                        <a:t>Research focus</a:t>
                      </a:r>
                    </a:p>
                  </a:txBody>
                  <a:tcPr/>
                </a:tc>
                <a:tc>
                  <a:txBody>
                    <a:bodyPr/>
                    <a:lstStyle/>
                    <a:p>
                      <a:r>
                        <a:rPr lang="en-GB" dirty="0"/>
                        <a:t>Research problem</a:t>
                      </a:r>
                    </a:p>
                  </a:txBody>
                  <a:tcPr/>
                </a:tc>
                <a:extLst>
                  <a:ext uri="{0D108BD9-81ED-4DB2-BD59-A6C34878D82A}">
                    <a16:rowId xmlns:a16="http://schemas.microsoft.com/office/drawing/2014/main" val="839075816"/>
                  </a:ext>
                </a:extLst>
              </a:tr>
              <a:tr h="462234">
                <a:tc>
                  <a:txBody>
                    <a:bodyPr/>
                    <a:lstStyle/>
                    <a:p>
                      <a:pPr lvl="0">
                        <a:buNone/>
                      </a:pPr>
                      <a:r>
                        <a:rPr lang="en-GB" dirty="0"/>
                        <a:t>Narrative research</a:t>
                      </a:r>
                      <a:endParaRPr lang="en-US" dirty="0"/>
                    </a:p>
                  </a:txBody>
                  <a:tcPr/>
                </a:tc>
                <a:tc>
                  <a:txBody>
                    <a:bodyPr/>
                    <a:lstStyle/>
                    <a:p>
                      <a:pPr lvl="0">
                        <a:buNone/>
                      </a:pPr>
                      <a:r>
                        <a:rPr lang="en-GB" dirty="0"/>
                        <a:t>Explore the life of an individual</a:t>
                      </a:r>
                    </a:p>
                  </a:txBody>
                  <a:tcPr/>
                </a:tc>
                <a:tc>
                  <a:txBody>
                    <a:bodyPr/>
                    <a:lstStyle/>
                    <a:p>
                      <a:r>
                        <a:rPr lang="en-GB" dirty="0"/>
                        <a:t>Tell stories of individual experiences</a:t>
                      </a:r>
                    </a:p>
                  </a:txBody>
                  <a:tcPr/>
                </a:tc>
                <a:extLst>
                  <a:ext uri="{0D108BD9-81ED-4DB2-BD59-A6C34878D82A}">
                    <a16:rowId xmlns:a16="http://schemas.microsoft.com/office/drawing/2014/main" val="1633582771"/>
                  </a:ext>
                </a:extLst>
              </a:tr>
              <a:tr h="462234">
                <a:tc>
                  <a:txBody>
                    <a:bodyPr/>
                    <a:lstStyle/>
                    <a:p>
                      <a:pPr lvl="0">
                        <a:buNone/>
                      </a:pPr>
                      <a:r>
                        <a:rPr lang="en-GB" dirty="0"/>
                        <a:t>Phenomenology</a:t>
                      </a:r>
                      <a:endParaRPr lang="en-US" dirty="0"/>
                    </a:p>
                  </a:txBody>
                  <a:tcPr/>
                </a:tc>
                <a:tc>
                  <a:txBody>
                    <a:bodyPr/>
                    <a:lstStyle/>
                    <a:p>
                      <a:pPr lvl="0">
                        <a:buNone/>
                      </a:pPr>
                      <a:r>
                        <a:rPr lang="en-GB" dirty="0"/>
                        <a:t>Understand the essence of the experience</a:t>
                      </a:r>
                    </a:p>
                  </a:txBody>
                  <a:tcPr/>
                </a:tc>
                <a:tc>
                  <a:txBody>
                    <a:bodyPr/>
                    <a:lstStyle/>
                    <a:p>
                      <a:r>
                        <a:rPr lang="en-GB" dirty="0"/>
                        <a:t>Describe the essence of a lived phenomenon</a:t>
                      </a:r>
                    </a:p>
                  </a:txBody>
                  <a:tcPr/>
                </a:tc>
                <a:extLst>
                  <a:ext uri="{0D108BD9-81ED-4DB2-BD59-A6C34878D82A}">
                    <a16:rowId xmlns:a16="http://schemas.microsoft.com/office/drawing/2014/main" val="4005565441"/>
                  </a:ext>
                </a:extLst>
              </a:tr>
              <a:tr h="667672">
                <a:tc>
                  <a:txBody>
                    <a:bodyPr/>
                    <a:lstStyle/>
                    <a:p>
                      <a:pPr lvl="0">
                        <a:buNone/>
                      </a:pPr>
                      <a:r>
                        <a:rPr lang="en-GB" dirty="0"/>
                        <a:t>Case study</a:t>
                      </a:r>
                      <a:endParaRPr lang="en-US" dirty="0"/>
                    </a:p>
                  </a:txBody>
                  <a:tcPr/>
                </a:tc>
                <a:tc>
                  <a:txBody>
                    <a:bodyPr/>
                    <a:lstStyle/>
                    <a:p>
                      <a:pPr lvl="0">
                        <a:buNone/>
                      </a:pPr>
                      <a:r>
                        <a:rPr lang="en-GB" dirty="0"/>
                        <a:t>Develop an in-depth description and analysis of a case(s)</a:t>
                      </a:r>
                    </a:p>
                  </a:txBody>
                  <a:tcPr/>
                </a:tc>
                <a:tc>
                  <a:txBody>
                    <a:bodyPr/>
                    <a:lstStyle/>
                    <a:p>
                      <a:r>
                        <a:rPr lang="en-GB" dirty="0"/>
                        <a:t>Provide an in-depth understanding of a case(s) and its/their context</a:t>
                      </a:r>
                    </a:p>
                  </a:txBody>
                  <a:tcPr/>
                </a:tc>
                <a:extLst>
                  <a:ext uri="{0D108BD9-81ED-4DB2-BD59-A6C34878D82A}">
                    <a16:rowId xmlns:a16="http://schemas.microsoft.com/office/drawing/2014/main" val="1239080391"/>
                  </a:ext>
                </a:extLst>
              </a:tr>
              <a:tr h="667672">
                <a:tc>
                  <a:txBody>
                    <a:bodyPr/>
                    <a:lstStyle/>
                    <a:p>
                      <a:pPr marL="0" marR="0" lvl="0" indent="0" algn="l" rtl="0">
                        <a:lnSpc>
                          <a:spcPct val="100000"/>
                        </a:lnSpc>
                        <a:spcBef>
                          <a:spcPts val="0"/>
                        </a:spcBef>
                        <a:spcAft>
                          <a:spcPts val="0"/>
                        </a:spcAft>
                        <a:buClrTx/>
                        <a:buSzTx/>
                        <a:buFontTx/>
                        <a:buNone/>
                      </a:pPr>
                      <a:r>
                        <a:rPr lang="en-GB" sz="1800" u="none" strike="noStrike" kern="1200" cap="none" spc="0" normalizeH="0" baseline="0" noProof="0" dirty="0">
                          <a:ln>
                            <a:noFill/>
                          </a:ln>
                          <a:effectLst/>
                          <a:uLnTx/>
                          <a:uFillTx/>
                        </a:rPr>
                        <a:t>Mixed methods design</a:t>
                      </a:r>
                      <a:endParaRPr kumimoji="0" lang="en-US" sz="1800" dirty="0"/>
                    </a:p>
                  </a:txBody>
                  <a:tcPr/>
                </a:tc>
                <a:tc>
                  <a:txBody>
                    <a:bodyPr/>
                    <a:lstStyle/>
                    <a:p>
                      <a:pPr marL="0" lvl="0" indent="0" algn="l">
                        <a:lnSpc>
                          <a:spcPct val="100000"/>
                        </a:lnSpc>
                        <a:spcBef>
                          <a:spcPts val="0"/>
                        </a:spcBef>
                        <a:spcAft>
                          <a:spcPts val="0"/>
                        </a:spcAft>
                        <a:buNone/>
                      </a:pPr>
                      <a:r>
                        <a:rPr lang="en-GB" sz="1800" u="none" strike="noStrike" kern="1200" cap="none" spc="0" normalizeH="0" baseline="0" noProof="0" dirty="0">
                          <a:ln>
                            <a:noFill/>
                          </a:ln>
                          <a:effectLst/>
                          <a:uLnTx/>
                          <a:uFillTx/>
                        </a:rPr>
                        <a:t>Explain/build up/compare the findings</a:t>
                      </a:r>
                      <a:endParaRPr kumimoji="0" lang="en-US" sz="1800" dirty="0"/>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800" u="none" strike="noStrike" kern="1200" cap="none" spc="0" normalizeH="0" baseline="0" noProof="0" dirty="0">
                          <a:ln>
                            <a:noFill/>
                          </a:ln>
                          <a:solidFill>
                            <a:srgbClr val="FF0000"/>
                          </a:solidFill>
                          <a:effectLst/>
                          <a:uLnTx/>
                          <a:uFillTx/>
                        </a:rPr>
                        <a:t>The goal of the study?</a:t>
                      </a:r>
                      <a:endParaRPr kumimoji="0" lang="en-GB" sz="1800" u="none" strike="noStrike" kern="1200" cap="none" spc="0" normalizeH="0" baseline="0" noProof="0" dirty="0">
                        <a:ln>
                          <a:noFill/>
                        </a:ln>
                        <a:solidFill>
                          <a:srgbClr val="FF0000"/>
                        </a:solidFill>
                        <a:effectLst/>
                        <a:uLnTx/>
                        <a:uFillTx/>
                      </a:endParaRPr>
                    </a:p>
                  </a:txBody>
                  <a:tcPr/>
                </a:tc>
                <a:extLst>
                  <a:ext uri="{0D108BD9-81ED-4DB2-BD59-A6C34878D82A}">
                    <a16:rowId xmlns:a16="http://schemas.microsoft.com/office/drawing/2014/main" val="2159309897"/>
                  </a:ext>
                </a:extLst>
              </a:tr>
            </a:tbl>
          </a:graphicData>
        </a:graphic>
      </p:graphicFrame>
      <p:sp>
        <p:nvSpPr>
          <p:cNvPr id="5" name="TextBox 4">
            <a:extLst>
              <a:ext uri="{FF2B5EF4-FFF2-40B4-BE49-F238E27FC236}">
                <a16:creationId xmlns:a16="http://schemas.microsoft.com/office/drawing/2014/main" id="{7F60A75F-E1D6-B41B-A40D-15FF9A1CA16C}"/>
              </a:ext>
            </a:extLst>
          </p:cNvPr>
          <p:cNvSpPr txBox="1"/>
          <p:nvPr/>
        </p:nvSpPr>
        <p:spPr>
          <a:xfrm>
            <a:off x="1310947" y="1861479"/>
            <a:ext cx="8252546" cy="983283"/>
          </a:xfrm>
          <a:prstGeom prst="rect">
            <a:avLst/>
          </a:prstGeom>
          <a:noFill/>
        </p:spPr>
        <p:txBody>
          <a:bodyPr wrap="square" lIns="91440" tIns="45720" rIns="91440" bIns="45720" anchor="t">
            <a:spAutoFit/>
          </a:bodyPr>
          <a:lstStyle/>
          <a:p>
            <a:pPr marL="342900" marR="0" lvl="0" indent="-342900" algn="l" defTabSz="914400" rtl="0" eaLnBrk="1" fontAlgn="auto" latinLnBrk="0" hangingPunct="1">
              <a:lnSpc>
                <a:spcPct val="107000"/>
              </a:lnSpc>
              <a:spcBef>
                <a:spcPts val="0"/>
              </a:spcBef>
              <a:spcAft>
                <a:spcPts val="800"/>
              </a:spcAft>
              <a:buClrTx/>
              <a:buSzTx/>
              <a:buFont typeface="Wingdings"/>
              <a:buChar char="Ø"/>
              <a:tabLst/>
              <a:defRPr/>
            </a:pPr>
            <a:r>
              <a:rPr kumimoji="0" lang="en-GB" sz="2800" b="0" i="0" u="none" strike="noStrike" kern="1200" cap="none" spc="0" normalizeH="0" baseline="0" noProof="0" dirty="0">
                <a:ln>
                  <a:noFill/>
                </a:ln>
                <a:solidFill>
                  <a:srgbClr val="00B0F0"/>
                </a:solidFill>
                <a:effectLst/>
                <a:uLnTx/>
                <a:uFillTx/>
                <a:latin typeface="Times New Roman"/>
                <a:ea typeface="Times New Roman" panose="02020603050405020304" pitchFamily="18" charset="0"/>
                <a:cs typeface="Arial"/>
              </a:rPr>
              <a:t>How your research design may help you shape the formation of your </a:t>
            </a:r>
            <a:r>
              <a:rPr kumimoji="0" lang="en-GB" sz="2800" b="0" i="0" u="none" strike="noStrike" kern="1200" cap="none" spc="0" normalizeH="0" baseline="0" noProof="0" dirty="0">
                <a:ln>
                  <a:noFill/>
                </a:ln>
                <a:solidFill>
                  <a:srgbClr val="FF0000"/>
                </a:solidFill>
                <a:effectLst/>
                <a:uLnTx/>
                <a:uFillTx/>
                <a:latin typeface="Times New Roman"/>
                <a:ea typeface="Times New Roman" panose="02020603050405020304" pitchFamily="18" charset="0"/>
                <a:cs typeface="Arial"/>
              </a:rPr>
              <a:t>research question(s)</a:t>
            </a:r>
            <a:endParaRPr kumimoji="0" lang="en-GB" sz="2800" b="0" i="0" u="none" strike="noStrike" kern="1200" cap="none" spc="0" normalizeH="0" baseline="0" noProof="0" dirty="0">
              <a:ln>
                <a:noFill/>
              </a:ln>
              <a:solidFill>
                <a:srgbClr val="FF0000"/>
              </a:solidFill>
              <a:effectLst/>
              <a:uLnTx/>
              <a:uFillTx/>
              <a:latin typeface="Times New Roman"/>
              <a:ea typeface="DengXian" panose="02010600030101010101" pitchFamily="2" charset="-122"/>
              <a:cs typeface="Arial"/>
            </a:endParaRPr>
          </a:p>
        </p:txBody>
      </p:sp>
      <p:sp>
        <p:nvSpPr>
          <p:cNvPr id="6" name="TextBox 5">
            <a:extLst>
              <a:ext uri="{FF2B5EF4-FFF2-40B4-BE49-F238E27FC236}">
                <a16:creationId xmlns:a16="http://schemas.microsoft.com/office/drawing/2014/main" id="{0D9D0CA3-C036-C092-0644-A826348D6507}"/>
              </a:ext>
            </a:extLst>
          </p:cNvPr>
          <p:cNvSpPr txBox="1"/>
          <p:nvPr/>
        </p:nvSpPr>
        <p:spPr>
          <a:xfrm>
            <a:off x="9489424" y="5540327"/>
            <a:ext cx="2370344" cy="646331"/>
          </a:xfrm>
          <a:prstGeom prst="rect">
            <a:avLst/>
          </a:prstGeom>
          <a:noFill/>
        </p:spPr>
        <p:txBody>
          <a:bodyPr wrap="square" lIns="91440" tIns="45720" rIns="91440" bIns="4572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a:ea typeface="Calibri" panose="020F0502020204030204" pitchFamily="34" charset="0"/>
                <a:cs typeface="Calibri"/>
              </a:rPr>
              <a:t>(Creswell &amp; Poth, 2018; p.67; Toyon, 2021)</a:t>
            </a:r>
            <a:endParaRPr kumimoji="0" lang="en-GB" sz="1800" b="0" i="0" u="none" strike="noStrike" kern="1200" cap="none" spc="0" normalizeH="0" baseline="0" noProof="0" dirty="0">
              <a:ln>
                <a:noFill/>
              </a:ln>
              <a:solidFill>
                <a:srgbClr val="000000"/>
              </a:solidFill>
              <a:effectLst/>
              <a:uLnTx/>
              <a:uFillTx/>
              <a:latin typeface="Calibri"/>
              <a:ea typeface="+mn-ea"/>
              <a:cs typeface="Calibri"/>
            </a:endParaRPr>
          </a:p>
        </p:txBody>
      </p:sp>
    </p:spTree>
    <p:extLst>
      <p:ext uri="{BB962C8B-B14F-4D97-AF65-F5344CB8AC3E}">
        <p14:creationId xmlns:p14="http://schemas.microsoft.com/office/powerpoint/2010/main" val="3725762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79574-7DC7-DC61-7F96-44B14F765CBE}"/>
              </a:ext>
            </a:extLst>
          </p:cNvPr>
          <p:cNvSpPr>
            <a:spLocks noGrp="1"/>
          </p:cNvSpPr>
          <p:nvPr>
            <p:ph type="title"/>
          </p:nvPr>
        </p:nvSpPr>
        <p:spPr>
          <a:xfrm>
            <a:off x="3977640" y="286603"/>
            <a:ext cx="7178040" cy="1450757"/>
          </a:xfrm>
        </p:spPr>
        <p:txBody>
          <a:bodyPr/>
          <a:lstStyle/>
          <a:p>
            <a:r>
              <a:rPr lang="en-US" sz="4800" b="1" dirty="0">
                <a:latin typeface="+mj-lt"/>
                <a:ea typeface="+mj-ea"/>
                <a:cs typeface="+mj-cs"/>
              </a:rPr>
              <a:t>Your Research Problem?</a:t>
            </a:r>
            <a:r>
              <a:rPr lang="en-US" sz="5400" b="1" dirty="0">
                <a:latin typeface="+mj-lt"/>
                <a:ea typeface="+mj-ea"/>
                <a:cs typeface="+mj-cs"/>
              </a:rPr>
              <a:t>  </a:t>
            </a:r>
            <a:endParaRPr lang="en-GB" dirty="0"/>
          </a:p>
        </p:txBody>
      </p:sp>
      <p:sp>
        <p:nvSpPr>
          <p:cNvPr id="3" name="Content Placeholder 2">
            <a:extLst>
              <a:ext uri="{FF2B5EF4-FFF2-40B4-BE49-F238E27FC236}">
                <a16:creationId xmlns:a16="http://schemas.microsoft.com/office/drawing/2014/main" id="{C02000CC-D248-A0AD-B116-0142474714B3}"/>
              </a:ext>
            </a:extLst>
          </p:cNvPr>
          <p:cNvSpPr>
            <a:spLocks noGrp="1"/>
          </p:cNvSpPr>
          <p:nvPr>
            <p:ph idx="1"/>
          </p:nvPr>
        </p:nvSpPr>
        <p:spPr>
          <a:xfrm>
            <a:off x="3602734" y="2423160"/>
            <a:ext cx="7552945" cy="3445934"/>
          </a:xfrm>
        </p:spPr>
        <p:txBody>
          <a:bodyPr/>
          <a:lstStyle/>
          <a:p>
            <a:pPr marL="800100" indent="-457200">
              <a:lnSpc>
                <a:spcPct val="90000"/>
              </a:lnSpc>
              <a:spcAft>
                <a:spcPts val="600"/>
              </a:spcAft>
              <a:buFont typeface="Wingdings" panose="020B0604020202020204" pitchFamily="34" charset="0"/>
              <a:buChar char="Ø"/>
            </a:pPr>
            <a:r>
              <a:rPr lang="en-US" sz="2800" dirty="0">
                <a:solidFill>
                  <a:srgbClr val="00B0F0"/>
                </a:solidFill>
              </a:rPr>
              <a:t>Is it real life issue(s) or gap in the literature?</a:t>
            </a:r>
            <a:endParaRPr lang="en-US" sz="2800" dirty="0">
              <a:solidFill>
                <a:srgbClr val="00B0F0"/>
              </a:solidFill>
              <a:cs typeface="Calibri"/>
            </a:endParaRPr>
          </a:p>
          <a:p>
            <a:pPr marL="1085850" lvl="1" indent="-342900">
              <a:lnSpc>
                <a:spcPct val="150000"/>
              </a:lnSpc>
              <a:spcAft>
                <a:spcPts val="600"/>
              </a:spcAft>
              <a:buFont typeface="Wingdings" panose="020B0604020202020204" pitchFamily="34" charset="0"/>
              <a:buChar char="ü"/>
            </a:pPr>
            <a:r>
              <a:rPr lang="en-US" sz="2600" dirty="0"/>
              <a:t>Identify the research problem clearly</a:t>
            </a:r>
            <a:endParaRPr lang="en-US" sz="2600" dirty="0">
              <a:cs typeface="Calibri"/>
            </a:endParaRPr>
          </a:p>
          <a:p>
            <a:pPr marL="1085850" lvl="1" indent="-342900">
              <a:lnSpc>
                <a:spcPct val="150000"/>
              </a:lnSpc>
              <a:spcAft>
                <a:spcPts val="600"/>
              </a:spcAft>
              <a:buFont typeface="Wingdings" panose="020B0604020202020204" pitchFamily="34" charset="0"/>
              <a:buChar char="ü"/>
            </a:pPr>
            <a:r>
              <a:rPr lang="en-US" sz="2600" dirty="0"/>
              <a:t>The need to study a particular issue or problem</a:t>
            </a:r>
            <a:endParaRPr lang="en-US" sz="2600" dirty="0">
              <a:cs typeface="Calibri"/>
            </a:endParaRPr>
          </a:p>
        </p:txBody>
      </p:sp>
      <p:pic>
        <p:nvPicPr>
          <p:cNvPr id="4" name="Picture 36" descr="Jigsaw piece bridging the gap">
            <a:extLst>
              <a:ext uri="{FF2B5EF4-FFF2-40B4-BE49-F238E27FC236}">
                <a16:creationId xmlns:a16="http://schemas.microsoft.com/office/drawing/2014/main" id="{8CDABB9D-726D-0B22-F08D-36FD87F9DA4D}"/>
              </a:ext>
            </a:extLst>
          </p:cNvPr>
          <p:cNvPicPr>
            <a:picLocks noChangeAspect="1"/>
          </p:cNvPicPr>
          <p:nvPr/>
        </p:nvPicPr>
        <p:blipFill rotWithShape="1">
          <a:blip r:embed="rId2"/>
          <a:srcRect l="19816" r="42162"/>
          <a:stretch/>
        </p:blipFill>
        <p:spPr>
          <a:xfrm>
            <a:off x="20" y="10"/>
            <a:ext cx="3476673" cy="6857990"/>
          </a:xfrm>
          <a:prstGeom prst="rect">
            <a:avLst/>
          </a:prstGeom>
          <a:effectLst/>
        </p:spPr>
      </p:pic>
    </p:spTree>
    <p:extLst>
      <p:ext uri="{BB962C8B-B14F-4D97-AF65-F5344CB8AC3E}">
        <p14:creationId xmlns:p14="http://schemas.microsoft.com/office/powerpoint/2010/main" val="24674237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25E01-F82A-C7D5-3B43-ABB1BC3484B8}"/>
              </a:ext>
            </a:extLst>
          </p:cNvPr>
          <p:cNvSpPr>
            <a:spLocks noGrp="1"/>
          </p:cNvSpPr>
          <p:nvPr>
            <p:ph type="title"/>
          </p:nvPr>
        </p:nvSpPr>
        <p:spPr/>
        <p:txBody>
          <a:bodyPr/>
          <a:lstStyle/>
          <a:p>
            <a:r>
              <a:rPr kumimoji="0" lang="en-US" sz="4800" b="1" i="0" u="none" strike="noStrike" kern="1200" cap="none" spc="0" normalizeH="0" baseline="0" noProof="0" dirty="0">
                <a:ln>
                  <a:noFill/>
                </a:ln>
                <a:solidFill>
                  <a:schemeClr val="tx1"/>
                </a:solidFill>
                <a:effectLst/>
                <a:uLnTx/>
                <a:uFillTx/>
                <a:latin typeface="Calibri Light" panose="020F0302020204030204"/>
                <a:ea typeface="+mn-ea"/>
                <a:cs typeface="+mn-cs"/>
              </a:rPr>
              <a:t>Writing a Research Problem  </a:t>
            </a:r>
            <a:endParaRPr lang="en-GB" dirty="0">
              <a:solidFill>
                <a:schemeClr val="tx1"/>
              </a:solidFill>
            </a:endParaRPr>
          </a:p>
        </p:txBody>
      </p:sp>
      <p:sp>
        <p:nvSpPr>
          <p:cNvPr id="4" name="Content Placeholder 3">
            <a:extLst>
              <a:ext uri="{FF2B5EF4-FFF2-40B4-BE49-F238E27FC236}">
                <a16:creationId xmlns:a16="http://schemas.microsoft.com/office/drawing/2014/main" id="{CA2C5346-07A6-6458-7EEE-4D0C6034B6A0}"/>
              </a:ext>
            </a:extLst>
          </p:cNvPr>
          <p:cNvSpPr txBox="1">
            <a:spLocks noGrp="1"/>
          </p:cNvSpPr>
          <p:nvPr>
            <p:ph idx="1"/>
          </p:nvPr>
        </p:nvSpPr>
        <p:spPr>
          <a:xfrm>
            <a:off x="1096963" y="1846263"/>
            <a:ext cx="10058400" cy="4022725"/>
          </a:xfrm>
          <a:prstGeom prst="rect">
            <a:avLst/>
          </a:prstGeom>
          <a:noFill/>
        </p:spPr>
        <p:txBody>
          <a:bodyPr wrap="square" lIns="91440" tIns="45720" rIns="91440" bIns="45720" anchor="t">
            <a:spAutoFit/>
          </a:bodyPr>
          <a:lstStyle/>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rPr>
              <a:t>State the </a:t>
            </a:r>
            <a:r>
              <a:rPr kumimoji="0" lang="en-US" sz="2400" b="0" i="0" u="none" strike="noStrike" kern="120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mn-cs"/>
              </a:rPr>
              <a:t>narrative hook </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rPr>
              <a:t>at the start of the sentence (create reader interest)</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rPr>
              <a:t>Discuss the </a:t>
            </a:r>
            <a:r>
              <a:rPr kumimoji="0" lang="en-US" sz="2400" b="0" i="0" u="none" strike="noStrike" kern="120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mn-cs"/>
              </a:rPr>
              <a:t>research problem </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rPr>
              <a:t>(why is the problem important/cite references that justify the need to study the problem) </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rPr>
              <a:t>Review recent studies that have addressed the problem; indicate </a:t>
            </a:r>
            <a:r>
              <a:rPr kumimoji="0" lang="en-US" sz="2400" b="0" i="0" u="none" strike="noStrike" kern="120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mn-cs"/>
              </a:rPr>
              <a:t>deficiencies in these studies</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400" b="0" i="0" u="none" strike="noStrike" kern="120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mn-cs"/>
              </a:rPr>
              <a:t>How</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rPr>
              <a:t> will you address the problem/issue?</a:t>
            </a:r>
          </a:p>
          <a:p>
            <a:pPr marL="1257300" marR="0" lvl="2"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400" b="0" i="0" u="none" strike="noStrike" kern="1200" cap="none" spc="0" normalizeH="0" baseline="0" noProof="0" dirty="0">
                <a:ln>
                  <a:noFill/>
                </a:ln>
                <a:solidFill>
                  <a:prstClr val="black"/>
                </a:solidFill>
                <a:effectLst/>
                <a:uLnTx/>
                <a:uFillTx/>
                <a:latin typeface="Calibri"/>
                <a:ea typeface="Calibri" panose="020F0502020204030204" pitchFamily="34" charset="0"/>
                <a:cs typeface="Calibri"/>
              </a:rPr>
              <a:t>Promise some </a:t>
            </a:r>
            <a:r>
              <a:rPr kumimoji="0" lang="en-US" sz="2400" b="0" i="0" u="none" strike="noStrike" kern="1200" cap="none" spc="0" normalizeH="0" baseline="0" noProof="0" dirty="0">
                <a:ln>
                  <a:noFill/>
                </a:ln>
                <a:solidFill>
                  <a:srgbClr val="FF0000"/>
                </a:solidFill>
                <a:effectLst/>
                <a:uLnTx/>
                <a:uFillTx/>
                <a:latin typeface="Calibri"/>
                <a:ea typeface="Calibri" panose="020F0502020204030204" pitchFamily="34" charset="0"/>
                <a:cs typeface="Calibri"/>
              </a:rPr>
              <a:t>kind of answer/ what you hope to accomplish </a:t>
            </a:r>
            <a:r>
              <a:rPr kumimoji="0" lang="en-US" sz="2400" b="0" i="0" u="none" strike="noStrike" kern="1200" cap="none" spc="0" normalizeH="0" baseline="0" noProof="0" dirty="0">
                <a:ln>
                  <a:noFill/>
                </a:ln>
                <a:solidFill>
                  <a:prstClr val="black"/>
                </a:solidFill>
                <a:effectLst/>
                <a:uLnTx/>
                <a:uFillTx/>
                <a:latin typeface="Calibri"/>
                <a:ea typeface="Calibri" panose="020F0502020204030204" pitchFamily="34" charset="0"/>
                <a:cs typeface="Calibri"/>
              </a:rPr>
              <a:t>(purpose of the study)</a:t>
            </a:r>
            <a:r>
              <a:rPr kumimoji="0" lang="en-GB" sz="2400" b="0" i="0" u="none" strike="noStrike" kern="1200" cap="none" spc="0" normalizeH="0" baseline="0" noProof="0" dirty="0">
                <a:ln>
                  <a:noFill/>
                </a:ln>
                <a:solidFill>
                  <a:prstClr val="black"/>
                </a:solidFill>
                <a:effectLst/>
                <a:uLnTx/>
                <a:uFillTx/>
                <a:latin typeface="Calibri"/>
                <a:ea typeface="Calibri" panose="020F0502020204030204" pitchFamily="34" charset="0"/>
                <a:cs typeface="Calibri"/>
              </a:rPr>
              <a:t>                              </a:t>
            </a:r>
            <a:r>
              <a:rPr kumimoji="0" lang="en-GB" sz="2000" b="0" i="0" u="none" strike="noStrike" kern="1200" cap="none" spc="0" normalizeH="0" baseline="0" noProof="0" dirty="0">
                <a:ln>
                  <a:noFill/>
                </a:ln>
                <a:solidFill>
                  <a:prstClr val="black"/>
                </a:solidFill>
                <a:effectLst/>
                <a:uLnTx/>
                <a:uFillTx/>
                <a:latin typeface="Calibri"/>
                <a:ea typeface="Calibri" panose="020F0502020204030204" pitchFamily="34" charset="0"/>
                <a:cs typeface="Calibri"/>
              </a:rPr>
              <a:t>        </a:t>
            </a:r>
            <a:r>
              <a:rPr kumimoji="0" lang="en-GB" sz="1800" b="0" i="0" u="none" strike="noStrike" kern="1200" cap="none" spc="0" normalizeH="0" baseline="0" noProof="0" dirty="0">
                <a:ln>
                  <a:noFill/>
                </a:ln>
                <a:solidFill>
                  <a:prstClr val="black"/>
                </a:solidFill>
                <a:effectLst/>
                <a:uLnTx/>
                <a:uFillTx/>
                <a:latin typeface="Calibri"/>
                <a:ea typeface="Calibri" panose="020F0502020204030204" pitchFamily="34" charset="0"/>
                <a:cs typeface="Calibri"/>
              </a:rPr>
              <a:t>(Creswell &amp; Poth, 2018)</a:t>
            </a:r>
            <a:endParaRPr kumimoji="0" lang="en-US" sz="1800" b="0" i="0" u="none" strike="noStrike" kern="1200" cap="none" spc="0" normalizeH="0" baseline="0" noProof="0" dirty="0">
              <a:ln>
                <a:noFill/>
              </a:ln>
              <a:solidFill>
                <a:prstClr val="black"/>
              </a:solidFill>
              <a:effectLst/>
              <a:uLnTx/>
              <a:uFillTx/>
              <a:latin typeface="Calibri"/>
              <a:ea typeface="Calibri" panose="020F0502020204030204" pitchFamily="34" charset="0"/>
              <a:cs typeface="Calibri"/>
            </a:endParaRPr>
          </a:p>
        </p:txBody>
      </p:sp>
    </p:spTree>
    <p:extLst>
      <p:ext uri="{BB962C8B-B14F-4D97-AF65-F5344CB8AC3E}">
        <p14:creationId xmlns:p14="http://schemas.microsoft.com/office/powerpoint/2010/main" val="26585848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7B449-B59B-D2DE-129F-3A93D25E02C1}"/>
              </a:ext>
            </a:extLst>
          </p:cNvPr>
          <p:cNvSpPr>
            <a:spLocks noGrp="1"/>
          </p:cNvSpPr>
          <p:nvPr>
            <p:ph type="title"/>
          </p:nvPr>
        </p:nvSpPr>
        <p:spPr/>
        <p:txBody>
          <a:bodyPr/>
          <a:lstStyle/>
          <a:p>
            <a:r>
              <a:rPr lang="en-GB" sz="4800" b="1" dirty="0"/>
              <a:t>References</a:t>
            </a:r>
            <a:endParaRPr lang="en-GB" dirty="0"/>
          </a:p>
        </p:txBody>
      </p:sp>
      <p:sp>
        <p:nvSpPr>
          <p:cNvPr id="4" name="Content Placeholder 3">
            <a:extLst>
              <a:ext uri="{FF2B5EF4-FFF2-40B4-BE49-F238E27FC236}">
                <a16:creationId xmlns:a16="http://schemas.microsoft.com/office/drawing/2014/main" id="{113B99E7-D391-C340-082D-5F83E31A83F6}"/>
              </a:ext>
            </a:extLst>
          </p:cNvPr>
          <p:cNvSpPr txBox="1">
            <a:spLocks noGrp="1"/>
          </p:cNvSpPr>
          <p:nvPr>
            <p:ph idx="1"/>
          </p:nvPr>
        </p:nvSpPr>
        <p:spPr>
          <a:xfrm>
            <a:off x="1096963" y="1846263"/>
            <a:ext cx="10058400" cy="4990469"/>
          </a:xfrm>
          <a:prstGeom prst="rect">
            <a:avLst/>
          </a:prstGeom>
          <a:noFill/>
        </p:spPr>
        <p:txBody>
          <a:bodyPr wrap="square">
            <a:spAutoFit/>
          </a:bodyPr>
          <a:lstStyle/>
          <a:p>
            <a:pPr>
              <a:lnSpc>
                <a:spcPct val="110000"/>
              </a:lnSpc>
            </a:pPr>
            <a:r>
              <a:rPr lang="en-GB" sz="2000" dirty="0">
                <a:effectLst/>
                <a:ea typeface="Times New Roman" panose="02020603050405020304" pitchFamily="18" charset="0"/>
                <a:cs typeface="Arial" panose="020B0604020202020204" pitchFamily="34" charset="0"/>
              </a:rPr>
              <a:t>Creswell, J.W. (2014). Research Design: Qualitative, Quantitative, and Mixed Methods Approaches.</a:t>
            </a:r>
            <a:endParaRPr lang="en-GB" sz="2000" dirty="0">
              <a:effectLst/>
              <a:ea typeface="Verdana" panose="020B0604030504040204" pitchFamily="34" charset="0"/>
              <a:cs typeface="Verdana" panose="020B0604030504040204" pitchFamily="34" charset="0"/>
            </a:endParaRPr>
          </a:p>
          <a:p>
            <a:pPr marL="0" indent="0">
              <a:lnSpc>
                <a:spcPct val="110000"/>
              </a:lnSpc>
              <a:buNone/>
            </a:pPr>
            <a:r>
              <a:rPr lang="en-GB" sz="2000" dirty="0">
                <a:effectLst/>
                <a:ea typeface="Verdana" panose="020B0604030504040204" pitchFamily="34" charset="0"/>
                <a:cs typeface="Verdana" panose="020B0604030504040204" pitchFamily="34" charset="0"/>
              </a:rPr>
              <a:t>Creswell, J.W. &amp; </a:t>
            </a:r>
            <a:r>
              <a:rPr lang="en-GB" sz="2000" dirty="0" err="1">
                <a:effectLst/>
                <a:ea typeface="Verdana" panose="020B0604030504040204" pitchFamily="34" charset="0"/>
                <a:cs typeface="Verdana" panose="020B0604030504040204" pitchFamily="34" charset="0"/>
              </a:rPr>
              <a:t>Poth</a:t>
            </a:r>
            <a:r>
              <a:rPr lang="en-GB" sz="2000" dirty="0">
                <a:effectLst/>
                <a:ea typeface="Verdana" panose="020B0604030504040204" pitchFamily="34" charset="0"/>
                <a:cs typeface="Verdana" panose="020B0604030504040204" pitchFamily="34" charset="0"/>
              </a:rPr>
              <a:t>, C.N. (2018). </a:t>
            </a:r>
            <a:r>
              <a:rPr lang="en-GB" sz="2000" i="1" dirty="0">
                <a:effectLst/>
                <a:ea typeface="Verdana" panose="020B0604030504040204" pitchFamily="34" charset="0"/>
                <a:cs typeface="Verdana" panose="020B0604030504040204" pitchFamily="34" charset="0"/>
              </a:rPr>
              <a:t>Qualitative Inquiry &amp; Research Design : Choosing Among Five Approaches.</a:t>
            </a:r>
            <a:r>
              <a:rPr lang="en-GB" sz="2000" dirty="0">
                <a:effectLst/>
                <a:ea typeface="Verdana" panose="020B0604030504040204" pitchFamily="34" charset="0"/>
                <a:cs typeface="Verdana" panose="020B0604030504040204" pitchFamily="34" charset="0"/>
              </a:rPr>
              <a:t> Fourth edition. Los Angeles: SAGE. </a:t>
            </a:r>
            <a:endParaRPr lang="en-GB" sz="2000" dirty="0">
              <a:ea typeface="Verdana" panose="020B0604030504040204" pitchFamily="34" charset="0"/>
              <a:cs typeface="Verdana" panose="020B0604030504040204" pitchFamily="34" charset="0"/>
            </a:endParaRPr>
          </a:p>
          <a:p>
            <a:pPr marL="0" indent="0">
              <a:lnSpc>
                <a:spcPct val="110000"/>
              </a:lnSpc>
              <a:buNone/>
            </a:pPr>
            <a:r>
              <a:rPr lang="en-GB" sz="2000" dirty="0">
                <a:effectLst/>
                <a:ea typeface="Verdana" panose="020B0604030504040204" pitchFamily="34" charset="0"/>
                <a:cs typeface="Verdana" panose="020B0604030504040204" pitchFamily="34" charset="0"/>
              </a:rPr>
              <a:t>Denscombe, M. (2012). Research proposals : a practical guide. McGraw-Hill/Open University Press.</a:t>
            </a:r>
          </a:p>
          <a:p>
            <a:pPr marL="0" indent="0">
              <a:lnSpc>
                <a:spcPct val="110000"/>
              </a:lnSpc>
              <a:buNone/>
            </a:pPr>
            <a:r>
              <a:rPr lang="en-GB" sz="2000" dirty="0">
                <a:effectLst/>
                <a:ea typeface="Verdana" panose="020B0604030504040204" pitchFamily="34" charset="0"/>
                <a:cs typeface="Verdana" panose="020B0604030504040204" pitchFamily="34" charset="0"/>
              </a:rPr>
              <a:t>Gao, P., Choy, D., Wong, A. F., &amp; Wu, J. (2009). Developing a better understanding of technology based pedagogy. </a:t>
            </a:r>
            <a:r>
              <a:rPr lang="en-GB" sz="2000" i="1" dirty="0">
                <a:effectLst/>
                <a:ea typeface="Verdana" panose="020B0604030504040204" pitchFamily="34" charset="0"/>
                <a:cs typeface="Verdana" panose="020B0604030504040204" pitchFamily="34" charset="0"/>
              </a:rPr>
              <a:t>Australasian Journal of Educational Technology, 25</a:t>
            </a:r>
            <a:r>
              <a:rPr lang="en-GB" sz="2000" dirty="0">
                <a:effectLst/>
                <a:ea typeface="Verdana" panose="020B0604030504040204" pitchFamily="34" charset="0"/>
                <a:cs typeface="Verdana" panose="020B0604030504040204" pitchFamily="34" charset="0"/>
              </a:rPr>
              <a:t>(5).</a:t>
            </a:r>
          </a:p>
          <a:p>
            <a:pPr marL="0" indent="0">
              <a:lnSpc>
                <a:spcPct val="110000"/>
              </a:lnSpc>
              <a:buNone/>
            </a:pPr>
            <a:r>
              <a:rPr lang="en-GB" sz="2000" dirty="0">
                <a:effectLst/>
                <a:ea typeface="Verdana" panose="020B0604030504040204" pitchFamily="34" charset="0"/>
                <a:cs typeface="Verdana" panose="020B0604030504040204" pitchFamily="34" charset="0"/>
              </a:rPr>
              <a:t>Toyon, M.A.S. (2021). Explanatory sequential design of mixed methods research: Phases and challenges. </a:t>
            </a:r>
            <a:r>
              <a:rPr lang="en-GB" sz="2000" i="1" dirty="0">
                <a:effectLst/>
                <a:ea typeface="Verdana" panose="020B0604030504040204" pitchFamily="34" charset="0"/>
                <a:cs typeface="Verdana" panose="020B0604030504040204" pitchFamily="34" charset="0"/>
              </a:rPr>
              <a:t>International Journal of Research In Business and Social Science, 10</a:t>
            </a:r>
            <a:r>
              <a:rPr lang="en-GB" sz="2000" dirty="0">
                <a:effectLst/>
                <a:ea typeface="Verdana" panose="020B0604030504040204" pitchFamily="34" charset="0"/>
                <a:cs typeface="Verdana" panose="020B0604030504040204" pitchFamily="34" charset="0"/>
              </a:rPr>
              <a:t>(5), 253–260. https://doi.org/10.20525/ijrbs.v10i5.1262</a:t>
            </a:r>
          </a:p>
          <a:p>
            <a:pPr marL="0" indent="0">
              <a:lnSpc>
                <a:spcPct val="110000"/>
              </a:lnSpc>
              <a:buNone/>
            </a:pPr>
            <a:endParaRPr lang="en-GB" sz="1800" dirty="0">
              <a:effectLst/>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4021397205"/>
      </p:ext>
    </p:extLst>
  </p:cSld>
  <p:clrMapOvr>
    <a:masterClrMapping/>
  </p:clrMapOvr>
</p:sld>
</file>

<file path=ppt/theme/theme1.xml><?xml version="1.0" encoding="utf-8"?>
<a:theme xmlns:a="http://schemas.openxmlformats.org/drawingml/2006/main" name="RetrospectVTI">
  <a:themeElements>
    <a:clrScheme name="AnalogousFromLightSeed_2SEEDS">
      <a:dk1>
        <a:srgbClr val="000000"/>
      </a:dk1>
      <a:lt1>
        <a:srgbClr val="FFFFFF"/>
      </a:lt1>
      <a:dk2>
        <a:srgbClr val="22363C"/>
      </a:dk2>
      <a:lt2>
        <a:srgbClr val="E2E6E8"/>
      </a:lt2>
      <a:accent1>
        <a:srgbClr val="C18C78"/>
      </a:accent1>
      <a:accent2>
        <a:srgbClr val="CC9099"/>
      </a:accent2>
      <a:accent3>
        <a:srgbClr val="B19F77"/>
      </a:accent3>
      <a:accent4>
        <a:srgbClr val="6DAFA2"/>
      </a:accent4>
      <a:accent5>
        <a:srgbClr val="70ACBC"/>
      </a:accent5>
      <a:accent6>
        <a:srgbClr val="7893C1"/>
      </a:accent6>
      <a:hlink>
        <a:srgbClr val="5E8A9B"/>
      </a:hlink>
      <a:folHlink>
        <a:srgbClr val="7F7F7F"/>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0</TotalTime>
  <Words>1949</Words>
  <Application>Microsoft Office PowerPoint</Application>
  <PresentationFormat>Widescreen</PresentationFormat>
  <Paragraphs>229</Paragraphs>
  <Slides>37</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37</vt:i4>
      </vt:variant>
    </vt:vector>
  </HeadingPairs>
  <TitlesOfParts>
    <vt:vector size="47" baseType="lpstr">
      <vt:lpstr>Arial</vt:lpstr>
      <vt:lpstr>Bookman Old Style</vt:lpstr>
      <vt:lpstr>Calibri</vt:lpstr>
      <vt:lpstr>Calibri Light</vt:lpstr>
      <vt:lpstr>Franklin Gothic Book</vt:lpstr>
      <vt:lpstr>Times New Roman</vt:lpstr>
      <vt:lpstr>Verdana</vt:lpstr>
      <vt:lpstr>Wingdings</vt:lpstr>
      <vt:lpstr>RetrospectVTI</vt:lpstr>
      <vt:lpstr>Retrospect</vt:lpstr>
      <vt:lpstr>ECGE7005P Research Designs</vt:lpstr>
      <vt:lpstr>PowerPoint Presentation</vt:lpstr>
      <vt:lpstr>PowerPoint Presentation</vt:lpstr>
      <vt:lpstr>Research Design</vt:lpstr>
      <vt:lpstr>PowerPoint Presentation</vt:lpstr>
      <vt:lpstr>Paradigms and Reasoning Approaches</vt:lpstr>
      <vt:lpstr>Examples of Research  Designs  </vt:lpstr>
      <vt:lpstr>What Is Qualitative Research?</vt:lpstr>
      <vt:lpstr>Characteristics of Qualitative Research</vt:lpstr>
      <vt:lpstr>Characteristics of Qualitative Research</vt:lpstr>
      <vt:lpstr>Characteristics of Qualitative Research</vt:lpstr>
      <vt:lpstr>Characteristics of Qualitative Research</vt:lpstr>
      <vt:lpstr>Characteristics of Qualitative Research</vt:lpstr>
      <vt:lpstr>Characteristics of Qualitative Research</vt:lpstr>
      <vt:lpstr>When to Use Qualitative Research?</vt:lpstr>
      <vt:lpstr>A “Good” Qualitative Study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the Mixed Methods Approach?</vt:lpstr>
      <vt:lpstr>What is the Mixed Methods Approach?</vt:lpstr>
      <vt:lpstr>What is the Mixed Methods Approach?</vt:lpstr>
      <vt:lpstr>What is the Mixed Methods Approach?</vt:lpstr>
      <vt:lpstr>Mixed Methods Designs </vt:lpstr>
      <vt:lpstr>Convergent Mixed Methods Design (Quan + Qual)</vt:lpstr>
      <vt:lpstr>Explanatory sequential mixed methods design (Quan      Qual)</vt:lpstr>
      <vt:lpstr>Mixed Methods Designs </vt:lpstr>
      <vt:lpstr>Positivist, Constructivist &amp; Pragmatist </vt:lpstr>
      <vt:lpstr>Coherence in Research Design  </vt:lpstr>
      <vt:lpstr>Your Research Problem?  </vt:lpstr>
      <vt:lpstr>Writing a Research Problem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Yiying Jiao</dc:creator>
  <cp:lastModifiedBy>Yiying Jiao</cp:lastModifiedBy>
  <cp:revision>2</cp:revision>
  <dcterms:created xsi:type="dcterms:W3CDTF">2024-09-30T14:38:36Z</dcterms:created>
  <dcterms:modified xsi:type="dcterms:W3CDTF">2026-10-19T08:31:04Z</dcterms:modified>
</cp:coreProperties>
</file>