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54" r:id="rId3"/>
    <p:sldId id="342" r:id="rId4"/>
    <p:sldId id="264" r:id="rId5"/>
    <p:sldId id="360" r:id="rId6"/>
    <p:sldId id="364" r:id="rId7"/>
    <p:sldId id="340" r:id="rId8"/>
    <p:sldId id="359" r:id="rId9"/>
    <p:sldId id="3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BE53DC-8939-4544-9AD4-3B87C4730F82}" v="16" dt="2025-09-10T11:46:09.3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55" autoAdjust="0"/>
    <p:restoredTop sz="94660"/>
  </p:normalViewPr>
  <p:slideViewPr>
    <p:cSldViewPr snapToGrid="0">
      <p:cViewPr>
        <p:scale>
          <a:sx n="91" d="100"/>
          <a:sy n="91" d="100"/>
        </p:scale>
        <p:origin x="84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AC313-632B-4F32-BC63-627AECE9A8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6384A5-5F71-4BF4-9C22-FA48562B93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60D4FD-C631-4F00-B720-53EB9F8F2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8225EB-285A-4852-8BCA-6F7A5C2C4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09C73-2E49-45CE-966E-105537A2E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5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A2EA-9603-44B3-BE96-AEAEA8F8A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ED431-1769-48F2-88E2-4E4CB7FEF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9865F-845C-46AE-8E04-09BE90605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C34B9-13DE-42BD-A970-630D2817F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21239-7FCC-4883-BECE-AC87653E3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786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704F0-3306-4AA4-B980-8CEF795D6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F2E3D-10CE-4DE9-8144-3DCC7954CE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D1740B-CF01-4E00-A06C-5EBEF6645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A931D5-37D7-4CEF-BEFD-6DB4543E0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2D8196-98AD-407A-893B-2AFB8FDE8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391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2F061-5957-49F2-83D7-873EE78B9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76704-C9CA-40CA-828E-C51C1F592C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03D388-7BB9-40D2-97BA-6262A656F8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54E24C-F24B-4EA4-8257-34B1F2313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3A3362-70F8-4FB6-8869-67DF48067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DB6D40-18E0-40FD-8ED2-868DB1CCE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732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72B03-AECE-46FE-99F6-416F2E3E7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926F3-30F0-4C6D-AB45-D1BA49FE7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70DB9A-8102-41B1-86EB-40783DC207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3AB3F7-0797-4510-8FED-3C7D479579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5B6F9E-AFC4-4E9B-A71C-FD5784677A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DEFD04-040A-4475-AC58-AA72F2973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B176EC-5C4D-4E5E-94D2-8DC447406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56E23F-461E-43E0-9301-F05CA87E1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91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C96B3-5B1F-4CD3-803D-25ABB3FE6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8A028E-05BC-430F-BEDC-910DB1E92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2A92AF-DA11-4FEE-8FDA-5693F1697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37FEE1-334E-4193-8C04-A706C2DAC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283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901B18-4D65-4E30-9F00-93A3196FE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5FD424-9A12-4193-B4C4-17BAD5769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712AEC-3F7C-46D6-90B6-96EEEA362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577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1A50A-6B4B-41D7-9495-33F53BA98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08002-DFB3-4CD3-9406-FB04438E6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A103B1-5D64-4F2F-B271-164F3575F6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5F04E6-0A01-4915-BA0A-3D2AFF4B6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185C31-ABA3-4EB0-BAB4-35529488A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EE1AFD-35ED-4F79-8CF3-19F7F4ED1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908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04DF2-6253-42E9-9297-654D16C32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7A9601-E691-40A2-9632-E305558C63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B7DDFF-0A05-412C-9C0B-5A7D82D30F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BCE22-1DB6-4514-92D3-41009E155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91CB18-7B98-44C2-94B8-E743DC994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1FE776-981A-400E-B672-AA2A01DE4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24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9938F-6113-45B7-81AC-26FBD2D0D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CBD52B-8989-405F-9734-10E72E83B4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35A1B-CFCD-4F18-BDB4-13A659C2C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F530D-D9E0-487F-AD1D-1FBE7321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47360-4DB7-424A-98B8-D2EE88DED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308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291C88-B03C-4B9B-AC3D-A11E4E4183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543188-15CB-4C19-8C85-A94000B163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E731B-9FA6-46A4-9DF0-FCA76E1CA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081C3-CF8D-49CE-BA2E-FE6DE523C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D9305E-1933-448C-BA61-8D4FC9F45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973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70D49D-2E9B-4EFB-B583-0348F3EA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6CCDB-3940-437B-A0E0-3524A6B36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75E44-5482-48B0-BF20-5644252A4E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43932-802B-4360-BF8F-D4DA56F8C15F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52F28-7AE5-4F30-806A-3F6F603CD5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C76011-E7B3-4494-98B2-27368FD01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050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14F8F4DB-3770-4D22-858F-088E0B0FB6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121095-5FB8-4D53-96BF-3629C9113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dirty="0">
                <a:solidFill>
                  <a:srgbClr val="FFFFFF"/>
                </a:solidFill>
              </a:rPr>
              <a:t>Dissertation for Law and Criminology/</a:t>
            </a:r>
            <a:br>
              <a:rPr lang="en-GB" sz="7200" dirty="0">
                <a:solidFill>
                  <a:srgbClr val="FFFFFF"/>
                </a:solidFill>
              </a:rPr>
            </a:br>
            <a:r>
              <a:rPr lang="en-GB" sz="7200" dirty="0">
                <a:solidFill>
                  <a:srgbClr val="FFFFFF"/>
                </a:solidFill>
              </a:rPr>
              <a:t>Policing Research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E4D7E1-A5C3-4EE2-BF7D-0C63B60FAC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Getting ready to dive in to the 40-credit module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0C34EBB-83FE-F4F5-DAE6-33177E495F4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1320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124"/>
    </mc:Choice>
    <mc:Fallback xmlns="">
      <p:transition spd="slow" advTm="871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0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28" objId="5"/>
        <p14:playEvt time="8344" objId="5"/>
        <p14:playEvt time="16411" objId="5"/>
        <p14:playEvt time="24433" objId="5"/>
        <p14:playEvt time="32522" objId="5"/>
        <p14:playEvt time="40612" objId="5"/>
        <p14:playEvt time="48699" objId="5"/>
        <p14:playEvt time="56789" objId="5"/>
        <p14:playEvt time="64877" objId="5"/>
        <p14:playEvt time="72948" objId="5"/>
        <p14:playEvt time="80992" objId="5"/>
        <p14:stopEvt time="87104" objId="5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C25A5D-5EDE-7EAE-7040-7028EB826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000" dirty="0"/>
              <a:t>Aims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040E7-6180-7501-FE79-4353A28EE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3200" dirty="0"/>
              <a:t>Self-assessment</a:t>
            </a:r>
          </a:p>
          <a:p>
            <a:r>
              <a:rPr lang="en-GB" sz="3200" dirty="0"/>
              <a:t>How you feel</a:t>
            </a:r>
          </a:p>
          <a:p>
            <a:r>
              <a:rPr lang="en-GB" sz="3200" dirty="0"/>
              <a:t>Choices</a:t>
            </a:r>
          </a:p>
          <a:p>
            <a:r>
              <a:rPr lang="en-GB" sz="3200" dirty="0"/>
              <a:t>Process</a:t>
            </a:r>
          </a:p>
          <a:p>
            <a:r>
              <a:rPr lang="en-GB" sz="3200" dirty="0"/>
              <a:t>Topics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FCA16B-7D99-02EC-6D52-0AC1FAC658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5586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1823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955"/>
    </mc:Choice>
    <mc:Fallback xmlns="">
      <p:transition spd="slow" advTm="40955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C29BB-D22D-4B8A-A8C8-23BE7821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6436" y="269432"/>
            <a:ext cx="5023223" cy="1325563"/>
          </a:xfrm>
        </p:spPr>
        <p:txBody>
          <a:bodyPr>
            <a:noAutofit/>
          </a:bodyPr>
          <a:lstStyle/>
          <a:p>
            <a:r>
              <a:rPr lang="en-GB" sz="5400" dirty="0"/>
              <a:t>Self-assessment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17C2A7-C9CD-419E-B519-691EE60A1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843" y="1701463"/>
            <a:ext cx="6136816" cy="4581641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We want you to look yourself openly and honestly in the eye</a:t>
            </a:r>
          </a:p>
          <a:p>
            <a:r>
              <a:rPr lang="en-GB" dirty="0"/>
              <a:t>How did you do last year?</a:t>
            </a:r>
          </a:p>
          <a:p>
            <a:r>
              <a:rPr lang="en-GB" dirty="0"/>
              <a:t>Are you a Harvard Black Belt?</a:t>
            </a:r>
          </a:p>
          <a:p>
            <a:r>
              <a:rPr lang="en-GB" dirty="0"/>
              <a:t>Attendance?</a:t>
            </a:r>
          </a:p>
          <a:p>
            <a:r>
              <a:rPr lang="en-GB" dirty="0"/>
              <a:t>Commitment?</a:t>
            </a:r>
          </a:p>
          <a:p>
            <a:r>
              <a:rPr lang="en-GB" dirty="0"/>
              <a:t>Effort?</a:t>
            </a:r>
          </a:p>
          <a:p>
            <a:r>
              <a:rPr lang="en-GB" dirty="0"/>
              <a:t>Did you meet deadlines?</a:t>
            </a:r>
          </a:p>
          <a:p>
            <a:r>
              <a:rPr lang="en-GB" dirty="0"/>
              <a:t>You know what result you have in mind</a:t>
            </a:r>
          </a:p>
          <a:p>
            <a:r>
              <a:rPr lang="en-GB" dirty="0"/>
              <a:t>You know what you need to do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D05BA6-9687-4E5C-B9AA-10DFB32BB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644F47"/>
          </a:solidFill>
        </p:spPr>
        <p:txBody>
          <a:bodyPr anchor="ctr">
            <a:normAutofit/>
          </a:bodyPr>
          <a:lstStyle/>
          <a:p>
            <a:pPr algn="ctr">
              <a:spcAft>
                <a:spcPts val="600"/>
              </a:spcAft>
            </a:pPr>
            <a:fld id="{AC82685A-BD3A-4230-8D85-804689F67293}" type="slidenum">
              <a:rPr lang="en-GB" sz="1500">
                <a:solidFill>
                  <a:srgbClr val="FFFFFF"/>
                </a:solidFill>
              </a:rPr>
              <a:pPr algn="ctr">
                <a:spcAft>
                  <a:spcPts val="600"/>
                </a:spcAft>
              </a:pPr>
              <a:t>3</a:t>
            </a:fld>
            <a:endParaRPr lang="en-GB" sz="150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51BD65-40EF-A01F-5E7C-1DA466CF86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715" y="515757"/>
            <a:ext cx="4600728" cy="306715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48453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46700"/>
    </mc:Choice>
    <mc:Fallback xmlns="">
      <p:transition spd="slow" advTm="246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7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604BF-4328-45FC-BFC0-338599F0C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/>
              <a:t>At Level 6 you will complete an in-depth piece of work</a:t>
            </a:r>
          </a:p>
        </p:txBody>
      </p:sp>
      <p:sp>
        <p:nvSpPr>
          <p:cNvPr id="8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1EAB1-00A1-4542-B83D-9D40717B0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344849"/>
            <a:ext cx="6950937" cy="3827352"/>
          </a:xfrm>
        </p:spPr>
        <p:txBody>
          <a:bodyPr anchor="t">
            <a:normAutofit/>
          </a:bodyPr>
          <a:lstStyle/>
          <a:p>
            <a:r>
              <a:rPr lang="en-GB" sz="3200" dirty="0"/>
              <a:t>Dissertation</a:t>
            </a:r>
          </a:p>
          <a:p>
            <a:r>
              <a:rPr lang="en-GB" sz="3200" dirty="0"/>
              <a:t>40 credits</a:t>
            </a:r>
          </a:p>
          <a:p>
            <a:r>
              <a:rPr lang="en-GB" sz="3200" dirty="0"/>
              <a:t>5 modules, not 6</a:t>
            </a:r>
          </a:p>
          <a:p>
            <a:r>
              <a:rPr lang="en-GB" sz="3200" dirty="0"/>
              <a:t>Two semesters – September to May</a:t>
            </a:r>
          </a:p>
          <a:p>
            <a:r>
              <a:rPr lang="en-GB" sz="3200" dirty="0"/>
              <a:t>Deadline: </a:t>
            </a:r>
            <a:r>
              <a:rPr lang="en-GB" sz="3200" dirty="0">
                <a:highlight>
                  <a:srgbClr val="FFFF00"/>
                </a:highlight>
              </a:rPr>
              <a:t>Tuesday 11</a:t>
            </a:r>
            <a:r>
              <a:rPr lang="en-GB" sz="3200" baseline="30000" dirty="0">
                <a:highlight>
                  <a:srgbClr val="FFFF00"/>
                </a:highlight>
              </a:rPr>
              <a:t>th</a:t>
            </a:r>
            <a:r>
              <a:rPr lang="en-GB" sz="3200" dirty="0">
                <a:highlight>
                  <a:srgbClr val="FFFF00"/>
                </a:highlight>
              </a:rPr>
              <a:t> May 2027</a:t>
            </a:r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45A93F-C6F1-46A1-B99A-FE47C69F283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794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0524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349"/>
    </mc:Choice>
    <mc:Fallback xmlns="">
      <p:transition spd="slow" advTm="1323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C137FB-DE2E-9551-47DD-B2AE60C04618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Let’s take a look………….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F8F3411-7DB2-DABB-50B9-D2B775D49E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72" t="21846" r="21739" b="6769"/>
          <a:stretch>
            <a:fillRect/>
          </a:stretch>
        </p:blipFill>
        <p:spPr>
          <a:xfrm>
            <a:off x="4852537" y="640080"/>
            <a:ext cx="6507238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10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945"/>
    </mc:Choice>
    <mc:Fallback xmlns="">
      <p:transition spd="slow" advTm="2694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DAA06B-CF28-B5D5-1A43-A45DEA2F1C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76" t="29846" r="26183" b="33538"/>
          <a:stretch>
            <a:fillRect/>
          </a:stretch>
        </p:blipFill>
        <p:spPr>
          <a:xfrm>
            <a:off x="230052" y="506437"/>
            <a:ext cx="11366690" cy="5739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68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674"/>
    </mc:Choice>
    <mc:Fallback xmlns="">
      <p:transition spd="slow" advTm="19467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13B49-26EA-4AD6-8379-727F5D821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 dirty="0"/>
              <a:t>So, nothing to worry about then?</a:t>
            </a:r>
          </a:p>
        </p:txBody>
      </p:sp>
      <p:sp>
        <p:nvSpPr>
          <p:cNvPr id="73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30E0E-BD6F-4944-AC29-A5B3BB44F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2660904"/>
            <a:ext cx="5317477" cy="369544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dirty="0"/>
              <a:t>Comments from students who got the module in recent years!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“May is a long way off!”</a:t>
            </a:r>
          </a:p>
          <a:p>
            <a:r>
              <a:rPr lang="en-GB" sz="2400" dirty="0"/>
              <a:t>“I am concentrating on the other modules first.”</a:t>
            </a:r>
          </a:p>
          <a:p>
            <a:r>
              <a:rPr lang="en-GB" sz="2400" dirty="0"/>
              <a:t>“I can easily complete this after Xmas.”</a:t>
            </a:r>
          </a:p>
          <a:p>
            <a:r>
              <a:rPr lang="en-GB" sz="2400" dirty="0"/>
              <a:t>“I didn’t know I had to do it.”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A7E5990-0E3A-438A-833E-D21BCC4ADD6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8412" y="1652605"/>
            <a:ext cx="6008314" cy="336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D4D046-E72A-40AA-8F7A-6A40B99F7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3496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873"/>
    </mc:Choice>
    <mc:Fallback xmlns="">
      <p:transition spd="slow" advTm="73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12FD46-9C10-1748-9743-1055721EA8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2027" t="21293" r="32812" b="6417"/>
          <a:stretch>
            <a:fillRect/>
          </a:stretch>
        </p:blipFill>
        <p:spPr>
          <a:xfrm>
            <a:off x="154745" y="309490"/>
            <a:ext cx="4777740" cy="654851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00EAD4-B7E0-5BB0-2051-44C9ACDC7E1A}"/>
              </a:ext>
            </a:extLst>
          </p:cNvPr>
          <p:cNvSpPr txBox="1"/>
          <p:nvPr/>
        </p:nvSpPr>
        <p:spPr>
          <a:xfrm>
            <a:off x="5620043" y="2166425"/>
            <a:ext cx="499403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Let’s take a look at the scheme of work . . . . .</a:t>
            </a:r>
          </a:p>
          <a:p>
            <a:r>
              <a:rPr lang="en-GB" sz="3600" dirty="0"/>
              <a:t>PLEASE SEE UP TO DATE SOW ON YOUR MOODLE PAGE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423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1397"/>
    </mc:Choice>
    <mc:Fallback xmlns="">
      <p:transition spd="slow" advTm="341397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DB9D1-FCEA-5577-FEE0-BA2857C4D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982994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SUPERVISO</a:t>
            </a:r>
            <a:r>
              <a:rPr lang="en-US" sz="5100" dirty="0"/>
              <a:t>R</a:t>
            </a:r>
            <a: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3D9F2F-5449-AA80-FA24-765E7F143B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7953" y="640080"/>
            <a:ext cx="4107301" cy="55504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26304A9-5A31-55F8-578B-17F96A5C1929}"/>
              </a:ext>
            </a:extLst>
          </p:cNvPr>
          <p:cNvSpPr txBox="1"/>
          <p:nvPr/>
        </p:nvSpPr>
        <p:spPr>
          <a:xfrm>
            <a:off x="638882" y="4777047"/>
            <a:ext cx="31905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Criminology students – Laura Knight </a:t>
            </a:r>
          </a:p>
          <a:p>
            <a:r>
              <a:rPr lang="en-GB" dirty="0"/>
              <a:t>Policing –  Jane</a:t>
            </a:r>
          </a:p>
        </p:txBody>
      </p:sp>
    </p:spTree>
    <p:extLst>
      <p:ext uri="{BB962C8B-B14F-4D97-AF65-F5344CB8AC3E}">
        <p14:creationId xmlns:p14="http://schemas.microsoft.com/office/powerpoint/2010/main" val="75831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323"/>
    </mc:Choice>
    <mc:Fallback xmlns="">
      <p:transition spd="slow" advTm="47323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7|14.3|26|49.6|30|12.6|16|37.5|22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0.3|0.9|11.5|4.6|32.2|39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|5.6|1.7|22.7|14.4|14.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208</Words>
  <Application>Microsoft Office PowerPoint</Application>
  <PresentationFormat>Widescreen</PresentationFormat>
  <Paragraphs>39</Paragraphs>
  <Slides>9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Dissertation for Law and Criminology/ Policing Research Project</vt:lpstr>
      <vt:lpstr>Aims</vt:lpstr>
      <vt:lpstr>Self-assessment</vt:lpstr>
      <vt:lpstr>At Level 6 you will complete an in-depth piece of work</vt:lpstr>
      <vt:lpstr>PowerPoint Presentation</vt:lpstr>
      <vt:lpstr>PowerPoint Presentation</vt:lpstr>
      <vt:lpstr>So, nothing to worry about then?</vt:lpstr>
      <vt:lpstr>PowerPoint Presentation</vt:lpstr>
      <vt:lpstr>SUPERVISOR?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Mike Durke</dc:creator>
  <cp:lastModifiedBy>Jane Davies</cp:lastModifiedBy>
  <cp:revision>27</cp:revision>
  <dcterms:created xsi:type="dcterms:W3CDTF">2021-09-15T09:32:52Z</dcterms:created>
  <dcterms:modified xsi:type="dcterms:W3CDTF">2026-09-22T18:03:33Z</dcterms:modified>
</cp:coreProperties>
</file>