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0" r:id="rId1"/>
  </p:sldMasterIdLst>
  <p:notesMasterIdLst>
    <p:notesMasterId r:id="rId14"/>
  </p:notesMasterIdLst>
  <p:sldIdLst>
    <p:sldId id="256" r:id="rId2"/>
    <p:sldId id="268" r:id="rId3"/>
    <p:sldId id="257" r:id="rId4"/>
    <p:sldId id="258" r:id="rId5"/>
    <p:sldId id="259" r:id="rId6"/>
    <p:sldId id="260" r:id="rId7"/>
    <p:sldId id="261" r:id="rId8"/>
    <p:sldId id="262" r:id="rId9"/>
    <p:sldId id="263" r:id="rId10"/>
    <p:sldId id="264" r:id="rId11"/>
    <p:sldId id="267"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0" autoAdjust="0"/>
    <p:restoredTop sz="93482" autoAdjust="0"/>
  </p:normalViewPr>
  <p:slideViewPr>
    <p:cSldViewPr snapToGrid="0">
      <p:cViewPr varScale="1">
        <p:scale>
          <a:sx n="85" d="100"/>
          <a:sy n="85" d="100"/>
        </p:scale>
        <p:origin x="984" y="176"/>
      </p:cViewPr>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Lst>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9.xml"/><Relationship Id="rId3" Type="http://schemas.openxmlformats.org/officeDocument/2006/relationships/slide" Target="slides/slide4.xml"/><Relationship Id="rId7" Type="http://schemas.openxmlformats.org/officeDocument/2006/relationships/slide" Target="slides/slide8.xml"/><Relationship Id="rId2" Type="http://schemas.openxmlformats.org/officeDocument/2006/relationships/slide" Target="slides/slide3.xml"/><Relationship Id="rId1" Type="http://schemas.openxmlformats.org/officeDocument/2006/relationships/slide" Target="slides/slide1.xml"/><Relationship Id="rId6" Type="http://schemas.openxmlformats.org/officeDocument/2006/relationships/slide" Target="slides/slide7.xml"/><Relationship Id="rId5" Type="http://schemas.openxmlformats.org/officeDocument/2006/relationships/slide" Target="slides/slide6.xml"/><Relationship Id="rId10" Type="http://schemas.openxmlformats.org/officeDocument/2006/relationships/slide" Target="slides/slide11.xml"/><Relationship Id="rId4" Type="http://schemas.openxmlformats.org/officeDocument/2006/relationships/slide" Target="slides/slide5.xml"/><Relationship Id="rId9"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9F1D4C-C7F6-4D99-ABE5-4E23CD5069BB}" type="datetimeFigureOut">
              <a:rPr lang="en-US" smtClean="0"/>
              <a:t>2/12/23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6E08C6-58EA-43F7-A367-C0EAFC592CA6}" type="slidenum">
              <a:rPr lang="en-US" smtClean="0"/>
              <a:t>‹#›</a:t>
            </a:fld>
            <a:endParaRPr lang="en-US"/>
          </a:p>
        </p:txBody>
      </p:sp>
    </p:spTree>
    <p:extLst>
      <p:ext uri="{BB962C8B-B14F-4D97-AF65-F5344CB8AC3E}">
        <p14:creationId xmlns:p14="http://schemas.microsoft.com/office/powerpoint/2010/main" val="3333341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E56E08C6-58EA-43F7-A367-C0EAFC592CA6}" type="slidenum">
              <a:rPr lang="en-US" smtClean="0"/>
              <a:t>1</a:t>
            </a:fld>
            <a:endParaRPr lang="en-US"/>
          </a:p>
        </p:txBody>
      </p:sp>
    </p:spTree>
    <p:extLst>
      <p:ext uri="{BB962C8B-B14F-4D97-AF65-F5344CB8AC3E}">
        <p14:creationId xmlns:p14="http://schemas.microsoft.com/office/powerpoint/2010/main" val="2649720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SimSun" panose="02010600030101010101" pitchFamily="2" charset="-122"/>
              </a:rPr>
              <a:t>Ritz Carlton is a luxury hotel brand within the portfolio of Marriott International. The brand is known for its exceptional service and hospitality, making it a top choice for discerning travelers. With over a hundred properties in over thirty countries, Ritz Carlton offers a unique blend of traditional luxury and modern sophistication, providing guests with a memorable and personalized experience (Piramanayagam &amp; Seal, 2022, p.232). At Ritz Carlton, guest service is of the utmost importance, and the brand goes above and beyond to ensure that guests feel pampered and well taken care of during their stay. From the moment guests arrive, they are greeted with warm hospitality, and the brand's dedicated staff works tirelessly to ensure their every need is met (Dhir, 2019), p.152. Whether arranging for a spa appointment or providing recommendations for local dining options, Ritz Carlton's focus on quality service sets it apart from other hotels in the industry.</a:t>
            </a:r>
            <a:endParaRPr lang="en-US" dirty="0"/>
          </a:p>
        </p:txBody>
      </p:sp>
      <p:sp>
        <p:nvSpPr>
          <p:cNvPr id="4" name="Slide Number Placeholder 3"/>
          <p:cNvSpPr>
            <a:spLocks noGrp="1"/>
          </p:cNvSpPr>
          <p:nvPr>
            <p:ph type="sldNum" sz="quarter" idx="5"/>
          </p:nvPr>
        </p:nvSpPr>
        <p:spPr/>
        <p:txBody>
          <a:bodyPr/>
          <a:lstStyle/>
          <a:p>
            <a:fld id="{E56E08C6-58EA-43F7-A367-C0EAFC592CA6}" type="slidenum">
              <a:rPr lang="en-US" smtClean="0"/>
              <a:t>3</a:t>
            </a:fld>
            <a:endParaRPr lang="en-US"/>
          </a:p>
        </p:txBody>
      </p:sp>
    </p:spTree>
    <p:extLst>
      <p:ext uri="{BB962C8B-B14F-4D97-AF65-F5344CB8AC3E}">
        <p14:creationId xmlns:p14="http://schemas.microsoft.com/office/powerpoint/2010/main" val="3152922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SimSun" panose="02010600030101010101" pitchFamily="2" charset="-122"/>
              </a:rPr>
              <a:t>The main consumers of Ritz Carlton are those seeking a luxurious and exceptional travel experience. This includes a diverse range of individuals, such as business travelers, families, and affluent leisure travelers. Each of these groups values the comfort and personalized service that Ritz Carlton provides, and they are willing to pay a premium for the exceptional quality of their stay. Business travelers appreciate the luxurious facilities and top-notch service provided by this brand. They often seek a break from their busy schedules and want to stay in a place that offers them the peace of mind and comfort they need. With its focus on quality service and hospitality, Ritz Carlton is the ideal choice for these travelers.</a:t>
            </a:r>
          </a:p>
        </p:txBody>
      </p:sp>
      <p:sp>
        <p:nvSpPr>
          <p:cNvPr id="4" name="Slide Number Placeholder 3"/>
          <p:cNvSpPr>
            <a:spLocks noGrp="1"/>
          </p:cNvSpPr>
          <p:nvPr>
            <p:ph type="sldNum" sz="quarter" idx="5"/>
          </p:nvPr>
        </p:nvSpPr>
        <p:spPr/>
        <p:txBody>
          <a:bodyPr/>
          <a:lstStyle/>
          <a:p>
            <a:fld id="{E56E08C6-58EA-43F7-A367-C0EAFC592CA6}" type="slidenum">
              <a:rPr lang="en-US" smtClean="0"/>
              <a:t>4</a:t>
            </a:fld>
            <a:endParaRPr lang="en-US"/>
          </a:p>
        </p:txBody>
      </p:sp>
    </p:spTree>
    <p:extLst>
      <p:ext uri="{BB962C8B-B14F-4D97-AF65-F5344CB8AC3E}">
        <p14:creationId xmlns:p14="http://schemas.microsoft.com/office/powerpoint/2010/main" val="421412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SimSun" panose="02010600030101010101" pitchFamily="2" charset="-122"/>
              </a:rPr>
              <a:t>Families are another group of consumers drawn to the hotel's exceptional quality of service and hospitality. When traveling with children, having a comfortable and stress-free stay is important. Ritz Carlton is dedicated to making guests feel at home and ensures that families have a memorable and enjoyable experience. From its luxurious facilities to its exceptional quality service, Ritz Carlton is the perfect choice for families looking for a luxurious and comfortable vacation.  Affluent leisure travelers are also drawn to Ritz Carlton's incomparable quality of service. These travelers are looking for a luxury vacation experience, and Ritz Carlton's luxurious facilities, high-end amenities, and personalized service make it the ideal choice for this group. Whether they are looking for a relaxing spa experience or exciting nightlife, Ritz Carlton offers the perfect blend of luxury and sophistication to cater to these travelers' needs. In addition to these groups, Ritz Carlton is also a popular choice for event planners and executives looking to host meetings and conferences in a luxurious setting. With its prime locations in major cities and exceptional quality service, Ritz Carlton provides the perfect backdrop for corporate events and meetings.</a:t>
            </a:r>
          </a:p>
        </p:txBody>
      </p:sp>
      <p:sp>
        <p:nvSpPr>
          <p:cNvPr id="4" name="Slide Number Placeholder 3"/>
          <p:cNvSpPr>
            <a:spLocks noGrp="1"/>
          </p:cNvSpPr>
          <p:nvPr>
            <p:ph type="sldNum" sz="quarter" idx="5"/>
          </p:nvPr>
        </p:nvSpPr>
        <p:spPr/>
        <p:txBody>
          <a:bodyPr/>
          <a:lstStyle/>
          <a:p>
            <a:fld id="{E56E08C6-58EA-43F7-A367-C0EAFC592CA6}" type="slidenum">
              <a:rPr lang="en-US" smtClean="0"/>
              <a:t>5</a:t>
            </a:fld>
            <a:endParaRPr lang="en-US"/>
          </a:p>
        </p:txBody>
      </p:sp>
    </p:spTree>
    <p:extLst>
      <p:ext uri="{BB962C8B-B14F-4D97-AF65-F5344CB8AC3E}">
        <p14:creationId xmlns:p14="http://schemas.microsoft.com/office/powerpoint/2010/main" val="1897146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SimSun" panose="02010600030101010101" pitchFamily="2" charset="-122"/>
              </a:rPr>
              <a:t>The nature, scope, and role of the guest services and facilities Ritz Carlton provides are all focused on ensuring an exceptional and memorable guest experience. The brand is dedicated to providing the highest quality service and hospitality (Piramanayagam &amp; Seal, 2022). It goes above and beyond to ensure guests feel pampered and well taken care of during their stay. One of the key guest services provided by Ritz Carlton is personalized service. The brand's staff is dedicated to providing guests personalized attention and service. They are trained to anticipate guests' needs and ensure that their stay is as comfortable and enjoyable as possible. Whether arranging a spa appointment or providing recommendations for local dining options, Ritz Carlton's staff is always available to assist guests and make their stay as memorable as possible.</a:t>
            </a:r>
          </a:p>
        </p:txBody>
      </p:sp>
      <p:sp>
        <p:nvSpPr>
          <p:cNvPr id="4" name="Slide Number Placeholder 3"/>
          <p:cNvSpPr>
            <a:spLocks noGrp="1"/>
          </p:cNvSpPr>
          <p:nvPr>
            <p:ph type="sldNum" sz="quarter" idx="5"/>
          </p:nvPr>
        </p:nvSpPr>
        <p:spPr/>
        <p:txBody>
          <a:bodyPr/>
          <a:lstStyle/>
          <a:p>
            <a:fld id="{E56E08C6-58EA-43F7-A367-C0EAFC592CA6}" type="slidenum">
              <a:rPr lang="en-US" smtClean="0"/>
              <a:t>6</a:t>
            </a:fld>
            <a:endParaRPr lang="en-US"/>
          </a:p>
        </p:txBody>
      </p:sp>
    </p:spTree>
    <p:extLst>
      <p:ext uri="{BB962C8B-B14F-4D97-AF65-F5344CB8AC3E}">
        <p14:creationId xmlns:p14="http://schemas.microsoft.com/office/powerpoint/2010/main" val="2106068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SimSun" panose="02010600030101010101" pitchFamily="2" charset="-122"/>
              </a:rPr>
              <a:t>Another important guest service offered is exceptional quality amenities. The brand's luxurious facilities and top-notch amenities are designed to ensure guests have an unforgettable experience. From the plush bedding and fine linens in the guest rooms to the exquisite dining options and full-service spas, Ritz Carlton provides guests with everything they need to relax and be pampered during their stay (Deng, 2022, p. 271). The hotel is also dedicated to ensuring guests have access to all the modern conveniences they need. From high-speed internet access to state-of-the-art fitness facilities, Ritz Carlton provides guests with all the tools they need to stay connected and maintain their active lifestyles. Moreover, Ritz Carlton's commitment to sustainability and eco-friendliness is a key aspect of its guest services and facilities (Lee et al., 2017, p.82). The brand is dedicated to minimizing its environmental impact, using environmentally-friendly products and practices to reduce waste and conserve energy.</a:t>
            </a:r>
          </a:p>
        </p:txBody>
      </p:sp>
      <p:sp>
        <p:nvSpPr>
          <p:cNvPr id="4" name="Slide Number Placeholder 3"/>
          <p:cNvSpPr>
            <a:spLocks noGrp="1"/>
          </p:cNvSpPr>
          <p:nvPr>
            <p:ph type="sldNum" sz="quarter" idx="5"/>
          </p:nvPr>
        </p:nvSpPr>
        <p:spPr/>
        <p:txBody>
          <a:bodyPr/>
          <a:lstStyle/>
          <a:p>
            <a:fld id="{E56E08C6-58EA-43F7-A367-C0EAFC592CA6}" type="slidenum">
              <a:rPr lang="en-US" smtClean="0"/>
              <a:t>7</a:t>
            </a:fld>
            <a:endParaRPr lang="en-US"/>
          </a:p>
        </p:txBody>
      </p:sp>
    </p:spTree>
    <p:extLst>
      <p:ext uri="{BB962C8B-B14F-4D97-AF65-F5344CB8AC3E}">
        <p14:creationId xmlns:p14="http://schemas.microsoft.com/office/powerpoint/2010/main" val="531970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SimSun" panose="02010600030101010101" pitchFamily="2" charset="-122"/>
              </a:rPr>
              <a:t>The role and function of guest services in the hospitality industry are of utmost importance. It is the first contact between guests and the hotel and sets the tone for the entire experience. When executed well, guest services can help to create a positive and memorable experience for guests and can play a significant role in the success of a hotel. One of the main reasons why considering the role and function of guest services is so important is customer satisfaction. In the hospitality industry, customer satisfaction is of the utmost importance, as it is directly linked to the success of a hotel. Guest services play a key role in ensuring customer satisfaction, as they are responsible for creating a positive first impression and providing guests with quality service and attention to detail (Khajeh Nobar &amp; Rostamzadeh, 2018, p.422). This can lead to increased customer loyalty and repeat business, which is essential for a hotel's long-term success. Additionally, it can give a hotel a competitive advantage. Hotels should differentiate themselves from their competitors in the highly competitive hospitality industry to attract new business. By focusing on guest services and providing exceptional service and amenities, hotels can stand out from their competitors and attract new business. Guest services also play an important role in revenue generation. By offering additional services such as room service or spa treatments, hotels can increase their revenue and provide guests with more options for relaxation and enjoyment. These additional services can also help to differentiate a hotel from its competitors and attract new business (Sipe &amp; Testa, 2017, p.185). Furthermore, guest service is critical for building and maintaining a hotel's brand reputation. A hotel's reputation is built over time and is based on the quality of the service it provides. By consistently delivering quality service and attention to detail, hotels can build a positive reputation and attract new guests. This, in turn, can lead to increased business and long-term success.</a:t>
            </a:r>
            <a:endParaRPr lang="en-US" dirty="0"/>
          </a:p>
        </p:txBody>
      </p:sp>
      <p:sp>
        <p:nvSpPr>
          <p:cNvPr id="4" name="Slide Number Placeholder 3"/>
          <p:cNvSpPr>
            <a:spLocks noGrp="1"/>
          </p:cNvSpPr>
          <p:nvPr>
            <p:ph type="sldNum" sz="quarter" idx="5"/>
          </p:nvPr>
        </p:nvSpPr>
        <p:spPr/>
        <p:txBody>
          <a:bodyPr/>
          <a:lstStyle/>
          <a:p>
            <a:fld id="{E56E08C6-58EA-43F7-A367-C0EAFC592CA6}" type="slidenum">
              <a:rPr lang="en-US" smtClean="0"/>
              <a:t>8</a:t>
            </a:fld>
            <a:endParaRPr lang="en-US"/>
          </a:p>
        </p:txBody>
      </p:sp>
    </p:spTree>
    <p:extLst>
      <p:ext uri="{BB962C8B-B14F-4D97-AF65-F5344CB8AC3E}">
        <p14:creationId xmlns:p14="http://schemas.microsoft.com/office/powerpoint/2010/main" val="3126740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SimSun" panose="02010600030101010101" pitchFamily="2" charset="-122"/>
              </a:rPr>
              <a:t>Hospitality is a crucial aspect of the hotel industry and is essential for meeting and exceeding guest expectations. Hospitality encompasses the welcoming and accommodating attitude of a hotel and its staff and is a key factor in creating a positive and memorable experience for guests (Li et al., 2020, p.1728). One of the main ways that hotels meet or exceed guest expectations is by providing exceptional service. This includes providing a high level of attention to detail, such as ensuring that guests are greeted warmly upon arrival, that their rooms are clean and comfortable, and that they have everything they need to enjoy their stay (Tang et al., 2013, p.107). Providing exceptional service also means going above and beyond to meet guests' needs, such as offering additional services or amenities or helping guests with recommendations for local attractions and activities. Another important aspect of hospitality is providing guests with a comfortable and welcoming environment. This includes providing high-quality facilities and amenities, such as a well-appointed fitness center, a beautiful pool area, and comfortable and stylish guest rooms. A hotel's overall design and decor can also play a role in creating a welcoming and comfortable environment, as well as the friendliness and professionalism of the hotel staff (Kim et al., 2013, p.186). Moreover, hotels can meet or exceed guest expectations by providing personalized and customized experiences for each guest (Ryu et al., 2021, p. 55). This can include offering personalized recommendations for local attractions or tailoring the amenities and services offered to each guest's preferences. By providing personalized experiences, hotels can create a sense of intimacy and connection with guests and ensure a truly memorable and enjoyable experience.</a:t>
            </a:r>
          </a:p>
          <a:p>
            <a:endParaRPr lang="en-US" dirty="0"/>
          </a:p>
        </p:txBody>
      </p:sp>
      <p:sp>
        <p:nvSpPr>
          <p:cNvPr id="4" name="Slide Number Placeholder 3"/>
          <p:cNvSpPr>
            <a:spLocks noGrp="1"/>
          </p:cNvSpPr>
          <p:nvPr>
            <p:ph type="sldNum" sz="quarter" idx="5"/>
          </p:nvPr>
        </p:nvSpPr>
        <p:spPr/>
        <p:txBody>
          <a:bodyPr/>
          <a:lstStyle/>
          <a:p>
            <a:fld id="{E56E08C6-58EA-43F7-A367-C0EAFC592CA6}" type="slidenum">
              <a:rPr lang="en-US" smtClean="0"/>
              <a:t>9</a:t>
            </a:fld>
            <a:endParaRPr lang="en-US"/>
          </a:p>
        </p:txBody>
      </p:sp>
    </p:spTree>
    <p:extLst>
      <p:ext uri="{BB962C8B-B14F-4D97-AF65-F5344CB8AC3E}">
        <p14:creationId xmlns:p14="http://schemas.microsoft.com/office/powerpoint/2010/main" val="3144842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SimSun" panose="02010600030101010101" pitchFamily="2" charset="-122"/>
              </a:rPr>
              <a:t>The role and importance of quality, hospitality, and guest services in the hospitality industry cannot be overstated. A hotel brand's main consumers are travelers seeking a comfortable and convenient place to stay. The nature, scope, and role of guest services and facilities must be considered to meet their needs and exceed their expectations. The importance of hospitality lies in its ability to create a positive and memorable experience for guests, differentiate a hotel from its competition, and contribute to the financial success of the hotel. In today's highly competitive hospitality industry, hotels must prioritize hospitality and ensure that they offer exceptional service, a comfortable and welcoming environment, and personalized experiences to guests.</a:t>
            </a:r>
            <a:endParaRPr lang="en-US" dirty="0"/>
          </a:p>
        </p:txBody>
      </p:sp>
      <p:sp>
        <p:nvSpPr>
          <p:cNvPr id="4" name="Slide Number Placeholder 3"/>
          <p:cNvSpPr>
            <a:spLocks noGrp="1"/>
          </p:cNvSpPr>
          <p:nvPr>
            <p:ph type="sldNum" sz="quarter" idx="5"/>
          </p:nvPr>
        </p:nvSpPr>
        <p:spPr/>
        <p:txBody>
          <a:bodyPr/>
          <a:lstStyle/>
          <a:p>
            <a:fld id="{E56E08C6-58EA-43F7-A367-C0EAFC592CA6}" type="slidenum">
              <a:rPr lang="en-US" smtClean="0"/>
              <a:t>10</a:t>
            </a:fld>
            <a:endParaRPr lang="en-US"/>
          </a:p>
        </p:txBody>
      </p:sp>
    </p:spTree>
    <p:extLst>
      <p:ext uri="{BB962C8B-B14F-4D97-AF65-F5344CB8AC3E}">
        <p14:creationId xmlns:p14="http://schemas.microsoft.com/office/powerpoint/2010/main" val="22458358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E56E08C6-58EA-43F7-A367-C0EAFC592CA6}" type="slidenum">
              <a:rPr lang="en-US" smtClean="0"/>
              <a:t>11</a:t>
            </a:fld>
            <a:endParaRPr lang="en-US"/>
          </a:p>
        </p:txBody>
      </p:sp>
    </p:spTree>
    <p:extLst>
      <p:ext uri="{BB962C8B-B14F-4D97-AF65-F5344CB8AC3E}">
        <p14:creationId xmlns:p14="http://schemas.microsoft.com/office/powerpoint/2010/main" val="336699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KE" dirty="0"/>
          </a:p>
        </p:txBody>
      </p:sp>
      <p:sp>
        <p:nvSpPr>
          <p:cNvPr id="4" name="Slide Number Placeholder 3"/>
          <p:cNvSpPr>
            <a:spLocks noGrp="1"/>
          </p:cNvSpPr>
          <p:nvPr>
            <p:ph type="sldNum" sz="quarter" idx="5"/>
          </p:nvPr>
        </p:nvSpPr>
        <p:spPr/>
        <p:txBody>
          <a:bodyPr/>
          <a:lstStyle/>
          <a:p>
            <a:fld id="{E56E08C6-58EA-43F7-A367-C0EAFC592CA6}" type="slidenum">
              <a:rPr lang="en-US" smtClean="0"/>
              <a:t>12</a:t>
            </a:fld>
            <a:endParaRPr lang="en-US"/>
          </a:p>
        </p:txBody>
      </p:sp>
    </p:spTree>
    <p:extLst>
      <p:ext uri="{BB962C8B-B14F-4D97-AF65-F5344CB8AC3E}">
        <p14:creationId xmlns:p14="http://schemas.microsoft.com/office/powerpoint/2010/main" val="338563426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2/12/23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69970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2/12/23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04455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2/12/23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1585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2/12/23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02234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2/12/23</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70394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2/12/23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28501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2/12/23</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39746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2/12/23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53158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2/12/23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88572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2/12/23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86813704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2/12/23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1148291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2/12/23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38816669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BC1C18-307B-4F68-A007-B5B542270E8D}" type="datetimeFigureOut">
              <a:rPr lang="en-US" smtClean="0"/>
              <a:t>2/12/23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3106928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C1C18-307B-4F68-A007-B5B542270E8D}" type="datetimeFigureOut">
              <a:rPr lang="en-US" smtClean="0"/>
              <a:t>2/12/23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2480739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C1C18-307B-4F68-A007-B5B542270E8D}" type="datetimeFigureOut">
              <a:rPr lang="en-US" smtClean="0"/>
              <a:t>2/12/23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8441647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2/12/23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43737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D3FFE419-2371-464F-8239-3959401C3561}" type="datetimeFigureOut">
              <a:rPr lang="en-US" smtClean="0"/>
              <a:t>2/12/23</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r>
              <a:rPr lang="en-US"/>
              <a:t>
              </a:t>
            </a:r>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063738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BC1C18-307B-4F68-A007-B5B542270E8D}" type="datetimeFigureOut">
              <a:rPr lang="en-US" smtClean="0"/>
              <a:t>2/12/23</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865814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slide" Target="slide9.xml"/><Relationship Id="rId3" Type="http://schemas.openxmlformats.org/officeDocument/2006/relationships/slide" Target="slide4.xml"/><Relationship Id="rId7" Type="http://schemas.openxmlformats.org/officeDocument/2006/relationships/slide" Target="slide8.xml"/><Relationship Id="rId2" Type="http://schemas.openxmlformats.org/officeDocument/2006/relationships/slide" Target="slide3.xml"/><Relationship Id="rId1" Type="http://schemas.openxmlformats.org/officeDocument/2006/relationships/slideLayout" Target="../slideLayouts/slideLayout2.xml"/><Relationship Id="rId6" Type="http://schemas.openxmlformats.org/officeDocument/2006/relationships/slide" Target="slide7.xml"/><Relationship Id="rId5" Type="http://schemas.openxmlformats.org/officeDocument/2006/relationships/slide" Target="slide6.xml"/><Relationship Id="rId10" Type="http://schemas.openxmlformats.org/officeDocument/2006/relationships/slide" Target="slide11.xml"/><Relationship Id="rId4" Type="http://schemas.openxmlformats.org/officeDocument/2006/relationships/slide" Target="slide5.xml"/><Relationship Id="rId9" Type="http://schemas.openxmlformats.org/officeDocument/2006/relationships/slide" Target="slide10.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D9802-05F1-70CE-5D30-C8280E1100E1}"/>
              </a:ext>
            </a:extLst>
          </p:cNvPr>
          <p:cNvSpPr>
            <a:spLocks noGrp="1"/>
          </p:cNvSpPr>
          <p:nvPr>
            <p:ph type="ctrTitle"/>
          </p:nvPr>
        </p:nvSpPr>
        <p:spPr>
          <a:xfrm>
            <a:off x="1623060" y="4526280"/>
            <a:ext cx="7429500" cy="1954530"/>
          </a:xfrm>
        </p:spPr>
        <p:txBody>
          <a:bodyPr>
            <a:normAutofit fontScale="90000"/>
          </a:bodyPr>
          <a:lstStyle/>
          <a:p>
            <a:pPr marL="0" marR="0" algn="ctr">
              <a:lnSpc>
                <a:spcPct val="200000"/>
              </a:lnSpc>
              <a:spcBef>
                <a:spcPts val="0"/>
              </a:spcBef>
              <a:spcAft>
                <a:spcPts val="0"/>
              </a:spcAft>
            </a:pPr>
            <a:br>
              <a:rPr lang="en-US" sz="1800" b="1" dirty="0">
                <a:effectLst/>
                <a:latin typeface="Times New Roman" panose="02020603050405020304" pitchFamily="18" charset="0"/>
                <a:ea typeface="Calibri" panose="020F0502020204030204" pitchFamily="34" charset="0"/>
                <a:cs typeface="SimSun" panose="02010600030101010101" pitchFamily="2" charset="-122"/>
              </a:rPr>
            </a:br>
            <a:br>
              <a:rPr lang="en-US" sz="1800" b="1" dirty="0">
                <a:effectLst/>
                <a:latin typeface="Times New Roman" panose="02020603050405020304" pitchFamily="18" charset="0"/>
                <a:ea typeface="Calibri" panose="020F0502020204030204" pitchFamily="34" charset="0"/>
                <a:cs typeface="SimSun" panose="02010600030101010101" pitchFamily="2" charset="-122"/>
              </a:rPr>
            </a:br>
            <a:r>
              <a:rPr lang="en-US" sz="1800" b="1" dirty="0">
                <a:latin typeface="Times New Roman" panose="02020603050405020304" pitchFamily="18" charset="0"/>
                <a:ea typeface="Calibri" panose="020F0502020204030204" pitchFamily="34" charset="0"/>
                <a:cs typeface="SimSun" panose="02010600030101010101" pitchFamily="2" charset="-122"/>
              </a:rPr>
              <a:t>Robert Lavric 2121182</a:t>
            </a:r>
            <a:br>
              <a:rPr lang="en-US" sz="1800" b="1" dirty="0">
                <a:effectLst/>
                <a:latin typeface="Times New Roman" panose="02020603050405020304" pitchFamily="18" charset="0"/>
                <a:ea typeface="Calibri" panose="020F0502020204030204" pitchFamily="34" charset="0"/>
                <a:cs typeface="SimSun" panose="02010600030101010101" pitchFamily="2" charset="-122"/>
              </a:rPr>
            </a:br>
            <a:r>
              <a:rPr lang="en-US" sz="1800" b="1" dirty="0">
                <a:latin typeface="Times New Roman" panose="02020603050405020304" pitchFamily="18" charset="0"/>
                <a:ea typeface="Calibri" panose="020F0502020204030204" pitchFamily="34" charset="0"/>
                <a:cs typeface="SimSun" panose="02010600030101010101" pitchFamily="2" charset="-122"/>
              </a:rPr>
              <a:t>BMIH4003</a:t>
            </a:r>
            <a:br>
              <a:rPr lang="en-US" sz="1800" b="1" dirty="0">
                <a:effectLst/>
                <a:latin typeface="Times New Roman" panose="02020603050405020304" pitchFamily="18" charset="0"/>
                <a:ea typeface="Calibri" panose="020F0502020204030204" pitchFamily="34" charset="0"/>
                <a:cs typeface="SimSun" panose="02010600030101010101" pitchFamily="2" charset="-122"/>
              </a:rPr>
            </a:br>
            <a:r>
              <a:rPr lang="en-US" sz="1800" b="1" dirty="0">
                <a:latin typeface="Times New Roman" panose="02020603050405020304" pitchFamily="18" charset="0"/>
                <a:ea typeface="Calibri" panose="020F0502020204030204" pitchFamily="34" charset="0"/>
                <a:cs typeface="SimSun" panose="02010600030101010101" pitchFamily="2" charset="-122"/>
              </a:rPr>
              <a:t>Lecturer: Kathryn Flynn</a:t>
            </a:r>
            <a:br>
              <a:rPr lang="en-US" sz="1800" b="1" dirty="0">
                <a:effectLst/>
                <a:latin typeface="Times New Roman" panose="02020603050405020304" pitchFamily="18" charset="0"/>
                <a:ea typeface="Calibri" panose="020F0502020204030204" pitchFamily="34" charset="0"/>
                <a:cs typeface="SimSun" panose="02010600030101010101" pitchFamily="2" charset="-122"/>
              </a:rPr>
            </a:br>
            <a:r>
              <a:rPr lang="en-US" sz="1800" b="1" dirty="0">
                <a:latin typeface="Times New Roman" panose="02020603050405020304" pitchFamily="18" charset="0"/>
                <a:ea typeface="Calibri" panose="020F0502020204030204" pitchFamily="34" charset="0"/>
                <a:cs typeface="SimSun" panose="02010600030101010101" pitchFamily="2" charset="-122"/>
              </a:rPr>
              <a:t>12.02.2023</a:t>
            </a:r>
            <a:endParaRPr lang="en-US" b="1" dirty="0"/>
          </a:p>
        </p:txBody>
      </p:sp>
      <p:sp>
        <p:nvSpPr>
          <p:cNvPr id="3" name="Subtitle 2">
            <a:extLst>
              <a:ext uri="{FF2B5EF4-FFF2-40B4-BE49-F238E27FC236}">
                <a16:creationId xmlns:a16="http://schemas.microsoft.com/office/drawing/2014/main" id="{9ACA4F1F-DED2-1210-9E81-D781676388DC}"/>
              </a:ext>
            </a:extLst>
          </p:cNvPr>
          <p:cNvSpPr>
            <a:spLocks noGrp="1"/>
          </p:cNvSpPr>
          <p:nvPr>
            <p:ph type="subTitle" idx="1"/>
          </p:nvPr>
        </p:nvSpPr>
        <p:spPr>
          <a:xfrm>
            <a:off x="1353312" y="2560320"/>
            <a:ext cx="7699248" cy="1817370"/>
          </a:xfrm>
        </p:spPr>
        <p:txBody>
          <a:bodyPr>
            <a:normAutofit/>
          </a:bodyPr>
          <a:lstStyle/>
          <a:p>
            <a:pPr algn="ctr">
              <a:lnSpc>
                <a:spcPct val="120000"/>
              </a:lnSpc>
              <a:spcBef>
                <a:spcPts val="0"/>
              </a:spcBef>
            </a:pPr>
            <a:r>
              <a:rPr lang="en-US" sz="3200" b="1" dirty="0">
                <a:effectLst/>
                <a:latin typeface="Times New Roman" panose="02020603050405020304" pitchFamily="18" charset="0"/>
                <a:ea typeface="Calibri" panose="020F0502020204030204" pitchFamily="34" charset="0"/>
                <a:cs typeface="SimSun" panose="02010600030101010101" pitchFamily="2" charset="-122"/>
              </a:rPr>
              <a:t>THE ROLE AND IMPORTANCE OF QUALITY SERVICE, HOSPITALITY, AND GUEST SERVICES</a:t>
            </a:r>
          </a:p>
        </p:txBody>
      </p:sp>
    </p:spTree>
    <p:extLst>
      <p:ext uri="{BB962C8B-B14F-4D97-AF65-F5344CB8AC3E}">
        <p14:creationId xmlns:p14="http://schemas.microsoft.com/office/powerpoint/2010/main" val="2392474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1A53-5D95-9854-931B-BCA06D32C516}"/>
              </a:ext>
            </a:extLst>
          </p:cNvPr>
          <p:cNvSpPr>
            <a:spLocks noGrp="1"/>
          </p:cNvSpPr>
          <p:nvPr>
            <p:ph type="title"/>
          </p:nvPr>
        </p:nvSpPr>
        <p:spPr/>
        <p:txBody>
          <a:bodyPr>
            <a:normAutofit/>
          </a:bodyPr>
          <a:lstStyle/>
          <a:p>
            <a:pPr algn="ctr"/>
            <a:r>
              <a:rPr lang="en-US" sz="48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7C086CD3-F5B3-3D65-05F8-3DC33D34F696}"/>
              </a:ext>
            </a:extLst>
          </p:cNvPr>
          <p:cNvSpPr>
            <a:spLocks noGrp="1"/>
          </p:cNvSpPr>
          <p:nvPr>
            <p:ph idx="1"/>
          </p:nvPr>
        </p:nvSpPr>
        <p:spPr>
          <a:xfrm>
            <a:off x="680321" y="2336873"/>
            <a:ext cx="9613861" cy="4335776"/>
          </a:xfrm>
        </p:spPr>
        <p:txBody>
          <a:bodyPr>
            <a:normAutofit fontScale="92500" lnSpcReduction="10000"/>
          </a:bodyPr>
          <a:lstStyle/>
          <a:p>
            <a:pPr>
              <a:lnSpc>
                <a:spcPct val="110000"/>
              </a:lnSpc>
            </a:pPr>
            <a:r>
              <a:rPr lang="en-US" dirty="0">
                <a:latin typeface="Times New Roman" panose="02020603050405020304" pitchFamily="18" charset="0"/>
                <a:cs typeface="Times New Roman" panose="02020603050405020304" pitchFamily="18" charset="0"/>
                <a:hlinkClick r:id="rId2" action="ppaction://hlinksldjump">
                  <a:extLst>
                    <a:ext uri="{A12FA001-AC4F-418D-AE19-62706E023703}">
                      <ahyp:hlinkClr xmlns:ahyp="http://schemas.microsoft.com/office/drawing/2018/hyperlinkcolor" val="tx"/>
                    </a:ext>
                  </a:extLst>
                </a:hlinkClick>
              </a:rPr>
              <a:t>Brief Introduction</a:t>
            </a:r>
            <a:endParaRPr lang="en-US" dirty="0">
              <a:latin typeface="Times New Roman" panose="02020603050405020304" pitchFamily="18" charset="0"/>
              <a:cs typeface="Times New Roman" panose="02020603050405020304" pitchFamily="18" charset="0"/>
            </a:endParaRPr>
          </a:p>
          <a:p>
            <a:pPr>
              <a:lnSpc>
                <a:spcPct val="110000"/>
              </a:lnSpc>
            </a:pPr>
            <a:r>
              <a:rPr lang="en-US" dirty="0">
                <a:latin typeface="Times New Roman" panose="02020603050405020304" pitchFamily="18" charset="0"/>
                <a:cs typeface="Times New Roman" panose="02020603050405020304" pitchFamily="18" charset="0"/>
                <a:hlinkClick r:id="rId3" action="ppaction://hlinksldjump">
                  <a:extLst>
                    <a:ext uri="{A12FA001-AC4F-418D-AE19-62706E023703}">
                      <ahyp:hlinkClr xmlns:ahyp="http://schemas.microsoft.com/office/drawing/2018/hyperlinkcolor" val="tx"/>
                    </a:ext>
                  </a:extLst>
                </a:hlinkClick>
              </a:rPr>
              <a:t>Main Consumers</a:t>
            </a:r>
            <a:endParaRPr lang="en-US" dirty="0">
              <a:latin typeface="Times New Roman" panose="02020603050405020304" pitchFamily="18" charset="0"/>
              <a:cs typeface="Times New Roman" panose="02020603050405020304" pitchFamily="18" charset="0"/>
            </a:endParaRPr>
          </a:p>
          <a:p>
            <a:pPr>
              <a:lnSpc>
                <a:spcPct val="110000"/>
              </a:lnSpc>
            </a:pPr>
            <a:r>
              <a:rPr lang="en-US" dirty="0">
                <a:latin typeface="Times New Roman" panose="02020603050405020304" pitchFamily="18" charset="0"/>
                <a:cs typeface="Times New Roman" panose="02020603050405020304" pitchFamily="18" charset="0"/>
                <a:hlinkClick r:id="rId4" action="ppaction://hlinksldjump">
                  <a:extLst>
                    <a:ext uri="{A12FA001-AC4F-418D-AE19-62706E023703}">
                      <ahyp:hlinkClr xmlns:ahyp="http://schemas.microsoft.com/office/drawing/2018/hyperlinkcolor" val="tx"/>
                    </a:ext>
                  </a:extLst>
                </a:hlinkClick>
              </a:rPr>
              <a:t>Cont’d</a:t>
            </a:r>
            <a:r>
              <a:rPr lang="en-US" dirty="0">
                <a:latin typeface="Times New Roman" panose="02020603050405020304" pitchFamily="18" charset="0"/>
                <a:cs typeface="Times New Roman" panose="02020603050405020304" pitchFamily="18" charset="0"/>
              </a:rPr>
              <a:t>…</a:t>
            </a:r>
          </a:p>
          <a:p>
            <a:pPr>
              <a:lnSpc>
                <a:spcPct val="110000"/>
              </a:lnSpc>
            </a:pPr>
            <a:r>
              <a:rPr lang="en-US" dirty="0">
                <a:latin typeface="Times New Roman" panose="02020603050405020304" pitchFamily="18" charset="0"/>
                <a:cs typeface="Times New Roman" panose="02020603050405020304" pitchFamily="18" charset="0"/>
                <a:hlinkClick r:id="rId5" action="ppaction://hlinksldjump">
                  <a:extLst>
                    <a:ext uri="{A12FA001-AC4F-418D-AE19-62706E023703}">
                      <ahyp:hlinkClr xmlns:ahyp="http://schemas.microsoft.com/office/drawing/2018/hyperlinkcolor" val="tx"/>
                    </a:ext>
                  </a:extLst>
                </a:hlinkClick>
              </a:rPr>
              <a:t>Nature, Scope, And Role Of The Guest Services And Facilities</a:t>
            </a:r>
            <a:endParaRPr lang="en-US" dirty="0">
              <a:latin typeface="Times New Roman" panose="02020603050405020304" pitchFamily="18" charset="0"/>
              <a:cs typeface="Times New Roman" panose="02020603050405020304" pitchFamily="18" charset="0"/>
            </a:endParaRPr>
          </a:p>
          <a:p>
            <a:pPr>
              <a:lnSpc>
                <a:spcPct val="110000"/>
              </a:lnSpc>
            </a:pPr>
            <a:r>
              <a:rPr lang="en-US" dirty="0">
                <a:latin typeface="Times New Roman" panose="02020603050405020304" pitchFamily="18" charset="0"/>
                <a:cs typeface="Times New Roman" panose="02020603050405020304" pitchFamily="18" charset="0"/>
                <a:hlinkClick r:id="rId6" action="ppaction://hlinksldjump">
                  <a:extLst>
                    <a:ext uri="{A12FA001-AC4F-418D-AE19-62706E023703}">
                      <ahyp:hlinkClr xmlns:ahyp="http://schemas.microsoft.com/office/drawing/2018/hyperlinkcolor" val="tx"/>
                    </a:ext>
                  </a:extLst>
                </a:hlinkClick>
              </a:rPr>
              <a:t>Cont’d…</a:t>
            </a:r>
            <a:endParaRPr lang="en-US" dirty="0">
              <a:latin typeface="Times New Roman" panose="02020603050405020304" pitchFamily="18" charset="0"/>
              <a:cs typeface="Times New Roman" panose="02020603050405020304" pitchFamily="18" charset="0"/>
            </a:endParaRPr>
          </a:p>
          <a:p>
            <a:pPr>
              <a:lnSpc>
                <a:spcPct val="110000"/>
              </a:lnSpc>
            </a:pPr>
            <a:r>
              <a:rPr lang="en-US" dirty="0">
                <a:latin typeface="Times New Roman" panose="02020603050405020304" pitchFamily="18" charset="0"/>
                <a:cs typeface="Times New Roman" panose="02020603050405020304" pitchFamily="18" charset="0"/>
                <a:hlinkClick r:id="rId7" action="ppaction://hlinksldjump">
                  <a:extLst>
                    <a:ext uri="{A12FA001-AC4F-418D-AE19-62706E023703}">
                      <ahyp:hlinkClr xmlns:ahyp="http://schemas.microsoft.com/office/drawing/2018/hyperlinkcolor" val="tx"/>
                    </a:ext>
                  </a:extLst>
                </a:hlinkClick>
              </a:rPr>
              <a:t>Role And Function Of Guest Services</a:t>
            </a:r>
            <a:endParaRPr lang="en-US" dirty="0">
              <a:latin typeface="Times New Roman" panose="02020603050405020304" pitchFamily="18" charset="0"/>
              <a:cs typeface="Times New Roman" panose="02020603050405020304" pitchFamily="18" charset="0"/>
            </a:endParaRPr>
          </a:p>
          <a:p>
            <a:pPr>
              <a:lnSpc>
                <a:spcPct val="110000"/>
              </a:lnSpc>
            </a:pPr>
            <a:r>
              <a:rPr lang="en-US" dirty="0">
                <a:latin typeface="Times New Roman" panose="02020603050405020304" pitchFamily="18" charset="0"/>
                <a:cs typeface="Times New Roman" panose="02020603050405020304" pitchFamily="18" charset="0"/>
                <a:hlinkClick r:id="rId8" action="ppaction://hlinksldjump">
                  <a:extLst>
                    <a:ext uri="{A12FA001-AC4F-418D-AE19-62706E023703}">
                      <ahyp:hlinkClr xmlns:ahyp="http://schemas.microsoft.com/office/drawing/2018/hyperlinkcolor" val="tx"/>
                    </a:ext>
                  </a:extLst>
                </a:hlinkClick>
              </a:rPr>
              <a:t>Importance Of Hospitality And Exceeding Guest Expectations</a:t>
            </a:r>
            <a:endParaRPr lang="en-US" dirty="0">
              <a:latin typeface="Times New Roman" panose="02020603050405020304" pitchFamily="18" charset="0"/>
              <a:cs typeface="Times New Roman" panose="02020603050405020304" pitchFamily="18" charset="0"/>
            </a:endParaRPr>
          </a:p>
          <a:p>
            <a:pPr>
              <a:lnSpc>
                <a:spcPct val="110000"/>
              </a:lnSpc>
            </a:pPr>
            <a:r>
              <a:rPr lang="en-US" dirty="0">
                <a:latin typeface="Times New Roman" panose="02020603050405020304" pitchFamily="18" charset="0"/>
                <a:cs typeface="Times New Roman" panose="02020603050405020304" pitchFamily="18" charset="0"/>
                <a:hlinkClick r:id="rId9" action="ppaction://hlinksldjump">
                  <a:extLst>
                    <a:ext uri="{A12FA001-AC4F-418D-AE19-62706E023703}">
                      <ahyp:hlinkClr xmlns:ahyp="http://schemas.microsoft.com/office/drawing/2018/hyperlinkcolor" val="tx"/>
                    </a:ext>
                  </a:extLst>
                </a:hlinkClick>
              </a:rPr>
              <a:t>Conclusion</a:t>
            </a:r>
            <a:endParaRPr lang="en-US" dirty="0">
              <a:latin typeface="Times New Roman" panose="02020603050405020304" pitchFamily="18" charset="0"/>
              <a:cs typeface="Times New Roman" panose="02020603050405020304" pitchFamily="18" charset="0"/>
            </a:endParaRPr>
          </a:p>
          <a:p>
            <a:pPr>
              <a:lnSpc>
                <a:spcPct val="110000"/>
              </a:lnSpc>
            </a:pPr>
            <a:r>
              <a:rPr lang="en-US" dirty="0">
                <a:latin typeface="Times New Roman" panose="02020603050405020304" pitchFamily="18" charset="0"/>
                <a:cs typeface="Times New Roman" panose="02020603050405020304" pitchFamily="18" charset="0"/>
                <a:hlinkClick r:id="rId10" action="ppaction://hlinksldjump">
                  <a:extLst>
                    <a:ext uri="{A12FA001-AC4F-418D-AE19-62706E023703}">
                      <ahyp:hlinkClr xmlns:ahyp="http://schemas.microsoft.com/office/drawing/2018/hyperlinkcolor" val="tx"/>
                    </a:ext>
                  </a:extLst>
                </a:hlinkClick>
              </a:rPr>
              <a:t>References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52819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2A24-3FAC-B6FD-C4CD-40FD84B71BFE}"/>
              </a:ext>
            </a:extLst>
          </p:cNvPr>
          <p:cNvSpPr>
            <a:spLocks noGrp="1"/>
          </p:cNvSpPr>
          <p:nvPr>
            <p:ph type="title"/>
          </p:nvPr>
        </p:nvSpPr>
        <p:spPr/>
        <p:txBody>
          <a:bodyPr>
            <a:normAutofit/>
          </a:bodyPr>
          <a:lstStyle/>
          <a:p>
            <a:pPr algn="ctr"/>
            <a:r>
              <a:rPr lang="en-US" sz="4800" b="1" dirty="0">
                <a:effectLst/>
                <a:latin typeface="Times New Roman" panose="02020603050405020304" pitchFamily="18" charset="0"/>
                <a:ea typeface="Calibri" panose="020F0502020204030204" pitchFamily="34" charset="0"/>
                <a:cs typeface="SimSun" panose="02010600030101010101" pitchFamily="2" charset="-122"/>
              </a:rPr>
              <a:t>INTRODUCTION</a:t>
            </a:r>
            <a:endParaRPr lang="en-US" sz="4800" dirty="0"/>
          </a:p>
        </p:txBody>
      </p:sp>
      <p:sp>
        <p:nvSpPr>
          <p:cNvPr id="3" name="Content Placeholder 2">
            <a:extLst>
              <a:ext uri="{FF2B5EF4-FFF2-40B4-BE49-F238E27FC236}">
                <a16:creationId xmlns:a16="http://schemas.microsoft.com/office/drawing/2014/main" id="{8F309B38-9556-A245-20A9-726002E08488}"/>
              </a:ext>
            </a:extLst>
          </p:cNvPr>
          <p:cNvSpPr>
            <a:spLocks noGrp="1"/>
          </p:cNvSpPr>
          <p:nvPr>
            <p:ph idx="1"/>
          </p:nvPr>
        </p:nvSpPr>
        <p:spPr>
          <a:xfrm>
            <a:off x="680321" y="2336873"/>
            <a:ext cx="11394769" cy="4389604"/>
          </a:xfrm>
        </p:spPr>
        <p:txBody>
          <a:bodyPr>
            <a:noAutofit/>
          </a:bodyPr>
          <a:lstStyle/>
          <a:p>
            <a:r>
              <a:rPr lang="en-US" sz="4400" dirty="0">
                <a:effectLst/>
                <a:latin typeface="Times New Roman" panose="02020603050405020304" pitchFamily="18" charset="0"/>
                <a:ea typeface="Calibri" panose="020F0502020204030204" pitchFamily="34" charset="0"/>
                <a:cs typeface="SimSun" panose="02010600030101010101" pitchFamily="2" charset="-122"/>
              </a:rPr>
              <a:t>Ritz Carlton - Marriott International</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Exceptional service, hospitality</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Traditional luxury</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Personalized experience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Guest service</a:t>
            </a:r>
          </a:p>
          <a:p>
            <a:r>
              <a:rPr lang="en-US" sz="4400" dirty="0">
                <a:latin typeface="Times New Roman" panose="02020603050405020304" pitchFamily="18" charset="0"/>
                <a:ea typeface="Calibri" panose="020F0502020204030204" pitchFamily="34" charset="0"/>
                <a:cs typeface="SimSun" panose="02010600030101010101" pitchFamily="2" charset="-122"/>
              </a:rPr>
              <a:t>Q</a:t>
            </a:r>
            <a:r>
              <a:rPr lang="en-US" sz="4400" dirty="0">
                <a:effectLst/>
                <a:latin typeface="Times New Roman" panose="02020603050405020304" pitchFamily="18" charset="0"/>
                <a:ea typeface="Calibri" panose="020F0502020204030204" pitchFamily="34" charset="0"/>
                <a:cs typeface="SimSun" panose="02010600030101010101" pitchFamily="2" charset="-122"/>
              </a:rPr>
              <a:t>uality service</a:t>
            </a:r>
            <a:endParaRPr lang="en-US" sz="4400" dirty="0"/>
          </a:p>
        </p:txBody>
      </p:sp>
      <p:pic>
        <p:nvPicPr>
          <p:cNvPr id="5" name="Picture 4">
            <a:extLst>
              <a:ext uri="{FF2B5EF4-FFF2-40B4-BE49-F238E27FC236}">
                <a16:creationId xmlns:a16="http://schemas.microsoft.com/office/drawing/2014/main" id="{9ACE4572-14A4-7C4D-FC49-E9CA027A4547}"/>
              </a:ext>
            </a:extLst>
          </p:cNvPr>
          <p:cNvPicPr>
            <a:picLocks noChangeAspect="1"/>
          </p:cNvPicPr>
          <p:nvPr/>
        </p:nvPicPr>
        <p:blipFill>
          <a:blip r:embed="rId3"/>
          <a:stretch>
            <a:fillRect/>
          </a:stretch>
        </p:blipFill>
        <p:spPr>
          <a:xfrm>
            <a:off x="7598417" y="3153427"/>
            <a:ext cx="4301307" cy="313777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832144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82DA0-3E52-5A11-A02F-28D8711F946E}"/>
              </a:ext>
            </a:extLst>
          </p:cNvPr>
          <p:cNvSpPr>
            <a:spLocks noGrp="1"/>
          </p:cNvSpPr>
          <p:nvPr>
            <p:ph type="title"/>
          </p:nvPr>
        </p:nvSpPr>
        <p:spPr/>
        <p:txBody>
          <a:bodyPr>
            <a:normAutofit/>
          </a:bodyPr>
          <a:lstStyle/>
          <a:p>
            <a:pPr algn="ctr"/>
            <a:r>
              <a:rPr lang="en-US" sz="4800" b="1" dirty="0">
                <a:effectLst/>
                <a:latin typeface="Times New Roman" panose="02020603050405020304" pitchFamily="18" charset="0"/>
                <a:ea typeface="Calibri" panose="020F0502020204030204" pitchFamily="34" charset="0"/>
                <a:cs typeface="SimSun" panose="02010600030101010101" pitchFamily="2" charset="-122"/>
              </a:rPr>
              <a:t>MAIN CONSUMERS</a:t>
            </a:r>
            <a:endParaRPr lang="en-US" sz="4800" b="1" dirty="0"/>
          </a:p>
        </p:txBody>
      </p:sp>
      <p:sp>
        <p:nvSpPr>
          <p:cNvPr id="3" name="Content Placeholder 2">
            <a:extLst>
              <a:ext uri="{FF2B5EF4-FFF2-40B4-BE49-F238E27FC236}">
                <a16:creationId xmlns:a16="http://schemas.microsoft.com/office/drawing/2014/main" id="{2DF75FB7-5A29-0A3E-609E-8C6B9205FC06}"/>
              </a:ext>
            </a:extLst>
          </p:cNvPr>
          <p:cNvSpPr>
            <a:spLocks noGrp="1"/>
          </p:cNvSpPr>
          <p:nvPr>
            <p:ph idx="1"/>
          </p:nvPr>
        </p:nvSpPr>
        <p:spPr>
          <a:xfrm>
            <a:off x="680321" y="2229634"/>
            <a:ext cx="11344665" cy="4628366"/>
          </a:xfrm>
        </p:spPr>
        <p:txBody>
          <a:bodyPr>
            <a:noAutofit/>
          </a:bodyPr>
          <a:lstStyle/>
          <a:p>
            <a:r>
              <a:rPr lang="en-US" sz="4400" dirty="0">
                <a:effectLst/>
                <a:latin typeface="Times New Roman" panose="02020603050405020304" pitchFamily="18" charset="0"/>
                <a:ea typeface="Calibri" panose="020F0502020204030204" pitchFamily="34" charset="0"/>
                <a:cs typeface="SimSun" panose="02010600030101010101" pitchFamily="2" charset="-122"/>
              </a:rPr>
              <a:t>Luxurious, exceptional travel experience</a:t>
            </a:r>
          </a:p>
          <a:p>
            <a:r>
              <a:rPr lang="en-US" sz="4400" dirty="0">
                <a:latin typeface="Times New Roman" panose="02020603050405020304" pitchFamily="18" charset="0"/>
                <a:ea typeface="Calibri" panose="020F0502020204030204" pitchFamily="34" charset="0"/>
                <a:cs typeface="SimSun" panose="02010600030101010101" pitchFamily="2" charset="-122"/>
              </a:rPr>
              <a:t>B</a:t>
            </a:r>
            <a:r>
              <a:rPr lang="en-US" sz="4400" dirty="0">
                <a:effectLst/>
                <a:latin typeface="Times New Roman" panose="02020603050405020304" pitchFamily="18" charset="0"/>
                <a:ea typeface="Calibri" panose="020F0502020204030204" pitchFamily="34" charset="0"/>
                <a:cs typeface="SimSun" panose="02010600030101010101" pitchFamily="2" charset="-122"/>
              </a:rPr>
              <a:t>usiness travelers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Families</a:t>
            </a:r>
            <a:endParaRPr lang="en-US" sz="4400" dirty="0">
              <a:latin typeface="Times New Roman" panose="02020603050405020304" pitchFamily="18" charset="0"/>
              <a:ea typeface="Calibri" panose="020F0502020204030204" pitchFamily="34" charset="0"/>
              <a:cs typeface="SimSun" panose="02010600030101010101" pitchFamily="2" charset="-122"/>
            </a:endParaRPr>
          </a:p>
          <a:p>
            <a:r>
              <a:rPr lang="en-US" sz="4400" dirty="0">
                <a:effectLst/>
                <a:latin typeface="Times New Roman" panose="02020603050405020304" pitchFamily="18" charset="0"/>
                <a:ea typeface="Calibri" panose="020F0502020204030204" pitchFamily="34" charset="0"/>
                <a:cs typeface="SimSun" panose="02010600030101010101" pitchFamily="2" charset="-122"/>
              </a:rPr>
              <a:t>Affluent leisure travelers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Luxurious facilities </a:t>
            </a:r>
            <a:endParaRPr lang="en-US" sz="4400" dirty="0">
              <a:latin typeface="Times New Roman" panose="02020603050405020304" pitchFamily="18" charset="0"/>
              <a:ea typeface="Calibri" panose="020F0502020204030204" pitchFamily="34" charset="0"/>
              <a:cs typeface="SimSun" panose="02010600030101010101" pitchFamily="2" charset="-122"/>
            </a:endParaRPr>
          </a:p>
          <a:p>
            <a:r>
              <a:rPr lang="en-US" sz="4400" dirty="0">
                <a:latin typeface="Times New Roman" panose="02020603050405020304" pitchFamily="18" charset="0"/>
                <a:ea typeface="Calibri" panose="020F0502020204030204" pitchFamily="34" charset="0"/>
                <a:cs typeface="SimSun" panose="02010600030101010101" pitchFamily="2" charset="-122"/>
              </a:rPr>
              <a:t>Q</a:t>
            </a:r>
            <a:r>
              <a:rPr lang="en-US" sz="4400" dirty="0">
                <a:effectLst/>
                <a:latin typeface="Times New Roman" panose="02020603050405020304" pitchFamily="18" charset="0"/>
                <a:ea typeface="Calibri" panose="020F0502020204030204" pitchFamily="34" charset="0"/>
                <a:cs typeface="SimSun" panose="02010600030101010101" pitchFamily="2" charset="-122"/>
              </a:rPr>
              <a:t>uality service</a:t>
            </a:r>
            <a:endParaRPr lang="en-US" sz="4400" dirty="0"/>
          </a:p>
        </p:txBody>
      </p:sp>
      <p:pic>
        <p:nvPicPr>
          <p:cNvPr id="5" name="Picture 4">
            <a:extLst>
              <a:ext uri="{FF2B5EF4-FFF2-40B4-BE49-F238E27FC236}">
                <a16:creationId xmlns:a16="http://schemas.microsoft.com/office/drawing/2014/main" id="{0CC09EB7-7567-BEDE-6CA6-882424B7AE6A}"/>
              </a:ext>
            </a:extLst>
          </p:cNvPr>
          <p:cNvPicPr>
            <a:picLocks noChangeAspect="1"/>
          </p:cNvPicPr>
          <p:nvPr/>
        </p:nvPicPr>
        <p:blipFill>
          <a:blip r:embed="rId3"/>
          <a:stretch>
            <a:fillRect/>
          </a:stretch>
        </p:blipFill>
        <p:spPr>
          <a:xfrm>
            <a:off x="7565721" y="3429000"/>
            <a:ext cx="4346531" cy="2782275"/>
          </a:xfrm>
          <a:prstGeom prst="roundRect">
            <a:avLst>
              <a:gd name="adj" fmla="val 9696"/>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988979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87B8-FA2A-538C-4878-C928A6DE0178}"/>
              </a:ext>
            </a:extLst>
          </p:cNvPr>
          <p:cNvSpPr>
            <a:spLocks noGrp="1"/>
          </p:cNvSpPr>
          <p:nvPr>
            <p:ph type="title"/>
          </p:nvPr>
        </p:nvSpPr>
        <p:spPr/>
        <p:txBody>
          <a:bodyPr>
            <a:normAutofit/>
          </a:bodyPr>
          <a:lstStyle/>
          <a:p>
            <a:pPr algn="ctr"/>
            <a:r>
              <a:rPr lang="en-US" sz="5400" b="1"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B579498E-0C3C-0F27-4F96-FF74636BBC3E}"/>
              </a:ext>
            </a:extLst>
          </p:cNvPr>
          <p:cNvSpPr>
            <a:spLocks noGrp="1"/>
          </p:cNvSpPr>
          <p:nvPr>
            <p:ph idx="1"/>
          </p:nvPr>
        </p:nvSpPr>
        <p:spPr>
          <a:xfrm>
            <a:off x="563670" y="2542785"/>
            <a:ext cx="11448789" cy="4133588"/>
          </a:xfrm>
        </p:spPr>
        <p:txBody>
          <a:bodyPr>
            <a:normAutofit/>
          </a:bodyPr>
          <a:lstStyle/>
          <a:p>
            <a:r>
              <a:rPr lang="en-US" sz="4400" dirty="0">
                <a:effectLst/>
                <a:latin typeface="Times New Roman" panose="02020603050405020304" pitchFamily="18" charset="0"/>
                <a:ea typeface="Calibri" panose="020F0502020204030204" pitchFamily="34" charset="0"/>
                <a:cs typeface="SimSun" panose="02010600030101010101" pitchFamily="2" charset="-122"/>
              </a:rPr>
              <a:t>Memorable, enjoyable experience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Personalized service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Luxury and sophistication</a:t>
            </a:r>
          </a:p>
          <a:p>
            <a:r>
              <a:rPr lang="en-US" sz="4400" dirty="0">
                <a:latin typeface="Times New Roman" panose="02020603050405020304" pitchFamily="18" charset="0"/>
                <a:ea typeface="Calibri" panose="020F0502020204030204" pitchFamily="34" charset="0"/>
                <a:cs typeface="SimSun" panose="02010600030101010101" pitchFamily="2" charset="-122"/>
              </a:rPr>
              <a:t>C</a:t>
            </a:r>
            <a:r>
              <a:rPr lang="en-US" sz="4400" dirty="0">
                <a:effectLst/>
                <a:latin typeface="Times New Roman" panose="02020603050405020304" pitchFamily="18" charset="0"/>
                <a:ea typeface="Calibri" panose="020F0502020204030204" pitchFamily="34" charset="0"/>
                <a:cs typeface="SimSun" panose="02010600030101010101" pitchFamily="2" charset="-122"/>
              </a:rPr>
              <a:t>orporate events and meetings</a:t>
            </a:r>
            <a:endParaRPr lang="en-US" sz="4400" dirty="0"/>
          </a:p>
        </p:txBody>
      </p:sp>
      <p:pic>
        <p:nvPicPr>
          <p:cNvPr id="5" name="Picture 4">
            <a:extLst>
              <a:ext uri="{FF2B5EF4-FFF2-40B4-BE49-F238E27FC236}">
                <a16:creationId xmlns:a16="http://schemas.microsoft.com/office/drawing/2014/main" id="{86BA8DD0-4C16-9D00-8F87-8A71D3B69E03}"/>
              </a:ext>
            </a:extLst>
          </p:cNvPr>
          <p:cNvPicPr>
            <a:picLocks noChangeAspect="1"/>
          </p:cNvPicPr>
          <p:nvPr/>
        </p:nvPicPr>
        <p:blipFill>
          <a:blip r:embed="rId3"/>
          <a:stretch>
            <a:fillRect/>
          </a:stretch>
        </p:blipFill>
        <p:spPr>
          <a:xfrm>
            <a:off x="8222294" y="2851108"/>
            <a:ext cx="3674706" cy="279813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814791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AB8D2-611E-5A42-847F-3689B4B820B6}"/>
              </a:ext>
            </a:extLst>
          </p:cNvPr>
          <p:cNvSpPr>
            <a:spLocks noGrp="1"/>
          </p:cNvSpPr>
          <p:nvPr>
            <p:ph type="title"/>
          </p:nvPr>
        </p:nvSpPr>
        <p:spPr/>
        <p:txBody>
          <a:bodyPr>
            <a:noAutofit/>
          </a:bodyPr>
          <a:lstStyle/>
          <a:p>
            <a:pPr algn="ctr"/>
            <a:r>
              <a:rPr lang="en-US" sz="4000" b="1" dirty="0">
                <a:effectLst/>
                <a:latin typeface="Times New Roman" panose="02020603050405020304" pitchFamily="18" charset="0"/>
                <a:ea typeface="Calibri" panose="020F0502020204030204" pitchFamily="34" charset="0"/>
                <a:cs typeface="SimSun" panose="02010600030101010101" pitchFamily="2" charset="-122"/>
              </a:rPr>
              <a:t>NATURE, SCOPE, AND ROLE OF THE GUEST SERVICES AND FACILITIES</a:t>
            </a:r>
            <a:endParaRPr lang="en-US" sz="4000" dirty="0"/>
          </a:p>
        </p:txBody>
      </p:sp>
      <p:sp>
        <p:nvSpPr>
          <p:cNvPr id="3" name="Content Placeholder 2">
            <a:extLst>
              <a:ext uri="{FF2B5EF4-FFF2-40B4-BE49-F238E27FC236}">
                <a16:creationId xmlns:a16="http://schemas.microsoft.com/office/drawing/2014/main" id="{7850E9C9-577B-824C-0CF3-2A585D747919}"/>
              </a:ext>
            </a:extLst>
          </p:cNvPr>
          <p:cNvSpPr>
            <a:spLocks noGrp="1"/>
          </p:cNvSpPr>
          <p:nvPr>
            <p:ph idx="1"/>
          </p:nvPr>
        </p:nvSpPr>
        <p:spPr>
          <a:xfrm>
            <a:off x="680321" y="2480153"/>
            <a:ext cx="10305005" cy="4183694"/>
          </a:xfrm>
        </p:spPr>
        <p:txBody>
          <a:bodyPr>
            <a:normAutofit/>
          </a:bodyPr>
          <a:lstStyle/>
          <a:p>
            <a:r>
              <a:rPr lang="en-US" sz="4400" dirty="0">
                <a:effectLst/>
                <a:latin typeface="Times New Roman" panose="02020603050405020304" pitchFamily="18" charset="0"/>
                <a:ea typeface="Calibri" panose="020F0502020204030204" pitchFamily="34" charset="0"/>
                <a:cs typeface="SimSun" panose="02010600030101010101" pitchFamily="2" charset="-122"/>
              </a:rPr>
              <a:t>Exceptional guest experience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Quality service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Personalized service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Anticipating guests' needs</a:t>
            </a:r>
          </a:p>
        </p:txBody>
      </p:sp>
      <p:pic>
        <p:nvPicPr>
          <p:cNvPr id="5" name="Picture 4">
            <a:extLst>
              <a:ext uri="{FF2B5EF4-FFF2-40B4-BE49-F238E27FC236}">
                <a16:creationId xmlns:a16="http://schemas.microsoft.com/office/drawing/2014/main" id="{9E8E40C8-84D0-68C0-D7E3-059734664680}"/>
              </a:ext>
            </a:extLst>
          </p:cNvPr>
          <p:cNvPicPr>
            <a:picLocks noChangeAspect="1"/>
          </p:cNvPicPr>
          <p:nvPr/>
        </p:nvPicPr>
        <p:blipFill>
          <a:blip r:embed="rId3"/>
          <a:stretch>
            <a:fillRect/>
          </a:stretch>
        </p:blipFill>
        <p:spPr>
          <a:xfrm>
            <a:off x="7566538" y="3294345"/>
            <a:ext cx="4411083" cy="29185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44376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A3AFA-87B5-B0D2-E795-5FA41ACB3057}"/>
              </a:ext>
            </a:extLst>
          </p:cNvPr>
          <p:cNvSpPr>
            <a:spLocks noGrp="1"/>
          </p:cNvSpPr>
          <p:nvPr>
            <p:ph type="title"/>
          </p:nvPr>
        </p:nvSpPr>
        <p:spPr/>
        <p:txBody>
          <a:bodyPr>
            <a:normAutofit/>
          </a:bodyPr>
          <a:lstStyle/>
          <a:p>
            <a:pPr algn="ctr"/>
            <a:r>
              <a:rPr lang="en-US" sz="5400" b="1" dirty="0">
                <a:latin typeface="Times New Roman" panose="02020603050405020304" pitchFamily="18" charset="0"/>
                <a:cs typeface="Times New Roman" panose="02020603050405020304" pitchFamily="18" charset="0"/>
              </a:rPr>
              <a:t>CONT’D…</a:t>
            </a:r>
          </a:p>
        </p:txBody>
      </p:sp>
      <p:sp>
        <p:nvSpPr>
          <p:cNvPr id="3" name="Content Placeholder 2">
            <a:extLst>
              <a:ext uri="{FF2B5EF4-FFF2-40B4-BE49-F238E27FC236}">
                <a16:creationId xmlns:a16="http://schemas.microsoft.com/office/drawing/2014/main" id="{26D89586-24EE-90FE-D967-58C030D89369}"/>
              </a:ext>
            </a:extLst>
          </p:cNvPr>
          <p:cNvSpPr>
            <a:spLocks noGrp="1"/>
          </p:cNvSpPr>
          <p:nvPr>
            <p:ph idx="1"/>
          </p:nvPr>
        </p:nvSpPr>
        <p:spPr>
          <a:xfrm>
            <a:off x="680321" y="2336872"/>
            <a:ext cx="9613861" cy="4151610"/>
          </a:xfrm>
        </p:spPr>
        <p:txBody>
          <a:bodyPr>
            <a:noAutofit/>
          </a:bodyPr>
          <a:lstStyle/>
          <a:p>
            <a:r>
              <a:rPr lang="en-US" sz="4400" dirty="0">
                <a:effectLst/>
                <a:latin typeface="Times New Roman" panose="02020603050405020304" pitchFamily="18" charset="0"/>
                <a:ea typeface="Calibri" panose="020F0502020204030204" pitchFamily="34" charset="0"/>
                <a:cs typeface="SimSun" panose="02010600030101010101" pitchFamily="2" charset="-122"/>
              </a:rPr>
              <a:t>Quality amenities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Exquisite dining options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Modern conveniences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Sustainability and eco-friendliness</a:t>
            </a:r>
          </a:p>
          <a:p>
            <a:r>
              <a:rPr lang="en-US" sz="4400" dirty="0">
                <a:latin typeface="Times New Roman" panose="02020603050405020304" pitchFamily="18" charset="0"/>
                <a:ea typeface="Calibri" panose="020F0502020204030204" pitchFamily="34" charset="0"/>
                <a:cs typeface="SimSun" panose="02010600030101010101" pitchFamily="2" charset="-122"/>
              </a:rPr>
              <a:t>E</a:t>
            </a:r>
            <a:r>
              <a:rPr lang="en-US" sz="4400" dirty="0">
                <a:effectLst/>
                <a:latin typeface="Times New Roman" panose="02020603050405020304" pitchFamily="18" charset="0"/>
                <a:ea typeface="Calibri" panose="020F0502020204030204" pitchFamily="34" charset="0"/>
                <a:cs typeface="SimSun" panose="02010600030101010101" pitchFamily="2" charset="-122"/>
              </a:rPr>
              <a:t>nvironmental impact</a:t>
            </a:r>
          </a:p>
        </p:txBody>
      </p:sp>
    </p:spTree>
    <p:extLst>
      <p:ext uri="{BB962C8B-B14F-4D97-AF65-F5344CB8AC3E}">
        <p14:creationId xmlns:p14="http://schemas.microsoft.com/office/powerpoint/2010/main" val="97084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ABC1-4CB8-6497-2A24-857D93B0858C}"/>
              </a:ext>
            </a:extLst>
          </p:cNvPr>
          <p:cNvSpPr>
            <a:spLocks noGrp="1"/>
          </p:cNvSpPr>
          <p:nvPr>
            <p:ph type="title"/>
          </p:nvPr>
        </p:nvSpPr>
        <p:spPr/>
        <p:txBody>
          <a:bodyPr>
            <a:noAutofit/>
          </a:bodyPr>
          <a:lstStyle/>
          <a:p>
            <a:pPr algn="ctr"/>
            <a:r>
              <a:rPr lang="en-US" sz="4800" b="1" dirty="0">
                <a:effectLst/>
                <a:latin typeface="Times New Roman" panose="02020603050405020304" pitchFamily="18" charset="0"/>
                <a:ea typeface="Calibri" panose="020F0502020204030204" pitchFamily="34" charset="0"/>
                <a:cs typeface="SimSun" panose="02010600030101010101" pitchFamily="2" charset="-122"/>
              </a:rPr>
              <a:t>ROLE AND FUNCTION OF GUEST SERVICES</a:t>
            </a:r>
            <a:endParaRPr lang="en-US" sz="4800" b="1" dirty="0"/>
          </a:p>
        </p:txBody>
      </p:sp>
      <p:sp>
        <p:nvSpPr>
          <p:cNvPr id="3" name="Content Placeholder 2">
            <a:extLst>
              <a:ext uri="{FF2B5EF4-FFF2-40B4-BE49-F238E27FC236}">
                <a16:creationId xmlns:a16="http://schemas.microsoft.com/office/drawing/2014/main" id="{726F8788-70B0-2161-A90B-98126A87264C}"/>
              </a:ext>
            </a:extLst>
          </p:cNvPr>
          <p:cNvSpPr>
            <a:spLocks noGrp="1"/>
          </p:cNvSpPr>
          <p:nvPr>
            <p:ph idx="1"/>
          </p:nvPr>
        </p:nvSpPr>
        <p:spPr>
          <a:xfrm>
            <a:off x="680321" y="2336873"/>
            <a:ext cx="9613861" cy="4364552"/>
          </a:xfrm>
        </p:spPr>
        <p:txBody>
          <a:bodyPr>
            <a:noAutofit/>
          </a:bodyPr>
          <a:lstStyle/>
          <a:p>
            <a:r>
              <a:rPr lang="en-US" sz="4400" dirty="0">
                <a:effectLst/>
                <a:latin typeface="Times New Roman" panose="02020603050405020304" pitchFamily="18" charset="0"/>
                <a:ea typeface="Calibri" panose="020F0502020204030204" pitchFamily="34" charset="0"/>
                <a:cs typeface="SimSun" panose="02010600030101010101" pitchFamily="2" charset="-122"/>
              </a:rPr>
              <a:t>Positive, memorable experience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Customer satisfaction</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Customer loyalty, repeat business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Competitive advantage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Revenue generation</a:t>
            </a:r>
          </a:p>
          <a:p>
            <a:r>
              <a:rPr lang="en-US" sz="4400" dirty="0">
                <a:latin typeface="Times New Roman" panose="02020603050405020304" pitchFamily="18" charset="0"/>
                <a:ea typeface="Calibri" panose="020F0502020204030204" pitchFamily="34" charset="0"/>
                <a:cs typeface="SimSun" panose="02010600030101010101" pitchFamily="2" charset="-122"/>
              </a:rPr>
              <a:t>B</a:t>
            </a:r>
            <a:r>
              <a:rPr lang="en-US" sz="4400" dirty="0">
                <a:effectLst/>
                <a:latin typeface="Times New Roman" panose="02020603050405020304" pitchFamily="18" charset="0"/>
                <a:ea typeface="Calibri" panose="020F0502020204030204" pitchFamily="34" charset="0"/>
                <a:cs typeface="SimSun" panose="02010600030101010101" pitchFamily="2" charset="-122"/>
              </a:rPr>
              <a:t>rand reputation</a:t>
            </a:r>
            <a:endParaRPr lang="en-US" sz="4400" dirty="0"/>
          </a:p>
        </p:txBody>
      </p:sp>
    </p:spTree>
    <p:extLst>
      <p:ext uri="{BB962C8B-B14F-4D97-AF65-F5344CB8AC3E}">
        <p14:creationId xmlns:p14="http://schemas.microsoft.com/office/powerpoint/2010/main" val="3400871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5B9B4-BFEE-CA8B-100C-1ED2AE209DAB}"/>
              </a:ext>
            </a:extLst>
          </p:cNvPr>
          <p:cNvSpPr>
            <a:spLocks noGrp="1"/>
          </p:cNvSpPr>
          <p:nvPr>
            <p:ph type="title"/>
          </p:nvPr>
        </p:nvSpPr>
        <p:spPr/>
        <p:txBody>
          <a:bodyPr>
            <a:noAutofit/>
          </a:bodyPr>
          <a:lstStyle/>
          <a:p>
            <a:pPr algn="ctr"/>
            <a:r>
              <a:rPr lang="en-US" sz="4000" b="1" dirty="0">
                <a:effectLst/>
                <a:latin typeface="Times New Roman" panose="02020603050405020304" pitchFamily="18" charset="0"/>
                <a:ea typeface="Calibri" panose="020F0502020204030204" pitchFamily="34" charset="0"/>
                <a:cs typeface="SimSun" panose="02010600030101010101" pitchFamily="2" charset="-122"/>
              </a:rPr>
              <a:t>IMPORTANCE OF HOSPITALITY AND EXCEEDING GUEST EXPECTATIONS</a:t>
            </a:r>
            <a:endParaRPr lang="en-US" sz="4000" dirty="0"/>
          </a:p>
        </p:txBody>
      </p:sp>
      <p:sp>
        <p:nvSpPr>
          <p:cNvPr id="3" name="Content Placeholder 2">
            <a:extLst>
              <a:ext uri="{FF2B5EF4-FFF2-40B4-BE49-F238E27FC236}">
                <a16:creationId xmlns:a16="http://schemas.microsoft.com/office/drawing/2014/main" id="{8E8E2161-EC01-FA7C-3EE5-39302E93E956}"/>
              </a:ext>
            </a:extLst>
          </p:cNvPr>
          <p:cNvSpPr>
            <a:spLocks noGrp="1"/>
          </p:cNvSpPr>
          <p:nvPr>
            <p:ph idx="1"/>
          </p:nvPr>
        </p:nvSpPr>
        <p:spPr>
          <a:xfrm>
            <a:off x="680321" y="2336872"/>
            <a:ext cx="9613861" cy="4201713"/>
          </a:xfrm>
        </p:spPr>
        <p:txBody>
          <a:bodyPr>
            <a:noAutofit/>
          </a:bodyPr>
          <a:lstStyle/>
          <a:p>
            <a:r>
              <a:rPr lang="en-US" sz="4400" dirty="0">
                <a:effectLst/>
                <a:latin typeface="Times New Roman" panose="02020603050405020304" pitchFamily="18" charset="0"/>
                <a:ea typeface="Calibri" panose="020F0502020204030204" pitchFamily="34" charset="0"/>
                <a:cs typeface="SimSun" panose="02010600030101010101" pitchFamily="2" charset="-122"/>
              </a:rPr>
              <a:t>Exceptional service</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Local attractions, activities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Comfortable, welcoming environment</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Design and décor</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Personalized, customized experiences</a:t>
            </a:r>
          </a:p>
        </p:txBody>
      </p:sp>
    </p:spTree>
    <p:extLst>
      <p:ext uri="{BB962C8B-B14F-4D97-AF65-F5344CB8AC3E}">
        <p14:creationId xmlns:p14="http://schemas.microsoft.com/office/powerpoint/2010/main" val="1741800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16AB-9F9C-BA1F-7AD8-1EBE4A604454}"/>
              </a:ext>
            </a:extLst>
          </p:cNvPr>
          <p:cNvSpPr>
            <a:spLocks noGrp="1"/>
          </p:cNvSpPr>
          <p:nvPr>
            <p:ph type="title"/>
          </p:nvPr>
        </p:nvSpPr>
        <p:spPr/>
        <p:txBody>
          <a:bodyPr>
            <a:normAutofit/>
          </a:bodyPr>
          <a:lstStyle/>
          <a:p>
            <a:pPr algn="ctr"/>
            <a:r>
              <a:rPr lang="en-US" sz="5400" b="1" dirty="0">
                <a:effectLst/>
                <a:latin typeface="Times New Roman" panose="02020603050405020304" pitchFamily="18" charset="0"/>
                <a:ea typeface="Calibri" panose="020F0502020204030204" pitchFamily="34" charset="0"/>
                <a:cs typeface="SimSun" panose="02010600030101010101" pitchFamily="2" charset="-122"/>
              </a:rPr>
              <a:t>CONCLUSION</a:t>
            </a:r>
            <a:endParaRPr lang="en-US" sz="5400" dirty="0"/>
          </a:p>
        </p:txBody>
      </p:sp>
      <p:sp>
        <p:nvSpPr>
          <p:cNvPr id="3" name="Content Placeholder 2">
            <a:extLst>
              <a:ext uri="{FF2B5EF4-FFF2-40B4-BE49-F238E27FC236}">
                <a16:creationId xmlns:a16="http://schemas.microsoft.com/office/drawing/2014/main" id="{0822AEFA-884C-2418-F911-E32B6C7E8762}"/>
              </a:ext>
            </a:extLst>
          </p:cNvPr>
          <p:cNvSpPr>
            <a:spLocks noGrp="1"/>
          </p:cNvSpPr>
          <p:nvPr>
            <p:ph idx="1"/>
          </p:nvPr>
        </p:nvSpPr>
        <p:spPr>
          <a:xfrm>
            <a:off x="436193" y="2336872"/>
            <a:ext cx="11319613" cy="4276869"/>
          </a:xfrm>
        </p:spPr>
        <p:txBody>
          <a:bodyPr>
            <a:noAutofit/>
          </a:bodyPr>
          <a:lstStyle/>
          <a:p>
            <a:r>
              <a:rPr lang="en-US" sz="4400" dirty="0">
                <a:effectLst/>
                <a:latin typeface="Times New Roman" panose="02020603050405020304" pitchFamily="18" charset="0"/>
                <a:ea typeface="Calibri" panose="020F0502020204030204" pitchFamily="34" charset="0"/>
                <a:cs typeface="SimSun" panose="02010600030101010101" pitchFamily="2" charset="-122"/>
              </a:rPr>
              <a:t>Quality, hospitality, guest services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Main consumers – </a:t>
            </a:r>
            <a:r>
              <a:rPr lang="en-US" sz="4400" dirty="0">
                <a:latin typeface="Times New Roman" panose="02020603050405020304" pitchFamily="18" charset="0"/>
                <a:ea typeface="Calibri" panose="020F0502020204030204" pitchFamily="34" charset="0"/>
                <a:cs typeface="SimSun" panose="02010600030101010101" pitchFamily="2" charset="-122"/>
              </a:rPr>
              <a:t>T</a:t>
            </a:r>
            <a:r>
              <a:rPr lang="en-US" sz="4400" dirty="0">
                <a:effectLst/>
                <a:latin typeface="Times New Roman" panose="02020603050405020304" pitchFamily="18" charset="0"/>
                <a:ea typeface="Calibri" panose="020F0502020204030204" pitchFamily="34" charset="0"/>
                <a:cs typeface="SimSun" panose="02010600030101010101" pitchFamily="2" charset="-122"/>
              </a:rPr>
              <a:t>ravelers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Nature, scope, role – guest services</a:t>
            </a:r>
          </a:p>
          <a:p>
            <a:r>
              <a:rPr lang="en-US" sz="4400" dirty="0">
                <a:effectLst/>
                <a:latin typeface="Times New Roman" panose="02020603050405020304" pitchFamily="18" charset="0"/>
                <a:ea typeface="Calibri" panose="020F0502020204030204" pitchFamily="34" charset="0"/>
                <a:cs typeface="SimSun" panose="02010600030101010101" pitchFamily="2" charset="-122"/>
              </a:rPr>
              <a:t>Positive, memorable experience</a:t>
            </a:r>
          </a:p>
          <a:p>
            <a:r>
              <a:rPr lang="en-US" sz="4400" dirty="0">
                <a:latin typeface="Times New Roman" panose="02020603050405020304" pitchFamily="18" charset="0"/>
                <a:ea typeface="Calibri" panose="020F0502020204030204" pitchFamily="34" charset="0"/>
                <a:cs typeface="SimSun" panose="02010600030101010101" pitchFamily="2" charset="-122"/>
              </a:rPr>
              <a:t>P</a:t>
            </a:r>
            <a:r>
              <a:rPr lang="en-US" sz="4400" dirty="0">
                <a:effectLst/>
                <a:latin typeface="Times New Roman" panose="02020603050405020304" pitchFamily="18" charset="0"/>
                <a:ea typeface="Calibri" panose="020F0502020204030204" pitchFamily="34" charset="0"/>
                <a:cs typeface="SimSun" panose="02010600030101010101" pitchFamily="2" charset="-122"/>
              </a:rPr>
              <a:t>rioritizing hospitality</a:t>
            </a:r>
          </a:p>
        </p:txBody>
      </p:sp>
      <p:pic>
        <p:nvPicPr>
          <p:cNvPr id="5" name="Picture 4">
            <a:extLst>
              <a:ext uri="{FF2B5EF4-FFF2-40B4-BE49-F238E27FC236}">
                <a16:creationId xmlns:a16="http://schemas.microsoft.com/office/drawing/2014/main" id="{E4919110-943A-93C5-0DFF-18EAA82A95F7}"/>
              </a:ext>
            </a:extLst>
          </p:cNvPr>
          <p:cNvPicPr>
            <a:picLocks noChangeAspect="1"/>
          </p:cNvPicPr>
          <p:nvPr/>
        </p:nvPicPr>
        <p:blipFill>
          <a:blip r:embed="rId3"/>
          <a:stretch>
            <a:fillRect/>
          </a:stretch>
        </p:blipFill>
        <p:spPr>
          <a:xfrm>
            <a:off x="8628220" y="4114798"/>
            <a:ext cx="3331924" cy="2498943"/>
          </a:xfrm>
          <a:prstGeom prst="rect">
            <a:avLst/>
          </a:prstGeom>
          <a:ln>
            <a:noFill/>
          </a:ln>
          <a:effectLst>
            <a:softEdge rad="112500"/>
          </a:effectLst>
        </p:spPr>
      </p:pic>
    </p:spTree>
    <p:extLst>
      <p:ext uri="{BB962C8B-B14F-4D97-AF65-F5344CB8AC3E}">
        <p14:creationId xmlns:p14="http://schemas.microsoft.com/office/powerpoint/2010/main" val="389271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AB829-D25D-B0D9-D50A-B05964942B59}"/>
              </a:ext>
            </a:extLst>
          </p:cNvPr>
          <p:cNvSpPr>
            <a:spLocks noGrp="1"/>
          </p:cNvSpPr>
          <p:nvPr>
            <p:ph type="title"/>
          </p:nvPr>
        </p:nvSpPr>
        <p:spPr/>
        <p:txBody>
          <a:bodyPr>
            <a:normAutofit/>
          </a:bodyPr>
          <a:lstStyle/>
          <a:p>
            <a:pPr algn="ctr"/>
            <a:r>
              <a:rPr lang="en-US" sz="5400" b="1" dirty="0">
                <a:effectLst/>
                <a:latin typeface="Times New Roman" panose="02020603050405020304" pitchFamily="18" charset="0"/>
                <a:ea typeface="Calibri" panose="020F0502020204030204" pitchFamily="34" charset="0"/>
                <a:cs typeface="SimSun" panose="02010600030101010101" pitchFamily="2" charset="-122"/>
              </a:rPr>
              <a:t>REFERENCES</a:t>
            </a:r>
            <a:endParaRPr lang="en-US" sz="5400" dirty="0"/>
          </a:p>
        </p:txBody>
      </p:sp>
      <p:sp>
        <p:nvSpPr>
          <p:cNvPr id="3" name="Content Placeholder 2">
            <a:extLst>
              <a:ext uri="{FF2B5EF4-FFF2-40B4-BE49-F238E27FC236}">
                <a16:creationId xmlns:a16="http://schemas.microsoft.com/office/drawing/2014/main" id="{56B99420-A4AD-BCD2-56DC-0335E4ECC3A3}"/>
              </a:ext>
            </a:extLst>
          </p:cNvPr>
          <p:cNvSpPr>
            <a:spLocks noGrp="1"/>
          </p:cNvSpPr>
          <p:nvPr>
            <p:ph idx="1"/>
          </p:nvPr>
        </p:nvSpPr>
        <p:spPr>
          <a:xfrm>
            <a:off x="297180" y="2036064"/>
            <a:ext cx="10229850" cy="4821935"/>
          </a:xfrm>
        </p:spPr>
        <p:txBody>
          <a:bodyPr>
            <a:normAutofit fontScale="92500" lnSpcReduction="10000"/>
          </a:bodyPr>
          <a:lstStyle/>
          <a:p>
            <a:pPr marL="720000" marR="0" indent="-720000">
              <a:lnSpc>
                <a:spcPct val="120000"/>
              </a:lnSpc>
              <a:spcBef>
                <a:spcPts val="0"/>
              </a:spcBef>
              <a:spcAft>
                <a:spcPts val="0"/>
              </a:spcAft>
              <a:buNone/>
            </a:pPr>
            <a:r>
              <a:rPr lang="en-US" sz="1800" dirty="0">
                <a:effectLst/>
                <a:latin typeface="Times New Roman" panose="02020603050405020304" pitchFamily="18" charset="0"/>
                <a:ea typeface="Calibri" panose="020F0502020204030204" pitchFamily="34" charset="0"/>
                <a:cs typeface="SimSun" panose="02010600030101010101" pitchFamily="2" charset="-122"/>
              </a:rPr>
              <a:t>Comparably (2023) </a:t>
            </a:r>
            <a:r>
              <a:rPr lang="en-US" sz="1800" i="1" dirty="0">
                <a:effectLst/>
                <a:latin typeface="Times New Roman" panose="02020603050405020304" pitchFamily="18" charset="0"/>
                <a:ea typeface="Calibri" panose="020F0502020204030204" pitchFamily="34" charset="0"/>
                <a:cs typeface="SimSun" panose="02010600030101010101" pitchFamily="2" charset="-122"/>
              </a:rPr>
              <a:t>Ritz-Carlton NPS &amp; Customer Reviews | comparably</a:t>
            </a:r>
            <a:r>
              <a:rPr lang="en-US" sz="1800" dirty="0">
                <a:effectLst/>
                <a:latin typeface="Times New Roman" panose="02020603050405020304" pitchFamily="18" charset="0"/>
                <a:ea typeface="Calibri" panose="020F0502020204030204" pitchFamily="34" charset="0"/>
                <a:cs typeface="SimSun" panose="02010600030101010101" pitchFamily="2" charset="-122"/>
              </a:rPr>
              <a:t>, </a:t>
            </a:r>
            <a:r>
              <a:rPr lang="en-US" sz="1800" i="1" dirty="0">
                <a:effectLst/>
                <a:latin typeface="Times New Roman" panose="02020603050405020304" pitchFamily="18" charset="0"/>
                <a:ea typeface="Calibri" panose="020F0502020204030204" pitchFamily="34" charset="0"/>
                <a:cs typeface="SimSun" panose="02010600030101010101" pitchFamily="2" charset="-122"/>
              </a:rPr>
              <a:t>comparably</a:t>
            </a:r>
            <a:r>
              <a:rPr lang="en-US" sz="1800" dirty="0">
                <a:effectLst/>
                <a:latin typeface="Times New Roman" panose="02020603050405020304" pitchFamily="18" charset="0"/>
                <a:ea typeface="Calibri" panose="020F0502020204030204" pitchFamily="34" charset="0"/>
                <a:cs typeface="SimSun" panose="02010600030101010101" pitchFamily="2" charset="-122"/>
              </a:rPr>
              <a:t>. Available at: https://www.comparably.com/brands/ritz-carlton (Accessed: February 8, 2023). </a:t>
            </a:r>
          </a:p>
          <a:p>
            <a:pPr marL="720000" marR="0" indent="-720000">
              <a:lnSpc>
                <a:spcPct val="120000"/>
              </a:lnSpc>
              <a:spcBef>
                <a:spcPts val="0"/>
              </a:spcBef>
              <a:spcAft>
                <a:spcPts val="0"/>
              </a:spcAft>
              <a:buNone/>
            </a:pPr>
            <a:r>
              <a:rPr lang="en-US" sz="1800" dirty="0">
                <a:effectLst/>
                <a:latin typeface="Times New Roman" panose="02020603050405020304" pitchFamily="18" charset="0"/>
                <a:ea typeface="Calibri" panose="020F0502020204030204" pitchFamily="34" charset="0"/>
                <a:cs typeface="SimSun" panose="02010600030101010101" pitchFamily="2" charset="-122"/>
              </a:rPr>
              <a:t>Deng, J. (2022) “Hotel brands and the impact of brand differentiation on the success of the Global Hotel Brands,” </a:t>
            </a:r>
            <a:r>
              <a:rPr lang="en-US" sz="1800" i="1" dirty="0">
                <a:effectLst/>
                <a:latin typeface="Times New Roman" panose="02020603050405020304" pitchFamily="18" charset="0"/>
                <a:ea typeface="Calibri" panose="020F0502020204030204" pitchFamily="34" charset="0"/>
                <a:cs typeface="SimSun" panose="02010600030101010101" pitchFamily="2" charset="-122"/>
              </a:rPr>
              <a:t>Highlights in Business, Economics and Management</a:t>
            </a:r>
            <a:r>
              <a:rPr lang="en-US" sz="1800" dirty="0">
                <a:effectLst/>
                <a:latin typeface="Times New Roman" panose="02020603050405020304" pitchFamily="18" charset="0"/>
                <a:ea typeface="Calibri" panose="020F0502020204030204" pitchFamily="34" charset="0"/>
                <a:cs typeface="SimSun" panose="02010600030101010101" pitchFamily="2" charset="-122"/>
              </a:rPr>
              <a:t>, 1, pp. 265–276. Available at: https://doi.org/10.54097/hbem.v1i.2582. </a:t>
            </a:r>
          </a:p>
          <a:p>
            <a:pPr marL="720000" marR="0" indent="-720000">
              <a:lnSpc>
                <a:spcPct val="120000"/>
              </a:lnSpc>
              <a:spcBef>
                <a:spcPts val="0"/>
              </a:spcBef>
              <a:spcAft>
                <a:spcPts val="0"/>
              </a:spcAft>
              <a:buNone/>
            </a:pPr>
            <a:r>
              <a:rPr lang="en-US" sz="1800" dirty="0">
                <a:effectLst/>
                <a:latin typeface="Times New Roman" panose="02020603050405020304" pitchFamily="18" charset="0"/>
                <a:ea typeface="Calibri" panose="020F0502020204030204" pitchFamily="34" charset="0"/>
                <a:cs typeface="SimSun" panose="02010600030101010101" pitchFamily="2" charset="-122"/>
              </a:rPr>
              <a:t>Dhir, S. (2019) “Marriott Hotels,” </a:t>
            </a:r>
            <a:r>
              <a:rPr lang="en-US" sz="1800" i="1" dirty="0">
                <a:effectLst/>
                <a:latin typeface="Times New Roman" panose="02020603050405020304" pitchFamily="18" charset="0"/>
                <a:ea typeface="Calibri" panose="020F0502020204030204" pitchFamily="34" charset="0"/>
                <a:cs typeface="SimSun" panose="02010600030101010101" pitchFamily="2" charset="-122"/>
              </a:rPr>
              <a:t>Flexible Systems Management</a:t>
            </a:r>
            <a:r>
              <a:rPr lang="en-US" sz="1800" dirty="0">
                <a:effectLst/>
                <a:latin typeface="Times New Roman" panose="02020603050405020304" pitchFamily="18" charset="0"/>
                <a:ea typeface="Calibri" panose="020F0502020204030204" pitchFamily="34" charset="0"/>
                <a:cs typeface="SimSun" panose="02010600030101010101" pitchFamily="2" charset="-122"/>
              </a:rPr>
              <a:t>, pp. 147–162. Available at: https://doi.org/10.1007/978-981-13-7064-9_9. </a:t>
            </a:r>
          </a:p>
          <a:p>
            <a:pPr marL="720000" marR="0" indent="-720000">
              <a:lnSpc>
                <a:spcPct val="120000"/>
              </a:lnSpc>
              <a:spcBef>
                <a:spcPts val="0"/>
              </a:spcBef>
              <a:spcAft>
                <a:spcPts val="0"/>
              </a:spcAft>
              <a:buNone/>
            </a:pPr>
            <a:r>
              <a:rPr lang="en-US" sz="1800" dirty="0">
                <a:effectLst/>
                <a:latin typeface="Times New Roman" panose="02020603050405020304" pitchFamily="18" charset="0"/>
                <a:ea typeface="Calibri" panose="020F0502020204030204" pitchFamily="34" charset="0"/>
                <a:cs typeface="SimSun" panose="02010600030101010101" pitchFamily="2" charset="-122"/>
              </a:rPr>
              <a:t>Khajeh Nobar, H.B. and Rostamzadeh, R. (2018) “The impact of customer satisfaction, customer experience and customer loyalty on Brand Power: Empirical Evidence from Hotel Industry,” </a:t>
            </a:r>
            <a:r>
              <a:rPr lang="en-US" sz="1800" i="1" dirty="0">
                <a:effectLst/>
                <a:latin typeface="Times New Roman" panose="02020603050405020304" pitchFamily="18" charset="0"/>
                <a:ea typeface="Calibri" panose="020F0502020204030204" pitchFamily="34" charset="0"/>
                <a:cs typeface="SimSun" panose="02010600030101010101" pitchFamily="2" charset="-122"/>
              </a:rPr>
              <a:t>Journal of Business Economics and Management</a:t>
            </a:r>
            <a:r>
              <a:rPr lang="en-US" sz="1800" dirty="0">
                <a:effectLst/>
                <a:latin typeface="Times New Roman" panose="02020603050405020304" pitchFamily="18" charset="0"/>
                <a:ea typeface="Calibri" panose="020F0502020204030204" pitchFamily="34" charset="0"/>
                <a:cs typeface="SimSun" panose="02010600030101010101" pitchFamily="2" charset="-122"/>
              </a:rPr>
              <a:t>, 19(2), pp. 417–430. Available at: https://doi.org/10.3846/jbem.2018.5678. </a:t>
            </a:r>
          </a:p>
          <a:p>
            <a:pPr marL="720000" marR="0" indent="-720000">
              <a:lnSpc>
                <a:spcPct val="120000"/>
              </a:lnSpc>
              <a:spcBef>
                <a:spcPts val="0"/>
              </a:spcBef>
              <a:spcAft>
                <a:spcPts val="0"/>
              </a:spcAft>
              <a:buNone/>
            </a:pPr>
            <a:r>
              <a:rPr lang="en-US" sz="1800" dirty="0">
                <a:effectLst/>
                <a:latin typeface="Times New Roman" panose="02020603050405020304" pitchFamily="18" charset="0"/>
                <a:ea typeface="Calibri" panose="020F0502020204030204" pitchFamily="34" charset="0"/>
                <a:cs typeface="SimSun" panose="02010600030101010101" pitchFamily="2" charset="-122"/>
              </a:rPr>
              <a:t>Kim, M.R., Vogt, C.A. and Knutson, B.J. (2013) “Relationships among customer satisfaction, delight, and loyalty in the hospitality industry,” </a:t>
            </a:r>
            <a:r>
              <a:rPr lang="en-US" sz="1800" i="1" dirty="0">
                <a:effectLst/>
                <a:latin typeface="Times New Roman" panose="02020603050405020304" pitchFamily="18" charset="0"/>
                <a:ea typeface="Calibri" panose="020F0502020204030204" pitchFamily="34" charset="0"/>
                <a:cs typeface="SimSun" panose="02010600030101010101" pitchFamily="2" charset="-122"/>
              </a:rPr>
              <a:t>Journal of Hospitality &amp; Tourism Research</a:t>
            </a:r>
            <a:r>
              <a:rPr lang="en-US" sz="1800" dirty="0">
                <a:effectLst/>
                <a:latin typeface="Times New Roman" panose="02020603050405020304" pitchFamily="18" charset="0"/>
                <a:ea typeface="Calibri" panose="020F0502020204030204" pitchFamily="34" charset="0"/>
                <a:cs typeface="SimSun" panose="02010600030101010101" pitchFamily="2" charset="-122"/>
              </a:rPr>
              <a:t>, 39(2), pp. 170–197. Available at: https://doi.org/10.1177/1096348012471376. </a:t>
            </a:r>
          </a:p>
          <a:p>
            <a:pPr marL="720000" marR="0" indent="-720000">
              <a:lnSpc>
                <a:spcPct val="120000"/>
              </a:lnSpc>
              <a:spcBef>
                <a:spcPts val="0"/>
              </a:spcBef>
              <a:spcAft>
                <a:spcPts val="0"/>
              </a:spcAft>
              <a:buNone/>
            </a:pPr>
            <a:r>
              <a:rPr lang="en-US" sz="1800" dirty="0">
                <a:effectLst/>
                <a:latin typeface="Times New Roman" panose="02020603050405020304" pitchFamily="18" charset="0"/>
                <a:ea typeface="Calibri" panose="020F0502020204030204" pitchFamily="34" charset="0"/>
                <a:cs typeface="SimSun" panose="02010600030101010101" pitchFamily="2" charset="-122"/>
              </a:rPr>
              <a:t>Lee, J.W. and Kwag, M. (2017) “Corporate marketing strategy using social media: A case study of the Ritz-Carlton Seoul,” </a:t>
            </a:r>
            <a:r>
              <a:rPr lang="en-US" sz="1800" i="1" dirty="0">
                <a:effectLst/>
                <a:latin typeface="Times New Roman" panose="02020603050405020304" pitchFamily="18" charset="0"/>
                <a:ea typeface="Calibri" panose="020F0502020204030204" pitchFamily="34" charset="0"/>
                <a:cs typeface="SimSun" panose="02010600030101010101" pitchFamily="2" charset="-122"/>
              </a:rPr>
              <a:t>The Journal of Asian Finance, Economics and Business</a:t>
            </a:r>
            <a:r>
              <a:rPr lang="en-US" sz="1800" dirty="0">
                <a:effectLst/>
                <a:latin typeface="Times New Roman" panose="02020603050405020304" pitchFamily="18" charset="0"/>
                <a:ea typeface="Calibri" panose="020F0502020204030204" pitchFamily="34" charset="0"/>
                <a:cs typeface="SimSun" panose="02010600030101010101" pitchFamily="2" charset="-122"/>
              </a:rPr>
              <a:t>, 4(1), pp. 79–86. Available at: https://doi.org/10.13106/jafeb.2017.vol4.no1.79. </a:t>
            </a:r>
          </a:p>
          <a:p>
            <a:pPr marL="0" marR="0" indent="0">
              <a:lnSpc>
                <a:spcPct val="200000"/>
              </a:lnSpc>
              <a:spcBef>
                <a:spcPts val="0"/>
              </a:spcBef>
              <a:spcAft>
                <a:spcPts val="0"/>
              </a:spcAft>
              <a:buNone/>
            </a:pPr>
            <a:endParaRPr lang="en-US" dirty="0"/>
          </a:p>
        </p:txBody>
      </p:sp>
    </p:spTree>
    <p:extLst>
      <p:ext uri="{BB962C8B-B14F-4D97-AF65-F5344CB8AC3E}">
        <p14:creationId xmlns:p14="http://schemas.microsoft.com/office/powerpoint/2010/main" val="3147071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95D2C-933A-D2F9-CAF1-89DD716D305D}"/>
              </a:ext>
            </a:extLst>
          </p:cNvPr>
          <p:cNvSpPr>
            <a:spLocks noGrp="1"/>
          </p:cNvSpPr>
          <p:nvPr>
            <p:ph type="title"/>
          </p:nvPr>
        </p:nvSpPr>
        <p:spPr/>
        <p:txBody>
          <a:bodyPr/>
          <a:lstStyle/>
          <a:p>
            <a:endParaRPr lang="en-KE"/>
          </a:p>
        </p:txBody>
      </p:sp>
      <p:sp>
        <p:nvSpPr>
          <p:cNvPr id="3" name="Content Placeholder 2">
            <a:extLst>
              <a:ext uri="{FF2B5EF4-FFF2-40B4-BE49-F238E27FC236}">
                <a16:creationId xmlns:a16="http://schemas.microsoft.com/office/drawing/2014/main" id="{A727A294-9142-54BB-4B72-BBC9BB23871B}"/>
              </a:ext>
            </a:extLst>
          </p:cNvPr>
          <p:cNvSpPr>
            <a:spLocks noGrp="1"/>
          </p:cNvSpPr>
          <p:nvPr>
            <p:ph idx="1"/>
          </p:nvPr>
        </p:nvSpPr>
        <p:spPr>
          <a:xfrm>
            <a:off x="251459" y="1931670"/>
            <a:ext cx="10042723" cy="4789170"/>
          </a:xfrm>
        </p:spPr>
        <p:txBody>
          <a:bodyPr>
            <a:normAutofit fontScale="70000" lnSpcReduction="20000"/>
          </a:bodyPr>
          <a:lstStyle/>
          <a:p>
            <a:pPr marL="720000" marR="0" indent="-720000">
              <a:lnSpc>
                <a:spcPct val="120000"/>
              </a:lnSpc>
              <a:spcBef>
                <a:spcPts val="0"/>
              </a:spcBef>
              <a:spcAft>
                <a:spcPts val="0"/>
              </a:spcAft>
              <a:buNone/>
            </a:pPr>
            <a:r>
              <a:rPr lang="en-US" sz="2400" dirty="0">
                <a:effectLst/>
                <a:latin typeface="Times New Roman" panose="02020603050405020304" pitchFamily="18" charset="0"/>
                <a:ea typeface="Calibri" panose="020F0502020204030204" pitchFamily="34" charset="0"/>
                <a:cs typeface="SimSun" panose="02010600030101010101" pitchFamily="2" charset="-122"/>
              </a:rPr>
              <a:t>Li, H. </a:t>
            </a:r>
            <a:r>
              <a:rPr lang="en-US" sz="2400" i="1" dirty="0">
                <a:effectLst/>
                <a:latin typeface="Times New Roman" panose="02020603050405020304" pitchFamily="18" charset="0"/>
                <a:ea typeface="Calibri" panose="020F0502020204030204" pitchFamily="34" charset="0"/>
                <a:cs typeface="SimSun" panose="02010600030101010101" pitchFamily="2" charset="-122"/>
              </a:rPr>
              <a:t>et al.</a:t>
            </a:r>
            <a:r>
              <a:rPr lang="en-US" sz="2400" dirty="0">
                <a:effectLst/>
                <a:latin typeface="Times New Roman" panose="02020603050405020304" pitchFamily="18" charset="0"/>
                <a:ea typeface="Calibri" panose="020F0502020204030204" pitchFamily="34" charset="0"/>
                <a:cs typeface="SimSun" panose="02010600030101010101" pitchFamily="2" charset="-122"/>
              </a:rPr>
              <a:t> (2020) “Comprehending customer satisfaction with hotels,” </a:t>
            </a:r>
            <a:r>
              <a:rPr lang="en-US" sz="2400" i="1" dirty="0">
                <a:effectLst/>
                <a:latin typeface="Times New Roman" panose="02020603050405020304" pitchFamily="18" charset="0"/>
                <a:ea typeface="Calibri" panose="020F0502020204030204" pitchFamily="34" charset="0"/>
                <a:cs typeface="SimSun" panose="02010600030101010101" pitchFamily="2" charset="-122"/>
              </a:rPr>
              <a:t>International Journal of Contemporary Hospitality Management</a:t>
            </a:r>
            <a:r>
              <a:rPr lang="en-US" sz="2400" dirty="0">
                <a:effectLst/>
                <a:latin typeface="Times New Roman" panose="02020603050405020304" pitchFamily="18" charset="0"/>
                <a:ea typeface="Calibri" panose="020F0502020204030204" pitchFamily="34" charset="0"/>
                <a:cs typeface="SimSun" panose="02010600030101010101" pitchFamily="2" charset="-122"/>
              </a:rPr>
              <a:t>, 32(5), pp. 1713–1735. Available at: https://doi.org/10.1108/ijchm-06-2019-0581.  </a:t>
            </a:r>
          </a:p>
          <a:p>
            <a:pPr marL="720000" marR="0" indent="-720000">
              <a:lnSpc>
                <a:spcPct val="120000"/>
              </a:lnSpc>
              <a:spcBef>
                <a:spcPts val="0"/>
              </a:spcBef>
              <a:spcAft>
                <a:spcPts val="0"/>
              </a:spcAft>
              <a:buNone/>
            </a:pPr>
            <a:r>
              <a:rPr lang="en-US" sz="2400" dirty="0" err="1">
                <a:effectLst/>
                <a:latin typeface="Times New Roman" panose="02020603050405020304" pitchFamily="18" charset="0"/>
                <a:ea typeface="Calibri" panose="020F0502020204030204" pitchFamily="34" charset="0"/>
                <a:cs typeface="SimSun" panose="02010600030101010101" pitchFamily="2" charset="-122"/>
              </a:rPr>
              <a:t>Piramanayagam</a:t>
            </a:r>
            <a:r>
              <a:rPr lang="en-US" sz="2400" dirty="0">
                <a:effectLst/>
                <a:latin typeface="Times New Roman" panose="02020603050405020304" pitchFamily="18" charset="0"/>
                <a:ea typeface="Calibri" panose="020F0502020204030204" pitchFamily="34" charset="0"/>
                <a:cs typeface="SimSun" panose="02010600030101010101" pitchFamily="2" charset="-122"/>
              </a:rPr>
              <a:t>, S. and Seal, P.P. (2022) "The language of luxury: Decoding the luxury hotel brand's marketing communication," </a:t>
            </a:r>
            <a:r>
              <a:rPr lang="en-US" sz="2400" i="1" dirty="0">
                <a:effectLst/>
                <a:latin typeface="Times New Roman" panose="02020603050405020304" pitchFamily="18" charset="0"/>
                <a:ea typeface="Calibri" panose="020F0502020204030204" pitchFamily="34" charset="0"/>
                <a:cs typeface="SimSun" panose="02010600030101010101" pitchFamily="2" charset="-122"/>
              </a:rPr>
              <a:t>The Emerald Handbook of Luxury Management for Hospitality and Tourism</a:t>
            </a:r>
            <a:r>
              <a:rPr lang="en-US" sz="2400" dirty="0">
                <a:effectLst/>
                <a:latin typeface="Times New Roman" panose="02020603050405020304" pitchFamily="18" charset="0"/>
                <a:ea typeface="Calibri" panose="020F0502020204030204" pitchFamily="34" charset="0"/>
                <a:cs typeface="SimSun" panose="02010600030101010101" pitchFamily="2" charset="-122"/>
              </a:rPr>
              <a:t>, pp. 221–242. Available at: 	https://doi.org/10.1108/978-1-83982-900-020211011. </a:t>
            </a:r>
          </a:p>
          <a:p>
            <a:pPr marL="720000" marR="0" indent="-720000">
              <a:lnSpc>
                <a:spcPct val="120000"/>
              </a:lnSpc>
              <a:spcBef>
                <a:spcPts val="0"/>
              </a:spcBef>
              <a:spcAft>
                <a:spcPts val="0"/>
              </a:spcAft>
              <a:buNone/>
            </a:pPr>
            <a:r>
              <a:rPr lang="en-US" sz="2400" dirty="0">
                <a:effectLst/>
                <a:latin typeface="Times New Roman" panose="02020603050405020304" pitchFamily="18" charset="0"/>
                <a:ea typeface="Calibri" panose="020F0502020204030204" pitchFamily="34" charset="0"/>
                <a:cs typeface="SimSun" panose="02010600030101010101" pitchFamily="2" charset="-122"/>
              </a:rPr>
              <a:t>Ryu, S., Park, Y., and Park, J. (2021) “Looks clear and sounds familiar: How consumers form inferential beliefs about luxury hotel service quality,” </a:t>
            </a:r>
            <a:r>
              <a:rPr lang="en-US" sz="2400" i="1" dirty="0">
                <a:effectLst/>
                <a:latin typeface="Times New Roman" panose="02020603050405020304" pitchFamily="18" charset="0"/>
                <a:ea typeface="Calibri" panose="020F0502020204030204" pitchFamily="34" charset="0"/>
                <a:cs typeface="SimSun" panose="02010600030101010101" pitchFamily="2" charset="-122"/>
              </a:rPr>
              <a:t>Cornell Hospitality Quarterly</a:t>
            </a:r>
            <a:r>
              <a:rPr lang="en-US" sz="2400" dirty="0">
                <a:effectLst/>
                <a:latin typeface="Times New Roman" panose="02020603050405020304" pitchFamily="18" charset="0"/>
                <a:ea typeface="Calibri" panose="020F0502020204030204" pitchFamily="34" charset="0"/>
                <a:cs typeface="SimSun" panose="02010600030101010101" pitchFamily="2" charset="-122"/>
              </a:rPr>
              <a:t>, 63(1), pp. 48–65. Available at: https://doi.org/10.1177/19389655211016831. </a:t>
            </a:r>
          </a:p>
          <a:p>
            <a:pPr marL="720000" marR="0" indent="-720000">
              <a:lnSpc>
                <a:spcPct val="120000"/>
              </a:lnSpc>
              <a:spcBef>
                <a:spcPts val="0"/>
              </a:spcBef>
              <a:spcAft>
                <a:spcPts val="0"/>
              </a:spcAft>
              <a:buNone/>
            </a:pPr>
            <a:r>
              <a:rPr lang="en-US" sz="2400" dirty="0">
                <a:effectLst/>
                <a:latin typeface="Times New Roman" panose="02020603050405020304" pitchFamily="18" charset="0"/>
                <a:ea typeface="Calibri" panose="020F0502020204030204" pitchFamily="34" charset="0"/>
                <a:cs typeface="SimSun" panose="02010600030101010101" pitchFamily="2" charset="-122"/>
              </a:rPr>
              <a:t>Sipe, L.J. and Testa, M.R. (2017) “From satisfied to memorable: An empirical study of service and experience dimensions on guest outcomes in the hospitality industry,” </a:t>
            </a:r>
            <a:r>
              <a:rPr lang="en-US" sz="2400" i="1" dirty="0">
                <a:effectLst/>
                <a:latin typeface="Times New Roman" panose="02020603050405020304" pitchFamily="18" charset="0"/>
                <a:ea typeface="Calibri" panose="020F0502020204030204" pitchFamily="34" charset="0"/>
                <a:cs typeface="SimSun" panose="02010600030101010101" pitchFamily="2" charset="-122"/>
              </a:rPr>
              <a:t>Journal of Hospitality Marketing &amp; Management</a:t>
            </a:r>
            <a:r>
              <a:rPr lang="en-US" sz="2400" dirty="0">
                <a:effectLst/>
                <a:latin typeface="Times New Roman" panose="02020603050405020304" pitchFamily="18" charset="0"/>
                <a:ea typeface="Calibri" panose="020F0502020204030204" pitchFamily="34" charset="0"/>
                <a:cs typeface="SimSun" panose="02010600030101010101" pitchFamily="2" charset="-122"/>
              </a:rPr>
              <a:t>, 27(2), pp. 178–195. Available at: https://doi.org/10.1080/19368623.2017.1306820. </a:t>
            </a:r>
          </a:p>
          <a:p>
            <a:pPr marL="720000" marR="0" indent="-720000">
              <a:lnSpc>
                <a:spcPct val="120000"/>
              </a:lnSpc>
              <a:spcBef>
                <a:spcPts val="0"/>
              </a:spcBef>
              <a:spcAft>
                <a:spcPts val="0"/>
              </a:spcAft>
              <a:buNone/>
            </a:pPr>
            <a:r>
              <a:rPr lang="en-US" sz="2400" dirty="0">
                <a:effectLst/>
                <a:latin typeface="Times New Roman" panose="02020603050405020304" pitchFamily="18" charset="0"/>
                <a:ea typeface="Calibri" panose="020F0502020204030204" pitchFamily="34" charset="0"/>
                <a:cs typeface="SimSun" panose="02010600030101010101" pitchFamily="2" charset="-122"/>
              </a:rPr>
              <a:t>Tang, T.-W., Wang, M.C.-H. and Tang, Y.-Y. (2013) “Developing service innovation capability in the Hotel Industry,” </a:t>
            </a:r>
            <a:r>
              <a:rPr lang="en-US" sz="2400" i="1" dirty="0">
                <a:effectLst/>
                <a:latin typeface="Times New Roman" panose="02020603050405020304" pitchFamily="18" charset="0"/>
                <a:ea typeface="Calibri" panose="020F0502020204030204" pitchFamily="34" charset="0"/>
                <a:cs typeface="SimSun" panose="02010600030101010101" pitchFamily="2" charset="-122"/>
              </a:rPr>
              <a:t>Service Business</a:t>
            </a:r>
            <a:r>
              <a:rPr lang="en-US" sz="2400" dirty="0">
                <a:effectLst/>
                <a:latin typeface="Times New Roman" panose="02020603050405020304" pitchFamily="18" charset="0"/>
                <a:ea typeface="Calibri" panose="020F0502020204030204" pitchFamily="34" charset="0"/>
                <a:cs typeface="SimSun" panose="02010600030101010101" pitchFamily="2" charset="-122"/>
              </a:rPr>
              <a:t>, 9(1), pp. 97–113. Available at: https://doi.org/10.1007/s11628-013-0220-z. </a:t>
            </a:r>
          </a:p>
          <a:p>
            <a:pPr marL="720000" indent="-720000">
              <a:lnSpc>
                <a:spcPct val="120000"/>
              </a:lnSpc>
              <a:buNone/>
            </a:pPr>
            <a:r>
              <a:rPr lang="en-US" sz="2400" dirty="0">
                <a:effectLst/>
                <a:latin typeface="Times New Roman" panose="02020603050405020304" pitchFamily="18" charset="0"/>
                <a:ea typeface="Calibri" panose="020F0502020204030204" pitchFamily="34" charset="0"/>
                <a:cs typeface="SimSun" panose="02010600030101010101" pitchFamily="2" charset="-122"/>
              </a:rPr>
              <a:t>Top-hotel-projects (2017) </a:t>
            </a:r>
            <a:r>
              <a:rPr lang="en-US" sz="2400" i="1" dirty="0">
                <a:effectLst/>
                <a:latin typeface="Times New Roman" panose="02020603050405020304" pitchFamily="18" charset="0"/>
                <a:ea typeface="Calibri" panose="020F0502020204030204" pitchFamily="34" charset="0"/>
                <a:cs typeface="SimSun" panose="02010600030101010101" pitchFamily="2" charset="-122"/>
              </a:rPr>
              <a:t>Ritz-Carlton hotels to add substantial number of hotels to its portfolio</a:t>
            </a:r>
            <a:r>
              <a:rPr lang="en-US" sz="2400" dirty="0">
                <a:effectLst/>
                <a:latin typeface="Times New Roman" panose="02020603050405020304" pitchFamily="18" charset="0"/>
                <a:ea typeface="Calibri" panose="020F0502020204030204" pitchFamily="34" charset="0"/>
                <a:cs typeface="SimSun" panose="02010600030101010101" pitchFamily="2" charset="-122"/>
              </a:rPr>
              <a:t>, </a:t>
            </a:r>
            <a:r>
              <a:rPr lang="en-US" sz="2400" i="1" dirty="0">
                <a:effectLst/>
                <a:latin typeface="Times New Roman" panose="02020603050405020304" pitchFamily="18" charset="0"/>
                <a:ea typeface="Calibri" panose="020F0502020204030204" pitchFamily="34" charset="0"/>
                <a:cs typeface="SimSun" panose="02010600030101010101" pitchFamily="2" charset="-122"/>
              </a:rPr>
              <a:t>Hospitality Net</a:t>
            </a:r>
            <a:r>
              <a:rPr lang="en-US" sz="2400" dirty="0">
                <a:effectLst/>
                <a:latin typeface="Times New Roman" panose="02020603050405020304" pitchFamily="18" charset="0"/>
                <a:ea typeface="Calibri" panose="020F0502020204030204" pitchFamily="34" charset="0"/>
                <a:cs typeface="SimSun" panose="02010600030101010101" pitchFamily="2" charset="-122"/>
              </a:rPr>
              <a:t>. Hospitality Net. Available at: https://www.hospitalitynet.org/news/4082078.html (Accessed: February 8, 2023).</a:t>
            </a:r>
            <a:endParaRPr lang="en-KE" dirty="0"/>
          </a:p>
        </p:txBody>
      </p:sp>
    </p:spTree>
    <p:extLst>
      <p:ext uri="{BB962C8B-B14F-4D97-AF65-F5344CB8AC3E}">
        <p14:creationId xmlns:p14="http://schemas.microsoft.com/office/powerpoint/2010/main" val="184166225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2499</Words>
  <Application>Microsoft Macintosh PowerPoint</Application>
  <PresentationFormat>Widescreen</PresentationFormat>
  <Paragraphs>93</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Times New Roman</vt:lpstr>
      <vt:lpstr>Trebuchet MS</vt:lpstr>
      <vt:lpstr>Berlin</vt:lpstr>
      <vt:lpstr>  Robert Lavric 2121182 BMIH4003 Lecturer: Kathryn Flynn 12.02.2023</vt:lpstr>
      <vt:lpstr>TABLE OF CONTENTS</vt:lpstr>
      <vt:lpstr>INTRODUCTION</vt:lpstr>
      <vt:lpstr>MAIN CONSUMERS</vt:lpstr>
      <vt:lpstr>CONT’D…</vt:lpstr>
      <vt:lpstr>NATURE, SCOPE, AND ROLE OF THE GUEST SERVICES AND FACILITIES</vt:lpstr>
      <vt:lpstr>CONT’D…</vt:lpstr>
      <vt:lpstr>ROLE AND FUNCTION OF GUEST SERVICES</vt:lpstr>
      <vt:lpstr>IMPORTANCE OF HOSPITALITY AND EXCEEDING GUEST EXPECTATIONS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2023-02-09T02:37:55Z</dcterms:created>
  <dcterms:modified xsi:type="dcterms:W3CDTF">2023-02-12T14:40:06Z</dcterms:modified>
</cp:coreProperties>
</file>