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5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5EDD58-2B52-496A-B33F-FB71DB07D925}" v="60" dt="2026-04-19T09:03:21.3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69" d="100"/>
          <a:sy n="69" d="100"/>
        </p:scale>
        <p:origin x="133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hyperlink" Target="https://www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2430688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HAKIM SENOGA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6155" name="Audio 6154">
            <a:hlinkClick r:id="" action="ppaction://media"/>
            <a:extLst>
              <a:ext uri="{FF2B5EF4-FFF2-40B4-BE49-F238E27FC236}">
                <a16:creationId xmlns:a16="http://schemas.microsoft.com/office/drawing/2014/main" id="{97A8319D-2C83-0A9F-A444-E7B68C102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476"/>
    </mc:Choice>
    <mc:Fallback>
      <p:transition spd="slow" advTm="1074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1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5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752528"/>
          </a:xfrm>
        </p:spPr>
        <p:txBody>
          <a:bodyPr/>
          <a:lstStyle/>
          <a:p>
            <a:pPr algn="just"/>
            <a:r>
              <a:rPr lang="en-GB" sz="2000" dirty="0">
                <a:solidFill>
                  <a:srgbClr val="0070C0"/>
                </a:solidFill>
              </a:rPr>
              <a:t>This case study focuses on Mr. Emmanuel Kigo, a 61‑year‑old man living in London. He prefer calling him Mr.  Emma.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He is married and works as a gas engineer.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Emmanuel has been diagnosed with type 2 diabetes.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average fasting blood glucose level is 8.5 mmol/L, which shows poor blood sugar control.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Type 2 diabetes affects how the body produces and uses insulin, leading to high blood glucose levels (NHS, 2023).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This condition can cause tiredness, weight problems, and long‑term health risks if not managed properly (WHO, 2022).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Proper care includes healthy eating, regular blood glucose monitoring, and clear communication when planning diabetes care (Kumar and Clark, 2021; NICE, 2022).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04" name="Audio 103">
            <a:hlinkClick r:id="" action="ppaction://media"/>
            <a:extLst>
              <a:ext uri="{FF2B5EF4-FFF2-40B4-BE49-F238E27FC236}">
                <a16:creationId xmlns:a16="http://schemas.microsoft.com/office/drawing/2014/main" id="{2183EC03-0814-E1EE-A2D5-BC74073A50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154"/>
    </mc:Choice>
    <mc:Fallback>
      <p:transition spd="slow" advTm="105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Information about Mr. Emma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/>
          <a:lstStyle/>
          <a:p>
            <a:pPr algn="just"/>
            <a:r>
              <a:rPr lang="en-GB" sz="2000" dirty="0">
                <a:solidFill>
                  <a:srgbClr val="0070C0"/>
                </a:solidFill>
              </a:rPr>
              <a:t>Emanuel Kigo is a 61‑year‑old male living in London.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He is married and works as a Gas engineer.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He was diagnosed with type 2 diabetes five years ago.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weight is 92 kg and his height is 1.75 m.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body mass index (BMI) is 30 kg/m², which indicates obesity.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average fasting blood glucose level is 8.5 mmol/L.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HbA1c level is 7.8%, showing poor long‑term blood glucose control.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His blood pressure is 140/85 mmHg.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These measurements indicate poor blood sugar and weight control, which are common in people with type 2 diabetes (Kumar and Clark, 2021; ADA, 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55" name="Audio 54">
            <a:hlinkClick r:id="" action="ppaction://media"/>
            <a:extLst>
              <a:ext uri="{FF2B5EF4-FFF2-40B4-BE49-F238E27FC236}">
                <a16:creationId xmlns:a16="http://schemas.microsoft.com/office/drawing/2014/main" id="{03CD24C6-B494-7A70-C232-AADEA81FDE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643"/>
    </mc:Choice>
    <mc:Fallback>
      <p:transition spd="slow" advTm="7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3"/>
            <a:ext cx="8229600" cy="1440161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Mr. Emma’s Anatomy and Physiology is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>
                <a:solidFill>
                  <a:srgbClr val="0070C0"/>
                </a:solidFill>
              </a:rPr>
              <a:t>His pancreas  produces insufficient amounts of insulin or uses it improperly (NHS, 2023).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His Insulin helps glucose move from the blood into body cells for energy (WHO, 2022).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His Insufficient insulin causes glucose to remain in the circulation, raising blood sugar levels.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High blood sugar affects organs like the heart, kidneys, eyes, and nerves (NHS, 2023).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liver releases too much glucose into the blood.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Muscles and fat cells cannot absorb glucose properly, causing tiredness and weight problems (WHO, 2022).</a:t>
            </a:r>
          </a:p>
        </p:txBody>
      </p:sp>
      <p:pic>
        <p:nvPicPr>
          <p:cNvPr id="49" name="Audio 48">
            <a:hlinkClick r:id="" action="ppaction://media"/>
            <a:extLst>
              <a:ext uri="{FF2B5EF4-FFF2-40B4-BE49-F238E27FC236}">
                <a16:creationId xmlns:a16="http://schemas.microsoft.com/office/drawing/2014/main" id="{207331C7-E06D-E2AF-CB61-961E6E5E54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51"/>
    </mc:Choice>
    <mc:Fallback>
      <p:transition spd="slow" advTm="65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066131"/>
          </a:xfrm>
        </p:spPr>
        <p:txBody>
          <a:bodyPr/>
          <a:lstStyle/>
          <a:p>
            <a:r>
              <a:rPr lang="en-GB" sz="2800" b="1" dirty="0"/>
              <a:t>Care Plan of lifestyle and health behaviour of Mr. Emma should be followed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3"/>
            <a:ext cx="8229600" cy="3960440"/>
          </a:xfrm>
        </p:spPr>
        <p:txBody>
          <a:bodyPr/>
          <a:lstStyle/>
          <a:p>
            <a:r>
              <a:rPr lang="en-GB" sz="2000" dirty="0">
                <a:solidFill>
                  <a:srgbClr val="0070C0"/>
                </a:solidFill>
              </a:rPr>
              <a:t>Follow a balanced diet with low sugar and fat to control blood glucose levels (Kumar and Clark, 2021).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Eat regular meals and control portion size to avoid blood sugar spikes. </a:t>
            </a:r>
          </a:p>
          <a:p>
            <a:r>
              <a:rPr lang="en-GB" sz="2000" dirty="0">
                <a:solidFill>
                  <a:srgbClr val="0070C0"/>
                </a:solidFill>
              </a:rPr>
              <a:t>Do at least 30 minutes of physical activity most days to improve insulin use (ADA, 2023).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Check blood glucose regularly to monitor control and prevent complications.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Take diabetes medication or insulin as prescribed.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Avoid smoking and limit alcohol to improve overall health (Kumar and Clark, 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CCC06996-CF73-8F07-9B8D-C62154BB2D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790"/>
    </mc:Choice>
    <mc:Fallback>
      <p:transition spd="slow" advTm="87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7"/>
          </a:xfrm>
        </p:spPr>
        <p:txBody>
          <a:bodyPr/>
          <a:lstStyle/>
          <a:p>
            <a:r>
              <a:rPr lang="en-GB" sz="2800" b="1" dirty="0"/>
              <a:t>Care Plan everyday routine of Mr. Emma should be followed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6"/>
            <a:ext cx="8229600" cy="4608510"/>
          </a:xfrm>
        </p:spPr>
        <p:txBody>
          <a:bodyPr/>
          <a:lstStyle/>
          <a:p>
            <a:r>
              <a:rPr lang="en-GB" sz="2000" dirty="0">
                <a:solidFill>
                  <a:srgbClr val="0070C0"/>
                </a:solidFill>
              </a:rPr>
              <a:t>Wake up and check blood glucose levels before breakfast (Kumar and Clark, 2021).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Eat a healthy breakfast with whole grains and low sugar foods.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Take prescribed diabetes medication or insulin as advised by the doctor.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Stay active by walking or doing light exercise during the day (ADA, 2023).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Eat regular meals and avoid sugary snacks to keep blood sugar stable.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Check blood glucose again if needed and record results.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Take evening medication and go to bed at a regular time (Kumar and Clark, 2021).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1C4B489A-0DF0-BA25-C5C9-7534A14F6D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234"/>
    </mc:Choice>
    <mc:Fallback>
      <p:transition spd="slow" advTm="822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71772"/>
          </a:xfrm>
        </p:spPr>
        <p:txBody>
          <a:bodyPr/>
          <a:lstStyle/>
          <a:p>
            <a:r>
              <a:rPr lang="en-GB" sz="2800" b="1" dirty="0"/>
              <a:t>Care Plan for communication and ethical consideration for the care of Mr. Emma.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4464496"/>
          </a:xfrm>
        </p:spPr>
        <p:txBody>
          <a:bodyPr/>
          <a:lstStyle/>
          <a:p>
            <a:pPr algn="just"/>
            <a:r>
              <a:rPr lang="en-GB" sz="2000" dirty="0">
                <a:solidFill>
                  <a:srgbClr val="0070C0"/>
                </a:solidFill>
              </a:rPr>
              <a:t>Use clear and simple language when explaining diabetes care plans (Kumar and Clark, 2021).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Listen carefully to the patient’s concerns and encourage questions.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Respect patient confidentiality and keep health information private.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Gain informed consent before tests, treatment, or changes in care (ADA, 2023).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Support patient choice and involve them in decision‑making.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Show respect for cultural beliefs, diet preferences, and lifestyle.</a:t>
            </a:r>
          </a:p>
          <a:p>
            <a:pPr algn="just"/>
            <a:r>
              <a:rPr lang="en-GB" sz="2000" dirty="0">
                <a:solidFill>
                  <a:srgbClr val="0070C0"/>
                </a:solidFill>
              </a:rPr>
              <a:t>Provide honest information to help patients manage diabetes safely and confidently (ADA, 2023).</a:t>
            </a:r>
          </a:p>
          <a:p>
            <a:pPr marL="0" indent="0">
              <a:buNone/>
            </a:pP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BB11935F-CECB-A273-5175-21D04706D3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428"/>
    </mc:Choice>
    <mc:Fallback>
      <p:transition spd="slow" advTm="974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 Mr. Emma face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229600" cy="4329609"/>
          </a:xfrm>
        </p:spPr>
        <p:txBody>
          <a:bodyPr/>
          <a:lstStyle/>
          <a:p>
            <a:r>
              <a:rPr lang="en-GB" sz="1600" dirty="0">
                <a:solidFill>
                  <a:srgbClr val="0070C0"/>
                </a:solidFill>
              </a:rPr>
              <a:t>Eating foods high in sugar, fat, and salt can raise blood glucose and weight (Kumar and Clark, 2021).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Lack of regular exercise increases insulin resistance and poor blood sugar control (ADA,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Being overweight or obese increases the risk of heart disease and stroke (WHO, 2022).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Smoking damages blood vessels and increases diabetes complications (NHS,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Drinking too much alcohol can cause unstable blood sugar levels (NICE, 2022).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Poor medication adherence leads to uncontrolled diabetes and long‑term </a:t>
            </a:r>
            <a:r>
              <a:rPr lang="en-GB" sz="1600" dirty="0" err="1">
                <a:solidFill>
                  <a:srgbClr val="0070C0"/>
                </a:solidFill>
              </a:rPr>
              <a:t>compl</a:t>
            </a:r>
            <a:endParaRPr lang="en-GB" sz="1600" dirty="0">
              <a:solidFill>
                <a:srgbClr val="0070C0"/>
              </a:solidFill>
            </a:endParaRPr>
          </a:p>
          <a:p>
            <a:r>
              <a:rPr lang="en-GB" sz="1600" dirty="0" err="1">
                <a:solidFill>
                  <a:srgbClr val="0070C0"/>
                </a:solidFill>
              </a:rPr>
              <a:t>ications</a:t>
            </a:r>
            <a:r>
              <a:rPr lang="en-GB" sz="1600" dirty="0">
                <a:solidFill>
                  <a:srgbClr val="0070C0"/>
                </a:solidFill>
              </a:rPr>
              <a:t> (IDF,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High blood pressure and cholesterol increase the risk of kidney, eye, and nerve damage (ADA,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Limited health education may reduce self‑care and early problem detection (Kumar and Clark, 2021).</a:t>
            </a:r>
          </a:p>
          <a:p>
            <a:pPr marL="0" indent="0">
              <a:buNone/>
            </a:pPr>
            <a:endParaRPr lang="en-GB" sz="1600" dirty="0">
              <a:solidFill>
                <a:srgbClr val="0070C0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83EABB9-4783-4EF9-3665-EB9F529363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217"/>
    </mc:Choice>
    <mc:Fallback>
      <p:transition spd="slow" advTm="1052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680520"/>
          </a:xfrm>
        </p:spPr>
        <p:txBody>
          <a:bodyPr/>
          <a:lstStyle/>
          <a:p>
            <a:r>
              <a:rPr lang="en-GB" sz="1600" dirty="0">
                <a:solidFill>
                  <a:srgbClr val="0070C0"/>
                </a:solidFill>
              </a:rPr>
              <a:t>Follow a healthy, balanced diet with controlled carbohydrates to keep blood sugar stable (NICE, 2022).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Do regular physical activity, such as walking for at least 30 minutes most days, to improve insulin use ( WHO, 2022).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Check blood glucose levels daily or as advised to detect high or low readings early (ADA,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Attend regular HbA1c tests (every 3–6 months) to assess long‑term glucose control (IDF,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Take diabetes medication or insulin exactly as prescribed to avoid complications (Kumar and Clark, 2021).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Monitor blood pressure, weight, and cholesterol to reduce heart and kidney disease risk (NHS,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Have regular eye, foot, and kidney checks to prevent long‑term damage (NICE, 2022).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Create a personalised care plan with healthcare professionals and review it yearly (Diabetes UK, 2023).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Provide ongoing education so the person understands their condition and self‑care needs (WHO, 2022).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83F15B05-BFE3-DA53-6A11-F54CFC5D08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973"/>
    </mc:Choice>
    <mc:Fallback>
      <p:transition spd="slow" advTm="85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solidFill>
                  <a:srgbClr val="0070C0"/>
                </a:solidFill>
              </a:rPr>
              <a:t>Emanuel Kigo is a 61‑year‑old man living in London who works as a gas engineer.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He is married and has been diagnosed with type 2 diabetes.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His average fasting blood glucose level is 8.5 mmol/L, showing poor blood sugar control. </a:t>
            </a:r>
          </a:p>
          <a:p>
            <a:r>
              <a:rPr lang="en-GB" sz="1800" dirty="0">
                <a:solidFill>
                  <a:srgbClr val="0070C0"/>
                </a:solidFill>
              </a:rPr>
              <a:t>His condition occurs because his pancreas does not produce enough insulin or the insulin does not work properly, meaning glucose stays in the blood.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 As a result, his muscles and fat cells cannot use glucose effectively, leading to tiredness and weight problems.</a:t>
            </a:r>
          </a:p>
          <a:p>
            <a:r>
              <a:rPr lang="en-GB" sz="1800" dirty="0">
                <a:solidFill>
                  <a:srgbClr val="0070C0"/>
                </a:solidFill>
              </a:rPr>
              <a:t>Managing his diabetes involves regular blood glucose checks, clear communication about care, and following a healthy, balanced diet low in sugar, fat, and controlled carbohydrates.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4B8A2B32-4C2C-653A-DCF2-E871B4F45A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91"/>
    </mc:Choice>
    <mc:Fallback>
      <p:transition spd="slow" advTm="72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endParaRPr lang="en-GB" sz="1600" dirty="0">
              <a:solidFill>
                <a:srgbClr val="0070C0"/>
              </a:solidFill>
            </a:endParaRPr>
          </a:p>
          <a:p>
            <a:r>
              <a:rPr lang="en-GB" sz="1600" dirty="0">
                <a:solidFill>
                  <a:srgbClr val="0070C0"/>
                </a:solidFill>
              </a:rPr>
              <a:t>American Diabetes Association (ADA) (2023) ‘Standards of care in diabetes’, Diabetes Care, 46(Suppl. 1), pp. S1–S291.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Diabetes UK (2023) Diabetes care planning. Available at: https://www.diabetes.org.uk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International Diabetes Federation (IDF) (2023) IDF diabetes atlas. 10th </a:t>
            </a:r>
            <a:r>
              <a:rPr lang="en-GB" sz="1600" dirty="0" err="1">
                <a:solidFill>
                  <a:srgbClr val="0070C0"/>
                </a:solidFill>
              </a:rPr>
              <a:t>edn</a:t>
            </a:r>
            <a:r>
              <a:rPr lang="en-GB" sz="1600" dirty="0">
                <a:solidFill>
                  <a:srgbClr val="0070C0"/>
                </a:solidFill>
              </a:rPr>
              <a:t>. Brussels: IDF.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Kumar, P. &amp; Clark, M. (2021) Kumar and Clark’s Clinical Medicine. 10th </a:t>
            </a:r>
            <a:r>
              <a:rPr lang="en-GB" sz="1600" dirty="0" err="1">
                <a:solidFill>
                  <a:srgbClr val="0070C0"/>
                </a:solidFill>
              </a:rPr>
              <a:t>edn</a:t>
            </a:r>
            <a:r>
              <a:rPr lang="en-GB" sz="1600" dirty="0">
                <a:solidFill>
                  <a:srgbClr val="0070C0"/>
                </a:solidFill>
              </a:rPr>
              <a:t>. London: Elsevier.</a:t>
            </a:r>
          </a:p>
          <a:p>
            <a:r>
              <a:rPr lang="en-GB" sz="1600" dirty="0">
                <a:solidFill>
                  <a:srgbClr val="0070C0"/>
                </a:solidFill>
              </a:rPr>
              <a:t>NHS (2023) Type 2 diabetes. Available at: https://www.nhs.uk/conditions/type-2-diabetes/ (Accessed: 12 April 2026). </a:t>
            </a:r>
          </a:p>
          <a:p>
            <a:r>
              <a:rPr lang="en-GB" sz="1600" dirty="0">
                <a:solidFill>
                  <a:srgbClr val="0070C0"/>
                </a:solidFill>
              </a:rPr>
              <a:t>NICE (2022) Type 2 diabetes in adults: management. London: NICE.</a:t>
            </a:r>
          </a:p>
          <a:p>
            <a:r>
              <a:rPr lang="fr-FR" sz="1600" dirty="0">
                <a:solidFill>
                  <a:srgbClr val="0070C0"/>
                </a:solidFill>
              </a:rPr>
              <a:t>NHS (2023) Type 2 diabetes. Available at: </a:t>
            </a:r>
            <a:r>
              <a:rPr lang="fr-FR" sz="1600" dirty="0">
                <a:solidFill>
                  <a:srgbClr val="0070C0"/>
                </a:solidFill>
                <a:hlinkClick r:id="rId4"/>
              </a:rPr>
              <a:t>https://www.nhs.uk</a:t>
            </a:r>
            <a:endParaRPr lang="fr-FR" sz="1600" dirty="0">
              <a:solidFill>
                <a:srgbClr val="0070C0"/>
              </a:solidFill>
            </a:endParaRPr>
          </a:p>
          <a:p>
            <a:r>
              <a:rPr lang="en-GB" sz="1600" dirty="0">
                <a:solidFill>
                  <a:srgbClr val="0070C0"/>
                </a:solidFill>
              </a:rPr>
              <a:t>World Health Organization (WHO) (2022) Diabetes fact sheet. Available at: https://www.who.int/news-room/fact-sheets/detail/diabetes (Accessed: 12 April 2026).</a:t>
            </a:r>
          </a:p>
          <a:p>
            <a:endParaRPr lang="fr-FR" sz="1600" dirty="0">
              <a:solidFill>
                <a:srgbClr val="0070C0"/>
              </a:solidFill>
            </a:endParaRPr>
          </a:p>
          <a:p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2DE02C9-E3D4-46A8-C6C9-F5BCCAB653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40"/>
    </mc:Choice>
    <mc:Fallback>
      <p:transition spd="slow" advTm="17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1321</TotalTime>
  <Words>1402</Words>
  <Application>Microsoft Office PowerPoint</Application>
  <PresentationFormat>On-screen Show (4:3)</PresentationFormat>
  <Paragraphs>110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Mr. Emma</vt:lpstr>
      <vt:lpstr>Mr. Emma’s Anatomy and Physiology is</vt:lpstr>
      <vt:lpstr>Care Plan of lifestyle and health behaviour of Mr. Emma should be followed</vt:lpstr>
      <vt:lpstr>Care Plan everyday routine of Mr. Emma should be followed </vt:lpstr>
      <vt:lpstr>Care Plan for communication and ethical consideration for the care of Mr. Emma. </vt:lpstr>
      <vt:lpstr>Risk factors Mr. Emma face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Hakim Senoga (2430688)</cp:lastModifiedBy>
  <cp:revision>229</cp:revision>
  <cp:lastPrinted>2018-07-09T15:27:01Z</cp:lastPrinted>
  <dcterms:created xsi:type="dcterms:W3CDTF">2002-10-07T19:43:58Z</dcterms:created>
  <dcterms:modified xsi:type="dcterms:W3CDTF">2026-04-19T09:09:41Z</dcterms:modified>
</cp:coreProperties>
</file>