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86" r:id="rId5"/>
    <p:sldId id="257" r:id="rId6"/>
    <p:sldId id="279" r:id="rId7"/>
    <p:sldId id="258" r:id="rId8"/>
    <p:sldId id="280" r:id="rId9"/>
    <p:sldId id="266" r:id="rId10"/>
    <p:sldId id="282" r:id="rId11"/>
    <p:sldId id="289" r:id="rId12"/>
    <p:sldId id="291" r:id="rId13"/>
    <p:sldId id="287" r:id="rId14"/>
    <p:sldId id="293" r:id="rId15"/>
    <p:sldId id="305" r:id="rId16"/>
    <p:sldId id="306" r:id="rId17"/>
    <p:sldId id="307" r:id="rId18"/>
    <p:sldId id="308" r:id="rId19"/>
    <p:sldId id="288" r:id="rId20"/>
    <p:sldId id="294" r:id="rId21"/>
    <p:sldId id="281" r:id="rId22"/>
    <p:sldId id="302" r:id="rId23"/>
    <p:sldId id="303" r:id="rId24"/>
    <p:sldId id="304" r:id="rId25"/>
    <p:sldId id="278" r:id="rId26"/>
    <p:sldId id="295" r:id="rId27"/>
    <p:sldId id="297" r:id="rId28"/>
    <p:sldId id="296" r:id="rId29"/>
    <p:sldId id="299" r:id="rId30"/>
    <p:sldId id="300" r:id="rId31"/>
    <p:sldId id="301" r:id="rId32"/>
    <p:sldId id="309" r:id="rId33"/>
    <p:sldId id="311" r:id="rId34"/>
    <p:sldId id="312" r:id="rId35"/>
    <p:sldId id="310" r:id="rId36"/>
    <p:sldId id="271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CBCB"/>
    <a:srgbClr val="F4C2C2"/>
    <a:srgbClr val="D4DBE3"/>
    <a:srgbClr val="BDD7EE"/>
    <a:srgbClr val="E9E6DF"/>
    <a:srgbClr val="898989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E974AC-6620-47F8-BCC4-C6156C0F20DB}" v="75" dt="2025-11-30T22:45:53.810"/>
    <p1510:client id="{B93967DB-A652-4524-BA6F-37A654AF0B64}" v="211" dt="2025-11-30T22:37:03.0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unakkumar Patel (2504923)" userId="d1425c98-ae3c-43b9-a35d-e78e569d38a8" providerId="ADAL" clId="{5D1A8C48-F8A0-41F4-ABC4-9DA1B9B80BEA}"/>
    <pc:docChg chg="custSel modSld">
      <pc:chgData name="Shaunakkumar Patel (2504923)" userId="d1425c98-ae3c-43b9-a35d-e78e569d38a8" providerId="ADAL" clId="{5D1A8C48-F8A0-41F4-ABC4-9DA1B9B80BEA}" dt="2025-11-30T22:56:50.483" v="95" actId="27636"/>
      <pc:docMkLst>
        <pc:docMk/>
      </pc:docMkLst>
      <pc:sldChg chg="modSp mod setBg">
        <pc:chgData name="Shaunakkumar Patel (2504923)" userId="d1425c98-ae3c-43b9-a35d-e78e569d38a8" providerId="ADAL" clId="{5D1A8C48-F8A0-41F4-ABC4-9DA1B9B80BEA}" dt="2025-11-30T22:53:42.973" v="87"/>
        <pc:sldMkLst>
          <pc:docMk/>
          <pc:sldMk cId="103458723" sldId="281"/>
        </pc:sldMkLst>
        <pc:spChg chg="mod">
          <ac:chgData name="Shaunakkumar Patel (2504923)" userId="d1425c98-ae3c-43b9-a35d-e78e569d38a8" providerId="ADAL" clId="{5D1A8C48-F8A0-41F4-ABC4-9DA1B9B80BEA}" dt="2025-11-30T22:53:42.973" v="87"/>
          <ac:spMkLst>
            <pc:docMk/>
            <pc:sldMk cId="103458723" sldId="281"/>
            <ac:spMk id="5" creationId="{C1D616A7-266B-5364-E0BF-50BB783550C7}"/>
          </ac:spMkLst>
        </pc:spChg>
      </pc:sldChg>
      <pc:sldChg chg="modSp mod setBg">
        <pc:chgData name="Shaunakkumar Patel (2504923)" userId="d1425c98-ae3c-43b9-a35d-e78e569d38a8" providerId="ADAL" clId="{5D1A8C48-F8A0-41F4-ABC4-9DA1B9B80BEA}" dt="2025-11-30T22:52:27.934" v="81" actId="27636"/>
        <pc:sldMkLst>
          <pc:docMk/>
          <pc:sldMk cId="1593964813" sldId="294"/>
        </pc:sldMkLst>
        <pc:spChg chg="mod">
          <ac:chgData name="Shaunakkumar Patel (2504923)" userId="d1425c98-ae3c-43b9-a35d-e78e569d38a8" providerId="ADAL" clId="{5D1A8C48-F8A0-41F4-ABC4-9DA1B9B80BEA}" dt="2025-11-30T22:52:27.934" v="81" actId="27636"/>
          <ac:spMkLst>
            <pc:docMk/>
            <pc:sldMk cId="1593964813" sldId="294"/>
            <ac:spMk id="3" creationId="{AF4D22F0-CDC7-A697-85A3-69530D25D3CA}"/>
          </ac:spMkLst>
        </pc:spChg>
      </pc:sldChg>
      <pc:sldChg chg="setBg">
        <pc:chgData name="Shaunakkumar Patel (2504923)" userId="d1425c98-ae3c-43b9-a35d-e78e569d38a8" providerId="ADAL" clId="{5D1A8C48-F8A0-41F4-ABC4-9DA1B9B80BEA}" dt="2025-11-30T22:45:43.718" v="69"/>
        <pc:sldMkLst>
          <pc:docMk/>
          <pc:sldMk cId="3955181059" sldId="302"/>
        </pc:sldMkLst>
      </pc:sldChg>
      <pc:sldChg chg="modSp mod setBg">
        <pc:chgData name="Shaunakkumar Patel (2504923)" userId="d1425c98-ae3c-43b9-a35d-e78e569d38a8" providerId="ADAL" clId="{5D1A8C48-F8A0-41F4-ABC4-9DA1B9B80BEA}" dt="2025-11-30T22:55:47.657" v="93" actId="14100"/>
        <pc:sldMkLst>
          <pc:docMk/>
          <pc:sldMk cId="2285538943" sldId="303"/>
        </pc:sldMkLst>
        <pc:spChg chg="mod">
          <ac:chgData name="Shaunakkumar Patel (2504923)" userId="d1425c98-ae3c-43b9-a35d-e78e569d38a8" providerId="ADAL" clId="{5D1A8C48-F8A0-41F4-ABC4-9DA1B9B80BEA}" dt="2025-11-30T22:55:47.657" v="93" actId="14100"/>
          <ac:spMkLst>
            <pc:docMk/>
            <pc:sldMk cId="2285538943" sldId="303"/>
            <ac:spMk id="6" creationId="{8452C8E0-CFB7-B113-72FC-DC8FC49DAEBC}"/>
          </ac:spMkLst>
        </pc:spChg>
      </pc:sldChg>
      <pc:sldChg chg="modSp mod setBg">
        <pc:chgData name="Shaunakkumar Patel (2504923)" userId="d1425c98-ae3c-43b9-a35d-e78e569d38a8" providerId="ADAL" clId="{5D1A8C48-F8A0-41F4-ABC4-9DA1B9B80BEA}" dt="2025-11-30T22:56:50.483" v="95" actId="27636"/>
        <pc:sldMkLst>
          <pc:docMk/>
          <pc:sldMk cId="4267668952" sldId="304"/>
        </pc:sldMkLst>
        <pc:spChg chg="mod">
          <ac:chgData name="Shaunakkumar Patel (2504923)" userId="d1425c98-ae3c-43b9-a35d-e78e569d38a8" providerId="ADAL" clId="{5D1A8C48-F8A0-41F4-ABC4-9DA1B9B80BEA}" dt="2025-11-30T22:56:50.483" v="95" actId="27636"/>
          <ac:spMkLst>
            <pc:docMk/>
            <pc:sldMk cId="4267668952" sldId="304"/>
            <ac:spMk id="3" creationId="{1EE24FFB-4FAC-E346-93ED-4F7764885F8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ADD5CE-AAD9-4D2E-8FD2-EC512F7B38B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0F697164-2424-47A0-826F-B35A317BE415}">
      <dgm:prSet/>
      <dgm:spPr/>
      <dgm:t>
        <a:bodyPr/>
        <a:lstStyle/>
        <a:p>
          <a:r>
            <a:rPr lang="en-GB"/>
            <a:t>Managing international operations </a:t>
          </a:r>
          <a:endParaRPr lang="en-US"/>
        </a:p>
      </dgm:t>
    </dgm:pt>
    <dgm:pt modelId="{1EE6F07B-2D01-491C-9340-0CBD0B73FF4F}" type="parTrans" cxnId="{D2BF569B-BC31-4926-9D5A-C3EA1D4544D2}">
      <dgm:prSet/>
      <dgm:spPr/>
      <dgm:t>
        <a:bodyPr/>
        <a:lstStyle/>
        <a:p>
          <a:endParaRPr lang="en-US"/>
        </a:p>
      </dgm:t>
    </dgm:pt>
    <dgm:pt modelId="{9A5B5523-7DA2-4CDF-B831-98D702F12E4A}" type="sibTrans" cxnId="{D2BF569B-BC31-4926-9D5A-C3EA1D4544D2}">
      <dgm:prSet/>
      <dgm:spPr/>
      <dgm:t>
        <a:bodyPr/>
        <a:lstStyle/>
        <a:p>
          <a:endParaRPr lang="en-US"/>
        </a:p>
      </dgm:t>
    </dgm:pt>
    <dgm:pt modelId="{EAA2CECF-8336-40E3-A610-7853DB74609A}">
      <dgm:prSet/>
      <dgm:spPr/>
      <dgm:t>
        <a:bodyPr/>
        <a:lstStyle/>
        <a:p>
          <a:r>
            <a:rPr lang="en-GB"/>
            <a:t>Training and development </a:t>
          </a:r>
          <a:endParaRPr lang="en-US"/>
        </a:p>
      </dgm:t>
    </dgm:pt>
    <dgm:pt modelId="{0F7509C1-56EA-44DD-AB34-332C81F4AFE4}" type="parTrans" cxnId="{351875A9-EDE0-4045-B18A-191E0F14B2B1}">
      <dgm:prSet/>
      <dgm:spPr/>
      <dgm:t>
        <a:bodyPr/>
        <a:lstStyle/>
        <a:p>
          <a:endParaRPr lang="en-US"/>
        </a:p>
      </dgm:t>
    </dgm:pt>
    <dgm:pt modelId="{42E2BC37-1E87-4751-9A83-142AC9D7CFC4}" type="sibTrans" cxnId="{351875A9-EDE0-4045-B18A-191E0F14B2B1}">
      <dgm:prSet/>
      <dgm:spPr/>
      <dgm:t>
        <a:bodyPr/>
        <a:lstStyle/>
        <a:p>
          <a:endParaRPr lang="en-US"/>
        </a:p>
      </dgm:t>
    </dgm:pt>
    <dgm:pt modelId="{BCC18218-BF5C-4B69-9661-62C58C49EB63}">
      <dgm:prSet/>
      <dgm:spPr/>
      <dgm:t>
        <a:bodyPr/>
        <a:lstStyle/>
        <a:p>
          <a:r>
            <a:rPr lang="en-GB"/>
            <a:t>International team and assignment management </a:t>
          </a:r>
          <a:endParaRPr lang="en-US"/>
        </a:p>
      </dgm:t>
    </dgm:pt>
    <dgm:pt modelId="{8E618626-C1B1-4B9C-B9EF-8675B4DBBADB}" type="parTrans" cxnId="{5AF6F575-ADED-422D-988C-4646AC4E433E}">
      <dgm:prSet/>
      <dgm:spPr/>
      <dgm:t>
        <a:bodyPr/>
        <a:lstStyle/>
        <a:p>
          <a:endParaRPr lang="en-US"/>
        </a:p>
      </dgm:t>
    </dgm:pt>
    <dgm:pt modelId="{CF84F015-5CEB-4EE3-80E0-2DCB48338170}" type="sibTrans" cxnId="{5AF6F575-ADED-422D-988C-4646AC4E433E}">
      <dgm:prSet/>
      <dgm:spPr/>
      <dgm:t>
        <a:bodyPr/>
        <a:lstStyle/>
        <a:p>
          <a:endParaRPr lang="en-US"/>
        </a:p>
      </dgm:t>
    </dgm:pt>
    <dgm:pt modelId="{B37E22E4-095A-4343-8040-B9A7145CFDF1}">
      <dgm:prSet/>
      <dgm:spPr/>
      <dgm:t>
        <a:bodyPr/>
        <a:lstStyle/>
        <a:p>
          <a:r>
            <a:rPr lang="en-US"/>
            <a:t>HR technology and digital transformation</a:t>
          </a:r>
        </a:p>
      </dgm:t>
    </dgm:pt>
    <dgm:pt modelId="{7F52E121-1F56-4798-B104-58467AAFAF7C}" type="parTrans" cxnId="{FE1197B8-7C0C-403D-8947-BB35624E2FEC}">
      <dgm:prSet/>
      <dgm:spPr/>
      <dgm:t>
        <a:bodyPr/>
        <a:lstStyle/>
        <a:p>
          <a:endParaRPr lang="en-US"/>
        </a:p>
      </dgm:t>
    </dgm:pt>
    <dgm:pt modelId="{EF7DDC56-B841-43B4-90AF-E2A620983382}" type="sibTrans" cxnId="{FE1197B8-7C0C-403D-8947-BB35624E2FEC}">
      <dgm:prSet/>
      <dgm:spPr/>
      <dgm:t>
        <a:bodyPr/>
        <a:lstStyle/>
        <a:p>
          <a:endParaRPr lang="en-US"/>
        </a:p>
      </dgm:t>
    </dgm:pt>
    <dgm:pt modelId="{CDB891AC-7D71-459E-BD92-9B4F7695F79C}" type="pres">
      <dgm:prSet presAssocID="{E7ADD5CE-AAD9-4D2E-8FD2-EC512F7B38BE}" presName="root" presStyleCnt="0">
        <dgm:presLayoutVars>
          <dgm:dir/>
          <dgm:resizeHandles val="exact"/>
        </dgm:presLayoutVars>
      </dgm:prSet>
      <dgm:spPr/>
    </dgm:pt>
    <dgm:pt modelId="{48EF53E3-2953-4BE3-B845-B5002D55ED72}" type="pres">
      <dgm:prSet presAssocID="{0F697164-2424-47A0-826F-B35A317BE415}" presName="compNode" presStyleCnt="0"/>
      <dgm:spPr/>
    </dgm:pt>
    <dgm:pt modelId="{8CF4BE29-413D-4293-8A8E-712D532910DE}" type="pres">
      <dgm:prSet presAssocID="{0F697164-2424-47A0-826F-B35A317BE415}" presName="bgRect" presStyleLbl="bgShp" presStyleIdx="0" presStyleCnt="4"/>
      <dgm:spPr>
        <a:solidFill>
          <a:schemeClr val="bg1"/>
        </a:solidFill>
      </dgm:spPr>
    </dgm:pt>
    <dgm:pt modelId="{DCC4D3CA-BAED-42CB-B27C-F71626B9628D}" type="pres">
      <dgm:prSet presAssocID="{0F697164-2424-47A0-826F-B35A317BE41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E1C55C62-F203-4D42-9CC6-9A1754479431}" type="pres">
      <dgm:prSet presAssocID="{0F697164-2424-47A0-826F-B35A317BE415}" presName="spaceRect" presStyleCnt="0"/>
      <dgm:spPr/>
    </dgm:pt>
    <dgm:pt modelId="{6EB9DC3E-2C7E-491B-A5AB-2466222D1196}" type="pres">
      <dgm:prSet presAssocID="{0F697164-2424-47A0-826F-B35A317BE415}" presName="parTx" presStyleLbl="revTx" presStyleIdx="0" presStyleCnt="4">
        <dgm:presLayoutVars>
          <dgm:chMax val="0"/>
          <dgm:chPref val="0"/>
        </dgm:presLayoutVars>
      </dgm:prSet>
      <dgm:spPr/>
    </dgm:pt>
    <dgm:pt modelId="{7D57EA99-E9AD-4BE5-A8E3-9BA57A68EEAD}" type="pres">
      <dgm:prSet presAssocID="{9A5B5523-7DA2-4CDF-B831-98D702F12E4A}" presName="sibTrans" presStyleCnt="0"/>
      <dgm:spPr/>
    </dgm:pt>
    <dgm:pt modelId="{7B05F23B-2761-4843-BB24-917696AAB58D}" type="pres">
      <dgm:prSet presAssocID="{EAA2CECF-8336-40E3-A610-7853DB74609A}" presName="compNode" presStyleCnt="0"/>
      <dgm:spPr/>
    </dgm:pt>
    <dgm:pt modelId="{44BD55D3-DE9E-4946-B0F2-22B67FF82496}" type="pres">
      <dgm:prSet presAssocID="{EAA2CECF-8336-40E3-A610-7853DB74609A}" presName="bgRect" presStyleLbl="bgShp" presStyleIdx="1" presStyleCnt="4"/>
      <dgm:spPr>
        <a:solidFill>
          <a:schemeClr val="bg1"/>
        </a:solidFill>
      </dgm:spPr>
    </dgm:pt>
    <dgm:pt modelId="{F546642C-7A75-4235-A023-5F91F703EE87}" type="pres">
      <dgm:prSet presAssocID="{EAA2CECF-8336-40E3-A610-7853DB74609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3E4C84C-345B-4312-85FA-4E7B079471AA}" type="pres">
      <dgm:prSet presAssocID="{EAA2CECF-8336-40E3-A610-7853DB74609A}" presName="spaceRect" presStyleCnt="0"/>
      <dgm:spPr/>
    </dgm:pt>
    <dgm:pt modelId="{B27D917C-BCF2-4D16-8D3B-FB906DCA14FC}" type="pres">
      <dgm:prSet presAssocID="{EAA2CECF-8336-40E3-A610-7853DB74609A}" presName="parTx" presStyleLbl="revTx" presStyleIdx="1" presStyleCnt="4">
        <dgm:presLayoutVars>
          <dgm:chMax val="0"/>
          <dgm:chPref val="0"/>
        </dgm:presLayoutVars>
      </dgm:prSet>
      <dgm:spPr/>
    </dgm:pt>
    <dgm:pt modelId="{6EE1761F-9100-4E76-B7E0-0AB0BE9AADB1}" type="pres">
      <dgm:prSet presAssocID="{42E2BC37-1E87-4751-9A83-142AC9D7CFC4}" presName="sibTrans" presStyleCnt="0"/>
      <dgm:spPr/>
    </dgm:pt>
    <dgm:pt modelId="{7C3F0AD8-510E-4990-9359-02D213193A13}" type="pres">
      <dgm:prSet presAssocID="{BCC18218-BF5C-4B69-9661-62C58C49EB63}" presName="compNode" presStyleCnt="0"/>
      <dgm:spPr/>
    </dgm:pt>
    <dgm:pt modelId="{D8ECBE3F-1165-4E76-B5C9-9C1C7B14C783}" type="pres">
      <dgm:prSet presAssocID="{BCC18218-BF5C-4B69-9661-62C58C49EB63}" presName="bgRect" presStyleLbl="bgShp" presStyleIdx="2" presStyleCnt="4"/>
      <dgm:spPr>
        <a:solidFill>
          <a:schemeClr val="bg1"/>
        </a:solidFill>
      </dgm:spPr>
    </dgm:pt>
    <dgm:pt modelId="{33202A4C-83EB-426A-BE60-6852AD68B6DF}" type="pres">
      <dgm:prSet presAssocID="{BCC18218-BF5C-4B69-9661-62C58C49EB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EC49F90B-7891-4DF6-9CFF-019CC716FB18}" type="pres">
      <dgm:prSet presAssocID="{BCC18218-BF5C-4B69-9661-62C58C49EB63}" presName="spaceRect" presStyleCnt="0"/>
      <dgm:spPr/>
    </dgm:pt>
    <dgm:pt modelId="{962AEB2F-B182-4D70-814E-6370ED4EA681}" type="pres">
      <dgm:prSet presAssocID="{BCC18218-BF5C-4B69-9661-62C58C49EB63}" presName="parTx" presStyleLbl="revTx" presStyleIdx="2" presStyleCnt="4">
        <dgm:presLayoutVars>
          <dgm:chMax val="0"/>
          <dgm:chPref val="0"/>
        </dgm:presLayoutVars>
      </dgm:prSet>
      <dgm:spPr/>
    </dgm:pt>
    <dgm:pt modelId="{94BCFC80-78EA-4DFE-B494-FAF1D5A3E680}" type="pres">
      <dgm:prSet presAssocID="{CF84F015-5CEB-4EE3-80E0-2DCB48338170}" presName="sibTrans" presStyleCnt="0"/>
      <dgm:spPr/>
    </dgm:pt>
    <dgm:pt modelId="{631F81AF-A407-403E-B433-3388A33C9F3E}" type="pres">
      <dgm:prSet presAssocID="{B37E22E4-095A-4343-8040-B9A7145CFDF1}" presName="compNode" presStyleCnt="0"/>
      <dgm:spPr/>
    </dgm:pt>
    <dgm:pt modelId="{7D200345-7400-430A-A2C3-7FF007843A91}" type="pres">
      <dgm:prSet presAssocID="{B37E22E4-095A-4343-8040-B9A7145CFDF1}" presName="bgRect" presStyleLbl="bgShp" presStyleIdx="3" presStyleCnt="4"/>
      <dgm:spPr>
        <a:solidFill>
          <a:schemeClr val="bg1"/>
        </a:solidFill>
      </dgm:spPr>
    </dgm:pt>
    <dgm:pt modelId="{55661313-3072-4BDA-8E55-41DC7CC8E02C}" type="pres">
      <dgm:prSet presAssocID="{B37E22E4-095A-4343-8040-B9A7145CFD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CEC2C6E-4865-4D84-8CD0-30E24819D863}" type="pres">
      <dgm:prSet presAssocID="{B37E22E4-095A-4343-8040-B9A7145CFDF1}" presName="spaceRect" presStyleCnt="0"/>
      <dgm:spPr/>
    </dgm:pt>
    <dgm:pt modelId="{DF9C92FB-95A5-4352-AE39-4957C117D051}" type="pres">
      <dgm:prSet presAssocID="{B37E22E4-095A-4343-8040-B9A7145CFDF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323A001-0AB9-4C08-9F54-E84BE21371BA}" type="presOf" srcId="{E7ADD5CE-AAD9-4D2E-8FD2-EC512F7B38BE}" destId="{CDB891AC-7D71-459E-BD92-9B4F7695F79C}" srcOrd="0" destOrd="0" presId="urn:microsoft.com/office/officeart/2018/2/layout/IconVerticalSolidList"/>
    <dgm:cxn modelId="{73F3AB2F-CF8A-4945-A5FA-6C6777DC20FD}" type="presOf" srcId="{0F697164-2424-47A0-826F-B35A317BE415}" destId="{6EB9DC3E-2C7E-491B-A5AB-2466222D1196}" srcOrd="0" destOrd="0" presId="urn:microsoft.com/office/officeart/2018/2/layout/IconVerticalSolidList"/>
    <dgm:cxn modelId="{5AF6F575-ADED-422D-988C-4646AC4E433E}" srcId="{E7ADD5CE-AAD9-4D2E-8FD2-EC512F7B38BE}" destId="{BCC18218-BF5C-4B69-9661-62C58C49EB63}" srcOrd="2" destOrd="0" parTransId="{8E618626-C1B1-4B9C-B9EF-8675B4DBBADB}" sibTransId="{CF84F015-5CEB-4EE3-80E0-2DCB48338170}"/>
    <dgm:cxn modelId="{D2BF569B-BC31-4926-9D5A-C3EA1D4544D2}" srcId="{E7ADD5CE-AAD9-4D2E-8FD2-EC512F7B38BE}" destId="{0F697164-2424-47A0-826F-B35A317BE415}" srcOrd="0" destOrd="0" parTransId="{1EE6F07B-2D01-491C-9340-0CBD0B73FF4F}" sibTransId="{9A5B5523-7DA2-4CDF-B831-98D702F12E4A}"/>
    <dgm:cxn modelId="{91AA4AA5-2FB0-4BD0-AE54-8FDF5004CE04}" type="presOf" srcId="{BCC18218-BF5C-4B69-9661-62C58C49EB63}" destId="{962AEB2F-B182-4D70-814E-6370ED4EA681}" srcOrd="0" destOrd="0" presId="urn:microsoft.com/office/officeart/2018/2/layout/IconVerticalSolidList"/>
    <dgm:cxn modelId="{351875A9-EDE0-4045-B18A-191E0F14B2B1}" srcId="{E7ADD5CE-AAD9-4D2E-8FD2-EC512F7B38BE}" destId="{EAA2CECF-8336-40E3-A610-7853DB74609A}" srcOrd="1" destOrd="0" parTransId="{0F7509C1-56EA-44DD-AB34-332C81F4AFE4}" sibTransId="{42E2BC37-1E87-4751-9A83-142AC9D7CFC4}"/>
    <dgm:cxn modelId="{FE1197B8-7C0C-403D-8947-BB35624E2FEC}" srcId="{E7ADD5CE-AAD9-4D2E-8FD2-EC512F7B38BE}" destId="{B37E22E4-095A-4343-8040-B9A7145CFDF1}" srcOrd="3" destOrd="0" parTransId="{7F52E121-1F56-4798-B104-58467AAFAF7C}" sibTransId="{EF7DDC56-B841-43B4-90AF-E2A620983382}"/>
    <dgm:cxn modelId="{F51914D8-1A3A-4691-BA40-C0BEA0AA37A3}" type="presOf" srcId="{EAA2CECF-8336-40E3-A610-7853DB74609A}" destId="{B27D917C-BCF2-4D16-8D3B-FB906DCA14FC}" srcOrd="0" destOrd="0" presId="urn:microsoft.com/office/officeart/2018/2/layout/IconVerticalSolidList"/>
    <dgm:cxn modelId="{A1FE79F0-E3A0-4EA5-8F39-0421DAFEF6F8}" type="presOf" srcId="{B37E22E4-095A-4343-8040-B9A7145CFDF1}" destId="{DF9C92FB-95A5-4352-AE39-4957C117D051}" srcOrd="0" destOrd="0" presId="urn:microsoft.com/office/officeart/2018/2/layout/IconVerticalSolidList"/>
    <dgm:cxn modelId="{1F4853A4-060F-414E-A006-3601CE763D64}" type="presParOf" srcId="{CDB891AC-7D71-459E-BD92-9B4F7695F79C}" destId="{48EF53E3-2953-4BE3-B845-B5002D55ED72}" srcOrd="0" destOrd="0" presId="urn:microsoft.com/office/officeart/2018/2/layout/IconVerticalSolidList"/>
    <dgm:cxn modelId="{63FE3D39-F3DE-4E24-B92C-06BB8A15D813}" type="presParOf" srcId="{48EF53E3-2953-4BE3-B845-B5002D55ED72}" destId="{8CF4BE29-413D-4293-8A8E-712D532910DE}" srcOrd="0" destOrd="0" presId="urn:microsoft.com/office/officeart/2018/2/layout/IconVerticalSolidList"/>
    <dgm:cxn modelId="{E446844D-CEF8-4A70-BE1F-5193B987FB9E}" type="presParOf" srcId="{48EF53E3-2953-4BE3-B845-B5002D55ED72}" destId="{DCC4D3CA-BAED-42CB-B27C-F71626B9628D}" srcOrd="1" destOrd="0" presId="urn:microsoft.com/office/officeart/2018/2/layout/IconVerticalSolidList"/>
    <dgm:cxn modelId="{F24F6E7B-4F7A-45ED-AF52-8D89577FC14C}" type="presParOf" srcId="{48EF53E3-2953-4BE3-B845-B5002D55ED72}" destId="{E1C55C62-F203-4D42-9CC6-9A1754479431}" srcOrd="2" destOrd="0" presId="urn:microsoft.com/office/officeart/2018/2/layout/IconVerticalSolidList"/>
    <dgm:cxn modelId="{28B9F379-BB09-4461-BDE9-96F793979271}" type="presParOf" srcId="{48EF53E3-2953-4BE3-B845-B5002D55ED72}" destId="{6EB9DC3E-2C7E-491B-A5AB-2466222D1196}" srcOrd="3" destOrd="0" presId="urn:microsoft.com/office/officeart/2018/2/layout/IconVerticalSolidList"/>
    <dgm:cxn modelId="{CC207552-00E9-4B25-B48B-AAE14BA7F638}" type="presParOf" srcId="{CDB891AC-7D71-459E-BD92-9B4F7695F79C}" destId="{7D57EA99-E9AD-4BE5-A8E3-9BA57A68EEAD}" srcOrd="1" destOrd="0" presId="urn:microsoft.com/office/officeart/2018/2/layout/IconVerticalSolidList"/>
    <dgm:cxn modelId="{1725453D-846D-4229-840B-E2EB71B4A67A}" type="presParOf" srcId="{CDB891AC-7D71-459E-BD92-9B4F7695F79C}" destId="{7B05F23B-2761-4843-BB24-917696AAB58D}" srcOrd="2" destOrd="0" presId="urn:microsoft.com/office/officeart/2018/2/layout/IconVerticalSolidList"/>
    <dgm:cxn modelId="{8C7EF0DE-579E-4590-88DE-0E9377CCB1CD}" type="presParOf" srcId="{7B05F23B-2761-4843-BB24-917696AAB58D}" destId="{44BD55D3-DE9E-4946-B0F2-22B67FF82496}" srcOrd="0" destOrd="0" presId="urn:microsoft.com/office/officeart/2018/2/layout/IconVerticalSolidList"/>
    <dgm:cxn modelId="{1C750508-03DB-475D-8260-DED749212390}" type="presParOf" srcId="{7B05F23B-2761-4843-BB24-917696AAB58D}" destId="{F546642C-7A75-4235-A023-5F91F703EE87}" srcOrd="1" destOrd="0" presId="urn:microsoft.com/office/officeart/2018/2/layout/IconVerticalSolidList"/>
    <dgm:cxn modelId="{40FAB248-54E9-44A7-ACF9-6ADC81819677}" type="presParOf" srcId="{7B05F23B-2761-4843-BB24-917696AAB58D}" destId="{A3E4C84C-345B-4312-85FA-4E7B079471AA}" srcOrd="2" destOrd="0" presId="urn:microsoft.com/office/officeart/2018/2/layout/IconVerticalSolidList"/>
    <dgm:cxn modelId="{26020F9E-B306-4EEB-948B-49FD076799A1}" type="presParOf" srcId="{7B05F23B-2761-4843-BB24-917696AAB58D}" destId="{B27D917C-BCF2-4D16-8D3B-FB906DCA14FC}" srcOrd="3" destOrd="0" presId="urn:microsoft.com/office/officeart/2018/2/layout/IconVerticalSolidList"/>
    <dgm:cxn modelId="{77D18C5B-9DC1-40CA-A9F1-3B540FFA5D70}" type="presParOf" srcId="{CDB891AC-7D71-459E-BD92-9B4F7695F79C}" destId="{6EE1761F-9100-4E76-B7E0-0AB0BE9AADB1}" srcOrd="3" destOrd="0" presId="urn:microsoft.com/office/officeart/2018/2/layout/IconVerticalSolidList"/>
    <dgm:cxn modelId="{6EC1BCD3-6298-403C-9D16-1C89770AC09B}" type="presParOf" srcId="{CDB891AC-7D71-459E-BD92-9B4F7695F79C}" destId="{7C3F0AD8-510E-4990-9359-02D213193A13}" srcOrd="4" destOrd="0" presId="urn:microsoft.com/office/officeart/2018/2/layout/IconVerticalSolidList"/>
    <dgm:cxn modelId="{BE4E8DD5-C59F-4632-8AFE-3ACAB874C444}" type="presParOf" srcId="{7C3F0AD8-510E-4990-9359-02D213193A13}" destId="{D8ECBE3F-1165-4E76-B5C9-9C1C7B14C783}" srcOrd="0" destOrd="0" presId="urn:microsoft.com/office/officeart/2018/2/layout/IconVerticalSolidList"/>
    <dgm:cxn modelId="{19BA723A-708D-4CFF-AF2C-FBD1B9CC9F1A}" type="presParOf" srcId="{7C3F0AD8-510E-4990-9359-02D213193A13}" destId="{33202A4C-83EB-426A-BE60-6852AD68B6DF}" srcOrd="1" destOrd="0" presId="urn:microsoft.com/office/officeart/2018/2/layout/IconVerticalSolidList"/>
    <dgm:cxn modelId="{96A45424-F8D8-4DFF-9A14-54F98E0E0417}" type="presParOf" srcId="{7C3F0AD8-510E-4990-9359-02D213193A13}" destId="{EC49F90B-7891-4DF6-9CFF-019CC716FB18}" srcOrd="2" destOrd="0" presId="urn:microsoft.com/office/officeart/2018/2/layout/IconVerticalSolidList"/>
    <dgm:cxn modelId="{3134EB1F-9EB1-4FBE-9436-D82E73ECE8FA}" type="presParOf" srcId="{7C3F0AD8-510E-4990-9359-02D213193A13}" destId="{962AEB2F-B182-4D70-814E-6370ED4EA681}" srcOrd="3" destOrd="0" presId="urn:microsoft.com/office/officeart/2018/2/layout/IconVerticalSolidList"/>
    <dgm:cxn modelId="{26F62A8F-A73B-402F-B44F-B4AAD8E555D4}" type="presParOf" srcId="{CDB891AC-7D71-459E-BD92-9B4F7695F79C}" destId="{94BCFC80-78EA-4DFE-B494-FAF1D5A3E680}" srcOrd="5" destOrd="0" presId="urn:microsoft.com/office/officeart/2018/2/layout/IconVerticalSolidList"/>
    <dgm:cxn modelId="{2480D503-E2A2-42C6-AC65-BF51CF9306B1}" type="presParOf" srcId="{CDB891AC-7D71-459E-BD92-9B4F7695F79C}" destId="{631F81AF-A407-403E-B433-3388A33C9F3E}" srcOrd="6" destOrd="0" presId="urn:microsoft.com/office/officeart/2018/2/layout/IconVerticalSolidList"/>
    <dgm:cxn modelId="{753B772F-0A61-4823-B5D3-70118271596E}" type="presParOf" srcId="{631F81AF-A407-403E-B433-3388A33C9F3E}" destId="{7D200345-7400-430A-A2C3-7FF007843A91}" srcOrd="0" destOrd="0" presId="urn:microsoft.com/office/officeart/2018/2/layout/IconVerticalSolidList"/>
    <dgm:cxn modelId="{B20F560E-867D-4A8A-9B3E-358E9435C286}" type="presParOf" srcId="{631F81AF-A407-403E-B433-3388A33C9F3E}" destId="{55661313-3072-4BDA-8E55-41DC7CC8E02C}" srcOrd="1" destOrd="0" presId="urn:microsoft.com/office/officeart/2018/2/layout/IconVerticalSolidList"/>
    <dgm:cxn modelId="{E163E709-F160-4A40-BBDB-8CF4AEE758C2}" type="presParOf" srcId="{631F81AF-A407-403E-B433-3388A33C9F3E}" destId="{0CEC2C6E-4865-4D84-8CD0-30E24819D863}" srcOrd="2" destOrd="0" presId="urn:microsoft.com/office/officeart/2018/2/layout/IconVerticalSolidList"/>
    <dgm:cxn modelId="{6D7FBB8A-E10B-4844-A6CC-FF064C8CE8AD}" type="presParOf" srcId="{631F81AF-A407-403E-B433-3388A33C9F3E}" destId="{DF9C92FB-95A5-4352-AE39-4957C117D05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4BE29-413D-4293-8A8E-712D532910DE}">
      <dsp:nvSpPr>
        <dsp:cNvPr id="0" name=""/>
        <dsp:cNvSpPr/>
      </dsp:nvSpPr>
      <dsp:spPr>
        <a:xfrm>
          <a:off x="0" y="2123"/>
          <a:ext cx="7137404" cy="1076135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C4D3CA-BAED-42CB-B27C-F71626B9628D}">
      <dsp:nvSpPr>
        <dsp:cNvPr id="0" name=""/>
        <dsp:cNvSpPr/>
      </dsp:nvSpPr>
      <dsp:spPr>
        <a:xfrm>
          <a:off x="325530" y="244253"/>
          <a:ext cx="591874" cy="5918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9DC3E-2C7E-491B-A5AB-2466222D1196}">
      <dsp:nvSpPr>
        <dsp:cNvPr id="0" name=""/>
        <dsp:cNvSpPr/>
      </dsp:nvSpPr>
      <dsp:spPr>
        <a:xfrm>
          <a:off x="1242936" y="2123"/>
          <a:ext cx="5894467" cy="1076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91" tIns="113891" rIns="113891" bIns="11389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Managing international operations </a:t>
          </a:r>
          <a:endParaRPr lang="en-US" sz="2200" kern="1200"/>
        </a:p>
      </dsp:txBody>
      <dsp:txXfrm>
        <a:off x="1242936" y="2123"/>
        <a:ext cx="5894467" cy="1076135"/>
      </dsp:txXfrm>
    </dsp:sp>
    <dsp:sp modelId="{44BD55D3-DE9E-4946-B0F2-22B67FF82496}">
      <dsp:nvSpPr>
        <dsp:cNvPr id="0" name=""/>
        <dsp:cNvSpPr/>
      </dsp:nvSpPr>
      <dsp:spPr>
        <a:xfrm>
          <a:off x="0" y="1347292"/>
          <a:ext cx="7137404" cy="1076135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46642C-7A75-4235-A023-5F91F703EE87}">
      <dsp:nvSpPr>
        <dsp:cNvPr id="0" name=""/>
        <dsp:cNvSpPr/>
      </dsp:nvSpPr>
      <dsp:spPr>
        <a:xfrm>
          <a:off x="325530" y="1589422"/>
          <a:ext cx="591874" cy="5918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7D917C-BCF2-4D16-8D3B-FB906DCA14FC}">
      <dsp:nvSpPr>
        <dsp:cNvPr id="0" name=""/>
        <dsp:cNvSpPr/>
      </dsp:nvSpPr>
      <dsp:spPr>
        <a:xfrm>
          <a:off x="1242936" y="1347292"/>
          <a:ext cx="5894467" cy="1076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91" tIns="113891" rIns="113891" bIns="11389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Training and development </a:t>
          </a:r>
          <a:endParaRPr lang="en-US" sz="2200" kern="1200"/>
        </a:p>
      </dsp:txBody>
      <dsp:txXfrm>
        <a:off x="1242936" y="1347292"/>
        <a:ext cx="5894467" cy="1076135"/>
      </dsp:txXfrm>
    </dsp:sp>
    <dsp:sp modelId="{D8ECBE3F-1165-4E76-B5C9-9C1C7B14C783}">
      <dsp:nvSpPr>
        <dsp:cNvPr id="0" name=""/>
        <dsp:cNvSpPr/>
      </dsp:nvSpPr>
      <dsp:spPr>
        <a:xfrm>
          <a:off x="0" y="2692461"/>
          <a:ext cx="7137404" cy="1076135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02A4C-83EB-426A-BE60-6852AD68B6DF}">
      <dsp:nvSpPr>
        <dsp:cNvPr id="0" name=""/>
        <dsp:cNvSpPr/>
      </dsp:nvSpPr>
      <dsp:spPr>
        <a:xfrm>
          <a:off x="325530" y="2934591"/>
          <a:ext cx="591874" cy="5918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2AEB2F-B182-4D70-814E-6370ED4EA681}">
      <dsp:nvSpPr>
        <dsp:cNvPr id="0" name=""/>
        <dsp:cNvSpPr/>
      </dsp:nvSpPr>
      <dsp:spPr>
        <a:xfrm>
          <a:off x="1242936" y="2692461"/>
          <a:ext cx="5894467" cy="1076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91" tIns="113891" rIns="113891" bIns="11389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International team and assignment management </a:t>
          </a:r>
          <a:endParaRPr lang="en-US" sz="2200" kern="1200"/>
        </a:p>
      </dsp:txBody>
      <dsp:txXfrm>
        <a:off x="1242936" y="2692461"/>
        <a:ext cx="5894467" cy="1076135"/>
      </dsp:txXfrm>
    </dsp:sp>
    <dsp:sp modelId="{7D200345-7400-430A-A2C3-7FF007843A91}">
      <dsp:nvSpPr>
        <dsp:cNvPr id="0" name=""/>
        <dsp:cNvSpPr/>
      </dsp:nvSpPr>
      <dsp:spPr>
        <a:xfrm>
          <a:off x="0" y="4037630"/>
          <a:ext cx="7137404" cy="1076135"/>
        </a:xfrm>
        <a:prstGeom prst="roundRect">
          <a:avLst>
            <a:gd name="adj" fmla="val 1000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661313-3072-4BDA-8E55-41DC7CC8E02C}">
      <dsp:nvSpPr>
        <dsp:cNvPr id="0" name=""/>
        <dsp:cNvSpPr/>
      </dsp:nvSpPr>
      <dsp:spPr>
        <a:xfrm>
          <a:off x="325530" y="4279760"/>
          <a:ext cx="591874" cy="5918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C92FB-95A5-4352-AE39-4957C117D051}">
      <dsp:nvSpPr>
        <dsp:cNvPr id="0" name=""/>
        <dsp:cNvSpPr/>
      </dsp:nvSpPr>
      <dsp:spPr>
        <a:xfrm>
          <a:off x="1242936" y="4037630"/>
          <a:ext cx="5894467" cy="10761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891" tIns="113891" rIns="113891" bIns="11389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HR technology and digital transformation</a:t>
          </a:r>
        </a:p>
      </dsp:txBody>
      <dsp:txXfrm>
        <a:off x="1242936" y="4037630"/>
        <a:ext cx="5894467" cy="10761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E7F456E-01A6-4013-ACA5-F5492591A2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4983A3-9B9B-4D61-97C9-B9E239A315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6F32FC-4BD9-442A-A8C6-51598C909FE3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EABE74-7A97-4D17-8390-42ADD25C33C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C1DBD-1052-425E-BF3C-983304BED5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EEFA9E-C190-4F5C-8394-BD5F1CD55C0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801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6371FA-A98D-41E8-93F4-09945841298A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89C57-55D7-40A4-A101-E74FAC7A09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902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0438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324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9544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61440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6832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59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A364A0-246B-1333-C6A2-632BBC906B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171EA5E-B5FD-C87A-641C-ADC545A7AB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91F332-D7EF-7CC1-CD9B-BC6B510639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F3A911-8E19-1192-E20E-8D8A3AF57D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5560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7A611A-FB27-6911-B89B-6D63E6E54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B89A7EF-4678-D8AB-A693-C0444DD759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4986DB-5111-7CBF-4F6C-A7209045AF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DBE5D-D860-ADAD-BCA7-A39127F99C5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6225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3268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522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76A0B1-6DC4-ED31-BC88-837F8E6E65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8351F28-EA32-ACFD-C937-FC1F5F6C14B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CA76A0-C800-24A9-B97E-D151363E74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091C15-6E26-2631-7663-7BEF063DA54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3068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289C57-55D7-40A4-A101-E74FAC7A092B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6838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41918" y="3329790"/>
            <a:ext cx="4941771" cy="3200400"/>
          </a:xfrm>
        </p:spPr>
        <p:txBody>
          <a:bodyPr anchor="ctr">
            <a:noAutofit/>
          </a:bodyPr>
          <a:lstStyle>
            <a:lvl1pPr algn="l">
              <a:defRPr sz="3600" spc="150" baseline="0"/>
            </a:lvl1pPr>
          </a:lstStyle>
          <a:p>
            <a:r>
              <a:rPr lang="en-US"/>
              <a:t>CLICK TO add title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826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4229100" y="0"/>
            <a:ext cx="7962901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500" y="1020445"/>
            <a:ext cx="2895600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333500" y="2674013"/>
            <a:ext cx="2895600" cy="3269589"/>
          </a:xfrm>
        </p:spPr>
        <p:txBody>
          <a:bodyPr>
            <a:normAutofit/>
          </a:bodyPr>
          <a:lstStyle>
            <a:lvl1pPr marL="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lnSpc>
                <a:spcPct val="140000"/>
              </a:lnSpc>
              <a:spcBef>
                <a:spcPts val="1000"/>
              </a:spcBef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33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124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487018"/>
            <a:ext cx="4179570" cy="3377354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A96E214-6A61-C8A7-B1DB-C8C260C13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6557818" cy="6858000"/>
            <a:chOff x="0" y="0"/>
            <a:chExt cx="4762501" cy="5186363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A18BC1BC-99D6-D9F4-19F9-AAE722E2AE61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0" y="876300"/>
              <a:ext cx="4762500" cy="162877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816F797-248B-2C75-29B9-DB65A809D47B}"/>
                </a:ext>
              </a:extLst>
            </p:cNvPr>
            <p:cNvCxnSpPr>
              <a:cxnSpLocks/>
            </p:cNvCxnSpPr>
            <p:nvPr userDrawn="1"/>
          </p:nvCxnSpPr>
          <p:spPr>
            <a:xfrm flipH="1" flipV="1">
              <a:off x="2638425" y="0"/>
              <a:ext cx="2124076" cy="5186363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282501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487680"/>
            <a:ext cx="4179570" cy="337669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8E94DD-0F7B-3F92-58EA-5F06D557B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990667" y="0"/>
            <a:ext cx="1126278" cy="2512291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19F5397-34DB-BC88-ADF5-AA470A06FE50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-5080"/>
            <a:ext cx="6576291" cy="6872605"/>
          </a:xfrm>
          <a:custGeom>
            <a:avLst/>
            <a:gdLst>
              <a:gd name="connsiteX0" fmla="*/ 0 w 6576291"/>
              <a:gd name="connsiteY0" fmla="*/ 0 h 6867525"/>
              <a:gd name="connsiteX1" fmla="*/ 6576291 w 6576291"/>
              <a:gd name="connsiteY1" fmla="*/ 0 h 6867525"/>
              <a:gd name="connsiteX2" fmla="*/ 6576291 w 6576291"/>
              <a:gd name="connsiteY2" fmla="*/ 6867525 h 6867525"/>
              <a:gd name="connsiteX3" fmla="*/ 0 w 6576291"/>
              <a:gd name="connsiteY3" fmla="*/ 6867525 h 6867525"/>
              <a:gd name="connsiteX4" fmla="*/ 0 w 6576291"/>
              <a:gd name="connsiteY4" fmla="*/ 0 h 6867525"/>
              <a:gd name="connsiteX0" fmla="*/ 0 w 6576291"/>
              <a:gd name="connsiteY0" fmla="*/ 5080 h 6872605"/>
              <a:gd name="connsiteX1" fmla="*/ 3604491 w 6576291"/>
              <a:gd name="connsiteY1" fmla="*/ 0 h 6872605"/>
              <a:gd name="connsiteX2" fmla="*/ 6576291 w 6576291"/>
              <a:gd name="connsiteY2" fmla="*/ 6872605 h 6872605"/>
              <a:gd name="connsiteX3" fmla="*/ 0 w 6576291"/>
              <a:gd name="connsiteY3" fmla="*/ 6872605 h 6872605"/>
              <a:gd name="connsiteX4" fmla="*/ 0 w 6576291"/>
              <a:gd name="connsiteY4" fmla="*/ 5080 h 6872605"/>
              <a:gd name="connsiteX0" fmla="*/ 0 w 6576291"/>
              <a:gd name="connsiteY0" fmla="*/ 0 h 6867525"/>
              <a:gd name="connsiteX1" fmla="*/ 3624811 w 6576291"/>
              <a:gd name="connsiteY1" fmla="*/ 10160 h 6867525"/>
              <a:gd name="connsiteX2" fmla="*/ 6576291 w 6576291"/>
              <a:gd name="connsiteY2" fmla="*/ 6867525 h 6867525"/>
              <a:gd name="connsiteX3" fmla="*/ 0 w 6576291"/>
              <a:gd name="connsiteY3" fmla="*/ 6867525 h 6867525"/>
              <a:gd name="connsiteX4" fmla="*/ 0 w 6576291"/>
              <a:gd name="connsiteY4" fmla="*/ 0 h 6867525"/>
              <a:gd name="connsiteX0" fmla="*/ 0 w 6576291"/>
              <a:gd name="connsiteY0" fmla="*/ 5080 h 6872605"/>
              <a:gd name="connsiteX1" fmla="*/ 3629891 w 6576291"/>
              <a:gd name="connsiteY1" fmla="*/ 0 h 6872605"/>
              <a:gd name="connsiteX2" fmla="*/ 6576291 w 6576291"/>
              <a:gd name="connsiteY2" fmla="*/ 6872605 h 6872605"/>
              <a:gd name="connsiteX3" fmla="*/ 0 w 6576291"/>
              <a:gd name="connsiteY3" fmla="*/ 6872605 h 6872605"/>
              <a:gd name="connsiteX4" fmla="*/ 0 w 6576291"/>
              <a:gd name="connsiteY4" fmla="*/ 5080 h 6872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91" h="6872605">
                <a:moveTo>
                  <a:pt x="0" y="5080"/>
                </a:moveTo>
                <a:lnTo>
                  <a:pt x="3629891" y="0"/>
                </a:lnTo>
                <a:lnTo>
                  <a:pt x="6576291" y="6872605"/>
                </a:lnTo>
                <a:lnTo>
                  <a:pt x="0" y="6872605"/>
                </a:lnTo>
                <a:lnTo>
                  <a:pt x="0" y="5080"/>
                </a:lnTo>
                <a:close/>
              </a:path>
            </a:pathLst>
          </a:custGeom>
        </p:spPr>
        <p:txBody>
          <a:bodyPr lIns="182880" tIns="182880" bIns="91440">
            <a:normAutofit/>
          </a:bodyPr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75401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22318" y="268360"/>
            <a:ext cx="7288282" cy="2121177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EAC9D25F-5B3D-F5B2-5D02-C6BC6AA8987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322388" y="2763078"/>
            <a:ext cx="7288212" cy="340705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1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18E16CF1-2502-F2F0-2C27-2DD7979033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096374" y="-25401"/>
            <a:ext cx="3095625" cy="6883401"/>
            <a:chOff x="9096375" y="-25401"/>
            <a:chExt cx="3095625" cy="6883401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322A6FB-333C-65AE-23D8-08BCEA174D43}"/>
                </a:ext>
              </a:extLst>
            </p:cNvPr>
            <p:cNvCxnSpPr/>
            <p:nvPr userDrawn="1"/>
          </p:nvCxnSpPr>
          <p:spPr>
            <a:xfrm>
              <a:off x="9096375" y="1497012"/>
              <a:ext cx="3095625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62BB247-4598-A983-DEBF-6F042C1DB0BC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9381744" y="-25401"/>
              <a:ext cx="2810256" cy="6883401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4E84FEE-D475-A71D-7996-5925602EC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0800000" flipH="1">
            <a:off x="-1" y="-25403"/>
            <a:ext cx="1210573" cy="20481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7459776D-4049-CB00-C321-0627C169B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333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DE114AF-34C6-A062-7340-858BC27DA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735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3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406400"/>
            <a:ext cx="4179570" cy="3457971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5E045004-3604-59DC-13E0-7A0B2DF78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3296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1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Graphic 9">
            <a:extLst>
              <a:ext uri="{FF2B5EF4-FFF2-40B4-BE49-F238E27FC236}">
                <a16:creationId xmlns:a16="http://schemas.microsoft.com/office/drawing/2014/main" id="{955F7B05-9431-1FBA-415D-6CF2DF562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093633" cy="391239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568961"/>
            <a:ext cx="8420100" cy="1780860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97255"/>
            <a:ext cx="3924300" cy="464499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7FF22E3-5928-787E-B062-FA18127D3BD9}"/>
              </a:ext>
            </a:extLst>
          </p:cNvPr>
          <p:cNvSpPr>
            <a:spLocks noGrp="1"/>
          </p:cNvSpPr>
          <p:nvPr>
            <p:ph sz="half" idx="13" hasCustomPrompt="1"/>
          </p:nvPr>
        </p:nvSpPr>
        <p:spPr>
          <a:xfrm>
            <a:off x="2933700" y="3251596"/>
            <a:ext cx="3943627" cy="3234264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97255"/>
            <a:ext cx="3943627" cy="464499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178E4D0B-96F1-45F3-6B2A-5FA31A37257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410173" y="3251595"/>
            <a:ext cx="3943627" cy="3234264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5F41582C-9AD2-F126-40F3-D43E77D15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6926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341F76B1-7BEF-7A88-1394-1164BFF08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1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41120" y="558801"/>
            <a:ext cx="9953308" cy="1780860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A217F83-0BDB-C70B-29FE-2651DE1915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4429817" y="0"/>
            <a:ext cx="7762183" cy="2754814"/>
            <a:chOff x="7334250" y="0"/>
            <a:chExt cx="4857750" cy="1724025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C62368-3F79-C078-7086-B23D2F5A09F8}"/>
                </a:ext>
              </a:extLst>
            </p:cNvPr>
            <p:cNvCxnSpPr/>
            <p:nvPr userDrawn="1"/>
          </p:nvCxnSpPr>
          <p:spPr>
            <a:xfrm flipH="1" flipV="1">
              <a:off x="7334250" y="0"/>
              <a:ext cx="485775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9BDD71-BF2E-BDB0-A625-D8371AEA1CAB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1487150" y="0"/>
              <a:ext cx="704850" cy="1724025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5" name="Text Placeholder 2">
            <a:extLst>
              <a:ext uri="{FF2B5EF4-FFF2-40B4-BE49-F238E27FC236}">
                <a16:creationId xmlns:a16="http://schemas.microsoft.com/office/drawing/2014/main" id="{83354B96-CD25-BE1C-8CA2-3825F820B759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1120" y="2960877"/>
            <a:ext cx="2722880" cy="35128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DD81865-54C7-7674-4B2E-041D05C1D146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1341120" y="3392035"/>
            <a:ext cx="2722880" cy="2907164"/>
          </a:xfrm>
        </p:spPr>
        <p:txBody>
          <a:bodyPr tIns="0">
            <a:normAutofit/>
          </a:bodyPr>
          <a:lstStyle>
            <a:lvl1pPr marL="283464" indent="-283464">
              <a:lnSpc>
                <a:spcPct val="100000"/>
              </a:lnSpc>
              <a:buFont typeface="+mj-lt"/>
              <a:buAutoNum type="arabicPeriod"/>
              <a:defRPr sz="1800" b="0" spc="50" baseline="0"/>
            </a:lvl1pPr>
            <a:lvl2pPr marL="566928" indent="-342900">
              <a:lnSpc>
                <a:spcPct val="100000"/>
              </a:lnSpc>
              <a:spcBef>
                <a:spcPts val="1000"/>
              </a:spcBef>
              <a:buFont typeface="+mj-lt"/>
              <a:buAutoNum type="alphaLcPeriod"/>
              <a:defRPr sz="1800" spc="50" baseline="0"/>
            </a:lvl2pPr>
            <a:lvl3pPr marL="850392" indent="-342900">
              <a:lnSpc>
                <a:spcPct val="100000"/>
              </a:lnSpc>
              <a:spcBef>
                <a:spcPts val="1000"/>
              </a:spcBef>
              <a:buFont typeface="+mj-lt"/>
              <a:buAutoNum type="arabicParenR"/>
              <a:defRPr sz="1800" spc="50" baseline="0"/>
            </a:lvl3pPr>
            <a:lvl4pPr marL="1042416" indent="-342900">
              <a:lnSpc>
                <a:spcPct val="100000"/>
              </a:lnSpc>
              <a:spcBef>
                <a:spcPts val="1000"/>
              </a:spcBef>
              <a:buFont typeface="+mj-lt"/>
              <a:buAutoNum type="alphaLcParenR"/>
              <a:defRPr sz="1800" spc="50" baseline="0"/>
            </a:lvl4pPr>
            <a:lvl5pPr marL="1074420" indent="-400050">
              <a:lnSpc>
                <a:spcPct val="100000"/>
              </a:lnSpc>
              <a:spcBef>
                <a:spcPts val="1000"/>
              </a:spcBef>
              <a:buFont typeface="+mj-lt"/>
              <a:buAutoNum type="romanLcPeriod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6F39BA57-7F1C-623F-BC7F-B689C5AC33EA}"/>
              </a:ext>
            </a:extLst>
          </p:cNvPr>
          <p:cNvSpPr>
            <a:spLocks noGrp="1"/>
          </p:cNvSpPr>
          <p:nvPr>
            <p:ph type="body" idx="10" hasCustomPrompt="1"/>
          </p:nvPr>
        </p:nvSpPr>
        <p:spPr>
          <a:xfrm>
            <a:off x="4754881" y="2960877"/>
            <a:ext cx="5516880" cy="35128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BF07A4-5A33-0B3C-A378-AB2435F1D5FF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4754881" y="3324859"/>
            <a:ext cx="5506720" cy="3031489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43000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9" name="Footer Placeholder 4">
            <a:extLst>
              <a:ext uri="{FF2B5EF4-FFF2-40B4-BE49-F238E27FC236}">
                <a16:creationId xmlns:a16="http://schemas.microsoft.com/office/drawing/2014/main" id="{63DC63A6-41FE-6C2D-9A53-0AE4A6DBF39B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>
            <a:off x="1333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0B5130EC-B05B-5489-FBEC-DBEB6D1E737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085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B2CC92D-F90A-CB67-4860-D6939AC29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3094182" y="0"/>
            <a:ext cx="1745673" cy="389774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4" y="1671639"/>
            <a:ext cx="5884027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4C376638-5C5B-8E5B-0C26-8F63B98EA41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28230" y="-9144"/>
            <a:ext cx="5481955" cy="6876288"/>
          </a:xfrm>
          <a:custGeom>
            <a:avLst/>
            <a:gdLst>
              <a:gd name="connsiteX0" fmla="*/ 0 w 5476875"/>
              <a:gd name="connsiteY0" fmla="*/ 0 h 6858000"/>
              <a:gd name="connsiteX1" fmla="*/ 5476875 w 5476875"/>
              <a:gd name="connsiteY1" fmla="*/ 0 h 6858000"/>
              <a:gd name="connsiteX2" fmla="*/ 5476875 w 5476875"/>
              <a:gd name="connsiteY2" fmla="*/ 6858000 h 6858000"/>
              <a:gd name="connsiteX3" fmla="*/ 0 w 5476875"/>
              <a:gd name="connsiteY3" fmla="*/ 6858000 h 6858000"/>
              <a:gd name="connsiteX4" fmla="*/ 0 w 5476875"/>
              <a:gd name="connsiteY4" fmla="*/ 0 h 6858000"/>
              <a:gd name="connsiteX0" fmla="*/ 0 w 5476875"/>
              <a:gd name="connsiteY0" fmla="*/ 0 h 6858000"/>
              <a:gd name="connsiteX1" fmla="*/ 2520315 w 5476875"/>
              <a:gd name="connsiteY1" fmla="*/ 0 h 6858000"/>
              <a:gd name="connsiteX2" fmla="*/ 5476875 w 5476875"/>
              <a:gd name="connsiteY2" fmla="*/ 6858000 h 6858000"/>
              <a:gd name="connsiteX3" fmla="*/ 0 w 5476875"/>
              <a:gd name="connsiteY3" fmla="*/ 6858000 h 6858000"/>
              <a:gd name="connsiteX4" fmla="*/ 0 w 5476875"/>
              <a:gd name="connsiteY4" fmla="*/ 0 h 6858000"/>
              <a:gd name="connsiteX0" fmla="*/ 5080 w 5481955"/>
              <a:gd name="connsiteY0" fmla="*/ 0 h 6858000"/>
              <a:gd name="connsiteX1" fmla="*/ 2525395 w 5481955"/>
              <a:gd name="connsiteY1" fmla="*/ 0 h 6858000"/>
              <a:gd name="connsiteX2" fmla="*/ 5481955 w 5481955"/>
              <a:gd name="connsiteY2" fmla="*/ 6858000 h 6858000"/>
              <a:gd name="connsiteX3" fmla="*/ 5080 w 5481955"/>
              <a:gd name="connsiteY3" fmla="*/ 6858000 h 6858000"/>
              <a:gd name="connsiteX4" fmla="*/ 0 w 5481955"/>
              <a:gd name="connsiteY4" fmla="*/ 4805680 h 6858000"/>
              <a:gd name="connsiteX5" fmla="*/ 5080 w 5481955"/>
              <a:gd name="connsiteY5" fmla="*/ 0 h 685800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80568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80568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80568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759960 h 6863080"/>
              <a:gd name="connsiteX5" fmla="*/ 5080 w 5481955"/>
              <a:gd name="connsiteY5" fmla="*/ 0 h 6863080"/>
              <a:gd name="connsiteX0" fmla="*/ 5080 w 5481955"/>
              <a:gd name="connsiteY0" fmla="*/ 0 h 6863080"/>
              <a:gd name="connsiteX1" fmla="*/ 2525395 w 5481955"/>
              <a:gd name="connsiteY1" fmla="*/ 0 h 6863080"/>
              <a:gd name="connsiteX2" fmla="*/ 5481955 w 5481955"/>
              <a:gd name="connsiteY2" fmla="*/ 6858000 h 6863080"/>
              <a:gd name="connsiteX3" fmla="*/ 899160 w 5481955"/>
              <a:gd name="connsiteY3" fmla="*/ 6863080 h 6863080"/>
              <a:gd name="connsiteX4" fmla="*/ 0 w 5481955"/>
              <a:gd name="connsiteY4" fmla="*/ 4759960 h 6863080"/>
              <a:gd name="connsiteX5" fmla="*/ 5080 w 5481955"/>
              <a:gd name="connsiteY5" fmla="*/ 0 h 6863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81955" h="6863080">
                <a:moveTo>
                  <a:pt x="5080" y="0"/>
                </a:moveTo>
                <a:lnTo>
                  <a:pt x="2525395" y="0"/>
                </a:lnTo>
                <a:lnTo>
                  <a:pt x="5481955" y="6858000"/>
                </a:lnTo>
                <a:lnTo>
                  <a:pt x="899160" y="6863080"/>
                </a:lnTo>
                <a:cubicBezTo>
                  <a:pt x="506307" y="5933440"/>
                  <a:pt x="413173" y="5720080"/>
                  <a:pt x="0" y="4759960"/>
                </a:cubicBezTo>
                <a:cubicBezTo>
                  <a:pt x="1693" y="3158067"/>
                  <a:pt x="3387" y="1601893"/>
                  <a:pt x="5080" y="0"/>
                </a:cubicBezTo>
                <a:close/>
              </a:path>
            </a:pathLst>
          </a:custGeom>
        </p:spPr>
        <p:txBody>
          <a:bodyPr lIns="274320" tIns="91440" bIns="9144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4569D00-2037-2A8D-943B-22FAC1C0B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255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5967A9D-0B53-4F3F-0872-495C23A33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43B0E9A-A777-8745-6A36-0A79CB5E036B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5453725" y="3660774"/>
            <a:ext cx="5907176" cy="2536826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5214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778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1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1" y="895350"/>
            <a:ext cx="3247662" cy="1917700"/>
          </a:xfrm>
        </p:spPr>
        <p:txBody>
          <a:bodyPr>
            <a:normAutofit/>
          </a:bodyPr>
          <a:lstStyle>
            <a:lvl1pPr algn="l">
              <a:defRPr lang="en-US" sz="24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A14C3057-3BCC-F9A2-98D8-17DDB36F1823}"/>
              </a:ext>
            </a:extLst>
          </p:cNvPr>
          <p:cNvSpPr>
            <a:spLocks noGrp="1"/>
          </p:cNvSpPr>
          <p:nvPr>
            <p:ph sz="half" idx="16" hasCustomPrompt="1"/>
          </p:nvPr>
        </p:nvSpPr>
        <p:spPr>
          <a:xfrm>
            <a:off x="838200" y="2813049"/>
            <a:ext cx="3247662" cy="3238499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5214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4216396" y="895927"/>
            <a:ext cx="7137404" cy="511588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5F91997C-538B-C8B9-14D7-31A1932F6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31615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1F777EF4-982E-9337-7E82-31DC723C1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34303BA-AFB6-0E22-486F-785994E3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327564" cy="1505528"/>
            <a:chOff x="0" y="0"/>
            <a:chExt cx="2238376" cy="3105150"/>
          </a:xfrm>
        </p:grpSpPr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F66E3A08-02EB-7B54-5089-E7A7F19FD725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1238250" cy="3105150"/>
            </a:xfrm>
            <a:prstGeom prst="line">
              <a:avLst/>
            </a:prstGeom>
            <a:ln w="31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814F9BE5-00B2-ADDF-771C-AB098B36C820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2238376" cy="24765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280816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37192"/>
            <a:ext cx="5655197" cy="1997867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2705177"/>
            <a:ext cx="5733772" cy="448990"/>
          </a:xfrm>
        </p:spPr>
        <p:txBody>
          <a:bodyPr anchor="ctr">
            <a:no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838199" y="3154166"/>
            <a:ext cx="5733773" cy="3032733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1pPr>
            <a:lvl2pPr marL="7429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2pPr>
            <a:lvl3pPr marL="12001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3pPr>
            <a:lvl4pPr marL="16573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4pPr>
            <a:lvl5pPr marL="21145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887108" y="2705177"/>
            <a:ext cx="3943627" cy="448989"/>
          </a:xfrm>
        </p:spPr>
        <p:txBody>
          <a:bodyPr anchor="ctr">
            <a:noAutofit/>
          </a:bodyPr>
          <a:lstStyle>
            <a:lvl1pPr marL="0" indent="0">
              <a:buNone/>
              <a:defRPr lang="en-US" sz="1800" b="1" kern="1200" spc="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0120DFF5-B64A-9744-4500-1D7BBA19BF1C}"/>
              </a:ext>
            </a:extLst>
          </p:cNvPr>
          <p:cNvSpPr>
            <a:spLocks noGrp="1"/>
          </p:cNvSpPr>
          <p:nvPr>
            <p:ph sz="half" idx="14" hasCustomPrompt="1"/>
          </p:nvPr>
        </p:nvSpPr>
        <p:spPr>
          <a:xfrm>
            <a:off x="7887107" y="3164867"/>
            <a:ext cx="3943627" cy="3032733"/>
          </a:xfrm>
        </p:spPr>
        <p:txBody>
          <a:bodyPr tIns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800" b="0" spc="50" baseline="0"/>
            </a:lvl1pPr>
            <a:lvl2pPr marL="28346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2pPr>
            <a:lvl3pPr marL="566928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3pPr>
            <a:lvl4pPr marL="859536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4pPr>
            <a:lvl5pPr marL="1152144" indent="-28575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spc="5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986" y="6356350"/>
            <a:ext cx="4114800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E0588715-35AD-8BE1-A5FC-E28BDD3854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18645" t="319" r="28732" b="73496"/>
          <a:stretch/>
        </p:blipFill>
        <p:spPr>
          <a:xfrm rot="10800000" flipH="1">
            <a:off x="6308436" y="-11"/>
            <a:ext cx="5883564" cy="236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451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544E9C70-0200-3C21-7766-CB9EA5FBFA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2590800" cy="1027906"/>
            <a:chOff x="0" y="0"/>
            <a:chExt cx="2590800" cy="1027906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D5E4B16-2071-DEE9-BE53-F35AFBEFCA57}"/>
                </a:ext>
              </a:extLst>
            </p:cNvPr>
            <p:cNvCxnSpPr>
              <a:cxnSpLocks/>
            </p:cNvCxnSpPr>
            <p:nvPr userDrawn="1"/>
          </p:nvCxnSpPr>
          <p:spPr>
            <a:xfrm flipV="1">
              <a:off x="0" y="0"/>
              <a:ext cx="2590800" cy="76200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CB2B071-0355-D550-18A8-9D515CA16987}"/>
                </a:ext>
              </a:extLst>
            </p:cNvPr>
            <p:cNvCxnSpPr>
              <a:cxnSpLocks/>
            </p:cNvCxnSpPr>
            <p:nvPr userDrawn="1"/>
          </p:nvCxnSpPr>
          <p:spPr>
            <a:xfrm flipH="1">
              <a:off x="0" y="0"/>
              <a:ext cx="704850" cy="1027906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353550"/>
            <a:ext cx="10515600" cy="1325563"/>
          </a:xfrm>
        </p:spPr>
        <p:txBody>
          <a:bodyPr anchor="b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Table Placeholder 7">
            <a:extLst>
              <a:ext uri="{FF2B5EF4-FFF2-40B4-BE49-F238E27FC236}">
                <a16:creationId xmlns:a16="http://schemas.microsoft.com/office/drawing/2014/main" id="{C3975522-461E-4D79-B5B9-BF9471B54688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2111381"/>
            <a:ext cx="10515600" cy="3570963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FB554B2-4C33-2975-9F27-94B8AE71D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49"/>
            <a:ext cx="3819228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03C6776-E983-2BA3-1054-75996FE0F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680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4267200" y="3238103"/>
            <a:ext cx="4179570" cy="285018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8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add subtitle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56350"/>
            <a:ext cx="4179570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A49DFD55-3C28-40EF-9E31-A92D2E4017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14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9DFD55-3C28-40EF-9E31-A92D2E4017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06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9" r:id="rId3"/>
    <p:sldLayoutId id="2147483670" r:id="rId4"/>
    <p:sldLayoutId id="2147483651" r:id="rId5"/>
    <p:sldLayoutId id="2147483671" r:id="rId6"/>
    <p:sldLayoutId id="2147483672" r:id="rId7"/>
    <p:sldLayoutId id="2147483673" r:id="rId8"/>
    <p:sldLayoutId id="2147483664" r:id="rId9"/>
    <p:sldLayoutId id="2147483674" r:id="rId10"/>
    <p:sldLayoutId id="2147483653" r:id="rId11"/>
    <p:sldLayoutId id="2147483667" r:id="rId12"/>
    <p:sldLayoutId id="2147483665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falcon_33/32757751868/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passive-components.eu/rolls-royce-links-up-with-uk-based-superdielectrics-to-explore-potential-of-very-high-energy-storage-technology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hrisjunker/4912582445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nomica.com/how-rolls-royce-using-ai-look-under-rocks-complexity?utm_source=chatgpt.com" TargetMode="External"/><Relationship Id="rId3" Type="http://schemas.openxmlformats.org/officeDocument/2006/relationships/hyperlink" Target="https://www.rolls-royce.com/~/media/Files/R/Rolls-Royce/documents/annual-report/2024/rr-plc-annual-report-2024.pdf?utm_source=chatgpt.com" TargetMode="External"/><Relationship Id="rId7" Type="http://schemas.openxmlformats.org/officeDocument/2006/relationships/hyperlink" Target="https://www.personneltoday.com/hr/personnel-today-awards-2024-shortlist-talent-management/?utm_source=chatgpt.com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theguardian.com/business/article/2024/aug/02/rolls-royce-shares-price-rise-record-dividend" TargetMode="External"/><Relationship Id="rId5" Type="http://schemas.openxmlformats.org/officeDocument/2006/relationships/hyperlink" Target="https://www.rolls-royce.com/innovation/digital/digital-twin.aspx?utm_source=chatgpt.com" TargetMode="External"/><Relationship Id="rId4" Type="http://schemas.openxmlformats.org/officeDocument/2006/relationships/hyperlink" Target="https://www.workday.com/en-gb/customer-stories/q-z/rolls-royce-new-data-hub-understanding-workforce-costs.html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cas.com/explore/employer/rolls-royce" TargetMode="External"/><Relationship Id="rId3" Type="http://schemas.openxmlformats.org/officeDocument/2006/relationships/hyperlink" Target="https://www.press.rolls-roycemotorcars.com/rolls-royce-motor-cars-pressclub/article/detail/T0447528EN/rolls-royce-motor-cars-opens-application-window-for-2025-apprentice-programme" TargetMode="External"/><Relationship Id="rId7" Type="http://schemas.openxmlformats.org/officeDocument/2006/relationships/hyperlink" Target="https://careers.rolls-royce.com/united-kingdom/professionals/switch-into-aerospace-engineering" TargetMode="External"/><Relationship Id="rId2" Type="http://schemas.openxmlformats.org/officeDocument/2006/relationships/hyperlink" Target="https://careers.rolls-royce.com/united-kingdom/students-and-graduates/apprenticeships-and-school-leavers" TargetMode="External"/><Relationship Id="rId1" Type="http://schemas.openxmlformats.org/officeDocument/2006/relationships/slideLayout" Target="../slideLayouts/slideLayout10.xml"/><Relationship Id="rId6" Type="http://schemas.openxmlformats.org/officeDocument/2006/relationships/hyperlink" Target="https://www.mtu-solutions.com/eu/en/pressreleases/2025/Rolls-Royce-welcomes-114-new-apprentices-and-dual-students.html" TargetMode="External"/><Relationship Id="rId5" Type="http://schemas.openxmlformats.org/officeDocument/2006/relationships/hyperlink" Target="https://www.rolls-royce.com/media/our-stories/discover/2025/apprenticeships-for-all.aspx" TargetMode="External"/><Relationship Id="rId4" Type="http://schemas.openxmlformats.org/officeDocument/2006/relationships/hyperlink" Target="https://www.press.rolls-roycemotorcars.com/rolls-royce-motor-cars-pressclub/article/detail/T0444821EN/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gender-pay-gap.service.gov.uk/employers/10599/reporting-year-2023?utm_source=chatgpt.com" TargetMode="External"/><Relationship Id="rId2" Type="http://schemas.openxmlformats.org/officeDocument/2006/relationships/hyperlink" Target="https://gender-pay-gap.service.gov.uk/employers/10599/reporting-year-2024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rolls-royce-smr.com/press/rolls-royce-smr-wants-the-next-generation-of-apprentices?utm_source=chatgpt.com" TargetMode="External"/><Relationship Id="rId5" Type="http://schemas.openxmlformats.org/officeDocument/2006/relationships/hyperlink" Target="https://www.workday.com/en-gb/customer-stories/q-z/rolls-royce-skills-first-workforce-strategy.html?utm_source=chatgpt.com" TargetMode="External"/><Relationship Id="rId4" Type="http://schemas.openxmlformats.org/officeDocument/2006/relationships/hyperlink" Target="https://careers.rolls-royce.com/united-kingdom/students-and-graduates/apprenticeships-and-school-leavers?utm_source=chatgpt.com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.rolls-royce.com/united-kingdom/students-and-graduates/graduates-and-interns" TargetMode="External"/><Relationship Id="rId3" Type="http://schemas.openxmlformats.org/officeDocument/2006/relationships/hyperlink" Target="https://www.rolls-royce.com/about/where-we-operate.aspx" TargetMode="External"/><Relationship Id="rId7" Type="http://schemas.openxmlformats.org/officeDocument/2006/relationships/hyperlink" Target="https://careers.rolls-royce.com/united-kingdom/students-and-graduates/apprenticeships-and-school-leavers" TargetMode="External"/><Relationship Id="rId2" Type="http://schemas.openxmlformats.org/officeDocument/2006/relationships/hyperlink" Target="https://www.rolls-royce.com/~/media/Files/R/Rolls-Royce/documents/annual-report/2024/2023-annual-report.pdf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rolls-royce.com/~/media/Files/R/Rolls-Royce/documents/sustainability/uk-ethnicity-pay-report-2023.pdf" TargetMode="External"/><Relationship Id="rId5" Type="http://schemas.openxmlformats.org/officeDocument/2006/relationships/hyperlink" Target="https://www.reuters.com/business/aerospace-defense/rolls-royce-cut-up-2500-roles-2023-10-17/" TargetMode="External"/><Relationship Id="rId10" Type="http://schemas.openxmlformats.org/officeDocument/2006/relationships/hyperlink" Target="https://www.deccanherald.com/india/karnataka/bengaluru/bengaluru-rolls-royce-opens-700-seat-global-capability-centre-3732680" TargetMode="External"/><Relationship Id="rId4" Type="http://schemas.openxmlformats.org/officeDocument/2006/relationships/hyperlink" Target="https://www.theguardian.com/business/2023/oct/16/rolls-royce-to-cut-up-to-2500-jobs-across-its-business" TargetMode="External"/><Relationship Id="rId9" Type="http://schemas.openxmlformats.org/officeDocument/2006/relationships/hyperlink" Target="https://www.moneycontrol.com/news/business/information-technology/rolls-royce-opens-700-seat-gcc-its-largest-in-india-13553787.html" TargetMode="Externa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61E3D-D331-8CC1-40C8-C8C1E84615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08513" y="2239850"/>
            <a:ext cx="4878608" cy="594229"/>
          </a:xfrm>
        </p:spPr>
        <p:txBody>
          <a:bodyPr/>
          <a:lstStyle/>
          <a:p>
            <a:r>
              <a:rPr lang="en-US"/>
              <a:t>HCM CHALLENGES IN</a:t>
            </a:r>
          </a:p>
        </p:txBody>
      </p:sp>
      <p:pic>
        <p:nvPicPr>
          <p:cNvPr id="9" name="Picture Placeholder 8" descr="Close-up of a car hood ornament&#10;&#10;AI-generated content may be incorrect.">
            <a:extLst>
              <a:ext uri="{FF2B5EF4-FFF2-40B4-BE49-F238E27FC236}">
                <a16:creationId xmlns:a16="http://schemas.microsoft.com/office/drawing/2014/main" id="{9D902EDC-8C1C-CD82-CE3D-0408076E33F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9558" r="-2411" b="11579"/>
          <a:stretch>
            <a:fillRect/>
          </a:stretch>
        </p:blipFill>
        <p:spPr>
          <a:xfrm>
            <a:off x="0" y="-5080"/>
            <a:ext cx="6576291" cy="6872605"/>
          </a:xfr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410DEFC8-15A4-5FF8-43FE-2692E9647307}"/>
              </a:ext>
            </a:extLst>
          </p:cNvPr>
          <p:cNvSpPr txBox="1">
            <a:spLocks/>
          </p:cNvSpPr>
          <p:nvPr/>
        </p:nvSpPr>
        <p:spPr>
          <a:xfrm>
            <a:off x="6177269" y="2958587"/>
            <a:ext cx="5541096" cy="904025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spc="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6600"/>
              <a:t>Rolls-Royce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5CCC9194-EBF9-35EC-D249-AE2C097E3819}"/>
              </a:ext>
            </a:extLst>
          </p:cNvPr>
          <p:cNvSpPr txBox="1">
            <a:spLocks/>
          </p:cNvSpPr>
          <p:nvPr/>
        </p:nvSpPr>
        <p:spPr>
          <a:xfrm>
            <a:off x="6833893" y="5396460"/>
            <a:ext cx="6481554" cy="114541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spc="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US" sz="2000" dirty="0"/>
              <a:t>Human capital management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Lcmb7023</a:t>
            </a:r>
          </a:p>
          <a:p>
            <a:pPr>
              <a:lnSpc>
                <a:spcPct val="150000"/>
              </a:lnSpc>
            </a:pPr>
            <a:r>
              <a:rPr lang="en-US" sz="1600" dirty="0"/>
              <a:t>Dr. Gladius Kulothungan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585069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F5859-10C9-4588-9727-B9362E26C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3454" y="895927"/>
            <a:ext cx="1620186" cy="12990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kern="1200" cap="all" spc="150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Topics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BED1080-76D2-3AD7-9D25-A8EE0679A3F0}"/>
              </a:ext>
            </a:extLst>
          </p:cNvPr>
          <p:cNvSpPr txBox="1">
            <a:spLocks/>
          </p:cNvSpPr>
          <p:nvPr/>
        </p:nvSpPr>
        <p:spPr>
          <a:xfrm>
            <a:off x="437365" y="3694688"/>
            <a:ext cx="3535028" cy="2661661"/>
          </a:xfrm>
          <a:prstGeom prst="rect">
            <a:avLst/>
          </a:prstGeom>
        </p:spPr>
        <p:txBody>
          <a:bodyPr vert="horz" lIns="91440" tIns="0" rIns="91440" bIns="45720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spc="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1800" spc="50">
                <a:latin typeface="+mn-lt"/>
                <a:ea typeface="+mn-ea"/>
                <a:cs typeface="+mn-cs"/>
              </a:rPr>
              <a:t>Presented By:</a:t>
            </a:r>
          </a:p>
          <a:p>
            <a:pPr marL="342900" indent="-34290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800" spc="50">
                <a:latin typeface="+mn-lt"/>
                <a:ea typeface="+mn-ea"/>
                <a:cs typeface="+mn-cs"/>
              </a:rPr>
              <a:t>Anika Ayub (2504343)</a:t>
            </a:r>
          </a:p>
          <a:p>
            <a:pPr marL="342900" indent="-34290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800" spc="50">
                <a:latin typeface="+mn-lt"/>
                <a:ea typeface="+mn-ea"/>
                <a:cs typeface="+mn-cs"/>
              </a:rPr>
              <a:t>Chetnaben Fadke (2430959)</a:t>
            </a:r>
          </a:p>
          <a:p>
            <a:pPr marL="342900" indent="-34290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800" spc="50">
                <a:latin typeface="+mn-lt"/>
                <a:ea typeface="+mn-ea"/>
                <a:cs typeface="+mn-cs"/>
              </a:rPr>
              <a:t>Shaunakkumar Patel (2504923)</a:t>
            </a:r>
          </a:p>
          <a:p>
            <a:pPr marL="342900" indent="-342900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800" spc="50">
                <a:latin typeface="+mn-lt"/>
                <a:ea typeface="+mn-ea"/>
                <a:cs typeface="+mn-cs"/>
              </a:rPr>
              <a:t>Mohd Saif (2431762)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02A8827-B1A1-2D2F-D6DD-E886B886C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FE4C9F5-580F-2133-B1C9-0307BEC218C7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481144493"/>
              </p:ext>
            </p:extLst>
          </p:nvPr>
        </p:nvGraphicFramePr>
        <p:xfrm>
          <a:off x="4216396" y="895927"/>
          <a:ext cx="7137404" cy="5115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13219598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AFA5E-469B-2BFC-9D4E-BD1EC6E48C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04943" y="1148598"/>
            <a:ext cx="4995998" cy="2871283"/>
          </a:xfrm>
        </p:spPr>
        <p:txBody>
          <a:bodyPr/>
          <a:lstStyle/>
          <a:p>
            <a:r>
              <a:rPr lang="en-US">
                <a:ea typeface="+mj-lt"/>
                <a:cs typeface="+mj-lt"/>
              </a:rPr>
              <a:t>HR technology &amp; digital transformation</a:t>
            </a:r>
          </a:p>
        </p:txBody>
      </p:sp>
      <p:pic>
        <p:nvPicPr>
          <p:cNvPr id="16" name="Picture Placeholder 15" descr="A person touching a screen with a touch screen&#10;&#10;AI-generated content may be incorrect.">
            <a:extLst>
              <a:ext uri="{FF2B5EF4-FFF2-40B4-BE49-F238E27FC236}">
                <a16:creationId xmlns:a16="http://schemas.microsoft.com/office/drawing/2014/main" id="{448EF356-1822-E2AE-2794-322870D4C222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/>
          <a:srcRect l="27807" t="-1584" r="18301" b="1478"/>
          <a:stretch>
            <a:fillRect/>
          </a:stretch>
        </p:blipFill>
        <p:spPr>
          <a:xfrm>
            <a:off x="-14514" y="-113938"/>
            <a:ext cx="6744194" cy="6996038"/>
          </a:xfr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944268F6-A361-9907-F87F-9C4377ECAE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 flipV="1">
            <a:off x="0" y="254643"/>
            <a:ext cx="6096000" cy="85576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145913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6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2731C-311B-46F7-A865-6C3AF6B0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7192"/>
            <a:ext cx="5655197" cy="1997867"/>
          </a:xfrm>
        </p:spPr>
        <p:txBody>
          <a:bodyPr anchor="b">
            <a:normAutofit/>
          </a:bodyPr>
          <a:lstStyle/>
          <a:p>
            <a:r>
              <a:rPr lang="en-US"/>
              <a:t>Current HR policies</a:t>
            </a:r>
            <a:br>
              <a:rPr lang="en-US"/>
            </a:br>
            <a:r>
              <a:rPr lang="en-US"/>
              <a:t>and practices</a:t>
            </a:r>
          </a:p>
        </p:txBody>
      </p:sp>
      <p:pic>
        <p:nvPicPr>
          <p:cNvPr id="4" name="Picture 3" descr="A black car with a black background&#10;&#10;AI-generated content may be incorrect.">
            <a:extLst>
              <a:ext uri="{FF2B5EF4-FFF2-40B4-BE49-F238E27FC236}">
                <a16:creationId xmlns:a16="http://schemas.microsoft.com/office/drawing/2014/main" id="{AC022C80-E1E1-D87C-8F83-53E7AFAA10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3" t="11195" r="-760" b="9488"/>
          <a:stretch>
            <a:fillRect/>
          </a:stretch>
        </p:blipFill>
        <p:spPr>
          <a:xfrm>
            <a:off x="838199" y="3154166"/>
            <a:ext cx="5740859" cy="3035603"/>
          </a:xfrm>
          <a:prstGeom prst="rect">
            <a:avLst/>
          </a:prstGeom>
          <a:noFill/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232F9-FD00-464A-9F17-619C91AEF8F3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798536" y="2620582"/>
            <a:ext cx="4727398" cy="356976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285750" indent="-285750">
              <a:buChar char="•"/>
            </a:pPr>
            <a:r>
              <a:rPr lang="en-US" sz="2400" b="0"/>
              <a:t>Workday HRIS + Workday Prism Analytics (central data hub)</a:t>
            </a:r>
          </a:p>
          <a:p>
            <a:pPr marL="285750" indent="-285750">
              <a:buChar char="•"/>
            </a:pPr>
            <a:r>
              <a:rPr lang="en-US" sz="2400" b="0"/>
              <a:t>Skills-first strategy and skills taxonomy adoption</a:t>
            </a:r>
          </a:p>
          <a:p>
            <a:pPr marL="285750" indent="-285750">
              <a:buChar char="•"/>
            </a:pPr>
            <a:r>
              <a:rPr lang="en-US" sz="2400" b="0"/>
              <a:t>Digital learning platforms, apprenticeship digital modules</a:t>
            </a:r>
          </a:p>
          <a:p>
            <a:pPr marL="285750" indent="-285750">
              <a:buChar char="•"/>
            </a:pPr>
            <a:r>
              <a:rPr lang="en-US" sz="2400" b="0"/>
              <a:t>AI pilots for talent &amp; HR automation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ECE635A2-70B8-3EAB-6A18-952B02EBA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151636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C97BE-403B-122E-90D1-2788978A0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7167" y="655216"/>
            <a:ext cx="4179570" cy="1389686"/>
          </a:xfrm>
        </p:spPr>
        <p:txBody>
          <a:bodyPr/>
          <a:lstStyle/>
          <a:p>
            <a:r>
              <a:rPr lang="en-US" b="1">
                <a:ea typeface="+mj-lt"/>
                <a:cs typeface="+mj-lt"/>
              </a:rPr>
              <a:t>Role of</a:t>
            </a:r>
            <a:br>
              <a:rPr lang="en-US" b="1">
                <a:ea typeface="+mj-lt"/>
                <a:cs typeface="+mj-lt"/>
              </a:rPr>
            </a:br>
            <a:r>
              <a:rPr lang="en-US" b="1">
                <a:ea typeface="+mj-lt"/>
                <a:cs typeface="+mj-lt"/>
              </a:rPr>
              <a:t>line managers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87DBC4E-E231-B2B1-B449-39B1AB3C9B5C}"/>
              </a:ext>
            </a:extLst>
          </p:cNvPr>
          <p:cNvSpPr txBox="1">
            <a:spLocks/>
          </p:cNvSpPr>
          <p:nvPr/>
        </p:nvSpPr>
        <p:spPr>
          <a:xfrm>
            <a:off x="6096552" y="2475384"/>
            <a:ext cx="5530948" cy="3407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Validate skills in Workday and approve development plans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Use dashboards for local workforce planning (headcount &amp; cost)</a:t>
            </a:r>
            <a:endParaRPr lang="en-US">
              <a:solidFill>
                <a:schemeClr val="bg1"/>
              </a:solidFill>
            </a:endParaRPr>
          </a:p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Coach teams on digital skills &amp; compliance training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967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6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Placeholder 46">
            <a:extLst>
              <a:ext uri="{FF2B5EF4-FFF2-40B4-BE49-F238E27FC236}">
                <a16:creationId xmlns:a16="http://schemas.microsoft.com/office/drawing/2014/main" id="{F55BC7A4-EE4B-7EFC-C325-408D66C3CBA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35671" t="-566" r="11011" b="566"/>
          <a:stretch>
            <a:fillRect/>
          </a:stretch>
        </p:blipFill>
        <p:spPr>
          <a:xfrm>
            <a:off x="-28230" y="-9144"/>
            <a:ext cx="5499572" cy="6876301"/>
          </a:xfr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4B8313-9270-4128-8674-3A3E42B80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6</a:t>
            </a:fld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 flipV="1">
            <a:off x="0" y="876300"/>
            <a:ext cx="5246255" cy="17098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itle 1">
            <a:extLst>
              <a:ext uri="{FF2B5EF4-FFF2-40B4-BE49-F238E27FC236}">
                <a16:creationId xmlns:a16="http://schemas.microsoft.com/office/drawing/2014/main" id="{DA0D4036-D8AA-FBB0-A2EA-05FB100BF866}"/>
              </a:ext>
            </a:extLst>
          </p:cNvPr>
          <p:cNvSpPr>
            <a:spLocks noGrp="1"/>
          </p:cNvSpPr>
          <p:nvPr/>
        </p:nvSpPr>
        <p:spPr>
          <a:xfrm>
            <a:off x="5577373" y="475655"/>
            <a:ext cx="6258509" cy="17808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a typeface="+mj-lt"/>
                <a:cs typeface="+mj-lt"/>
              </a:rPr>
              <a:t>Strategic alignment with company goals</a:t>
            </a:r>
            <a:endParaRPr lang="en-US">
              <a:ea typeface="+mj-lt"/>
              <a:cs typeface="+mj-lt"/>
            </a:endParaRP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FEFB26D-F979-64F6-61A8-94E93FD8FCE9}"/>
              </a:ext>
            </a:extLst>
          </p:cNvPr>
          <p:cNvSpPr txBox="1">
            <a:spLocks/>
          </p:cNvSpPr>
          <p:nvPr/>
        </p:nvSpPr>
        <p:spPr>
          <a:xfrm>
            <a:off x="5645572" y="2584241"/>
            <a:ext cx="6106336" cy="3407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+mn-lt"/>
                <a:cs typeface="+mn-lt"/>
              </a:rPr>
              <a:t>Supports innovation (digital twin, data skills)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Improves financial transparency &amp; alignment to shareholder metrics (Workday + finance)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Accelerates sustainability skills (hydrogen/e-propulsion training)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8616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6D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7D9B3-B64F-656A-0D99-161A6C0F5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1120" y="558801"/>
            <a:ext cx="9953308" cy="178086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Key HR challenges faced by Rolls-Royce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721FDAE-87BF-53A1-E08B-FA255E01FA6F}"/>
              </a:ext>
            </a:extLst>
          </p:cNvPr>
          <p:cNvSpPr txBox="1"/>
          <p:nvPr/>
        </p:nvSpPr>
        <p:spPr>
          <a:xfrm>
            <a:off x="1337388" y="2612571"/>
            <a:ext cx="9198428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/>
              <a:t>Data quality &amp; integration across legacy systems</a:t>
            </a:r>
            <a:endParaRPr lang="en-US"/>
          </a:p>
          <a:p>
            <a:pPr marL="457200" indent="-457200">
              <a:buFont typeface="Arial"/>
              <a:buChar char="•"/>
            </a:pPr>
            <a:r>
              <a:rPr lang="en-US" sz="2800"/>
              <a:t>Manager adoption &amp; digital literacy gaps</a:t>
            </a:r>
          </a:p>
          <a:p>
            <a:pPr marL="457200" indent="-457200">
              <a:buFont typeface="Arial"/>
              <a:buChar char="•"/>
            </a:pPr>
            <a:r>
              <a:rPr lang="en-US" sz="2800"/>
              <a:t>Rapid upskilling needs for AI/digital twin technologies</a:t>
            </a:r>
          </a:p>
          <a:p>
            <a:pPr marL="457200" indent="-457200">
              <a:buFont typeface="Arial"/>
              <a:buChar char="•"/>
            </a:pPr>
            <a:r>
              <a:rPr lang="en-US" sz="2800"/>
              <a:t>Ethics / bias risk for AI in HR </a:t>
            </a:r>
          </a:p>
        </p:txBody>
      </p:sp>
    </p:spTree>
    <p:extLst>
      <p:ext uri="{BB962C8B-B14F-4D97-AF65-F5344CB8AC3E}">
        <p14:creationId xmlns:p14="http://schemas.microsoft.com/office/powerpoint/2010/main" val="63692980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6D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01F352-7E56-076B-C98E-F365871385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87F53-291A-77FB-45C5-6192067ED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3782" y="9124"/>
            <a:ext cx="8420100" cy="1780860"/>
          </a:xfrm>
        </p:spPr>
        <p:txBody>
          <a:bodyPr/>
          <a:lstStyle/>
          <a:p>
            <a:r>
              <a:rPr lang="en-GB">
                <a:ea typeface="+mj-lt"/>
                <a:cs typeface="+mj-lt"/>
              </a:rPr>
              <a:t>Recommendations for Rolls-Royce</a:t>
            </a:r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A1DF614-90B4-69D9-1CEA-3EFE3CA66A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A2530AFD-6EED-0DF5-C8E1-28920729E33E}"/>
              </a:ext>
            </a:extLst>
          </p:cNvPr>
          <p:cNvSpPr txBox="1">
            <a:spLocks/>
          </p:cNvSpPr>
          <p:nvPr/>
        </p:nvSpPr>
        <p:spPr>
          <a:xfrm>
            <a:off x="2721981" y="2102159"/>
            <a:ext cx="8205723" cy="3407051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a typeface="+mn-lt"/>
                <a:cs typeface="+mn-lt"/>
              </a:rPr>
              <a:t>Scale Workday skills &amp; match: 80% roles profiled in 12 months</a:t>
            </a:r>
          </a:p>
          <a:p>
            <a:r>
              <a:rPr lang="en-US">
                <a:ea typeface="+mn-lt"/>
                <a:cs typeface="+mn-lt"/>
              </a:rPr>
              <a:t>People Analytics </a:t>
            </a:r>
            <a:r>
              <a:rPr lang="en-US" err="1">
                <a:ea typeface="+mn-lt"/>
                <a:cs typeface="+mn-lt"/>
              </a:rPr>
              <a:t>CoE</a:t>
            </a:r>
            <a:r>
              <a:rPr lang="en-US">
                <a:ea typeface="+mn-lt"/>
                <a:cs typeface="+mn-lt"/>
              </a:rPr>
              <a:t> to reduce time-to-fill by 20%</a:t>
            </a:r>
            <a:endParaRPr lang="en-US"/>
          </a:p>
          <a:p>
            <a:r>
              <a:rPr lang="en-US"/>
              <a:t>Manager enablement: mandatory data literacy training for managers</a:t>
            </a:r>
          </a:p>
          <a:p>
            <a:r>
              <a:rPr lang="en-US">
                <a:ea typeface="+mn-lt"/>
                <a:cs typeface="+mn-lt"/>
              </a:rPr>
              <a:t>Deploy ethical AI &amp; governance board (bias audit)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Expand micro-learning &amp; digital credentials: target 40% completion among engineers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Local calibration + central standards to ensure fairness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07034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6D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D4BB76-0FE9-A68C-D075-8AD2937F57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A9E98846-9BE4-F736-5117-9D1550363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3550"/>
            <a:ext cx="10515600" cy="1325563"/>
          </a:xfrm>
        </p:spPr>
        <p:txBody>
          <a:bodyPr anchor="b"/>
          <a:lstStyle/>
          <a:p>
            <a:pPr algn="l"/>
            <a:r>
              <a:rPr lang="en-US" sz="3600"/>
              <a:t>Implementation roadmap </a:t>
            </a:r>
            <a:br>
              <a:rPr lang="en-US" sz="3600"/>
            </a:br>
            <a:r>
              <a:rPr lang="en-US" sz="3600"/>
              <a:t>for </a:t>
            </a:r>
            <a:r>
              <a:rPr lang="en-GB" sz="3600"/>
              <a:t>Rolls-Royce</a:t>
            </a:r>
            <a:endParaRPr lang="en-US" sz="3600"/>
          </a:p>
        </p:txBody>
      </p:sp>
      <p:graphicFrame>
        <p:nvGraphicFramePr>
          <p:cNvPr id="13" name="Table Placeholder 2">
            <a:extLst>
              <a:ext uri="{FF2B5EF4-FFF2-40B4-BE49-F238E27FC236}">
                <a16:creationId xmlns:a16="http://schemas.microsoft.com/office/drawing/2014/main" id="{D7A13E71-3C4C-7456-BE69-2999D0D8D226}"/>
              </a:ext>
            </a:extLst>
          </p:cNvPr>
          <p:cNvGraphicFramePr>
            <a:graphicFrameLocks noGrp="1"/>
          </p:cNvGraphicFramePr>
          <p:nvPr>
            <p:ph type="tbl" sz="quarter" idx="14"/>
            <p:extLst>
              <p:ext uri="{D42A27DB-BD31-4B8C-83A1-F6EECF244321}">
                <p14:modId xmlns:p14="http://schemas.microsoft.com/office/powerpoint/2010/main" val="3712440919"/>
              </p:ext>
            </p:extLst>
          </p:nvPr>
        </p:nvGraphicFramePr>
        <p:xfrm>
          <a:off x="838200" y="2111375"/>
          <a:ext cx="10493195" cy="2328876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3429000">
                  <a:extLst>
                    <a:ext uri="{9D8B030D-6E8A-4147-A177-3AD203B41FA5}">
                      <a16:colId xmlns:a16="http://schemas.microsoft.com/office/drawing/2014/main" val="127040821"/>
                    </a:ext>
                  </a:extLst>
                </a:gridCol>
                <a:gridCol w="7064195">
                  <a:extLst>
                    <a:ext uri="{9D8B030D-6E8A-4147-A177-3AD203B41FA5}">
                      <a16:colId xmlns:a16="http://schemas.microsoft.com/office/drawing/2014/main" val="149845700"/>
                    </a:ext>
                  </a:extLst>
                </a:gridCol>
              </a:tblGrid>
              <a:tr h="73334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b="0"/>
                        <a:t>Months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b="0"/>
                        <a:t>Step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98013591"/>
                  </a:ext>
                </a:extLst>
              </a:tr>
              <a:tr h="53184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0 - 3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enorite"/>
                        </a:rPr>
                        <a:t>Data audit, governance, manager training pilot</a:t>
                      </a:r>
                      <a:endParaRPr 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73867931"/>
                  </a:ext>
                </a:extLst>
              </a:tr>
              <a:tr h="53184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3 - 6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enorite"/>
                        </a:rPr>
                        <a:t>Expand skills taxonomy, launch People Analytics dashboards</a:t>
                      </a:r>
                      <a:endParaRPr 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85209771"/>
                  </a:ext>
                </a:extLst>
              </a:tr>
              <a:tr h="531843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/>
                        <a:t>6 - 12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>
                          <a:latin typeface="Tenorite"/>
                        </a:rPr>
                        <a:t>Rollout micro-learning, AI pilots under governance, measure KPIs</a:t>
                      </a:r>
                      <a:endParaRPr lang="en-US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61031278"/>
                  </a:ext>
                </a:extLst>
              </a:tr>
            </a:tbl>
          </a:graphicData>
        </a:graphic>
      </p:graphicFrame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1BD5D05-06E9-A3E5-88E6-8C8812DD23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82077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99A6-9DFC-8BB3-7C44-5588ABE8D3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1350" y="2875909"/>
            <a:ext cx="4179570" cy="1106181"/>
          </a:xfrm>
        </p:spPr>
        <p:txBody>
          <a:bodyPr anchor="b">
            <a:normAutofit/>
          </a:bodyPr>
          <a:lstStyle/>
          <a:p>
            <a:r>
              <a:rPr lang="en-GB"/>
              <a:t>Training and development</a:t>
            </a:r>
          </a:p>
        </p:txBody>
      </p:sp>
      <p:pic>
        <p:nvPicPr>
          <p:cNvPr id="10" name="Picture Placeholder 9" descr="A white car parked on a street">
            <a:extLst>
              <a:ext uri="{FF2B5EF4-FFF2-40B4-BE49-F238E27FC236}">
                <a16:creationId xmlns:a16="http://schemas.microsoft.com/office/drawing/2014/main" id="{99EF4896-35E6-F9A4-5E7E-4F80A51541F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4909" t="139" r="883" b="-139"/>
          <a:stretch>
            <a:fillRect/>
          </a:stretch>
        </p:blipFill>
        <p:spPr>
          <a:xfrm>
            <a:off x="0" y="-4763"/>
            <a:ext cx="6577013" cy="6872288"/>
          </a:xfrm>
        </p:spPr>
      </p:pic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B9E29D43-5183-A8D5-CF24-61F0C5BA11A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579428" y="6356350"/>
            <a:ext cx="1774371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6393566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4E74B-3F97-AEE2-0B44-6E4B76EE8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2436" y="310066"/>
            <a:ext cx="10218466" cy="755609"/>
          </a:xfrm>
        </p:spPr>
        <p:txBody>
          <a:bodyPr>
            <a:normAutofit/>
          </a:bodyPr>
          <a:lstStyle/>
          <a:p>
            <a:r>
              <a:rPr lang="en-US" sz="3200" b="1"/>
              <a:t>Current HR Policies &amp; Practices</a:t>
            </a:r>
            <a:endParaRPr lang="en-GB" sz="32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88121-2863-FC08-827E-A34A9E63C1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2436" y="1545592"/>
            <a:ext cx="8930954" cy="4585385"/>
          </a:xfrm>
        </p:spPr>
        <p:txBody>
          <a:bodyPr>
            <a:no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Rolls-Royce continues to prioritise growing its own talent through strong training programmes.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2025 programmes include apprenticeships (Level 2–6), graduate schemes, and internal upskilling.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Training covers engineering, manufacturing, business, logistics, digital, and support functions.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Apprentices earn recognised qualifications through education partnerships with colleges/universities.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Existing employees also receive continuous development through the central training department.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2946C-2235-370C-884A-9500EC02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2390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8060EC-3A39-AA73-BDAE-CDC1123E4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1553" y="558801"/>
            <a:ext cx="9953308" cy="795674"/>
          </a:xfrm>
        </p:spPr>
        <p:txBody>
          <a:bodyPr>
            <a:normAutofit/>
          </a:bodyPr>
          <a:lstStyle/>
          <a:p>
            <a:r>
              <a:rPr lang="en-GB" sz="3200" b="1"/>
              <a:t>Role of Line Managers in Implementation</a:t>
            </a:r>
            <a:endParaRPr lang="en-US" sz="3200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14B5FE-0B34-0F99-2461-E78A5543CF0A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81552" y="1645961"/>
            <a:ext cx="10679349" cy="4653238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Line managers help select suitable trainees and match them to the right roles.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They give daily guidance, mentoring, and hands-on learning opportunities.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Monitor trainee progress and provide constructive feedback.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Ensure trainees gain skills that match business needs.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Influence the decision on whether trainees move into permanent roles after completion.</a:t>
            </a:r>
            <a:endParaRPr lang="en-US" sz="22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72088E-5175-F9E3-F034-303308E1C247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2589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DEFEF-A8C7-A37F-3BF9-01209D2FE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0845"/>
            <a:ext cx="10515600" cy="614811"/>
          </a:xfrm>
        </p:spPr>
        <p:txBody>
          <a:bodyPr>
            <a:normAutofit/>
          </a:bodyPr>
          <a:lstStyle/>
          <a:p>
            <a:pPr algn="l"/>
            <a:r>
              <a:rPr lang="en-GB" sz="3200" b="1"/>
              <a:t>Strategic Alignment with Company Goals</a:t>
            </a:r>
            <a:endParaRPr lang="en-US" sz="3200" b="1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73437352-9C71-87EF-5165-AF6157EDA21F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45302" y="1496784"/>
            <a:ext cx="10515600" cy="4800371"/>
          </a:xfrm>
        </p:spPr>
        <p:txBody>
          <a:bodyPr>
            <a:normAutofit/>
          </a:bodyPr>
          <a:lstStyle/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/>
              <a:t>Training supports Rolls-Royce’s need for a highly skilled, future-ready workforce.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/>
              <a:t>Helps maintain world-class engineering, quality, and craftsmanship standards.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/>
              <a:t>Builds a long-term internal talent pipeline, reducing reliance on external hiring.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/>
              <a:t>Supports innovation, advanced manufacturing, and digital transformation plans.</a:t>
            </a:r>
          </a:p>
          <a:p>
            <a:pPr marL="342900" indent="-342900" algn="l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/>
              <a:t>Enhances employer brand and supports long-term workforce sustainability.</a:t>
            </a:r>
            <a:endParaRPr lang="en-US" sz="24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B38995-CBF2-B741-4D3C-A861C5A3A5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2087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A9D11-BEB0-9467-2F2C-273DEA324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43" y="501652"/>
            <a:ext cx="9953308" cy="707347"/>
          </a:xfrm>
        </p:spPr>
        <p:txBody>
          <a:bodyPr>
            <a:normAutofit/>
          </a:bodyPr>
          <a:lstStyle/>
          <a:p>
            <a:r>
              <a:rPr lang="en-US" sz="3200" b="1"/>
              <a:t>Key HR Challenges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73FC75-ABF3-3173-3417-3A55E2835DE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96542" y="1750892"/>
            <a:ext cx="10664360" cy="4605456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High demand for training places compared to limited programme capacity.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Retaining trained employees after graduation is increasingly difficult.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Fast-changing skills needs (digital, automation, sustainability) require constant updates.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Training quality varies across global operations and different business units.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Heavy pressure on mentors and managers to balance work and training responsibilities.</a:t>
            </a:r>
            <a:endParaRPr lang="en-US" sz="22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BB3BAA-F91F-5366-FB4C-5675E45EC44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41579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636-4B7E-338D-BB5E-A4D812DE8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318" y="464694"/>
            <a:ext cx="7288282" cy="713407"/>
          </a:xfrm>
        </p:spPr>
        <p:txBody>
          <a:bodyPr>
            <a:normAutofit/>
          </a:bodyPr>
          <a:lstStyle/>
          <a:p>
            <a:r>
              <a:rPr lang="en-US" sz="3200" b="1"/>
              <a:t>Practical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F38CE6-A787-1A31-43A1-2EE38C6D0A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947" y="1542911"/>
            <a:ext cx="9560471" cy="4996000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Expand apprenticeship and graduate intake to meet growing skills shortages.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Create a global Training &amp; Development Centre of Excellence to standardise programmes.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Introduce clearer career paths to retain trained employees long-term.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Regularly update training to include digital, automation, and sustainability skills.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Provide coaching and mentoring training for line managers to improve delivery.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Track training outcomes (retention, skill gaps filled, conversion rates) to guide decisions.</a:t>
            </a:r>
            <a:endParaRPr lang="en-US" sz="2200" b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AFF0F5-C23A-9F27-2B56-DF759179B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08773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ADB05-51AE-2217-84C9-CA1C34055D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33991" y="2957153"/>
            <a:ext cx="5727843" cy="943694"/>
          </a:xfrm>
        </p:spPr>
        <p:txBody>
          <a:bodyPr anchor="b">
            <a:noAutofit/>
          </a:bodyPr>
          <a:lstStyle/>
          <a:p>
            <a:r>
              <a:rPr lang="en-GB" sz="3200"/>
              <a:t>International team and assignment management</a:t>
            </a:r>
          </a:p>
        </p:txBody>
      </p:sp>
      <p:sp>
        <p:nvSpPr>
          <p:cNvPr id="12" name="Slide Number Placeholder 3">
            <a:extLst>
              <a:ext uri="{FF2B5EF4-FFF2-40B4-BE49-F238E27FC236}">
                <a16:creationId xmlns:a16="http://schemas.microsoft.com/office/drawing/2014/main" id="{7AD6D3CD-E2B2-16EA-8D4A-57A73A0430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EEB15312-4C56-84A1-8BBB-2C791B457BD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04575" y="6356350"/>
            <a:ext cx="98742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73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14:reveal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CB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001D0-20C9-94B6-2078-7151695C1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307" y="669218"/>
            <a:ext cx="5655197" cy="1215707"/>
          </a:xfrm>
        </p:spPr>
        <p:txBody>
          <a:bodyPr anchor="b">
            <a:normAutofit/>
          </a:bodyPr>
          <a:lstStyle/>
          <a:p>
            <a:r>
              <a:rPr lang="en-GB" sz="3200" b="1"/>
              <a:t>Current HR policies and practices</a:t>
            </a:r>
            <a:endParaRPr lang="en-US" sz="3200" b="1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4D22F0-CDC7-A697-85A3-69530D25D3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9612" y="2405160"/>
            <a:ext cx="11412776" cy="3951190"/>
          </a:xfrm>
        </p:spPr>
        <p:txBody>
          <a:bodyPr>
            <a:normAutofit/>
          </a:bodyPr>
          <a:lstStyle/>
          <a:p>
            <a:r>
              <a:rPr lang="en-GB" sz="2000" dirty="0"/>
              <a:t>Gender Pay Gap (UK, 2024–25): Women earn £0.98 per £1 that men earn.</a:t>
            </a:r>
          </a:p>
          <a:p>
            <a:r>
              <a:rPr lang="en-GB" sz="2000" dirty="0"/>
              <a:t>Pay Quartile: Women = 19% highest-paid, 24% </a:t>
            </a:r>
          </a:p>
          <a:p>
            <a:pPr marL="0" indent="0">
              <a:buNone/>
            </a:pPr>
            <a:r>
              <a:rPr lang="en-GB" sz="2000" dirty="0"/>
              <a:t>lowest-paid.</a:t>
            </a:r>
          </a:p>
          <a:p>
            <a:r>
              <a:rPr lang="en-GB" sz="2000" dirty="0"/>
              <a:t>Bonus Pay: Almost equal; median bonus gap = 0%.</a:t>
            </a:r>
          </a:p>
          <a:p>
            <a:r>
              <a:rPr lang="en-GB" sz="2000" dirty="0"/>
              <a:t>Talent Focus: Apprenticeships, internships, graduate </a:t>
            </a:r>
          </a:p>
          <a:p>
            <a:pPr marL="0" indent="0">
              <a:buNone/>
            </a:pPr>
            <a:r>
              <a:rPr lang="en-GB" sz="2000" dirty="0"/>
              <a:t>roles, early-career development.</a:t>
            </a:r>
          </a:p>
          <a:p>
            <a:r>
              <a:rPr lang="en-GB" sz="2000" dirty="0"/>
              <a:t>Global HR scope &amp; workforce scale: Rolls-Royce operates globally across aerospace, defence, power, and more. Therefore, HR has to support diverse roles, geographic mobility, and cross-functional talent deployment.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067887-37A1-6617-D33A-F0F4C71D3A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32790" b="-47368"/>
          <a:stretch>
            <a:fillRect/>
          </a:stretch>
        </p:blipFill>
        <p:spPr>
          <a:xfrm>
            <a:off x="7882063" y="2405160"/>
            <a:ext cx="3975157" cy="3426014"/>
          </a:xfrm>
          <a:prstGeom prst="rect">
            <a:avLst/>
          </a:prstGeom>
          <a:noFill/>
        </p:spPr>
      </p:pic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645786D3-B0A3-49CB-6A3E-6CB02FAB8A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7" name="Slide Number Placeholder 6" hidden="1">
            <a:extLst>
              <a:ext uri="{FF2B5EF4-FFF2-40B4-BE49-F238E27FC236}">
                <a16:creationId xmlns:a16="http://schemas.microsoft.com/office/drawing/2014/main" id="{8FE01E3C-EE03-4704-9AF6-0F0C1A1B67EB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96481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CB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E2E6A-35EC-1B8E-0FD7-8C67870AC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556" y="272269"/>
            <a:ext cx="10549821" cy="1001736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3200" b="1" kern="1200" cap="all" spc="150" baseline="0">
                <a:latin typeface="+mj-lt"/>
                <a:ea typeface="+mj-ea"/>
                <a:cs typeface="+mj-cs"/>
              </a:rPr>
              <a:t>Strategic alignment with </a:t>
            </a:r>
            <a:r>
              <a:rPr lang="en-US" sz="3200" b="1"/>
              <a:t>HR Practices vs</a:t>
            </a:r>
            <a:r>
              <a:rPr lang="en-US" sz="3200" b="1" kern="1200" cap="all" spc="150" baseline="0">
                <a:latin typeface="+mj-lt"/>
                <a:ea typeface="+mj-ea"/>
                <a:cs typeface="+mj-cs"/>
              </a:rPr>
              <a:t> company goals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C1D616A7-266B-5364-E0BF-50BB783550C7}"/>
              </a:ext>
            </a:extLst>
          </p:cNvPr>
          <p:cNvSpPr txBox="1">
            <a:spLocks/>
          </p:cNvSpPr>
          <p:nvPr/>
        </p:nvSpPr>
        <p:spPr>
          <a:xfrm>
            <a:off x="288068" y="1904733"/>
            <a:ext cx="9725362" cy="40613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00000"/>
              </a:lnSpc>
            </a:pPr>
            <a:r>
              <a:rPr lang="en-GB" sz="2200" spc="50" dirty="0"/>
              <a:t>Skill-based and mobility strategies enable workforce flexibility across aviation, defence, power, and SMR.</a:t>
            </a:r>
          </a:p>
          <a:p>
            <a:pPr algn="just">
              <a:lnSpc>
                <a:spcPct val="100000"/>
              </a:lnSpc>
            </a:pPr>
            <a:r>
              <a:rPr lang="en-GB" sz="2200" spc="50" dirty="0"/>
              <a:t>Transparent pay and bonus practices support retention, fairness, and motivation.</a:t>
            </a:r>
          </a:p>
          <a:p>
            <a:pPr algn="just">
              <a:lnSpc>
                <a:spcPct val="100000"/>
              </a:lnSpc>
            </a:pPr>
            <a:r>
              <a:rPr lang="en-GB" sz="2200" spc="50" dirty="0"/>
              <a:t>Investment in early-career &amp; apprentice programmes aligns with long-term sustainability of talent pipeline: addresses anticipated shortfalls in skilled workforce (especially in STEM/engineering roles). </a:t>
            </a:r>
          </a:p>
          <a:p>
            <a:pPr algn="just">
              <a:lnSpc>
                <a:spcPct val="100000"/>
              </a:lnSpc>
            </a:pPr>
            <a:r>
              <a:rPr lang="en-GB" sz="2200" spc="50" dirty="0"/>
              <a:t>Competitive compensation and reward framework helps attract diverse talent and supports a global employer-brand, which is important for international operations and competitiveness.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F44A959-C2BB-9170-C99C-1A2EDB71B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587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CB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3F1A37A-0215-7306-2E81-9E4A33E9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302" y="359764"/>
            <a:ext cx="10515600" cy="695972"/>
          </a:xfrm>
        </p:spPr>
        <p:txBody>
          <a:bodyPr>
            <a:normAutofit/>
          </a:bodyPr>
          <a:lstStyle/>
          <a:p>
            <a:pPr algn="l"/>
            <a:r>
              <a:rPr lang="en-GB" sz="3200" b="1"/>
              <a:t>Key HR Challenges Faced by Rolls-Royce</a:t>
            </a:r>
            <a:endParaRPr lang="en-US" sz="3200" b="1"/>
          </a:p>
        </p:txBody>
      </p:sp>
      <p:sp>
        <p:nvSpPr>
          <p:cNvPr id="12" name="Table Placeholder 2">
            <a:extLst>
              <a:ext uri="{FF2B5EF4-FFF2-40B4-BE49-F238E27FC236}">
                <a16:creationId xmlns:a16="http://schemas.microsoft.com/office/drawing/2014/main" id="{2A813A64-C747-B737-45CB-835C4B0F0987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530508" y="1264956"/>
            <a:ext cx="6844653" cy="5233280"/>
          </a:xfrm>
        </p:spPr>
        <p:txBody>
          <a:bodyPr>
            <a:normAutofit fontScale="77500" lnSpcReduction="20000"/>
          </a:bodyPr>
          <a:lstStyle/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Representation at senior / high-pay levels remains skewed: women are underrepresented in the highest-paid quartile (19%) despite overall pay equity. 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Skills-shortage risk: demand for specialized engineering/defence/power / SMR skills may outpace supply; building a sufficient internal pipeline is challenging.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Global consistency: Difficult to apply HR policies uniformly across regions.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Retention &amp; motivation: Early-career hires need clear growth paths.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Fairness &amp; incentives: Global pay/bonus systems must motivate yet stay fair.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Talent pipeline sustainability: Heavy reliance on early-career programmes.</a:t>
            </a:r>
            <a:endParaRPr lang="en-US" sz="24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1B7365-BD76-0A30-8389-9E989B4C4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49DFD55-3C28-40EF-9E31-A92D2E4017FF}" type="slidenum">
              <a:rPr lang="en-US" smtClean="0"/>
              <a:pPr>
                <a:spcAft>
                  <a:spcPts val="600"/>
                </a:spcAft>
              </a:pPr>
              <a:t>19</a:t>
            </a:fld>
            <a:endParaRPr lang="en-US"/>
          </a:p>
        </p:txBody>
      </p:sp>
      <p:pic>
        <p:nvPicPr>
          <p:cNvPr id="3" name="Picture 2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5F1B71C1-C0BE-6900-B9ED-C62139EA46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5002" y="2529255"/>
            <a:ext cx="4297359" cy="287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518105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CB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E023B-19B8-E3C8-BB53-E34BA77B4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10" y="501651"/>
            <a:ext cx="9038751" cy="102469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sz="3200" b="1"/>
              <a:t>Practical Recommendations to Address These Challenges</a:t>
            </a:r>
            <a:endParaRPr lang="en-US" sz="3200" b="1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52C8E0-CFB7-B113-72FC-DC8FC49DAEBC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34910" y="1888765"/>
            <a:ext cx="11637047" cy="3699912"/>
          </a:xfrm>
        </p:spPr>
        <p:txBody>
          <a:bodyPr>
            <a:noAutofit/>
          </a:bodyPr>
          <a:lstStyle/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Expand early-career programmes for long-term skill pipelines.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Ensure structured internal mobility &amp; cross-functional deployment frameworks — make internal talent redeployment standard practice to meet evolving business needs.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Enhance line-manager training on inclusive leadership, fair performance evaluation, mentoring, and career-path guidance — to improve equity and retention.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Monitor and report key HR metrics: representation by gender / role / pay quartile, internal mobility rate, retention of early-career hires, performance and bonus equity, skill-gap fulfilment.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Develop transparent career-path and reward frameworks — so employees (especially in early or mid-career) see clear growth, reward, and mobility prospects, increasing engagement and reducing attrition.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Implement a global HR governance or “People &amp; Talent Centre of Excellence” to provide oversight, ensure consistent policy application, and manage cross-geographic / cross-unit HR complexity (mobility, pay equity, talent deployment).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B71012-A198-CEC3-0003-ADCEAB67F9A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20</a:t>
            </a:fld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259918B-BFBB-30B1-C03E-71688BFB461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8553894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CBC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32BF3-9A4B-0AAB-FCD8-6776B6CC6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9704"/>
            <a:ext cx="10515600" cy="629802"/>
          </a:xfrm>
        </p:spPr>
        <p:txBody>
          <a:bodyPr>
            <a:normAutofit/>
          </a:bodyPr>
          <a:lstStyle/>
          <a:p>
            <a:pPr algn="l"/>
            <a:r>
              <a:rPr lang="en-US" sz="3200" b="1"/>
              <a:t>Summary &amp; Take-away</a:t>
            </a:r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1EE24FFB-4FAC-E346-93ED-4F7764885F80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38200" y="1391852"/>
            <a:ext cx="10515600" cy="5039447"/>
          </a:xfrm>
        </p:spPr>
        <p:txBody>
          <a:bodyPr>
            <a:normAutofit fontScale="92500"/>
          </a:bodyPr>
          <a:lstStyle/>
          <a:p>
            <a:pPr marL="34290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Rolls-Royce in 2025 combines a skill-based talent strategy, pay-equity transparency, and early-career investment — providing strong HR foundations.</a:t>
            </a:r>
          </a:p>
          <a:p>
            <a:pPr marL="34290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Line managers play a critical bridging role: implementing HR policies, managing talent, and ensuring fairness and performance at the team level.</a:t>
            </a:r>
          </a:p>
          <a:p>
            <a:pPr marL="34290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HR practices are well aligned with business strategy — supporting talent flexibility, workforce sustainability, and competitiveness across business segments.</a:t>
            </a:r>
          </a:p>
          <a:p>
            <a:pPr marL="34290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Key challenges remain in representation at senior levels, skills shortages, retention, and global consistency of HR practices.</a:t>
            </a:r>
          </a:p>
          <a:p>
            <a:pPr marL="342900" indent="-342900" algn="jus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Targeted recommendations — early-career investment, mobility frameworks, line-manager training, HR governance, and transparent metrics — can help Rolls-Royce address these challenges and strengthen its human-capital foundation for future growth.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3E1E6A-DD85-06B9-1F12-25D4170FC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6689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8DBD1-DB29-D44F-FD5A-3071BB37EF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91350" y="487680"/>
            <a:ext cx="4179570" cy="3376691"/>
          </a:xfrm>
        </p:spPr>
        <p:txBody>
          <a:bodyPr anchor="b">
            <a:normAutofit/>
          </a:bodyPr>
          <a:lstStyle/>
          <a:p>
            <a:r>
              <a:rPr lang="en-GB"/>
              <a:t>Managing international operations</a:t>
            </a:r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EE1421B-96DD-7E03-6A9D-51ABABDD39A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6128"/>
          <a:stretch>
            <a:fillRect/>
          </a:stretch>
        </p:blipFill>
        <p:spPr>
          <a:xfrm>
            <a:off x="20" y="-5080"/>
            <a:ext cx="6576271" cy="6872605"/>
          </a:xfrm>
          <a:custGeom>
            <a:avLst/>
            <a:gdLst>
              <a:gd name="connsiteX0" fmla="*/ 0 w 6576291"/>
              <a:gd name="connsiteY0" fmla="*/ 0 h 6867525"/>
              <a:gd name="connsiteX1" fmla="*/ 6576291 w 6576291"/>
              <a:gd name="connsiteY1" fmla="*/ 0 h 6867525"/>
              <a:gd name="connsiteX2" fmla="*/ 6576291 w 6576291"/>
              <a:gd name="connsiteY2" fmla="*/ 6867525 h 6867525"/>
              <a:gd name="connsiteX3" fmla="*/ 0 w 6576291"/>
              <a:gd name="connsiteY3" fmla="*/ 6867525 h 6867525"/>
              <a:gd name="connsiteX4" fmla="*/ 0 w 6576291"/>
              <a:gd name="connsiteY4" fmla="*/ 0 h 6867525"/>
              <a:gd name="connsiteX0" fmla="*/ 0 w 6576291"/>
              <a:gd name="connsiteY0" fmla="*/ 5080 h 6872605"/>
              <a:gd name="connsiteX1" fmla="*/ 3604491 w 6576291"/>
              <a:gd name="connsiteY1" fmla="*/ 0 h 6872605"/>
              <a:gd name="connsiteX2" fmla="*/ 6576291 w 6576291"/>
              <a:gd name="connsiteY2" fmla="*/ 6872605 h 6872605"/>
              <a:gd name="connsiteX3" fmla="*/ 0 w 6576291"/>
              <a:gd name="connsiteY3" fmla="*/ 6872605 h 6872605"/>
              <a:gd name="connsiteX4" fmla="*/ 0 w 6576291"/>
              <a:gd name="connsiteY4" fmla="*/ 5080 h 6872605"/>
              <a:gd name="connsiteX0" fmla="*/ 0 w 6576291"/>
              <a:gd name="connsiteY0" fmla="*/ 0 h 6867525"/>
              <a:gd name="connsiteX1" fmla="*/ 3624811 w 6576291"/>
              <a:gd name="connsiteY1" fmla="*/ 10160 h 6867525"/>
              <a:gd name="connsiteX2" fmla="*/ 6576291 w 6576291"/>
              <a:gd name="connsiteY2" fmla="*/ 6867525 h 6867525"/>
              <a:gd name="connsiteX3" fmla="*/ 0 w 6576291"/>
              <a:gd name="connsiteY3" fmla="*/ 6867525 h 6867525"/>
              <a:gd name="connsiteX4" fmla="*/ 0 w 6576291"/>
              <a:gd name="connsiteY4" fmla="*/ 0 h 6867525"/>
              <a:gd name="connsiteX0" fmla="*/ 0 w 6576291"/>
              <a:gd name="connsiteY0" fmla="*/ 5080 h 6872605"/>
              <a:gd name="connsiteX1" fmla="*/ 3629891 w 6576291"/>
              <a:gd name="connsiteY1" fmla="*/ 0 h 6872605"/>
              <a:gd name="connsiteX2" fmla="*/ 6576291 w 6576291"/>
              <a:gd name="connsiteY2" fmla="*/ 6872605 h 6872605"/>
              <a:gd name="connsiteX3" fmla="*/ 0 w 6576291"/>
              <a:gd name="connsiteY3" fmla="*/ 6872605 h 6872605"/>
              <a:gd name="connsiteX4" fmla="*/ 0 w 6576291"/>
              <a:gd name="connsiteY4" fmla="*/ 5080 h 68726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576291" h="6872605">
                <a:moveTo>
                  <a:pt x="0" y="5080"/>
                </a:moveTo>
                <a:lnTo>
                  <a:pt x="3629891" y="0"/>
                </a:lnTo>
                <a:lnTo>
                  <a:pt x="6576291" y="6872605"/>
                </a:lnTo>
                <a:lnTo>
                  <a:pt x="0" y="6872605"/>
                </a:lnTo>
                <a:lnTo>
                  <a:pt x="0" y="5080"/>
                </a:lnTo>
                <a:close/>
              </a:path>
            </a:pathLst>
          </a:custGeom>
          <a:noFill/>
        </p:spPr>
      </p:pic>
    </p:spTree>
    <p:extLst>
      <p:ext uri="{BB962C8B-B14F-4D97-AF65-F5344CB8AC3E}">
        <p14:creationId xmlns:p14="http://schemas.microsoft.com/office/powerpoint/2010/main" val="608796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A3090-857F-1736-29A0-81C6194AD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302" y="532043"/>
            <a:ext cx="10515600" cy="764713"/>
          </a:xfrm>
        </p:spPr>
        <p:txBody>
          <a:bodyPr>
            <a:normAutofit/>
          </a:bodyPr>
          <a:lstStyle/>
          <a:p>
            <a:r>
              <a:rPr lang="en-US" sz="3200" b="1"/>
              <a:t>Current HR Policies &amp; Practices</a:t>
            </a:r>
            <a:endParaRPr lang="en-GB" sz="3200" b="1"/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787850F0-C95F-4652-E3DE-BD03A2BCAC9D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45302" y="1512890"/>
            <a:ext cx="10797540" cy="4813067"/>
          </a:xfrm>
        </p:spPr>
        <p:txBody>
          <a:bodyPr>
            <a:normAutofit fontScale="92500" lnSpcReduction="20000"/>
          </a:bodyPr>
          <a:lstStyle/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b="1"/>
              <a:t>Operates in 150+ countries </a:t>
            </a:r>
            <a:r>
              <a:rPr lang="en-GB" sz="2400"/>
              <a:t>through manufacturing sites, maintenance hubs, engineering centres, and service facilities.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b="1"/>
              <a:t>Key regions</a:t>
            </a:r>
            <a:r>
              <a:rPr lang="en-GB" sz="2400"/>
              <a:t>: UK, Germany, US, Singapore, Japan, India, The Middle East.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b="1"/>
              <a:t>Global workforce: </a:t>
            </a:r>
            <a:r>
              <a:rPr lang="en-GB" sz="2400"/>
              <a:t>42,000 employees worldwide; 50% in the UK (2023).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b="1"/>
              <a:t>Policies: </a:t>
            </a:r>
            <a:r>
              <a:rPr lang="en-GB" sz="2400"/>
              <a:t>Recruitment, compensation, performance management, diversity &amp; inclusion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b="1"/>
              <a:t>Global supply chain management </a:t>
            </a:r>
            <a:r>
              <a:rPr lang="en-GB" sz="2400"/>
              <a:t>coordinates thousands of suppliers across continents.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 b="1"/>
              <a:t>Recent initiatives: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“Count me in” self-identification program for diversity &amp; inclusion</a:t>
            </a:r>
          </a:p>
          <a:p>
            <a:pPr marL="342900" indent="-342900" algn="just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2400"/>
              <a:t>Apprenticeships &amp; graduate schemes globally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598686-8414-0A06-6347-16B0C7E08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22914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BD530-8670-74CE-D56A-03FD06638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248" y="687871"/>
            <a:ext cx="7288282" cy="657719"/>
          </a:xfrm>
        </p:spPr>
        <p:txBody>
          <a:bodyPr>
            <a:normAutofit/>
          </a:bodyPr>
          <a:lstStyle/>
          <a:p>
            <a:r>
              <a:rPr lang="en-GB" sz="3200" b="1"/>
              <a:t>Role of line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C8762-480D-77BB-FD77-1FF6E5D71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92896" y="1814945"/>
            <a:ext cx="9480453" cy="4355184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Ensure </a:t>
            </a:r>
            <a:r>
              <a:rPr lang="en-GB" sz="2200"/>
              <a:t>local compliance </a:t>
            </a:r>
            <a:r>
              <a:rPr lang="en-GB" sz="2200" b="0"/>
              <a:t>with HR policies and labour laws.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Act as a </a:t>
            </a:r>
            <a:r>
              <a:rPr lang="en-GB" sz="2200"/>
              <a:t>bridge between headquarters and international teams.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Manage </a:t>
            </a:r>
            <a:r>
              <a:rPr lang="en-GB" sz="2200"/>
              <a:t>relocations, international assignments, and employee onboarding.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Promote </a:t>
            </a:r>
            <a:r>
              <a:rPr lang="en-GB" sz="2200"/>
              <a:t>diversity, inclusion, and staff mentorship.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0"/>
              <a:t>Provide support during </a:t>
            </a:r>
            <a:r>
              <a:rPr lang="en-GB" sz="2200"/>
              <a:t>organizational restructuring.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18A57-6A1A-782D-3BCE-06DC56998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0727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33B09-16D5-7A18-DEB3-E9C6429324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1052" y="829752"/>
            <a:ext cx="9953308" cy="629724"/>
          </a:xfrm>
        </p:spPr>
        <p:txBody>
          <a:bodyPr>
            <a:normAutofit/>
          </a:bodyPr>
          <a:lstStyle/>
          <a:p>
            <a:r>
              <a:rPr lang="en-GB" sz="3200" b="1"/>
              <a:t>Strategic Alignment with Company Goals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BC98B3-40EA-920D-19C6-7BC6041DD1F8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11053" y="1877088"/>
            <a:ext cx="9953307" cy="4011385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HR initiatives support </a:t>
            </a:r>
            <a:r>
              <a:rPr lang="en-GB" sz="2200" b="1"/>
              <a:t>innovation, efficiency, and global growth objectives.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Workforce planning aligns with </a:t>
            </a:r>
            <a:r>
              <a:rPr lang="en-GB" sz="2200" b="1"/>
              <a:t>new hubs and expansion projects.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HR contributes to: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Reducing duplication and increasing operational efficiency.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Attracting and retaining highly skilled engineers.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Fostering cross-site collaboration and knowledge sharing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46EFB1-3579-4FAB-7F04-7A6DA955459C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73311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5F1DC-F312-5413-B60B-1069968B3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2388" y="343097"/>
            <a:ext cx="7288282" cy="720757"/>
          </a:xfrm>
        </p:spPr>
        <p:txBody>
          <a:bodyPr>
            <a:normAutofit/>
          </a:bodyPr>
          <a:lstStyle/>
          <a:p>
            <a:r>
              <a:rPr lang="en-US" sz="3200" b="1"/>
              <a:t>Key HR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28B5A-DFFB-6277-6E27-6E9431D7D6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49078" y="1530512"/>
            <a:ext cx="9304194" cy="4825837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Coordinating a </a:t>
            </a:r>
            <a:r>
              <a:rPr lang="en-GB" sz="2200"/>
              <a:t>globally distributed workforce</a:t>
            </a:r>
            <a:r>
              <a:rPr lang="en-GB" sz="2200" b="0"/>
              <a:t> with varying labour laws and cultural norms.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/>
              <a:t>Workforce reductions</a:t>
            </a:r>
            <a:r>
              <a:rPr lang="en-GB" sz="2200" b="0"/>
              <a:t>: 2,000–2,500 job cuts globally (2023).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Maintaining </a:t>
            </a:r>
            <a:r>
              <a:rPr lang="en-GB" sz="2200"/>
              <a:t>corporate culture and employee engagement </a:t>
            </a:r>
            <a:r>
              <a:rPr lang="en-GB" sz="2200" b="0"/>
              <a:t>during periods of change.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Balancing </a:t>
            </a:r>
            <a:r>
              <a:rPr lang="en-GB" sz="2200"/>
              <a:t>diversity initiatives</a:t>
            </a:r>
            <a:r>
              <a:rPr lang="en-GB" sz="2200" b="0"/>
              <a:t> with talent shortages in engineering.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0"/>
              <a:t>Integrating </a:t>
            </a:r>
            <a:r>
              <a:rPr lang="en-GB" sz="2200"/>
              <a:t>new global hubs</a:t>
            </a:r>
            <a:r>
              <a:rPr lang="en-GB" sz="2200" b="0"/>
              <a:t> into existing organizational structures.</a:t>
            </a:r>
            <a:endParaRPr lang="en-US" sz="2200" b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A858CF-2273-6AFB-D1B3-0435E540E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82746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A311F-F128-96A8-F340-1825FB7F4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1858" y="501651"/>
            <a:ext cx="10142488" cy="626349"/>
          </a:xfrm>
        </p:spPr>
        <p:txBody>
          <a:bodyPr>
            <a:normAutofit/>
          </a:bodyPr>
          <a:lstStyle/>
          <a:p>
            <a:pPr algn="l"/>
            <a:r>
              <a:rPr lang="en-US" sz="3200" b="1"/>
              <a:t>Practical Recommendations</a:t>
            </a:r>
          </a:p>
        </p:txBody>
      </p:sp>
      <p:sp>
        <p:nvSpPr>
          <p:cNvPr id="3" name="Table Placeholder 2">
            <a:extLst>
              <a:ext uri="{FF2B5EF4-FFF2-40B4-BE49-F238E27FC236}">
                <a16:creationId xmlns:a16="http://schemas.microsoft.com/office/drawing/2014/main" id="{8641C12A-2790-3E00-CF4F-9C13A51D4266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845302" y="1493125"/>
            <a:ext cx="10515600" cy="4863224"/>
          </a:xfrm>
        </p:spPr>
        <p:txBody>
          <a:bodyPr>
            <a:norm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/>
              <a:t>Workforce Planning &amp; Communication: </a:t>
            </a:r>
            <a:r>
              <a:rPr lang="en-GB" sz="2200"/>
              <a:t>Clear plans, town halls, workshops to guide staff through changes.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/>
              <a:t>Global HR Framework: </a:t>
            </a:r>
            <a:r>
              <a:rPr lang="en-GB" sz="2200"/>
              <a:t>Standard policies with local flexibility; leverage HRIS platforms for consistency.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/>
              <a:t>Global-Local Integration: </a:t>
            </a:r>
            <a:r>
              <a:rPr lang="en-GB" sz="2200"/>
              <a:t>Assign liaison managers, conduct regular cross-site meetings, and maintain KPIs.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/>
              <a:t>Diversity &amp; Talent Development: </a:t>
            </a:r>
            <a:r>
              <a:rPr lang="en-GB" sz="2200"/>
              <a:t>STEM outreach, mentoring programs, upskilling initiatives for engineers.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/>
              <a:t>Employee Support: </a:t>
            </a:r>
            <a:r>
              <a:rPr lang="en-GB" sz="2200"/>
              <a:t>Outplacement services and well-being programs during restructuring.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200" b="1"/>
              <a:t>Compliance &amp; Monitoring: </a:t>
            </a:r>
            <a:r>
              <a:rPr lang="en-GB" sz="2200"/>
              <a:t>Central compliance team and line manager training on local regulations.</a:t>
            </a:r>
            <a:endParaRPr lang="en-US" sz="220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033F01-C78A-593C-DEB2-A79B59BAD3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823258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B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CFDD-CC1C-E939-35CE-D73999F16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8893" y="254833"/>
            <a:ext cx="7989289" cy="621128"/>
          </a:xfrm>
        </p:spPr>
        <p:txBody>
          <a:bodyPr>
            <a:noAutofit/>
          </a:bodyPr>
          <a:lstStyle/>
          <a:p>
            <a:r>
              <a:rPr lang="en-US" sz="3200" b="1"/>
              <a:t>Recent Global Operations Updates</a:t>
            </a:r>
          </a:p>
        </p:txBody>
      </p:sp>
      <p:pic>
        <p:nvPicPr>
          <p:cNvPr id="7" name="Picture Placeholder 6" descr="A yellow and white car on a road&#10;&#10;AI-generated content may be incorrect.">
            <a:extLst>
              <a:ext uri="{FF2B5EF4-FFF2-40B4-BE49-F238E27FC236}">
                <a16:creationId xmlns:a16="http://schemas.microsoft.com/office/drawing/2014/main" id="{A6E1786C-8987-D7B3-0C0C-F5284745F18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125" r="19573"/>
          <a:stretch>
            <a:fillRect/>
          </a:stretch>
        </p:blipFill>
        <p:spPr>
          <a:xfrm>
            <a:off x="-28230" y="-9144"/>
            <a:ext cx="5481955" cy="6876288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E66627-4590-E049-8E1D-E7892E967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28</a:t>
            </a:fld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07B89C8-002D-BA06-074E-7F1160A65FA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5018867" y="1139937"/>
            <a:ext cx="6673461" cy="5216411"/>
          </a:xfrm>
        </p:spPr>
        <p:txBody>
          <a:bodyPr>
            <a:norm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1"/>
              <a:t>Bengaluru Global Capability Centre (2025): </a:t>
            </a:r>
            <a:r>
              <a:rPr lang="en-GB" sz="2200"/>
              <a:t>3,000+ staff, supports engineering, digital teams, and Rolls‑Royce Data Labs.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1"/>
              <a:t>Workforce reductions: </a:t>
            </a:r>
            <a:r>
              <a:rPr lang="en-GB" sz="2200"/>
              <a:t>2,000–2,500 employees in 2023 to streamline operations.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GB" sz="2200" b="1"/>
              <a:t>Employee recognition: </a:t>
            </a:r>
            <a:r>
              <a:rPr lang="en-GB" sz="2200"/>
              <a:t>£700 share reward per employee to maintain morale.</a:t>
            </a: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6596377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9E6DF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E34F8E-7934-87B2-5B6F-68754AF1D6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2">
            <a:extLst>
              <a:ext uri="{FF2B5EF4-FFF2-40B4-BE49-F238E27FC236}">
                <a16:creationId xmlns:a16="http://schemas.microsoft.com/office/drawing/2014/main" id="{BD55A0AC-D620-34B6-2992-C52DF1FF8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229614"/>
            <a:ext cx="10515600" cy="1325563"/>
          </a:xfrm>
        </p:spPr>
        <p:txBody>
          <a:bodyPr anchor="b"/>
          <a:lstStyle/>
          <a:p>
            <a:pPr algn="l"/>
            <a:r>
              <a:rPr lang="en-GB" sz="3600" b="1">
                <a:ea typeface="+mj-lt"/>
                <a:cs typeface="+mj-lt"/>
              </a:rPr>
              <a:t>References – Anika Ayub</a:t>
            </a: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7ED9F3B-931D-74B9-F908-292C9B636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73350" y="6356349"/>
            <a:ext cx="987552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08D58682-55C3-4EB3-80D9-579D1AA36331}"/>
              </a:ext>
            </a:extLst>
          </p:cNvPr>
          <p:cNvSpPr txBox="1">
            <a:spLocks/>
          </p:cNvSpPr>
          <p:nvPr/>
        </p:nvSpPr>
        <p:spPr>
          <a:xfrm>
            <a:off x="319350" y="1285729"/>
            <a:ext cx="11572518" cy="524998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/>
            <a:r>
              <a:rPr lang="en-US" sz="2000">
                <a:ea typeface="+mn-lt"/>
                <a:cs typeface="+mn-lt"/>
              </a:rPr>
              <a:t>Rolls-Royce plc (2025) </a:t>
            </a:r>
            <a:r>
              <a:rPr lang="en-US" sz="2000" i="1">
                <a:ea typeface="+mn-lt"/>
                <a:cs typeface="+mn-lt"/>
              </a:rPr>
              <a:t>Annual Report 2024</a:t>
            </a:r>
            <a:r>
              <a:rPr lang="en-US" sz="2000">
                <a:ea typeface="+mn-lt"/>
                <a:cs typeface="+mn-lt"/>
              </a:rPr>
              <a:t>. Rolls-Royce Holdings plc. </a:t>
            </a:r>
            <a:r>
              <a:rPr lang="en-US" sz="2000">
                <a:ea typeface="+mn-lt"/>
                <a:cs typeface="+mn-lt"/>
                <a:hlinkClick r:id="rId3"/>
              </a:rPr>
              <a:t>https://www.rolls-royce.com/~/media/Files/R/Rolls-Royce/documents/annual-report/2024/rr-plc-annual-report-2024.pdf</a:t>
            </a:r>
            <a:r>
              <a:rPr lang="en-US" sz="2000">
                <a:ea typeface="+mn-lt"/>
                <a:cs typeface="+mn-lt"/>
              </a:rPr>
              <a:t> </a:t>
            </a:r>
          </a:p>
          <a:p>
            <a:pPr marL="285750" indent="-285750"/>
            <a:r>
              <a:rPr lang="en-US" sz="2000">
                <a:ea typeface="+mn-lt"/>
                <a:cs typeface="+mn-lt"/>
              </a:rPr>
              <a:t>Workday (2024) ‘Rolls-Royce: New data hub — understanding workforce costs’ (customer story). </a:t>
            </a:r>
            <a:r>
              <a:rPr lang="en-US" sz="2000">
                <a:ea typeface="+mn-lt"/>
                <a:cs typeface="+mn-lt"/>
                <a:hlinkClick r:id="rId4"/>
              </a:rPr>
              <a:t>https://www.workday.com/en-gb/customer-stories/q-z/rolls-royce-new-data-hub-understanding-workforce-costs.html</a:t>
            </a:r>
            <a:endParaRPr lang="en-US" sz="2000">
              <a:ea typeface="+mn-lt"/>
              <a:cs typeface="+mn-lt"/>
            </a:endParaRPr>
          </a:p>
          <a:p>
            <a:pPr marL="285750" indent="-285750"/>
            <a:r>
              <a:rPr lang="en-US" sz="2000">
                <a:ea typeface="+mn-lt"/>
                <a:cs typeface="+mn-lt"/>
              </a:rPr>
              <a:t>Rolls-Royce (n.d.) ‘Digital Twin’. </a:t>
            </a:r>
            <a:r>
              <a:rPr lang="en-US" sz="2000">
                <a:ea typeface="+mn-lt"/>
                <a:cs typeface="+mn-lt"/>
                <a:hlinkClick r:id="rId5"/>
              </a:rPr>
              <a:t>https://www.rolls-royce.com/innovation/digital/digital-twin.aspx</a:t>
            </a:r>
            <a:r>
              <a:rPr lang="en-US" sz="2000">
                <a:ea typeface="+mn-lt"/>
                <a:cs typeface="+mn-lt"/>
              </a:rPr>
              <a:t> </a:t>
            </a:r>
          </a:p>
          <a:p>
            <a:pPr marL="285750" indent="-285750"/>
            <a:r>
              <a:rPr lang="en-US" sz="2000">
                <a:ea typeface="+mn-lt"/>
                <a:cs typeface="+mn-lt"/>
              </a:rPr>
              <a:t>The Guardian (2024) ‘Rolls-Royce to hand £700 in shares to all staff as it bounces back’, 2 August 2024. </a:t>
            </a:r>
            <a:r>
              <a:rPr lang="en-US" sz="2000">
                <a:ea typeface="+mn-lt"/>
                <a:cs typeface="+mn-lt"/>
                <a:hlinkClick r:id="rId6"/>
              </a:rPr>
              <a:t>https://www.theguardian.com/business/article/2024/aug/02/rolls-royce-shares-price-rise-record-dividend</a:t>
            </a:r>
            <a:endParaRPr lang="en-US" sz="2000"/>
          </a:p>
          <a:p>
            <a:r>
              <a:rPr lang="en-US" sz="2000">
                <a:ea typeface="+mn-lt"/>
                <a:cs typeface="+mn-lt"/>
              </a:rPr>
              <a:t>Personnel Today (2024) ‘Rolls-Royce wins Talent Management Award (skills-first)’, 20 Nov 2024. </a:t>
            </a:r>
            <a:r>
              <a:rPr lang="en-US" sz="2000">
                <a:ea typeface="+mn-lt"/>
                <a:cs typeface="+mn-lt"/>
                <a:hlinkClick r:id="rId7"/>
              </a:rPr>
              <a:t>https://www.personneltoday.com/hr/personnel-today-awards-2024-shortlist-talent-management/</a:t>
            </a:r>
            <a:endParaRPr lang="en-US" sz="2000"/>
          </a:p>
          <a:p>
            <a:r>
              <a:rPr lang="en-US" sz="2000" err="1">
                <a:ea typeface="+mn-lt"/>
                <a:cs typeface="+mn-lt"/>
              </a:rPr>
              <a:t>Diginomica</a:t>
            </a:r>
            <a:r>
              <a:rPr lang="en-US" sz="2000">
                <a:ea typeface="+mn-lt"/>
                <a:cs typeface="+mn-lt"/>
              </a:rPr>
              <a:t> (2024) ‘How Rolls-Royce is using AI…’ (AI trials in HR). </a:t>
            </a:r>
            <a:r>
              <a:rPr lang="en-US" sz="2000">
                <a:ea typeface="+mn-lt"/>
                <a:cs typeface="+mn-lt"/>
                <a:hlinkClick r:id="rId8"/>
              </a:rPr>
              <a:t>https://diginomica.com/how-rolls-royce-using-ai-look-under-rocks-complexity</a:t>
            </a:r>
            <a:r>
              <a:rPr lang="en-US" sz="2000">
                <a:ea typeface="+mn-lt"/>
                <a:cs typeface="+mn-lt"/>
              </a:rPr>
              <a:t> </a:t>
            </a:r>
          </a:p>
          <a:p>
            <a:r>
              <a:rPr lang="en-US" sz="2000">
                <a:ea typeface="+mn-lt"/>
                <a:cs typeface="+mn-lt"/>
              </a:rPr>
              <a:t>PES Media (2025) ‘Innovative project accelerates digital transformation in Rolls-Royce’s manufacturing supply chain’.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4179159577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DD7E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71B95-BEB4-4F6D-0305-2DCA1406C5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2384" y="127177"/>
            <a:ext cx="5352737" cy="562371"/>
          </a:xfrm>
        </p:spPr>
        <p:txBody>
          <a:bodyPr>
            <a:normAutofit/>
          </a:bodyPr>
          <a:lstStyle/>
          <a:p>
            <a:r>
              <a:rPr lang="en-US" sz="3200" b="1"/>
              <a:t>Reference – Mohd Saif</a:t>
            </a:r>
          </a:p>
        </p:txBody>
      </p:sp>
      <p:sp>
        <p:nvSpPr>
          <p:cNvPr id="4" name="Table Placeholder 3">
            <a:extLst>
              <a:ext uri="{FF2B5EF4-FFF2-40B4-BE49-F238E27FC236}">
                <a16:creationId xmlns:a16="http://schemas.microsoft.com/office/drawing/2014/main" id="{7A783C53-44AF-AE1D-5DA3-A7F65BA0A8A5}"/>
              </a:ext>
            </a:extLst>
          </p:cNvPr>
          <p:cNvSpPr>
            <a:spLocks noGrp="1"/>
          </p:cNvSpPr>
          <p:nvPr>
            <p:ph type="tbl" sz="quarter" idx="14"/>
          </p:nvPr>
        </p:nvSpPr>
        <p:spPr>
          <a:xfrm>
            <a:off x="459698" y="792578"/>
            <a:ext cx="11272604" cy="5746333"/>
          </a:xfrm>
        </p:spPr>
        <p:txBody>
          <a:bodyPr>
            <a:normAutofit lnSpcReduction="10000"/>
          </a:bodyPr>
          <a:lstStyle/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Rolls-Royce. (n.d.) Apprenticeships &amp; School Leavers — Apprenticeship programmes (Level 3, Higher, Degree) in engineering/business offered by Rolls-Royce. </a:t>
            </a:r>
            <a:r>
              <a:rPr lang="en-GB" sz="1600">
                <a:hlinkClick r:id="rId2"/>
              </a:rPr>
              <a:t>https://careers.rolls-royce.com/united-kingdom/students-and-graduates/apprenticeships-and-school-leavers</a:t>
            </a:r>
            <a:endParaRPr lang="en-GB" sz="1600"/>
          </a:p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Rolls-Royce Motor Cars. (2025) Rolls-Royce Motor Cars opens application window for 2025 Apprentice Programme, 16 January. </a:t>
            </a:r>
            <a:r>
              <a:rPr lang="en-GB" sz="1600">
                <a:hlinkClick r:id="rId3"/>
              </a:rPr>
              <a:t>https://www.press.rolls-roycemotorcars.com/rolls-royce-motor-cars-pressclub/article/detail/T0447528EN/rolls-royce-motor-cars-opens-application-window-for-2025-apprentice-programme</a:t>
            </a:r>
            <a:endParaRPr lang="en-GB" sz="1600"/>
          </a:p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Rolls-Royce Motor Cars. (2024) Rolls-Royce invests in Future Talent as new Apprentices arrive at Goodwood, 4 September. </a:t>
            </a:r>
            <a:r>
              <a:rPr lang="en-GB" sz="1600">
                <a:hlinkClick r:id="rId4"/>
              </a:rPr>
              <a:t>https://www.press.rolls-roycemotorcars.com/rolls-royce-motor-cars-pressclub/article/detail/T0444821EN/</a:t>
            </a:r>
            <a:endParaRPr lang="en-GB" sz="1600"/>
          </a:p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Rolls-Royce. (2025) Apprenticeships for all, 10 February. </a:t>
            </a:r>
            <a:r>
              <a:rPr lang="en-GB" sz="1600">
                <a:hlinkClick r:id="rId5"/>
              </a:rPr>
              <a:t>https://www.rolls-royce.com/media/our-stories/discover/2025/apprenticeships-for-all.aspx</a:t>
            </a:r>
            <a:endParaRPr lang="en-GB" sz="1600"/>
          </a:p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Rolls-Royce Power Systems. (2025) Rolls-Royce welcomes 114 new apprentices and dual students, 15 September.  </a:t>
            </a:r>
            <a:r>
              <a:rPr lang="en-GB" sz="1600">
                <a:hlinkClick r:id="rId6"/>
              </a:rPr>
              <a:t>https://www.mtu-solutions.com/eu/en/pressreleases/2025/Rolls-Royce-welcomes-114-new-apprentices-and-dual-students.html</a:t>
            </a:r>
            <a:endParaRPr lang="en-GB" sz="1600"/>
          </a:p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Rolls-Royce Careers. (n.d.) Switch into Aerospace Engineering — example of a structured training / career development programme for employees without prior aerospace-engineering qualifications. </a:t>
            </a:r>
            <a:r>
              <a:rPr lang="en-GB" sz="1600">
                <a:hlinkClick r:id="rId7"/>
              </a:rPr>
              <a:t>https://careers.rolls-royce.com/united-kingdom/professionals/switch-into-aerospace-engineering</a:t>
            </a:r>
            <a:endParaRPr lang="en-GB" sz="1600"/>
          </a:p>
          <a:p>
            <a:pPr marL="342900" indent="-3429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1600"/>
              <a:t>UCAS. (n.d.) Rolls-Royce: What’s It Like To Work Here? — description of apprenticeships, degree apprenticeships, training &amp; continuous development at Rolls-Royce, including engineering, digital, manufacturing and business skills. </a:t>
            </a:r>
            <a:r>
              <a:rPr lang="en-GB" sz="1600">
                <a:hlinkClick r:id="rId8"/>
              </a:rPr>
              <a:t>https://www.ucas.com/explore/employer/rolls-royce</a:t>
            </a:r>
            <a:endParaRPr lang="en-GB" sz="16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0BC398-1BAF-3DBC-1F64-B93EB5330C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781931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094AC-41FE-023C-1D4C-6FE9D2FB9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3700" y="568961"/>
            <a:ext cx="8420100" cy="825124"/>
          </a:xfrm>
        </p:spPr>
        <p:txBody>
          <a:bodyPr>
            <a:normAutofit/>
          </a:bodyPr>
          <a:lstStyle/>
          <a:p>
            <a:r>
              <a:rPr lang="en-US" sz="3200" b="1"/>
              <a:t>References – Chetnaben Fadke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A8546B-F50E-E6AC-B7D6-279D334EEF60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873770" y="1588957"/>
            <a:ext cx="9848537" cy="4896902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Rolls‑Royce PLC (2025) </a:t>
            </a:r>
            <a:r>
              <a:rPr lang="en-US" sz="2000" i="1"/>
              <a:t>Gender Pay Gap Report 2024‑25</a:t>
            </a:r>
            <a:r>
              <a:rPr lang="en-US" sz="2000"/>
              <a:t>. </a:t>
            </a:r>
            <a:r>
              <a:rPr lang="en-US" sz="2000">
                <a:hlinkClick r:id="rId2"/>
              </a:rPr>
              <a:t>https://gender-pay-gap.service.gov.uk/employers/10599/reporting-year-2024</a:t>
            </a:r>
            <a:r>
              <a:rPr lang="en-US" sz="200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Rolls‑Royce PLC (2024) </a:t>
            </a:r>
            <a:r>
              <a:rPr lang="en-US" sz="2000" i="1"/>
              <a:t>Gender Pay Gap Report 2023‑24</a:t>
            </a:r>
            <a:r>
              <a:rPr lang="en-US" sz="2000"/>
              <a:t>. </a:t>
            </a:r>
            <a:r>
              <a:rPr lang="en-US" sz="2000">
                <a:hlinkClick r:id="rId3"/>
              </a:rPr>
              <a:t>https://gender-pay-gap.service.gov.uk/employers/10599/reporting-year-2023</a:t>
            </a:r>
            <a:endParaRPr lang="en-US" sz="20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Rolls‑Royce (n.d.) </a:t>
            </a:r>
            <a:r>
              <a:rPr lang="en-US" sz="2000" i="1"/>
              <a:t>Apprenticeships and School Leavers</a:t>
            </a:r>
            <a:r>
              <a:rPr lang="en-US" sz="2000"/>
              <a:t>. </a:t>
            </a:r>
            <a:r>
              <a:rPr lang="en-US" sz="2000">
                <a:hlinkClick r:id="rId4"/>
              </a:rPr>
              <a:t>https://careers.rolls-royce.com/united-kingdom/students-and-graduates/apprenticeships-and-school-leavers</a:t>
            </a:r>
            <a:r>
              <a:rPr lang="en-US" sz="200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Workday (n.d.) </a:t>
            </a:r>
            <a:r>
              <a:rPr lang="en-US" sz="2000" i="1"/>
              <a:t>Rolls‑Royce skills‑first workforce strategy</a:t>
            </a:r>
            <a:r>
              <a:rPr lang="en-US" sz="2000"/>
              <a:t>. </a:t>
            </a:r>
            <a:r>
              <a:rPr lang="en-US" sz="2000">
                <a:hlinkClick r:id="rId5"/>
              </a:rPr>
              <a:t>https://www.workday.com/en-gb/customer-stories/q-z/rolls-royce-skills-first-workforce-strategy.html</a:t>
            </a:r>
            <a:r>
              <a:rPr lang="en-US" sz="200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/>
              <a:t>Rolls-Royce SMR (2025) </a:t>
            </a:r>
            <a:r>
              <a:rPr lang="en-US" sz="2000" i="1"/>
              <a:t>Rolls‑Royce SMR wants the next generation of apprentices</a:t>
            </a:r>
            <a:r>
              <a:rPr lang="en-US" sz="2000"/>
              <a:t>. </a:t>
            </a:r>
            <a:r>
              <a:rPr lang="en-US" sz="2000">
                <a:hlinkClick r:id="rId6"/>
              </a:rPr>
              <a:t>https://www.rolls-royce-smr.com/press/rolls-royce-smr-wants-the-next-generation-of-apprentices</a:t>
            </a:r>
            <a:r>
              <a:rPr lang="en-US" sz="2000"/>
              <a:t>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423D38-EA2E-12C6-8A8A-5D0E7EC38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057067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4DBE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9D37D-5C56-36C4-09EE-8D4AA5B7D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759" y="381732"/>
            <a:ext cx="7832860" cy="600801"/>
          </a:xfrm>
        </p:spPr>
        <p:txBody>
          <a:bodyPr>
            <a:normAutofit/>
          </a:bodyPr>
          <a:lstStyle/>
          <a:p>
            <a:r>
              <a:rPr lang="en-US" sz="3200" b="1"/>
              <a:t>Reference – Shaunakkumar Patel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89F204-FA39-FB9B-5420-22496401320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164892" y="1031366"/>
            <a:ext cx="11497456" cy="5690107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Rolls-Royce (2023) Annual Report 2023. </a:t>
            </a:r>
            <a:r>
              <a:rPr lang="en-US">
                <a:hlinkClick r:id="rId2"/>
              </a:rPr>
              <a:t>https://www.rolls-royce.com/~/media/Files/R/Rolls-Royce/documents/annual-report/2024/2023-annual-report.pdf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Rolls-Royce (n.d.) Where we operate. </a:t>
            </a:r>
            <a:r>
              <a:rPr lang="en-US">
                <a:hlinkClick r:id="rId3"/>
              </a:rPr>
              <a:t>https://www.rolls-royce.com/about/where-we-operate.aspx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The Guardian (2023) ‘Rolls-Royce to cut up to 2,500 jobs across its business’, 16 October. </a:t>
            </a:r>
            <a:r>
              <a:rPr lang="en-US">
                <a:hlinkClick r:id="rId4"/>
              </a:rPr>
              <a:t>https://www.theguardian.com/business/2023/oct/16/rolls-royce-to-cut-up-to-2500-jobs-across-its-business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Reuters (2023) ‘Rolls-Royce to cut up to 2,500 roles’, 17 October. </a:t>
            </a:r>
            <a:r>
              <a:rPr lang="en-US">
                <a:hlinkClick r:id="rId5"/>
              </a:rPr>
              <a:t>https://www.reuters.com/business/aerospace-defense/rolls-royce-cut-up-2500-roles-2023-10-17/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Rolls-Royce (2023) UK Ethnicity Pay Report 2023. </a:t>
            </a:r>
            <a:r>
              <a:rPr lang="en-US">
                <a:hlinkClick r:id="rId6"/>
              </a:rPr>
              <a:t>https://www.rolls-royce.com/~/media/Files/R/Rolls-Royce/documents/sustainability/uk-ethnicity-pay-report-2023.pdf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Rolls-Royce Careers (n.d.) Apprenticeships &amp; School Leavers. </a:t>
            </a:r>
            <a:r>
              <a:rPr lang="en-US">
                <a:hlinkClick r:id="rId7"/>
              </a:rPr>
              <a:t>https://careers.rolls-royce.com/united-kingdom/students-and-graduates/apprenticeships-and-school-leavers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Rolls-Royce Careers (n.d.) Graduates &amp; Interns. </a:t>
            </a:r>
            <a:r>
              <a:rPr lang="en-US">
                <a:hlinkClick r:id="rId8"/>
              </a:rPr>
              <a:t>https://careers.rolls-royce.com/united-kingdom/students-and-graduates/graduates-and-interns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err="1"/>
              <a:t>Moneycontrol</a:t>
            </a:r>
            <a:r>
              <a:rPr lang="en-US"/>
              <a:t> (2025) ‘Rolls-Royce opens 700-seat GCC, its largest in India’, 17 September. </a:t>
            </a:r>
            <a:r>
              <a:rPr lang="en-US">
                <a:hlinkClick r:id="rId9"/>
              </a:rPr>
              <a:t>https://www.moneycontrol.com/news/business/information-technology/rolls-royce-opens-700-seat-gcc-its-largest-in-india-13553787.html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Deccan Herald (2025) ‘Bengaluru: Rolls-Royce opens 700-seat Global Capability Centre’, 17 September. </a:t>
            </a:r>
            <a:r>
              <a:rPr lang="en-US">
                <a:hlinkClick r:id="rId10"/>
              </a:rPr>
              <a:t>https://www.deccanherald.com/india/karnataka/bengaluru/bengaluru-rolls-royce-opens-700-seat-global-capability-centre-3732680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842ACA-4138-95B6-C4D2-BCCDA7B71316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A49DFD55-3C28-40EF-9E31-A92D2E4017FF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0341085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F1EDE-5423-435C-B149-87AB1BC22B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31895" y="2909966"/>
            <a:ext cx="5221573" cy="1038068"/>
          </a:xfrm>
        </p:spPr>
        <p:txBody>
          <a:bodyPr/>
          <a:lstStyle/>
          <a:p>
            <a:r>
              <a:rPr lang="en-US" sz="7200"/>
              <a:t>THANK YOU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27D99-645F-4FCF-9573-FDFE2A344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A49DFD55-3C28-40EF-9E31-A92D2E4017FF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787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ustom" id="{F85C13B5-8B75-4CB8-BA5E-9CAC0747196D}" vid="{617487EE-AB70-4C55-8A81-E6744CC4A2C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11" ma:contentTypeDescription="Create a new document." ma:contentTypeScope="" ma:versionID="1bad9799638712594aa7388745fc0ce1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1b76a9beedf95c22bd40d5b8c9155c0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3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CABF691C-888B-4061-8A6F-D5CE84A0254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B02DD84-F7A7-4B87-889E-555387FC418F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49168DCE-134F-4610-A6AA-88CEBE8D71D2}">
  <ds:schemaRefs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b4f9f7ee-5770-4a14-8925-17f3d16e50b7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{91FEB07B-C050-44C3-BDAD-016DC40A1F36}TF7521aafa-c748-4c40-a498-ba511be234dc5b1b6097_win32-5039330bb2f3</Template>
  <TotalTime>16</TotalTime>
  <Words>2605</Words>
  <Application>Microsoft Office PowerPoint</Application>
  <PresentationFormat>Widescreen</PresentationFormat>
  <Paragraphs>231</Paragraphs>
  <Slides>33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Tenorite</vt:lpstr>
      <vt:lpstr>Custom</vt:lpstr>
      <vt:lpstr>HCM CHALLENGES IN</vt:lpstr>
      <vt:lpstr>Topics</vt:lpstr>
      <vt:lpstr>HR technology &amp; digital transformation</vt:lpstr>
      <vt:lpstr>Current HR policies and practices</vt:lpstr>
      <vt:lpstr>Role of line managers</vt:lpstr>
      <vt:lpstr>PowerPoint Presentation</vt:lpstr>
      <vt:lpstr>Key HR challenges faced by Rolls-Royce</vt:lpstr>
      <vt:lpstr>Recommendations for Rolls-Royce</vt:lpstr>
      <vt:lpstr>Implementation roadmap  for Rolls-Royce</vt:lpstr>
      <vt:lpstr>Training and development</vt:lpstr>
      <vt:lpstr>Current HR Policies &amp; Practices</vt:lpstr>
      <vt:lpstr>Role of Line Managers in Implementation</vt:lpstr>
      <vt:lpstr>Strategic Alignment with Company Goals</vt:lpstr>
      <vt:lpstr>Key HR Challenges</vt:lpstr>
      <vt:lpstr>Practical Recommendations</vt:lpstr>
      <vt:lpstr>International team and assignment management</vt:lpstr>
      <vt:lpstr>Current HR policies and practices</vt:lpstr>
      <vt:lpstr>Strategic alignment with HR Practices vs company goals</vt:lpstr>
      <vt:lpstr>Key HR Challenges Faced by Rolls-Royce</vt:lpstr>
      <vt:lpstr>Practical Recommendations to Address These Challenges</vt:lpstr>
      <vt:lpstr>Summary &amp; Take-away</vt:lpstr>
      <vt:lpstr>Managing international operations</vt:lpstr>
      <vt:lpstr>Current HR Policies &amp; Practices</vt:lpstr>
      <vt:lpstr>Role of line managers</vt:lpstr>
      <vt:lpstr>Strategic Alignment with Company Goals</vt:lpstr>
      <vt:lpstr>Key HR Challenges</vt:lpstr>
      <vt:lpstr>Practical Recommendations</vt:lpstr>
      <vt:lpstr>Recent Global Operations Updates</vt:lpstr>
      <vt:lpstr>References – Anika Ayub</vt:lpstr>
      <vt:lpstr>Reference – Mohd Saif</vt:lpstr>
      <vt:lpstr>References – Chetnaben Fadke</vt:lpstr>
      <vt:lpstr>Reference – Shaunakkumar Patel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HCM CHALLENGES IN</dc:title>
  <dc:creator>Shaunakkumar Patel (2504923)</dc:creator>
  <cp:lastModifiedBy>Shaunakkumar Patel (2504923)</cp:lastModifiedBy>
  <cp:revision>2</cp:revision>
  <dcterms:created xsi:type="dcterms:W3CDTF">2025-11-24T12:21:08Z</dcterms:created>
  <dcterms:modified xsi:type="dcterms:W3CDTF">2025-11-30T22:56:59Z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  <property fmtid="{D5CDD505-2E9C-101B-9397-08002B2CF9AE}" pid="3" name="MediaServiceImageTags">
    <vt:lpwstr/>
  </property>
</Properties>
</file>