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6" r:id="rId2"/>
    <p:sldId id="260" r:id="rId3"/>
    <p:sldId id="259" r:id="rId4"/>
    <p:sldId id="257"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ley Guy Martin (2009526)" initials="AGM(" lastIdx="1" clrIdx="0">
    <p:extLst>
      <p:ext uri="{19B8F6BF-5375-455C-9EA6-DF929625EA0E}">
        <p15:presenceInfo xmlns:p15="http://schemas.microsoft.com/office/powerpoint/2012/main" userId="S::2009526@student.uwtsd.ac.uk::b4856a03-203e-4837-9ee2-51b8dc9813d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6221B0-FB2C-2A48-87CD-F7DB273FD618}" v="15" dt="2020-11-14T18:08:28.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5816"/>
  </p:normalViewPr>
  <p:slideViewPr>
    <p:cSldViewPr snapToGrid="0" snapToObjects="1">
      <p:cViewPr varScale="1">
        <p:scale>
          <a:sx n="84" d="100"/>
          <a:sy n="84" d="100"/>
        </p:scale>
        <p:origin x="200"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Guy Martin (2009526)" userId="b4856a03-203e-4837-9ee2-51b8dc9813d5" providerId="ADAL" clId="{246221B0-FB2C-2A48-87CD-F7DB273FD618}"/>
    <pc:docChg chg="custSel addSld modSld sldOrd">
      <pc:chgData name="Ashley Guy Martin (2009526)" userId="b4856a03-203e-4837-9ee2-51b8dc9813d5" providerId="ADAL" clId="{246221B0-FB2C-2A48-87CD-F7DB273FD618}" dt="2020-11-14T18:12:59.747" v="1949" actId="1076"/>
      <pc:docMkLst>
        <pc:docMk/>
      </pc:docMkLst>
      <pc:sldChg chg="addSp modSp mod modAnim addCm modCm modNotesTx">
        <pc:chgData name="Ashley Guy Martin (2009526)" userId="b4856a03-203e-4837-9ee2-51b8dc9813d5" providerId="ADAL" clId="{246221B0-FB2C-2A48-87CD-F7DB273FD618}" dt="2020-11-14T18:02:35.704" v="1943"/>
        <pc:sldMkLst>
          <pc:docMk/>
          <pc:sldMk cId="3593238107" sldId="256"/>
        </pc:sldMkLst>
        <pc:spChg chg="mod">
          <ac:chgData name="Ashley Guy Martin (2009526)" userId="b4856a03-203e-4837-9ee2-51b8dc9813d5" providerId="ADAL" clId="{246221B0-FB2C-2A48-87CD-F7DB273FD618}" dt="2020-11-10T21:19:28.981" v="1045" actId="20577"/>
          <ac:spMkLst>
            <pc:docMk/>
            <pc:sldMk cId="3593238107" sldId="256"/>
            <ac:spMk id="3" creationId="{0F767E84-4E35-1641-B47E-D9FC52E44286}"/>
          </ac:spMkLst>
        </pc:spChg>
        <pc:spChg chg="add mod">
          <ac:chgData name="Ashley Guy Martin (2009526)" userId="b4856a03-203e-4837-9ee2-51b8dc9813d5" providerId="ADAL" clId="{246221B0-FB2C-2A48-87CD-F7DB273FD618}" dt="2020-11-09T21:52:53.038" v="26"/>
          <ac:spMkLst>
            <pc:docMk/>
            <pc:sldMk cId="3593238107" sldId="256"/>
            <ac:spMk id="4" creationId="{D1D30D14-0860-D74E-A47B-E3975561625C}"/>
          </ac:spMkLst>
        </pc:spChg>
        <pc:picChg chg="add mod">
          <ac:chgData name="Ashley Guy Martin (2009526)" userId="b4856a03-203e-4837-9ee2-51b8dc9813d5" providerId="ADAL" clId="{246221B0-FB2C-2A48-87CD-F7DB273FD618}" dt="2020-11-14T18:02:35.704" v="1943"/>
          <ac:picMkLst>
            <pc:docMk/>
            <pc:sldMk cId="3593238107" sldId="256"/>
            <ac:picMk id="5" creationId="{8701EBB0-1BBC-4842-B9F8-B4C3FAE90C0D}"/>
          </ac:picMkLst>
        </pc:picChg>
      </pc:sldChg>
      <pc:sldChg chg="addSp modSp new mod modAnim modNotesTx">
        <pc:chgData name="Ashley Guy Martin (2009526)" userId="b4856a03-203e-4837-9ee2-51b8dc9813d5" providerId="ADAL" clId="{246221B0-FB2C-2A48-87CD-F7DB273FD618}" dt="2020-11-14T18:07:19.979" v="1946"/>
        <pc:sldMkLst>
          <pc:docMk/>
          <pc:sldMk cId="2092378562" sldId="257"/>
        </pc:sldMkLst>
        <pc:spChg chg="mod">
          <ac:chgData name="Ashley Guy Martin (2009526)" userId="b4856a03-203e-4837-9ee2-51b8dc9813d5" providerId="ADAL" clId="{246221B0-FB2C-2A48-87CD-F7DB273FD618}" dt="2020-11-09T21:58:35.480" v="70" actId="20577"/>
          <ac:spMkLst>
            <pc:docMk/>
            <pc:sldMk cId="2092378562" sldId="257"/>
            <ac:spMk id="2" creationId="{920FF9A7-6B8F-B649-9FB0-BA83F4E4F20F}"/>
          </ac:spMkLst>
        </pc:spChg>
        <pc:spChg chg="mod">
          <ac:chgData name="Ashley Guy Martin (2009526)" userId="b4856a03-203e-4837-9ee2-51b8dc9813d5" providerId="ADAL" clId="{246221B0-FB2C-2A48-87CD-F7DB273FD618}" dt="2020-11-09T22:19:05.670" v="775" actId="313"/>
          <ac:spMkLst>
            <pc:docMk/>
            <pc:sldMk cId="2092378562" sldId="257"/>
            <ac:spMk id="3" creationId="{BF72CABA-8EFF-DF45-B528-8EE6D07DA22C}"/>
          </ac:spMkLst>
        </pc:spChg>
        <pc:picChg chg="add mod">
          <ac:chgData name="Ashley Guy Martin (2009526)" userId="b4856a03-203e-4837-9ee2-51b8dc9813d5" providerId="ADAL" clId="{246221B0-FB2C-2A48-87CD-F7DB273FD618}" dt="2020-11-14T18:07:19.979" v="1946"/>
          <ac:picMkLst>
            <pc:docMk/>
            <pc:sldMk cId="2092378562" sldId="257"/>
            <ac:picMk id="5" creationId="{6C9B064B-1BA1-824A-9AE4-D962EFA76B2D}"/>
          </ac:picMkLst>
        </pc:picChg>
      </pc:sldChg>
      <pc:sldChg chg="addSp modSp new mod modAnim">
        <pc:chgData name="Ashley Guy Martin (2009526)" userId="b4856a03-203e-4837-9ee2-51b8dc9813d5" providerId="ADAL" clId="{246221B0-FB2C-2A48-87CD-F7DB273FD618}" dt="2020-11-14T18:08:28.038" v="1947"/>
        <pc:sldMkLst>
          <pc:docMk/>
          <pc:sldMk cId="2816715369" sldId="258"/>
        </pc:sldMkLst>
        <pc:spChg chg="mod">
          <ac:chgData name="Ashley Guy Martin (2009526)" userId="b4856a03-203e-4837-9ee2-51b8dc9813d5" providerId="ADAL" clId="{246221B0-FB2C-2A48-87CD-F7DB273FD618}" dt="2020-11-10T21:19:54.626" v="1070" actId="20577"/>
          <ac:spMkLst>
            <pc:docMk/>
            <pc:sldMk cId="2816715369" sldId="258"/>
            <ac:spMk id="2" creationId="{72931AC4-5B27-8B46-BCC5-E732FB91878D}"/>
          </ac:spMkLst>
        </pc:spChg>
        <pc:spChg chg="mod">
          <ac:chgData name="Ashley Guy Martin (2009526)" userId="b4856a03-203e-4837-9ee2-51b8dc9813d5" providerId="ADAL" clId="{246221B0-FB2C-2A48-87CD-F7DB273FD618}" dt="2020-11-10T20:55:32.994" v="779" actId="20577"/>
          <ac:spMkLst>
            <pc:docMk/>
            <pc:sldMk cId="2816715369" sldId="258"/>
            <ac:spMk id="3" creationId="{18D148DE-BA1A-F746-874A-4D6B5A2753E5}"/>
          </ac:spMkLst>
        </pc:spChg>
        <pc:picChg chg="add mod">
          <ac:chgData name="Ashley Guy Martin (2009526)" userId="b4856a03-203e-4837-9ee2-51b8dc9813d5" providerId="ADAL" clId="{246221B0-FB2C-2A48-87CD-F7DB273FD618}" dt="2020-11-14T18:08:28.038" v="1947"/>
          <ac:picMkLst>
            <pc:docMk/>
            <pc:sldMk cId="2816715369" sldId="258"/>
            <ac:picMk id="5" creationId="{FB02145D-048C-0643-A15C-263FA589400C}"/>
          </ac:picMkLst>
        </pc:picChg>
      </pc:sldChg>
      <pc:sldChg chg="addSp modSp new mod modAnim">
        <pc:chgData name="Ashley Guy Martin (2009526)" userId="b4856a03-203e-4837-9ee2-51b8dc9813d5" providerId="ADAL" clId="{246221B0-FB2C-2A48-87CD-F7DB273FD618}" dt="2020-11-14T18:12:59.747" v="1949" actId="1076"/>
        <pc:sldMkLst>
          <pc:docMk/>
          <pc:sldMk cId="2426662106" sldId="259"/>
        </pc:sldMkLst>
        <pc:spChg chg="mod">
          <ac:chgData name="Ashley Guy Martin (2009526)" userId="b4856a03-203e-4837-9ee2-51b8dc9813d5" providerId="ADAL" clId="{246221B0-FB2C-2A48-87CD-F7DB273FD618}" dt="2020-11-14T11:24:59.365" v="1112" actId="20577"/>
          <ac:spMkLst>
            <pc:docMk/>
            <pc:sldMk cId="2426662106" sldId="259"/>
            <ac:spMk id="2" creationId="{BD6D9CF3-2CCE-4648-9D21-74EB93F6AAA9}"/>
          </ac:spMkLst>
        </pc:spChg>
        <pc:spChg chg="mod">
          <ac:chgData name="Ashley Guy Martin (2009526)" userId="b4856a03-203e-4837-9ee2-51b8dc9813d5" providerId="ADAL" clId="{246221B0-FB2C-2A48-87CD-F7DB273FD618}" dt="2020-11-14T15:07:49.089" v="1401" actId="20577"/>
          <ac:spMkLst>
            <pc:docMk/>
            <pc:sldMk cId="2426662106" sldId="259"/>
            <ac:spMk id="3" creationId="{A66A62AA-7219-8240-9826-47108D516BBC}"/>
          </ac:spMkLst>
        </pc:spChg>
        <pc:picChg chg="add mod">
          <ac:chgData name="Ashley Guy Martin (2009526)" userId="b4856a03-203e-4837-9ee2-51b8dc9813d5" providerId="ADAL" clId="{246221B0-FB2C-2A48-87CD-F7DB273FD618}" dt="2020-11-14T18:12:59.747" v="1949" actId="1076"/>
          <ac:picMkLst>
            <pc:docMk/>
            <pc:sldMk cId="2426662106" sldId="259"/>
            <ac:picMk id="5" creationId="{ED3B23D8-66D4-8F41-BF31-132B1A86B534}"/>
          </ac:picMkLst>
        </pc:picChg>
      </pc:sldChg>
      <pc:sldChg chg="addSp modSp new mod ord modAnim">
        <pc:chgData name="Ashley Guy Martin (2009526)" userId="b4856a03-203e-4837-9ee2-51b8dc9813d5" providerId="ADAL" clId="{246221B0-FB2C-2A48-87CD-F7DB273FD618}" dt="2020-11-14T18:11:49.090" v="1948" actId="1076"/>
        <pc:sldMkLst>
          <pc:docMk/>
          <pc:sldMk cId="460808843" sldId="260"/>
        </pc:sldMkLst>
        <pc:spChg chg="mod">
          <ac:chgData name="Ashley Guy Martin (2009526)" userId="b4856a03-203e-4837-9ee2-51b8dc9813d5" providerId="ADAL" clId="{246221B0-FB2C-2A48-87CD-F7DB273FD618}" dt="2020-11-14T16:24:36.070" v="1436" actId="20577"/>
          <ac:spMkLst>
            <pc:docMk/>
            <pc:sldMk cId="460808843" sldId="260"/>
            <ac:spMk id="2" creationId="{8E76BF6A-42A1-794A-AA1C-77EA251A1DE8}"/>
          </ac:spMkLst>
        </pc:spChg>
        <pc:spChg chg="mod">
          <ac:chgData name="Ashley Guy Martin (2009526)" userId="b4856a03-203e-4837-9ee2-51b8dc9813d5" providerId="ADAL" clId="{246221B0-FB2C-2A48-87CD-F7DB273FD618}" dt="2020-11-14T17:55:08.625" v="1942" actId="20577"/>
          <ac:spMkLst>
            <pc:docMk/>
            <pc:sldMk cId="460808843" sldId="260"/>
            <ac:spMk id="3" creationId="{C0BB2C1F-AAFF-BF47-9C27-1FAC4D2A1F72}"/>
          </ac:spMkLst>
        </pc:spChg>
        <pc:picChg chg="add mod">
          <ac:chgData name="Ashley Guy Martin (2009526)" userId="b4856a03-203e-4837-9ee2-51b8dc9813d5" providerId="ADAL" clId="{246221B0-FB2C-2A48-87CD-F7DB273FD618}" dt="2020-11-14T18:11:49.090" v="1948" actId="1076"/>
          <ac:picMkLst>
            <pc:docMk/>
            <pc:sldMk cId="460808843" sldId="260"/>
            <ac:picMk id="5" creationId="{2F6D5458-1247-7048-BD38-AF489A5CA424}"/>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11-09T21:54:04.784" idx="1">
    <p:pos x="3303" y="3285"/>
    <p:text>Mental Health Foundation (2018). Mental health statistics: stress. [online] Mental Health Foundation. Available at: https://www.mentalhealth.org.uk/statistics/mental-health-statistics-stress.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76D998-8A50-E54C-BA18-0562E5E25DBD}" type="datetimeFigureOut">
              <a:rPr lang="en-GB" smtClean="0"/>
              <a:t>14/11/2020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60AAA-1A3D-434C-81DD-1AE261B64DB5}" type="slidenum">
              <a:rPr lang="en-GB" smtClean="0"/>
              <a:t>‹#›</a:t>
            </a:fld>
            <a:endParaRPr lang="en-GB"/>
          </a:p>
        </p:txBody>
      </p:sp>
    </p:spTree>
    <p:extLst>
      <p:ext uri="{BB962C8B-B14F-4D97-AF65-F5344CB8AC3E}">
        <p14:creationId xmlns:p14="http://schemas.microsoft.com/office/powerpoint/2010/main" val="2842155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60AAA-1A3D-434C-81DD-1AE261B64DB5}" type="slidenum">
              <a:rPr lang="en-GB" smtClean="0"/>
              <a:t>1</a:t>
            </a:fld>
            <a:endParaRPr lang="en-GB"/>
          </a:p>
        </p:txBody>
      </p:sp>
    </p:spTree>
    <p:extLst>
      <p:ext uri="{BB962C8B-B14F-4D97-AF65-F5344CB8AC3E}">
        <p14:creationId xmlns:p14="http://schemas.microsoft.com/office/powerpoint/2010/main" val="2328358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Samaritans. (2017). </a:t>
            </a:r>
            <a:r>
              <a:rPr lang="en-GB" sz="1200" b="0" i="1" u="none" strike="noStrike" kern="1200" dirty="0">
                <a:solidFill>
                  <a:schemeClr val="tx1"/>
                </a:solidFill>
                <a:effectLst/>
                <a:latin typeface="+mn-lt"/>
                <a:ea typeface="+mn-ea"/>
                <a:cs typeface="+mn-cs"/>
              </a:rPr>
              <a:t>Suicide facts and figures</a:t>
            </a:r>
            <a:r>
              <a:rPr lang="en-GB" sz="1200" b="0" i="0" u="none" strike="noStrike" kern="1200" dirty="0">
                <a:solidFill>
                  <a:schemeClr val="tx1"/>
                </a:solidFill>
                <a:effectLst/>
                <a:latin typeface="+mn-lt"/>
                <a:ea typeface="+mn-ea"/>
                <a:cs typeface="+mn-cs"/>
              </a:rPr>
              <a:t>. [online] Available at: https://</a:t>
            </a:r>
            <a:r>
              <a:rPr lang="en-GB" sz="1200" b="0" i="0" u="none" strike="noStrike" kern="1200" dirty="0" err="1">
                <a:solidFill>
                  <a:schemeClr val="tx1"/>
                </a:solidFill>
                <a:effectLst/>
                <a:latin typeface="+mn-lt"/>
                <a:ea typeface="+mn-ea"/>
                <a:cs typeface="+mn-cs"/>
              </a:rPr>
              <a:t>www.samaritans.org</a:t>
            </a:r>
            <a:r>
              <a:rPr lang="en-GB" sz="1200" b="0" i="0" u="none" strike="noStrike" kern="1200" dirty="0">
                <a:solidFill>
                  <a:schemeClr val="tx1"/>
                </a:solidFill>
                <a:effectLst/>
                <a:latin typeface="+mn-lt"/>
                <a:ea typeface="+mn-ea"/>
                <a:cs typeface="+mn-cs"/>
              </a:rPr>
              <a:t>/wales/about-</a:t>
            </a:r>
            <a:r>
              <a:rPr lang="en-GB" sz="1200" b="0" i="0" u="none" strike="noStrike" kern="1200" dirty="0" err="1">
                <a:solidFill>
                  <a:schemeClr val="tx1"/>
                </a:solidFill>
                <a:effectLst/>
                <a:latin typeface="+mn-lt"/>
                <a:ea typeface="+mn-ea"/>
                <a:cs typeface="+mn-cs"/>
              </a:rPr>
              <a:t>samaritans</a:t>
            </a:r>
            <a:r>
              <a:rPr lang="en-GB" sz="1200" b="0" i="0" u="none" strike="noStrike" kern="1200" dirty="0">
                <a:solidFill>
                  <a:schemeClr val="tx1"/>
                </a:solidFill>
                <a:effectLst/>
                <a:latin typeface="+mn-lt"/>
                <a:ea typeface="+mn-ea"/>
                <a:cs typeface="+mn-cs"/>
              </a:rPr>
              <a:t>/research-policy/suicide-facts-and-figures/.</a:t>
            </a:r>
          </a:p>
          <a:p>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Samaritans. (2017). </a:t>
            </a:r>
            <a:r>
              <a:rPr lang="en-GB" sz="1200" b="0" i="1" u="none" strike="noStrike" kern="1200" dirty="0">
                <a:solidFill>
                  <a:schemeClr val="tx1"/>
                </a:solidFill>
                <a:effectLst/>
                <a:latin typeface="+mn-lt"/>
                <a:ea typeface="+mn-ea"/>
                <a:cs typeface="+mn-cs"/>
              </a:rPr>
              <a:t>Suicide facts and figures</a:t>
            </a:r>
            <a:r>
              <a:rPr lang="en-GB" sz="1200" b="0" i="0" u="none" strike="noStrike" kern="1200" dirty="0">
                <a:solidFill>
                  <a:schemeClr val="tx1"/>
                </a:solidFill>
                <a:effectLst/>
                <a:latin typeface="+mn-lt"/>
                <a:ea typeface="+mn-ea"/>
                <a:cs typeface="+mn-cs"/>
              </a:rPr>
              <a:t>. [online] Available at: https://</a:t>
            </a:r>
            <a:r>
              <a:rPr lang="en-GB" sz="1200" b="0" i="0" u="none" strike="noStrike" kern="1200" dirty="0" err="1">
                <a:solidFill>
                  <a:schemeClr val="tx1"/>
                </a:solidFill>
                <a:effectLst/>
                <a:latin typeface="+mn-lt"/>
                <a:ea typeface="+mn-ea"/>
                <a:cs typeface="+mn-cs"/>
              </a:rPr>
              <a:t>www.samaritans.org</a:t>
            </a:r>
            <a:r>
              <a:rPr lang="en-GB" sz="1200" b="0" i="0" u="none" strike="noStrike" kern="1200" dirty="0">
                <a:solidFill>
                  <a:schemeClr val="tx1"/>
                </a:solidFill>
                <a:effectLst/>
                <a:latin typeface="+mn-lt"/>
                <a:ea typeface="+mn-ea"/>
                <a:cs typeface="+mn-cs"/>
              </a:rPr>
              <a:t>/wales/about-</a:t>
            </a:r>
            <a:r>
              <a:rPr lang="en-GB" sz="1200" b="0" i="0" u="none" strike="noStrike" kern="1200" dirty="0" err="1">
                <a:solidFill>
                  <a:schemeClr val="tx1"/>
                </a:solidFill>
                <a:effectLst/>
                <a:latin typeface="+mn-lt"/>
                <a:ea typeface="+mn-ea"/>
                <a:cs typeface="+mn-cs"/>
              </a:rPr>
              <a:t>samaritans</a:t>
            </a:r>
            <a:r>
              <a:rPr lang="en-GB" sz="1200" b="0" i="0" u="none" strike="noStrike" kern="1200" dirty="0">
                <a:solidFill>
                  <a:schemeClr val="tx1"/>
                </a:solidFill>
                <a:effectLst/>
                <a:latin typeface="+mn-lt"/>
                <a:ea typeface="+mn-ea"/>
                <a:cs typeface="+mn-cs"/>
              </a:rPr>
              <a:t>/research-policy/suicide-facts-and-figures/.</a:t>
            </a:r>
          </a:p>
          <a:p>
            <a:r>
              <a:rPr lang="en-GB" sz="1200" b="0" i="0" u="none" strike="noStrike" kern="1200" dirty="0" err="1">
                <a:solidFill>
                  <a:schemeClr val="tx1"/>
                </a:solidFill>
                <a:effectLst/>
                <a:latin typeface="+mn-lt"/>
                <a:ea typeface="+mn-ea"/>
                <a:cs typeface="+mn-cs"/>
              </a:rPr>
              <a:t>Ons.gov.uk</a:t>
            </a:r>
            <a:r>
              <a:rPr lang="en-GB" sz="1200" b="0" i="0" u="none" strike="noStrike" kern="1200" dirty="0">
                <a:solidFill>
                  <a:schemeClr val="tx1"/>
                </a:solidFill>
                <a:effectLst/>
                <a:latin typeface="+mn-lt"/>
                <a:ea typeface="+mn-ea"/>
                <a:cs typeface="+mn-cs"/>
              </a:rPr>
              <a:t>. (2018). </a:t>
            </a:r>
            <a:r>
              <a:rPr lang="en-GB" sz="1200" b="0" i="1" u="none" strike="noStrike" kern="1200" dirty="0">
                <a:solidFill>
                  <a:schemeClr val="tx1"/>
                </a:solidFill>
                <a:effectLst/>
                <a:latin typeface="+mn-lt"/>
                <a:ea typeface="+mn-ea"/>
                <a:cs typeface="+mn-cs"/>
              </a:rPr>
              <a:t>Suicides in the UK - Office for National Statistics</a:t>
            </a:r>
            <a:r>
              <a:rPr lang="en-GB" sz="1200" b="0" i="0" u="none" strike="noStrike" kern="1200" dirty="0">
                <a:solidFill>
                  <a:schemeClr val="tx1"/>
                </a:solidFill>
                <a:effectLst/>
                <a:latin typeface="+mn-lt"/>
                <a:ea typeface="+mn-ea"/>
                <a:cs typeface="+mn-cs"/>
              </a:rPr>
              <a:t>. [online] Available at: https://</a:t>
            </a:r>
            <a:r>
              <a:rPr lang="en-GB" sz="1200" b="0" i="0" u="none" strike="noStrike" kern="1200" dirty="0" err="1">
                <a:solidFill>
                  <a:schemeClr val="tx1"/>
                </a:solidFill>
                <a:effectLst/>
                <a:latin typeface="+mn-lt"/>
                <a:ea typeface="+mn-ea"/>
                <a:cs typeface="+mn-cs"/>
              </a:rPr>
              <a:t>www.ons.gov.uk</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peoplepopulationandcommunity</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birthsdeathsandmarriages</a:t>
            </a:r>
            <a:r>
              <a:rPr lang="en-GB" sz="1200" b="0" i="0" u="none" strike="noStrike" kern="1200" dirty="0">
                <a:solidFill>
                  <a:schemeClr val="tx1"/>
                </a:solidFill>
                <a:effectLst/>
                <a:latin typeface="+mn-lt"/>
                <a:ea typeface="+mn-ea"/>
                <a:cs typeface="+mn-cs"/>
              </a:rPr>
              <a:t>/deaths/bulletins/</a:t>
            </a:r>
            <a:r>
              <a:rPr lang="en-GB" sz="1200" b="0" i="0" u="none" strike="noStrike" kern="1200" dirty="0" err="1">
                <a:solidFill>
                  <a:schemeClr val="tx1"/>
                </a:solidFill>
                <a:effectLst/>
                <a:latin typeface="+mn-lt"/>
                <a:ea typeface="+mn-ea"/>
                <a:cs typeface="+mn-cs"/>
              </a:rPr>
              <a:t>suicidesintheunitedkingdom</a:t>
            </a:r>
            <a:r>
              <a:rPr lang="en-GB" sz="1200" b="0" i="0" u="none" strike="noStrike" kern="1200" dirty="0">
                <a:solidFill>
                  <a:schemeClr val="tx1"/>
                </a:solidFill>
                <a:effectLst/>
                <a:latin typeface="+mn-lt"/>
                <a:ea typeface="+mn-ea"/>
                <a:cs typeface="+mn-cs"/>
              </a:rPr>
              <a:t>/2018registrations.</a:t>
            </a:r>
            <a:endParaRPr lang="en-GB" dirty="0"/>
          </a:p>
        </p:txBody>
      </p:sp>
      <p:sp>
        <p:nvSpPr>
          <p:cNvPr id="4" name="Slide Number Placeholder 3"/>
          <p:cNvSpPr>
            <a:spLocks noGrp="1"/>
          </p:cNvSpPr>
          <p:nvPr>
            <p:ph type="sldNum" sz="quarter" idx="5"/>
          </p:nvPr>
        </p:nvSpPr>
        <p:spPr/>
        <p:txBody>
          <a:bodyPr/>
          <a:lstStyle/>
          <a:p>
            <a:fld id="{B8F60AAA-1A3D-434C-81DD-1AE261B64DB5}" type="slidenum">
              <a:rPr lang="en-GB" smtClean="0"/>
              <a:t>4</a:t>
            </a:fld>
            <a:endParaRPr lang="en-GB"/>
          </a:p>
        </p:txBody>
      </p:sp>
    </p:spTree>
    <p:extLst>
      <p:ext uri="{BB962C8B-B14F-4D97-AF65-F5344CB8AC3E}">
        <p14:creationId xmlns:p14="http://schemas.microsoft.com/office/powerpoint/2010/main" val="2440251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Mental Health Foundation (2018). </a:t>
            </a:r>
            <a:r>
              <a:rPr lang="en-GB" sz="1200" b="0" i="1" u="none" strike="noStrike" kern="1200" dirty="0">
                <a:solidFill>
                  <a:schemeClr val="tx1"/>
                </a:solidFill>
                <a:effectLst/>
                <a:latin typeface="+mn-lt"/>
                <a:ea typeface="+mn-ea"/>
                <a:cs typeface="+mn-cs"/>
              </a:rPr>
              <a:t>Mental health statistics: stress</a:t>
            </a:r>
            <a:r>
              <a:rPr lang="en-GB" sz="1200" b="0" i="0" u="none" strike="noStrike" kern="1200" dirty="0">
                <a:solidFill>
                  <a:schemeClr val="tx1"/>
                </a:solidFill>
                <a:effectLst/>
                <a:latin typeface="+mn-lt"/>
                <a:ea typeface="+mn-ea"/>
                <a:cs typeface="+mn-cs"/>
              </a:rPr>
              <a:t>. [online] Mental Health Foundation. Available at: https://</a:t>
            </a:r>
            <a:r>
              <a:rPr lang="en-GB" sz="1200" b="0" i="0" u="none" strike="noStrike" kern="1200" dirty="0" err="1">
                <a:solidFill>
                  <a:schemeClr val="tx1"/>
                </a:solidFill>
                <a:effectLst/>
                <a:latin typeface="+mn-lt"/>
                <a:ea typeface="+mn-ea"/>
                <a:cs typeface="+mn-cs"/>
              </a:rPr>
              <a:t>www.mentalhealth.org.uk</a:t>
            </a:r>
            <a:r>
              <a:rPr lang="en-GB" sz="1200" b="0" i="0" u="none" strike="noStrike" kern="1200" dirty="0">
                <a:solidFill>
                  <a:schemeClr val="tx1"/>
                </a:solidFill>
                <a:effectLst/>
                <a:latin typeface="+mn-lt"/>
                <a:ea typeface="+mn-ea"/>
                <a:cs typeface="+mn-cs"/>
              </a:rPr>
              <a:t>/statistics/mental-health-statistics-stress.</a:t>
            </a:r>
            <a:endParaRPr lang="en-GB" dirty="0"/>
          </a:p>
          <a:p>
            <a:endParaRPr lang="en-GB" dirty="0"/>
          </a:p>
        </p:txBody>
      </p:sp>
      <p:sp>
        <p:nvSpPr>
          <p:cNvPr id="4" name="Slide Number Placeholder 3"/>
          <p:cNvSpPr>
            <a:spLocks noGrp="1"/>
          </p:cNvSpPr>
          <p:nvPr>
            <p:ph type="sldNum" sz="quarter" idx="5"/>
          </p:nvPr>
        </p:nvSpPr>
        <p:spPr/>
        <p:txBody>
          <a:bodyPr/>
          <a:lstStyle/>
          <a:p>
            <a:fld id="{B8F60AAA-1A3D-434C-81DD-1AE261B64DB5}" type="slidenum">
              <a:rPr lang="en-GB" smtClean="0"/>
              <a:t>5</a:t>
            </a:fld>
            <a:endParaRPr lang="en-GB"/>
          </a:p>
        </p:txBody>
      </p:sp>
    </p:spTree>
    <p:extLst>
      <p:ext uri="{BB962C8B-B14F-4D97-AF65-F5344CB8AC3E}">
        <p14:creationId xmlns:p14="http://schemas.microsoft.com/office/powerpoint/2010/main" val="428134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BAFA887-D9FD-794B-99B6-F1215F12B5C9}" type="datetime1">
              <a:rPr lang="en-GB" smtClean="0"/>
              <a:t>14/11/2020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By Ashley Martin</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EE2BC7-F9BE-0C43-92A8-2D1034A39DBB}"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538BCE-D1A5-3440-8EE3-4C98C9ED3B5A}"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12C875B-2C51-5348-BF62-4D32FA3A89FE}" type="datetime1">
              <a:rPr lang="en-GB" smtClean="0"/>
              <a:t>14/11/2020</a:t>
            </a:fld>
            <a:endParaRPr lang="en-US" dirty="0"/>
          </a:p>
        </p:txBody>
      </p:sp>
      <p:sp>
        <p:nvSpPr>
          <p:cNvPr id="6" name="Footer Placeholder 5"/>
          <p:cNvSpPr>
            <a:spLocks noGrp="1"/>
          </p:cNvSpPr>
          <p:nvPr>
            <p:ph type="ftr" sz="quarter" idx="11"/>
          </p:nvPr>
        </p:nvSpPr>
        <p:spPr/>
        <p:txBody>
          <a:bodyPr/>
          <a:lstStyle/>
          <a:p>
            <a:r>
              <a:rPr lang="en-US"/>
              <a:t>By Ashley Martin</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1B8B221-016F-3E4C-8CDC-8E3AEF25F394}" type="datetime1">
              <a:rPr lang="en-GB" smtClean="0"/>
              <a:t>14/11/2020</a:t>
            </a:fld>
            <a:endParaRPr lang="en-US" dirty="0"/>
          </a:p>
        </p:txBody>
      </p:sp>
      <p:sp>
        <p:nvSpPr>
          <p:cNvPr id="8" name="Footer Placeholder 7"/>
          <p:cNvSpPr>
            <a:spLocks noGrp="1"/>
          </p:cNvSpPr>
          <p:nvPr>
            <p:ph type="ftr" sz="quarter" idx="11"/>
          </p:nvPr>
        </p:nvSpPr>
        <p:spPr/>
        <p:txBody>
          <a:bodyPr/>
          <a:lstStyle/>
          <a:p>
            <a:r>
              <a:rPr lang="en-US"/>
              <a:t>By Ashley Martin</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CEF7D19-8238-1041-B693-FBC13196F035}" type="datetime1">
              <a:rPr lang="en-GB" smtClean="0"/>
              <a:t>14/11/2020</a:t>
            </a:fld>
            <a:endParaRPr lang="en-US" dirty="0"/>
          </a:p>
        </p:txBody>
      </p:sp>
      <p:sp>
        <p:nvSpPr>
          <p:cNvPr id="4" name="Footer Placeholder 3"/>
          <p:cNvSpPr>
            <a:spLocks noGrp="1"/>
          </p:cNvSpPr>
          <p:nvPr>
            <p:ph type="ftr" sz="quarter" idx="11"/>
          </p:nvPr>
        </p:nvSpPr>
        <p:spPr/>
        <p:txBody>
          <a:bodyPr/>
          <a:lstStyle/>
          <a:p>
            <a:r>
              <a:rPr lang="en-US"/>
              <a:t>By Ashley Martin</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B2B964-F3FD-7347-B286-83425B59DAEF}" type="datetime1">
              <a:rPr lang="en-GB" smtClean="0"/>
              <a:t>14/11/2020</a:t>
            </a:fld>
            <a:endParaRPr lang="en-US" dirty="0"/>
          </a:p>
        </p:txBody>
      </p:sp>
      <p:sp>
        <p:nvSpPr>
          <p:cNvPr id="3" name="Footer Placeholder 2"/>
          <p:cNvSpPr>
            <a:spLocks noGrp="1"/>
          </p:cNvSpPr>
          <p:nvPr>
            <p:ph type="ftr" sz="quarter" idx="11"/>
          </p:nvPr>
        </p:nvSpPr>
        <p:spPr/>
        <p:txBody>
          <a:bodyPr/>
          <a:lstStyle/>
          <a:p>
            <a:r>
              <a:rPr lang="en-US"/>
              <a:t>By Ashley Martin</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780910B-4C03-974D-BB9C-C5387FDC4ED5}" type="datetime1">
              <a:rPr lang="en-GB" smtClean="0"/>
              <a:t>14/11/2020</a:t>
            </a:fld>
            <a:endParaRPr lang="en-US" dirty="0"/>
          </a:p>
        </p:txBody>
      </p:sp>
      <p:sp>
        <p:nvSpPr>
          <p:cNvPr id="6" name="Footer Placeholder 5"/>
          <p:cNvSpPr>
            <a:spLocks noGrp="1"/>
          </p:cNvSpPr>
          <p:nvPr>
            <p:ph type="ftr" sz="quarter" idx="11"/>
          </p:nvPr>
        </p:nvSpPr>
        <p:spPr/>
        <p:txBody>
          <a:bodyPr/>
          <a:lstStyle/>
          <a:p>
            <a:r>
              <a:rPr lang="en-US"/>
              <a:t>By Ashley Martin</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1424F8-EA14-7440-91F5-C83890F5943F}" type="datetime1">
              <a:rPr lang="en-GB" smtClean="0"/>
              <a:t>14/11/2020</a:t>
            </a:fld>
            <a:endParaRPr lang="en-US" dirty="0"/>
          </a:p>
        </p:txBody>
      </p:sp>
      <p:sp>
        <p:nvSpPr>
          <p:cNvPr id="6" name="Footer Placeholder 5"/>
          <p:cNvSpPr>
            <a:spLocks noGrp="1"/>
          </p:cNvSpPr>
          <p:nvPr>
            <p:ph type="ftr" sz="quarter" idx="11"/>
          </p:nvPr>
        </p:nvSpPr>
        <p:spPr/>
        <p:txBody>
          <a:bodyPr/>
          <a:lstStyle/>
          <a:p>
            <a:r>
              <a:rPr lang="en-US"/>
              <a:t>By Ashley Martin</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165E220-7EA4-1E49-82A0-63B6FF0EDB26}" type="datetime1">
              <a:rPr lang="en-GB" smtClean="0"/>
              <a:t>14/11/2020</a:t>
            </a:fld>
            <a:endParaRPr lang="en-US" dirty="0"/>
          </a:p>
        </p:txBody>
      </p:sp>
      <p:sp>
        <p:nvSpPr>
          <p:cNvPr id="6" name="Footer Placeholder 5"/>
          <p:cNvSpPr>
            <a:spLocks noGrp="1"/>
          </p:cNvSpPr>
          <p:nvPr>
            <p:ph type="ftr" sz="quarter" idx="11"/>
          </p:nvPr>
        </p:nvSpPr>
        <p:spPr/>
        <p:txBody>
          <a:bodyPr/>
          <a:lstStyle/>
          <a:p>
            <a:r>
              <a:rPr lang="en-US"/>
              <a:t>By Ashley Martin</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90441BB-EF14-3343-9E82-15EEBF77B1E3}"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FDA98A5-A964-2C4C-BDC2-1D31DB9F5384}"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600EA9D-B3C9-EC40-A0AC-5E5040548FCB}"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336623-769B-234F-9154-B5C104A525B1}" type="datetime1">
              <a:rPr lang="en-GB" smtClean="0"/>
              <a:t>14/11/2020</a:t>
            </a:fld>
            <a:endParaRPr lang="en-US" dirty="0"/>
          </a:p>
        </p:txBody>
      </p:sp>
      <p:sp>
        <p:nvSpPr>
          <p:cNvPr id="8" name="Footer Placeholder 7"/>
          <p:cNvSpPr>
            <a:spLocks noGrp="1"/>
          </p:cNvSpPr>
          <p:nvPr>
            <p:ph type="ftr" sz="quarter" idx="11"/>
          </p:nvPr>
        </p:nvSpPr>
        <p:spPr/>
        <p:txBody>
          <a:bodyPr/>
          <a:lstStyle/>
          <a:p>
            <a:r>
              <a:rPr lang="en-US"/>
              <a:t>By Ashley Martin</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05A98B3-B4C7-6E4A-9E40-A9710BEB0657}" type="datetime1">
              <a:rPr lang="en-GB" smtClean="0"/>
              <a:t>14/11/2020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a:t>By Ashley Martin</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0EFC6E3-D51F-9F44-863C-FF005CD467A1}"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9876C6-5C52-C44C-AA8B-6EEAD78AC121}" type="datetime1">
              <a:rPr lang="en-GB" smtClean="0"/>
              <a:t>14/11/2020</a:t>
            </a:fld>
            <a:endParaRPr lang="en-US" dirty="0"/>
          </a:p>
        </p:txBody>
      </p:sp>
      <p:sp>
        <p:nvSpPr>
          <p:cNvPr id="5" name="Footer Placeholder 4"/>
          <p:cNvSpPr>
            <a:spLocks noGrp="1"/>
          </p:cNvSpPr>
          <p:nvPr>
            <p:ph type="ftr" sz="quarter" idx="11"/>
          </p:nvPr>
        </p:nvSpPr>
        <p:spPr/>
        <p:txBody>
          <a:bodyPr/>
          <a:lstStyle/>
          <a:p>
            <a:r>
              <a:rPr lang="en-US"/>
              <a:t>By Ashley Martin</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BD544E8-07D2-2F47-9FC8-DDA563C1291D}" type="datetime1">
              <a:rPr lang="en-GB" smtClean="0"/>
              <a:t>14/11/2020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By Ashley Martin</a:t>
            </a:r>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comments" Target="../comments/comment1.xml"/><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E19-92CE-D841-9C49-0FB9DF7F96B4}"/>
              </a:ext>
            </a:extLst>
          </p:cNvPr>
          <p:cNvSpPr>
            <a:spLocks noGrp="1"/>
          </p:cNvSpPr>
          <p:nvPr>
            <p:ph type="ctrTitle"/>
          </p:nvPr>
        </p:nvSpPr>
        <p:spPr>
          <a:xfrm>
            <a:off x="1154955" y="1192240"/>
            <a:ext cx="8825658" cy="2677648"/>
          </a:xfrm>
        </p:spPr>
        <p:txBody>
          <a:bodyPr/>
          <a:lstStyle/>
          <a:p>
            <a:r>
              <a:rPr lang="en-GB" dirty="0"/>
              <a:t>Common Mental Health Diagnosis Of The Working Class Man</a:t>
            </a:r>
          </a:p>
        </p:txBody>
      </p:sp>
      <p:sp>
        <p:nvSpPr>
          <p:cNvPr id="3" name="Subtitle 2">
            <a:extLst>
              <a:ext uri="{FF2B5EF4-FFF2-40B4-BE49-F238E27FC236}">
                <a16:creationId xmlns:a16="http://schemas.microsoft.com/office/drawing/2014/main" id="{0F767E84-4E35-1641-B47E-D9FC52E44286}"/>
              </a:ext>
            </a:extLst>
          </p:cNvPr>
          <p:cNvSpPr>
            <a:spLocks noGrp="1"/>
          </p:cNvSpPr>
          <p:nvPr>
            <p:ph type="subTitle" idx="1"/>
          </p:nvPr>
        </p:nvSpPr>
        <p:spPr>
          <a:xfrm>
            <a:off x="1154954" y="4253272"/>
            <a:ext cx="9232629" cy="1269704"/>
          </a:xfrm>
        </p:spPr>
        <p:txBody>
          <a:bodyPr>
            <a:normAutofit/>
          </a:bodyPr>
          <a:lstStyle/>
          <a:p>
            <a:r>
              <a:rPr lang="en-GB" dirty="0"/>
              <a:t>In this presentation we are going too explore the effects of mental in the working class man over the age of 45. in this presentation you will see facts and statistics based on the biopsychosocial model.</a:t>
            </a:r>
          </a:p>
        </p:txBody>
      </p:sp>
      <p:sp>
        <p:nvSpPr>
          <p:cNvPr id="4" name="Footer Placeholder 3">
            <a:extLst>
              <a:ext uri="{FF2B5EF4-FFF2-40B4-BE49-F238E27FC236}">
                <a16:creationId xmlns:a16="http://schemas.microsoft.com/office/drawing/2014/main" id="{D1D30D14-0860-D74E-A47B-E3975561625C}"/>
              </a:ext>
            </a:extLst>
          </p:cNvPr>
          <p:cNvSpPr>
            <a:spLocks noGrp="1"/>
          </p:cNvSpPr>
          <p:nvPr>
            <p:ph type="ftr" sz="quarter" idx="11"/>
          </p:nvPr>
        </p:nvSpPr>
        <p:spPr/>
        <p:txBody>
          <a:bodyPr/>
          <a:lstStyle/>
          <a:p>
            <a:r>
              <a:rPr lang="en-US"/>
              <a:t>By Ashley Martin</a:t>
            </a:r>
            <a:endParaRPr lang="en-US" dirty="0"/>
          </a:p>
        </p:txBody>
      </p:sp>
      <p:pic>
        <p:nvPicPr>
          <p:cNvPr id="5" name="Audio Recording 14 Nov 2020 at 18:02:35" descr="Audio Recording 14 Nov 2020 at 18:02:35">
            <a:hlinkClick r:id="" action="ppaction://media"/>
            <a:extLst>
              <a:ext uri="{FF2B5EF4-FFF2-40B4-BE49-F238E27FC236}">
                <a16:creationId xmlns:a16="http://schemas.microsoft.com/office/drawing/2014/main" id="{8701EBB0-1BBC-4842-B9F8-B4C3FAE90C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59323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6BF6A-42A1-794A-AA1C-77EA251A1DE8}"/>
              </a:ext>
            </a:extLst>
          </p:cNvPr>
          <p:cNvSpPr>
            <a:spLocks noGrp="1"/>
          </p:cNvSpPr>
          <p:nvPr>
            <p:ph type="title"/>
          </p:nvPr>
        </p:nvSpPr>
        <p:spPr/>
        <p:txBody>
          <a:bodyPr/>
          <a:lstStyle/>
          <a:p>
            <a:r>
              <a:rPr lang="en-GB" dirty="0"/>
              <a:t>What this presentation is about</a:t>
            </a:r>
          </a:p>
        </p:txBody>
      </p:sp>
      <p:sp>
        <p:nvSpPr>
          <p:cNvPr id="3" name="Content Placeholder 2">
            <a:extLst>
              <a:ext uri="{FF2B5EF4-FFF2-40B4-BE49-F238E27FC236}">
                <a16:creationId xmlns:a16="http://schemas.microsoft.com/office/drawing/2014/main" id="{C0BB2C1F-AAFF-BF47-9C27-1FAC4D2A1F72}"/>
              </a:ext>
            </a:extLst>
          </p:cNvPr>
          <p:cNvSpPr>
            <a:spLocks noGrp="1"/>
          </p:cNvSpPr>
          <p:nvPr>
            <p:ph idx="1"/>
          </p:nvPr>
        </p:nvSpPr>
        <p:spPr/>
        <p:txBody>
          <a:bodyPr/>
          <a:lstStyle/>
          <a:p>
            <a:r>
              <a:rPr lang="en-GB" dirty="0"/>
              <a:t>As a group we have decided that this presentation is going to based on the working class men or men over the age of 45. we as a group of males have discussed different aspects of how males of an older generation cope with mental health, the use of substances to cope and the common mental health diagnosis that males over a certain age are diagnosed with using the biopsychosocial model.</a:t>
            </a:r>
          </a:p>
        </p:txBody>
      </p:sp>
      <p:sp>
        <p:nvSpPr>
          <p:cNvPr id="4" name="Footer Placeholder 3">
            <a:extLst>
              <a:ext uri="{FF2B5EF4-FFF2-40B4-BE49-F238E27FC236}">
                <a16:creationId xmlns:a16="http://schemas.microsoft.com/office/drawing/2014/main" id="{7CD627C9-8276-704E-B6BE-FA641AF7E0AF}"/>
              </a:ext>
            </a:extLst>
          </p:cNvPr>
          <p:cNvSpPr>
            <a:spLocks noGrp="1"/>
          </p:cNvSpPr>
          <p:nvPr>
            <p:ph type="ftr" sz="quarter" idx="11"/>
          </p:nvPr>
        </p:nvSpPr>
        <p:spPr/>
        <p:txBody>
          <a:bodyPr/>
          <a:lstStyle/>
          <a:p>
            <a:r>
              <a:rPr lang="en-US"/>
              <a:t>By Ashley Martin</a:t>
            </a:r>
            <a:endParaRPr lang="en-US" dirty="0"/>
          </a:p>
        </p:txBody>
      </p:sp>
      <p:pic>
        <p:nvPicPr>
          <p:cNvPr id="5" name="Audio Recording 14 Nov 2020 at 18:05:19" descr="Audio Recording 14 Nov 2020 at 18:05:19">
            <a:hlinkClick r:id="" action="ppaction://media"/>
            <a:extLst>
              <a:ext uri="{FF2B5EF4-FFF2-40B4-BE49-F238E27FC236}">
                <a16:creationId xmlns:a16="http://schemas.microsoft.com/office/drawing/2014/main" id="{2F6D5458-1247-7048-BD38-AF489A5CA4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4680" y="4986619"/>
            <a:ext cx="812800" cy="812800"/>
          </a:xfrm>
          <a:prstGeom prst="rect">
            <a:avLst/>
          </a:prstGeom>
        </p:spPr>
      </p:pic>
    </p:spTree>
    <p:extLst>
      <p:ext uri="{BB962C8B-B14F-4D97-AF65-F5344CB8AC3E}">
        <p14:creationId xmlns:p14="http://schemas.microsoft.com/office/powerpoint/2010/main" val="46080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3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9CF3-2CCE-4648-9D21-74EB93F6AAA9}"/>
              </a:ext>
            </a:extLst>
          </p:cNvPr>
          <p:cNvSpPr>
            <a:spLocks noGrp="1"/>
          </p:cNvSpPr>
          <p:nvPr>
            <p:ph type="title"/>
          </p:nvPr>
        </p:nvSpPr>
        <p:spPr/>
        <p:txBody>
          <a:bodyPr/>
          <a:lstStyle/>
          <a:p>
            <a:r>
              <a:rPr lang="en-GB" dirty="0"/>
              <a:t>What will be covered in this presentation</a:t>
            </a:r>
          </a:p>
        </p:txBody>
      </p:sp>
      <p:sp>
        <p:nvSpPr>
          <p:cNvPr id="3" name="Content Placeholder 2">
            <a:extLst>
              <a:ext uri="{FF2B5EF4-FFF2-40B4-BE49-F238E27FC236}">
                <a16:creationId xmlns:a16="http://schemas.microsoft.com/office/drawing/2014/main" id="{A66A62AA-7219-8240-9826-47108D516BBC}"/>
              </a:ext>
            </a:extLst>
          </p:cNvPr>
          <p:cNvSpPr>
            <a:spLocks noGrp="1"/>
          </p:cNvSpPr>
          <p:nvPr>
            <p:ph idx="1"/>
          </p:nvPr>
        </p:nvSpPr>
        <p:spPr/>
        <p:txBody>
          <a:bodyPr/>
          <a:lstStyle/>
          <a:p>
            <a:r>
              <a:rPr lang="en-GB" dirty="0"/>
              <a:t>Causes of mental?</a:t>
            </a:r>
          </a:p>
          <a:p>
            <a:r>
              <a:rPr lang="en-GB" dirty="0"/>
              <a:t>What is diagnosis</a:t>
            </a:r>
          </a:p>
          <a:p>
            <a:r>
              <a:rPr lang="en-GB" dirty="0"/>
              <a:t>Types of treatment</a:t>
            </a:r>
          </a:p>
          <a:p>
            <a:r>
              <a:rPr lang="en-GB" dirty="0"/>
              <a:t>The biomedical and social model</a:t>
            </a:r>
          </a:p>
          <a:p>
            <a:r>
              <a:rPr lang="en-GB" dirty="0"/>
              <a:t>Effects of mental health in over 45s</a:t>
            </a:r>
          </a:p>
          <a:p>
            <a:r>
              <a:rPr lang="en-GB" dirty="0"/>
              <a:t>Common diagnosis of the working class man</a:t>
            </a:r>
          </a:p>
          <a:p>
            <a:r>
              <a:rPr lang="en-GB" dirty="0"/>
              <a:t>Statistics on suicide and mental health illness</a:t>
            </a:r>
          </a:p>
        </p:txBody>
      </p:sp>
      <p:sp>
        <p:nvSpPr>
          <p:cNvPr id="4" name="Footer Placeholder 3">
            <a:extLst>
              <a:ext uri="{FF2B5EF4-FFF2-40B4-BE49-F238E27FC236}">
                <a16:creationId xmlns:a16="http://schemas.microsoft.com/office/drawing/2014/main" id="{28739983-EB05-204B-B4F3-AE84E4485107}"/>
              </a:ext>
            </a:extLst>
          </p:cNvPr>
          <p:cNvSpPr>
            <a:spLocks noGrp="1"/>
          </p:cNvSpPr>
          <p:nvPr>
            <p:ph type="ftr" sz="quarter" idx="11"/>
          </p:nvPr>
        </p:nvSpPr>
        <p:spPr/>
        <p:txBody>
          <a:bodyPr/>
          <a:lstStyle/>
          <a:p>
            <a:r>
              <a:rPr lang="en-US"/>
              <a:t>By Ashley Martin</a:t>
            </a:r>
            <a:endParaRPr lang="en-US" dirty="0"/>
          </a:p>
        </p:txBody>
      </p:sp>
      <p:pic>
        <p:nvPicPr>
          <p:cNvPr id="5" name="Audio Recording 14 Nov 2020 at 18:06:28" descr="Audio Recording 14 Nov 2020 at 18:06:28">
            <a:hlinkClick r:id="" action="ppaction://media"/>
            <a:extLst>
              <a:ext uri="{FF2B5EF4-FFF2-40B4-BE49-F238E27FC236}">
                <a16:creationId xmlns:a16="http://schemas.microsoft.com/office/drawing/2014/main" id="{ED3B23D8-66D4-8F41-BF31-132B1A86B5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27367" y="4699000"/>
            <a:ext cx="812800" cy="812800"/>
          </a:xfrm>
          <a:prstGeom prst="rect">
            <a:avLst/>
          </a:prstGeom>
        </p:spPr>
      </p:pic>
    </p:spTree>
    <p:extLst>
      <p:ext uri="{BB962C8B-B14F-4D97-AF65-F5344CB8AC3E}">
        <p14:creationId xmlns:p14="http://schemas.microsoft.com/office/powerpoint/2010/main" val="242666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7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FF9A7-6B8F-B649-9FB0-BA83F4E4F20F}"/>
              </a:ext>
            </a:extLst>
          </p:cNvPr>
          <p:cNvSpPr>
            <a:spLocks noGrp="1"/>
          </p:cNvSpPr>
          <p:nvPr>
            <p:ph type="title"/>
          </p:nvPr>
        </p:nvSpPr>
        <p:spPr/>
        <p:txBody>
          <a:bodyPr/>
          <a:lstStyle/>
          <a:p>
            <a:r>
              <a:rPr lang="en-GB" dirty="0"/>
              <a:t>Statistics On Suicides in men over 45</a:t>
            </a:r>
          </a:p>
        </p:txBody>
      </p:sp>
      <p:sp>
        <p:nvSpPr>
          <p:cNvPr id="3" name="Content Placeholder 2">
            <a:extLst>
              <a:ext uri="{FF2B5EF4-FFF2-40B4-BE49-F238E27FC236}">
                <a16:creationId xmlns:a16="http://schemas.microsoft.com/office/drawing/2014/main" id="{BF72CABA-8EFF-DF45-B528-8EE6D07DA22C}"/>
              </a:ext>
            </a:extLst>
          </p:cNvPr>
          <p:cNvSpPr>
            <a:spLocks noGrp="1"/>
          </p:cNvSpPr>
          <p:nvPr>
            <p:ph idx="1"/>
          </p:nvPr>
        </p:nvSpPr>
        <p:spPr/>
        <p:txBody>
          <a:bodyPr/>
          <a:lstStyle/>
          <a:p>
            <a:r>
              <a:rPr lang="en-GB" dirty="0"/>
              <a:t>In 2019 there was 5,691 suicides in England and wales what is 321 more than the previous year of 2018. although the deaths per 100,000 has roughly stayed the same the trending pattern shows that since 2012 the suicide rate has increased year on year. Males aged 45 to 49 years had the highest age-specific suicide rate (27.1 deaths per 100,000 males); for females, the age group with the highest rate was also 45 to 49 years, at 9.2 deaths per 100,000.</a:t>
            </a:r>
          </a:p>
          <a:p>
            <a:r>
              <a:rPr lang="en-GB" dirty="0"/>
              <a:t>The Stats Show that Although the death rates in males under 25 is growing rapidly Males over 45 have the biggest rate still. What leads to the question. Did the whole idea of “Man up” effect a whole entire generation with bottling up emotions.</a:t>
            </a:r>
          </a:p>
        </p:txBody>
      </p:sp>
      <p:sp>
        <p:nvSpPr>
          <p:cNvPr id="4" name="Footer Placeholder 3">
            <a:extLst>
              <a:ext uri="{FF2B5EF4-FFF2-40B4-BE49-F238E27FC236}">
                <a16:creationId xmlns:a16="http://schemas.microsoft.com/office/drawing/2014/main" id="{9E6EA3A1-2CFF-E149-9A45-6B77A8EABA1D}"/>
              </a:ext>
            </a:extLst>
          </p:cNvPr>
          <p:cNvSpPr>
            <a:spLocks noGrp="1"/>
          </p:cNvSpPr>
          <p:nvPr>
            <p:ph type="ftr" sz="quarter" idx="11"/>
          </p:nvPr>
        </p:nvSpPr>
        <p:spPr/>
        <p:txBody>
          <a:bodyPr/>
          <a:lstStyle/>
          <a:p>
            <a:r>
              <a:rPr lang="en-US"/>
              <a:t>By Ashley Martin</a:t>
            </a:r>
            <a:endParaRPr lang="en-US" dirty="0"/>
          </a:p>
        </p:txBody>
      </p:sp>
      <p:pic>
        <p:nvPicPr>
          <p:cNvPr id="5" name="Audio Recording 14 Nov 2020 at 18:07:19" descr="Audio Recording 14 Nov 2020 at 18:07:19">
            <a:hlinkClick r:id="" action="ppaction://media"/>
            <a:extLst>
              <a:ext uri="{FF2B5EF4-FFF2-40B4-BE49-F238E27FC236}">
                <a16:creationId xmlns:a16="http://schemas.microsoft.com/office/drawing/2014/main" id="{6C9B064B-1BA1-824A-9AE4-D962EFA76B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09237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2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31AC4-5B27-8B46-BCC5-E732FB91878D}"/>
              </a:ext>
            </a:extLst>
          </p:cNvPr>
          <p:cNvSpPr>
            <a:spLocks noGrp="1"/>
          </p:cNvSpPr>
          <p:nvPr>
            <p:ph type="title"/>
          </p:nvPr>
        </p:nvSpPr>
        <p:spPr/>
        <p:txBody>
          <a:bodyPr/>
          <a:lstStyle/>
          <a:p>
            <a:r>
              <a:rPr lang="en-GB" dirty="0"/>
              <a:t>Studies on men over 45</a:t>
            </a:r>
          </a:p>
        </p:txBody>
      </p:sp>
      <p:sp>
        <p:nvSpPr>
          <p:cNvPr id="3" name="Content Placeholder 2">
            <a:extLst>
              <a:ext uri="{FF2B5EF4-FFF2-40B4-BE49-F238E27FC236}">
                <a16:creationId xmlns:a16="http://schemas.microsoft.com/office/drawing/2014/main" id="{18D148DE-BA1A-F746-874A-4D6B5A2753E5}"/>
              </a:ext>
            </a:extLst>
          </p:cNvPr>
          <p:cNvSpPr>
            <a:spLocks noGrp="1"/>
          </p:cNvSpPr>
          <p:nvPr>
            <p:ph idx="1"/>
          </p:nvPr>
        </p:nvSpPr>
        <p:spPr/>
        <p:txBody>
          <a:bodyPr/>
          <a:lstStyle/>
          <a:p>
            <a:r>
              <a:rPr lang="en-GB" dirty="0"/>
              <a:t>Recent Study has shown that the ”Working Class Man” Is at greater risk of suicide than any other male group. in 2018 </a:t>
            </a:r>
            <a:r>
              <a:rPr lang="en-GB" dirty="0" err="1"/>
              <a:t>mentalhealth.org.uk</a:t>
            </a:r>
            <a:r>
              <a:rPr lang="en-GB" dirty="0"/>
              <a:t> &amp; </a:t>
            </a:r>
            <a:r>
              <a:rPr lang="en-GB" dirty="0" err="1"/>
              <a:t>Yougov</a:t>
            </a:r>
            <a:r>
              <a:rPr lang="en-GB" dirty="0"/>
              <a:t> conducted an online poll what undertook a study of 4,619 respondents with 74% of the </a:t>
            </a:r>
            <a:r>
              <a:rPr lang="en-GB" dirty="0" err="1"/>
              <a:t>respodents</a:t>
            </a:r>
            <a:r>
              <a:rPr lang="en-GB" dirty="0"/>
              <a:t> that took part said they have suffered from stress what is making it the most common mental heath disorder of males over the age of 45. with 29% of them turning to the likes of alcohol to cope the disorder.</a:t>
            </a:r>
          </a:p>
          <a:p>
            <a:endParaRPr lang="en-GB" dirty="0"/>
          </a:p>
        </p:txBody>
      </p:sp>
      <p:sp>
        <p:nvSpPr>
          <p:cNvPr id="4" name="Footer Placeholder 3">
            <a:extLst>
              <a:ext uri="{FF2B5EF4-FFF2-40B4-BE49-F238E27FC236}">
                <a16:creationId xmlns:a16="http://schemas.microsoft.com/office/drawing/2014/main" id="{0617363D-7652-C14B-9510-3113F99D9BD5}"/>
              </a:ext>
            </a:extLst>
          </p:cNvPr>
          <p:cNvSpPr>
            <a:spLocks noGrp="1"/>
          </p:cNvSpPr>
          <p:nvPr>
            <p:ph type="ftr" sz="quarter" idx="11"/>
          </p:nvPr>
        </p:nvSpPr>
        <p:spPr/>
        <p:txBody>
          <a:bodyPr/>
          <a:lstStyle/>
          <a:p>
            <a:r>
              <a:rPr lang="en-US"/>
              <a:t>By Ashley Martin</a:t>
            </a:r>
            <a:endParaRPr lang="en-US" dirty="0"/>
          </a:p>
        </p:txBody>
      </p:sp>
      <p:pic>
        <p:nvPicPr>
          <p:cNvPr id="5" name="Audio Recording 14 Nov 2020 at 18:08:28" descr="Audio Recording 14 Nov 2020 at 18:08:28">
            <a:hlinkClick r:id="" action="ppaction://media"/>
            <a:extLst>
              <a:ext uri="{FF2B5EF4-FFF2-40B4-BE49-F238E27FC236}">
                <a16:creationId xmlns:a16="http://schemas.microsoft.com/office/drawing/2014/main" id="{FB02145D-048C-0643-A15C-263FA58940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81671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492</TotalTime>
  <Words>577</Words>
  <Application>Microsoft Macintosh PowerPoint</Application>
  <PresentationFormat>Widescreen</PresentationFormat>
  <Paragraphs>30</Paragraphs>
  <Slides>5</Slides>
  <Notes>3</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 Boardroom</vt:lpstr>
      <vt:lpstr>Common Mental Health Diagnosis Of The Working Class Man</vt:lpstr>
      <vt:lpstr>What this presentation is about</vt:lpstr>
      <vt:lpstr>What will be covered in this presentation</vt:lpstr>
      <vt:lpstr>Statistics On Suicides in men over 45</vt:lpstr>
      <vt:lpstr>Studies on men over 45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 Mental Health Diagnosis Of The Working Class Man</dc:title>
  <dc:creator>Ashley Guy Martin (2009526)</dc:creator>
  <cp:lastModifiedBy>Ashley Guy Martin (2009526)</cp:lastModifiedBy>
  <cp:revision>2</cp:revision>
  <cp:lastPrinted>2020-11-09T21:57:03Z</cp:lastPrinted>
  <dcterms:created xsi:type="dcterms:W3CDTF">2020-11-09T21:28:08Z</dcterms:created>
  <dcterms:modified xsi:type="dcterms:W3CDTF">2020-11-14T18:13:29Z</dcterms:modified>
</cp:coreProperties>
</file>