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2" d="100"/>
          <a:sy n="82" d="100"/>
        </p:scale>
        <p:origin x="691"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0809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yourself and state that the presentation follows the interim viva guide using your uploaded project files as evidence.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Show this briefly to reassure the lecturer that your presentation follows the guide requirements.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problem in simple terms: information is spread across many places; Study Track provides one organised view.</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Make it clear that the objectives are measurable and will be used to judge whether the final project is complete.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Mention the four literature themes and link each one directly to a feature in the project.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this slide to show that you can critique sources rather than only describing them.</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Define methodology as how the project will be carried out. Mention primary and secondary sources clearly.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Gantt chart: early planning/research, design and build stages are completed; testing and evaluation are now the main focus.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addresses the design overview requirement. Explain the workflow and what you would demonstrate.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the use case diagram shows who uses the system and what each type of user can do.</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three layers. This shows good software design because each layer has a separate responsibility.</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Describe primary keys and foreign keys. Mention that the database supports the main features and evaluation section.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this slide to prove that you have working code and that your slides are based on project files.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demonstrate, keep it short and controlled: home, login, dashboard, calendar, feedback and admin.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testing is the next major phase and will be used as evidence in the final report.</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not hide limitations. Lecturers expect honest evaluation and a realistic plan for completing the project.</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End by summarising progress and next steps. Avoid claiming the system is fully finished.</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Briefly point out the references. The detailed reference list can be expanded in the final written report.</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8FAFC"/>
        </a:solidFill>
        <a:effectLst/>
      </p:bgPr>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1F3A"/>
        </a:solidFill>
        <a:effectLst/>
      </p:bgPr>
    </p:bg>
    <p:spTree>
      <p:nvGrpSpPr>
        <p:cNvPr id="1" name=""/>
        <p:cNvGrpSpPr/>
        <p:nvPr/>
      </p:nvGrpSpPr>
      <p:grpSpPr>
        <a:xfrm>
          <a:off x="0" y="0"/>
          <a:ext cx="0" cy="0"/>
          <a:chOff x="0" y="0"/>
          <a:chExt cx="0" cy="0"/>
        </a:xfrm>
      </p:grpSpPr>
      <p:sp>
        <p:nvSpPr>
          <p:cNvPr id="2" name="Shape 0"/>
          <p:cNvSpPr/>
          <p:nvPr/>
        </p:nvSpPr>
        <p:spPr>
          <a:xfrm>
            <a:off x="685800" y="594360"/>
            <a:ext cx="10789920" cy="0"/>
          </a:xfrm>
          <a:prstGeom prst="line">
            <a:avLst/>
          </a:prstGeom>
          <a:noFill/>
          <a:ln w="29210">
            <a:solidFill>
              <a:srgbClr val="0891B2"/>
            </a:solidFill>
            <a:prstDash val="solid"/>
          </a:ln>
        </p:spPr>
        <p:txBody>
          <a:bodyPr/>
          <a:lstStyle/>
          <a:p>
            <a:endParaRPr lang="en-GB"/>
          </a:p>
        </p:txBody>
      </p:sp>
      <p:sp>
        <p:nvSpPr>
          <p:cNvPr id="3" name="Text 1"/>
          <p:cNvSpPr/>
          <p:nvPr/>
        </p:nvSpPr>
        <p:spPr>
          <a:xfrm>
            <a:off x="685800" y="1143000"/>
            <a:ext cx="9784080" cy="685800"/>
          </a:xfrm>
          <a:prstGeom prst="rect">
            <a:avLst/>
          </a:prstGeom>
          <a:noFill/>
          <a:ln/>
        </p:spPr>
        <p:txBody>
          <a:bodyPr wrap="square" lIns="0" tIns="0" rIns="0" bIns="0" rtlCol="0" anchor="ctr"/>
          <a:lstStyle/>
          <a:p>
            <a:pPr marL="0" indent="0">
              <a:buNone/>
            </a:pPr>
            <a:r>
              <a:rPr lang="en-US" sz="5400" b="1" dirty="0">
                <a:solidFill>
                  <a:srgbClr val="FFFFFF"/>
                </a:solidFill>
                <a:latin typeface="Arial" panose="020B0604020202020204" pitchFamily="34" charset="0"/>
                <a:ea typeface="Aptos Display" pitchFamily="34" charset="-122"/>
                <a:cs typeface="Arial" panose="020B0604020202020204" pitchFamily="34" charset="0"/>
              </a:rPr>
              <a:t>Study Track</a:t>
            </a:r>
            <a:endParaRPr lang="en-US" sz="5400" dirty="0">
              <a:latin typeface="Arial" panose="020B0604020202020204" pitchFamily="34" charset="0"/>
              <a:cs typeface="Arial" panose="020B0604020202020204" pitchFamily="34" charset="0"/>
            </a:endParaRPr>
          </a:p>
        </p:txBody>
      </p:sp>
      <p:sp>
        <p:nvSpPr>
          <p:cNvPr id="4" name="Text 2"/>
          <p:cNvSpPr/>
          <p:nvPr/>
        </p:nvSpPr>
        <p:spPr>
          <a:xfrm>
            <a:off x="731520" y="1965960"/>
            <a:ext cx="10424160" cy="713232"/>
          </a:xfrm>
          <a:prstGeom prst="rect">
            <a:avLst/>
          </a:prstGeom>
          <a:noFill/>
          <a:ln/>
        </p:spPr>
        <p:txBody>
          <a:bodyPr wrap="square" lIns="0" tIns="0" rIns="0" bIns="0" rtlCol="0" anchor="ctr">
            <a:normAutofit lnSpcReduction="10000"/>
          </a:bodyPr>
          <a:lstStyle/>
          <a:p>
            <a:pPr marL="0" indent="0">
              <a:buNone/>
            </a:pPr>
            <a:r>
              <a:rPr lang="en-US" sz="2400" dirty="0">
                <a:solidFill>
                  <a:srgbClr val="DCEFFF"/>
                </a:solidFill>
                <a:latin typeface="Arial" panose="020B0604020202020204" pitchFamily="34" charset="0"/>
                <a:cs typeface="Arial" panose="020B0604020202020204" pitchFamily="34" charset="0"/>
              </a:rPr>
              <a:t>Design and Development of a Web-Based Task and Deadline Management System for Students</a:t>
            </a:r>
            <a:endParaRPr lang="en-US" sz="2400" dirty="0">
              <a:latin typeface="Arial" panose="020B0604020202020204" pitchFamily="34" charset="0"/>
              <a:cs typeface="Arial" panose="020B0604020202020204" pitchFamily="34" charset="0"/>
            </a:endParaRPr>
          </a:p>
        </p:txBody>
      </p:sp>
      <p:sp>
        <p:nvSpPr>
          <p:cNvPr id="5" name="Text 3"/>
          <p:cNvSpPr/>
          <p:nvPr/>
        </p:nvSpPr>
        <p:spPr>
          <a:xfrm>
            <a:off x="685800" y="2907792"/>
            <a:ext cx="7360920" cy="329184"/>
          </a:xfrm>
          <a:prstGeom prst="rect">
            <a:avLst/>
          </a:prstGeom>
          <a:noFill/>
          <a:ln/>
        </p:spPr>
        <p:txBody>
          <a:bodyPr wrap="square" lIns="0" tIns="0" rIns="0" bIns="0" rtlCol="0" anchor="ctr"/>
          <a:lstStyle/>
          <a:p>
            <a:pPr marL="0" indent="0">
              <a:buNone/>
            </a:pPr>
            <a:r>
              <a:rPr lang="en-US" sz="2000" b="1" dirty="0">
                <a:solidFill>
                  <a:srgbClr val="FFFFFF"/>
                </a:solidFill>
                <a:latin typeface="Arial" panose="020B0604020202020204" pitchFamily="34" charset="0"/>
                <a:cs typeface="Arial" panose="020B0604020202020204" pitchFamily="34" charset="0"/>
              </a:rPr>
              <a:t>Interim Viva Presentation</a:t>
            </a:r>
            <a:endParaRPr lang="en-US" sz="2000" dirty="0">
              <a:latin typeface="Arial" panose="020B0604020202020204" pitchFamily="34" charset="0"/>
              <a:cs typeface="Arial" panose="020B0604020202020204" pitchFamily="34" charset="0"/>
            </a:endParaRPr>
          </a:p>
        </p:txBody>
      </p:sp>
      <p:sp>
        <p:nvSpPr>
          <p:cNvPr id="6" name="Text 4"/>
          <p:cNvSpPr/>
          <p:nvPr/>
        </p:nvSpPr>
        <p:spPr>
          <a:xfrm>
            <a:off x="731520" y="4297680"/>
            <a:ext cx="5760720" cy="685800"/>
          </a:xfrm>
          <a:prstGeom prst="rect">
            <a:avLst/>
          </a:prstGeom>
          <a:noFill/>
          <a:ln/>
        </p:spPr>
        <p:txBody>
          <a:bodyPr wrap="square" lIns="0" tIns="0" rIns="0" bIns="0" rtlCol="0" anchor="ctr"/>
          <a:lstStyle/>
          <a:p>
            <a:pPr marL="0" indent="0">
              <a:buNone/>
            </a:pPr>
            <a:r>
              <a:rPr lang="en-US" sz="1800" dirty="0">
                <a:solidFill>
                  <a:srgbClr val="E2E8F0"/>
                </a:solidFill>
                <a:latin typeface="Arial" panose="020B0604020202020204" pitchFamily="34" charset="0"/>
                <a:cs typeface="Arial" panose="020B0604020202020204" pitchFamily="34" charset="0"/>
              </a:rPr>
              <a:t>Name: Sanobia Nosheen Ahmed</a:t>
            </a:r>
            <a:endParaRPr lang="en-US" sz="1800" dirty="0">
              <a:latin typeface="Arial" panose="020B0604020202020204" pitchFamily="34" charset="0"/>
              <a:cs typeface="Arial" panose="020B0604020202020204" pitchFamily="34" charset="0"/>
            </a:endParaRPr>
          </a:p>
          <a:p>
            <a:pPr marL="0" indent="0">
              <a:buNone/>
            </a:pPr>
            <a:r>
              <a:rPr lang="en-US" sz="1800" dirty="0">
                <a:solidFill>
                  <a:srgbClr val="E2E8F0"/>
                </a:solidFill>
                <a:latin typeface="Arial" panose="020B0604020202020204" pitchFamily="34" charset="0"/>
                <a:cs typeface="Arial" panose="020B0604020202020204" pitchFamily="34" charset="0"/>
              </a:rPr>
              <a:t>Date: 29 June 2026</a:t>
            </a:r>
          </a:p>
          <a:p>
            <a:pPr marL="0" indent="0">
              <a:buNone/>
            </a:pPr>
            <a:r>
              <a:rPr lang="en-US" dirty="0">
                <a:solidFill>
                  <a:srgbClr val="E2E8F0"/>
                </a:solidFill>
                <a:latin typeface="Arial" panose="020B0604020202020204" pitchFamily="34" charset="0"/>
                <a:cs typeface="Arial" panose="020B0604020202020204" pitchFamily="34" charset="0"/>
              </a:rPr>
              <a:t>Module: Independent Project II</a:t>
            </a:r>
          </a:p>
          <a:p>
            <a:pPr marL="0" indent="0">
              <a:buNone/>
            </a:pPr>
            <a:r>
              <a:rPr lang="en-US" dirty="0">
                <a:solidFill>
                  <a:srgbClr val="E2E8F0"/>
                </a:solidFill>
                <a:latin typeface="Arial" panose="020B0604020202020204" pitchFamily="34" charset="0"/>
                <a:cs typeface="Arial" panose="020B0604020202020204" pitchFamily="34" charset="0"/>
              </a:rPr>
              <a:t>Module code: ACCA6020</a:t>
            </a:r>
          </a:p>
          <a:p>
            <a:pPr marL="0" indent="0">
              <a:buNone/>
            </a:pPr>
            <a:r>
              <a:rPr lang="en-US" dirty="0">
                <a:solidFill>
                  <a:srgbClr val="E2E8F0"/>
                </a:solidFill>
                <a:latin typeface="Arial" panose="020B0604020202020204" pitchFamily="34" charset="0"/>
                <a:cs typeface="Arial" panose="020B0604020202020204" pitchFamily="34" charset="0"/>
              </a:rPr>
              <a:t>Lecturer: Renuga Jayakumar</a:t>
            </a:r>
          </a:p>
          <a:p>
            <a:pPr marL="0" indent="0">
              <a:buNone/>
            </a:pPr>
            <a:endParaRPr lang="en-US" sz="1800" dirty="0">
              <a:solidFill>
                <a:srgbClr val="E2E8F0"/>
              </a:solidFill>
            </a:endParaRPr>
          </a:p>
          <a:p>
            <a:pPr marL="0" indent="0">
              <a:buNone/>
            </a:pPr>
            <a:endParaRPr lang="en-US" sz="1800" dirty="0"/>
          </a:p>
        </p:txBody>
      </p:sp>
      <p:sp>
        <p:nvSpPr>
          <p:cNvPr id="7" name="Text 5"/>
          <p:cNvSpPr/>
          <p:nvPr/>
        </p:nvSpPr>
        <p:spPr>
          <a:xfrm>
            <a:off x="731520" y="5989320"/>
            <a:ext cx="8686800" cy="237744"/>
          </a:xfrm>
          <a:prstGeom prst="rect">
            <a:avLst/>
          </a:prstGeom>
          <a:noFill/>
          <a:ln/>
        </p:spPr>
        <p:txBody>
          <a:bodyPr wrap="square" lIns="0" tIns="0" rIns="0" bIns="0" rtlCol="0" anchor="ctr"/>
          <a:lstStyle/>
          <a:p>
            <a:pPr marL="0" indent="0">
              <a:buNone/>
            </a:pPr>
            <a:r>
              <a:rPr lang="en-US" sz="1450" dirty="0">
                <a:solidFill>
                  <a:srgbClr val="93C5FD"/>
                </a:solidFill>
                <a:latin typeface="Arial" panose="020B0604020202020204" pitchFamily="34" charset="0"/>
                <a:cs typeface="Arial" panose="020B0604020202020204" pitchFamily="34" charset="0"/>
              </a:rPr>
              <a:t>PHP • MySQL • JavaScript • Chart.js • Responsive CSS</a:t>
            </a:r>
            <a:endParaRPr lang="en-US" sz="14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rial" panose="020B0604020202020204" pitchFamily="34" charset="0"/>
                <a:ea typeface="Aptos Display" pitchFamily="34" charset="-122"/>
                <a:cs typeface="Arial" panose="020B0604020202020204" pitchFamily="34" charset="0"/>
              </a:rPr>
              <a:t>Interim viva requirement coverage</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5" name="Text 3"/>
          <p:cNvSpPr/>
          <p:nvPr/>
        </p:nvSpPr>
        <p:spPr>
          <a:xfrm>
            <a:off x="502920" y="6510528"/>
            <a:ext cx="2468880" cy="201168"/>
          </a:xfrm>
          <a:prstGeom prst="rect">
            <a:avLst/>
          </a:prstGeom>
          <a:noFill/>
          <a:ln/>
        </p:spPr>
        <p:txBody>
          <a:bodyPr wrap="square" lIns="0" tIns="0" rIns="0" bIns="0" rtlCol="0" anchor="ctr"/>
          <a:lstStyle/>
          <a:p>
            <a:pPr marL="0" indent="0">
              <a:buNone/>
            </a:pPr>
            <a:endParaRPr lang="en-US" sz="850" dirty="0"/>
          </a:p>
        </p:txBody>
      </p:sp>
      <p:sp>
        <p:nvSpPr>
          <p:cNvPr id="6" name="Text 4"/>
          <p:cNvSpPr/>
          <p:nvPr/>
        </p:nvSpPr>
        <p:spPr>
          <a:xfrm>
            <a:off x="423512" y="1417320"/>
            <a:ext cx="4983480" cy="4251960"/>
          </a:xfrm>
          <a:prstGeom prst="rect">
            <a:avLst/>
          </a:prstGeom>
          <a:solidFill>
            <a:srgbClr val="FFFFFF"/>
          </a:solidFill>
          <a:ln w="10160">
            <a:solidFill>
              <a:srgbClr val="CBD5E1"/>
            </a:solidFill>
          </a:ln>
        </p:spPr>
        <p:txBody>
          <a:bodyPr wrap="square" rtlCol="0" anchor="t">
            <a:normAutofit/>
          </a:bodyPr>
          <a:lstStyle/>
          <a:p>
            <a:pPr>
              <a:lnSpc>
                <a:spcPct val="93000"/>
              </a:lnSpc>
            </a:pPr>
            <a:r>
              <a:rPr lang="en-US" sz="1750" b="1" dirty="0">
                <a:solidFill>
                  <a:srgbClr val="0B1F3A"/>
                </a:solidFill>
                <a:latin typeface="Arial" panose="020B0604020202020204" pitchFamily="34" charset="0"/>
                <a:cs typeface="Arial" panose="020B0604020202020204" pitchFamily="34" charset="0"/>
              </a:rPr>
              <a:t>Guide requirement</a:t>
            </a:r>
          </a:p>
          <a:p>
            <a:pPr marL="285750" indent="-285750">
              <a:lnSpc>
                <a:spcPct val="93000"/>
              </a:lnSpc>
              <a:buFont typeface="Arial" panose="020B0604020202020204" pitchFamily="34" charset="0"/>
              <a:buChar char="•"/>
            </a:pPr>
            <a:r>
              <a:rPr lang="en-US" sz="1750" b="1" dirty="0">
                <a:solidFill>
                  <a:srgbClr val="0B1F3A"/>
                </a:solidFill>
                <a:latin typeface="Arial" panose="020B0604020202020204" pitchFamily="34" charset="0"/>
                <a:cs typeface="Arial" panose="020B0604020202020204" pitchFamily="34" charset="0"/>
              </a:rPr>
              <a:t>
</a:t>
            </a:r>
            <a:r>
              <a:rPr lang="en-GB" sz="1750" dirty="0">
                <a:latin typeface="Arial" panose="020B0604020202020204" pitchFamily="34" charset="0"/>
                <a:cs typeface="Arial" panose="020B0604020202020204" pitchFamily="34" charset="0"/>
              </a:rPr>
              <a:t>Title, name, and date on the cover page• Overview, purpose, goals, and recipients of the project•</a:t>
            </a:r>
          </a:p>
          <a:p>
            <a:pPr marL="285750" indent="-285750">
              <a:lnSpc>
                <a:spcPct val="93000"/>
              </a:lnSpc>
              <a:buFont typeface="Arial" panose="020B0604020202020204" pitchFamily="34" charset="0"/>
              <a:buChar char="•"/>
            </a:pPr>
            <a:r>
              <a:rPr lang="en-GB" sz="1750" dirty="0">
                <a:latin typeface="Arial" panose="020B0604020202020204" pitchFamily="34" charset="0"/>
                <a:cs typeface="Arial" panose="020B0604020202020204" pitchFamily="34" charset="0"/>
              </a:rPr>
              <a:t> A time plan or Gantt chart• </a:t>
            </a:r>
          </a:p>
          <a:p>
            <a:pPr marL="285750" indent="-285750">
              <a:lnSpc>
                <a:spcPct val="93000"/>
              </a:lnSpc>
              <a:buFont typeface="Arial" panose="020B0604020202020204" pitchFamily="34" charset="0"/>
              <a:buChar char="•"/>
            </a:pPr>
            <a:r>
              <a:rPr lang="en-GB" sz="1750" dirty="0">
                <a:latin typeface="Arial" panose="020B0604020202020204" pitchFamily="34" charset="0"/>
                <a:cs typeface="Arial" panose="020B0604020202020204" pitchFamily="34" charset="0"/>
              </a:rPr>
              <a:t>A review and critique of the literature•</a:t>
            </a:r>
          </a:p>
          <a:p>
            <a:pPr marL="285750" indent="-285750">
              <a:lnSpc>
                <a:spcPct val="93000"/>
              </a:lnSpc>
              <a:buFont typeface="Arial" panose="020B0604020202020204" pitchFamily="34" charset="0"/>
              <a:buChar char="•"/>
            </a:pPr>
            <a:r>
              <a:rPr lang="en-GB" sz="1750" dirty="0">
                <a:latin typeface="Arial" panose="020B0604020202020204" pitchFamily="34" charset="0"/>
                <a:cs typeface="Arial" panose="020B0604020202020204" pitchFamily="34" charset="0"/>
              </a:rPr>
              <a:t> Using primary and secondary sources in the methodology• </a:t>
            </a:r>
          </a:p>
          <a:p>
            <a:pPr marL="285750" indent="-285750">
              <a:lnSpc>
                <a:spcPct val="93000"/>
              </a:lnSpc>
              <a:buFont typeface="Arial" panose="020B0604020202020204" pitchFamily="34" charset="0"/>
              <a:buChar char="•"/>
            </a:pPr>
            <a:r>
              <a:rPr lang="en-GB" sz="1750" dirty="0">
                <a:latin typeface="Arial" panose="020B0604020202020204" pitchFamily="34" charset="0"/>
                <a:cs typeface="Arial" panose="020B0604020202020204" pitchFamily="34" charset="0"/>
              </a:rPr>
              <a:t>Plan for prototype demonstration and design overview•</a:t>
            </a:r>
          </a:p>
          <a:p>
            <a:pPr marL="285750" indent="-285750">
              <a:lnSpc>
                <a:spcPct val="93000"/>
              </a:lnSpc>
              <a:buFont typeface="Arial" panose="020B0604020202020204" pitchFamily="34" charset="0"/>
              <a:buChar char="•"/>
            </a:pPr>
            <a:r>
              <a:rPr lang="en-GB" sz="1750" dirty="0">
                <a:latin typeface="Arial" panose="020B0604020202020204" pitchFamily="34" charset="0"/>
                <a:cs typeface="Arial" panose="020B0604020202020204" pitchFamily="34" charset="0"/>
              </a:rPr>
              <a:t> References and conclusion</a:t>
            </a:r>
            <a:endParaRPr lang="en-US" sz="1750" dirty="0">
              <a:latin typeface="Arial" panose="020B0604020202020204" pitchFamily="34" charset="0"/>
              <a:cs typeface="Arial" panose="020B0604020202020204" pitchFamily="34" charset="0"/>
            </a:endParaRPr>
          </a:p>
        </p:txBody>
      </p:sp>
      <p:sp>
        <p:nvSpPr>
          <p:cNvPr id="7" name="Text 5"/>
          <p:cNvSpPr/>
          <p:nvPr/>
        </p:nvSpPr>
        <p:spPr>
          <a:xfrm>
            <a:off x="5989320" y="1417320"/>
            <a:ext cx="5577840" cy="196596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How this presentation addresses it
</a:t>
            </a:r>
            <a:endParaRPr lang="en-US" sz="1750" dirty="0">
              <a:latin typeface="Arial" panose="020B0604020202020204" pitchFamily="34" charset="0"/>
              <a:cs typeface="Arial" panose="020B0604020202020204" pitchFamily="34" charset="0"/>
            </a:endParaRPr>
          </a:p>
          <a:p>
            <a:pPr>
              <a:lnSpc>
                <a:spcPct val="93000"/>
              </a:lnSpc>
            </a:pPr>
            <a:r>
              <a:rPr lang="en-GB" sz="1700" dirty="0">
                <a:solidFill>
                  <a:srgbClr val="0F172A"/>
                </a:solidFill>
                <a:latin typeface="Arial" panose="020B0604020202020204" pitchFamily="34" charset="0"/>
                <a:cs typeface="Arial" panose="020B0604020202020204" pitchFamily="34" charset="0"/>
              </a:rPr>
              <a:t>The order of the slides matches that of the booklet. The research justification, technique, system architecture, database design, working prototype, testing strategy, limitations, and future steps are the most crucial project evidence that I concentrate on.</a:t>
            </a:r>
            <a:endParaRPr lang="en-US" sz="1750" dirty="0">
              <a:latin typeface="Arial" panose="020B0604020202020204" pitchFamily="34" charset="0"/>
              <a:cs typeface="Arial" panose="020B0604020202020204" pitchFamily="34" charset="0"/>
            </a:endParaRPr>
          </a:p>
        </p:txBody>
      </p:sp>
      <p:sp>
        <p:nvSpPr>
          <p:cNvPr id="8" name="Text 6"/>
          <p:cNvSpPr/>
          <p:nvPr/>
        </p:nvSpPr>
        <p:spPr>
          <a:xfrm>
            <a:off x="5989320" y="3703320"/>
            <a:ext cx="5577840" cy="1508760"/>
          </a:xfrm>
          <a:prstGeom prst="rect">
            <a:avLst/>
          </a:prstGeom>
          <a:solidFill>
            <a:srgbClr val="FFFFFF"/>
          </a:solidFill>
          <a:ln w="10160">
            <a:solidFill>
              <a:srgbClr val="CBD5E1"/>
            </a:solidFill>
          </a:ln>
        </p:spPr>
        <p:txBody>
          <a:bodyPr wrap="square" rtlCol="0" anchor="t">
            <a:normAutofit lnSpcReduction="1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Interim viva focus
</a:t>
            </a:r>
            <a:endParaRPr lang="en-US" sz="1750" dirty="0">
              <a:latin typeface="Arial" panose="020B0604020202020204" pitchFamily="34" charset="0"/>
              <a:cs typeface="Arial" panose="020B0604020202020204" pitchFamily="34" charset="0"/>
            </a:endParaRPr>
          </a:p>
          <a:p>
            <a:pPr>
              <a:lnSpc>
                <a:spcPct val="93000"/>
              </a:lnSpc>
            </a:pPr>
            <a:r>
              <a:rPr lang="en-GB" sz="1700" dirty="0">
                <a:solidFill>
                  <a:srgbClr val="0F172A"/>
                </a:solidFill>
                <a:latin typeface="Arial" panose="020B0604020202020204" pitchFamily="34" charset="0"/>
                <a:cs typeface="Arial" panose="020B0604020202020204" pitchFamily="34" charset="0"/>
              </a:rPr>
              <a:t>The objective is to demonstrate that the project has a clear concept, is technically possible, has already been implemented as a prototype, and is prepared for testing, assessment, and final improvement.</a:t>
            </a:r>
            <a:endParaRPr lang="en-US" sz="17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 </a:t>
            </a:r>
            <a:r>
              <a:rPr lang="en-US" sz="3000" b="1" dirty="0">
                <a:solidFill>
                  <a:srgbClr val="0B1F3A"/>
                </a:solidFill>
                <a:latin typeface="Arial" panose="020B0604020202020204" pitchFamily="34" charset="0"/>
                <a:ea typeface="Aptos Display" pitchFamily="34" charset="-122"/>
                <a:cs typeface="Arial" panose="020B0604020202020204" pitchFamily="34" charset="0"/>
              </a:rPr>
              <a:t>Project overview / introduction</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5" name="Text 3"/>
          <p:cNvSpPr/>
          <p:nvPr/>
        </p:nvSpPr>
        <p:spPr>
          <a:xfrm>
            <a:off x="502920" y="6510528"/>
            <a:ext cx="2468880" cy="201168"/>
          </a:xfrm>
          <a:prstGeom prst="rect">
            <a:avLst/>
          </a:prstGeom>
          <a:noFill/>
          <a:ln/>
        </p:spPr>
        <p:txBody>
          <a:bodyPr wrap="square" lIns="0" tIns="0" rIns="0" bIns="0" rtlCol="0" anchor="ctr"/>
          <a:lstStyle/>
          <a:p>
            <a:pPr marL="0" indent="0">
              <a:buNone/>
            </a:pPr>
            <a:endParaRPr lang="en-US" sz="850" dirty="0"/>
          </a:p>
        </p:txBody>
      </p:sp>
      <p:sp>
        <p:nvSpPr>
          <p:cNvPr id="6" name="Text 4"/>
          <p:cNvSpPr/>
          <p:nvPr/>
        </p:nvSpPr>
        <p:spPr>
          <a:xfrm>
            <a:off x="594360" y="1371600"/>
            <a:ext cx="3611880" cy="2057400"/>
          </a:xfrm>
          <a:prstGeom prst="rect">
            <a:avLst/>
          </a:prstGeom>
          <a:solidFill>
            <a:srgbClr val="FFFFFF"/>
          </a:solidFill>
          <a:ln w="10160">
            <a:solidFill>
              <a:srgbClr val="CBD5E1"/>
            </a:solidFill>
          </a:ln>
        </p:spPr>
        <p:txBody>
          <a:bodyPr wrap="square" rtlCol="0" anchor="t">
            <a:normAutofit lnSpcReduction="1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What is Study Track?
</a:t>
            </a:r>
            <a:endParaRPr lang="en-US" sz="1750" dirty="0">
              <a:latin typeface="Arial" panose="020B0604020202020204" pitchFamily="34" charset="0"/>
              <a:cs typeface="Arial" panose="020B0604020202020204" pitchFamily="34" charset="0"/>
            </a:endParaRPr>
          </a:p>
          <a:p>
            <a:pPr>
              <a:lnSpc>
                <a:spcPct val="93000"/>
              </a:lnSpc>
            </a:pPr>
            <a:r>
              <a:rPr lang="en-GB" sz="1620" dirty="0">
                <a:solidFill>
                  <a:srgbClr val="0F172A"/>
                </a:solidFill>
                <a:latin typeface="Arial" panose="020B0604020202020204" pitchFamily="34" charset="0"/>
                <a:cs typeface="Arial" panose="020B0604020202020204" pitchFamily="34" charset="0"/>
              </a:rPr>
              <a:t>An online system for managing student assignments and due dates. Module-based planning, task tracking, study-hour monitoring, urgent deadline alerts, calendar views, PDF export, and feedback are all supported.</a:t>
            </a:r>
            <a:endParaRPr lang="en-US" sz="1750" dirty="0">
              <a:latin typeface="Arial" panose="020B0604020202020204" pitchFamily="34" charset="0"/>
              <a:cs typeface="Arial" panose="020B0604020202020204" pitchFamily="34" charset="0"/>
            </a:endParaRPr>
          </a:p>
        </p:txBody>
      </p:sp>
      <p:sp>
        <p:nvSpPr>
          <p:cNvPr id="7" name="Text 5"/>
          <p:cNvSpPr/>
          <p:nvPr/>
        </p:nvSpPr>
        <p:spPr>
          <a:xfrm>
            <a:off x="4480560" y="1371600"/>
            <a:ext cx="3611880" cy="205740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Why this project?
</a:t>
            </a:r>
            <a:endParaRPr lang="en-US" sz="1750" dirty="0">
              <a:latin typeface="Arial" panose="020B0604020202020204" pitchFamily="34" charset="0"/>
              <a:cs typeface="Arial" panose="020B0604020202020204" pitchFamily="34" charset="0"/>
            </a:endParaRPr>
          </a:p>
          <a:p>
            <a:pPr>
              <a:lnSpc>
                <a:spcPct val="93000"/>
              </a:lnSpc>
            </a:pPr>
            <a:r>
              <a:rPr lang="en-GB" sz="1620" dirty="0">
                <a:solidFill>
                  <a:srgbClr val="0F172A"/>
                </a:solidFill>
                <a:latin typeface="Arial" panose="020B0604020202020204" pitchFamily="34" charset="0"/>
                <a:cs typeface="Arial" panose="020B0604020202020204" pitchFamily="34" charset="0"/>
              </a:rPr>
              <a:t>Students frequently use calendars, emails, learning platforms, and separate notes to manage deadlines. This raises the possibility of missing deadlines and can make the workload uncertain</a:t>
            </a:r>
            <a:endParaRPr lang="en-US" sz="1750" dirty="0">
              <a:latin typeface="Arial" panose="020B0604020202020204" pitchFamily="34" charset="0"/>
              <a:cs typeface="Arial" panose="020B0604020202020204" pitchFamily="34" charset="0"/>
            </a:endParaRPr>
          </a:p>
        </p:txBody>
      </p:sp>
      <p:sp>
        <p:nvSpPr>
          <p:cNvPr id="8" name="Text 6"/>
          <p:cNvSpPr/>
          <p:nvPr/>
        </p:nvSpPr>
        <p:spPr>
          <a:xfrm>
            <a:off x="8366760" y="1371600"/>
            <a:ext cx="3200400" cy="2057400"/>
          </a:xfrm>
          <a:prstGeom prst="rect">
            <a:avLst/>
          </a:prstGeom>
          <a:solidFill>
            <a:srgbClr val="FFFFFF"/>
          </a:solidFill>
          <a:ln w="10160">
            <a:solidFill>
              <a:srgbClr val="CBD5E1"/>
            </a:solidFill>
          </a:ln>
        </p:spPr>
        <p:txBody>
          <a:bodyPr wrap="square" rtlCol="0" anchor="t">
            <a:normAutofit lnSpcReduction="10000"/>
          </a:bodyPr>
          <a:lstStyle/>
          <a:p>
            <a:pPr>
              <a:lnSpc>
                <a:spcPct val="93000"/>
              </a:lnSpc>
            </a:pPr>
            <a:r>
              <a:rPr lang="en-US" sz="1750" b="1" dirty="0">
                <a:solidFill>
                  <a:srgbClr val="0B1F3A"/>
                </a:solidFill>
                <a:latin typeface="Arial" panose="020B0604020202020204" pitchFamily="34" charset="0"/>
                <a:cs typeface="Arial" panose="020B0604020202020204" pitchFamily="34" charset="0"/>
              </a:rPr>
              <a:t>What will it achieve?
</a:t>
            </a:r>
            <a:endParaRPr lang="en-US" dirty="0">
              <a:latin typeface="Arial" panose="020B0604020202020204" pitchFamily="34" charset="0"/>
              <a:cs typeface="Arial" panose="020B0604020202020204" pitchFamily="34" charset="0"/>
            </a:endParaRPr>
          </a:p>
          <a:p>
            <a:pPr>
              <a:lnSpc>
                <a:spcPct val="93000"/>
              </a:lnSpc>
            </a:pPr>
            <a:r>
              <a:rPr lang="en-US" dirty="0">
                <a:solidFill>
                  <a:srgbClr val="0F172A"/>
                </a:solidFill>
                <a:latin typeface="Arial" panose="020B0604020202020204" pitchFamily="34" charset="0"/>
                <a:cs typeface="Arial" panose="020B0604020202020204" pitchFamily="34" charset="0"/>
              </a:rPr>
              <a:t>The project will deliver a tested prototype that helps students see tasks, </a:t>
            </a:r>
          </a:p>
          <a:p>
            <a:pPr>
              <a:lnSpc>
                <a:spcPct val="93000"/>
              </a:lnSpc>
            </a:pPr>
            <a:r>
              <a:rPr lang="en-US" dirty="0">
                <a:solidFill>
                  <a:srgbClr val="0F172A"/>
                </a:solidFill>
                <a:latin typeface="Arial" panose="020B0604020202020204" pitchFamily="34" charset="0"/>
                <a:cs typeface="Arial" panose="020B0604020202020204" pitchFamily="34" charset="0"/>
              </a:rPr>
              <a:t>priority- urgent work, track progress and provide feedback for evaluation.</a:t>
            </a:r>
            <a:endParaRPr lang="en-US" dirty="0">
              <a:latin typeface="Arial" panose="020B0604020202020204" pitchFamily="34" charset="0"/>
              <a:cs typeface="Arial" panose="020B0604020202020204" pitchFamily="34" charset="0"/>
            </a:endParaRPr>
          </a:p>
        </p:txBody>
      </p:sp>
      <p:sp>
        <p:nvSpPr>
          <p:cNvPr id="9" name="Text 7"/>
          <p:cNvSpPr/>
          <p:nvPr/>
        </p:nvSpPr>
        <p:spPr>
          <a:xfrm>
            <a:off x="594360" y="3886200"/>
            <a:ext cx="10972800" cy="141732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Beneficiaries and future career link
</a:t>
            </a:r>
            <a:endParaRPr lang="en-US" sz="1750" dirty="0">
              <a:latin typeface="Arial" panose="020B0604020202020204" pitchFamily="34" charset="0"/>
              <a:cs typeface="Arial" panose="020B0604020202020204" pitchFamily="34" charset="0"/>
            </a:endParaRPr>
          </a:p>
          <a:p>
            <a:pPr>
              <a:lnSpc>
                <a:spcPct val="93000"/>
              </a:lnSpc>
            </a:pPr>
            <a:r>
              <a:rPr lang="en-GB" sz="1640" dirty="0">
                <a:solidFill>
                  <a:srgbClr val="0F172A"/>
                </a:solidFill>
                <a:latin typeface="Arial" panose="020B0604020202020204" pitchFamily="34" charset="0"/>
                <a:cs typeface="Arial" panose="020B0604020202020204" pitchFamily="34" charset="0"/>
              </a:rPr>
              <a:t>Improved planning and deadline awareness assist students. Feedback and usage data are useful to administrators and researchers. Through the development of full-stack web programming, database design, testing, and user evaluation abilities, the project also helps me in my future profession.</a:t>
            </a:r>
            <a:endParaRPr lang="en-US" sz="17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2. </a:t>
            </a:r>
            <a:r>
              <a:rPr lang="en-US" sz="3000" b="1" dirty="0">
                <a:solidFill>
                  <a:srgbClr val="0B1F3A"/>
                </a:solidFill>
                <a:latin typeface="Arial" panose="020B0604020202020204" pitchFamily="34" charset="0"/>
                <a:ea typeface="Aptos Display" pitchFamily="34" charset="-122"/>
                <a:cs typeface="Arial" panose="020B0604020202020204" pitchFamily="34" charset="0"/>
              </a:rPr>
              <a:t>Aim, research question and objectives</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594360" y="1325880"/>
            <a:ext cx="5349240" cy="1234440"/>
          </a:xfrm>
          <a:prstGeom prst="rect">
            <a:avLst/>
          </a:prstGeom>
          <a:solidFill>
            <a:srgbClr val="EAF4FA"/>
          </a:solidFill>
          <a:ln w="10160">
            <a:solidFill>
              <a:srgbClr val="CBD5E1"/>
            </a:solidFill>
          </a:ln>
        </p:spPr>
        <p:txBody>
          <a:bodyPr wrap="square" rtlCol="0" anchor="t">
            <a:normAutofit fontScale="925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Research question
</a:t>
            </a:r>
            <a:endParaRPr lang="en-US" sz="1750" dirty="0">
              <a:latin typeface="Arial" panose="020B0604020202020204" pitchFamily="34" charset="0"/>
              <a:cs typeface="Arial" panose="020B0604020202020204" pitchFamily="34" charset="0"/>
            </a:endParaRPr>
          </a:p>
          <a:p>
            <a:pPr>
              <a:lnSpc>
                <a:spcPct val="93000"/>
              </a:lnSpc>
            </a:pPr>
            <a:r>
              <a:rPr lang="en-GB" sz="1650" dirty="0">
                <a:solidFill>
                  <a:srgbClr val="0F172A"/>
                </a:solidFill>
                <a:latin typeface="Arial" panose="020B0604020202020204" pitchFamily="34" charset="0"/>
                <a:cs typeface="Arial" panose="020B0604020202020204" pitchFamily="34" charset="0"/>
              </a:rPr>
              <a:t>In what ways might a web-based task and deadline management system help students with module planning, academic task tracking, and study progress monitoring?</a:t>
            </a:r>
            <a:endParaRPr lang="en-US" sz="1750" dirty="0">
              <a:latin typeface="Arial" panose="020B0604020202020204" pitchFamily="34" charset="0"/>
              <a:cs typeface="Arial" panose="020B0604020202020204" pitchFamily="34" charset="0"/>
            </a:endParaRPr>
          </a:p>
        </p:txBody>
      </p:sp>
      <p:sp>
        <p:nvSpPr>
          <p:cNvPr id="7" name="Text 5"/>
          <p:cNvSpPr/>
          <p:nvPr/>
        </p:nvSpPr>
        <p:spPr>
          <a:xfrm>
            <a:off x="6217920" y="1325880"/>
            <a:ext cx="5349240" cy="1234440"/>
          </a:xfrm>
          <a:prstGeom prst="rect">
            <a:avLst/>
          </a:prstGeom>
          <a:solidFill>
            <a:srgbClr val="FFFFFF"/>
          </a:solidFill>
          <a:ln w="10160">
            <a:solidFill>
              <a:srgbClr val="CBD5E1"/>
            </a:solidFill>
          </a:ln>
        </p:spPr>
        <p:txBody>
          <a:bodyPr wrap="square" rtlCol="0" anchor="t">
            <a:normAutofit lnSpcReduction="1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Aim
</a:t>
            </a:r>
            <a:endParaRPr lang="en-US" sz="1750" dirty="0">
              <a:latin typeface="Arial" panose="020B0604020202020204" pitchFamily="34" charset="0"/>
              <a:cs typeface="Arial" panose="020B0604020202020204" pitchFamily="34" charset="0"/>
            </a:endParaRPr>
          </a:p>
          <a:p>
            <a:pPr>
              <a:lnSpc>
                <a:spcPct val="93000"/>
              </a:lnSpc>
            </a:pPr>
            <a:r>
              <a:rPr lang="en-GB" sz="1650" dirty="0">
                <a:solidFill>
                  <a:srgbClr val="0F172A"/>
                </a:solidFill>
                <a:latin typeface="Arial" panose="020B0604020202020204" pitchFamily="34" charset="0"/>
                <a:cs typeface="Arial" panose="020B0604020202020204" pitchFamily="34" charset="0"/>
              </a:rPr>
              <a:t>To create, implement, and assess a web-based Study Track prototype that aids students in task organisation, progress tracking, and deadline awareness.</a:t>
            </a:r>
            <a:endParaRPr lang="en-US" sz="1750" dirty="0">
              <a:latin typeface="Arial" panose="020B0604020202020204" pitchFamily="34" charset="0"/>
              <a:cs typeface="Arial" panose="020B0604020202020204" pitchFamily="34" charset="0"/>
            </a:endParaRPr>
          </a:p>
        </p:txBody>
      </p:sp>
      <p:sp>
        <p:nvSpPr>
          <p:cNvPr id="8" name="Text 6"/>
          <p:cNvSpPr/>
          <p:nvPr/>
        </p:nvSpPr>
        <p:spPr>
          <a:xfrm>
            <a:off x="594360" y="2971800"/>
            <a:ext cx="10972800" cy="246888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Objectives
</a:t>
            </a:r>
            <a:endParaRPr lang="en-US" sz="1750" dirty="0">
              <a:latin typeface="Arial" panose="020B0604020202020204" pitchFamily="34" charset="0"/>
              <a:cs typeface="Arial" panose="020B0604020202020204" pitchFamily="34" charset="0"/>
            </a:endParaRPr>
          </a:p>
          <a:p>
            <a:pPr>
              <a:lnSpc>
                <a:spcPct val="93000"/>
              </a:lnSpc>
            </a:pPr>
            <a:r>
              <a:rPr lang="en-GB" sz="1650" dirty="0">
                <a:solidFill>
                  <a:srgbClr val="0F172A"/>
                </a:solidFill>
                <a:latin typeface="Arial" panose="020B0604020202020204" pitchFamily="34" charset="0"/>
                <a:cs typeface="Arial" panose="020B0604020202020204" pitchFamily="34" charset="0"/>
              </a:rPr>
              <a:t>• Determine system requirements and analyse the demands of students in terms of study management.</a:t>
            </a:r>
          </a:p>
          <a:p>
            <a:pPr>
              <a:lnSpc>
                <a:spcPct val="93000"/>
              </a:lnSpc>
            </a:pPr>
            <a:r>
              <a:rPr lang="en-GB" sz="1650" dirty="0">
                <a:solidFill>
                  <a:srgbClr val="0F172A"/>
                </a:solidFill>
                <a:latin typeface="Arial" panose="020B0604020202020204" pitchFamily="34" charset="0"/>
                <a:cs typeface="Arial" panose="020B0604020202020204" pitchFamily="34" charset="0"/>
              </a:rPr>
              <a:t>• Create the use case, user workflow, ERD, and system architecture.</a:t>
            </a:r>
          </a:p>
          <a:p>
            <a:pPr>
              <a:lnSpc>
                <a:spcPct val="93000"/>
              </a:lnSpc>
            </a:pPr>
            <a:r>
              <a:rPr lang="en-GB" sz="1650" dirty="0">
                <a:solidFill>
                  <a:srgbClr val="0F172A"/>
                </a:solidFill>
                <a:latin typeface="Arial" panose="020B0604020202020204" pitchFamily="34" charset="0"/>
                <a:cs typeface="Arial" panose="020B0604020202020204" pitchFamily="34" charset="0"/>
              </a:rPr>
              <a:t>• Use PHP, MySQL, JavaScript, Chart.js, and CSS to create the online application.</a:t>
            </a:r>
          </a:p>
          <a:p>
            <a:pPr>
              <a:lnSpc>
                <a:spcPct val="93000"/>
              </a:lnSpc>
            </a:pPr>
            <a:r>
              <a:rPr lang="en-GB" sz="1650" dirty="0">
                <a:solidFill>
                  <a:srgbClr val="0F172A"/>
                </a:solidFill>
                <a:latin typeface="Arial" panose="020B0604020202020204" pitchFamily="34" charset="0"/>
                <a:cs typeface="Arial" panose="020B0604020202020204" pitchFamily="34" charset="0"/>
              </a:rPr>
              <a:t>• Put in place the dashboard, modules, tasks, calendar, study hours, PDF export, authentication, and feedback.</a:t>
            </a:r>
          </a:p>
          <a:p>
            <a:pPr>
              <a:lnSpc>
                <a:spcPct val="93000"/>
              </a:lnSpc>
            </a:pPr>
            <a:r>
              <a:rPr lang="en-GB" sz="1650" dirty="0">
                <a:solidFill>
                  <a:srgbClr val="0F172A"/>
                </a:solidFill>
                <a:latin typeface="Arial" panose="020B0604020202020204" pitchFamily="34" charset="0"/>
                <a:cs typeface="Arial" panose="020B0604020202020204" pitchFamily="34" charset="0"/>
              </a:rPr>
              <a:t>• Use admin dashboard results and user input to test and assess the system.</a:t>
            </a:r>
            <a:endParaRPr lang="en-US" sz="1750" dirty="0">
              <a:latin typeface="Arial" panose="020B0604020202020204" pitchFamily="34" charset="0"/>
              <a:cs typeface="Arial" panose="020B0604020202020204" pitchFamily="34" charset="0"/>
            </a:endParaRPr>
          </a:p>
        </p:txBody>
      </p:sp>
      <p:sp>
        <p:nvSpPr>
          <p:cNvPr id="9" name="Text 7"/>
          <p:cNvSpPr/>
          <p:nvPr/>
        </p:nvSpPr>
        <p:spPr>
          <a:xfrm>
            <a:off x="822960" y="5715000"/>
            <a:ext cx="1325880" cy="347472"/>
          </a:xfrm>
          <a:prstGeom prst="rect">
            <a:avLst/>
          </a:prstGeom>
          <a:solidFill>
            <a:srgbClr val="2563EB"/>
          </a:solidFill>
          <a:ln>
            <a:solidFill>
              <a:srgbClr val="2563EB">
                <a:alpha val="0"/>
              </a:srgbClr>
            </a:solidFill>
          </a:ln>
        </p:spPr>
        <p:txBody>
          <a:bodyPr wrap="square" lIns="508" tIns="508" rIns="508" bIns="508" rtlCol="0" anchor="ctr">
            <a:normAutofit/>
          </a:bodyPr>
          <a:lstStyle/>
          <a:p>
            <a:pPr marL="0" indent="0" algn="ctr">
              <a:buNone/>
            </a:pPr>
            <a:r>
              <a:rPr lang="en-US" sz="1250" b="1" dirty="0">
                <a:solidFill>
                  <a:srgbClr val="FFFFFF"/>
                </a:solidFill>
                <a:latin typeface="Arial" panose="020B0604020202020204" pitchFamily="34" charset="0"/>
                <a:cs typeface="Arial" panose="020B0604020202020204" pitchFamily="34" charset="0"/>
              </a:rPr>
              <a:t>Research</a:t>
            </a:r>
            <a:endParaRPr lang="en-US" sz="1250" dirty="0">
              <a:latin typeface="Arial" panose="020B0604020202020204" pitchFamily="34" charset="0"/>
              <a:cs typeface="Arial" panose="020B0604020202020204" pitchFamily="34" charset="0"/>
            </a:endParaRPr>
          </a:p>
        </p:txBody>
      </p:sp>
      <p:sp>
        <p:nvSpPr>
          <p:cNvPr id="10" name="Text 8"/>
          <p:cNvSpPr/>
          <p:nvPr/>
        </p:nvSpPr>
        <p:spPr>
          <a:xfrm>
            <a:off x="2651760" y="5715000"/>
            <a:ext cx="1325880" cy="347472"/>
          </a:xfrm>
          <a:prstGeom prst="rect">
            <a:avLst/>
          </a:prstGeom>
          <a:solidFill>
            <a:srgbClr val="0891B2"/>
          </a:solidFill>
          <a:ln>
            <a:solidFill>
              <a:srgbClr val="0891B2">
                <a:alpha val="0"/>
              </a:srgbClr>
            </a:solidFill>
          </a:ln>
        </p:spPr>
        <p:txBody>
          <a:bodyPr wrap="square" lIns="508" tIns="508" rIns="508" bIns="508" rtlCol="0" anchor="ctr">
            <a:normAutofit/>
          </a:bodyPr>
          <a:lstStyle/>
          <a:p>
            <a:pPr marL="0" indent="0" algn="ctr">
              <a:buNone/>
            </a:pPr>
            <a:r>
              <a:rPr lang="en-US" sz="1250" b="1" dirty="0">
                <a:solidFill>
                  <a:srgbClr val="FFFFFF"/>
                </a:solidFill>
                <a:latin typeface="Arial" panose="020B0604020202020204" pitchFamily="34" charset="0"/>
                <a:cs typeface="Arial" panose="020B0604020202020204" pitchFamily="34" charset="0"/>
              </a:rPr>
              <a:t>Requirements</a:t>
            </a:r>
            <a:endParaRPr lang="en-US" sz="1250" dirty="0">
              <a:latin typeface="Arial" panose="020B0604020202020204" pitchFamily="34" charset="0"/>
              <a:cs typeface="Arial" panose="020B0604020202020204" pitchFamily="34" charset="0"/>
            </a:endParaRPr>
          </a:p>
        </p:txBody>
      </p:sp>
      <p:sp>
        <p:nvSpPr>
          <p:cNvPr id="11" name="Text 9"/>
          <p:cNvSpPr/>
          <p:nvPr/>
        </p:nvSpPr>
        <p:spPr>
          <a:xfrm>
            <a:off x="4480560" y="5715000"/>
            <a:ext cx="1325880" cy="347472"/>
          </a:xfrm>
          <a:prstGeom prst="rect">
            <a:avLst/>
          </a:prstGeom>
          <a:solidFill>
            <a:srgbClr val="16A34A"/>
          </a:solidFill>
          <a:ln>
            <a:solidFill>
              <a:srgbClr val="16A34A">
                <a:alpha val="0"/>
              </a:srgbClr>
            </a:solidFill>
          </a:ln>
        </p:spPr>
        <p:txBody>
          <a:bodyPr wrap="square" lIns="508" tIns="508" rIns="508" bIns="508" rtlCol="0" anchor="ctr">
            <a:normAutofit/>
          </a:bodyPr>
          <a:lstStyle/>
          <a:p>
            <a:pPr marL="0" indent="0" algn="ctr">
              <a:buNone/>
            </a:pPr>
            <a:r>
              <a:rPr lang="en-US" sz="1250" b="1" dirty="0">
                <a:solidFill>
                  <a:srgbClr val="FFFFFF"/>
                </a:solidFill>
                <a:latin typeface="Arial" panose="020B0604020202020204" pitchFamily="34" charset="0"/>
                <a:cs typeface="Arial" panose="020B0604020202020204" pitchFamily="34" charset="0"/>
              </a:rPr>
              <a:t>Design</a:t>
            </a:r>
            <a:endParaRPr lang="en-US" sz="1250" dirty="0">
              <a:latin typeface="Arial" panose="020B0604020202020204" pitchFamily="34" charset="0"/>
              <a:cs typeface="Arial" panose="020B0604020202020204" pitchFamily="34" charset="0"/>
            </a:endParaRPr>
          </a:p>
        </p:txBody>
      </p:sp>
      <p:sp>
        <p:nvSpPr>
          <p:cNvPr id="12" name="Text 10"/>
          <p:cNvSpPr/>
          <p:nvPr/>
        </p:nvSpPr>
        <p:spPr>
          <a:xfrm>
            <a:off x="6309360" y="5715000"/>
            <a:ext cx="1325880" cy="347472"/>
          </a:xfrm>
          <a:prstGeom prst="rect">
            <a:avLst/>
          </a:prstGeom>
          <a:solidFill>
            <a:srgbClr val="F59E0B"/>
          </a:solidFill>
          <a:ln>
            <a:solidFill>
              <a:srgbClr val="F59E0B">
                <a:alpha val="0"/>
              </a:srgbClr>
            </a:solidFill>
          </a:ln>
        </p:spPr>
        <p:txBody>
          <a:bodyPr wrap="square" lIns="508" tIns="508" rIns="508" bIns="508" rtlCol="0" anchor="ctr">
            <a:normAutofit/>
          </a:bodyPr>
          <a:lstStyle/>
          <a:p>
            <a:pPr marL="0" indent="0" algn="ctr">
              <a:buNone/>
            </a:pPr>
            <a:r>
              <a:rPr lang="en-US" sz="1250" b="1" dirty="0">
                <a:solidFill>
                  <a:srgbClr val="FFFFFF"/>
                </a:solidFill>
                <a:latin typeface="Arial" panose="020B0604020202020204" pitchFamily="34" charset="0"/>
                <a:cs typeface="Arial" panose="020B0604020202020204" pitchFamily="34" charset="0"/>
              </a:rPr>
              <a:t>Build</a:t>
            </a:r>
            <a:endParaRPr lang="en-US" sz="1250" dirty="0">
              <a:latin typeface="Arial" panose="020B0604020202020204" pitchFamily="34" charset="0"/>
              <a:cs typeface="Arial" panose="020B0604020202020204" pitchFamily="34" charset="0"/>
            </a:endParaRPr>
          </a:p>
        </p:txBody>
      </p:sp>
      <p:sp>
        <p:nvSpPr>
          <p:cNvPr id="13" name="Text 11"/>
          <p:cNvSpPr/>
          <p:nvPr/>
        </p:nvSpPr>
        <p:spPr>
          <a:xfrm>
            <a:off x="8138160" y="5715000"/>
            <a:ext cx="1325880" cy="347472"/>
          </a:xfrm>
          <a:prstGeom prst="rect">
            <a:avLst/>
          </a:prstGeom>
          <a:solidFill>
            <a:srgbClr val="DC2626"/>
          </a:solidFill>
          <a:ln>
            <a:solidFill>
              <a:srgbClr val="DC2626">
                <a:alpha val="0"/>
              </a:srgbClr>
            </a:solidFill>
          </a:ln>
        </p:spPr>
        <p:txBody>
          <a:bodyPr wrap="square" lIns="508" tIns="508" rIns="508" bIns="508" rtlCol="0" anchor="ctr">
            <a:normAutofit/>
          </a:bodyPr>
          <a:lstStyle/>
          <a:p>
            <a:pPr marL="0" indent="0" algn="ctr">
              <a:buNone/>
            </a:pPr>
            <a:r>
              <a:rPr lang="en-US" sz="1250" b="1" dirty="0">
                <a:solidFill>
                  <a:srgbClr val="FFFFFF"/>
                </a:solidFill>
                <a:latin typeface="Arial" panose="020B0604020202020204" pitchFamily="34" charset="0"/>
                <a:cs typeface="Arial" panose="020B0604020202020204" pitchFamily="34" charset="0"/>
              </a:rPr>
              <a:t>Test</a:t>
            </a:r>
            <a:endParaRPr lang="en-US" sz="1250" dirty="0">
              <a:latin typeface="Arial" panose="020B0604020202020204" pitchFamily="34" charset="0"/>
              <a:cs typeface="Arial" panose="020B0604020202020204" pitchFamily="34" charset="0"/>
            </a:endParaRPr>
          </a:p>
        </p:txBody>
      </p:sp>
      <p:sp>
        <p:nvSpPr>
          <p:cNvPr id="14" name="Text 12"/>
          <p:cNvSpPr/>
          <p:nvPr/>
        </p:nvSpPr>
        <p:spPr>
          <a:xfrm>
            <a:off x="9966960" y="5715000"/>
            <a:ext cx="1325880" cy="347472"/>
          </a:xfrm>
          <a:prstGeom prst="rect">
            <a:avLst/>
          </a:prstGeom>
          <a:solidFill>
            <a:srgbClr val="0B1F3A"/>
          </a:solidFill>
          <a:ln>
            <a:solidFill>
              <a:srgbClr val="0B1F3A">
                <a:alpha val="0"/>
              </a:srgbClr>
            </a:solidFill>
          </a:ln>
        </p:spPr>
        <p:txBody>
          <a:bodyPr wrap="square" lIns="508" tIns="508" rIns="508" bIns="508" rtlCol="0" anchor="ctr">
            <a:normAutofit/>
          </a:bodyPr>
          <a:lstStyle/>
          <a:p>
            <a:pPr marL="0" indent="0" algn="ctr">
              <a:buNone/>
            </a:pPr>
            <a:r>
              <a:rPr lang="en-US" sz="1250" b="1" dirty="0">
                <a:solidFill>
                  <a:srgbClr val="FFFFFF"/>
                </a:solidFill>
                <a:latin typeface="Arial" panose="020B0604020202020204" pitchFamily="34" charset="0"/>
                <a:cs typeface="Arial" panose="020B0604020202020204" pitchFamily="34" charset="0"/>
              </a:rPr>
              <a:t>Evaluate</a:t>
            </a:r>
            <a:endParaRPr lang="en-US" sz="12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77500" lnSpcReduction="2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3</a:t>
            </a:r>
            <a:r>
              <a:rPr lang="en-US" sz="3000" b="1" dirty="0">
                <a:solidFill>
                  <a:srgbClr val="0B1F3A"/>
                </a:solidFill>
                <a:latin typeface="Arial" panose="020B0604020202020204" pitchFamily="34" charset="0"/>
                <a:ea typeface="Aptos Display" pitchFamily="34" charset="-122"/>
                <a:cs typeface="Arial" panose="020B0604020202020204" pitchFamily="34" charset="0"/>
              </a:rPr>
              <a:t>. Literature review: research used to guide the project</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594360" y="1325880"/>
            <a:ext cx="2743200" cy="196596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Self-regulated learning
</a:t>
            </a:r>
            <a:endParaRPr lang="en-US" sz="1750" dirty="0">
              <a:latin typeface="Arial" panose="020B0604020202020204" pitchFamily="34" charset="0"/>
              <a:cs typeface="Arial" panose="020B0604020202020204" pitchFamily="34" charset="0"/>
            </a:endParaRPr>
          </a:p>
          <a:p>
            <a:pPr>
              <a:lnSpc>
                <a:spcPct val="93000"/>
              </a:lnSpc>
            </a:pPr>
            <a:r>
              <a:rPr lang="en-GB" sz="1580" dirty="0">
                <a:solidFill>
                  <a:srgbClr val="0F172A"/>
                </a:solidFill>
                <a:latin typeface="Arial" panose="020B0604020202020204" pitchFamily="34" charset="0"/>
                <a:cs typeface="Arial" panose="020B0604020202020204" pitchFamily="34" charset="0"/>
              </a:rPr>
              <a:t>Pupils must organise, track, and evaluate their education. The task, dashboard, and progress-monitoring functionalities are supported by this.</a:t>
            </a:r>
            <a:endParaRPr lang="en-US" sz="1750" dirty="0">
              <a:latin typeface="Arial" panose="020B0604020202020204" pitchFamily="34" charset="0"/>
              <a:cs typeface="Arial" panose="020B0604020202020204" pitchFamily="34" charset="0"/>
            </a:endParaRPr>
          </a:p>
        </p:txBody>
      </p:sp>
      <p:sp>
        <p:nvSpPr>
          <p:cNvPr id="7" name="Text 5"/>
          <p:cNvSpPr/>
          <p:nvPr/>
        </p:nvSpPr>
        <p:spPr>
          <a:xfrm>
            <a:off x="3520440" y="1325880"/>
            <a:ext cx="2743200" cy="196596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Time management
</a:t>
            </a:r>
            <a:endParaRPr lang="en-US" sz="1750" dirty="0">
              <a:latin typeface="Arial" panose="020B0604020202020204" pitchFamily="34" charset="0"/>
              <a:cs typeface="Arial" panose="020B0604020202020204" pitchFamily="34" charset="0"/>
            </a:endParaRPr>
          </a:p>
          <a:p>
            <a:pPr>
              <a:lnSpc>
                <a:spcPct val="93000"/>
              </a:lnSpc>
            </a:pPr>
            <a:r>
              <a:rPr lang="en-GB" sz="1580" dirty="0">
                <a:solidFill>
                  <a:srgbClr val="0F172A"/>
                </a:solidFill>
                <a:latin typeface="Arial" panose="020B0604020202020204" pitchFamily="34" charset="0"/>
                <a:cs typeface="Arial" panose="020B0604020202020204" pitchFamily="34" charset="0"/>
              </a:rPr>
              <a:t>Better study planning is supported by well-organised deadlines and workload visibility. The calendar and urgent-warning functions support this.</a:t>
            </a:r>
            <a:endParaRPr lang="en-US" sz="1750" dirty="0">
              <a:latin typeface="Arial" panose="020B0604020202020204" pitchFamily="34" charset="0"/>
              <a:cs typeface="Arial" panose="020B0604020202020204" pitchFamily="34" charset="0"/>
            </a:endParaRPr>
          </a:p>
        </p:txBody>
      </p:sp>
      <p:sp>
        <p:nvSpPr>
          <p:cNvPr id="8" name="Text 6"/>
          <p:cNvSpPr/>
          <p:nvPr/>
        </p:nvSpPr>
        <p:spPr>
          <a:xfrm>
            <a:off x="6446520" y="1325880"/>
            <a:ext cx="2560320" cy="1965960"/>
          </a:xfrm>
          <a:prstGeom prst="rect">
            <a:avLst/>
          </a:prstGeom>
          <a:solidFill>
            <a:srgbClr val="FFFFFF"/>
          </a:solidFill>
          <a:ln w="10160">
            <a:solidFill>
              <a:srgbClr val="CBD5E1"/>
            </a:solidFill>
          </a:ln>
        </p:spPr>
        <p:txBody>
          <a:bodyPr wrap="square" rtlCol="0" anchor="t">
            <a:normAutofit fontScale="92500" lnSpcReduction="1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Reminders and warnings
</a:t>
            </a:r>
            <a:endParaRPr lang="en-US" sz="1750" dirty="0">
              <a:latin typeface="Arial" panose="020B0604020202020204" pitchFamily="34" charset="0"/>
              <a:cs typeface="Arial" panose="020B0604020202020204" pitchFamily="34" charset="0"/>
            </a:endParaRPr>
          </a:p>
          <a:p>
            <a:pPr>
              <a:lnSpc>
                <a:spcPct val="93000"/>
              </a:lnSpc>
            </a:pPr>
            <a:r>
              <a:rPr lang="en-GB" sz="1580" dirty="0">
                <a:solidFill>
                  <a:srgbClr val="0F172A"/>
                </a:solidFill>
                <a:latin typeface="Arial" panose="020B0604020202020204" pitchFamily="34" charset="0"/>
                <a:cs typeface="Arial" panose="020B0604020202020204" pitchFamily="34" charset="0"/>
              </a:rPr>
              <a:t>It is less necessary to manually recall each next activity thanks to external clues. Indicators that are urgent, due soon, and past due are supported by this.</a:t>
            </a:r>
            <a:endParaRPr lang="en-US" sz="1750" dirty="0">
              <a:latin typeface="Arial" panose="020B0604020202020204" pitchFamily="34" charset="0"/>
              <a:cs typeface="Arial" panose="020B0604020202020204" pitchFamily="34" charset="0"/>
            </a:endParaRPr>
          </a:p>
        </p:txBody>
      </p:sp>
      <p:sp>
        <p:nvSpPr>
          <p:cNvPr id="9" name="Text 7"/>
          <p:cNvSpPr/>
          <p:nvPr/>
        </p:nvSpPr>
        <p:spPr>
          <a:xfrm>
            <a:off x="9189720" y="1325880"/>
            <a:ext cx="2423160" cy="1965960"/>
          </a:xfrm>
          <a:prstGeom prst="rect">
            <a:avLst/>
          </a:prstGeom>
          <a:solidFill>
            <a:srgbClr val="FFFFFF"/>
          </a:solidFill>
          <a:ln w="10160">
            <a:solidFill>
              <a:srgbClr val="CBD5E1"/>
            </a:solidFill>
          </a:ln>
        </p:spPr>
        <p:txBody>
          <a:bodyPr wrap="square" rtlCol="0" anchor="t">
            <a:normAutofit fontScale="92500"/>
          </a:bodyPr>
          <a:lstStyle/>
          <a:p>
            <a:pPr>
              <a:lnSpc>
                <a:spcPct val="93000"/>
              </a:lnSpc>
            </a:pPr>
            <a:r>
              <a:rPr lang="en-US" sz="1750" b="1" dirty="0">
                <a:solidFill>
                  <a:srgbClr val="0B1F3A"/>
                </a:solidFill>
                <a:latin typeface="Arial" panose="020B0604020202020204" pitchFamily="34" charset="0"/>
                <a:cs typeface="Arial" panose="020B0604020202020204" pitchFamily="34" charset="0"/>
              </a:rPr>
              <a:t>Learning dashboards
</a:t>
            </a:r>
            <a:r>
              <a:rPr lang="en-GB" sz="1750" dirty="0">
                <a:latin typeface="Arial" panose="020B0604020202020204" pitchFamily="34" charset="0"/>
                <a:cs typeface="Arial" panose="020B0604020202020204" pitchFamily="34" charset="0"/>
              </a:rPr>
              <a:t>Students who receive clear visual feedback are better able to assess their development and make decisions. Charts and admin assessment views are supported.</a:t>
            </a:r>
            <a:endParaRPr lang="en-US" sz="1750" dirty="0">
              <a:latin typeface="Arial" panose="020B0604020202020204" pitchFamily="34" charset="0"/>
              <a:cs typeface="Arial" panose="020B0604020202020204" pitchFamily="34" charset="0"/>
            </a:endParaRPr>
          </a:p>
        </p:txBody>
      </p:sp>
      <p:sp>
        <p:nvSpPr>
          <p:cNvPr id="10" name="Text 8"/>
          <p:cNvSpPr/>
          <p:nvPr/>
        </p:nvSpPr>
        <p:spPr>
          <a:xfrm>
            <a:off x="594360" y="3886200"/>
            <a:ext cx="10972800" cy="132588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How this guides my design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80" dirty="0">
                <a:solidFill>
                  <a:srgbClr val="0F172A"/>
                </a:solidFill>
                <a:latin typeface="Arial" panose="020B0604020202020204" pitchFamily="34" charset="0"/>
                <a:cs typeface="Arial" panose="020B0604020202020204" pitchFamily="34" charset="0"/>
              </a:rPr>
              <a:t>The literature suggests that Study Track should be simple, visual and action-focused. It should not just store tasks; it should help students identify urgent work, monitor progress and reflect through feedback.</a:t>
            </a:r>
            <a:endParaRPr lang="en-US" sz="17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4. </a:t>
            </a:r>
            <a:r>
              <a:rPr lang="en-US" sz="3000" b="1" dirty="0">
                <a:solidFill>
                  <a:srgbClr val="0B1F3A"/>
                </a:solidFill>
                <a:latin typeface="Arial" panose="020B0604020202020204" pitchFamily="34" charset="0"/>
                <a:ea typeface="Aptos Display" pitchFamily="34" charset="-122"/>
                <a:cs typeface="Arial" panose="020B0604020202020204" pitchFamily="34" charset="0"/>
              </a:rPr>
              <a:t>Literature critique and research gap</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594360" y="1371600"/>
            <a:ext cx="3520440" cy="3246120"/>
          </a:xfrm>
          <a:prstGeom prst="rect">
            <a:avLst/>
          </a:prstGeom>
          <a:solidFill>
            <a:srgbClr val="ECFDF5"/>
          </a:solidFill>
          <a:ln w="10160">
            <a:solidFill>
              <a:srgbClr val="CBD5E1"/>
            </a:solidFill>
          </a:ln>
        </p:spPr>
        <p:txBody>
          <a:bodyPr wrap="square" rtlCol="0" anchor="t">
            <a:normAutofit/>
          </a:bodyPr>
          <a:lstStyle/>
          <a:p>
            <a:pPr marL="0" indent="0">
              <a:lnSpc>
                <a:spcPct val="93000"/>
              </a:lnSpc>
              <a:buNone/>
            </a:pPr>
            <a:r>
              <a:rPr lang="en-US" sz="1750" b="1" dirty="0">
                <a:solidFill>
                  <a:srgbClr val="16A34A"/>
                </a:solidFill>
                <a:latin typeface="Arial" panose="020B0604020202020204" pitchFamily="34" charset="0"/>
                <a:cs typeface="Arial" panose="020B0604020202020204" pitchFamily="34" charset="0"/>
              </a:rPr>
              <a:t>Strengths from existing research
</a:t>
            </a:r>
            <a:endParaRPr lang="en-US" sz="1750" dirty="0">
              <a:latin typeface="Arial" panose="020B0604020202020204" pitchFamily="34" charset="0"/>
              <a:cs typeface="Arial" panose="020B0604020202020204" pitchFamily="34" charset="0"/>
            </a:endParaRPr>
          </a:p>
          <a:p>
            <a:pPr>
              <a:lnSpc>
                <a:spcPct val="93000"/>
              </a:lnSpc>
            </a:pPr>
            <a:r>
              <a:rPr lang="en-GB" sz="1620" dirty="0">
                <a:solidFill>
                  <a:srgbClr val="0F172A"/>
                </a:solidFill>
                <a:latin typeface="Arial" panose="020B0604020202020204" pitchFamily="34" charset="0"/>
                <a:cs typeface="Arial" panose="020B0604020202020204" pitchFamily="34" charset="0"/>
              </a:rPr>
              <a:t>• Planning and self-monitoring are strongly encouraged.</a:t>
            </a:r>
          </a:p>
          <a:p>
            <a:pPr>
              <a:lnSpc>
                <a:spcPct val="93000"/>
              </a:lnSpc>
            </a:pPr>
            <a:r>
              <a:rPr lang="en-GB" sz="1620" dirty="0">
                <a:solidFill>
                  <a:srgbClr val="0F172A"/>
                </a:solidFill>
                <a:latin typeface="Arial" panose="020B0604020202020204" pitchFamily="34" charset="0"/>
                <a:cs typeface="Arial" panose="020B0604020202020204" pitchFamily="34" charset="0"/>
              </a:rPr>
              <a:t>• Academic progress can be seen on dashboards.</a:t>
            </a:r>
          </a:p>
          <a:p>
            <a:pPr>
              <a:lnSpc>
                <a:spcPct val="93000"/>
              </a:lnSpc>
            </a:pPr>
            <a:r>
              <a:rPr lang="en-GB" sz="1620" dirty="0">
                <a:solidFill>
                  <a:srgbClr val="0F172A"/>
                </a:solidFill>
                <a:latin typeface="Arial" panose="020B0604020202020204" pitchFamily="34" charset="0"/>
                <a:cs typeface="Arial" panose="020B0604020202020204" pitchFamily="34" charset="0"/>
              </a:rPr>
              <a:t>• Students can learn to prioritise by using deadline cues.</a:t>
            </a:r>
          </a:p>
          <a:p>
            <a:pPr>
              <a:lnSpc>
                <a:spcPct val="93000"/>
              </a:lnSpc>
            </a:pPr>
            <a:r>
              <a:rPr lang="en-GB" sz="1620" dirty="0">
                <a:solidFill>
                  <a:srgbClr val="0F172A"/>
                </a:solidFill>
                <a:latin typeface="Arial" panose="020B0604020202020204" pitchFamily="34" charset="0"/>
                <a:cs typeface="Arial" panose="020B0604020202020204" pitchFamily="34" charset="0"/>
              </a:rPr>
              <a:t>• Previous systems offer helpful design concepts.</a:t>
            </a:r>
            <a:endParaRPr lang="en-US" sz="1750" dirty="0">
              <a:latin typeface="Arial" panose="020B0604020202020204" pitchFamily="34" charset="0"/>
              <a:cs typeface="Arial" panose="020B0604020202020204" pitchFamily="34" charset="0"/>
            </a:endParaRPr>
          </a:p>
        </p:txBody>
      </p:sp>
      <p:sp>
        <p:nvSpPr>
          <p:cNvPr id="7" name="Text 5"/>
          <p:cNvSpPr/>
          <p:nvPr/>
        </p:nvSpPr>
        <p:spPr>
          <a:xfrm>
            <a:off x="4343400" y="1371600"/>
            <a:ext cx="3520440" cy="3246120"/>
          </a:xfrm>
          <a:prstGeom prst="rect">
            <a:avLst/>
          </a:prstGeom>
          <a:solidFill>
            <a:srgbClr val="FFF7ED"/>
          </a:solidFill>
          <a:ln w="10160">
            <a:solidFill>
              <a:srgbClr val="CBD5E1"/>
            </a:solidFill>
          </a:ln>
        </p:spPr>
        <p:txBody>
          <a:bodyPr wrap="square" rtlCol="0" anchor="t">
            <a:normAutofit/>
          </a:bodyPr>
          <a:lstStyle/>
          <a:p>
            <a:pPr>
              <a:lnSpc>
                <a:spcPct val="93000"/>
              </a:lnSpc>
            </a:pPr>
            <a:r>
              <a:rPr lang="en-US" sz="1750" b="1" dirty="0">
                <a:solidFill>
                  <a:srgbClr val="F59E0B"/>
                </a:solidFill>
                <a:latin typeface="Arial" panose="020B0604020202020204" pitchFamily="34" charset="0"/>
                <a:cs typeface="Arial" panose="020B0604020202020204" pitchFamily="34" charset="0"/>
              </a:rPr>
              <a:t>Weaknesses/limitations</a:t>
            </a:r>
          </a:p>
          <a:p>
            <a:pPr>
              <a:lnSpc>
                <a:spcPct val="93000"/>
              </a:lnSpc>
            </a:pPr>
            <a:r>
              <a:rPr lang="en-US" sz="1750" b="1" dirty="0">
                <a:solidFill>
                  <a:srgbClr val="F59E0B"/>
                </a:solidFill>
                <a:latin typeface="Arial" panose="020B0604020202020204" pitchFamily="34" charset="0"/>
                <a:cs typeface="Arial" panose="020B0604020202020204" pitchFamily="34" charset="0"/>
              </a:rPr>
              <a:t>
</a:t>
            </a:r>
            <a:r>
              <a:rPr lang="en-GB" sz="1750" dirty="0">
                <a:latin typeface="Arial" panose="020B0604020202020204" pitchFamily="34" charset="0"/>
                <a:cs typeface="Arial" panose="020B0604020202020204" pitchFamily="34" charset="0"/>
              </a:rPr>
              <a:t>• Some systems rely too heavily on LMSs.</a:t>
            </a:r>
          </a:p>
          <a:p>
            <a:pPr>
              <a:lnSpc>
                <a:spcPct val="93000"/>
              </a:lnSpc>
            </a:pPr>
            <a:r>
              <a:rPr lang="en-GB" sz="1750" dirty="0">
                <a:latin typeface="Arial" panose="020B0604020202020204" pitchFamily="34" charset="0"/>
                <a:cs typeface="Arial" panose="020B0604020202020204" pitchFamily="34" charset="0"/>
              </a:rPr>
              <a:t>• Visual dashboards don't alter behaviour on their own.</a:t>
            </a:r>
          </a:p>
          <a:p>
            <a:pPr>
              <a:lnSpc>
                <a:spcPct val="93000"/>
              </a:lnSpc>
            </a:pPr>
            <a:r>
              <a:rPr lang="en-GB" sz="1750" dirty="0">
                <a:latin typeface="Arial" panose="020B0604020202020204" pitchFamily="34" charset="0"/>
                <a:cs typeface="Arial" panose="020B0604020202020204" pitchFamily="34" charset="0"/>
              </a:rPr>
              <a:t>• If reminders become too frequent, they may be disregarded.</a:t>
            </a:r>
          </a:p>
          <a:p>
            <a:pPr>
              <a:lnSpc>
                <a:spcPct val="93000"/>
              </a:lnSpc>
            </a:pPr>
            <a:r>
              <a:rPr lang="en-GB" sz="1750" dirty="0">
                <a:latin typeface="Arial" panose="020B0604020202020204" pitchFamily="34" charset="0"/>
                <a:cs typeface="Arial" panose="020B0604020202020204" pitchFamily="34" charset="0"/>
              </a:rPr>
              <a:t>• Local user testing is often necessary for research.</a:t>
            </a:r>
            <a:endParaRPr lang="en-US" sz="1750" dirty="0">
              <a:latin typeface="Arial" panose="020B0604020202020204" pitchFamily="34" charset="0"/>
              <a:cs typeface="Arial" panose="020B0604020202020204" pitchFamily="34" charset="0"/>
            </a:endParaRPr>
          </a:p>
        </p:txBody>
      </p:sp>
      <p:sp>
        <p:nvSpPr>
          <p:cNvPr id="8" name="Text 6"/>
          <p:cNvSpPr/>
          <p:nvPr/>
        </p:nvSpPr>
        <p:spPr>
          <a:xfrm>
            <a:off x="8092440" y="1417319"/>
            <a:ext cx="3520440" cy="3246120"/>
          </a:xfrm>
          <a:prstGeom prst="rect">
            <a:avLst/>
          </a:prstGeom>
          <a:solidFill>
            <a:srgbClr val="EFF6FF"/>
          </a:solidFill>
          <a:ln w="10160">
            <a:solidFill>
              <a:srgbClr val="CBD5E1"/>
            </a:solidFill>
          </a:ln>
        </p:spPr>
        <p:txBody>
          <a:bodyPr wrap="square" rtlCol="0" anchor="t">
            <a:normAutofit/>
          </a:bodyPr>
          <a:lstStyle/>
          <a:p>
            <a:pPr>
              <a:lnSpc>
                <a:spcPct val="93000"/>
              </a:lnSpc>
            </a:pPr>
            <a:r>
              <a:rPr lang="en-US" sz="1750" b="1" dirty="0">
                <a:solidFill>
                  <a:srgbClr val="2563EB"/>
                </a:solidFill>
                <a:latin typeface="Arial" panose="020B0604020202020204" pitchFamily="34" charset="0"/>
                <a:cs typeface="Arial" panose="020B0604020202020204" pitchFamily="34" charset="0"/>
              </a:rPr>
              <a:t>Research gap for Study Track
</a:t>
            </a:r>
            <a:endParaRPr lang="en-US" dirty="0">
              <a:latin typeface="Arial" panose="020B0604020202020204" pitchFamily="34" charset="0"/>
              <a:cs typeface="Arial" panose="020B0604020202020204" pitchFamily="34" charset="0"/>
            </a:endParaRPr>
          </a:p>
          <a:p>
            <a:pPr>
              <a:lnSpc>
                <a:spcPct val="93000"/>
              </a:lnSpc>
            </a:pPr>
            <a:r>
              <a:rPr lang="en-GB" dirty="0">
                <a:solidFill>
                  <a:srgbClr val="0F172A"/>
                </a:solidFill>
                <a:latin typeface="Arial" panose="020B0604020202020204" pitchFamily="34" charset="0"/>
                <a:cs typeface="Arial" panose="020B0604020202020204" pitchFamily="34" charset="0"/>
              </a:rPr>
              <a:t>A targeted, student-centred prototype that integrates modules, assignments, due dates, progress, study hours, and feedback into a single, lightweight web system has merit. The final assessment will determine whether users find it useful and practical.</a:t>
            </a:r>
            <a:endParaRPr lang="en-US" sz="1750" dirty="0">
              <a:latin typeface="Arial" panose="020B0604020202020204" pitchFamily="34" charset="0"/>
              <a:cs typeface="Arial" panose="020B0604020202020204" pitchFamily="34" charset="0"/>
            </a:endParaRPr>
          </a:p>
        </p:txBody>
      </p:sp>
      <p:sp>
        <p:nvSpPr>
          <p:cNvPr id="9" name="Text 7"/>
          <p:cNvSpPr/>
          <p:nvPr/>
        </p:nvSpPr>
        <p:spPr>
          <a:xfrm>
            <a:off x="594360" y="5074920"/>
            <a:ext cx="10972800" cy="685800"/>
          </a:xfrm>
          <a:prstGeom prst="rect">
            <a:avLst/>
          </a:prstGeom>
          <a:solidFill>
            <a:srgbClr val="FFFFFF"/>
          </a:solidFill>
          <a:ln w="10160">
            <a:solidFill>
              <a:srgbClr val="CBD5E1"/>
            </a:solidFill>
          </a:ln>
        </p:spPr>
        <p:txBody>
          <a:bodyPr wrap="square" rtlCol="0" anchor="t">
            <a:normAutofit fontScale="70000" lnSpcReduction="2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Critical position
</a:t>
            </a:r>
            <a:endParaRPr lang="en-US" sz="1750" dirty="0">
              <a:latin typeface="Arial" panose="020B0604020202020204" pitchFamily="34" charset="0"/>
              <a:cs typeface="Arial" panose="020B0604020202020204" pitchFamily="34" charset="0"/>
            </a:endParaRPr>
          </a:p>
          <a:p>
            <a:pPr>
              <a:lnSpc>
                <a:spcPct val="93000"/>
              </a:lnSpc>
            </a:pPr>
            <a:r>
              <a:rPr lang="en-GB" sz="1680" dirty="0">
                <a:solidFill>
                  <a:srgbClr val="0F172A"/>
                </a:solidFill>
                <a:latin typeface="Arial" panose="020B0604020202020204" pitchFamily="34" charset="0"/>
                <a:cs typeface="Arial" panose="020B0604020202020204" pitchFamily="34" charset="0"/>
              </a:rPr>
              <a:t>The project concept is supported by the literature, but the final report cannot claim success based solely on the system's technical functionality. User feedback and testing are essential for success</a:t>
            </a:r>
            <a:r>
              <a:rPr lang="en-GB" sz="1680" dirty="0">
                <a:solidFill>
                  <a:srgbClr val="0F172A"/>
                </a:solidFill>
              </a:rPr>
              <a:t>.</a:t>
            </a:r>
            <a:r>
              <a:rPr lang="en-US" sz="1680" dirty="0">
                <a:solidFill>
                  <a:srgbClr val="0F172A"/>
                </a:solidFill>
              </a:rPr>
              <a:t>.</a:t>
            </a:r>
            <a:endParaRPr lang="en-US" sz="17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5. </a:t>
            </a:r>
            <a:r>
              <a:rPr lang="en-US" sz="3000" b="1" dirty="0">
                <a:solidFill>
                  <a:srgbClr val="0B1F3A"/>
                </a:solidFill>
                <a:latin typeface="Arial" panose="020B0604020202020204" pitchFamily="34" charset="0"/>
                <a:ea typeface="Aptos Display" pitchFamily="34" charset="-122"/>
                <a:cs typeface="Arial" panose="020B0604020202020204" pitchFamily="34" charset="0"/>
              </a:rPr>
              <a:t>Methodology</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594360" y="1325880"/>
            <a:ext cx="3520440" cy="155448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Development approach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40" dirty="0">
                <a:solidFill>
                  <a:srgbClr val="0F172A"/>
                </a:solidFill>
                <a:latin typeface="Arial" panose="020B0604020202020204" pitchFamily="34" charset="0"/>
                <a:cs typeface="Arial" panose="020B0604020202020204" pitchFamily="34" charset="0"/>
              </a:rPr>
              <a:t>Iterative prototype development: requirements analysis → design → implementation → testing → evaluation → refinement.</a:t>
            </a:r>
            <a:endParaRPr lang="en-US" sz="1750" dirty="0">
              <a:latin typeface="Arial" panose="020B0604020202020204" pitchFamily="34" charset="0"/>
              <a:cs typeface="Arial" panose="020B0604020202020204" pitchFamily="34" charset="0"/>
            </a:endParaRPr>
          </a:p>
        </p:txBody>
      </p:sp>
      <p:sp>
        <p:nvSpPr>
          <p:cNvPr id="7" name="Text 5"/>
          <p:cNvSpPr/>
          <p:nvPr/>
        </p:nvSpPr>
        <p:spPr>
          <a:xfrm>
            <a:off x="4343400" y="1325880"/>
            <a:ext cx="3520440" cy="155448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Primary sources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40" dirty="0">
                <a:solidFill>
                  <a:srgbClr val="0F172A"/>
                </a:solidFill>
                <a:latin typeface="Arial" panose="020B0604020202020204" pitchFamily="34" charset="0"/>
                <a:cs typeface="Arial" panose="020B0604020202020204" pitchFamily="34" charset="0"/>
              </a:rPr>
              <a:t>Prototype testing using a local PHP/MySQL testbed, screenshots, functional tests, usability checks and feedback form results.</a:t>
            </a:r>
            <a:endParaRPr lang="en-US" sz="1750" dirty="0">
              <a:latin typeface="Arial" panose="020B0604020202020204" pitchFamily="34" charset="0"/>
              <a:cs typeface="Arial" panose="020B0604020202020204" pitchFamily="34" charset="0"/>
            </a:endParaRPr>
          </a:p>
        </p:txBody>
      </p:sp>
      <p:sp>
        <p:nvSpPr>
          <p:cNvPr id="8" name="Text 6"/>
          <p:cNvSpPr/>
          <p:nvPr/>
        </p:nvSpPr>
        <p:spPr>
          <a:xfrm>
            <a:off x="8092440" y="1325880"/>
            <a:ext cx="3520440" cy="1554480"/>
          </a:xfrm>
          <a:prstGeom prst="rect">
            <a:avLst/>
          </a:prstGeom>
          <a:solidFill>
            <a:srgbClr val="FFFFFF"/>
          </a:solidFill>
          <a:ln w="10160">
            <a:solidFill>
              <a:srgbClr val="CBD5E1"/>
            </a:solidFill>
          </a:ln>
        </p:spPr>
        <p:txBody>
          <a:bodyPr wrap="square" rtlCol="0" anchor="t">
            <a:normAutofit fontScale="925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Secondary sources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40" dirty="0">
                <a:solidFill>
                  <a:srgbClr val="0F172A"/>
                </a:solidFill>
                <a:latin typeface="Arial" panose="020B0604020202020204" pitchFamily="34" charset="0"/>
                <a:cs typeface="Arial" panose="020B0604020202020204" pitchFamily="34" charset="0"/>
              </a:rPr>
              <a:t>Academic papers on self-regulated learning, time management, reminders, dashboards and usability, plus technical documentation.</a:t>
            </a:r>
            <a:endParaRPr lang="en-US" sz="1750" dirty="0">
              <a:latin typeface="Arial" panose="020B0604020202020204" pitchFamily="34" charset="0"/>
              <a:cs typeface="Arial" panose="020B0604020202020204" pitchFamily="34" charset="0"/>
            </a:endParaRPr>
          </a:p>
        </p:txBody>
      </p:sp>
      <p:sp>
        <p:nvSpPr>
          <p:cNvPr id="9" name="Text 7"/>
          <p:cNvSpPr/>
          <p:nvPr/>
        </p:nvSpPr>
        <p:spPr>
          <a:xfrm>
            <a:off x="594360" y="3337560"/>
            <a:ext cx="1828800" cy="320040"/>
          </a:xfrm>
          <a:prstGeom prst="rect">
            <a:avLst/>
          </a:prstGeom>
          <a:noFill/>
          <a:ln/>
        </p:spPr>
        <p:txBody>
          <a:bodyPr wrap="square" lIns="0" tIns="0" rIns="0" bIns="0" rtlCol="0" anchor="ctr"/>
          <a:lstStyle/>
          <a:p>
            <a:pPr marL="0" indent="0">
              <a:buNone/>
            </a:pPr>
            <a:r>
              <a:rPr lang="en-US" sz="2000" b="1" dirty="0">
                <a:solidFill>
                  <a:srgbClr val="0B1F3A"/>
                </a:solidFill>
                <a:latin typeface="Arial" panose="020B0604020202020204" pitchFamily="34" charset="0"/>
                <a:cs typeface="Arial" panose="020B0604020202020204" pitchFamily="34" charset="0"/>
              </a:rPr>
              <a:t>Method flow</a:t>
            </a:r>
            <a:endParaRPr lang="en-US" sz="2000" dirty="0">
              <a:latin typeface="Arial" panose="020B0604020202020204" pitchFamily="34" charset="0"/>
              <a:cs typeface="Arial" panose="020B0604020202020204" pitchFamily="34" charset="0"/>
            </a:endParaRPr>
          </a:p>
        </p:txBody>
      </p:sp>
      <p:sp>
        <p:nvSpPr>
          <p:cNvPr id="10" name="Text 8"/>
          <p:cNvSpPr/>
          <p:nvPr/>
        </p:nvSpPr>
        <p:spPr>
          <a:xfrm>
            <a:off x="722376" y="3977640"/>
            <a:ext cx="1417320" cy="347472"/>
          </a:xfrm>
          <a:prstGeom prst="rect">
            <a:avLst/>
          </a:prstGeom>
          <a:solidFill>
            <a:srgbClr val="2563EB"/>
          </a:solidFill>
          <a:ln>
            <a:solidFill>
              <a:srgbClr val="2563EB">
                <a:alpha val="0"/>
              </a:srgbClr>
            </a:solidFill>
          </a:ln>
        </p:spPr>
        <p:txBody>
          <a:bodyPr wrap="square" lIns="508" tIns="508" rIns="508" bIns="508" rtlCol="0" anchor="ctr">
            <a:normAutofit/>
          </a:bodyPr>
          <a:lstStyle/>
          <a:p>
            <a:pPr marL="0" indent="0" algn="ctr">
              <a:buNone/>
            </a:pPr>
            <a:r>
              <a:rPr lang="en-US" sz="1250" b="1" dirty="0">
                <a:solidFill>
                  <a:srgbClr val="FFFFFF"/>
                </a:solidFill>
                <a:latin typeface="Arial" panose="020B0604020202020204" pitchFamily="34" charset="0"/>
                <a:cs typeface="Arial" panose="020B0604020202020204" pitchFamily="34" charset="0"/>
              </a:rPr>
              <a:t>Research</a:t>
            </a:r>
            <a:endParaRPr lang="en-US" sz="1250" dirty="0">
              <a:latin typeface="Arial" panose="020B0604020202020204" pitchFamily="34" charset="0"/>
              <a:cs typeface="Arial" panose="020B0604020202020204" pitchFamily="34" charset="0"/>
            </a:endParaRPr>
          </a:p>
        </p:txBody>
      </p:sp>
      <p:sp>
        <p:nvSpPr>
          <p:cNvPr id="11" name="Shape 9"/>
          <p:cNvSpPr/>
          <p:nvPr/>
        </p:nvSpPr>
        <p:spPr>
          <a:xfrm>
            <a:off x="2212848" y="4151376"/>
            <a:ext cx="292608" cy="0"/>
          </a:xfrm>
          <a:prstGeom prst="line">
            <a:avLst/>
          </a:prstGeom>
          <a:noFill/>
          <a:ln w="15240">
            <a:solidFill>
              <a:srgbClr val="475569"/>
            </a:solidFill>
            <a:prstDash val="solid"/>
            <a:headEnd type="none"/>
            <a:tailEnd type="triangle"/>
          </a:ln>
        </p:spPr>
        <p:txBody>
          <a:bodyPr/>
          <a:lstStyle/>
          <a:p>
            <a:endParaRPr lang="en-GB"/>
          </a:p>
        </p:txBody>
      </p:sp>
      <p:sp>
        <p:nvSpPr>
          <p:cNvPr id="12" name="Text 10"/>
          <p:cNvSpPr/>
          <p:nvPr/>
        </p:nvSpPr>
        <p:spPr>
          <a:xfrm>
            <a:off x="2578608" y="4021587"/>
            <a:ext cx="1417320" cy="347472"/>
          </a:xfrm>
          <a:prstGeom prst="rect">
            <a:avLst/>
          </a:prstGeom>
          <a:solidFill>
            <a:srgbClr val="0891B2"/>
          </a:solidFill>
          <a:ln>
            <a:solidFill>
              <a:srgbClr val="0891B2">
                <a:alpha val="0"/>
              </a:srgbClr>
            </a:solidFill>
          </a:ln>
        </p:spPr>
        <p:txBody>
          <a:bodyPr wrap="square" lIns="508" tIns="508" rIns="508" bIns="508" rtlCol="0" anchor="ctr">
            <a:normAutofit/>
          </a:bodyPr>
          <a:lstStyle/>
          <a:p>
            <a:pPr marL="0" indent="0" algn="ctr">
              <a:buNone/>
            </a:pPr>
            <a:r>
              <a:rPr lang="en-US" sz="1250" b="1" dirty="0">
                <a:solidFill>
                  <a:srgbClr val="FFFFFF"/>
                </a:solidFill>
                <a:latin typeface="Arial" panose="020B0604020202020204" pitchFamily="34" charset="0"/>
                <a:cs typeface="Arial" panose="020B0604020202020204" pitchFamily="34" charset="0"/>
              </a:rPr>
              <a:t>Requirements</a:t>
            </a:r>
            <a:endParaRPr lang="en-US" sz="1250" dirty="0">
              <a:latin typeface="Arial" panose="020B0604020202020204" pitchFamily="34" charset="0"/>
              <a:cs typeface="Arial" panose="020B0604020202020204" pitchFamily="34" charset="0"/>
            </a:endParaRPr>
          </a:p>
        </p:txBody>
      </p:sp>
      <p:sp>
        <p:nvSpPr>
          <p:cNvPr id="13" name="Shape 11"/>
          <p:cNvSpPr/>
          <p:nvPr/>
        </p:nvSpPr>
        <p:spPr>
          <a:xfrm>
            <a:off x="3995928" y="4151376"/>
            <a:ext cx="292608" cy="0"/>
          </a:xfrm>
          <a:prstGeom prst="line">
            <a:avLst/>
          </a:prstGeom>
          <a:noFill/>
          <a:ln w="15240">
            <a:solidFill>
              <a:srgbClr val="475569"/>
            </a:solidFill>
            <a:prstDash val="solid"/>
            <a:headEnd type="none"/>
            <a:tailEnd type="triangle"/>
          </a:ln>
        </p:spPr>
        <p:txBody>
          <a:bodyPr/>
          <a:lstStyle/>
          <a:p>
            <a:endParaRPr lang="en-GB"/>
          </a:p>
        </p:txBody>
      </p:sp>
      <p:sp>
        <p:nvSpPr>
          <p:cNvPr id="14" name="Text 12"/>
          <p:cNvSpPr/>
          <p:nvPr/>
        </p:nvSpPr>
        <p:spPr>
          <a:xfrm>
            <a:off x="4434840" y="4018788"/>
            <a:ext cx="1417320" cy="347472"/>
          </a:xfrm>
          <a:prstGeom prst="rect">
            <a:avLst/>
          </a:prstGeom>
          <a:solidFill>
            <a:srgbClr val="16A34A"/>
          </a:solidFill>
          <a:ln>
            <a:solidFill>
              <a:srgbClr val="16A34A">
                <a:alpha val="0"/>
              </a:srgbClr>
            </a:solidFill>
          </a:ln>
        </p:spPr>
        <p:txBody>
          <a:bodyPr wrap="square" lIns="508" tIns="508" rIns="508" bIns="508" rtlCol="0" anchor="ctr">
            <a:normAutofit/>
          </a:bodyPr>
          <a:lstStyle/>
          <a:p>
            <a:pPr marL="0" indent="0" algn="ctr">
              <a:buNone/>
            </a:pPr>
            <a:r>
              <a:rPr lang="en-US" sz="1250" b="1" dirty="0">
                <a:solidFill>
                  <a:srgbClr val="FFFFFF"/>
                </a:solidFill>
                <a:latin typeface="Arial" panose="020B0604020202020204" pitchFamily="34" charset="0"/>
                <a:cs typeface="Arial" panose="020B0604020202020204" pitchFamily="34" charset="0"/>
              </a:rPr>
              <a:t>Design</a:t>
            </a:r>
            <a:endParaRPr lang="en-US" sz="1250" dirty="0">
              <a:latin typeface="Arial" panose="020B0604020202020204" pitchFamily="34" charset="0"/>
              <a:cs typeface="Arial" panose="020B0604020202020204" pitchFamily="34" charset="0"/>
            </a:endParaRPr>
          </a:p>
        </p:txBody>
      </p:sp>
      <p:sp>
        <p:nvSpPr>
          <p:cNvPr id="15" name="Shape 13"/>
          <p:cNvSpPr/>
          <p:nvPr/>
        </p:nvSpPr>
        <p:spPr>
          <a:xfrm>
            <a:off x="5779008" y="4151376"/>
            <a:ext cx="292608" cy="0"/>
          </a:xfrm>
          <a:prstGeom prst="line">
            <a:avLst/>
          </a:prstGeom>
          <a:noFill/>
          <a:ln w="15240">
            <a:solidFill>
              <a:srgbClr val="475569"/>
            </a:solidFill>
            <a:prstDash val="solid"/>
            <a:headEnd type="none"/>
            <a:tailEnd type="triangle"/>
          </a:ln>
        </p:spPr>
        <p:txBody>
          <a:bodyPr/>
          <a:lstStyle/>
          <a:p>
            <a:endParaRPr lang="en-GB"/>
          </a:p>
        </p:txBody>
      </p:sp>
      <p:sp>
        <p:nvSpPr>
          <p:cNvPr id="16" name="Text 14"/>
          <p:cNvSpPr/>
          <p:nvPr/>
        </p:nvSpPr>
        <p:spPr>
          <a:xfrm>
            <a:off x="6217920" y="3977640"/>
            <a:ext cx="1417320" cy="347472"/>
          </a:xfrm>
          <a:prstGeom prst="rect">
            <a:avLst/>
          </a:prstGeom>
          <a:solidFill>
            <a:srgbClr val="F59E0B"/>
          </a:solidFill>
          <a:ln>
            <a:solidFill>
              <a:srgbClr val="F59E0B">
                <a:alpha val="0"/>
              </a:srgbClr>
            </a:solidFill>
          </a:ln>
        </p:spPr>
        <p:txBody>
          <a:bodyPr wrap="square" lIns="508" tIns="508" rIns="508" bIns="508" rtlCol="0" anchor="ctr">
            <a:normAutofit/>
          </a:bodyPr>
          <a:lstStyle/>
          <a:p>
            <a:pPr marL="0" indent="0" algn="ctr">
              <a:buNone/>
            </a:pPr>
            <a:r>
              <a:rPr lang="en-US" sz="1250" b="1" dirty="0">
                <a:solidFill>
                  <a:srgbClr val="FFFFFF"/>
                </a:solidFill>
                <a:latin typeface="Arial" panose="020B0604020202020204" pitchFamily="34" charset="0"/>
                <a:cs typeface="Arial" panose="020B0604020202020204" pitchFamily="34" charset="0"/>
              </a:rPr>
              <a:t>Implementation</a:t>
            </a:r>
            <a:endParaRPr lang="en-US" sz="1250" dirty="0">
              <a:latin typeface="Arial" panose="020B0604020202020204" pitchFamily="34" charset="0"/>
              <a:cs typeface="Arial" panose="020B0604020202020204" pitchFamily="34" charset="0"/>
            </a:endParaRPr>
          </a:p>
        </p:txBody>
      </p:sp>
      <p:sp>
        <p:nvSpPr>
          <p:cNvPr id="17" name="Shape 15"/>
          <p:cNvSpPr/>
          <p:nvPr/>
        </p:nvSpPr>
        <p:spPr>
          <a:xfrm>
            <a:off x="7562088" y="4151376"/>
            <a:ext cx="292608" cy="0"/>
          </a:xfrm>
          <a:prstGeom prst="line">
            <a:avLst/>
          </a:prstGeom>
          <a:noFill/>
          <a:ln w="15240">
            <a:solidFill>
              <a:srgbClr val="475569"/>
            </a:solidFill>
            <a:prstDash val="solid"/>
            <a:headEnd type="none"/>
            <a:tailEnd type="triangle"/>
          </a:ln>
        </p:spPr>
        <p:txBody>
          <a:bodyPr/>
          <a:lstStyle/>
          <a:p>
            <a:endParaRPr lang="en-GB"/>
          </a:p>
        </p:txBody>
      </p:sp>
      <p:sp>
        <p:nvSpPr>
          <p:cNvPr id="18" name="Text 16"/>
          <p:cNvSpPr/>
          <p:nvPr/>
        </p:nvSpPr>
        <p:spPr>
          <a:xfrm>
            <a:off x="8001000" y="3977640"/>
            <a:ext cx="1417320" cy="347472"/>
          </a:xfrm>
          <a:prstGeom prst="rect">
            <a:avLst/>
          </a:prstGeom>
          <a:solidFill>
            <a:srgbClr val="DC2626"/>
          </a:solidFill>
          <a:ln>
            <a:solidFill>
              <a:srgbClr val="DC2626">
                <a:alpha val="0"/>
              </a:srgbClr>
            </a:solidFill>
          </a:ln>
        </p:spPr>
        <p:txBody>
          <a:bodyPr wrap="square" lIns="508" tIns="508" rIns="508" bIns="508" rtlCol="0" anchor="ctr">
            <a:normAutofit/>
          </a:bodyPr>
          <a:lstStyle/>
          <a:p>
            <a:pPr marL="0" indent="0" algn="ctr">
              <a:buNone/>
            </a:pPr>
            <a:r>
              <a:rPr lang="en-US" sz="1250" b="1" dirty="0">
                <a:solidFill>
                  <a:srgbClr val="FFFFFF"/>
                </a:solidFill>
                <a:latin typeface="Arial" panose="020B0604020202020204" pitchFamily="34" charset="0"/>
                <a:cs typeface="Arial" panose="020B0604020202020204" pitchFamily="34" charset="0"/>
              </a:rPr>
              <a:t>Testing</a:t>
            </a:r>
            <a:endParaRPr lang="en-US" sz="1250" dirty="0">
              <a:latin typeface="Arial" panose="020B0604020202020204" pitchFamily="34" charset="0"/>
              <a:cs typeface="Arial" panose="020B0604020202020204" pitchFamily="34" charset="0"/>
            </a:endParaRPr>
          </a:p>
        </p:txBody>
      </p:sp>
      <p:sp>
        <p:nvSpPr>
          <p:cNvPr id="19" name="Shape 17"/>
          <p:cNvSpPr/>
          <p:nvPr/>
        </p:nvSpPr>
        <p:spPr>
          <a:xfrm>
            <a:off x="9345168" y="4151376"/>
            <a:ext cx="292608" cy="0"/>
          </a:xfrm>
          <a:prstGeom prst="line">
            <a:avLst/>
          </a:prstGeom>
          <a:noFill/>
          <a:ln w="15240">
            <a:solidFill>
              <a:srgbClr val="475569"/>
            </a:solidFill>
            <a:prstDash val="solid"/>
            <a:headEnd type="none"/>
            <a:tailEnd type="triangle"/>
          </a:ln>
        </p:spPr>
        <p:txBody>
          <a:bodyPr/>
          <a:lstStyle/>
          <a:p>
            <a:endParaRPr lang="en-GB"/>
          </a:p>
        </p:txBody>
      </p:sp>
      <p:sp>
        <p:nvSpPr>
          <p:cNvPr id="20" name="Text 18"/>
          <p:cNvSpPr/>
          <p:nvPr/>
        </p:nvSpPr>
        <p:spPr>
          <a:xfrm>
            <a:off x="9784080" y="3977640"/>
            <a:ext cx="1417320" cy="347472"/>
          </a:xfrm>
          <a:prstGeom prst="rect">
            <a:avLst/>
          </a:prstGeom>
          <a:solidFill>
            <a:srgbClr val="0B1F3A"/>
          </a:solidFill>
          <a:ln>
            <a:solidFill>
              <a:srgbClr val="0B1F3A">
                <a:alpha val="0"/>
              </a:srgbClr>
            </a:solidFill>
          </a:ln>
        </p:spPr>
        <p:txBody>
          <a:bodyPr wrap="square" lIns="508" tIns="508" rIns="508" bIns="508" rtlCol="0" anchor="ctr">
            <a:normAutofit/>
          </a:bodyPr>
          <a:lstStyle/>
          <a:p>
            <a:pPr marL="0" indent="0" algn="ctr">
              <a:buNone/>
            </a:pPr>
            <a:r>
              <a:rPr lang="en-US" sz="1250" b="1" dirty="0">
                <a:solidFill>
                  <a:srgbClr val="FFFFFF"/>
                </a:solidFill>
                <a:latin typeface="Arial" panose="020B0604020202020204" pitchFamily="34" charset="0"/>
                <a:cs typeface="Arial" panose="020B0604020202020204" pitchFamily="34" charset="0"/>
              </a:rPr>
              <a:t>Evaluation</a:t>
            </a:r>
            <a:endParaRPr lang="en-US" sz="1250" dirty="0">
              <a:latin typeface="Arial" panose="020B0604020202020204" pitchFamily="34" charset="0"/>
              <a:cs typeface="Arial" panose="020B0604020202020204" pitchFamily="34" charset="0"/>
            </a:endParaRPr>
          </a:p>
        </p:txBody>
      </p:sp>
      <p:sp>
        <p:nvSpPr>
          <p:cNvPr id="21" name="Text 19"/>
          <p:cNvSpPr/>
          <p:nvPr/>
        </p:nvSpPr>
        <p:spPr>
          <a:xfrm>
            <a:off x="594360" y="5074920"/>
            <a:ext cx="10972800" cy="685800"/>
          </a:xfrm>
          <a:prstGeom prst="rect">
            <a:avLst/>
          </a:prstGeom>
          <a:solidFill>
            <a:srgbClr val="FFFFFF"/>
          </a:solidFill>
          <a:ln w="10160">
            <a:solidFill>
              <a:srgbClr val="CBD5E1"/>
            </a:solidFill>
          </a:ln>
        </p:spPr>
        <p:txBody>
          <a:bodyPr wrap="square" rtlCol="0" anchor="t">
            <a:normAutofit fontScale="92500" lnSpcReduction="2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Tools used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70" dirty="0">
                <a:solidFill>
                  <a:srgbClr val="0F172A"/>
                </a:solidFill>
                <a:latin typeface="Arial" panose="020B0604020202020204" pitchFamily="34" charset="0"/>
                <a:cs typeface="Arial" panose="020B0604020202020204" pitchFamily="34" charset="0"/>
              </a:rPr>
              <a:t>XAMPP/Apache, PHP, MySQL, HTML, CSS, JavaScript, Chart.js and built-in PDF generation.</a:t>
            </a:r>
            <a:endParaRPr lang="en-US" sz="17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6. </a:t>
            </a:r>
            <a:r>
              <a:rPr lang="en-US" sz="3000" b="1" dirty="0">
                <a:solidFill>
                  <a:srgbClr val="0B1F3A"/>
                </a:solidFill>
                <a:latin typeface="Arial" panose="020B0604020202020204" pitchFamily="34" charset="0"/>
                <a:ea typeface="Aptos Display" pitchFamily="34" charset="-122"/>
                <a:cs typeface="Arial" panose="020B0604020202020204" pitchFamily="34" charset="0"/>
              </a:rPr>
              <a:t>Time plan / Gantt chart</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pic>
        <p:nvPicPr>
          <p:cNvPr id="6" name="Image 0" descr="/mnt/data/studytrack_gantt_cropped.png"/>
          <p:cNvPicPr>
            <a:picLocks noChangeAspect="1"/>
          </p:cNvPicPr>
          <p:nvPr/>
        </p:nvPicPr>
        <p:blipFill>
          <a:blip r:embed="rId3"/>
          <a:stretch>
            <a:fillRect/>
          </a:stretch>
        </p:blipFill>
        <p:spPr>
          <a:xfrm>
            <a:off x="457200" y="1271472"/>
            <a:ext cx="11292840" cy="4269335"/>
          </a:xfrm>
          <a:prstGeom prst="rect">
            <a:avLst/>
          </a:prstGeom>
        </p:spPr>
      </p:pic>
      <p:sp>
        <p:nvSpPr>
          <p:cNvPr id="7" name="Text 4"/>
          <p:cNvSpPr/>
          <p:nvPr/>
        </p:nvSpPr>
        <p:spPr>
          <a:xfrm>
            <a:off x="594360" y="5715000"/>
            <a:ext cx="10972800" cy="640080"/>
          </a:xfrm>
          <a:prstGeom prst="rect">
            <a:avLst/>
          </a:prstGeom>
          <a:solidFill>
            <a:srgbClr val="FFFFFF"/>
          </a:solidFill>
          <a:ln w="10160">
            <a:solidFill>
              <a:srgbClr val="CBD5E1"/>
            </a:solidFill>
          </a:ln>
        </p:spPr>
        <p:txBody>
          <a:bodyPr wrap="square" rtlCol="0" anchor="t">
            <a:normAutofit fontScale="70000" lnSpcReduction="2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Current status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80" dirty="0">
                <a:solidFill>
                  <a:srgbClr val="0F172A"/>
                </a:solidFill>
                <a:latin typeface="Arial" panose="020B0604020202020204" pitchFamily="34" charset="0"/>
                <a:cs typeface="Arial" panose="020B0604020202020204" pitchFamily="34" charset="0"/>
              </a:rPr>
              <a:t>Core design and implementation are mostly complete. The remaining work is focused on testing, user evaluation, final improvements, documentation and viva preparation.</a:t>
            </a:r>
            <a:endParaRPr lang="en-US" sz="17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7. </a:t>
            </a:r>
            <a:r>
              <a:rPr lang="en-US" sz="3000" b="1" dirty="0">
                <a:solidFill>
                  <a:srgbClr val="0B1F3A"/>
                </a:solidFill>
                <a:latin typeface="Arial" panose="020B0604020202020204" pitchFamily="34" charset="0"/>
                <a:ea typeface="Aptos Display" pitchFamily="34" charset="-122"/>
                <a:cs typeface="Arial" panose="020B0604020202020204" pitchFamily="34" charset="0"/>
              </a:rPr>
              <a:t>Design overview and problem formulation</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pic>
        <p:nvPicPr>
          <p:cNvPr id="6" name="Image 0" descr="/mnt/data/viva_assets/workflow.png"/>
          <p:cNvPicPr>
            <a:picLocks noChangeAspect="1"/>
          </p:cNvPicPr>
          <p:nvPr/>
        </p:nvPicPr>
        <p:blipFill>
          <a:blip r:embed="rId3"/>
          <a:stretch>
            <a:fillRect/>
          </a:stretch>
        </p:blipFill>
        <p:spPr>
          <a:xfrm>
            <a:off x="594360" y="3363879"/>
            <a:ext cx="6583680" cy="313121"/>
          </a:xfrm>
          <a:prstGeom prst="rect">
            <a:avLst/>
          </a:prstGeom>
        </p:spPr>
      </p:pic>
      <p:sp>
        <p:nvSpPr>
          <p:cNvPr id="7" name="Text 4"/>
          <p:cNvSpPr/>
          <p:nvPr/>
        </p:nvSpPr>
        <p:spPr>
          <a:xfrm>
            <a:off x="7578040" y="1289304"/>
            <a:ext cx="4114800" cy="333756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Problem formulation
</a:t>
            </a:r>
            <a:endParaRPr lang="en-US" sz="1750" dirty="0">
              <a:latin typeface="Arial" panose="020B0604020202020204" pitchFamily="34" charset="0"/>
              <a:cs typeface="Arial" panose="020B0604020202020204" pitchFamily="34" charset="0"/>
            </a:endParaRPr>
          </a:p>
          <a:p>
            <a:pPr>
              <a:lnSpc>
                <a:spcPct val="93000"/>
              </a:lnSpc>
            </a:pPr>
            <a:r>
              <a:rPr lang="en-GB" sz="1600" dirty="0">
                <a:solidFill>
                  <a:srgbClr val="0F172A"/>
                </a:solidFill>
                <a:latin typeface="Arial" panose="020B0604020202020204" pitchFamily="34" charset="0"/>
                <a:cs typeface="Arial" panose="020B0604020202020204" pitchFamily="34" charset="0"/>
              </a:rPr>
              <a:t>Students require more precise control over modules, due dates, study time, and advancement.</a:t>
            </a:r>
          </a:p>
          <a:p>
            <a:pPr>
              <a:lnSpc>
                <a:spcPct val="93000"/>
              </a:lnSpc>
            </a:pPr>
            <a:endParaRPr lang="en-GB" sz="1600" dirty="0">
              <a:solidFill>
                <a:srgbClr val="0F172A"/>
              </a:solidFill>
              <a:latin typeface="Arial" panose="020B0604020202020204" pitchFamily="34" charset="0"/>
              <a:cs typeface="Arial" panose="020B0604020202020204" pitchFamily="34" charset="0"/>
            </a:endParaRPr>
          </a:p>
          <a:p>
            <a:pPr>
              <a:lnSpc>
                <a:spcPct val="93000"/>
              </a:lnSpc>
            </a:pPr>
            <a:r>
              <a:rPr lang="en-GB" sz="1600" dirty="0">
                <a:solidFill>
                  <a:srgbClr val="0F172A"/>
                </a:solidFill>
                <a:latin typeface="Arial" panose="020B0604020202020204" pitchFamily="34" charset="0"/>
                <a:cs typeface="Arial" panose="020B0604020202020204" pitchFamily="34" charset="0"/>
              </a:rPr>
              <a:t>System solution: a central online application that keeps track of tasks, determines their urgency, displays dashboard charts, and facilitates evaluation feedback.</a:t>
            </a:r>
          </a:p>
          <a:p>
            <a:pPr>
              <a:lnSpc>
                <a:spcPct val="93000"/>
              </a:lnSpc>
            </a:pPr>
            <a:endParaRPr lang="en-GB" sz="1600" dirty="0">
              <a:solidFill>
                <a:srgbClr val="0F172A"/>
              </a:solidFill>
              <a:latin typeface="Arial" panose="020B0604020202020204" pitchFamily="34" charset="0"/>
              <a:cs typeface="Arial" panose="020B0604020202020204" pitchFamily="34" charset="0"/>
            </a:endParaRPr>
          </a:p>
          <a:p>
            <a:pPr>
              <a:lnSpc>
                <a:spcPct val="93000"/>
              </a:lnSpc>
            </a:pPr>
            <a:r>
              <a:rPr lang="en-GB" sz="1600" dirty="0">
                <a:solidFill>
                  <a:srgbClr val="0F172A"/>
                </a:solidFill>
                <a:latin typeface="Arial" panose="020B0604020202020204" pitchFamily="34" charset="0"/>
                <a:cs typeface="Arial" panose="020B0604020202020204" pitchFamily="34" charset="0"/>
              </a:rPr>
              <a:t>Improved workload awareness and fewer missed deadlines are anticipated results.</a:t>
            </a:r>
            <a:endParaRPr lang="en-US" sz="1750" dirty="0">
              <a:latin typeface="Arial" panose="020B0604020202020204" pitchFamily="34" charset="0"/>
              <a:cs typeface="Arial" panose="020B0604020202020204" pitchFamily="34" charset="0"/>
            </a:endParaRPr>
          </a:p>
        </p:txBody>
      </p:sp>
      <p:sp>
        <p:nvSpPr>
          <p:cNvPr id="8" name="Text 5"/>
          <p:cNvSpPr/>
          <p:nvPr/>
        </p:nvSpPr>
        <p:spPr>
          <a:xfrm>
            <a:off x="7452360" y="5166360"/>
            <a:ext cx="4114800" cy="804672"/>
          </a:xfrm>
          <a:prstGeom prst="rect">
            <a:avLst/>
          </a:prstGeom>
          <a:solidFill>
            <a:srgbClr val="EAF4FA"/>
          </a:solidFill>
          <a:ln w="10160">
            <a:solidFill>
              <a:srgbClr val="CBD5E1"/>
            </a:solidFill>
          </a:ln>
        </p:spPr>
        <p:txBody>
          <a:bodyPr wrap="square" rtlCol="0" anchor="t">
            <a:normAutofit fontScale="70000" lnSpcReduction="2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Demonstration route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60" dirty="0">
                <a:solidFill>
                  <a:srgbClr val="0F172A"/>
                </a:solidFill>
                <a:latin typeface="Arial" panose="020B0604020202020204" pitchFamily="34" charset="0"/>
                <a:cs typeface="Arial" panose="020B0604020202020204" pitchFamily="34" charset="0"/>
              </a:rPr>
              <a:t>Home → Signup/Login → Dashboard → Modules/Tasks → Calendar → Study Hours → PDF Export → Feedback → Admin Dashboard</a:t>
            </a:r>
            <a:endParaRPr lang="en-US" sz="17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8. </a:t>
            </a:r>
            <a:r>
              <a:rPr lang="en-US" sz="3000" b="1" dirty="0">
                <a:solidFill>
                  <a:srgbClr val="0B1F3A"/>
                </a:solidFill>
                <a:latin typeface="Arial" panose="020B0604020202020204" pitchFamily="34" charset="0"/>
                <a:ea typeface="Aptos Display" pitchFamily="34" charset="-122"/>
                <a:cs typeface="Arial" panose="020B0604020202020204" pitchFamily="34" charset="0"/>
              </a:rPr>
              <a:t>Use case overview</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pic>
        <p:nvPicPr>
          <p:cNvPr id="6" name="Image 0" descr="/mnt/data/viva_assets/usecase.png"/>
          <p:cNvPicPr>
            <a:picLocks noChangeAspect="1"/>
          </p:cNvPicPr>
          <p:nvPr/>
        </p:nvPicPr>
        <p:blipFill>
          <a:blip r:embed="rId3"/>
          <a:stretch>
            <a:fillRect/>
          </a:stretch>
        </p:blipFill>
        <p:spPr>
          <a:xfrm>
            <a:off x="3122498" y="1280160"/>
            <a:ext cx="2533244" cy="4389120"/>
          </a:xfrm>
          <a:prstGeom prst="rect">
            <a:avLst/>
          </a:prstGeom>
        </p:spPr>
      </p:pic>
      <p:sp>
        <p:nvSpPr>
          <p:cNvPr id="7" name="Text 4"/>
          <p:cNvSpPr/>
          <p:nvPr/>
        </p:nvSpPr>
        <p:spPr>
          <a:xfrm>
            <a:off x="8458200" y="1371600"/>
            <a:ext cx="3108960" cy="242316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Student functions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20" dirty="0">
                <a:solidFill>
                  <a:srgbClr val="0F172A"/>
                </a:solidFill>
                <a:latin typeface="Arial" panose="020B0604020202020204" pitchFamily="34" charset="0"/>
                <a:cs typeface="Arial" panose="020B0604020202020204" pitchFamily="34" charset="0"/>
              </a:rPr>
              <a:t>• Login and create an account</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20" dirty="0">
                <a:solidFill>
                  <a:srgbClr val="0F172A"/>
                </a:solidFill>
                <a:latin typeface="Arial" panose="020B0604020202020204" pitchFamily="34" charset="0"/>
                <a:cs typeface="Arial" panose="020B0604020202020204" pitchFamily="34" charset="0"/>
              </a:rPr>
              <a:t>• Manage modules and academic tasks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20" dirty="0">
                <a:solidFill>
                  <a:srgbClr val="0F172A"/>
                </a:solidFill>
                <a:latin typeface="Arial" panose="020B0604020202020204" pitchFamily="34" charset="0"/>
                <a:cs typeface="Arial" panose="020B0604020202020204" pitchFamily="34" charset="0"/>
              </a:rPr>
              <a:t>• View calendar deadlines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20" dirty="0">
                <a:solidFill>
                  <a:srgbClr val="0F172A"/>
                </a:solidFill>
                <a:latin typeface="Arial" panose="020B0604020202020204" pitchFamily="34" charset="0"/>
                <a:cs typeface="Arial" panose="020B0604020202020204" pitchFamily="34" charset="0"/>
              </a:rPr>
              <a:t>• Track study hours and progress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20" dirty="0">
                <a:solidFill>
                  <a:srgbClr val="0F172A"/>
                </a:solidFill>
                <a:latin typeface="Arial" panose="020B0604020202020204" pitchFamily="34" charset="0"/>
                <a:cs typeface="Arial" panose="020B0604020202020204" pitchFamily="34" charset="0"/>
              </a:rPr>
              <a:t>• Export tasks as PDF</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20" dirty="0">
                <a:solidFill>
                  <a:srgbClr val="0F172A"/>
                </a:solidFill>
                <a:latin typeface="Arial" panose="020B0604020202020204" pitchFamily="34" charset="0"/>
                <a:cs typeface="Arial" panose="020B0604020202020204" pitchFamily="34" charset="0"/>
              </a:rPr>
              <a:t>• Submit feedback</a:t>
            </a:r>
            <a:endParaRPr lang="en-US" sz="1750" dirty="0">
              <a:latin typeface="Arial" panose="020B0604020202020204" pitchFamily="34" charset="0"/>
              <a:cs typeface="Arial" panose="020B0604020202020204" pitchFamily="34" charset="0"/>
            </a:endParaRPr>
          </a:p>
        </p:txBody>
      </p:sp>
      <p:sp>
        <p:nvSpPr>
          <p:cNvPr id="8" name="Text 5"/>
          <p:cNvSpPr/>
          <p:nvPr/>
        </p:nvSpPr>
        <p:spPr>
          <a:xfrm>
            <a:off x="8458200" y="4069080"/>
            <a:ext cx="3108960" cy="164592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Admin functions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20" dirty="0">
                <a:solidFill>
                  <a:srgbClr val="0F172A"/>
                </a:solidFill>
                <a:latin typeface="Arial" panose="020B0604020202020204" pitchFamily="34" charset="0"/>
                <a:cs typeface="Arial" panose="020B0604020202020204" pitchFamily="34" charset="0"/>
              </a:rPr>
              <a:t>• View evaluation dashboard</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20" dirty="0">
                <a:solidFill>
                  <a:srgbClr val="0F172A"/>
                </a:solidFill>
                <a:latin typeface="Arial" panose="020B0604020202020204" pitchFamily="34" charset="0"/>
                <a:cs typeface="Arial" panose="020B0604020202020204" pitchFamily="34" charset="0"/>
              </a:rPr>
              <a:t>• Manage users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20" dirty="0">
                <a:solidFill>
                  <a:srgbClr val="0F172A"/>
                </a:solidFill>
                <a:latin typeface="Arial" panose="020B0604020202020204" pitchFamily="34" charset="0"/>
                <a:cs typeface="Arial" panose="020B0604020202020204" pitchFamily="34" charset="0"/>
              </a:rPr>
              <a:t>• Review/delete tasks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20" dirty="0">
                <a:solidFill>
                  <a:srgbClr val="0F172A"/>
                </a:solidFill>
                <a:latin typeface="Arial" panose="020B0604020202020204" pitchFamily="34" charset="0"/>
                <a:cs typeface="Arial" panose="020B0604020202020204" pitchFamily="34" charset="0"/>
              </a:rPr>
              <a:t>• Analyse feedback results</a:t>
            </a:r>
            <a:endParaRPr lang="en-US" sz="17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9. </a:t>
            </a:r>
            <a:r>
              <a:rPr lang="en-US" sz="3000" b="1" dirty="0">
                <a:solidFill>
                  <a:srgbClr val="0B1F3A"/>
                </a:solidFill>
                <a:latin typeface="Arial" panose="020B0604020202020204" pitchFamily="34" charset="0"/>
                <a:ea typeface="Aptos Display" pitchFamily="34" charset="-122"/>
                <a:cs typeface="Arial" panose="020B0604020202020204" pitchFamily="34" charset="0"/>
              </a:rPr>
              <a:t>System architecture</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pic>
        <p:nvPicPr>
          <p:cNvPr id="6" name="Image 0" descr="/mnt/data/viva_assets/architecture.png"/>
          <p:cNvPicPr>
            <a:picLocks noChangeAspect="1"/>
          </p:cNvPicPr>
          <p:nvPr/>
        </p:nvPicPr>
        <p:blipFill>
          <a:blip r:embed="rId3"/>
          <a:stretch>
            <a:fillRect/>
          </a:stretch>
        </p:blipFill>
        <p:spPr>
          <a:xfrm>
            <a:off x="4766399" y="1280160"/>
            <a:ext cx="2628722" cy="2880360"/>
          </a:xfrm>
          <a:prstGeom prst="rect">
            <a:avLst/>
          </a:prstGeom>
        </p:spPr>
      </p:pic>
      <p:sp>
        <p:nvSpPr>
          <p:cNvPr id="7" name="Text 4"/>
          <p:cNvSpPr/>
          <p:nvPr/>
        </p:nvSpPr>
        <p:spPr>
          <a:xfrm>
            <a:off x="594360" y="4617720"/>
            <a:ext cx="3429000" cy="960120"/>
          </a:xfrm>
          <a:prstGeom prst="rect">
            <a:avLst/>
          </a:prstGeom>
          <a:solidFill>
            <a:srgbClr val="FFFFFF"/>
          </a:solidFill>
          <a:ln w="10160">
            <a:solidFill>
              <a:srgbClr val="CBD5E1"/>
            </a:solidFill>
          </a:ln>
        </p:spPr>
        <p:txBody>
          <a:bodyPr wrap="square" rtlCol="0" anchor="t">
            <a:normAutofit fontScale="92500" lnSpcReduction="2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Presentation layer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460" dirty="0">
                <a:solidFill>
                  <a:srgbClr val="0F172A"/>
                </a:solidFill>
                <a:latin typeface="Arial" panose="020B0604020202020204" pitchFamily="34" charset="0"/>
                <a:cs typeface="Arial" panose="020B0604020202020204" pitchFamily="34" charset="0"/>
              </a:rPr>
              <a:t>HTML, CSS and JavaScript create the user interface, navigation, responsive layout, dark mode and Chart.js visuals.</a:t>
            </a:r>
            <a:endParaRPr lang="en-US" sz="1750" dirty="0">
              <a:latin typeface="Arial" panose="020B0604020202020204" pitchFamily="34" charset="0"/>
              <a:cs typeface="Arial" panose="020B0604020202020204" pitchFamily="34" charset="0"/>
            </a:endParaRPr>
          </a:p>
        </p:txBody>
      </p:sp>
      <p:sp>
        <p:nvSpPr>
          <p:cNvPr id="8" name="Text 5"/>
          <p:cNvSpPr/>
          <p:nvPr/>
        </p:nvSpPr>
        <p:spPr>
          <a:xfrm>
            <a:off x="4389120" y="4617720"/>
            <a:ext cx="3429000" cy="960120"/>
          </a:xfrm>
          <a:prstGeom prst="rect">
            <a:avLst/>
          </a:prstGeom>
          <a:solidFill>
            <a:srgbClr val="EAF4FA"/>
          </a:solidFill>
          <a:ln w="10160">
            <a:solidFill>
              <a:srgbClr val="CBD5E1"/>
            </a:solidFill>
          </a:ln>
        </p:spPr>
        <p:txBody>
          <a:bodyPr wrap="square" rtlCol="0" anchor="t">
            <a:normAutofit fontScale="92500" lnSpcReduction="2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Application layer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460" dirty="0">
                <a:solidFill>
                  <a:srgbClr val="0F172A"/>
                </a:solidFill>
                <a:latin typeface="Arial" panose="020B0604020202020204" pitchFamily="34" charset="0"/>
                <a:cs typeface="Arial" panose="020B0604020202020204" pitchFamily="34" charset="0"/>
              </a:rPr>
              <a:t>PHP manages sessions, authentication, role checks, CRUD operations, smart priority score and PDF export.</a:t>
            </a:r>
            <a:endParaRPr lang="en-US" sz="1750" dirty="0">
              <a:latin typeface="Arial" panose="020B0604020202020204" pitchFamily="34" charset="0"/>
              <a:cs typeface="Arial" panose="020B0604020202020204" pitchFamily="34" charset="0"/>
            </a:endParaRPr>
          </a:p>
        </p:txBody>
      </p:sp>
      <p:sp>
        <p:nvSpPr>
          <p:cNvPr id="9" name="Text 6"/>
          <p:cNvSpPr/>
          <p:nvPr/>
        </p:nvSpPr>
        <p:spPr>
          <a:xfrm>
            <a:off x="8138160" y="4617720"/>
            <a:ext cx="3429000" cy="960120"/>
          </a:xfrm>
          <a:prstGeom prst="rect">
            <a:avLst/>
          </a:prstGeom>
          <a:solidFill>
            <a:srgbClr val="FFFFFF"/>
          </a:solidFill>
          <a:ln w="10160">
            <a:solidFill>
              <a:srgbClr val="CBD5E1"/>
            </a:solidFill>
          </a:ln>
        </p:spPr>
        <p:txBody>
          <a:bodyPr wrap="square" rtlCol="0" anchor="t">
            <a:normAutofit fontScale="92500" lnSpcReduction="2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Data layer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460" dirty="0">
                <a:solidFill>
                  <a:srgbClr val="0F172A"/>
                </a:solidFill>
                <a:latin typeface="Arial" panose="020B0604020202020204" pitchFamily="34" charset="0"/>
                <a:cs typeface="Arial" panose="020B0604020202020204" pitchFamily="34" charset="0"/>
              </a:rPr>
              <a:t>MySQL stores users, modules, tasks, study logs and feedback using relational tables.</a:t>
            </a:r>
            <a:endParaRPr lang="en-US" sz="17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10. </a:t>
            </a:r>
            <a:r>
              <a:rPr lang="en-US" sz="3000" b="1" dirty="0">
                <a:solidFill>
                  <a:srgbClr val="0B1F3A"/>
                </a:solidFill>
                <a:latin typeface="Arial" panose="020B0604020202020204" pitchFamily="34" charset="0"/>
                <a:ea typeface="Aptos Display" pitchFamily="34" charset="-122"/>
                <a:cs typeface="Arial" panose="020B0604020202020204" pitchFamily="34" charset="0"/>
              </a:rPr>
              <a:t>Database design / ERD</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pic>
        <p:nvPicPr>
          <p:cNvPr id="6" name="Image 0" descr="/mnt/data/viva_assets/erd.png"/>
          <p:cNvPicPr>
            <a:picLocks noChangeAspect="1"/>
          </p:cNvPicPr>
          <p:nvPr/>
        </p:nvPicPr>
        <p:blipFill>
          <a:blip r:embed="rId3"/>
          <a:stretch>
            <a:fillRect/>
          </a:stretch>
        </p:blipFill>
        <p:spPr>
          <a:xfrm>
            <a:off x="594360" y="1992190"/>
            <a:ext cx="7315200" cy="2873620"/>
          </a:xfrm>
          <a:prstGeom prst="rect">
            <a:avLst/>
          </a:prstGeom>
        </p:spPr>
      </p:pic>
      <p:sp>
        <p:nvSpPr>
          <p:cNvPr id="7" name="Text 4"/>
          <p:cNvSpPr/>
          <p:nvPr/>
        </p:nvSpPr>
        <p:spPr>
          <a:xfrm>
            <a:off x="8183880" y="1325880"/>
            <a:ext cx="3429000" cy="246888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Key entities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490" dirty="0">
                <a:solidFill>
                  <a:srgbClr val="0F172A"/>
                </a:solidFill>
                <a:latin typeface="Arial" panose="020B0604020202020204" pitchFamily="34" charset="0"/>
                <a:cs typeface="Arial" panose="020B0604020202020204" pitchFamily="34" charset="0"/>
              </a:rPr>
              <a:t>• Users: account and role data</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490" dirty="0">
                <a:solidFill>
                  <a:srgbClr val="0F172A"/>
                </a:solidFill>
                <a:latin typeface="Arial" panose="020B0604020202020204" pitchFamily="34" charset="0"/>
                <a:cs typeface="Arial" panose="020B0604020202020204" pitchFamily="34" charset="0"/>
              </a:rPr>
              <a:t>• Modules: student module records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490" dirty="0">
                <a:solidFill>
                  <a:srgbClr val="0F172A"/>
                </a:solidFill>
                <a:latin typeface="Arial" panose="020B0604020202020204" pitchFamily="34" charset="0"/>
                <a:cs typeface="Arial" panose="020B0604020202020204" pitchFamily="34" charset="0"/>
              </a:rPr>
              <a:t>• Tasks: category, deadline, priority and completion</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490" dirty="0">
                <a:solidFill>
                  <a:srgbClr val="0F172A"/>
                </a:solidFill>
                <a:latin typeface="Arial" panose="020B0604020202020204" pitchFamily="34" charset="0"/>
                <a:cs typeface="Arial" panose="020B0604020202020204" pitchFamily="34" charset="0"/>
              </a:rPr>
              <a:t>• Study logs: hours linked to modules/tasks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490" dirty="0">
                <a:solidFill>
                  <a:srgbClr val="0F172A"/>
                </a:solidFill>
                <a:latin typeface="Arial" panose="020B0604020202020204" pitchFamily="34" charset="0"/>
                <a:cs typeface="Arial" panose="020B0604020202020204" pitchFamily="34" charset="0"/>
              </a:rPr>
              <a:t>• Feedback: ease, satisfaction and efficiency scores</a:t>
            </a:r>
            <a:endParaRPr lang="en-US" sz="1750" dirty="0">
              <a:latin typeface="Arial" panose="020B0604020202020204" pitchFamily="34" charset="0"/>
              <a:cs typeface="Arial" panose="020B0604020202020204" pitchFamily="34" charset="0"/>
            </a:endParaRPr>
          </a:p>
        </p:txBody>
      </p:sp>
      <p:sp>
        <p:nvSpPr>
          <p:cNvPr id="8" name="Text 5"/>
          <p:cNvSpPr/>
          <p:nvPr/>
        </p:nvSpPr>
        <p:spPr>
          <a:xfrm>
            <a:off x="8183880" y="4069080"/>
            <a:ext cx="3429000" cy="1645920"/>
          </a:xfrm>
          <a:prstGeom prst="rect">
            <a:avLst/>
          </a:prstGeom>
          <a:solidFill>
            <a:srgbClr val="EAF4FA"/>
          </a:solidFill>
          <a:ln w="10160">
            <a:solidFill>
              <a:srgbClr val="CBD5E1"/>
            </a:solidFill>
          </a:ln>
        </p:spPr>
        <p:txBody>
          <a:bodyPr wrap="square" rtlCol="0" anchor="t">
            <a:normAutofit fontScale="92500" lnSpcReduction="1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Relationship logic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490" dirty="0">
                <a:solidFill>
                  <a:srgbClr val="0F172A"/>
                </a:solidFill>
                <a:latin typeface="Arial" panose="020B0604020202020204" pitchFamily="34" charset="0"/>
                <a:cs typeface="Arial" panose="020B0604020202020204" pitchFamily="34" charset="0"/>
              </a:rPr>
              <a:t>• One user owns many modules and tasks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490" dirty="0">
                <a:solidFill>
                  <a:srgbClr val="0F172A"/>
                </a:solidFill>
                <a:latin typeface="Arial" panose="020B0604020202020204" pitchFamily="34" charset="0"/>
                <a:cs typeface="Arial" panose="020B0604020202020204" pitchFamily="34" charset="0"/>
              </a:rPr>
              <a:t>• One module groups many tasks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490" dirty="0">
                <a:solidFill>
                  <a:srgbClr val="0F172A"/>
                </a:solidFill>
                <a:latin typeface="Arial" panose="020B0604020202020204" pitchFamily="34" charset="0"/>
                <a:cs typeface="Arial" panose="020B0604020202020204" pitchFamily="34" charset="0"/>
              </a:rPr>
              <a:t>• Study logs connect study time to modules or tasks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490" dirty="0">
                <a:solidFill>
                  <a:srgbClr val="0F172A"/>
                </a:solidFill>
                <a:latin typeface="Arial" panose="020B0604020202020204" pitchFamily="34" charset="0"/>
                <a:cs typeface="Arial" panose="020B0604020202020204" pitchFamily="34" charset="0"/>
              </a:rPr>
              <a:t>• Feedback supports project evaluation</a:t>
            </a:r>
            <a:endParaRPr lang="en-US" sz="17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11. </a:t>
            </a:r>
            <a:r>
              <a:rPr lang="en-US" sz="3000" b="1" dirty="0">
                <a:solidFill>
                  <a:srgbClr val="0B1F3A"/>
                </a:solidFill>
                <a:latin typeface="Arial" panose="020B0604020202020204" pitchFamily="34" charset="0"/>
                <a:ea typeface="Aptos Display" pitchFamily="34" charset="-122"/>
                <a:cs typeface="Arial" panose="020B0604020202020204" pitchFamily="34" charset="0"/>
              </a:rPr>
              <a:t>Current implementation from uploaded files</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594360" y="1325880"/>
            <a:ext cx="3520440" cy="310896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Student interface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00" dirty="0">
                <a:solidFill>
                  <a:srgbClr val="0F172A"/>
                </a:solidFill>
                <a:latin typeface="Arial" panose="020B0604020202020204" pitchFamily="34" charset="0"/>
                <a:cs typeface="Arial" panose="020B0604020202020204" pitchFamily="34" charset="0"/>
              </a:rPr>
              <a:t>• Home page explains purpose and key functions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00" dirty="0">
                <a:solidFill>
                  <a:srgbClr val="0F172A"/>
                </a:solidFill>
                <a:latin typeface="Arial" panose="020B0604020202020204" pitchFamily="34" charset="0"/>
                <a:cs typeface="Arial" panose="020B0604020202020204" pitchFamily="34" charset="0"/>
              </a:rPr>
              <a:t>• Login, signup and logout authentication flow</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00" dirty="0">
                <a:solidFill>
                  <a:srgbClr val="0F172A"/>
                </a:solidFill>
                <a:latin typeface="Arial" panose="020B0604020202020204" pitchFamily="34" charset="0"/>
                <a:cs typeface="Arial" panose="020B0604020202020204" pitchFamily="34" charset="0"/>
              </a:rPr>
              <a:t>• Dashboard shows total tasks, completed, pending and study hours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00" dirty="0">
                <a:solidFill>
                  <a:srgbClr val="0F172A"/>
                </a:solidFill>
                <a:latin typeface="Arial" panose="020B0604020202020204" pitchFamily="34" charset="0"/>
                <a:cs typeface="Arial" panose="020B0604020202020204" pitchFamily="34" charset="0"/>
              </a:rPr>
              <a:t>• Calendar displays tasks by selected month</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00" dirty="0">
                <a:solidFill>
                  <a:srgbClr val="0F172A"/>
                </a:solidFill>
                <a:latin typeface="Arial" panose="020B0604020202020204" pitchFamily="34" charset="0"/>
                <a:cs typeface="Arial" panose="020B0604020202020204" pitchFamily="34" charset="0"/>
              </a:rPr>
              <a:t>• Modules page allows add and delete actions</a:t>
            </a:r>
            <a:endParaRPr lang="en-US" sz="1750" dirty="0">
              <a:latin typeface="Arial" panose="020B0604020202020204" pitchFamily="34" charset="0"/>
              <a:cs typeface="Arial" panose="020B0604020202020204" pitchFamily="34" charset="0"/>
            </a:endParaRPr>
          </a:p>
        </p:txBody>
      </p:sp>
      <p:sp>
        <p:nvSpPr>
          <p:cNvPr id="7" name="Text 5"/>
          <p:cNvSpPr/>
          <p:nvPr/>
        </p:nvSpPr>
        <p:spPr>
          <a:xfrm>
            <a:off x="4343400" y="1325880"/>
            <a:ext cx="3520440" cy="310896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Admin / research area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00" dirty="0">
                <a:solidFill>
                  <a:srgbClr val="0F172A"/>
                </a:solidFill>
                <a:latin typeface="Arial" panose="020B0604020202020204" pitchFamily="34" charset="0"/>
                <a:cs typeface="Arial" panose="020B0604020202020204" pitchFamily="34" charset="0"/>
              </a:rPr>
              <a:t>• Admin dashboard shows users, tasks, feedback and study hours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00" dirty="0">
                <a:solidFill>
                  <a:srgbClr val="0F172A"/>
                </a:solidFill>
                <a:latin typeface="Arial" panose="020B0604020202020204" pitchFamily="34" charset="0"/>
                <a:cs typeface="Arial" panose="020B0604020202020204" pitchFamily="34" charset="0"/>
              </a:rPr>
              <a:t>• Admin can manage users and toggle roles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00" dirty="0">
                <a:solidFill>
                  <a:srgbClr val="0F172A"/>
                </a:solidFill>
                <a:latin typeface="Arial" panose="020B0604020202020204" pitchFamily="34" charset="0"/>
                <a:cs typeface="Arial" panose="020B0604020202020204" pitchFamily="34" charset="0"/>
              </a:rPr>
              <a:t>• Admin can review/delete tasks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00" dirty="0">
                <a:solidFill>
                  <a:srgbClr val="0F172A"/>
                </a:solidFill>
                <a:latin typeface="Arial" panose="020B0604020202020204" pitchFamily="34" charset="0"/>
                <a:cs typeface="Arial" panose="020B0604020202020204" pitchFamily="34" charset="0"/>
              </a:rPr>
              <a:t>• Feedback results are visualised using Chart.js</a:t>
            </a:r>
            <a:endParaRPr lang="en-US" sz="1750" dirty="0">
              <a:latin typeface="Arial" panose="020B0604020202020204" pitchFamily="34" charset="0"/>
              <a:cs typeface="Arial" panose="020B0604020202020204" pitchFamily="34" charset="0"/>
            </a:endParaRPr>
          </a:p>
        </p:txBody>
      </p:sp>
      <p:sp>
        <p:nvSpPr>
          <p:cNvPr id="8" name="Text 6"/>
          <p:cNvSpPr/>
          <p:nvPr/>
        </p:nvSpPr>
        <p:spPr>
          <a:xfrm>
            <a:off x="8092440" y="1325880"/>
            <a:ext cx="3520440" cy="310896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Technical features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00" dirty="0">
                <a:solidFill>
                  <a:srgbClr val="0F172A"/>
                </a:solidFill>
                <a:latin typeface="Arial" panose="020B0604020202020204" pitchFamily="34" charset="0"/>
                <a:cs typeface="Arial" panose="020B0604020202020204" pitchFamily="34" charset="0"/>
              </a:rPr>
              <a:t>• Prepared statements are used for many database actions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00" dirty="0">
                <a:solidFill>
                  <a:srgbClr val="0F172A"/>
                </a:solidFill>
                <a:latin typeface="Arial" panose="020B0604020202020204" pitchFamily="34" charset="0"/>
                <a:cs typeface="Arial" panose="020B0604020202020204" pitchFamily="34" charset="0"/>
              </a:rPr>
              <a:t>• Passwords are hashed and verified</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00" dirty="0">
                <a:solidFill>
                  <a:srgbClr val="0F172A"/>
                </a:solidFill>
                <a:latin typeface="Arial" panose="020B0604020202020204" pitchFamily="34" charset="0"/>
                <a:cs typeface="Arial" panose="020B0604020202020204" pitchFamily="34" charset="0"/>
              </a:rPr>
              <a:t>• HTML output is escaped for safety</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00" dirty="0">
                <a:solidFill>
                  <a:srgbClr val="0F172A"/>
                </a:solidFill>
                <a:latin typeface="Arial" panose="020B0604020202020204" pitchFamily="34" charset="0"/>
                <a:cs typeface="Arial" panose="020B0604020202020204" pitchFamily="34" charset="0"/>
              </a:rPr>
              <a:t>• Responsive CSS and persistent dark mode are included</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00" dirty="0">
                <a:solidFill>
                  <a:srgbClr val="0F172A"/>
                </a:solidFill>
                <a:latin typeface="Arial" panose="020B0604020202020204" pitchFamily="34" charset="0"/>
                <a:cs typeface="Arial" panose="020B0604020202020204" pitchFamily="34" charset="0"/>
              </a:rPr>
              <a:t>• PDF export generates a task list document</a:t>
            </a:r>
            <a:endParaRPr lang="en-US" sz="1750" dirty="0">
              <a:latin typeface="Arial" panose="020B0604020202020204" pitchFamily="34" charset="0"/>
              <a:cs typeface="Arial" panose="020B0604020202020204" pitchFamily="34" charset="0"/>
            </a:endParaRPr>
          </a:p>
        </p:txBody>
      </p:sp>
      <p:sp>
        <p:nvSpPr>
          <p:cNvPr id="9" name="Text 7"/>
          <p:cNvSpPr/>
          <p:nvPr/>
        </p:nvSpPr>
        <p:spPr>
          <a:xfrm>
            <a:off x="594360" y="4892040"/>
            <a:ext cx="10972800" cy="713232"/>
          </a:xfrm>
          <a:prstGeom prst="rect">
            <a:avLst/>
          </a:prstGeom>
          <a:solidFill>
            <a:srgbClr val="FFFFFF"/>
          </a:solidFill>
          <a:ln w="10160">
            <a:solidFill>
              <a:srgbClr val="CBD5E1"/>
            </a:solidFill>
          </a:ln>
        </p:spPr>
        <p:txBody>
          <a:bodyPr wrap="square" rtlCol="0" anchor="t">
            <a:normAutofit fontScale="77500" lnSpcReduction="2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Important interim point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20" dirty="0">
                <a:solidFill>
                  <a:srgbClr val="0F172A"/>
                </a:solidFill>
                <a:latin typeface="Arial" panose="020B0604020202020204" pitchFamily="34" charset="0"/>
                <a:cs typeface="Arial" panose="020B0604020202020204" pitchFamily="34" charset="0"/>
              </a:rPr>
              <a:t>The prototype is not only a design idea. The uploaded files show implemented PHP pages, database logic, JavaScript interaction, styling, diagrams and report structure.</a:t>
            </a:r>
            <a:endParaRPr lang="en-US" sz="17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12. </a:t>
            </a:r>
            <a:r>
              <a:rPr lang="en-US" sz="3000" b="1" dirty="0">
                <a:solidFill>
                  <a:srgbClr val="0B1F3A"/>
                </a:solidFill>
                <a:latin typeface="Arial" panose="020B0604020202020204" pitchFamily="34" charset="0"/>
                <a:ea typeface="Aptos Display" pitchFamily="34" charset="-122"/>
                <a:cs typeface="Arial" panose="020B0604020202020204" pitchFamily="34" charset="0"/>
              </a:rPr>
              <a:t>Prototype demonstration: key features</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685800" y="1417320"/>
            <a:ext cx="3337560" cy="123444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1. Home page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00" dirty="0">
                <a:solidFill>
                  <a:srgbClr val="0F172A"/>
                </a:solidFill>
                <a:latin typeface="Arial" panose="020B0604020202020204" pitchFamily="34" charset="0"/>
                <a:cs typeface="Arial" panose="020B0604020202020204" pitchFamily="34" charset="0"/>
              </a:rPr>
              <a:t>Explains Study Track purpose and key functions</a:t>
            </a:r>
            <a:endParaRPr lang="en-US" sz="1750" dirty="0">
              <a:latin typeface="Arial" panose="020B0604020202020204" pitchFamily="34" charset="0"/>
              <a:cs typeface="Arial" panose="020B0604020202020204" pitchFamily="34" charset="0"/>
            </a:endParaRPr>
          </a:p>
        </p:txBody>
      </p:sp>
      <p:sp>
        <p:nvSpPr>
          <p:cNvPr id="7" name="Text 5"/>
          <p:cNvSpPr/>
          <p:nvPr/>
        </p:nvSpPr>
        <p:spPr>
          <a:xfrm>
            <a:off x="4480560" y="1417320"/>
            <a:ext cx="3337560" cy="123444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2. Signup / Login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00" dirty="0">
                <a:solidFill>
                  <a:srgbClr val="0F172A"/>
                </a:solidFill>
                <a:latin typeface="Arial" panose="020B0604020202020204" pitchFamily="34" charset="0"/>
                <a:cs typeface="Arial" panose="020B0604020202020204" pitchFamily="34" charset="0"/>
              </a:rPr>
              <a:t>Creates account and starts secure session</a:t>
            </a:r>
            <a:endParaRPr lang="en-US" sz="1750" dirty="0">
              <a:latin typeface="Arial" panose="020B0604020202020204" pitchFamily="34" charset="0"/>
              <a:cs typeface="Arial" panose="020B0604020202020204" pitchFamily="34" charset="0"/>
            </a:endParaRPr>
          </a:p>
        </p:txBody>
      </p:sp>
      <p:sp>
        <p:nvSpPr>
          <p:cNvPr id="8" name="Text 6"/>
          <p:cNvSpPr/>
          <p:nvPr/>
        </p:nvSpPr>
        <p:spPr>
          <a:xfrm>
            <a:off x="8275320" y="1417320"/>
            <a:ext cx="3337560" cy="123444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3. Dashboard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00" dirty="0">
                <a:solidFill>
                  <a:srgbClr val="0F172A"/>
                </a:solidFill>
                <a:latin typeface="Arial" panose="020B0604020202020204" pitchFamily="34" charset="0"/>
                <a:cs typeface="Arial" panose="020B0604020202020204" pitchFamily="34" charset="0"/>
              </a:rPr>
              <a:t>Shows tasks, progress chart and urgent warnings</a:t>
            </a:r>
            <a:endParaRPr lang="en-US" sz="1750" dirty="0">
              <a:latin typeface="Arial" panose="020B0604020202020204" pitchFamily="34" charset="0"/>
              <a:cs typeface="Arial" panose="020B0604020202020204" pitchFamily="34" charset="0"/>
            </a:endParaRPr>
          </a:p>
        </p:txBody>
      </p:sp>
      <p:sp>
        <p:nvSpPr>
          <p:cNvPr id="9" name="Text 7"/>
          <p:cNvSpPr/>
          <p:nvPr/>
        </p:nvSpPr>
        <p:spPr>
          <a:xfrm>
            <a:off x="685800" y="3291840"/>
            <a:ext cx="3337560" cy="123444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4. Modules / Tasks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00" dirty="0">
                <a:solidFill>
                  <a:srgbClr val="0F172A"/>
                </a:solidFill>
                <a:latin typeface="Arial" panose="020B0604020202020204" pitchFamily="34" charset="0"/>
                <a:cs typeface="Arial" panose="020B0604020202020204" pitchFamily="34" charset="0"/>
              </a:rPr>
              <a:t>Adds academic workload and priority data</a:t>
            </a:r>
            <a:endParaRPr lang="en-US" sz="1750" dirty="0">
              <a:latin typeface="Arial" panose="020B0604020202020204" pitchFamily="34" charset="0"/>
              <a:cs typeface="Arial" panose="020B0604020202020204" pitchFamily="34" charset="0"/>
            </a:endParaRPr>
          </a:p>
        </p:txBody>
      </p:sp>
      <p:sp>
        <p:nvSpPr>
          <p:cNvPr id="10" name="Text 8"/>
          <p:cNvSpPr/>
          <p:nvPr/>
        </p:nvSpPr>
        <p:spPr>
          <a:xfrm>
            <a:off x="4480560" y="3291840"/>
            <a:ext cx="3337560" cy="123444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5. Calendar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00" dirty="0">
                <a:solidFill>
                  <a:srgbClr val="0F172A"/>
                </a:solidFill>
                <a:latin typeface="Arial" panose="020B0604020202020204" pitchFamily="34" charset="0"/>
                <a:cs typeface="Arial" panose="020B0604020202020204" pitchFamily="34" charset="0"/>
              </a:rPr>
              <a:t>Shows a deadline view by month</a:t>
            </a:r>
            <a:endParaRPr lang="en-US" sz="1750" dirty="0">
              <a:latin typeface="Arial" panose="020B0604020202020204" pitchFamily="34" charset="0"/>
              <a:cs typeface="Arial" panose="020B0604020202020204" pitchFamily="34" charset="0"/>
            </a:endParaRPr>
          </a:p>
        </p:txBody>
      </p:sp>
      <p:sp>
        <p:nvSpPr>
          <p:cNvPr id="11" name="Text 9"/>
          <p:cNvSpPr/>
          <p:nvPr/>
        </p:nvSpPr>
        <p:spPr>
          <a:xfrm>
            <a:off x="8275320" y="3291840"/>
            <a:ext cx="3337560" cy="123444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6. Feedback / Admin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00" dirty="0">
                <a:solidFill>
                  <a:srgbClr val="0F172A"/>
                </a:solidFill>
                <a:latin typeface="Arial" panose="020B0604020202020204" pitchFamily="34" charset="0"/>
                <a:cs typeface="Arial" panose="020B0604020202020204" pitchFamily="34" charset="0"/>
              </a:rPr>
              <a:t>Collects and analyses evaluation data</a:t>
            </a:r>
            <a:endParaRPr lang="en-US" sz="1750" dirty="0">
              <a:latin typeface="Arial" panose="020B0604020202020204" pitchFamily="34" charset="0"/>
              <a:cs typeface="Arial" panose="020B0604020202020204" pitchFamily="34" charset="0"/>
            </a:endParaRPr>
          </a:p>
        </p:txBody>
      </p:sp>
      <p:sp>
        <p:nvSpPr>
          <p:cNvPr id="12" name="Text 10"/>
          <p:cNvSpPr/>
          <p:nvPr/>
        </p:nvSpPr>
        <p:spPr>
          <a:xfrm>
            <a:off x="594360" y="5376672"/>
            <a:ext cx="10972800" cy="658368"/>
          </a:xfrm>
          <a:prstGeom prst="rect">
            <a:avLst/>
          </a:prstGeom>
          <a:solidFill>
            <a:srgbClr val="FFFFFF"/>
          </a:solidFill>
          <a:ln w="10160">
            <a:solidFill>
              <a:srgbClr val="CBD5E1"/>
            </a:solidFill>
          </a:ln>
        </p:spPr>
        <p:txBody>
          <a:bodyPr wrap="square" rtlCol="0" anchor="t">
            <a:normAutofit fontScale="70000" lnSpcReduction="2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Demonstration message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30" dirty="0">
                <a:solidFill>
                  <a:srgbClr val="0F172A"/>
                </a:solidFill>
                <a:latin typeface="Arial" panose="020B0604020202020204" pitchFamily="34" charset="0"/>
                <a:cs typeface="Arial" panose="020B0604020202020204" pitchFamily="34" charset="0"/>
              </a:rPr>
              <a:t>During the viva, I will explain what each feature does and which part of the design it supports: planning, monitoring, deadline awareness or evaluation.</a:t>
            </a:r>
            <a:endParaRPr lang="en-US" sz="17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13. </a:t>
            </a:r>
            <a:r>
              <a:rPr lang="en-US" sz="3000" b="1" dirty="0">
                <a:solidFill>
                  <a:srgbClr val="0B1F3A"/>
                </a:solidFill>
                <a:latin typeface="Arial" panose="020B0604020202020204" pitchFamily="34" charset="0"/>
                <a:ea typeface="Aptos Display" pitchFamily="34" charset="-122"/>
                <a:cs typeface="Arial" panose="020B0604020202020204" pitchFamily="34" charset="0"/>
              </a:rPr>
              <a:t>Testing and evaluation plan</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594360" y="1371600"/>
            <a:ext cx="3566160" cy="315468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Functional testing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30" dirty="0">
                <a:solidFill>
                  <a:srgbClr val="0F172A"/>
                </a:solidFill>
                <a:latin typeface="Arial" panose="020B0604020202020204" pitchFamily="34" charset="0"/>
                <a:cs typeface="Arial" panose="020B0604020202020204" pitchFamily="34" charset="0"/>
              </a:rPr>
              <a:t>• Signup with valid and invalid details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30" dirty="0">
                <a:solidFill>
                  <a:srgbClr val="0F172A"/>
                </a:solidFill>
                <a:latin typeface="Arial" panose="020B0604020202020204" pitchFamily="34" charset="0"/>
                <a:cs typeface="Arial" panose="020B0604020202020204" pitchFamily="34" charset="0"/>
              </a:rPr>
              <a:t>• Login/logout and session protection</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30" dirty="0">
                <a:solidFill>
                  <a:srgbClr val="0F172A"/>
                </a:solidFill>
                <a:latin typeface="Arial" panose="020B0604020202020204" pitchFamily="34" charset="0"/>
                <a:cs typeface="Arial" panose="020B0604020202020204" pitchFamily="34" charset="0"/>
              </a:rPr>
              <a:t>• Dashboard statistics and charts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30" dirty="0">
                <a:solidFill>
                  <a:srgbClr val="0F172A"/>
                </a:solidFill>
                <a:latin typeface="Arial" panose="020B0604020202020204" pitchFamily="34" charset="0"/>
                <a:cs typeface="Arial" panose="020B0604020202020204" pitchFamily="34" charset="0"/>
              </a:rPr>
              <a:t>• Calendar deadline display</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30" dirty="0">
                <a:solidFill>
                  <a:srgbClr val="0F172A"/>
                </a:solidFill>
                <a:latin typeface="Arial" panose="020B0604020202020204" pitchFamily="34" charset="0"/>
                <a:cs typeface="Arial" panose="020B0604020202020204" pitchFamily="34" charset="0"/>
              </a:rPr>
              <a:t>• Module/task add and delete actions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30" dirty="0">
                <a:solidFill>
                  <a:srgbClr val="0F172A"/>
                </a:solidFill>
                <a:latin typeface="Arial" panose="020B0604020202020204" pitchFamily="34" charset="0"/>
                <a:cs typeface="Arial" panose="020B0604020202020204" pitchFamily="34" charset="0"/>
              </a:rPr>
              <a:t>• PDF export and feedback submission</a:t>
            </a:r>
            <a:endParaRPr lang="en-US" sz="1750" dirty="0">
              <a:latin typeface="Arial" panose="020B0604020202020204" pitchFamily="34" charset="0"/>
              <a:cs typeface="Arial" panose="020B0604020202020204" pitchFamily="34" charset="0"/>
            </a:endParaRPr>
          </a:p>
        </p:txBody>
      </p:sp>
      <p:sp>
        <p:nvSpPr>
          <p:cNvPr id="7" name="Text 5"/>
          <p:cNvSpPr/>
          <p:nvPr/>
        </p:nvSpPr>
        <p:spPr>
          <a:xfrm>
            <a:off x="4343400" y="1389888"/>
            <a:ext cx="3566160" cy="315468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Non-functional testing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30" dirty="0">
                <a:solidFill>
                  <a:srgbClr val="0F172A"/>
                </a:solidFill>
                <a:latin typeface="Arial" panose="020B0604020202020204" pitchFamily="34" charset="0"/>
                <a:cs typeface="Arial" panose="020B0604020202020204" pitchFamily="34" charset="0"/>
              </a:rPr>
              <a:t>• Usability: clear navigation and forms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30" dirty="0">
                <a:solidFill>
                  <a:srgbClr val="0F172A"/>
                </a:solidFill>
                <a:latin typeface="Arial" panose="020B0604020202020204" pitchFamily="34" charset="0"/>
                <a:cs typeface="Arial" panose="020B0604020202020204" pitchFamily="34" charset="0"/>
              </a:rPr>
              <a:t>• Security: hashed passwords, prepared statements and role checks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30" dirty="0">
                <a:solidFill>
                  <a:srgbClr val="0F172A"/>
                </a:solidFill>
                <a:latin typeface="Arial" panose="020B0604020202020204" pitchFamily="34" charset="0"/>
                <a:cs typeface="Arial" panose="020B0604020202020204" pitchFamily="34" charset="0"/>
              </a:rPr>
              <a:t>• Compatibility: Chrome, Edge and Firefox</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30" dirty="0">
                <a:solidFill>
                  <a:srgbClr val="0F172A"/>
                </a:solidFill>
                <a:latin typeface="Arial" panose="020B0604020202020204" pitchFamily="34" charset="0"/>
                <a:cs typeface="Arial" panose="020B0604020202020204" pitchFamily="34" charset="0"/>
              </a:rPr>
              <a:t>• Performance: dashboard/table loading with more data</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30" dirty="0">
                <a:solidFill>
                  <a:srgbClr val="0F172A"/>
                </a:solidFill>
                <a:latin typeface="Arial" panose="020B0604020202020204" pitchFamily="34" charset="0"/>
                <a:cs typeface="Arial" panose="020B0604020202020204" pitchFamily="34" charset="0"/>
              </a:rPr>
              <a:t>• Responsiveness: desktop and mobile layout</a:t>
            </a:r>
            <a:endParaRPr lang="en-US" sz="1750" dirty="0">
              <a:latin typeface="Arial" panose="020B0604020202020204" pitchFamily="34" charset="0"/>
              <a:cs typeface="Arial" panose="020B0604020202020204" pitchFamily="34" charset="0"/>
            </a:endParaRPr>
          </a:p>
        </p:txBody>
      </p:sp>
      <p:sp>
        <p:nvSpPr>
          <p:cNvPr id="8" name="Text 6"/>
          <p:cNvSpPr/>
          <p:nvPr/>
        </p:nvSpPr>
        <p:spPr>
          <a:xfrm>
            <a:off x="8092440" y="1371600"/>
            <a:ext cx="3520440" cy="315468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Evaluation evidence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30" dirty="0">
                <a:solidFill>
                  <a:srgbClr val="0F172A"/>
                </a:solidFill>
                <a:latin typeface="Arial" panose="020B0604020202020204" pitchFamily="34" charset="0"/>
                <a:cs typeface="Arial" panose="020B0604020202020204" pitchFamily="34" charset="0"/>
              </a:rPr>
              <a:t>• Feedback form scores: ease of use, satisfaction and efficiency</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30" dirty="0">
                <a:solidFill>
                  <a:srgbClr val="0F172A"/>
                </a:solidFill>
                <a:latin typeface="Arial" panose="020B0604020202020204" pitchFamily="34" charset="0"/>
                <a:cs typeface="Arial" panose="020B0604020202020204" pitchFamily="34" charset="0"/>
              </a:rPr>
              <a:t>• Admin dashboard statistics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30" dirty="0">
                <a:solidFill>
                  <a:srgbClr val="0F172A"/>
                </a:solidFill>
                <a:latin typeface="Arial" panose="020B0604020202020204" pitchFamily="34" charset="0"/>
                <a:cs typeface="Arial" panose="020B0604020202020204" pitchFamily="34" charset="0"/>
              </a:rPr>
              <a:t>• Screenshots of test results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30" dirty="0">
                <a:solidFill>
                  <a:srgbClr val="0F172A"/>
                </a:solidFill>
                <a:latin typeface="Arial" panose="020B0604020202020204" pitchFamily="34" charset="0"/>
                <a:cs typeface="Arial" panose="020B0604020202020204" pitchFamily="34" charset="0"/>
              </a:rPr>
              <a:t>• Short discussion of strengths, weaknesses and improvements</a:t>
            </a:r>
            <a:endParaRPr lang="en-US" sz="1750" dirty="0">
              <a:latin typeface="Arial" panose="020B0604020202020204" pitchFamily="34" charset="0"/>
              <a:cs typeface="Arial" panose="020B0604020202020204" pitchFamily="34" charset="0"/>
            </a:endParaRPr>
          </a:p>
        </p:txBody>
      </p:sp>
      <p:sp>
        <p:nvSpPr>
          <p:cNvPr id="9" name="Text 7"/>
          <p:cNvSpPr/>
          <p:nvPr/>
        </p:nvSpPr>
        <p:spPr>
          <a:xfrm>
            <a:off x="594360" y="5074920"/>
            <a:ext cx="10972800" cy="658368"/>
          </a:xfrm>
          <a:prstGeom prst="rect">
            <a:avLst/>
          </a:prstGeom>
          <a:solidFill>
            <a:srgbClr val="FFFFFF"/>
          </a:solidFill>
          <a:ln w="10160">
            <a:solidFill>
              <a:srgbClr val="CBD5E1"/>
            </a:solidFill>
          </a:ln>
        </p:spPr>
        <p:txBody>
          <a:bodyPr wrap="square" rtlCol="0" anchor="t">
            <a:normAutofit fontScale="92500" lnSpcReduction="2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Testing output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40" dirty="0">
                <a:solidFill>
                  <a:srgbClr val="0F172A"/>
                </a:solidFill>
                <a:latin typeface="Arial" panose="020B0604020202020204" pitchFamily="34" charset="0"/>
                <a:cs typeface="Arial" panose="020B0604020202020204" pitchFamily="34" charset="0"/>
              </a:rPr>
              <a:t>The final report will include a test table with expected result, actual result, status and screenshot evidence.</a:t>
            </a:r>
            <a:endParaRPr lang="en-US" sz="17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14. </a:t>
            </a:r>
            <a:r>
              <a:rPr lang="en-US" sz="3000" b="1" dirty="0">
                <a:solidFill>
                  <a:srgbClr val="0B1F3A"/>
                </a:solidFill>
                <a:latin typeface="Arial" panose="020B0604020202020204" pitchFamily="34" charset="0"/>
                <a:ea typeface="Aptos Display" pitchFamily="34" charset="-122"/>
                <a:cs typeface="Arial" panose="020B0604020202020204" pitchFamily="34" charset="0"/>
              </a:rPr>
              <a:t>Limitations, risks and future enhancements</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594360" y="1371600"/>
            <a:ext cx="3566160" cy="2743200"/>
          </a:xfrm>
          <a:prstGeom prst="rect">
            <a:avLst/>
          </a:prstGeom>
          <a:solidFill>
            <a:srgbClr val="FFF7ED"/>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Current limitations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60" dirty="0">
                <a:solidFill>
                  <a:srgbClr val="0F172A"/>
                </a:solidFill>
                <a:latin typeface="Arial" panose="020B0604020202020204" pitchFamily="34" charset="0"/>
                <a:cs typeface="Arial" panose="020B0604020202020204" pitchFamily="34" charset="0"/>
              </a:rPr>
              <a:t>• Some admin actions still need stronger validation and confirmation.</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60" dirty="0">
                <a:solidFill>
                  <a:srgbClr val="0F172A"/>
                </a:solidFill>
                <a:latin typeface="Arial" panose="020B0604020202020204" pitchFamily="34" charset="0"/>
                <a:cs typeface="Arial" panose="020B0604020202020204" pitchFamily="34" charset="0"/>
              </a:rPr>
              <a:t>• More complete user testing data is required.</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60" dirty="0">
                <a:solidFill>
                  <a:srgbClr val="0F172A"/>
                </a:solidFill>
                <a:latin typeface="Arial" panose="020B0604020202020204" pitchFamily="34" charset="0"/>
                <a:cs typeface="Arial" panose="020B0604020202020204" pitchFamily="34" charset="0"/>
              </a:rPr>
              <a:t>• The PDF export is basic and could be improved visually.</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60" dirty="0">
                <a:solidFill>
                  <a:srgbClr val="0F172A"/>
                </a:solidFill>
                <a:latin typeface="Arial" panose="020B0604020202020204" pitchFamily="34" charset="0"/>
                <a:cs typeface="Arial" panose="020B0604020202020204" pitchFamily="34" charset="0"/>
              </a:rPr>
              <a:t>• Security testing must be completed before final submission.</a:t>
            </a:r>
            <a:endParaRPr lang="en-US" sz="1750" dirty="0">
              <a:latin typeface="Arial" panose="020B0604020202020204" pitchFamily="34" charset="0"/>
              <a:cs typeface="Arial" panose="020B0604020202020204" pitchFamily="34" charset="0"/>
            </a:endParaRPr>
          </a:p>
        </p:txBody>
      </p:sp>
      <p:sp>
        <p:nvSpPr>
          <p:cNvPr id="7" name="Text 5"/>
          <p:cNvSpPr/>
          <p:nvPr/>
        </p:nvSpPr>
        <p:spPr>
          <a:xfrm>
            <a:off x="4343400" y="1371600"/>
            <a:ext cx="3566160" cy="274320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Risks and controls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60" dirty="0">
                <a:solidFill>
                  <a:srgbClr val="0F172A"/>
                </a:solidFill>
                <a:latin typeface="Arial" panose="020B0604020202020204" pitchFamily="34" charset="0"/>
                <a:cs typeface="Arial" panose="020B0604020202020204" pitchFamily="34" charset="0"/>
              </a:rPr>
              <a:t>• Risk: database errors → control: test with sample data.</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60" dirty="0">
                <a:solidFill>
                  <a:srgbClr val="0F172A"/>
                </a:solidFill>
                <a:latin typeface="Arial" panose="020B0604020202020204" pitchFamily="34" charset="0"/>
                <a:cs typeface="Arial" panose="020B0604020202020204" pitchFamily="34" charset="0"/>
              </a:rPr>
              <a:t>• Risk: missed functionality → control: objectives checklist.</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60" dirty="0">
                <a:solidFill>
                  <a:srgbClr val="0F172A"/>
                </a:solidFill>
                <a:latin typeface="Arial" panose="020B0604020202020204" pitchFamily="34" charset="0"/>
                <a:cs typeface="Arial" panose="020B0604020202020204" pitchFamily="34" charset="0"/>
              </a:rPr>
              <a:t>• Risk: poor usability → control: user feedback form.</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60" dirty="0">
                <a:solidFill>
                  <a:srgbClr val="0F172A"/>
                </a:solidFill>
                <a:latin typeface="Arial" panose="020B0604020202020204" pitchFamily="34" charset="0"/>
                <a:cs typeface="Arial" panose="020B0604020202020204" pitchFamily="34" charset="0"/>
              </a:rPr>
              <a:t>• Risk: weak security → control: review login, roles and SQL queries.</a:t>
            </a:r>
            <a:endParaRPr lang="en-US" sz="1750" dirty="0">
              <a:latin typeface="Arial" panose="020B0604020202020204" pitchFamily="34" charset="0"/>
              <a:cs typeface="Arial" panose="020B0604020202020204" pitchFamily="34" charset="0"/>
            </a:endParaRPr>
          </a:p>
        </p:txBody>
      </p:sp>
      <p:sp>
        <p:nvSpPr>
          <p:cNvPr id="8" name="Text 6"/>
          <p:cNvSpPr/>
          <p:nvPr/>
        </p:nvSpPr>
        <p:spPr>
          <a:xfrm>
            <a:off x="8092440" y="1371600"/>
            <a:ext cx="3520440" cy="2743200"/>
          </a:xfrm>
          <a:prstGeom prst="rect">
            <a:avLst/>
          </a:prstGeom>
          <a:solidFill>
            <a:srgbClr val="ECFDF5"/>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Future enhancements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60" dirty="0">
                <a:solidFill>
                  <a:srgbClr val="0F172A"/>
                </a:solidFill>
                <a:latin typeface="Arial" panose="020B0604020202020204" pitchFamily="34" charset="0"/>
                <a:cs typeface="Arial" panose="020B0604020202020204" pitchFamily="34" charset="0"/>
              </a:rPr>
              <a:t>• Better PDF design using a full PDF library.</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60" dirty="0">
                <a:solidFill>
                  <a:srgbClr val="0F172A"/>
                </a:solidFill>
                <a:latin typeface="Arial" panose="020B0604020202020204" pitchFamily="34" charset="0"/>
                <a:cs typeface="Arial" panose="020B0604020202020204" pitchFamily="34" charset="0"/>
              </a:rPr>
              <a:t>• Email or push notifications for deadlines.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60" dirty="0">
                <a:solidFill>
                  <a:srgbClr val="0F172A"/>
                </a:solidFill>
                <a:latin typeface="Arial" panose="020B0604020202020204" pitchFamily="34" charset="0"/>
                <a:cs typeface="Arial" panose="020B0604020202020204" pitchFamily="34" charset="0"/>
              </a:rPr>
              <a:t>• Advanced analytics for weekly study patterns.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60" dirty="0">
                <a:solidFill>
                  <a:srgbClr val="0F172A"/>
                </a:solidFill>
                <a:latin typeface="Arial" panose="020B0604020202020204" pitchFamily="34" charset="0"/>
                <a:cs typeface="Arial" panose="020B0604020202020204" pitchFamily="34" charset="0"/>
              </a:rPr>
              <a:t>• Google Calendar integration.</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560" dirty="0">
                <a:solidFill>
                  <a:srgbClr val="0F172A"/>
                </a:solidFill>
                <a:latin typeface="Arial" panose="020B0604020202020204" pitchFamily="34" charset="0"/>
                <a:cs typeface="Arial" panose="020B0604020202020204" pitchFamily="34" charset="0"/>
              </a:rPr>
              <a:t>• Improved accessibility and mobile experience.</a:t>
            </a:r>
            <a:endParaRPr lang="en-US" sz="1750" dirty="0">
              <a:latin typeface="Arial" panose="020B0604020202020204" pitchFamily="34" charset="0"/>
              <a:cs typeface="Arial" panose="020B0604020202020204" pitchFamily="34" charset="0"/>
            </a:endParaRPr>
          </a:p>
        </p:txBody>
      </p:sp>
      <p:sp>
        <p:nvSpPr>
          <p:cNvPr id="9" name="Text 7"/>
          <p:cNvSpPr/>
          <p:nvPr/>
        </p:nvSpPr>
        <p:spPr>
          <a:xfrm>
            <a:off x="594360" y="4800600"/>
            <a:ext cx="10972800" cy="685800"/>
          </a:xfrm>
          <a:prstGeom prst="rect">
            <a:avLst/>
          </a:prstGeom>
          <a:solidFill>
            <a:srgbClr val="EAF4FA"/>
          </a:solidFill>
          <a:ln w="10160">
            <a:solidFill>
              <a:srgbClr val="CBD5E1"/>
            </a:solidFill>
          </a:ln>
        </p:spPr>
        <p:txBody>
          <a:bodyPr wrap="square" rtlCol="0" anchor="t">
            <a:normAutofit fontScale="77500" lnSpcReduction="20000"/>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Interim reflection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30" dirty="0">
                <a:solidFill>
                  <a:srgbClr val="0F172A"/>
                </a:solidFill>
                <a:latin typeface="Arial" panose="020B0604020202020204" pitchFamily="34" charset="0"/>
                <a:cs typeface="Arial" panose="020B0604020202020204" pitchFamily="34" charset="0"/>
              </a:rPr>
              <a:t>At this stage, the core prototype is in place. The most important next step is to convert the prototype into a fully tested and evaluated final project.</a:t>
            </a:r>
            <a:endParaRPr lang="en-US" sz="17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15. </a:t>
            </a:r>
            <a:r>
              <a:rPr lang="en-US" sz="3000" b="1" dirty="0">
                <a:solidFill>
                  <a:srgbClr val="0B1F3A"/>
                </a:solidFill>
                <a:latin typeface="Arial" panose="020B0604020202020204" pitchFamily="34" charset="0"/>
                <a:ea typeface="Aptos Display" pitchFamily="34" charset="-122"/>
                <a:cs typeface="Arial" panose="020B0604020202020204" pitchFamily="34" charset="0"/>
              </a:rPr>
              <a:t>Conclusion</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777240" y="1417320"/>
            <a:ext cx="10652760" cy="402336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latin typeface="Arial" panose="020B0604020202020204" pitchFamily="34" charset="0"/>
                <a:cs typeface="Arial" panose="020B0604020202020204" pitchFamily="34" charset="0"/>
              </a:rPr>
              <a:t>Summary
</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20" dirty="0">
                <a:solidFill>
                  <a:srgbClr val="0F172A"/>
                </a:solidFill>
                <a:latin typeface="Arial" panose="020B0604020202020204" pitchFamily="34" charset="0"/>
                <a:cs typeface="Arial" panose="020B0604020202020204" pitchFamily="34" charset="0"/>
              </a:rPr>
              <a:t>• Study Track addresses a real student need: managing academic workload and deadlines.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20" dirty="0">
                <a:solidFill>
                  <a:srgbClr val="0F172A"/>
                </a:solidFill>
                <a:latin typeface="Arial" panose="020B0604020202020204" pitchFamily="34" charset="0"/>
                <a:cs typeface="Arial" panose="020B0604020202020204" pitchFamily="34" charset="0"/>
              </a:rPr>
              <a:t>• The literature supports planning, time management, reminders, dashboards and usability evaluation.</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20" dirty="0">
                <a:solidFill>
                  <a:srgbClr val="0F172A"/>
                </a:solidFill>
                <a:latin typeface="Arial" panose="020B0604020202020204" pitchFamily="34" charset="0"/>
                <a:cs typeface="Arial" panose="020B0604020202020204" pitchFamily="34" charset="0"/>
              </a:rPr>
              <a:t>• The methodology uses iterative prototype development, secondary research and primary testing.</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20" dirty="0">
                <a:solidFill>
                  <a:srgbClr val="0F172A"/>
                </a:solidFill>
                <a:latin typeface="Arial" panose="020B0604020202020204" pitchFamily="34" charset="0"/>
                <a:cs typeface="Arial" panose="020B0604020202020204" pitchFamily="34" charset="0"/>
              </a:rPr>
              <a:t>• The design includes use case, workflow, architecture and relational database diagrams.</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20" dirty="0">
                <a:solidFill>
                  <a:srgbClr val="0F172A"/>
                </a:solidFill>
                <a:latin typeface="Arial" panose="020B0604020202020204" pitchFamily="34" charset="0"/>
                <a:cs typeface="Arial" panose="020B0604020202020204" pitchFamily="34" charset="0"/>
              </a:rPr>
              <a:t>• The uploaded files show a working PHP/MySQL prototype with dashboard, calendar, feedback, admin tools and PDF export.</a:t>
            </a:r>
            <a:endParaRPr lang="en-US" sz="1750" dirty="0">
              <a:latin typeface="Arial" panose="020B0604020202020204" pitchFamily="34" charset="0"/>
              <a:cs typeface="Arial" panose="020B0604020202020204" pitchFamily="34" charset="0"/>
            </a:endParaRPr>
          </a:p>
          <a:p>
            <a:pPr marL="0" indent="0">
              <a:lnSpc>
                <a:spcPct val="93000"/>
              </a:lnSpc>
              <a:buNone/>
            </a:pPr>
            <a:r>
              <a:rPr lang="en-US" sz="1620" dirty="0">
                <a:solidFill>
                  <a:srgbClr val="0F172A"/>
                </a:solidFill>
                <a:latin typeface="Arial" panose="020B0604020202020204" pitchFamily="34" charset="0"/>
                <a:cs typeface="Arial" panose="020B0604020202020204" pitchFamily="34" charset="0"/>
              </a:rPr>
              <a:t>• Remaining work focuses on testing, user evaluation, security improvements and final documentation</a:t>
            </a:r>
            <a:r>
              <a:rPr lang="en-US" sz="1620" dirty="0">
                <a:solidFill>
                  <a:srgbClr val="0F172A"/>
                </a:solidFill>
              </a:rPr>
              <a:t>.</a:t>
            </a:r>
            <a:endParaRPr lang="en-US" sz="1750" dirty="0"/>
          </a:p>
        </p:txBody>
      </p:sp>
      <p:sp>
        <p:nvSpPr>
          <p:cNvPr id="7" name="Text 5"/>
          <p:cNvSpPr/>
          <p:nvPr/>
        </p:nvSpPr>
        <p:spPr>
          <a:xfrm>
            <a:off x="3429000" y="5760719"/>
            <a:ext cx="5349240" cy="347472"/>
          </a:xfrm>
          <a:prstGeom prst="rect">
            <a:avLst/>
          </a:prstGeom>
          <a:solidFill>
            <a:srgbClr val="16A34A"/>
          </a:solidFill>
          <a:ln>
            <a:solidFill>
              <a:srgbClr val="16A34A">
                <a:alpha val="0"/>
              </a:srgbClr>
            </a:solidFill>
          </a:ln>
        </p:spPr>
        <p:txBody>
          <a:bodyPr wrap="square" lIns="508" tIns="508" rIns="508" bIns="508" rtlCol="0" anchor="ctr">
            <a:normAutofit/>
          </a:bodyPr>
          <a:lstStyle/>
          <a:p>
            <a:pPr marL="0" indent="0" algn="ctr">
              <a:buNone/>
            </a:pPr>
            <a:r>
              <a:rPr lang="en-US" sz="1250" b="1" dirty="0">
                <a:solidFill>
                  <a:srgbClr val="FFFFFF"/>
                </a:solidFill>
                <a:latin typeface="Arial" panose="020B0604020202020204" pitchFamily="34" charset="0"/>
                <a:cs typeface="Arial" panose="020B0604020202020204" pitchFamily="34" charset="0"/>
              </a:rPr>
              <a:t>Core prototype complete → testing and evaluation next</a:t>
            </a:r>
            <a:endParaRPr lang="en-US" sz="125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16. </a:t>
            </a:r>
            <a:r>
              <a:rPr lang="en-US" sz="3000" b="1" dirty="0">
                <a:solidFill>
                  <a:srgbClr val="0B1F3A"/>
                </a:solidFill>
                <a:latin typeface="Arial" panose="020B0604020202020204" pitchFamily="34" charset="0"/>
                <a:ea typeface="Aptos Display" pitchFamily="34" charset="-122"/>
                <a:cs typeface="Arial" panose="020B0604020202020204" pitchFamily="34" charset="0"/>
              </a:rPr>
              <a:t>References</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731520" y="1325880"/>
            <a:ext cx="10789920" cy="4526280"/>
          </a:xfrm>
          <a:prstGeom prst="rect">
            <a:avLst/>
          </a:prstGeom>
          <a:solidFill>
            <a:srgbClr val="FFFFFF"/>
          </a:solidFill>
          <a:ln w="10160">
            <a:solidFill>
              <a:srgbClr val="CBD5E1"/>
            </a:solidFill>
          </a:ln>
        </p:spPr>
        <p:txBody>
          <a:bodyPr wrap="square" rtlCol="0" anchor="ctr">
            <a:normAutofit/>
          </a:bodyPr>
          <a:lstStyle/>
          <a:p>
            <a:pPr marL="0" indent="0">
              <a:lnSpc>
                <a:spcPct val="94000"/>
              </a:lnSpc>
              <a:buNone/>
            </a:pPr>
            <a:r>
              <a:rPr lang="en-US" sz="1700" b="1" dirty="0">
                <a:solidFill>
                  <a:srgbClr val="0B1F3A"/>
                </a:solidFill>
                <a:latin typeface="Arial" panose="020B0604020202020204" pitchFamily="34" charset="0"/>
                <a:cs typeface="Arial" panose="020B0604020202020204" pitchFamily="34" charset="0"/>
              </a:rPr>
              <a:t>Academic sources
</a:t>
            </a:r>
            <a:r>
              <a:rPr lang="en-US" sz="1530" dirty="0">
                <a:solidFill>
                  <a:srgbClr val="0F172A"/>
                </a:solidFill>
                <a:latin typeface="Arial" panose="020B0604020202020204" pitchFamily="34" charset="0"/>
                <a:cs typeface="Arial" panose="020B0604020202020204" pitchFamily="34" charset="0"/>
              </a:rPr>
              <a:t>• Broadbent, J. and Poon, W.L. (2015) Self-regulated learning strategies and academic achievement in online higher education.
• Theobald, M. (2021) Self-regulated learning training programmes and academic performance.
• Paulsen, L. and Lindsay, E. (2024) Learning analytics dashboards and learning support.
• Al-Mamary, Y.H.S. (2022) Learning management system use and technology acceptance.
</a:t>
            </a:r>
            <a:r>
              <a:rPr lang="en-US" sz="1700" b="1" dirty="0">
                <a:solidFill>
                  <a:srgbClr val="0B1F3A"/>
                </a:solidFill>
                <a:latin typeface="Arial" panose="020B0604020202020204" pitchFamily="34" charset="0"/>
                <a:cs typeface="Arial" panose="020B0604020202020204" pitchFamily="34" charset="0"/>
              </a:rPr>
              <a:t>Technical sources
</a:t>
            </a:r>
            <a:r>
              <a:rPr lang="en-US" sz="1530" dirty="0">
                <a:solidFill>
                  <a:srgbClr val="0F172A"/>
                </a:solidFill>
                <a:latin typeface="Arial" panose="020B0604020202020204" pitchFamily="34" charset="0"/>
                <a:cs typeface="Arial" panose="020B0604020202020204" pitchFamily="34" charset="0"/>
              </a:rPr>
              <a:t>• PHP Manual: password hashing, sessions and PDO prepared statements.</a:t>
            </a:r>
            <a:endParaRPr lang="en-US" sz="1700" dirty="0">
              <a:latin typeface="Arial" panose="020B0604020202020204" pitchFamily="34" charset="0"/>
              <a:cs typeface="Arial" panose="020B0604020202020204" pitchFamily="34" charset="0"/>
            </a:endParaRPr>
          </a:p>
          <a:p>
            <a:pPr marL="0" indent="0">
              <a:lnSpc>
                <a:spcPct val="94000"/>
              </a:lnSpc>
              <a:buNone/>
            </a:pPr>
            <a:r>
              <a:rPr lang="en-US" sz="1530" dirty="0">
                <a:solidFill>
                  <a:srgbClr val="0F172A"/>
                </a:solidFill>
                <a:latin typeface="Arial" panose="020B0604020202020204" pitchFamily="34" charset="0"/>
                <a:cs typeface="Arial" panose="020B0604020202020204" pitchFamily="34" charset="0"/>
              </a:rPr>
              <a:t>• MySQL Documentation: relational database design and SQL queries.</a:t>
            </a:r>
            <a:endParaRPr lang="en-US" sz="1700" dirty="0">
              <a:latin typeface="Arial" panose="020B0604020202020204" pitchFamily="34" charset="0"/>
              <a:cs typeface="Arial" panose="020B0604020202020204" pitchFamily="34" charset="0"/>
            </a:endParaRPr>
          </a:p>
          <a:p>
            <a:pPr marL="0" indent="0">
              <a:lnSpc>
                <a:spcPct val="94000"/>
              </a:lnSpc>
              <a:buNone/>
            </a:pPr>
            <a:r>
              <a:rPr lang="en-US" sz="1530" dirty="0">
                <a:solidFill>
                  <a:srgbClr val="0F172A"/>
                </a:solidFill>
                <a:latin typeface="Arial" panose="020B0604020202020204" pitchFamily="34" charset="0"/>
                <a:cs typeface="Arial" panose="020B0604020202020204" pitchFamily="34" charset="0"/>
              </a:rPr>
              <a:t>• Chart.js Documentation: dashboard and feedback charts.</a:t>
            </a:r>
            <a:endParaRPr lang="en-US" sz="1700" dirty="0">
              <a:latin typeface="Arial" panose="020B0604020202020204" pitchFamily="34" charset="0"/>
              <a:cs typeface="Arial" panose="020B0604020202020204" pitchFamily="34" charset="0"/>
            </a:endParaRPr>
          </a:p>
          <a:p>
            <a:pPr marL="0" indent="0">
              <a:lnSpc>
                <a:spcPct val="94000"/>
              </a:lnSpc>
              <a:buNone/>
            </a:pPr>
            <a:r>
              <a:rPr lang="en-US" sz="1530" dirty="0">
                <a:solidFill>
                  <a:srgbClr val="0F172A"/>
                </a:solidFill>
                <a:latin typeface="Arial" panose="020B0604020202020204" pitchFamily="34" charset="0"/>
                <a:cs typeface="Arial" panose="020B0604020202020204" pitchFamily="34" charset="0"/>
              </a:rPr>
              <a:t>• W3Schools / MDN: HTML, CSS and JavaScript reference.</a:t>
            </a:r>
            <a:endParaRPr lang="en-US" sz="1700" dirty="0">
              <a:latin typeface="Arial" panose="020B0604020202020204" pitchFamily="34" charset="0"/>
              <a:cs typeface="Arial" panose="020B0604020202020204" pitchFamily="34" charset="0"/>
            </a:endParaRPr>
          </a:p>
          <a:p>
            <a:pPr marL="0" indent="0">
              <a:lnSpc>
                <a:spcPct val="94000"/>
              </a:lnSpc>
              <a:buNone/>
            </a:pPr>
            <a:r>
              <a:rPr lang="en-US" sz="1530" dirty="0">
                <a:solidFill>
                  <a:srgbClr val="0F172A"/>
                </a:solidFill>
                <a:latin typeface="Arial" panose="020B0604020202020204" pitchFamily="34" charset="0"/>
                <a:cs typeface="Arial" panose="020B0604020202020204" pitchFamily="34" charset="0"/>
              </a:rPr>
              <a:t>• Uploaded Study Track project files: PHP pages, CSS, JavaScript, diagrams and report outline.</a:t>
            </a:r>
            <a:endParaRPr lang="en-US" sz="170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18</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TotalTime>
  <Words>2593</Words>
  <Application>Microsoft Office PowerPoint</Application>
  <PresentationFormat>Widescreen</PresentationFormat>
  <Paragraphs>277</Paragraphs>
  <Slides>18</Slides>
  <Notes>18</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Study Track</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Track Interim Viva Presentation</dc:title>
  <dc:subject>Interim viva presentation based on uploaded Study Track project files</dc:subject>
  <dc:creator>OpenAI</dc:creator>
  <cp:lastModifiedBy>sanobia aijaz</cp:lastModifiedBy>
  <cp:revision>10</cp:revision>
  <dcterms:created xsi:type="dcterms:W3CDTF">2026-07-20T00:15:09Z</dcterms:created>
  <dcterms:modified xsi:type="dcterms:W3CDTF">2026-07-20T01:38:37Z</dcterms:modified>
</cp:coreProperties>
</file>