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12192000"/>
  <p:embeddedFontLst>
    <p:embeddedFont>
      <p:font typeface="Inter" panose="02000503000000020004" pitchFamily="2" charset="0"/>
      <p:regular r:id="rId43"/>
      <p:bold r:id="rId44"/>
      <p:italic r:id="rId45"/>
      <p:boldItalic r:id="rId46"/>
    </p:embeddedFont>
    <p:embeddedFont>
      <p:font typeface="Inter Bold" panose="02000503000000020004" pitchFamily="2" charset="0"/>
      <p:bold r:id="rId47"/>
    </p:embeddedFont>
    <p:embeddedFont>
      <p:font typeface="Inter Light" panose="02000503000000020004" pitchFamily="2" charset="0"/>
      <p:regular r:id="rId48"/>
      <p:italic r:id="rId49"/>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E6E50A-0A74-44EB-86D5-7B840CA46D18}" v="2" dt="2026-10-25T16:36:20.3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9" d="100"/>
          <a:sy n="79" d="100"/>
        </p:scale>
        <p:origin x="74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font" Target="fonts/font6.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7.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Xicheng Liu" userId="b561909b-1fc9-4629-899b-7e36c528a276" providerId="ADAL" clId="{935FA28E-D5FA-4055-B083-0895BC1F4F7E}"/>
    <pc:docChg chg="undo custSel modSld">
      <pc:chgData name="Xicheng Liu" userId="b561909b-1fc9-4629-899b-7e36c528a276" providerId="ADAL" clId="{935FA28E-D5FA-4055-B083-0895BC1F4F7E}" dt="2026-10-25T16:47:16.920" v="756" actId="1035"/>
      <pc:docMkLst>
        <pc:docMk/>
      </pc:docMkLst>
      <pc:sldChg chg="modSp mod">
        <pc:chgData name="Xicheng Liu" userId="b561909b-1fc9-4629-899b-7e36c528a276" providerId="ADAL" clId="{935FA28E-D5FA-4055-B083-0895BC1F4F7E}" dt="2026-10-25T16:34:29.366" v="1" actId="403"/>
        <pc:sldMkLst>
          <pc:docMk/>
          <pc:sldMk cId="0" sldId="259"/>
        </pc:sldMkLst>
        <pc:spChg chg="mod">
          <ac:chgData name="Xicheng Liu" userId="b561909b-1fc9-4629-899b-7e36c528a276" providerId="ADAL" clId="{935FA28E-D5FA-4055-B083-0895BC1F4F7E}" dt="2026-10-25T16:34:29.366" v="1" actId="403"/>
          <ac:spMkLst>
            <pc:docMk/>
            <pc:sldMk cId="0" sldId="259"/>
            <ac:spMk id="6" creationId="{00000000-0000-0000-0000-000000000000}"/>
          </ac:spMkLst>
        </pc:spChg>
        <pc:spChg chg="mod">
          <ac:chgData name="Xicheng Liu" userId="b561909b-1fc9-4629-899b-7e36c528a276" providerId="ADAL" clId="{935FA28E-D5FA-4055-B083-0895BC1F4F7E}" dt="2026-10-25T16:34:29.366" v="1" actId="403"/>
          <ac:spMkLst>
            <pc:docMk/>
            <pc:sldMk cId="0" sldId="259"/>
            <ac:spMk id="9" creationId="{00000000-0000-0000-0000-000000000000}"/>
          </ac:spMkLst>
        </pc:spChg>
        <pc:spChg chg="mod">
          <ac:chgData name="Xicheng Liu" userId="b561909b-1fc9-4629-899b-7e36c528a276" providerId="ADAL" clId="{935FA28E-D5FA-4055-B083-0895BC1F4F7E}" dt="2026-10-25T16:34:29.366" v="1" actId="403"/>
          <ac:spMkLst>
            <pc:docMk/>
            <pc:sldMk cId="0" sldId="259"/>
            <ac:spMk id="12" creationId="{00000000-0000-0000-0000-000000000000}"/>
          </ac:spMkLst>
        </pc:spChg>
        <pc:spChg chg="mod">
          <ac:chgData name="Xicheng Liu" userId="b561909b-1fc9-4629-899b-7e36c528a276" providerId="ADAL" clId="{935FA28E-D5FA-4055-B083-0895BC1F4F7E}" dt="2026-10-25T16:34:29.366" v="1" actId="403"/>
          <ac:spMkLst>
            <pc:docMk/>
            <pc:sldMk cId="0" sldId="259"/>
            <ac:spMk id="15" creationId="{00000000-0000-0000-0000-000000000000}"/>
          </ac:spMkLst>
        </pc:spChg>
        <pc:spChg chg="mod">
          <ac:chgData name="Xicheng Liu" userId="b561909b-1fc9-4629-899b-7e36c528a276" providerId="ADAL" clId="{935FA28E-D5FA-4055-B083-0895BC1F4F7E}" dt="2026-10-25T16:34:29.366" v="1" actId="403"/>
          <ac:spMkLst>
            <pc:docMk/>
            <pc:sldMk cId="0" sldId="259"/>
            <ac:spMk id="18" creationId="{00000000-0000-0000-0000-000000000000}"/>
          </ac:spMkLst>
        </pc:spChg>
      </pc:sldChg>
      <pc:sldChg chg="modSp mod">
        <pc:chgData name="Xicheng Liu" userId="b561909b-1fc9-4629-899b-7e36c528a276" providerId="ADAL" clId="{935FA28E-D5FA-4055-B083-0895BC1F4F7E}" dt="2026-10-25T16:35:01.073" v="40" actId="1036"/>
        <pc:sldMkLst>
          <pc:docMk/>
          <pc:sldMk cId="0" sldId="262"/>
        </pc:sldMkLst>
        <pc:spChg chg="mod">
          <ac:chgData name="Xicheng Liu" userId="b561909b-1fc9-4629-899b-7e36c528a276" providerId="ADAL" clId="{935FA28E-D5FA-4055-B083-0895BC1F4F7E}" dt="2026-10-25T16:34:56.728" v="31" actId="403"/>
          <ac:spMkLst>
            <pc:docMk/>
            <pc:sldMk cId="0" sldId="262"/>
            <ac:spMk id="3" creationId="{00000000-0000-0000-0000-000000000000}"/>
          </ac:spMkLst>
        </pc:spChg>
        <pc:spChg chg="mod">
          <ac:chgData name="Xicheng Liu" userId="b561909b-1fc9-4629-899b-7e36c528a276" providerId="ADAL" clId="{935FA28E-D5FA-4055-B083-0895BC1F4F7E}" dt="2026-10-25T16:35:01.073" v="40" actId="1036"/>
          <ac:spMkLst>
            <pc:docMk/>
            <pc:sldMk cId="0" sldId="262"/>
            <ac:spMk id="4" creationId="{00000000-0000-0000-0000-000000000000}"/>
          </ac:spMkLst>
        </pc:spChg>
        <pc:spChg chg="mod">
          <ac:chgData name="Xicheng Liu" userId="b561909b-1fc9-4629-899b-7e36c528a276" providerId="ADAL" clId="{935FA28E-D5FA-4055-B083-0895BC1F4F7E}" dt="2026-10-25T16:35:01.073" v="40" actId="1036"/>
          <ac:spMkLst>
            <pc:docMk/>
            <pc:sldMk cId="0" sldId="262"/>
            <ac:spMk id="6" creationId="{00000000-0000-0000-0000-000000000000}"/>
          </ac:spMkLst>
        </pc:spChg>
        <pc:picChg chg="mod">
          <ac:chgData name="Xicheng Liu" userId="b561909b-1fc9-4629-899b-7e36c528a276" providerId="ADAL" clId="{935FA28E-D5FA-4055-B083-0895BC1F4F7E}" dt="2026-10-25T16:35:01.073" v="40" actId="1036"/>
          <ac:picMkLst>
            <pc:docMk/>
            <pc:sldMk cId="0" sldId="262"/>
            <ac:picMk id="5" creationId="{00000000-0000-0000-0000-000000000000}"/>
          </ac:picMkLst>
        </pc:picChg>
      </pc:sldChg>
      <pc:sldChg chg="modSp mod">
        <pc:chgData name="Xicheng Liu" userId="b561909b-1fc9-4629-899b-7e36c528a276" providerId="ADAL" clId="{935FA28E-D5FA-4055-B083-0895BC1F4F7E}" dt="2026-10-25T16:35:13.279" v="44" actId="27636"/>
        <pc:sldMkLst>
          <pc:docMk/>
          <pc:sldMk cId="0" sldId="264"/>
        </pc:sldMkLst>
        <pc:spChg chg="mod">
          <ac:chgData name="Xicheng Liu" userId="b561909b-1fc9-4629-899b-7e36c528a276" providerId="ADAL" clId="{935FA28E-D5FA-4055-B083-0895BC1F4F7E}" dt="2026-10-25T16:35:09.150" v="42" actId="27636"/>
          <ac:spMkLst>
            <pc:docMk/>
            <pc:sldMk cId="0" sldId="264"/>
            <ac:spMk id="3" creationId="{00000000-0000-0000-0000-000000000000}"/>
          </ac:spMkLst>
        </pc:spChg>
        <pc:spChg chg="mod">
          <ac:chgData name="Xicheng Liu" userId="b561909b-1fc9-4629-899b-7e36c528a276" providerId="ADAL" clId="{935FA28E-D5FA-4055-B083-0895BC1F4F7E}" dt="2026-10-25T16:35:13.263" v="43" actId="403"/>
          <ac:spMkLst>
            <pc:docMk/>
            <pc:sldMk cId="0" sldId="264"/>
            <ac:spMk id="6" creationId="{00000000-0000-0000-0000-000000000000}"/>
          </ac:spMkLst>
        </pc:spChg>
        <pc:spChg chg="mod">
          <ac:chgData name="Xicheng Liu" userId="b561909b-1fc9-4629-899b-7e36c528a276" providerId="ADAL" clId="{935FA28E-D5FA-4055-B083-0895BC1F4F7E}" dt="2026-10-25T16:35:13.279" v="44" actId="27636"/>
          <ac:spMkLst>
            <pc:docMk/>
            <pc:sldMk cId="0" sldId="264"/>
            <ac:spMk id="8" creationId="{00000000-0000-0000-0000-000000000000}"/>
          </ac:spMkLst>
        </pc:spChg>
      </pc:sldChg>
      <pc:sldChg chg="addSp delSp modSp mod">
        <pc:chgData name="Xicheng Liu" userId="b561909b-1fc9-4629-899b-7e36c528a276" providerId="ADAL" clId="{935FA28E-D5FA-4055-B083-0895BC1F4F7E}" dt="2026-10-25T16:39:08.946" v="354" actId="1036"/>
        <pc:sldMkLst>
          <pc:docMk/>
          <pc:sldMk cId="0" sldId="271"/>
        </pc:sldMkLst>
        <pc:spChg chg="mod">
          <ac:chgData name="Xicheng Liu" userId="b561909b-1fc9-4629-899b-7e36c528a276" providerId="ADAL" clId="{935FA28E-D5FA-4055-B083-0895BC1F4F7E}" dt="2026-10-25T16:39:08.946" v="354" actId="1036"/>
          <ac:spMkLst>
            <pc:docMk/>
            <pc:sldMk cId="0" sldId="271"/>
            <ac:spMk id="4" creationId="{00000000-0000-0000-0000-000000000000}"/>
          </ac:spMkLst>
        </pc:spChg>
        <pc:spChg chg="add mod">
          <ac:chgData name="Xicheng Liu" userId="b561909b-1fc9-4629-899b-7e36c528a276" providerId="ADAL" clId="{935FA28E-D5FA-4055-B083-0895BC1F4F7E}" dt="2026-10-25T16:38:55.180" v="336" actId="403"/>
          <ac:spMkLst>
            <pc:docMk/>
            <pc:sldMk cId="0" sldId="271"/>
            <ac:spMk id="5" creationId="{7EE53872-C890-9BB2-0B30-A4A657E243B7}"/>
          </ac:spMkLst>
        </pc:spChg>
        <pc:picChg chg="del mod">
          <ac:chgData name="Xicheng Liu" userId="b561909b-1fc9-4629-899b-7e36c528a276" providerId="ADAL" clId="{935FA28E-D5FA-4055-B083-0895BC1F4F7E}" dt="2026-10-25T16:38:50.934" v="334" actId="478"/>
          <ac:picMkLst>
            <pc:docMk/>
            <pc:sldMk cId="0" sldId="271"/>
            <ac:picMk id="3" creationId="{00000000-0000-0000-0000-000000000000}"/>
          </ac:picMkLst>
        </pc:picChg>
      </pc:sldChg>
      <pc:sldChg chg="modSp mod">
        <pc:chgData name="Xicheng Liu" userId="b561909b-1fc9-4629-899b-7e36c528a276" providerId="ADAL" clId="{935FA28E-D5FA-4055-B083-0895BC1F4F7E}" dt="2026-10-25T16:40:04.043" v="483" actId="255"/>
        <pc:sldMkLst>
          <pc:docMk/>
          <pc:sldMk cId="0" sldId="272"/>
        </pc:sldMkLst>
        <pc:spChg chg="mod">
          <ac:chgData name="Xicheng Liu" userId="b561909b-1fc9-4629-899b-7e36c528a276" providerId="ADAL" clId="{935FA28E-D5FA-4055-B083-0895BC1F4F7E}" dt="2026-10-25T16:39:41.884" v="461" actId="1038"/>
          <ac:spMkLst>
            <pc:docMk/>
            <pc:sldMk cId="0" sldId="272"/>
            <ac:spMk id="4" creationId="{00000000-0000-0000-0000-000000000000}"/>
          </ac:spMkLst>
        </pc:spChg>
        <pc:spChg chg="mod">
          <ac:chgData name="Xicheng Liu" userId="b561909b-1fc9-4629-899b-7e36c528a276" providerId="ADAL" clId="{935FA28E-D5FA-4055-B083-0895BC1F4F7E}" dt="2026-10-25T16:39:41.884" v="461" actId="1038"/>
          <ac:spMkLst>
            <pc:docMk/>
            <pc:sldMk cId="0" sldId="272"/>
            <ac:spMk id="5" creationId="{00000000-0000-0000-0000-000000000000}"/>
          </ac:spMkLst>
        </pc:spChg>
        <pc:spChg chg="mod">
          <ac:chgData name="Xicheng Liu" userId="b561909b-1fc9-4629-899b-7e36c528a276" providerId="ADAL" clId="{935FA28E-D5FA-4055-B083-0895BC1F4F7E}" dt="2026-10-25T16:39:45.961" v="465" actId="1035"/>
          <ac:spMkLst>
            <pc:docMk/>
            <pc:sldMk cId="0" sldId="272"/>
            <ac:spMk id="6" creationId="{00000000-0000-0000-0000-000000000000}"/>
          </ac:spMkLst>
        </pc:spChg>
        <pc:spChg chg="mod">
          <ac:chgData name="Xicheng Liu" userId="b561909b-1fc9-4629-899b-7e36c528a276" providerId="ADAL" clId="{935FA28E-D5FA-4055-B083-0895BC1F4F7E}" dt="2026-10-25T16:39:45.961" v="465" actId="1035"/>
          <ac:spMkLst>
            <pc:docMk/>
            <pc:sldMk cId="0" sldId="272"/>
            <ac:spMk id="7" creationId="{00000000-0000-0000-0000-000000000000}"/>
          </ac:spMkLst>
        </pc:spChg>
        <pc:spChg chg="mod">
          <ac:chgData name="Xicheng Liu" userId="b561909b-1fc9-4629-899b-7e36c528a276" providerId="ADAL" clId="{935FA28E-D5FA-4055-B083-0895BC1F4F7E}" dt="2026-10-25T16:39:50.462" v="481" actId="1036"/>
          <ac:spMkLst>
            <pc:docMk/>
            <pc:sldMk cId="0" sldId="272"/>
            <ac:spMk id="8" creationId="{00000000-0000-0000-0000-000000000000}"/>
          </ac:spMkLst>
        </pc:spChg>
        <pc:spChg chg="mod">
          <ac:chgData name="Xicheng Liu" userId="b561909b-1fc9-4629-899b-7e36c528a276" providerId="ADAL" clId="{935FA28E-D5FA-4055-B083-0895BC1F4F7E}" dt="2026-10-25T16:40:04.043" v="483" actId="255"/>
          <ac:spMkLst>
            <pc:docMk/>
            <pc:sldMk cId="0" sldId="272"/>
            <ac:spMk id="9" creationId="{00000000-0000-0000-0000-000000000000}"/>
          </ac:spMkLst>
        </pc:spChg>
        <pc:picChg chg="mod">
          <ac:chgData name="Xicheng Liu" userId="b561909b-1fc9-4629-899b-7e36c528a276" providerId="ADAL" clId="{935FA28E-D5FA-4055-B083-0895BC1F4F7E}" dt="2026-10-25T16:39:37.999" v="450" actId="1037"/>
          <ac:picMkLst>
            <pc:docMk/>
            <pc:sldMk cId="0" sldId="272"/>
            <ac:picMk id="3" creationId="{00000000-0000-0000-0000-000000000000}"/>
          </ac:picMkLst>
        </pc:picChg>
      </pc:sldChg>
      <pc:sldChg chg="modSp mod">
        <pc:chgData name="Xicheng Liu" userId="b561909b-1fc9-4629-899b-7e36c528a276" providerId="ADAL" clId="{935FA28E-D5FA-4055-B083-0895BC1F4F7E}" dt="2026-10-25T16:41:45.675" v="582" actId="1036"/>
        <pc:sldMkLst>
          <pc:docMk/>
          <pc:sldMk cId="0" sldId="276"/>
        </pc:sldMkLst>
        <pc:spChg chg="mod">
          <ac:chgData name="Xicheng Liu" userId="b561909b-1fc9-4629-899b-7e36c528a276" providerId="ADAL" clId="{935FA28E-D5FA-4055-B083-0895BC1F4F7E}" dt="2026-10-25T16:40:55.963" v="540" actId="1036"/>
          <ac:spMkLst>
            <pc:docMk/>
            <pc:sldMk cId="0" sldId="276"/>
            <ac:spMk id="4" creationId="{00000000-0000-0000-0000-000000000000}"/>
          </ac:spMkLst>
        </pc:spChg>
        <pc:spChg chg="mod">
          <ac:chgData name="Xicheng Liu" userId="b561909b-1fc9-4629-899b-7e36c528a276" providerId="ADAL" clId="{935FA28E-D5FA-4055-B083-0895BC1F4F7E}" dt="2026-10-25T16:40:55.963" v="540" actId="1036"/>
          <ac:spMkLst>
            <pc:docMk/>
            <pc:sldMk cId="0" sldId="276"/>
            <ac:spMk id="5" creationId="{00000000-0000-0000-0000-000000000000}"/>
          </ac:spMkLst>
        </pc:spChg>
        <pc:spChg chg="mod">
          <ac:chgData name="Xicheng Liu" userId="b561909b-1fc9-4629-899b-7e36c528a276" providerId="ADAL" clId="{935FA28E-D5FA-4055-B083-0895BC1F4F7E}" dt="2026-10-25T16:40:48.479" v="513" actId="1037"/>
          <ac:spMkLst>
            <pc:docMk/>
            <pc:sldMk cId="0" sldId="276"/>
            <ac:spMk id="6" creationId="{00000000-0000-0000-0000-000000000000}"/>
          </ac:spMkLst>
        </pc:spChg>
        <pc:spChg chg="mod">
          <ac:chgData name="Xicheng Liu" userId="b561909b-1fc9-4629-899b-7e36c528a276" providerId="ADAL" clId="{935FA28E-D5FA-4055-B083-0895BC1F4F7E}" dt="2026-10-25T16:40:48.479" v="513" actId="1037"/>
          <ac:spMkLst>
            <pc:docMk/>
            <pc:sldMk cId="0" sldId="276"/>
            <ac:spMk id="7" creationId="{00000000-0000-0000-0000-000000000000}"/>
          </ac:spMkLst>
        </pc:spChg>
        <pc:spChg chg="mod">
          <ac:chgData name="Xicheng Liu" userId="b561909b-1fc9-4629-899b-7e36c528a276" providerId="ADAL" clId="{935FA28E-D5FA-4055-B083-0895BC1F4F7E}" dt="2026-10-25T16:41:09.501" v="548" actId="14100"/>
          <ac:spMkLst>
            <pc:docMk/>
            <pc:sldMk cId="0" sldId="276"/>
            <ac:spMk id="8" creationId="{00000000-0000-0000-0000-000000000000}"/>
          </ac:spMkLst>
        </pc:spChg>
        <pc:spChg chg="mod">
          <ac:chgData name="Xicheng Liu" userId="b561909b-1fc9-4629-899b-7e36c528a276" providerId="ADAL" clId="{935FA28E-D5FA-4055-B083-0895BC1F4F7E}" dt="2026-10-25T16:41:09.501" v="548" actId="14100"/>
          <ac:spMkLst>
            <pc:docMk/>
            <pc:sldMk cId="0" sldId="276"/>
            <ac:spMk id="9" creationId="{00000000-0000-0000-0000-000000000000}"/>
          </ac:spMkLst>
        </pc:spChg>
        <pc:spChg chg="mod">
          <ac:chgData name="Xicheng Liu" userId="b561909b-1fc9-4629-899b-7e36c528a276" providerId="ADAL" clId="{935FA28E-D5FA-4055-B083-0895BC1F4F7E}" dt="2026-10-25T16:41:41.338" v="577" actId="1036"/>
          <ac:spMkLst>
            <pc:docMk/>
            <pc:sldMk cId="0" sldId="276"/>
            <ac:spMk id="10" creationId="{00000000-0000-0000-0000-000000000000}"/>
          </ac:spMkLst>
        </pc:spChg>
        <pc:spChg chg="mod">
          <ac:chgData name="Xicheng Liu" userId="b561909b-1fc9-4629-899b-7e36c528a276" providerId="ADAL" clId="{935FA28E-D5FA-4055-B083-0895BC1F4F7E}" dt="2026-10-25T16:41:41.338" v="577" actId="1036"/>
          <ac:spMkLst>
            <pc:docMk/>
            <pc:sldMk cId="0" sldId="276"/>
            <ac:spMk id="11" creationId="{00000000-0000-0000-0000-000000000000}"/>
          </ac:spMkLst>
        </pc:spChg>
        <pc:spChg chg="mod">
          <ac:chgData name="Xicheng Liu" userId="b561909b-1fc9-4629-899b-7e36c528a276" providerId="ADAL" clId="{935FA28E-D5FA-4055-B083-0895BC1F4F7E}" dt="2026-10-25T16:41:45.675" v="582" actId="1036"/>
          <ac:spMkLst>
            <pc:docMk/>
            <pc:sldMk cId="0" sldId="276"/>
            <ac:spMk id="12" creationId="{00000000-0000-0000-0000-000000000000}"/>
          </ac:spMkLst>
        </pc:spChg>
        <pc:spChg chg="mod">
          <ac:chgData name="Xicheng Liu" userId="b561909b-1fc9-4629-899b-7e36c528a276" providerId="ADAL" clId="{935FA28E-D5FA-4055-B083-0895BC1F4F7E}" dt="2026-10-25T16:41:45.675" v="582" actId="1036"/>
          <ac:spMkLst>
            <pc:docMk/>
            <pc:sldMk cId="0" sldId="276"/>
            <ac:spMk id="14" creationId="{00000000-0000-0000-0000-000000000000}"/>
          </ac:spMkLst>
        </pc:spChg>
        <pc:picChg chg="mod">
          <ac:chgData name="Xicheng Liu" userId="b561909b-1fc9-4629-899b-7e36c528a276" providerId="ADAL" clId="{935FA28E-D5FA-4055-B083-0895BC1F4F7E}" dt="2026-10-25T16:41:31.328" v="557" actId="1076"/>
          <ac:picMkLst>
            <pc:docMk/>
            <pc:sldMk cId="0" sldId="276"/>
            <ac:picMk id="3" creationId="{00000000-0000-0000-0000-000000000000}"/>
          </ac:picMkLst>
        </pc:picChg>
        <pc:picChg chg="mod">
          <ac:chgData name="Xicheng Liu" userId="b561909b-1fc9-4629-899b-7e36c528a276" providerId="ADAL" clId="{935FA28E-D5FA-4055-B083-0895BC1F4F7E}" dt="2026-10-25T16:41:45.675" v="582" actId="1036"/>
          <ac:picMkLst>
            <pc:docMk/>
            <pc:sldMk cId="0" sldId="276"/>
            <ac:picMk id="13" creationId="{00000000-0000-0000-0000-000000000000}"/>
          </ac:picMkLst>
        </pc:picChg>
      </pc:sldChg>
      <pc:sldChg chg="modSp mod">
        <pc:chgData name="Xicheng Liu" userId="b561909b-1fc9-4629-899b-7e36c528a276" providerId="ADAL" clId="{935FA28E-D5FA-4055-B083-0895BC1F4F7E}" dt="2026-10-25T16:43:05.456" v="656" actId="1035"/>
        <pc:sldMkLst>
          <pc:docMk/>
          <pc:sldMk cId="0" sldId="281"/>
        </pc:sldMkLst>
        <pc:spChg chg="mod">
          <ac:chgData name="Xicheng Liu" userId="b561909b-1fc9-4629-899b-7e36c528a276" providerId="ADAL" clId="{935FA28E-D5FA-4055-B083-0895BC1F4F7E}" dt="2026-10-25T16:43:05.456" v="656" actId="1035"/>
          <ac:spMkLst>
            <pc:docMk/>
            <pc:sldMk cId="0" sldId="281"/>
            <ac:spMk id="3" creationId="{00000000-0000-0000-0000-000000000000}"/>
          </ac:spMkLst>
        </pc:spChg>
        <pc:spChg chg="mod">
          <ac:chgData name="Xicheng Liu" userId="b561909b-1fc9-4629-899b-7e36c528a276" providerId="ADAL" clId="{935FA28E-D5FA-4055-B083-0895BC1F4F7E}" dt="2026-10-25T16:43:05.456" v="656" actId="1035"/>
          <ac:spMkLst>
            <pc:docMk/>
            <pc:sldMk cId="0" sldId="281"/>
            <ac:spMk id="4" creationId="{00000000-0000-0000-0000-000000000000}"/>
          </ac:spMkLst>
        </pc:spChg>
        <pc:spChg chg="mod">
          <ac:chgData name="Xicheng Liu" userId="b561909b-1fc9-4629-899b-7e36c528a276" providerId="ADAL" clId="{935FA28E-D5FA-4055-B083-0895BC1F4F7E}" dt="2026-10-25T16:42:52.612" v="650" actId="1036"/>
          <ac:spMkLst>
            <pc:docMk/>
            <pc:sldMk cId="0" sldId="281"/>
            <ac:spMk id="5" creationId="{00000000-0000-0000-0000-000000000000}"/>
          </ac:spMkLst>
        </pc:spChg>
        <pc:spChg chg="mod">
          <ac:chgData name="Xicheng Liu" userId="b561909b-1fc9-4629-899b-7e36c528a276" providerId="ADAL" clId="{935FA28E-D5FA-4055-B083-0895BC1F4F7E}" dt="2026-10-25T16:42:52.612" v="650" actId="1036"/>
          <ac:spMkLst>
            <pc:docMk/>
            <pc:sldMk cId="0" sldId="281"/>
            <ac:spMk id="6" creationId="{00000000-0000-0000-0000-000000000000}"/>
          </ac:spMkLst>
        </pc:spChg>
        <pc:spChg chg="mod">
          <ac:chgData name="Xicheng Liu" userId="b561909b-1fc9-4629-899b-7e36c528a276" providerId="ADAL" clId="{935FA28E-D5FA-4055-B083-0895BC1F4F7E}" dt="2026-10-25T16:43:05.456" v="656" actId="1035"/>
          <ac:spMkLst>
            <pc:docMk/>
            <pc:sldMk cId="0" sldId="281"/>
            <ac:spMk id="7" creationId="{00000000-0000-0000-0000-000000000000}"/>
          </ac:spMkLst>
        </pc:spChg>
        <pc:spChg chg="mod">
          <ac:chgData name="Xicheng Liu" userId="b561909b-1fc9-4629-899b-7e36c528a276" providerId="ADAL" clId="{935FA28E-D5FA-4055-B083-0895BC1F4F7E}" dt="2026-10-25T16:43:05.456" v="656" actId="1035"/>
          <ac:spMkLst>
            <pc:docMk/>
            <pc:sldMk cId="0" sldId="281"/>
            <ac:spMk id="8" creationId="{00000000-0000-0000-0000-000000000000}"/>
          </ac:spMkLst>
        </pc:spChg>
        <pc:spChg chg="mod">
          <ac:chgData name="Xicheng Liu" userId="b561909b-1fc9-4629-899b-7e36c528a276" providerId="ADAL" clId="{935FA28E-D5FA-4055-B083-0895BC1F4F7E}" dt="2026-10-25T16:42:44.528" v="629" actId="1036"/>
          <ac:spMkLst>
            <pc:docMk/>
            <pc:sldMk cId="0" sldId="281"/>
            <ac:spMk id="9" creationId="{00000000-0000-0000-0000-000000000000}"/>
          </ac:spMkLst>
        </pc:spChg>
        <pc:spChg chg="mod">
          <ac:chgData name="Xicheng Liu" userId="b561909b-1fc9-4629-899b-7e36c528a276" providerId="ADAL" clId="{935FA28E-D5FA-4055-B083-0895BC1F4F7E}" dt="2026-10-25T16:42:44.528" v="629" actId="1036"/>
          <ac:spMkLst>
            <pc:docMk/>
            <pc:sldMk cId="0" sldId="281"/>
            <ac:spMk id="10" creationId="{00000000-0000-0000-0000-000000000000}"/>
          </ac:spMkLst>
        </pc:spChg>
        <pc:spChg chg="mod">
          <ac:chgData name="Xicheng Liu" userId="b561909b-1fc9-4629-899b-7e36c528a276" providerId="ADAL" clId="{935FA28E-D5FA-4055-B083-0895BC1F4F7E}" dt="2026-10-25T16:42:44.528" v="629" actId="1036"/>
          <ac:spMkLst>
            <pc:docMk/>
            <pc:sldMk cId="0" sldId="281"/>
            <ac:spMk id="11" creationId="{00000000-0000-0000-0000-000000000000}"/>
          </ac:spMkLst>
        </pc:spChg>
        <pc:spChg chg="mod">
          <ac:chgData name="Xicheng Liu" userId="b561909b-1fc9-4629-899b-7e36c528a276" providerId="ADAL" clId="{935FA28E-D5FA-4055-B083-0895BC1F4F7E}" dt="2026-10-25T16:42:44.528" v="629" actId="1036"/>
          <ac:spMkLst>
            <pc:docMk/>
            <pc:sldMk cId="0" sldId="281"/>
            <ac:spMk id="12" creationId="{00000000-0000-0000-0000-000000000000}"/>
          </ac:spMkLst>
        </pc:spChg>
        <pc:spChg chg="mod">
          <ac:chgData name="Xicheng Liu" userId="b561909b-1fc9-4629-899b-7e36c528a276" providerId="ADAL" clId="{935FA28E-D5FA-4055-B083-0895BC1F4F7E}" dt="2026-10-25T16:42:44.528" v="629" actId="1036"/>
          <ac:spMkLst>
            <pc:docMk/>
            <pc:sldMk cId="0" sldId="281"/>
            <ac:spMk id="13" creationId="{00000000-0000-0000-0000-000000000000}"/>
          </ac:spMkLst>
        </pc:spChg>
        <pc:spChg chg="mod">
          <ac:chgData name="Xicheng Liu" userId="b561909b-1fc9-4629-899b-7e36c528a276" providerId="ADAL" clId="{935FA28E-D5FA-4055-B083-0895BC1F4F7E}" dt="2026-10-25T16:42:44.528" v="629" actId="1036"/>
          <ac:spMkLst>
            <pc:docMk/>
            <pc:sldMk cId="0" sldId="281"/>
            <ac:spMk id="14" creationId="{00000000-0000-0000-0000-000000000000}"/>
          </ac:spMkLst>
        </pc:spChg>
        <pc:spChg chg="mod">
          <ac:chgData name="Xicheng Liu" userId="b561909b-1fc9-4629-899b-7e36c528a276" providerId="ADAL" clId="{935FA28E-D5FA-4055-B083-0895BC1F4F7E}" dt="2026-10-25T16:42:44.528" v="629" actId="1036"/>
          <ac:spMkLst>
            <pc:docMk/>
            <pc:sldMk cId="0" sldId="281"/>
            <ac:spMk id="15" creationId="{00000000-0000-0000-0000-000000000000}"/>
          </ac:spMkLst>
        </pc:spChg>
        <pc:spChg chg="mod">
          <ac:chgData name="Xicheng Liu" userId="b561909b-1fc9-4629-899b-7e36c528a276" providerId="ADAL" clId="{935FA28E-D5FA-4055-B083-0895BC1F4F7E}" dt="2026-10-25T16:42:44.528" v="629" actId="1036"/>
          <ac:spMkLst>
            <pc:docMk/>
            <pc:sldMk cId="0" sldId="281"/>
            <ac:spMk id="16" creationId="{00000000-0000-0000-0000-000000000000}"/>
          </ac:spMkLst>
        </pc:spChg>
      </pc:sldChg>
      <pc:sldChg chg="modSp mod">
        <pc:chgData name="Xicheng Liu" userId="b561909b-1fc9-4629-899b-7e36c528a276" providerId="ADAL" clId="{935FA28E-D5FA-4055-B083-0895BC1F4F7E}" dt="2026-10-25T16:43:13.523" v="657" actId="403"/>
        <pc:sldMkLst>
          <pc:docMk/>
          <pc:sldMk cId="0" sldId="282"/>
        </pc:sldMkLst>
        <pc:spChg chg="mod">
          <ac:chgData name="Xicheng Liu" userId="b561909b-1fc9-4629-899b-7e36c528a276" providerId="ADAL" clId="{935FA28E-D5FA-4055-B083-0895BC1F4F7E}" dt="2026-10-25T16:43:13.523" v="657" actId="403"/>
          <ac:spMkLst>
            <pc:docMk/>
            <pc:sldMk cId="0" sldId="282"/>
            <ac:spMk id="3" creationId="{00000000-0000-0000-0000-000000000000}"/>
          </ac:spMkLst>
        </pc:spChg>
        <pc:spChg chg="mod">
          <ac:chgData name="Xicheng Liu" userId="b561909b-1fc9-4629-899b-7e36c528a276" providerId="ADAL" clId="{935FA28E-D5FA-4055-B083-0895BC1F4F7E}" dt="2026-10-25T16:43:13.523" v="657" actId="403"/>
          <ac:spMkLst>
            <pc:docMk/>
            <pc:sldMk cId="0" sldId="282"/>
            <ac:spMk id="4" creationId="{00000000-0000-0000-0000-000000000000}"/>
          </ac:spMkLst>
        </pc:spChg>
        <pc:spChg chg="mod">
          <ac:chgData name="Xicheng Liu" userId="b561909b-1fc9-4629-899b-7e36c528a276" providerId="ADAL" clId="{935FA28E-D5FA-4055-B083-0895BC1F4F7E}" dt="2026-10-25T16:43:13.523" v="657" actId="403"/>
          <ac:spMkLst>
            <pc:docMk/>
            <pc:sldMk cId="0" sldId="282"/>
            <ac:spMk id="5" creationId="{00000000-0000-0000-0000-000000000000}"/>
          </ac:spMkLst>
        </pc:spChg>
        <pc:spChg chg="mod">
          <ac:chgData name="Xicheng Liu" userId="b561909b-1fc9-4629-899b-7e36c528a276" providerId="ADAL" clId="{935FA28E-D5FA-4055-B083-0895BC1F4F7E}" dt="2026-10-25T16:43:13.523" v="657" actId="403"/>
          <ac:spMkLst>
            <pc:docMk/>
            <pc:sldMk cId="0" sldId="282"/>
            <ac:spMk id="6" creationId="{00000000-0000-0000-0000-000000000000}"/>
          </ac:spMkLst>
        </pc:spChg>
        <pc:spChg chg="mod">
          <ac:chgData name="Xicheng Liu" userId="b561909b-1fc9-4629-899b-7e36c528a276" providerId="ADAL" clId="{935FA28E-D5FA-4055-B083-0895BC1F4F7E}" dt="2026-10-25T16:43:13.523" v="657" actId="403"/>
          <ac:spMkLst>
            <pc:docMk/>
            <pc:sldMk cId="0" sldId="282"/>
            <ac:spMk id="7" creationId="{00000000-0000-0000-0000-000000000000}"/>
          </ac:spMkLst>
        </pc:spChg>
        <pc:spChg chg="mod">
          <ac:chgData name="Xicheng Liu" userId="b561909b-1fc9-4629-899b-7e36c528a276" providerId="ADAL" clId="{935FA28E-D5FA-4055-B083-0895BC1F4F7E}" dt="2026-10-25T16:43:13.523" v="657" actId="403"/>
          <ac:spMkLst>
            <pc:docMk/>
            <pc:sldMk cId="0" sldId="282"/>
            <ac:spMk id="8" creationId="{00000000-0000-0000-0000-000000000000}"/>
          </ac:spMkLst>
        </pc:spChg>
        <pc:spChg chg="mod">
          <ac:chgData name="Xicheng Liu" userId="b561909b-1fc9-4629-899b-7e36c528a276" providerId="ADAL" clId="{935FA28E-D5FA-4055-B083-0895BC1F4F7E}" dt="2026-10-25T16:43:13.523" v="657" actId="403"/>
          <ac:spMkLst>
            <pc:docMk/>
            <pc:sldMk cId="0" sldId="282"/>
            <ac:spMk id="9" creationId="{00000000-0000-0000-0000-000000000000}"/>
          </ac:spMkLst>
        </pc:spChg>
        <pc:spChg chg="mod">
          <ac:chgData name="Xicheng Liu" userId="b561909b-1fc9-4629-899b-7e36c528a276" providerId="ADAL" clId="{935FA28E-D5FA-4055-B083-0895BC1F4F7E}" dt="2026-10-25T16:43:13.523" v="657" actId="403"/>
          <ac:spMkLst>
            <pc:docMk/>
            <pc:sldMk cId="0" sldId="282"/>
            <ac:spMk id="10" creationId="{00000000-0000-0000-0000-000000000000}"/>
          </ac:spMkLst>
        </pc:spChg>
      </pc:sldChg>
      <pc:sldChg chg="modSp mod">
        <pc:chgData name="Xicheng Liu" userId="b561909b-1fc9-4629-899b-7e36c528a276" providerId="ADAL" clId="{935FA28E-D5FA-4055-B083-0895BC1F4F7E}" dt="2026-10-25T16:43:55.563" v="672" actId="1035"/>
        <pc:sldMkLst>
          <pc:docMk/>
          <pc:sldMk cId="0" sldId="284"/>
        </pc:sldMkLst>
        <pc:spChg chg="mod">
          <ac:chgData name="Xicheng Liu" userId="b561909b-1fc9-4629-899b-7e36c528a276" providerId="ADAL" clId="{935FA28E-D5FA-4055-B083-0895BC1F4F7E}" dt="2026-10-25T16:43:21.329" v="660" actId="403"/>
          <ac:spMkLst>
            <pc:docMk/>
            <pc:sldMk cId="0" sldId="284"/>
            <ac:spMk id="4" creationId="{00000000-0000-0000-0000-000000000000}"/>
          </ac:spMkLst>
        </pc:spChg>
        <pc:spChg chg="mod">
          <ac:chgData name="Xicheng Liu" userId="b561909b-1fc9-4629-899b-7e36c528a276" providerId="ADAL" clId="{935FA28E-D5FA-4055-B083-0895BC1F4F7E}" dt="2026-10-25T16:43:21.329" v="660" actId="403"/>
          <ac:spMkLst>
            <pc:docMk/>
            <pc:sldMk cId="0" sldId="284"/>
            <ac:spMk id="5" creationId="{00000000-0000-0000-0000-000000000000}"/>
          </ac:spMkLst>
        </pc:spChg>
        <pc:spChg chg="mod">
          <ac:chgData name="Xicheng Liu" userId="b561909b-1fc9-4629-899b-7e36c528a276" providerId="ADAL" clId="{935FA28E-D5FA-4055-B083-0895BC1F4F7E}" dt="2026-10-25T16:43:21.329" v="660" actId="403"/>
          <ac:spMkLst>
            <pc:docMk/>
            <pc:sldMk cId="0" sldId="284"/>
            <ac:spMk id="7" creationId="{00000000-0000-0000-0000-000000000000}"/>
          </ac:spMkLst>
        </pc:spChg>
        <pc:spChg chg="mod">
          <ac:chgData name="Xicheng Liu" userId="b561909b-1fc9-4629-899b-7e36c528a276" providerId="ADAL" clId="{935FA28E-D5FA-4055-B083-0895BC1F4F7E}" dt="2026-10-25T16:43:37.719" v="661" actId="3064"/>
          <ac:spMkLst>
            <pc:docMk/>
            <pc:sldMk cId="0" sldId="284"/>
            <ac:spMk id="8" creationId="{00000000-0000-0000-0000-000000000000}"/>
          </ac:spMkLst>
        </pc:spChg>
        <pc:spChg chg="mod">
          <ac:chgData name="Xicheng Liu" userId="b561909b-1fc9-4629-899b-7e36c528a276" providerId="ADAL" clId="{935FA28E-D5FA-4055-B083-0895BC1F4F7E}" dt="2026-10-25T16:43:21.329" v="660" actId="403"/>
          <ac:spMkLst>
            <pc:docMk/>
            <pc:sldMk cId="0" sldId="284"/>
            <ac:spMk id="9" creationId="{00000000-0000-0000-0000-000000000000}"/>
          </ac:spMkLst>
        </pc:spChg>
        <pc:spChg chg="mod">
          <ac:chgData name="Xicheng Liu" userId="b561909b-1fc9-4629-899b-7e36c528a276" providerId="ADAL" clId="{935FA28E-D5FA-4055-B083-0895BC1F4F7E}" dt="2026-10-25T16:43:55.563" v="672" actId="1035"/>
          <ac:spMkLst>
            <pc:docMk/>
            <pc:sldMk cId="0" sldId="284"/>
            <ac:spMk id="11" creationId="{00000000-0000-0000-0000-000000000000}"/>
          </ac:spMkLst>
        </pc:spChg>
        <pc:spChg chg="mod">
          <ac:chgData name="Xicheng Liu" userId="b561909b-1fc9-4629-899b-7e36c528a276" providerId="ADAL" clId="{935FA28E-D5FA-4055-B083-0895BC1F4F7E}" dt="2026-10-25T16:43:55.563" v="672" actId="1035"/>
          <ac:spMkLst>
            <pc:docMk/>
            <pc:sldMk cId="0" sldId="284"/>
            <ac:spMk id="12" creationId="{00000000-0000-0000-0000-000000000000}"/>
          </ac:spMkLst>
        </pc:spChg>
        <pc:spChg chg="mod">
          <ac:chgData name="Xicheng Liu" userId="b561909b-1fc9-4629-899b-7e36c528a276" providerId="ADAL" clId="{935FA28E-D5FA-4055-B083-0895BC1F4F7E}" dt="2026-10-25T16:43:21.329" v="660" actId="403"/>
          <ac:spMkLst>
            <pc:docMk/>
            <pc:sldMk cId="0" sldId="284"/>
            <ac:spMk id="13" creationId="{00000000-0000-0000-0000-000000000000}"/>
          </ac:spMkLst>
        </pc:spChg>
        <pc:spChg chg="mod">
          <ac:chgData name="Xicheng Liu" userId="b561909b-1fc9-4629-899b-7e36c528a276" providerId="ADAL" clId="{935FA28E-D5FA-4055-B083-0895BC1F4F7E}" dt="2026-10-25T16:43:21.329" v="660" actId="403"/>
          <ac:spMkLst>
            <pc:docMk/>
            <pc:sldMk cId="0" sldId="284"/>
            <ac:spMk id="15" creationId="{00000000-0000-0000-0000-000000000000}"/>
          </ac:spMkLst>
        </pc:spChg>
        <pc:spChg chg="mod">
          <ac:chgData name="Xicheng Liu" userId="b561909b-1fc9-4629-899b-7e36c528a276" providerId="ADAL" clId="{935FA28E-D5FA-4055-B083-0895BC1F4F7E}" dt="2026-10-25T16:43:37.719" v="661" actId="3064"/>
          <ac:spMkLst>
            <pc:docMk/>
            <pc:sldMk cId="0" sldId="284"/>
            <ac:spMk id="16" creationId="{00000000-0000-0000-0000-000000000000}"/>
          </ac:spMkLst>
        </pc:spChg>
        <pc:spChg chg="mod">
          <ac:chgData name="Xicheng Liu" userId="b561909b-1fc9-4629-899b-7e36c528a276" providerId="ADAL" clId="{935FA28E-D5FA-4055-B083-0895BC1F4F7E}" dt="2026-10-25T16:43:50.483" v="668" actId="403"/>
          <ac:spMkLst>
            <pc:docMk/>
            <pc:sldMk cId="0" sldId="284"/>
            <ac:spMk id="17" creationId="{00000000-0000-0000-0000-000000000000}"/>
          </ac:spMkLst>
        </pc:spChg>
      </pc:sldChg>
      <pc:sldChg chg="modSp mod">
        <pc:chgData name="Xicheng Liu" userId="b561909b-1fc9-4629-899b-7e36c528a276" providerId="ADAL" clId="{935FA28E-D5FA-4055-B083-0895BC1F4F7E}" dt="2026-10-25T16:44:38.132" v="682" actId="1076"/>
        <pc:sldMkLst>
          <pc:docMk/>
          <pc:sldMk cId="0" sldId="289"/>
        </pc:sldMkLst>
        <pc:spChg chg="mod">
          <ac:chgData name="Xicheng Liu" userId="b561909b-1fc9-4629-899b-7e36c528a276" providerId="ADAL" clId="{935FA28E-D5FA-4055-B083-0895BC1F4F7E}" dt="2026-10-25T16:44:32.580" v="680" actId="1076"/>
          <ac:spMkLst>
            <pc:docMk/>
            <pc:sldMk cId="0" sldId="289"/>
            <ac:spMk id="5" creationId="{00000000-0000-0000-0000-000000000000}"/>
          </ac:spMkLst>
        </pc:spChg>
        <pc:spChg chg="mod">
          <ac:chgData name="Xicheng Liu" userId="b561909b-1fc9-4629-899b-7e36c528a276" providerId="ADAL" clId="{935FA28E-D5FA-4055-B083-0895BC1F4F7E}" dt="2026-10-25T16:44:38.132" v="682" actId="1076"/>
          <ac:spMkLst>
            <pc:docMk/>
            <pc:sldMk cId="0" sldId="289"/>
            <ac:spMk id="6" creationId="{00000000-0000-0000-0000-000000000000}"/>
          </ac:spMkLst>
        </pc:spChg>
        <pc:spChg chg="mod">
          <ac:chgData name="Xicheng Liu" userId="b561909b-1fc9-4629-899b-7e36c528a276" providerId="ADAL" clId="{935FA28E-D5FA-4055-B083-0895BC1F4F7E}" dt="2026-10-25T16:44:34.850" v="681" actId="1076"/>
          <ac:spMkLst>
            <pc:docMk/>
            <pc:sldMk cId="0" sldId="289"/>
            <ac:spMk id="7" creationId="{00000000-0000-0000-0000-000000000000}"/>
          </ac:spMkLst>
        </pc:spChg>
      </pc:sldChg>
      <pc:sldChg chg="delSp modSp mod">
        <pc:chgData name="Xicheng Liu" userId="b561909b-1fc9-4629-899b-7e36c528a276" providerId="ADAL" clId="{935FA28E-D5FA-4055-B083-0895BC1F4F7E}" dt="2026-10-25T16:45:27.990" v="708" actId="255"/>
        <pc:sldMkLst>
          <pc:docMk/>
          <pc:sldMk cId="0" sldId="290"/>
        </pc:sldMkLst>
        <pc:spChg chg="mod">
          <ac:chgData name="Xicheng Liu" userId="b561909b-1fc9-4629-899b-7e36c528a276" providerId="ADAL" clId="{935FA28E-D5FA-4055-B083-0895BC1F4F7E}" dt="2026-10-25T16:45:27.990" v="708" actId="255"/>
          <ac:spMkLst>
            <pc:docMk/>
            <pc:sldMk cId="0" sldId="290"/>
            <ac:spMk id="3" creationId="{00000000-0000-0000-0000-000000000000}"/>
          </ac:spMkLst>
        </pc:spChg>
        <pc:spChg chg="mod">
          <ac:chgData name="Xicheng Liu" userId="b561909b-1fc9-4629-899b-7e36c528a276" providerId="ADAL" clId="{935FA28E-D5FA-4055-B083-0895BC1F4F7E}" dt="2026-10-25T16:44:55.891" v="700" actId="14100"/>
          <ac:spMkLst>
            <pc:docMk/>
            <pc:sldMk cId="0" sldId="290"/>
            <ac:spMk id="5" creationId="{00000000-0000-0000-0000-000000000000}"/>
          </ac:spMkLst>
        </pc:spChg>
        <pc:picChg chg="del">
          <ac:chgData name="Xicheng Liu" userId="b561909b-1fc9-4629-899b-7e36c528a276" providerId="ADAL" clId="{935FA28E-D5FA-4055-B083-0895BC1F4F7E}" dt="2026-10-25T16:44:11.230" v="673" actId="478"/>
          <ac:picMkLst>
            <pc:docMk/>
            <pc:sldMk cId="0" sldId="290"/>
            <ac:picMk id="4" creationId="{00000000-0000-0000-0000-000000000000}"/>
          </ac:picMkLst>
        </pc:picChg>
      </pc:sldChg>
      <pc:sldChg chg="modSp mod">
        <pc:chgData name="Xicheng Liu" userId="b561909b-1fc9-4629-899b-7e36c528a276" providerId="ADAL" clId="{935FA28E-D5FA-4055-B083-0895BC1F4F7E}" dt="2026-10-25T16:45:41.876" v="716" actId="27636"/>
        <pc:sldMkLst>
          <pc:docMk/>
          <pc:sldMk cId="0" sldId="291"/>
        </pc:sldMkLst>
        <pc:spChg chg="mod">
          <ac:chgData name="Xicheng Liu" userId="b561909b-1fc9-4629-899b-7e36c528a276" providerId="ADAL" clId="{935FA28E-D5FA-4055-B083-0895BC1F4F7E}" dt="2026-10-25T16:45:41.876" v="716" actId="27636"/>
          <ac:spMkLst>
            <pc:docMk/>
            <pc:sldMk cId="0" sldId="291"/>
            <ac:spMk id="4" creationId="{00000000-0000-0000-0000-000000000000}"/>
          </ac:spMkLst>
        </pc:spChg>
      </pc:sldChg>
      <pc:sldChg chg="modSp mod">
        <pc:chgData name="Xicheng Liu" userId="b561909b-1fc9-4629-899b-7e36c528a276" providerId="ADAL" clId="{935FA28E-D5FA-4055-B083-0895BC1F4F7E}" dt="2026-10-25T16:46:06.863" v="727" actId="404"/>
        <pc:sldMkLst>
          <pc:docMk/>
          <pc:sldMk cId="0" sldId="292"/>
        </pc:sldMkLst>
        <pc:spChg chg="mod">
          <ac:chgData name="Xicheng Liu" userId="b561909b-1fc9-4629-899b-7e36c528a276" providerId="ADAL" clId="{935FA28E-D5FA-4055-B083-0895BC1F4F7E}" dt="2026-10-25T16:46:02.069" v="723" actId="1036"/>
          <ac:spMkLst>
            <pc:docMk/>
            <pc:sldMk cId="0" sldId="292"/>
            <ac:spMk id="4" creationId="{00000000-0000-0000-0000-000000000000}"/>
          </ac:spMkLst>
        </pc:spChg>
        <pc:spChg chg="mod">
          <ac:chgData name="Xicheng Liu" userId="b561909b-1fc9-4629-899b-7e36c528a276" providerId="ADAL" clId="{935FA28E-D5FA-4055-B083-0895BC1F4F7E}" dt="2026-10-25T16:46:06.863" v="727" actId="404"/>
          <ac:spMkLst>
            <pc:docMk/>
            <pc:sldMk cId="0" sldId="292"/>
            <ac:spMk id="5" creationId="{00000000-0000-0000-0000-000000000000}"/>
          </ac:spMkLst>
        </pc:spChg>
      </pc:sldChg>
      <pc:sldChg chg="modSp mod">
        <pc:chgData name="Xicheng Liu" userId="b561909b-1fc9-4629-899b-7e36c528a276" providerId="ADAL" clId="{935FA28E-D5FA-4055-B083-0895BC1F4F7E}" dt="2026-10-25T16:46:48.858" v="752" actId="1036"/>
        <pc:sldMkLst>
          <pc:docMk/>
          <pc:sldMk cId="0" sldId="293"/>
        </pc:sldMkLst>
        <pc:spChg chg="mod">
          <ac:chgData name="Xicheng Liu" userId="b561909b-1fc9-4629-899b-7e36c528a276" providerId="ADAL" clId="{935FA28E-D5FA-4055-B083-0895BC1F4F7E}" dt="2026-10-25T16:46:19.416" v="731" actId="403"/>
          <ac:spMkLst>
            <pc:docMk/>
            <pc:sldMk cId="0" sldId="293"/>
            <ac:spMk id="5" creationId="{00000000-0000-0000-0000-000000000000}"/>
          </ac:spMkLst>
        </pc:spChg>
        <pc:spChg chg="mod">
          <ac:chgData name="Xicheng Liu" userId="b561909b-1fc9-4629-899b-7e36c528a276" providerId="ADAL" clId="{935FA28E-D5FA-4055-B083-0895BC1F4F7E}" dt="2026-10-25T16:46:25.673" v="734" actId="403"/>
          <ac:spMkLst>
            <pc:docMk/>
            <pc:sldMk cId="0" sldId="293"/>
            <ac:spMk id="6" creationId="{00000000-0000-0000-0000-000000000000}"/>
          </ac:spMkLst>
        </pc:spChg>
        <pc:spChg chg="mod">
          <ac:chgData name="Xicheng Liu" userId="b561909b-1fc9-4629-899b-7e36c528a276" providerId="ADAL" clId="{935FA28E-D5FA-4055-B083-0895BC1F4F7E}" dt="2026-10-25T16:46:19.416" v="731" actId="403"/>
          <ac:spMkLst>
            <pc:docMk/>
            <pc:sldMk cId="0" sldId="293"/>
            <ac:spMk id="10" creationId="{00000000-0000-0000-0000-000000000000}"/>
          </ac:spMkLst>
        </pc:spChg>
        <pc:spChg chg="mod">
          <ac:chgData name="Xicheng Liu" userId="b561909b-1fc9-4629-899b-7e36c528a276" providerId="ADAL" clId="{935FA28E-D5FA-4055-B083-0895BC1F4F7E}" dt="2026-10-25T16:46:25.673" v="734" actId="403"/>
          <ac:spMkLst>
            <pc:docMk/>
            <pc:sldMk cId="0" sldId="293"/>
            <ac:spMk id="11" creationId="{00000000-0000-0000-0000-000000000000}"/>
          </ac:spMkLst>
        </pc:spChg>
        <pc:spChg chg="mod">
          <ac:chgData name="Xicheng Liu" userId="b561909b-1fc9-4629-899b-7e36c528a276" providerId="ADAL" clId="{935FA28E-D5FA-4055-B083-0895BC1F4F7E}" dt="2026-10-25T16:46:48.858" v="752" actId="1036"/>
          <ac:spMkLst>
            <pc:docMk/>
            <pc:sldMk cId="0" sldId="293"/>
            <ac:spMk id="13" creationId="{00000000-0000-0000-0000-000000000000}"/>
          </ac:spMkLst>
        </pc:spChg>
        <pc:spChg chg="mod">
          <ac:chgData name="Xicheng Liu" userId="b561909b-1fc9-4629-899b-7e36c528a276" providerId="ADAL" clId="{935FA28E-D5FA-4055-B083-0895BC1F4F7E}" dt="2026-10-25T16:46:19.416" v="731" actId="403"/>
          <ac:spMkLst>
            <pc:docMk/>
            <pc:sldMk cId="0" sldId="293"/>
            <ac:spMk id="15" creationId="{00000000-0000-0000-0000-000000000000}"/>
          </ac:spMkLst>
        </pc:spChg>
        <pc:spChg chg="mod">
          <ac:chgData name="Xicheng Liu" userId="b561909b-1fc9-4629-899b-7e36c528a276" providerId="ADAL" clId="{935FA28E-D5FA-4055-B083-0895BC1F4F7E}" dt="2026-10-25T16:46:34.356" v="739" actId="27636"/>
          <ac:spMkLst>
            <pc:docMk/>
            <pc:sldMk cId="0" sldId="293"/>
            <ac:spMk id="16" creationId="{00000000-0000-0000-0000-000000000000}"/>
          </ac:spMkLst>
        </pc:spChg>
        <pc:spChg chg="mod">
          <ac:chgData name="Xicheng Liu" userId="b561909b-1fc9-4629-899b-7e36c528a276" providerId="ADAL" clId="{935FA28E-D5FA-4055-B083-0895BC1F4F7E}" dt="2026-10-25T16:46:43.062" v="743" actId="3064"/>
          <ac:spMkLst>
            <pc:docMk/>
            <pc:sldMk cId="0" sldId="293"/>
            <ac:spMk id="17" creationId="{00000000-0000-0000-0000-000000000000}"/>
          </ac:spMkLst>
        </pc:spChg>
      </pc:sldChg>
      <pc:sldChg chg="modSp mod">
        <pc:chgData name="Xicheng Liu" userId="b561909b-1fc9-4629-899b-7e36c528a276" providerId="ADAL" clId="{935FA28E-D5FA-4055-B083-0895BC1F4F7E}" dt="2026-10-25T16:47:16.920" v="756" actId="1035"/>
        <pc:sldMkLst>
          <pc:docMk/>
          <pc:sldMk cId="0" sldId="294"/>
        </pc:sldMkLst>
        <pc:spChg chg="mod">
          <ac:chgData name="Xicheng Liu" userId="b561909b-1fc9-4629-899b-7e36c528a276" providerId="ADAL" clId="{935FA28E-D5FA-4055-B083-0895BC1F4F7E}" dt="2026-10-25T16:47:16.920" v="756" actId="1035"/>
          <ac:spMkLst>
            <pc:docMk/>
            <pc:sldMk cId="0" sldId="294"/>
            <ac:spMk id="4" creationId="{00000000-0000-0000-0000-000000000000}"/>
          </ac:spMkLst>
        </pc:spChg>
        <pc:spChg chg="mod">
          <ac:chgData name="Xicheng Liu" userId="b561909b-1fc9-4629-899b-7e36c528a276" providerId="ADAL" clId="{935FA28E-D5FA-4055-B083-0895BC1F4F7E}" dt="2026-10-25T16:47:08.034" v="753" actId="403"/>
          <ac:spMkLst>
            <pc:docMk/>
            <pc:sldMk cId="0" sldId="294"/>
            <ac:spMk id="5" creationId="{00000000-0000-0000-0000-000000000000}"/>
          </ac:spMkLst>
        </pc:spChg>
        <pc:spChg chg="mod">
          <ac:chgData name="Xicheng Liu" userId="b561909b-1fc9-4629-899b-7e36c528a276" providerId="ADAL" clId="{935FA28E-D5FA-4055-B083-0895BC1F4F7E}" dt="2026-10-25T16:47:08.077" v="754" actId="27636"/>
          <ac:spMkLst>
            <pc:docMk/>
            <pc:sldMk cId="0" sldId="294"/>
            <ac:spMk id="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8753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txBody>
          <a:bodyPr/>
          <a:lstStyle/>
          <a:p>
            <a:endParaRPr lang="en-GB"/>
          </a:p>
        </p:txBody>
      </p:sp>
      <p:sp>
        <p:nvSpPr>
          <p:cNvPr id="3" name="Shape 1"/>
          <p:cNvSpPr/>
          <p:nvPr/>
        </p:nvSpPr>
        <p:spPr>
          <a:xfrm>
            <a:off x="0" y="0"/>
            <a:ext cx="12191695" cy="6858000"/>
          </a:xfrm>
          <a:prstGeom prst="rect">
            <a:avLst/>
          </a:prstGeom>
          <a:solidFill>
            <a:srgbClr val="FFFFFF"/>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23.svg"/><Relationship Id="rId5" Type="http://schemas.openxmlformats.org/officeDocument/2006/relationships/image" Target="../media/image22.svg"/><Relationship Id="rId4" Type="http://schemas.openxmlformats.org/officeDocument/2006/relationships/image" Target="../media/image21.sv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27.svg"/><Relationship Id="rId4" Type="http://schemas.openxmlformats.org/officeDocument/2006/relationships/image" Target="../media/image26.svg"/></Relationships>
</file>

<file path=ppt/slides/_rels/slide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1525786"/>
            <a:ext cx="6296860" cy="1476573"/>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Respectful Pluralism and Beyond</a:t>
            </a:r>
            <a:endParaRPr lang="en-US" sz="4650" dirty="0"/>
          </a:p>
        </p:txBody>
      </p:sp>
      <p:sp>
        <p:nvSpPr>
          <p:cNvPr id="4" name="Text 1"/>
          <p:cNvSpPr/>
          <p:nvPr/>
        </p:nvSpPr>
        <p:spPr>
          <a:xfrm>
            <a:off x="661475" y="3096816"/>
            <a:ext cx="6296860"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Day 6 — Evaluating the Debate</a:t>
            </a:r>
            <a:endParaRPr lang="en-US" sz="2300" dirty="0"/>
          </a:p>
        </p:txBody>
      </p:sp>
      <p:sp>
        <p:nvSpPr>
          <p:cNvPr id="5" name="Text 2"/>
          <p:cNvSpPr/>
          <p:nvPr/>
        </p:nvSpPr>
        <p:spPr>
          <a:xfrm>
            <a:off x="661475" y="3820418"/>
            <a:ext cx="6296860"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Can the religion/spirituality debate be resolved by respectful pluralism, philosophical ethics, or tradition-informed practice — and where do both great debates of the course finally land?</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1475" y="1121668"/>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Today's Three Core Questions</a:t>
            </a:r>
            <a:endParaRPr lang="en-US" sz="4650" dirty="0"/>
          </a:p>
        </p:txBody>
      </p:sp>
      <p:sp>
        <p:nvSpPr>
          <p:cNvPr id="3" name="Shape 1"/>
          <p:cNvSpPr/>
          <p:nvPr/>
        </p:nvSpPr>
        <p:spPr>
          <a:xfrm>
            <a:off x="661475" y="2332434"/>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750075" y="2376736"/>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1</a:t>
            </a:r>
            <a:endParaRPr lang="en-US" sz="2750" dirty="0"/>
          </a:p>
        </p:txBody>
      </p:sp>
      <p:sp>
        <p:nvSpPr>
          <p:cNvPr id="5" name="Text 3"/>
          <p:cNvSpPr/>
          <p:nvPr/>
        </p:nvSpPr>
        <p:spPr>
          <a:xfrm>
            <a:off x="1429310" y="2413595"/>
            <a:ext cx="2658202" cy="2953544"/>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Does respectful pluralism resolve the religion/spirituality debate — or merely postpone its hard questions?</a:t>
            </a:r>
            <a:endParaRPr lang="en-US" sz="2300" dirty="0"/>
          </a:p>
        </p:txBody>
      </p:sp>
      <p:sp>
        <p:nvSpPr>
          <p:cNvPr id="6" name="Shape 4"/>
          <p:cNvSpPr/>
          <p:nvPr/>
        </p:nvSpPr>
        <p:spPr>
          <a:xfrm>
            <a:off x="4382779" y="2332434"/>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7" name="Text 5"/>
          <p:cNvSpPr/>
          <p:nvPr/>
        </p:nvSpPr>
        <p:spPr>
          <a:xfrm>
            <a:off x="4471380" y="2376736"/>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2</a:t>
            </a:r>
            <a:endParaRPr lang="en-US" sz="2750" dirty="0"/>
          </a:p>
        </p:txBody>
      </p:sp>
      <p:sp>
        <p:nvSpPr>
          <p:cNvPr id="8" name="Text 6"/>
          <p:cNvSpPr/>
          <p:nvPr/>
        </p:nvSpPr>
        <p:spPr>
          <a:xfrm>
            <a:off x="5150614" y="2413595"/>
            <a:ext cx="2658202" cy="3322737"/>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Can philosophical ethics supply the shared foundation that religion cannot — and does the 'separation thesis' block the way?</a:t>
            </a:r>
            <a:endParaRPr lang="en-US" sz="2300" dirty="0"/>
          </a:p>
        </p:txBody>
      </p:sp>
      <p:sp>
        <p:nvSpPr>
          <p:cNvPr id="9" name="Shape 7"/>
          <p:cNvSpPr/>
          <p:nvPr/>
        </p:nvSpPr>
        <p:spPr>
          <a:xfrm>
            <a:off x="8104084" y="2332434"/>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10" name="Text 8"/>
          <p:cNvSpPr/>
          <p:nvPr/>
        </p:nvSpPr>
        <p:spPr>
          <a:xfrm>
            <a:off x="8192684" y="2376736"/>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3</a:t>
            </a:r>
            <a:endParaRPr lang="en-US" sz="2750" dirty="0"/>
          </a:p>
        </p:txBody>
      </p:sp>
      <p:sp>
        <p:nvSpPr>
          <p:cNvPr id="11" name="Text 9"/>
          <p:cNvSpPr/>
          <p:nvPr/>
        </p:nvSpPr>
        <p:spPr>
          <a:xfrm>
            <a:off x="8871919" y="2413595"/>
            <a:ext cx="2658202" cy="2953544"/>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Does tradition-informed practice offer a way beyond the debate — or only a more sophisticated way back into it?</a:t>
            </a:r>
            <a:endParaRPr lang="en-US" sz="2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61475" y="729952"/>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Learning Objectives</a:t>
            </a:r>
            <a:endParaRPr lang="en-US" sz="4400" dirty="0"/>
          </a:p>
        </p:txBody>
      </p:sp>
      <p:sp>
        <p:nvSpPr>
          <p:cNvPr id="3" name="Shape 1"/>
          <p:cNvSpPr/>
          <p:nvPr/>
        </p:nvSpPr>
        <p:spPr>
          <a:xfrm>
            <a:off x="661475" y="1857871"/>
            <a:ext cx="5327715" cy="2028428"/>
          </a:xfrm>
          <a:prstGeom prst="roundRect">
            <a:avLst>
              <a:gd name="adj" fmla="val 4648"/>
            </a:avLst>
          </a:prstGeom>
          <a:solidFill>
            <a:srgbClr val="FFFFFF"/>
          </a:solidFill>
          <a:ln w="25399">
            <a:solidFill>
              <a:srgbClr val="D8D4D4"/>
            </a:solidFill>
            <a:prstDash val="solid"/>
          </a:ln>
        </p:spPr>
        <p:txBody>
          <a:bodyPr/>
          <a:lstStyle/>
          <a:p>
            <a:endParaRPr lang="en-GB"/>
          </a:p>
        </p:txBody>
      </p:sp>
      <p:sp>
        <p:nvSpPr>
          <p:cNvPr id="4" name="Text 2"/>
          <p:cNvSpPr/>
          <p:nvPr/>
        </p:nvSpPr>
        <p:spPr>
          <a:xfrm>
            <a:off x="911301" y="2107704"/>
            <a:ext cx="4828062"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Restate Hicks (2002)</a:t>
            </a:r>
            <a:endParaRPr lang="en-US" sz="2200" dirty="0"/>
          </a:p>
        </p:txBody>
      </p:sp>
      <p:sp>
        <p:nvSpPr>
          <p:cNvPr id="5" name="Text 3"/>
          <p:cNvSpPr/>
          <p:nvPr/>
        </p:nvSpPr>
        <p:spPr>
          <a:xfrm>
            <a:off x="911301" y="2586335"/>
            <a:ext cx="4828062"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Explain respectful pluralism accurately — its presumption of inclusion, three limiting norms, and what it requires of leaders.</a:t>
            </a:r>
            <a:endParaRPr lang="en-US" sz="1750" dirty="0"/>
          </a:p>
        </p:txBody>
      </p:sp>
      <p:sp>
        <p:nvSpPr>
          <p:cNvPr id="6" name="Shape 4"/>
          <p:cNvSpPr/>
          <p:nvPr/>
        </p:nvSpPr>
        <p:spPr>
          <a:xfrm>
            <a:off x="6202406" y="1857871"/>
            <a:ext cx="5327814" cy="2028428"/>
          </a:xfrm>
          <a:prstGeom prst="roundRect">
            <a:avLst>
              <a:gd name="adj" fmla="val 4648"/>
            </a:avLst>
          </a:prstGeom>
          <a:solidFill>
            <a:srgbClr val="FFFFFF"/>
          </a:solidFill>
          <a:ln w="25399">
            <a:solidFill>
              <a:srgbClr val="D8D4D4"/>
            </a:solidFill>
            <a:prstDash val="solid"/>
          </a:ln>
        </p:spPr>
        <p:txBody>
          <a:bodyPr/>
          <a:lstStyle/>
          <a:p>
            <a:endParaRPr lang="en-GB"/>
          </a:p>
        </p:txBody>
      </p:sp>
      <p:sp>
        <p:nvSpPr>
          <p:cNvPr id="7" name="Text 5"/>
          <p:cNvSpPr/>
          <p:nvPr/>
        </p:nvSpPr>
        <p:spPr>
          <a:xfrm>
            <a:off x="6452232" y="2107704"/>
            <a:ext cx="4828161"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Evaluate Fairly</a:t>
            </a:r>
            <a:endParaRPr lang="en-US" sz="2200" dirty="0"/>
          </a:p>
        </p:txBody>
      </p:sp>
      <p:sp>
        <p:nvSpPr>
          <p:cNvPr id="8" name="Text 6"/>
          <p:cNvSpPr/>
          <p:nvPr/>
        </p:nvSpPr>
        <p:spPr>
          <a:xfrm>
            <a:off x="6452232" y="2586335"/>
            <a:ext cx="4828161"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Use Gotsis &amp; Kortezi's assessment: the best model yet, but one that 'fails to fully capture the complexity' of spirituality.</a:t>
            </a:r>
            <a:endParaRPr lang="en-US" sz="1750" dirty="0"/>
          </a:p>
        </p:txBody>
      </p:sp>
      <p:sp>
        <p:nvSpPr>
          <p:cNvPr id="9" name="Shape 7"/>
          <p:cNvSpPr/>
          <p:nvPr/>
        </p:nvSpPr>
        <p:spPr>
          <a:xfrm>
            <a:off x="661475" y="4099520"/>
            <a:ext cx="5327715" cy="2028428"/>
          </a:xfrm>
          <a:prstGeom prst="roundRect">
            <a:avLst>
              <a:gd name="adj" fmla="val 4648"/>
            </a:avLst>
          </a:prstGeom>
          <a:solidFill>
            <a:srgbClr val="FFFFFF"/>
          </a:solidFill>
          <a:ln w="25399">
            <a:solidFill>
              <a:srgbClr val="D8D4D4"/>
            </a:solidFill>
            <a:prstDash val="solid"/>
          </a:ln>
        </p:spPr>
        <p:txBody>
          <a:bodyPr/>
          <a:lstStyle/>
          <a:p>
            <a:endParaRPr lang="en-GB"/>
          </a:p>
        </p:txBody>
      </p:sp>
      <p:sp>
        <p:nvSpPr>
          <p:cNvPr id="10" name="Text 8"/>
          <p:cNvSpPr/>
          <p:nvPr/>
        </p:nvSpPr>
        <p:spPr>
          <a:xfrm>
            <a:off x="911301" y="4349353"/>
            <a:ext cx="4828062"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Compare Ethical Traditions</a:t>
            </a:r>
            <a:endParaRPr lang="en-US" sz="2200" dirty="0"/>
          </a:p>
        </p:txBody>
      </p:sp>
      <p:sp>
        <p:nvSpPr>
          <p:cNvPr id="11" name="Text 9"/>
          <p:cNvSpPr/>
          <p:nvPr/>
        </p:nvSpPr>
        <p:spPr>
          <a:xfrm>
            <a:off x="911301" y="4827984"/>
            <a:ext cx="4828062"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Explain why utilitarianism fails, deontology half-succeeds, and virtue ethics 'encompasses character and well-being'.</a:t>
            </a:r>
            <a:endParaRPr lang="en-US" sz="1750" dirty="0"/>
          </a:p>
        </p:txBody>
      </p:sp>
      <p:sp>
        <p:nvSpPr>
          <p:cNvPr id="12" name="Shape 10"/>
          <p:cNvSpPr/>
          <p:nvPr/>
        </p:nvSpPr>
        <p:spPr>
          <a:xfrm>
            <a:off x="6202406" y="4099520"/>
            <a:ext cx="5327814" cy="2028428"/>
          </a:xfrm>
          <a:prstGeom prst="roundRect">
            <a:avLst>
              <a:gd name="adj" fmla="val 4648"/>
            </a:avLst>
          </a:prstGeom>
          <a:solidFill>
            <a:srgbClr val="FFFFFF"/>
          </a:solidFill>
          <a:ln w="25399">
            <a:solidFill>
              <a:srgbClr val="D8D4D4"/>
            </a:solidFill>
            <a:prstDash val="solid"/>
          </a:ln>
        </p:spPr>
        <p:txBody>
          <a:bodyPr/>
          <a:lstStyle/>
          <a:p>
            <a:endParaRPr lang="en-GB"/>
          </a:p>
        </p:txBody>
      </p:sp>
      <p:sp>
        <p:nvSpPr>
          <p:cNvPr id="13" name="Text 11"/>
          <p:cNvSpPr/>
          <p:nvPr/>
        </p:nvSpPr>
        <p:spPr>
          <a:xfrm>
            <a:off x="6452232" y="4349353"/>
            <a:ext cx="4828161"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Synthesise the Module</a:t>
            </a:r>
            <a:endParaRPr lang="en-US" sz="2200" dirty="0"/>
          </a:p>
        </p:txBody>
      </p:sp>
      <p:sp>
        <p:nvSpPr>
          <p:cNvPr id="14" name="Text 12"/>
          <p:cNvSpPr/>
          <p:nvPr/>
        </p:nvSpPr>
        <p:spPr>
          <a:xfrm>
            <a:off x="6452232" y="4827984"/>
            <a:ext cx="4828161"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Explain tradition-informed practice and restate where both the instrumentality and religion/spirituality debates finally land.</a:t>
            </a:r>
            <a:endParaRPr lang="en-US" sz="1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61475" y="1341140"/>
            <a:ext cx="10868745" cy="295275"/>
          </a:xfrm>
          <a:prstGeom prst="rect">
            <a:avLst/>
          </a:prstGeom>
          <a:noFill/>
          <a:ln/>
        </p:spPr>
        <p:txBody>
          <a:bodyPr wrap="none" lIns="0" tIns="0" rIns="0" bIns="0" rtlCol="0" anchor="t"/>
          <a:lstStyle/>
          <a:p>
            <a:pPr marL="0" indent="0" algn="l">
              <a:lnSpc>
                <a:spcPct val="104000"/>
              </a:lnSpc>
              <a:buNone/>
            </a:pPr>
            <a:r>
              <a:rPr lang="en-US" sz="1850" b="1" dirty="0">
                <a:solidFill>
                  <a:srgbClr val="1B1B27"/>
                </a:solidFill>
                <a:latin typeface="Inter Bold" pitchFamily="34" charset="0"/>
                <a:ea typeface="Inter Bold" pitchFamily="34" charset="-122"/>
                <a:cs typeface="Inter Bold" pitchFamily="34" charset="-120"/>
              </a:rPr>
              <a:t>Primary Readings</a:t>
            </a:r>
            <a:endParaRPr lang="en-US" sz="1850" dirty="0"/>
          </a:p>
        </p:txBody>
      </p:sp>
      <p:sp>
        <p:nvSpPr>
          <p:cNvPr id="3" name="Text 1"/>
          <p:cNvSpPr/>
          <p:nvPr/>
        </p:nvSpPr>
        <p:spPr>
          <a:xfrm>
            <a:off x="661475" y="1696839"/>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What You Should Have Read</a:t>
            </a:r>
            <a:endParaRPr lang="en-US" sz="3700"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36075" y="2488902"/>
            <a:ext cx="2600756" cy="2092821"/>
          </a:xfrm>
          <a:prstGeom prst="rect">
            <a:avLst/>
          </a:prstGeom>
        </p:spPr>
      </p:pic>
      <p:sp>
        <p:nvSpPr>
          <p:cNvPr id="5" name="Text 2"/>
          <p:cNvSpPr/>
          <p:nvPr/>
        </p:nvSpPr>
        <p:spPr>
          <a:xfrm>
            <a:off x="901281" y="2514302"/>
            <a:ext cx="2335551"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Hicks (2002)</a:t>
            </a:r>
            <a:endParaRPr lang="en-US" sz="1850" dirty="0"/>
          </a:p>
        </p:txBody>
      </p:sp>
      <p:sp>
        <p:nvSpPr>
          <p:cNvPr id="6" name="Text 3"/>
          <p:cNvSpPr/>
          <p:nvPr/>
        </p:nvSpPr>
        <p:spPr>
          <a:xfrm>
            <a:off x="901281" y="2900263"/>
            <a:ext cx="2335551" cy="816471"/>
          </a:xfrm>
          <a:prstGeom prst="rect">
            <a:avLst/>
          </a:prstGeom>
          <a:noFill/>
          <a:ln/>
        </p:spPr>
        <p:txBody>
          <a:bodyPr wrap="square" lIns="0" tIns="0" rIns="0" bIns="0" rtlCol="0" anchor="t">
            <a:noAutofit/>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Re-open from Day 5 — the day's central proposal is his.</a:t>
            </a:r>
            <a:endParaRPr lang="en-US"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400439" y="2488902"/>
            <a:ext cx="2600855" cy="2092821"/>
          </a:xfrm>
          <a:prstGeom prst="rect">
            <a:avLst/>
          </a:prstGeom>
        </p:spPr>
      </p:pic>
      <p:sp>
        <p:nvSpPr>
          <p:cNvPr id="8" name="Text 4"/>
          <p:cNvSpPr/>
          <p:nvPr/>
        </p:nvSpPr>
        <p:spPr>
          <a:xfrm>
            <a:off x="3665644" y="2514302"/>
            <a:ext cx="2335650" cy="590550"/>
          </a:xfrm>
          <a:prstGeom prst="rect">
            <a:avLst/>
          </a:prstGeom>
          <a:noFill/>
          <a:ln/>
        </p:spPr>
        <p:txBody>
          <a:bodyPr wrap="square" lIns="0" tIns="0" rIns="0" bIns="0" rtlCol="0" anchor="t">
            <a:normAutofit/>
          </a:bodyPr>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Gotsis &amp; Kortezi (2007)</a:t>
            </a:r>
            <a:endParaRPr lang="en-US" sz="1850" dirty="0"/>
          </a:p>
        </p:txBody>
      </p:sp>
      <p:sp>
        <p:nvSpPr>
          <p:cNvPr id="9" name="Text 5"/>
          <p:cNvSpPr/>
          <p:nvPr/>
        </p:nvSpPr>
        <p:spPr>
          <a:xfrm>
            <a:off x="3665644" y="3195538"/>
            <a:ext cx="2335650" cy="1360785"/>
          </a:xfrm>
          <a:prstGeom prst="rect">
            <a:avLst/>
          </a:prstGeom>
          <a:noFill/>
          <a:ln/>
        </p:spPr>
        <p:txBody>
          <a:bodyPr wrap="square" lIns="0" tIns="0" rIns="0" bIns="0" rtlCol="0" anchor="t">
            <a:noAutofit/>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The most systematic review in the corpus; assesses respectful pluralism and tests ethical foundations.</a:t>
            </a:r>
            <a:endParaRPr lang="en-US"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64902" y="2488902"/>
            <a:ext cx="2600855" cy="2092821"/>
          </a:xfrm>
          <a:prstGeom prst="rect">
            <a:avLst/>
          </a:prstGeom>
        </p:spPr>
      </p:pic>
      <p:sp>
        <p:nvSpPr>
          <p:cNvPr id="11" name="Text 6"/>
          <p:cNvSpPr/>
          <p:nvPr/>
        </p:nvSpPr>
        <p:spPr>
          <a:xfrm>
            <a:off x="6430107" y="2514302"/>
            <a:ext cx="2335650"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Vu &amp; Gill (2019)</a:t>
            </a:r>
            <a:endParaRPr lang="en-US" sz="1850" dirty="0"/>
          </a:p>
        </p:txBody>
      </p:sp>
      <p:sp>
        <p:nvSpPr>
          <p:cNvPr id="12" name="Text 7"/>
          <p:cNvSpPr/>
          <p:nvPr/>
        </p:nvSpPr>
        <p:spPr>
          <a:xfrm>
            <a:off x="6430107" y="2900263"/>
            <a:ext cx="2335650" cy="1088628"/>
          </a:xfrm>
          <a:prstGeom prst="rect">
            <a:avLst/>
          </a:prstGeom>
          <a:noFill/>
          <a:ln/>
        </p:spPr>
        <p:txBody>
          <a:bodyPr wrap="square" lIns="0" tIns="0" rIns="0" bIns="0" rtlCol="0" anchor="t">
            <a:noAutofit/>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Buddhist skilful means and non-attachment as spiritual leadership practice.</a:t>
            </a:r>
            <a:endParaRPr lang="en-US" dirty="0"/>
          </a:p>
        </p:txBody>
      </p:sp>
      <p:pic>
        <p:nvPicPr>
          <p:cNvPr id="13"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929365" y="2488902"/>
            <a:ext cx="2600855" cy="2092821"/>
          </a:xfrm>
          <a:prstGeom prst="rect">
            <a:avLst/>
          </a:prstGeom>
        </p:spPr>
      </p:pic>
      <p:sp>
        <p:nvSpPr>
          <p:cNvPr id="14" name="Text 8"/>
          <p:cNvSpPr/>
          <p:nvPr/>
        </p:nvSpPr>
        <p:spPr>
          <a:xfrm>
            <a:off x="9194570" y="2514302"/>
            <a:ext cx="2335650"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Miller (2020)</a:t>
            </a:r>
            <a:endParaRPr lang="en-US" sz="1850" dirty="0"/>
          </a:p>
        </p:txBody>
      </p:sp>
      <p:sp>
        <p:nvSpPr>
          <p:cNvPr id="15" name="Text 9"/>
          <p:cNvSpPr/>
          <p:nvPr/>
        </p:nvSpPr>
        <p:spPr>
          <a:xfrm>
            <a:off x="9194570" y="2900263"/>
            <a:ext cx="2335650" cy="1088628"/>
          </a:xfrm>
          <a:prstGeom prst="rect">
            <a:avLst/>
          </a:prstGeom>
          <a:noFill/>
          <a:ln/>
        </p:spPr>
        <p:txBody>
          <a:bodyPr wrap="square" lIns="0" tIns="0" rIns="0" bIns="0" rtlCol="0" anchor="t">
            <a:noAutofit/>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Ignatian and Quaker discernment — particular practice, generalisable pattern.</a:t>
            </a:r>
            <a:endParaRPr lang="en-US" dirty="0"/>
          </a:p>
        </p:txBody>
      </p:sp>
      <p:pic>
        <p:nvPicPr>
          <p:cNvPr id="16"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6075" y="4833342"/>
            <a:ext cx="10894145" cy="708918"/>
          </a:xfrm>
          <a:prstGeom prst="rect">
            <a:avLst/>
          </a:prstGeom>
        </p:spPr>
      </p:pic>
      <p:sp>
        <p:nvSpPr>
          <p:cNvPr id="17" name="Text 10"/>
          <p:cNvSpPr/>
          <p:nvPr/>
        </p:nvSpPr>
        <p:spPr>
          <a:xfrm>
            <a:off x="901281" y="4858742"/>
            <a:ext cx="10628940"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Wicks (2014)</a:t>
            </a:r>
            <a:endParaRPr lang="en-US" sz="1850" dirty="0"/>
          </a:p>
        </p:txBody>
      </p:sp>
      <p:sp>
        <p:nvSpPr>
          <p:cNvPr id="18" name="Text 11"/>
          <p:cNvSpPr/>
          <p:nvPr/>
        </p:nvSpPr>
        <p:spPr>
          <a:xfrm>
            <a:off x="901281" y="5244703"/>
            <a:ext cx="10628940" cy="272157"/>
          </a:xfrm>
          <a:prstGeom prst="rect">
            <a:avLst/>
          </a:prstGeom>
          <a:noFill/>
          <a:ln/>
        </p:spPr>
        <p:txBody>
          <a:bodyPr wrap="none" lIns="0" tIns="0" rIns="0" bIns="0" rtlCol="0" anchor="t"/>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Secondary reading — stakeholder theory and the separation thesis.</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661475" y="1636911"/>
            <a:ext cx="1299832" cy="358973"/>
          </a:xfrm>
          <a:prstGeom prst="roundRect">
            <a:avLst>
              <a:gd name="adj" fmla="val 22115"/>
            </a:avLst>
          </a:prstGeom>
          <a:solidFill>
            <a:srgbClr val="E1E1EA"/>
          </a:solidFill>
          <a:ln/>
        </p:spPr>
        <p:txBody>
          <a:bodyPr/>
          <a:lstStyle/>
          <a:p>
            <a:endParaRPr lang="en-GB"/>
          </a:p>
        </p:txBody>
      </p:sp>
      <p:sp>
        <p:nvSpPr>
          <p:cNvPr id="3" name="Text 1"/>
          <p:cNvSpPr/>
          <p:nvPr/>
        </p:nvSpPr>
        <p:spPr>
          <a:xfrm>
            <a:off x="803156" y="1707753"/>
            <a:ext cx="1626055"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CHAPTER 1</a:t>
            </a:r>
            <a:endParaRPr lang="en-US" sz="1450" dirty="0"/>
          </a:p>
        </p:txBody>
      </p:sp>
      <p:sp>
        <p:nvSpPr>
          <p:cNvPr id="4" name="Text 2"/>
          <p:cNvSpPr/>
          <p:nvPr/>
        </p:nvSpPr>
        <p:spPr>
          <a:xfrm>
            <a:off x="661475" y="2090341"/>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Respectful Pluralism</a:t>
            </a:r>
            <a:endParaRPr lang="en-US" sz="4650" dirty="0"/>
          </a:p>
        </p:txBody>
      </p:sp>
      <p:sp>
        <p:nvSpPr>
          <p:cNvPr id="5" name="Text 3"/>
          <p:cNvSpPr/>
          <p:nvPr/>
        </p:nvSpPr>
        <p:spPr>
          <a:xfrm>
            <a:off x="661475" y="3183037"/>
            <a:ext cx="10868745" cy="2037953"/>
          </a:xfrm>
          <a:prstGeom prst="rect">
            <a:avLst/>
          </a:prstGeom>
          <a:noFill/>
          <a:ln/>
        </p:spPr>
        <p:txBody>
          <a:bodyPr wrap="square" lIns="0" tIns="0" rIns="0" bIns="0" rtlCol="0" anchor="t">
            <a:normAutofit/>
          </a:bodyPr>
          <a:lstStyle/>
          <a:p>
            <a:pPr marL="0" indent="0" algn="l">
              <a:lnSpc>
                <a:spcPct val="104000"/>
              </a:lnSpc>
              <a:buNone/>
            </a:pPr>
            <a:r>
              <a:rPr lang="en-US" sz="6400" b="1" dirty="0">
                <a:solidFill>
                  <a:srgbClr val="1B1B27"/>
                </a:solidFill>
                <a:latin typeface="Inter Bold" pitchFamily="34" charset="0"/>
                <a:ea typeface="Inter Bold" pitchFamily="34" charset="-122"/>
                <a:cs typeface="Inter Bold" pitchFamily="34" charset="-120"/>
              </a:rPr>
              <a:t>What does Hicks (2002) actually require?</a:t>
            </a:r>
            <a:endParaRPr lang="en-US" sz="6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807740"/>
            <a:ext cx="6296860" cy="1402953"/>
          </a:xfrm>
          <a:prstGeom prst="rect">
            <a:avLst/>
          </a:prstGeom>
          <a:noFill/>
          <a:ln/>
        </p:spPr>
        <p:txBody>
          <a:bodyPr wrap="square" lIns="0" tIns="0" rIns="0" bIns="0" rtlCol="0" anchor="t">
            <a:normAutofit/>
          </a:bodyPr>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The Framework in Brief</a:t>
            </a:r>
            <a:endParaRPr lang="en-US" sz="4400" dirty="0"/>
          </a:p>
        </p:txBody>
      </p:sp>
      <p:sp>
        <p:nvSpPr>
          <p:cNvPr id="4" name="Text 1"/>
          <p:cNvSpPr/>
          <p:nvPr/>
        </p:nvSpPr>
        <p:spPr>
          <a:xfrm>
            <a:off x="5570001" y="2770287"/>
            <a:ext cx="5960219" cy="1750219"/>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'Procedural frameworks of leadership are needed that allow employers and employees to negotiate religious, spiritual, and other forms of diversity — without requiring organizational leaders to resolve theological and philosophical issues.' — Hicks (2002)</a:t>
            </a:r>
            <a:endParaRPr lang="en-US" sz="1750" dirty="0"/>
          </a:p>
        </p:txBody>
      </p:sp>
      <p:sp>
        <p:nvSpPr>
          <p:cNvPr id="5" name="Shape 2"/>
          <p:cNvSpPr/>
          <p:nvPr/>
        </p:nvSpPr>
        <p:spPr>
          <a:xfrm>
            <a:off x="5233360" y="2530475"/>
            <a:ext cx="25399" cy="2229842"/>
          </a:xfrm>
          <a:prstGeom prst="roundRect">
            <a:avLst>
              <a:gd name="adj" fmla="val 50001"/>
            </a:avLst>
          </a:prstGeom>
          <a:solidFill>
            <a:srgbClr val="1B1B27"/>
          </a:solidFill>
          <a:ln/>
        </p:spPr>
        <p:txBody>
          <a:bodyPr/>
          <a:lstStyle/>
          <a:p>
            <a:endParaRPr lang="en-GB"/>
          </a:p>
        </p:txBody>
      </p:sp>
      <p:sp>
        <p:nvSpPr>
          <p:cNvPr id="6" name="Text 3"/>
          <p:cNvSpPr/>
          <p:nvPr/>
        </p:nvSpPr>
        <p:spPr>
          <a:xfrm>
            <a:off x="5233360" y="5000129"/>
            <a:ext cx="6296860"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Respectful pluralism is not a doctrine about what spirituality </a:t>
            </a:r>
            <a:r>
              <a:rPr lang="en-US" sz="1750" i="1" dirty="0">
                <a:solidFill>
                  <a:srgbClr val="3C3939"/>
                </a:solidFill>
                <a:latin typeface="Inter" pitchFamily="34" charset="0"/>
                <a:ea typeface="Inter" pitchFamily="34" charset="-122"/>
                <a:cs typeface="Inter" pitchFamily="34" charset="-120"/>
              </a:rPr>
              <a:t>is</a:t>
            </a:r>
            <a:r>
              <a:rPr lang="en-US" sz="1750" dirty="0">
                <a:solidFill>
                  <a:srgbClr val="3C3939"/>
                </a:solidFill>
                <a:latin typeface="Inter" pitchFamily="34" charset="0"/>
                <a:ea typeface="Inter" pitchFamily="34" charset="-122"/>
                <a:cs typeface="Inter" pitchFamily="34" charset="-120"/>
              </a:rPr>
              <a:t> — it is a procedure for what may be </a:t>
            </a:r>
            <a:r>
              <a:rPr lang="en-US" sz="1750" i="1" dirty="0">
                <a:solidFill>
                  <a:srgbClr val="3C3939"/>
                </a:solidFill>
                <a:latin typeface="Inter" pitchFamily="34" charset="0"/>
                <a:ea typeface="Inter" pitchFamily="34" charset="-122"/>
                <a:cs typeface="Inter" pitchFamily="34" charset="-120"/>
              </a:rPr>
              <a:t>expressed</a:t>
            </a:r>
            <a:r>
              <a:rPr lang="en-US" sz="1750" dirty="0">
                <a:solidFill>
                  <a:srgbClr val="3C3939"/>
                </a:solidFill>
                <a:latin typeface="Inter" pitchFamily="34" charset="0"/>
                <a:ea typeface="Inter" pitchFamily="34" charset="-122"/>
                <a:cs typeface="Inter" pitchFamily="34" charset="-120"/>
              </a:rPr>
              <a:t>.</a:t>
            </a:r>
            <a:endParaRPr lang="en-US" sz="17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661475" y="2079228"/>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The Guiding Principle: Presumption of Inclusion</a:t>
            </a:r>
            <a:endParaRPr lang="en-US" sz="3450" dirty="0"/>
          </a:p>
        </p:txBody>
      </p:sp>
      <p:sp>
        <p:nvSpPr>
          <p:cNvPr id="3" name="Text 1"/>
          <p:cNvSpPr/>
          <p:nvPr/>
        </p:nvSpPr>
        <p:spPr>
          <a:xfrm>
            <a:off x="661475" y="2898775"/>
            <a:ext cx="10868745" cy="893564"/>
          </a:xfrm>
          <a:prstGeom prst="rect">
            <a:avLst/>
          </a:prstGeom>
          <a:noFill/>
          <a:ln/>
        </p:spPr>
        <p:txBody>
          <a:bodyPr wrap="square" lIns="0" tIns="0" rIns="0" bIns="0" rtlCol="0" anchor="t">
            <a:noAutofit/>
          </a:bodyPr>
          <a:lstStyle/>
          <a:p>
            <a:pPr marL="0" indent="0" algn="l">
              <a:lnSpc>
                <a:spcPct val="117000"/>
              </a:lnSpc>
              <a:spcAft>
                <a:spcPts val="1150"/>
              </a:spcAft>
              <a:buNone/>
            </a:pPr>
            <a:r>
              <a:rPr lang="en-US" sz="2000" dirty="0">
                <a:solidFill>
                  <a:srgbClr val="3C3939"/>
                </a:solidFill>
                <a:latin typeface="Inter" pitchFamily="34" charset="0"/>
                <a:ea typeface="Inter" pitchFamily="34" charset="-122"/>
                <a:cs typeface="Inter" pitchFamily="34" charset="-120"/>
              </a:rPr>
              <a:t>The default favours expression. Employees may bring their </a:t>
            </a:r>
            <a:r>
              <a:rPr lang="en-US" sz="2000" b="1" dirty="0">
                <a:solidFill>
                  <a:srgbClr val="3C3939"/>
                </a:solidFill>
                <a:latin typeface="Inter Bold" pitchFamily="34" charset="0"/>
                <a:ea typeface="Inter Bold" pitchFamily="34" charset="-122"/>
                <a:cs typeface="Inter Bold" pitchFamily="34" charset="-120"/>
              </a:rPr>
              <a:t>religious, spiritual, political, cultural and other commitments</a:t>
            </a:r>
            <a:r>
              <a:rPr lang="en-US" sz="2000" dirty="0">
                <a:solidFill>
                  <a:srgbClr val="3C3939"/>
                </a:solidFill>
                <a:latin typeface="Inter" pitchFamily="34" charset="0"/>
                <a:ea typeface="Inter" pitchFamily="34" charset="-122"/>
                <a:cs typeface="Inter" pitchFamily="34" charset="-120"/>
              </a:rPr>
              <a:t> to work 'to a significant degree'.</a:t>
            </a:r>
            <a:endParaRPr lang="en-US" sz="2000" dirty="0"/>
          </a:p>
          <a:p>
            <a:pPr marL="0" indent="0" algn="l">
              <a:lnSpc>
                <a:spcPct val="117000"/>
              </a:lnSpc>
              <a:buNone/>
            </a:pPr>
            <a:r>
              <a:rPr lang="en-US" sz="2000" dirty="0">
                <a:solidFill>
                  <a:srgbClr val="3C3939"/>
                </a:solidFill>
                <a:latin typeface="Inter" pitchFamily="34" charset="0"/>
                <a:ea typeface="Inter" pitchFamily="34" charset="-122"/>
                <a:cs typeface="Inter" pitchFamily="34" charset="-120"/>
              </a:rPr>
              <a:t>The burden of proof lies on </a:t>
            </a:r>
            <a:r>
              <a:rPr lang="en-US" sz="2000" i="1" dirty="0">
                <a:solidFill>
                  <a:srgbClr val="3C3939"/>
                </a:solidFill>
                <a:latin typeface="Inter" pitchFamily="34" charset="0"/>
                <a:ea typeface="Inter" pitchFamily="34" charset="-122"/>
                <a:cs typeface="Inter" pitchFamily="34" charset="-120"/>
              </a:rPr>
              <a:t>exclusion</a:t>
            </a:r>
            <a:r>
              <a:rPr lang="en-US" sz="2000" dirty="0">
                <a:solidFill>
                  <a:srgbClr val="3C3939"/>
                </a:solidFill>
                <a:latin typeface="Inter" pitchFamily="34" charset="0"/>
                <a:ea typeface="Inter" pitchFamily="34" charset="-122"/>
                <a:cs typeface="Inter" pitchFamily="34" charset="-120"/>
              </a:rPr>
              <a:t>, not inclusion — grounded in the </a:t>
            </a:r>
            <a:r>
              <a:rPr lang="en-US" sz="2000" b="1" dirty="0">
                <a:solidFill>
                  <a:srgbClr val="3C3939"/>
                </a:solidFill>
                <a:latin typeface="Inter Bold" pitchFamily="34" charset="0"/>
                <a:ea typeface="Inter Bold" pitchFamily="34" charset="-122"/>
                <a:cs typeface="Inter Bold" pitchFamily="34" charset="-120"/>
              </a:rPr>
              <a:t>basic dignity</a:t>
            </a:r>
            <a:r>
              <a:rPr lang="en-US" sz="2000" dirty="0">
                <a:solidFill>
                  <a:srgbClr val="3C3939"/>
                </a:solidFill>
                <a:latin typeface="Inter" pitchFamily="34" charset="0"/>
                <a:ea typeface="Inter" pitchFamily="34" charset="-122"/>
                <a:cs typeface="Inter" pitchFamily="34" charset="-120"/>
              </a:rPr>
              <a:t> of every employee as a human person.</a:t>
            </a:r>
            <a:endParaRPr lang="en-US" sz="2000" dirty="0"/>
          </a:p>
        </p:txBody>
      </p:sp>
      <p:sp>
        <p:nvSpPr>
          <p:cNvPr id="4" name="Shape 2"/>
          <p:cNvSpPr/>
          <p:nvPr/>
        </p:nvSpPr>
        <p:spPr>
          <a:xfrm>
            <a:off x="661475" y="4681067"/>
            <a:ext cx="10992261" cy="1418176"/>
          </a:xfrm>
          <a:prstGeom prst="roundRect">
            <a:avLst>
              <a:gd name="adj" fmla="val 8892"/>
            </a:avLst>
          </a:prstGeom>
          <a:solidFill>
            <a:srgbClr val="E1E1EA"/>
          </a:solidFill>
          <a:ln/>
        </p:spPr>
        <p:txBody>
          <a:bodyPr/>
          <a:lstStyle/>
          <a:p>
            <a:endParaRPr lang="en-GB" sz="2800"/>
          </a:p>
        </p:txBody>
      </p:sp>
      <p:pic>
        <p:nvPicPr>
          <p:cNvPr id="5" name="Image 0" descr="preencoded.png"/>
          <p:cNvPicPr>
            <a:picLocks noChangeAspect="1"/>
          </p:cNvPicPr>
          <p:nvPr/>
        </p:nvPicPr>
        <p:blipFill>
          <a:blip r:embed="rId3"/>
          <a:stretch>
            <a:fillRect/>
          </a:stretch>
        </p:blipFill>
        <p:spPr>
          <a:xfrm>
            <a:off x="838675" y="4874543"/>
            <a:ext cx="221451" cy="177205"/>
          </a:xfrm>
          <a:prstGeom prst="rect">
            <a:avLst/>
          </a:prstGeom>
        </p:spPr>
      </p:pic>
      <p:sp>
        <p:nvSpPr>
          <p:cNvPr id="6" name="Text 3"/>
          <p:cNvSpPr/>
          <p:nvPr/>
        </p:nvSpPr>
        <p:spPr>
          <a:xfrm>
            <a:off x="1237326" y="4858172"/>
            <a:ext cx="9861934" cy="982266"/>
          </a:xfrm>
          <a:prstGeom prst="rect">
            <a:avLst/>
          </a:prstGeom>
          <a:noFill/>
          <a:ln/>
        </p:spPr>
        <p:txBody>
          <a:bodyPr wrap="square" lIns="0" tIns="0" rIns="0" bIns="0" rtlCol="0" anchor="t">
            <a:normAutofit/>
          </a:bodyPr>
          <a:lstStyle/>
          <a:p>
            <a:pPr marL="0" indent="0" algn="l">
              <a:lnSpc>
                <a:spcPct val="117000"/>
              </a:lnSpc>
              <a:buNone/>
            </a:pPr>
            <a:r>
              <a:rPr lang="en-US" dirty="0">
                <a:solidFill>
                  <a:srgbClr val="000000"/>
                </a:solidFill>
                <a:latin typeface="Inter" pitchFamily="34" charset="0"/>
                <a:ea typeface="Inter" pitchFamily="34" charset="-122"/>
                <a:cs typeface="Inter" pitchFamily="34" charset="-120"/>
              </a:rPr>
              <a:t>The foundation is moral, not managerial — expression is permitted because employees have dignity, not because it boosts productivity.</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61475" y="775295"/>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The Three Limiting Norms</a:t>
            </a:r>
            <a:endParaRPr lang="en-US" sz="4400" dirty="0"/>
          </a:p>
        </p:txBody>
      </p:sp>
      <p:sp>
        <p:nvSpPr>
          <p:cNvPr id="3" name="Shape 1"/>
          <p:cNvSpPr/>
          <p:nvPr/>
        </p:nvSpPr>
        <p:spPr>
          <a:xfrm>
            <a:off x="661475" y="1903214"/>
            <a:ext cx="3480705" cy="3239591"/>
          </a:xfrm>
          <a:prstGeom prst="roundRect">
            <a:avLst>
              <a:gd name="adj" fmla="val 2910"/>
            </a:avLst>
          </a:prstGeom>
          <a:solidFill>
            <a:srgbClr val="F2EEEE"/>
          </a:solidFill>
          <a:ln w="12700">
            <a:solidFill>
              <a:srgbClr val="D8D4D4"/>
            </a:solidFill>
            <a:prstDash val="solid"/>
          </a:ln>
        </p:spPr>
        <p:txBody>
          <a:bodyPr/>
          <a:lstStyle/>
          <a:p>
            <a:endParaRPr lang="en-GB"/>
          </a:p>
        </p:txBody>
      </p:sp>
      <p:sp>
        <p:nvSpPr>
          <p:cNvPr id="4" name="Shape 2"/>
          <p:cNvSpPr/>
          <p:nvPr/>
        </p:nvSpPr>
        <p:spPr>
          <a:xfrm>
            <a:off x="898602" y="2140347"/>
            <a:ext cx="673282" cy="673298"/>
          </a:xfrm>
          <a:prstGeom prst="ellipse">
            <a:avLst/>
          </a:prstGeom>
          <a:solidFill>
            <a:srgbClr val="1B1B27"/>
          </a:solidFill>
          <a:ln/>
        </p:spPr>
        <p:txBody>
          <a:bodyPr/>
          <a:lstStyle/>
          <a:p>
            <a:endParaRPr lang="en-GB"/>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83739" y="2325390"/>
            <a:ext cx="303006" cy="303014"/>
          </a:xfrm>
          <a:prstGeom prst="rect">
            <a:avLst/>
          </a:prstGeom>
        </p:spPr>
      </p:pic>
      <p:sp>
        <p:nvSpPr>
          <p:cNvPr id="6" name="Text 3"/>
          <p:cNvSpPr/>
          <p:nvPr/>
        </p:nvSpPr>
        <p:spPr>
          <a:xfrm>
            <a:off x="898602" y="3026866"/>
            <a:ext cx="3006451"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Nondegradation</a:t>
            </a:r>
            <a:endParaRPr lang="en-US" sz="2200" dirty="0"/>
          </a:p>
        </p:txBody>
      </p:sp>
      <p:sp>
        <p:nvSpPr>
          <p:cNvPr id="7" name="Text 4"/>
          <p:cNvSpPr/>
          <p:nvPr/>
        </p:nvSpPr>
        <p:spPr>
          <a:xfrm>
            <a:off x="898602" y="3505498"/>
            <a:ext cx="3006451"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No degrading or seriously disrespectful behaviour toward other employees.</a:t>
            </a:r>
            <a:endParaRPr lang="en-US" sz="1750" dirty="0"/>
          </a:p>
        </p:txBody>
      </p:sp>
      <p:sp>
        <p:nvSpPr>
          <p:cNvPr id="8" name="Shape 5"/>
          <p:cNvSpPr/>
          <p:nvPr/>
        </p:nvSpPr>
        <p:spPr>
          <a:xfrm>
            <a:off x="4355396" y="1903214"/>
            <a:ext cx="3480804" cy="3239591"/>
          </a:xfrm>
          <a:prstGeom prst="roundRect">
            <a:avLst>
              <a:gd name="adj" fmla="val 2910"/>
            </a:avLst>
          </a:prstGeom>
          <a:solidFill>
            <a:srgbClr val="F2EEEE"/>
          </a:solidFill>
          <a:ln w="12700">
            <a:solidFill>
              <a:srgbClr val="D8D4D4"/>
            </a:solidFill>
            <a:prstDash val="solid"/>
          </a:ln>
        </p:spPr>
        <p:txBody>
          <a:bodyPr/>
          <a:lstStyle/>
          <a:p>
            <a:endParaRPr lang="en-GB"/>
          </a:p>
        </p:txBody>
      </p:sp>
      <p:sp>
        <p:nvSpPr>
          <p:cNvPr id="9" name="Shape 6"/>
          <p:cNvSpPr/>
          <p:nvPr/>
        </p:nvSpPr>
        <p:spPr>
          <a:xfrm>
            <a:off x="4592523" y="2140347"/>
            <a:ext cx="673282" cy="673298"/>
          </a:xfrm>
          <a:prstGeom prst="ellipse">
            <a:avLst/>
          </a:prstGeom>
          <a:solidFill>
            <a:srgbClr val="1B1B27"/>
          </a:solidFill>
          <a:ln/>
        </p:spPr>
        <p:txBody>
          <a:bodyPr/>
          <a:lstStyle/>
          <a:p>
            <a:endParaRPr lang="en-GB"/>
          </a:p>
        </p:txBody>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777660" y="2325390"/>
            <a:ext cx="303006" cy="303014"/>
          </a:xfrm>
          <a:prstGeom prst="rect">
            <a:avLst/>
          </a:prstGeom>
        </p:spPr>
      </p:pic>
      <p:sp>
        <p:nvSpPr>
          <p:cNvPr id="11" name="Text 7"/>
          <p:cNvSpPr/>
          <p:nvPr/>
        </p:nvSpPr>
        <p:spPr>
          <a:xfrm>
            <a:off x="4592523" y="3026866"/>
            <a:ext cx="3006551"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Noncoercion</a:t>
            </a:r>
            <a:endParaRPr lang="en-US" sz="2200" dirty="0"/>
          </a:p>
        </p:txBody>
      </p:sp>
      <p:sp>
        <p:nvSpPr>
          <p:cNvPr id="12" name="Text 8"/>
          <p:cNvSpPr/>
          <p:nvPr/>
        </p:nvSpPr>
        <p:spPr>
          <a:xfrm>
            <a:off x="4592523" y="3505498"/>
            <a:ext cx="3006551" cy="1400175"/>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No use of institutional power or proximity to impose one's values on colleagues or subordinates.</a:t>
            </a:r>
            <a:endParaRPr lang="en-US" sz="1750" dirty="0"/>
          </a:p>
        </p:txBody>
      </p:sp>
      <p:sp>
        <p:nvSpPr>
          <p:cNvPr id="13" name="Shape 9"/>
          <p:cNvSpPr/>
          <p:nvPr/>
        </p:nvSpPr>
        <p:spPr>
          <a:xfrm>
            <a:off x="8049416" y="1903214"/>
            <a:ext cx="3480804" cy="3239591"/>
          </a:xfrm>
          <a:prstGeom prst="roundRect">
            <a:avLst>
              <a:gd name="adj" fmla="val 2910"/>
            </a:avLst>
          </a:prstGeom>
          <a:solidFill>
            <a:srgbClr val="F2EEEE"/>
          </a:solidFill>
          <a:ln w="12700">
            <a:solidFill>
              <a:srgbClr val="D8D4D4"/>
            </a:solidFill>
            <a:prstDash val="solid"/>
          </a:ln>
        </p:spPr>
        <p:txBody>
          <a:bodyPr/>
          <a:lstStyle/>
          <a:p>
            <a:endParaRPr lang="en-GB"/>
          </a:p>
        </p:txBody>
      </p:sp>
      <p:sp>
        <p:nvSpPr>
          <p:cNvPr id="14" name="Shape 10"/>
          <p:cNvSpPr/>
          <p:nvPr/>
        </p:nvSpPr>
        <p:spPr>
          <a:xfrm>
            <a:off x="8286543" y="2140347"/>
            <a:ext cx="673282" cy="673298"/>
          </a:xfrm>
          <a:prstGeom prst="ellipse">
            <a:avLst/>
          </a:prstGeom>
          <a:solidFill>
            <a:srgbClr val="1B1B27"/>
          </a:solidFill>
          <a:ln/>
        </p:spPr>
        <p:txBody>
          <a:bodyPr/>
          <a:lstStyle/>
          <a:p>
            <a:endParaRPr lang="en-GB"/>
          </a:p>
        </p:txBody>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471680" y="2325390"/>
            <a:ext cx="303006" cy="303014"/>
          </a:xfrm>
          <a:prstGeom prst="rect">
            <a:avLst/>
          </a:prstGeom>
        </p:spPr>
      </p:pic>
      <p:sp>
        <p:nvSpPr>
          <p:cNvPr id="16" name="Text 11"/>
          <p:cNvSpPr/>
          <p:nvPr/>
        </p:nvSpPr>
        <p:spPr>
          <a:xfrm>
            <a:off x="8286543" y="3026866"/>
            <a:ext cx="3006551"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Nonestablishment</a:t>
            </a:r>
            <a:endParaRPr lang="en-US" sz="2200" dirty="0"/>
          </a:p>
        </p:txBody>
      </p:sp>
      <p:sp>
        <p:nvSpPr>
          <p:cNvPr id="17" name="Text 12"/>
          <p:cNvSpPr/>
          <p:nvPr/>
        </p:nvSpPr>
        <p:spPr>
          <a:xfrm>
            <a:off x="8286543" y="3505498"/>
            <a:ext cx="3006551" cy="1400175"/>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The organisation may not endorse any worldview — including 'generic' spirituality itself.</a:t>
            </a:r>
            <a:endParaRPr lang="en-US" sz="1750" dirty="0"/>
          </a:p>
        </p:txBody>
      </p:sp>
      <p:sp>
        <p:nvSpPr>
          <p:cNvPr id="18" name="Text 13"/>
          <p:cNvSpPr/>
          <p:nvPr/>
        </p:nvSpPr>
        <p:spPr>
          <a:xfrm>
            <a:off x="661475" y="5382617"/>
            <a:ext cx="10868745"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Note the reach of nonestablishment: the Day 4 generic construct fails Hicks's own test as surely as any church would.</a:t>
            </a:r>
            <a:endParaRPr lang="en-US" sz="17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61475" y="688380"/>
            <a:ext cx="10868745" cy="690364"/>
          </a:xfrm>
          <a:prstGeom prst="rect">
            <a:avLst/>
          </a:prstGeom>
          <a:noFill/>
          <a:ln/>
        </p:spPr>
        <p:txBody>
          <a:bodyPr wrap="none" lIns="0" tIns="0" rIns="0" bIns="0" rtlCol="0" anchor="t"/>
          <a:lstStyle/>
          <a:p>
            <a:pPr marL="0" indent="0" algn="l">
              <a:lnSpc>
                <a:spcPct val="104000"/>
              </a:lnSpc>
              <a:buNone/>
            </a:pPr>
            <a:r>
              <a:rPr lang="en-US" sz="4300" b="1" dirty="0">
                <a:solidFill>
                  <a:srgbClr val="1B1B27"/>
                </a:solidFill>
                <a:latin typeface="Inter Bold" pitchFamily="34" charset="0"/>
                <a:ea typeface="Inter Bold" pitchFamily="34" charset="-122"/>
                <a:cs typeface="Inter Bold" pitchFamily="34" charset="-120"/>
              </a:rPr>
              <a:t>The Special Case of Leaders</a:t>
            </a:r>
            <a:endParaRPr lang="en-US" sz="4300" dirty="0"/>
          </a:p>
        </p:txBody>
      </p:sp>
      <p:sp>
        <p:nvSpPr>
          <p:cNvPr id="3" name="Text 1"/>
          <p:cNvSpPr/>
          <p:nvPr/>
        </p:nvSpPr>
        <p:spPr>
          <a:xfrm>
            <a:off x="992857" y="2024360"/>
            <a:ext cx="10537363" cy="1026021"/>
          </a:xfrm>
          <a:prstGeom prst="rect">
            <a:avLst/>
          </a:prstGeom>
          <a:noFill/>
          <a:ln/>
        </p:spPr>
        <p:txBody>
          <a:bodyPr wrap="square" lIns="0" tIns="0" rIns="0" bIns="0" rtlCol="0" anchor="t">
            <a:normAutofit lnSpcReduction="10000"/>
          </a:bodyPr>
          <a:lstStyle/>
          <a:p>
            <a:pPr marL="0" indent="0" algn="l">
              <a:lnSpc>
                <a:spcPct val="129000"/>
              </a:lnSpc>
              <a:buNone/>
            </a:pPr>
            <a:r>
              <a:rPr lang="en-US" dirty="0">
                <a:solidFill>
                  <a:srgbClr val="3C3939"/>
                </a:solidFill>
                <a:latin typeface="Inter" pitchFamily="34" charset="0"/>
                <a:ea typeface="Inter" pitchFamily="34" charset="-122"/>
                <a:cs typeface="Inter" pitchFamily="34" charset="-120"/>
              </a:rPr>
              <a:t>'Leaders' individual expression may easily be mistaken for institutionally supported expression. Because they have formal power, their invitations may be interpreted as coercive, regardless of intention.' — Hicks (2002)</a:t>
            </a:r>
            <a:endParaRPr lang="en-US" dirty="0"/>
          </a:p>
        </p:txBody>
      </p:sp>
      <p:sp>
        <p:nvSpPr>
          <p:cNvPr id="4" name="Shape 2"/>
          <p:cNvSpPr/>
          <p:nvPr/>
        </p:nvSpPr>
        <p:spPr>
          <a:xfrm>
            <a:off x="661475" y="1791990"/>
            <a:ext cx="25399" cy="1490762"/>
          </a:xfrm>
          <a:prstGeom prst="roundRect">
            <a:avLst>
              <a:gd name="adj" fmla="val 50001"/>
            </a:avLst>
          </a:prstGeom>
          <a:solidFill>
            <a:srgbClr val="1B1B27"/>
          </a:solidFill>
          <a:ln/>
        </p:spPr>
        <p:txBody>
          <a:bodyPr/>
          <a:lstStyle/>
          <a:p>
            <a:endParaRPr lang="en-GB"/>
          </a:p>
        </p:txBody>
      </p:sp>
      <p:sp>
        <p:nvSpPr>
          <p:cNvPr id="5" name="Text 3"/>
          <p:cNvSpPr/>
          <p:nvPr/>
        </p:nvSpPr>
        <p:spPr>
          <a:xfrm>
            <a:off x="661475" y="3721695"/>
            <a:ext cx="5164901" cy="345281"/>
          </a:xfrm>
          <a:prstGeom prst="rect">
            <a:avLst/>
          </a:prstGeom>
          <a:noFill/>
          <a:ln/>
        </p:spPr>
        <p:txBody>
          <a:bodyPr wrap="none" lIns="0" tIns="0" rIns="0" bIns="0" rtlCol="0" anchor="t"/>
          <a:lstStyle/>
          <a:p>
            <a:pPr marL="0" indent="0" algn="l">
              <a:lnSpc>
                <a:spcPct val="104000"/>
              </a:lnSpc>
              <a:buNone/>
            </a:pPr>
            <a:r>
              <a:rPr lang="en-US" sz="2150" b="1" dirty="0">
                <a:solidFill>
                  <a:srgbClr val="1B1B27"/>
                </a:solidFill>
                <a:latin typeface="Inter Bold" pitchFamily="34" charset="0"/>
                <a:ea typeface="Inter Bold" pitchFamily="34" charset="-122"/>
                <a:cs typeface="Inter Bold" pitchFamily="34" charset="-120"/>
              </a:rPr>
              <a:t>Why this matters</a:t>
            </a:r>
            <a:endParaRPr lang="en-US" sz="2150" dirty="0"/>
          </a:p>
        </p:txBody>
      </p:sp>
      <p:sp>
        <p:nvSpPr>
          <p:cNvPr id="6" name="Text 4"/>
          <p:cNvSpPr/>
          <p:nvPr/>
        </p:nvSpPr>
        <p:spPr>
          <a:xfrm>
            <a:off x="661475" y="4273550"/>
            <a:ext cx="5164901" cy="1368028"/>
          </a:xfrm>
          <a:prstGeom prst="rect">
            <a:avLst/>
          </a:prstGeom>
          <a:noFill/>
          <a:ln/>
        </p:spPr>
        <p:txBody>
          <a:bodyPr wrap="square" lIns="0" tIns="0" rIns="0" bIns="0" rtlCol="0" anchor="t">
            <a:noAutofit/>
          </a:bodyPr>
          <a:lstStyle/>
          <a:p>
            <a:pPr marL="0" indent="0" algn="l">
              <a:lnSpc>
                <a:spcPct val="129000"/>
              </a:lnSpc>
              <a:buNone/>
            </a:pPr>
            <a:r>
              <a:rPr lang="en-US" dirty="0">
                <a:solidFill>
                  <a:srgbClr val="3C3939"/>
                </a:solidFill>
                <a:latin typeface="Inter" pitchFamily="34" charset="0"/>
                <a:ea typeface="Inter" pitchFamily="34" charset="-122"/>
                <a:cs typeface="Inter" pitchFamily="34" charset="-120"/>
              </a:rPr>
              <a:t>The clause </a:t>
            </a:r>
            <a:r>
              <a:rPr lang="en-US" b="1" dirty="0">
                <a:solidFill>
                  <a:srgbClr val="3C3939"/>
                </a:solidFill>
                <a:latin typeface="Inter Bold" pitchFamily="34" charset="0"/>
                <a:ea typeface="Inter Bold" pitchFamily="34" charset="-122"/>
                <a:cs typeface="Inter Bold" pitchFamily="34" charset="-120"/>
              </a:rPr>
              <a:t>'regardless of intention'</a:t>
            </a:r>
            <a:r>
              <a:rPr lang="en-US" dirty="0">
                <a:solidFill>
                  <a:srgbClr val="3C3939"/>
                </a:solidFill>
                <a:latin typeface="Inter" pitchFamily="34" charset="0"/>
                <a:ea typeface="Inter" pitchFamily="34" charset="-122"/>
                <a:cs typeface="Inter" pitchFamily="34" charset="-120"/>
              </a:rPr>
              <a:t> severs the ethics of expression from the sincerity of the expresser. The problem is not what leaders believe — it is what followers can refuse.</a:t>
            </a:r>
            <a:endParaRPr lang="en-US" dirty="0"/>
          </a:p>
        </p:txBody>
      </p:sp>
      <p:sp>
        <p:nvSpPr>
          <p:cNvPr id="7" name="Text 5"/>
          <p:cNvSpPr/>
          <p:nvPr/>
        </p:nvSpPr>
        <p:spPr>
          <a:xfrm>
            <a:off x="6371669" y="3721695"/>
            <a:ext cx="5164901" cy="345281"/>
          </a:xfrm>
          <a:prstGeom prst="rect">
            <a:avLst/>
          </a:prstGeom>
          <a:noFill/>
          <a:ln/>
        </p:spPr>
        <p:txBody>
          <a:bodyPr wrap="none" lIns="0" tIns="0" rIns="0" bIns="0" rtlCol="0" anchor="t"/>
          <a:lstStyle/>
          <a:p>
            <a:pPr marL="0" indent="0" algn="l">
              <a:lnSpc>
                <a:spcPct val="104000"/>
              </a:lnSpc>
              <a:buNone/>
            </a:pPr>
            <a:r>
              <a:rPr lang="en-US" sz="2150" b="1" dirty="0">
                <a:solidFill>
                  <a:srgbClr val="1B1B27"/>
                </a:solidFill>
                <a:latin typeface="Inter Bold" pitchFamily="34" charset="0"/>
                <a:ea typeface="Inter Bold" pitchFamily="34" charset="-122"/>
                <a:cs typeface="Inter Bold" pitchFamily="34" charset="-120"/>
              </a:rPr>
              <a:t>A rare inversion</a:t>
            </a:r>
            <a:endParaRPr lang="en-US" sz="2150" dirty="0"/>
          </a:p>
        </p:txBody>
      </p:sp>
      <p:sp>
        <p:nvSpPr>
          <p:cNvPr id="8" name="Text 6"/>
          <p:cNvSpPr/>
          <p:nvPr/>
        </p:nvSpPr>
        <p:spPr>
          <a:xfrm>
            <a:off x="6371669" y="4273550"/>
            <a:ext cx="5164901" cy="1710035"/>
          </a:xfrm>
          <a:prstGeom prst="rect">
            <a:avLst/>
          </a:prstGeom>
          <a:noFill/>
          <a:ln/>
        </p:spPr>
        <p:txBody>
          <a:bodyPr wrap="square" lIns="0" tIns="0" rIns="0" bIns="0" rtlCol="0" anchor="t">
            <a:normAutofit lnSpcReduction="10000"/>
          </a:bodyPr>
          <a:lstStyle/>
          <a:p>
            <a:pPr marL="0" indent="0" algn="l">
              <a:lnSpc>
                <a:spcPct val="129000"/>
              </a:lnSpc>
              <a:buNone/>
            </a:pPr>
            <a:r>
              <a:rPr lang="en-US" dirty="0">
                <a:solidFill>
                  <a:srgbClr val="3C3939"/>
                </a:solidFill>
                <a:latin typeface="Inter" pitchFamily="34" charset="0"/>
                <a:ea typeface="Inter" pitchFamily="34" charset="-122"/>
                <a:cs typeface="Inter" pitchFamily="34" charset="-120"/>
              </a:rPr>
              <a:t>Respectful pluralism regulates the </a:t>
            </a:r>
            <a:r>
              <a:rPr lang="en-US" b="1" dirty="0">
                <a:solidFill>
                  <a:srgbClr val="3C3939"/>
                </a:solidFill>
                <a:latin typeface="Inter Bold" pitchFamily="34" charset="0"/>
                <a:ea typeface="Inter Bold" pitchFamily="34" charset="-122"/>
                <a:cs typeface="Inter Bold" pitchFamily="34" charset="-120"/>
              </a:rPr>
              <a:t>powerful more strictly than the powerless</a:t>
            </a:r>
            <a:r>
              <a:rPr lang="en-US" dirty="0">
                <a:solidFill>
                  <a:srgbClr val="3C3939"/>
                </a:solidFill>
                <a:latin typeface="Inter" pitchFamily="34" charset="0"/>
                <a:ea typeface="Inter" pitchFamily="34" charset="-122"/>
                <a:cs typeface="Inter" pitchFamily="34" charset="-120"/>
              </a:rPr>
              <a:t> — an unusual move in management theory, where programmes typically regulate employees and exempt executives.</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61475" y="1241524"/>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Decisive Move Against Day 4</a:t>
            </a:r>
            <a:endParaRPr lang="en-US" sz="4650" dirty="0"/>
          </a:p>
        </p:txBody>
      </p:sp>
      <p:sp>
        <p:nvSpPr>
          <p:cNvPr id="3" name="Shape 1"/>
          <p:cNvSpPr/>
          <p:nvPr/>
        </p:nvSpPr>
        <p:spPr>
          <a:xfrm>
            <a:off x="661475" y="2452291"/>
            <a:ext cx="10868745" cy="2142530"/>
          </a:xfrm>
          <a:prstGeom prst="roundRect">
            <a:avLst>
              <a:gd name="adj" fmla="val 4632"/>
            </a:avLst>
          </a:prstGeom>
          <a:solidFill>
            <a:srgbClr val="F2EEEE"/>
          </a:solidFill>
          <a:ln w="12700">
            <a:solidFill>
              <a:srgbClr val="D8D4D4"/>
            </a:solidFill>
            <a:prstDash val="solid"/>
          </a:ln>
        </p:spPr>
        <p:txBody>
          <a:bodyPr/>
          <a:lstStyle/>
          <a:p>
            <a:endParaRPr lang="en-GB"/>
          </a:p>
        </p:txBody>
      </p:sp>
      <p:sp>
        <p:nvSpPr>
          <p:cNvPr id="4" name="Shape 2"/>
          <p:cNvSpPr/>
          <p:nvPr/>
        </p:nvSpPr>
        <p:spPr>
          <a:xfrm>
            <a:off x="674175" y="2464991"/>
            <a:ext cx="5421673" cy="2117130"/>
          </a:xfrm>
          <a:custGeom>
            <a:avLst/>
            <a:gdLst/>
            <a:ahLst/>
            <a:cxnLst/>
            <a:rect l="l" t="t" r="r" b="b"/>
            <a:pathLst>
              <a:path w="5421673" h="2117130">
                <a:moveTo>
                  <a:pt x="82696" y="0"/>
                </a:moveTo>
                <a:lnTo>
                  <a:pt x="5421673" y="0"/>
                </a:lnTo>
                <a:lnTo>
                  <a:pt x="5421673" y="2117130"/>
                </a:lnTo>
                <a:lnTo>
                  <a:pt x="82696" y="2117130"/>
                </a:lnTo>
                <a:arcTo wR="82696" hR="82698" stAng="5400000" swAng="5400000"/>
                <a:lnTo>
                  <a:pt x="0" y="82698"/>
                </a:lnTo>
                <a:arcTo wR="82696" hR="82698" stAng="10800000" swAng="5400000"/>
                <a:close/>
              </a:path>
            </a:pathLst>
          </a:custGeom>
          <a:solidFill>
            <a:srgbClr val="F2EEEE"/>
          </a:solidFill>
          <a:ln/>
        </p:spPr>
        <p:txBody>
          <a:bodyPr/>
          <a:lstStyle/>
          <a:p>
            <a:endParaRPr lang="en-GB"/>
          </a:p>
        </p:txBody>
      </p:sp>
      <p:sp>
        <p:nvSpPr>
          <p:cNvPr id="5" name="Text 3"/>
          <p:cNvSpPr/>
          <p:nvPr/>
        </p:nvSpPr>
        <p:spPr>
          <a:xfrm>
            <a:off x="910408" y="2701230"/>
            <a:ext cx="4949205"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Day 4 Genericists Asked</a:t>
            </a:r>
            <a:endParaRPr lang="en-US" sz="2300" dirty="0"/>
          </a:p>
        </p:txBody>
      </p:sp>
      <p:sp>
        <p:nvSpPr>
          <p:cNvPr id="6" name="Text 4"/>
          <p:cNvSpPr/>
          <p:nvPr/>
        </p:nvSpPr>
        <p:spPr>
          <a:xfrm>
            <a:off x="910408" y="3212108"/>
            <a:ext cx="4949205"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Which expressions are </a:t>
            </a:r>
            <a:r>
              <a:rPr lang="en-US" sz="1850" i="1" dirty="0">
                <a:solidFill>
                  <a:srgbClr val="3C3939"/>
                </a:solidFill>
                <a:latin typeface="Inter" pitchFamily="34" charset="0"/>
                <a:ea typeface="Inter" pitchFamily="34" charset="-122"/>
                <a:cs typeface="Inter" pitchFamily="34" charset="-120"/>
              </a:rPr>
              <a:t>spiritual enough</a:t>
            </a:r>
            <a:r>
              <a:rPr lang="en-US" sz="1850" dirty="0">
                <a:solidFill>
                  <a:srgbClr val="3C3939"/>
                </a:solidFill>
                <a:latin typeface="Inter" pitchFamily="34" charset="0"/>
                <a:ea typeface="Inter" pitchFamily="34" charset="-122"/>
                <a:cs typeface="Inter" pitchFamily="34" charset="-120"/>
              </a:rPr>
              <a:t> to admit to the workplace?</a:t>
            </a:r>
            <a:endParaRPr lang="en-US" sz="1850" dirty="0"/>
          </a:p>
        </p:txBody>
      </p:sp>
      <p:sp>
        <p:nvSpPr>
          <p:cNvPr id="7" name="Shape 5"/>
          <p:cNvSpPr/>
          <p:nvPr/>
        </p:nvSpPr>
        <p:spPr>
          <a:xfrm>
            <a:off x="6095848" y="2464991"/>
            <a:ext cx="5421673" cy="2117130"/>
          </a:xfrm>
          <a:custGeom>
            <a:avLst/>
            <a:gdLst/>
            <a:ahLst/>
            <a:cxnLst/>
            <a:rect l="l" t="t" r="r" b="b"/>
            <a:pathLst>
              <a:path w="5421673" h="2117130">
                <a:moveTo>
                  <a:pt x="0" y="0"/>
                </a:moveTo>
                <a:lnTo>
                  <a:pt x="5338977" y="0"/>
                </a:lnTo>
                <a:arcTo wR="82696" hR="82698" stAng="16200000" swAng="5400000"/>
                <a:lnTo>
                  <a:pt x="5421673" y="2034432"/>
                </a:lnTo>
                <a:arcTo wR="82696" hR="82698" stAng="0" swAng="5400000"/>
                <a:lnTo>
                  <a:pt x="0" y="2117130"/>
                </a:lnTo>
                <a:lnTo>
                  <a:pt x="0" y="0"/>
                </a:lnTo>
                <a:close/>
              </a:path>
            </a:pathLst>
          </a:custGeom>
          <a:solidFill>
            <a:srgbClr val="F2EEEE"/>
          </a:solidFill>
          <a:ln/>
        </p:spPr>
        <p:txBody>
          <a:bodyPr/>
          <a:lstStyle/>
          <a:p>
            <a:endParaRPr lang="en-GB"/>
          </a:p>
        </p:txBody>
      </p:sp>
      <p:sp>
        <p:nvSpPr>
          <p:cNvPr id="8" name="Shape 6"/>
          <p:cNvSpPr/>
          <p:nvPr/>
        </p:nvSpPr>
        <p:spPr>
          <a:xfrm>
            <a:off x="6095848" y="2464991"/>
            <a:ext cx="31749" cy="2117130"/>
          </a:xfrm>
          <a:prstGeom prst="roundRect">
            <a:avLst>
              <a:gd name="adj" fmla="val 50000"/>
            </a:avLst>
          </a:prstGeom>
          <a:solidFill>
            <a:srgbClr val="D8D4D4"/>
          </a:solidFill>
          <a:ln/>
        </p:spPr>
        <p:txBody>
          <a:bodyPr/>
          <a:lstStyle/>
          <a:p>
            <a:endParaRPr lang="en-GB"/>
          </a:p>
        </p:txBody>
      </p:sp>
      <p:sp>
        <p:nvSpPr>
          <p:cNvPr id="9" name="Text 7"/>
          <p:cNvSpPr/>
          <p:nvPr/>
        </p:nvSpPr>
        <p:spPr>
          <a:xfrm>
            <a:off x="6332081" y="2701230"/>
            <a:ext cx="4949205"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Hicks Asks Instead</a:t>
            </a:r>
            <a:endParaRPr lang="en-US" sz="2300" dirty="0"/>
          </a:p>
        </p:txBody>
      </p:sp>
      <p:sp>
        <p:nvSpPr>
          <p:cNvPr id="10" name="Text 8"/>
          <p:cNvSpPr/>
          <p:nvPr/>
        </p:nvSpPr>
        <p:spPr>
          <a:xfrm>
            <a:off x="6332081" y="3212108"/>
            <a:ext cx="494920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Which expressions </a:t>
            </a:r>
            <a:r>
              <a:rPr lang="en-US" sz="1850" i="1" dirty="0">
                <a:solidFill>
                  <a:srgbClr val="3C3939"/>
                </a:solidFill>
                <a:latin typeface="Inter" pitchFamily="34" charset="0"/>
                <a:ea typeface="Inter" pitchFamily="34" charset="-122"/>
                <a:cs typeface="Inter" pitchFamily="34" charset="-120"/>
              </a:rPr>
              <a:t>coerce or degrade</a:t>
            </a:r>
            <a:r>
              <a:rPr lang="en-US" sz="1850" dirty="0">
                <a:solidFill>
                  <a:srgbClr val="3C3939"/>
                </a:solidFill>
                <a:latin typeface="Inter" pitchFamily="34" charset="0"/>
                <a:ea typeface="Inter" pitchFamily="34" charset="-122"/>
                <a:cs typeface="Inter" pitchFamily="34" charset="-120"/>
              </a:rPr>
              <a:t>? The classification of a belief as 'religious' or 'spiritual' is irrelevant to its admissibility.</a:t>
            </a:r>
            <a:endParaRPr lang="en-US" sz="1850" dirty="0"/>
          </a:p>
        </p:txBody>
      </p:sp>
      <p:sp>
        <p:nvSpPr>
          <p:cNvPr id="11" name="Text 9"/>
          <p:cNvSpPr/>
          <p:nvPr/>
        </p:nvSpPr>
        <p:spPr>
          <a:xfrm>
            <a:off x="661475" y="4860627"/>
            <a:ext cx="10868745"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It is not even necessary to determine whether an idea or practice is spiritual, religious, political or cultural in order to evaluate it as appropriate or inappropriate.</a:t>
            </a:r>
            <a:endParaRPr lang="en-US" sz="18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661475" y="1631851"/>
            <a:ext cx="10868745"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Chapter 2</a:t>
            </a:r>
            <a:endParaRPr lang="en-US" sz="2300" dirty="0"/>
          </a:p>
        </p:txBody>
      </p:sp>
      <p:sp>
        <p:nvSpPr>
          <p:cNvPr id="3" name="Text 1"/>
          <p:cNvSpPr/>
          <p:nvPr/>
        </p:nvSpPr>
        <p:spPr>
          <a:xfrm>
            <a:off x="661475" y="2095500"/>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Gotsis &amp; Kortezi's Assessment</a:t>
            </a:r>
            <a:endParaRPr lang="en-US" sz="4650" dirty="0"/>
          </a:p>
        </p:txBody>
      </p:sp>
      <p:sp>
        <p:nvSpPr>
          <p:cNvPr id="4" name="Text 2"/>
          <p:cNvSpPr/>
          <p:nvPr/>
        </p:nvSpPr>
        <p:spPr>
          <a:xfrm>
            <a:off x="661475" y="3188196"/>
            <a:ext cx="10868745" cy="2037953"/>
          </a:xfrm>
          <a:prstGeom prst="rect">
            <a:avLst/>
          </a:prstGeom>
          <a:noFill/>
          <a:ln/>
        </p:spPr>
        <p:txBody>
          <a:bodyPr wrap="square" lIns="0" tIns="0" rIns="0" bIns="0" rtlCol="0" anchor="t">
            <a:normAutofit/>
          </a:bodyPr>
          <a:lstStyle/>
          <a:p>
            <a:pPr marL="0" indent="0" algn="l">
              <a:lnSpc>
                <a:spcPct val="104000"/>
              </a:lnSpc>
              <a:buNone/>
            </a:pPr>
            <a:r>
              <a:rPr lang="en-US" sz="6400" b="1" dirty="0">
                <a:solidFill>
                  <a:srgbClr val="1B1B27"/>
                </a:solidFill>
                <a:latin typeface="Inter Bold" pitchFamily="34" charset="0"/>
                <a:ea typeface="Inter Bold" pitchFamily="34" charset="-122"/>
                <a:cs typeface="Inter Bold" pitchFamily="34" charset="-120"/>
              </a:rPr>
              <a:t>The best framework — and still insufficient</a:t>
            </a:r>
            <a:endParaRPr lang="en-US" sz="6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792063"/>
            <a:ext cx="6296860" cy="1476573"/>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Highest Praise — and the Cut</a:t>
            </a:r>
            <a:endParaRPr lang="en-US" sz="4650" dirty="0"/>
          </a:p>
        </p:txBody>
      </p:sp>
      <p:sp>
        <p:nvSpPr>
          <p:cNvPr id="4" name="Text 1"/>
          <p:cNvSpPr/>
          <p:nvPr/>
        </p:nvSpPr>
        <p:spPr>
          <a:xfrm>
            <a:off x="1015875" y="2888853"/>
            <a:ext cx="5942459"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'Respectful pluralism is probably the most well-defined, elaborated, systematic, well-founded, consistent and coherent model regarding workplace spirituality.' — Gotsis &amp; Kortezi (2007)</a:t>
            </a:r>
            <a:endParaRPr lang="en-US" sz="1850" dirty="0"/>
          </a:p>
        </p:txBody>
      </p:sp>
      <p:sp>
        <p:nvSpPr>
          <p:cNvPr id="5" name="Shape 2"/>
          <p:cNvSpPr/>
          <p:nvPr/>
        </p:nvSpPr>
        <p:spPr>
          <a:xfrm>
            <a:off x="661475" y="2623046"/>
            <a:ext cx="31749" cy="2043311"/>
          </a:xfrm>
          <a:prstGeom prst="roundRect">
            <a:avLst>
              <a:gd name="adj" fmla="val 50000"/>
            </a:avLst>
          </a:prstGeom>
          <a:solidFill>
            <a:srgbClr val="1B1B27"/>
          </a:solidFill>
          <a:ln/>
        </p:spPr>
        <p:txBody>
          <a:bodyPr/>
          <a:lstStyle/>
          <a:p>
            <a:endParaRPr lang="en-GB"/>
          </a:p>
        </p:txBody>
      </p:sp>
      <p:sp>
        <p:nvSpPr>
          <p:cNvPr id="6" name="Text 3"/>
          <p:cNvSpPr/>
          <p:nvPr/>
        </p:nvSpPr>
        <p:spPr>
          <a:xfrm>
            <a:off x="661475" y="4932164"/>
            <a:ext cx="6296860"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Yet the same reviewers add: it </a:t>
            </a:r>
            <a:r>
              <a:rPr lang="en-US" sz="1850" b="1" dirty="0">
                <a:solidFill>
                  <a:srgbClr val="3C3939"/>
                </a:solidFill>
                <a:latin typeface="Inter Bold" pitchFamily="34" charset="0"/>
                <a:ea typeface="Inter Bold" pitchFamily="34" charset="-122"/>
                <a:cs typeface="Inter Bold" pitchFamily="34" charset="-120"/>
              </a:rPr>
              <a:t>'fails to fully capture the complexity of such a multidimensional phenomenon as spirituality'</a:t>
            </a:r>
            <a:r>
              <a:rPr lang="en-US" sz="1850" dirty="0">
                <a:solidFill>
                  <a:srgbClr val="3C3939"/>
                </a:solidFill>
                <a:latin typeface="Inter" pitchFamily="34" charset="0"/>
                <a:ea typeface="Inter" pitchFamily="34" charset="-122"/>
                <a:cs typeface="Inter" pitchFamily="34" charset="-120"/>
              </a:rPr>
              <a:t> — and they oppose its founding premise.</a:t>
            </a:r>
            <a:endParaRPr lang="en-US" sz="18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61475" y="774898"/>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The Disputed Premise</a:t>
            </a:r>
            <a:endParaRPr lang="en-US" sz="41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941711"/>
            <a:ext cx="2491817" cy="3925987"/>
          </a:xfrm>
          <a:prstGeom prst="rect">
            <a:avLst/>
          </a:prstGeom>
        </p:spPr>
      </p:pic>
      <p:sp>
        <p:nvSpPr>
          <p:cNvPr id="4" name="Text 1"/>
          <p:cNvSpPr/>
          <p:nvPr/>
        </p:nvSpPr>
        <p:spPr>
          <a:xfrm>
            <a:off x="1001092" y="2179737"/>
            <a:ext cx="1914179"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Hicks's Claim</a:t>
            </a:r>
            <a:endParaRPr lang="en-US" sz="2050" dirty="0"/>
          </a:p>
        </p:txBody>
      </p:sp>
      <p:sp>
        <p:nvSpPr>
          <p:cNvPr id="5" name="Text 2"/>
          <p:cNvSpPr/>
          <p:nvPr/>
        </p:nvSpPr>
        <p:spPr>
          <a:xfrm>
            <a:off x="1001092" y="2703215"/>
            <a:ext cx="1914179" cy="2262088"/>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Religiosity is an integral dimension of spirituality — workplace spirituality cannot be examined without it.</a:t>
            </a:r>
            <a:endParaRPr lang="en-US" sz="16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344580" y="1941711"/>
            <a:ext cx="2491916" cy="3925987"/>
          </a:xfrm>
          <a:prstGeom prst="rect">
            <a:avLst/>
          </a:prstGeom>
        </p:spPr>
      </p:pic>
      <p:sp>
        <p:nvSpPr>
          <p:cNvPr id="7" name="Text 3"/>
          <p:cNvSpPr/>
          <p:nvPr/>
        </p:nvSpPr>
        <p:spPr>
          <a:xfrm>
            <a:off x="3684198" y="2179737"/>
            <a:ext cx="1914279" cy="996553"/>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Gotsis &amp; Kortezi's Response</a:t>
            </a:r>
            <a:endParaRPr lang="en-US" sz="2050" dirty="0"/>
          </a:p>
        </p:txBody>
      </p:sp>
      <p:sp>
        <p:nvSpPr>
          <p:cNvPr id="8" name="Text 4"/>
          <p:cNvSpPr/>
          <p:nvPr/>
        </p:nvSpPr>
        <p:spPr>
          <a:xfrm>
            <a:off x="3684198" y="3367584"/>
            <a:ext cx="1914279" cy="2262088"/>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'This is a much-disputed methodological choice, and the authors of this paper are opposed to it.'</a:t>
            </a:r>
            <a:endParaRPr lang="en-US" sz="1650" dirty="0"/>
          </a:p>
        </p:txBody>
      </p:sp>
      <p:sp>
        <p:nvSpPr>
          <p:cNvPr id="9" name="Text 5"/>
          <p:cNvSpPr/>
          <p:nvPr/>
        </p:nvSpPr>
        <p:spPr>
          <a:xfrm>
            <a:off x="6361549" y="1917700"/>
            <a:ext cx="5175021"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Why it matters</a:t>
            </a:r>
            <a:endParaRPr lang="en-US" sz="2050" dirty="0"/>
          </a:p>
        </p:txBody>
      </p:sp>
      <p:sp>
        <p:nvSpPr>
          <p:cNvPr id="10" name="Text 6"/>
          <p:cNvSpPr/>
          <p:nvPr/>
        </p:nvSpPr>
        <p:spPr>
          <a:xfrm>
            <a:off x="6361549" y="2441178"/>
            <a:ext cx="5175021" cy="2111177"/>
          </a:xfrm>
          <a:prstGeom prst="rect">
            <a:avLst/>
          </a:prstGeom>
          <a:noFill/>
          <a:ln/>
        </p:spPr>
        <p:txBody>
          <a:bodyPr wrap="square" lIns="0" tIns="0" rIns="0" bIns="0" rtlCol="0" anchor="t">
            <a:normAutofit/>
          </a:bodyPr>
          <a:lstStyle/>
          <a:p>
            <a:pPr marL="0" indent="0" algn="l">
              <a:lnSpc>
                <a:spcPct val="127000"/>
              </a:lnSpc>
              <a:spcAft>
                <a:spcPts val="1350"/>
              </a:spcAft>
              <a:buNone/>
            </a:pPr>
            <a:r>
              <a:rPr lang="en-US" sz="1650" dirty="0">
                <a:solidFill>
                  <a:srgbClr val="3C3939"/>
                </a:solidFill>
                <a:latin typeface="Inter" pitchFamily="34" charset="0"/>
                <a:ea typeface="Inter" pitchFamily="34" charset="-122"/>
                <a:cs typeface="Inter" pitchFamily="34" charset="-120"/>
              </a:rPr>
              <a:t>The most respected framework in the field rests on a disputed premise about the very relationship — religion and spirituality — that the debate is about.</a:t>
            </a:r>
            <a:endParaRPr lang="en-US" sz="1650" dirty="0"/>
          </a:p>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reviewers' criticism is </a:t>
            </a:r>
            <a:r>
              <a:rPr lang="en-US" sz="1650" b="1" dirty="0">
                <a:solidFill>
                  <a:srgbClr val="3C3939"/>
                </a:solidFill>
                <a:latin typeface="Inter Bold" pitchFamily="34" charset="0"/>
                <a:ea typeface="Inter Bold" pitchFamily="34" charset="-122"/>
                <a:cs typeface="Inter Bold" pitchFamily="34" charset="-120"/>
              </a:rPr>
              <a:t>methodological</a:t>
            </a:r>
            <a:r>
              <a:rPr lang="en-US" sz="1650" dirty="0">
                <a:solidFill>
                  <a:srgbClr val="3C3939"/>
                </a:solidFill>
                <a:latin typeface="Inter" pitchFamily="34" charset="0"/>
                <a:ea typeface="Inter" pitchFamily="34" charset="-122"/>
                <a:cs typeface="Inter" pitchFamily="34" charset="-120"/>
              </a:rPr>
              <a:t>, not personal: Hicks's choice cannot ground a field that must speak to everyone.</a:t>
            </a:r>
            <a:endParaRPr lang="en-US" sz="16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661475" y="691654"/>
            <a:ext cx="10868745" cy="1476573"/>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A Further Limitation: Power Inequality</a:t>
            </a:r>
            <a:endParaRPr lang="en-US" sz="46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0075" y="2647950"/>
            <a:ext cx="354401" cy="354409"/>
          </a:xfrm>
          <a:prstGeom prst="rect">
            <a:avLst/>
          </a:prstGeom>
        </p:spPr>
      </p:pic>
      <p:sp>
        <p:nvSpPr>
          <p:cNvPr id="4" name="Text 1"/>
          <p:cNvSpPr/>
          <p:nvPr/>
        </p:nvSpPr>
        <p:spPr>
          <a:xfrm>
            <a:off x="1429310" y="2640707"/>
            <a:ext cx="2658202" cy="738386"/>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Works best among equals</a:t>
            </a:r>
            <a:endParaRPr lang="en-US" sz="2300" dirty="0"/>
          </a:p>
        </p:txBody>
      </p:sp>
      <p:sp>
        <p:nvSpPr>
          <p:cNvPr id="5" name="Text 2"/>
          <p:cNvSpPr/>
          <p:nvPr/>
        </p:nvSpPr>
        <p:spPr>
          <a:xfrm>
            <a:off x="1429310" y="3520777"/>
            <a:ext cx="2658202" cy="2645470"/>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Respectful pluralism presupposes roughly equal standing among participants — a framework of negotiation among equal citizens.</a:t>
            </a:r>
            <a:endParaRPr lang="en-US" sz="18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471380" y="2647950"/>
            <a:ext cx="354401" cy="354409"/>
          </a:xfrm>
          <a:prstGeom prst="rect">
            <a:avLst/>
          </a:prstGeom>
        </p:spPr>
      </p:pic>
      <p:sp>
        <p:nvSpPr>
          <p:cNvPr id="7" name="Text 3"/>
          <p:cNvSpPr/>
          <p:nvPr/>
        </p:nvSpPr>
        <p:spPr>
          <a:xfrm>
            <a:off x="5150614" y="2640707"/>
            <a:ext cx="2658202" cy="738386"/>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Struggles in hierarchies</a:t>
            </a:r>
            <a:endParaRPr lang="en-US" sz="2300" dirty="0"/>
          </a:p>
        </p:txBody>
      </p:sp>
      <p:sp>
        <p:nvSpPr>
          <p:cNvPr id="8" name="Text 4"/>
          <p:cNvSpPr/>
          <p:nvPr/>
        </p:nvSpPr>
        <p:spPr>
          <a:xfrm>
            <a:off x="5150614" y="3520777"/>
            <a:ext cx="2658202" cy="2645470"/>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In 'strict organisational hierarchies', the framework 'could prove somewhat ineffective' where rights held by distinct groups are 'dramatically unequal'.</a:t>
            </a:r>
            <a:endParaRPr lang="en-US" sz="18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92684" y="2647950"/>
            <a:ext cx="354401" cy="354409"/>
          </a:xfrm>
          <a:prstGeom prst="rect">
            <a:avLst/>
          </a:prstGeom>
        </p:spPr>
      </p:pic>
      <p:sp>
        <p:nvSpPr>
          <p:cNvPr id="10" name="Text 5"/>
          <p:cNvSpPr/>
          <p:nvPr/>
        </p:nvSpPr>
        <p:spPr>
          <a:xfrm>
            <a:off x="8871919" y="2640707"/>
            <a:ext cx="2658202" cy="738386"/>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Rawls as supplement</a:t>
            </a:r>
            <a:endParaRPr lang="en-US" sz="2300" dirty="0"/>
          </a:p>
        </p:txBody>
      </p:sp>
      <p:sp>
        <p:nvSpPr>
          <p:cNvPr id="11" name="Text 6"/>
          <p:cNvSpPr/>
          <p:nvPr/>
        </p:nvSpPr>
        <p:spPr>
          <a:xfrm>
            <a:off x="8871919" y="3520777"/>
            <a:ext cx="2658202" cy="2645470"/>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Gotsis &amp; Kortezi point toward Rawls's 'principle of difference' — inequalities should benefit the least well-off members of an organisation.</a:t>
            </a:r>
            <a:endParaRPr lang="en-US" sz="18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661475" y="1631851"/>
            <a:ext cx="10868745"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Chapter 3</a:t>
            </a:r>
            <a:endParaRPr lang="en-US" sz="2300" dirty="0"/>
          </a:p>
        </p:txBody>
      </p:sp>
      <p:sp>
        <p:nvSpPr>
          <p:cNvPr id="3" name="Text 1"/>
          <p:cNvSpPr/>
          <p:nvPr/>
        </p:nvSpPr>
        <p:spPr>
          <a:xfrm>
            <a:off x="661475" y="2095500"/>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Philosophical Foundations</a:t>
            </a:r>
            <a:endParaRPr lang="en-US" sz="4650" dirty="0"/>
          </a:p>
        </p:txBody>
      </p:sp>
      <p:sp>
        <p:nvSpPr>
          <p:cNvPr id="4" name="Text 2"/>
          <p:cNvSpPr/>
          <p:nvPr/>
        </p:nvSpPr>
        <p:spPr>
          <a:xfrm>
            <a:off x="661475" y="3188196"/>
            <a:ext cx="10868745" cy="2037953"/>
          </a:xfrm>
          <a:prstGeom prst="rect">
            <a:avLst/>
          </a:prstGeom>
          <a:noFill/>
          <a:ln/>
        </p:spPr>
        <p:txBody>
          <a:bodyPr wrap="square" lIns="0" tIns="0" rIns="0" bIns="0" rtlCol="0" anchor="t">
            <a:normAutofit/>
          </a:bodyPr>
          <a:lstStyle/>
          <a:p>
            <a:pPr marL="0" indent="0" algn="l">
              <a:lnSpc>
                <a:spcPct val="104000"/>
              </a:lnSpc>
              <a:buNone/>
            </a:pPr>
            <a:r>
              <a:rPr lang="en-US" sz="6400" b="1" dirty="0">
                <a:solidFill>
                  <a:srgbClr val="1B1B27"/>
                </a:solidFill>
                <a:latin typeface="Inter Bold" pitchFamily="34" charset="0"/>
                <a:ea typeface="Inter Bold" pitchFamily="34" charset="-122"/>
                <a:cs typeface="Inter Bold" pitchFamily="34" charset="-120"/>
              </a:rPr>
              <a:t>Can ethics supply what religion cannot?</a:t>
            </a:r>
            <a:endParaRPr lang="en-US" sz="6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661475" y="656134"/>
            <a:ext cx="10868745" cy="508695"/>
          </a:xfrm>
          <a:prstGeom prst="rect">
            <a:avLst/>
          </a:prstGeom>
          <a:noFill/>
          <a:ln/>
        </p:spPr>
        <p:txBody>
          <a:bodyPr wrap="none" lIns="0" tIns="0" rIns="0" bIns="0" rtlCol="0" anchor="t"/>
          <a:lstStyle/>
          <a:p>
            <a:pPr marL="0" indent="0" algn="l">
              <a:lnSpc>
                <a:spcPct val="104000"/>
              </a:lnSpc>
              <a:buNone/>
            </a:pPr>
            <a:r>
              <a:rPr lang="en-US" sz="3200" b="1" dirty="0">
                <a:solidFill>
                  <a:srgbClr val="1B1B27"/>
                </a:solidFill>
                <a:latin typeface="Inter Bold" pitchFamily="34" charset="0"/>
                <a:ea typeface="Inter Bold" pitchFamily="34" charset="-122"/>
                <a:cs typeface="Inter Bold" pitchFamily="34" charset="-120"/>
              </a:rPr>
              <a:t>Three Ethical Traditions on Trial</a:t>
            </a:r>
            <a:endParaRPr lang="en-US" sz="3200" dirty="0"/>
          </a:p>
        </p:txBody>
      </p:sp>
      <p:sp>
        <p:nvSpPr>
          <p:cNvPr id="4" name="Text 1"/>
          <p:cNvSpPr/>
          <p:nvPr/>
        </p:nvSpPr>
        <p:spPr>
          <a:xfrm>
            <a:off x="1031127" y="5633063"/>
            <a:ext cx="10272414" cy="804339"/>
          </a:xfrm>
          <a:prstGeom prst="rect">
            <a:avLst/>
          </a:prstGeom>
          <a:noFill/>
          <a:ln/>
        </p:spPr>
        <p:txBody>
          <a:bodyPr wrap="square" lIns="0" tIns="0" rIns="0" bIns="0" rtlCol="0" anchor="t">
            <a:norm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Gotsis &amp; Kortezi (2007) test each tradition against spiritual values including honesty, forgiveness, hope, gratitude, humility, compassion, integrity, transcendence, connectedness, completeness and joy.</a:t>
            </a:r>
            <a:endParaRPr lang="en-US" sz="1600" dirty="0"/>
          </a:p>
        </p:txBody>
      </p:sp>
      <p:sp>
        <p:nvSpPr>
          <p:cNvPr id="5" name="TextBox 4">
            <a:extLst>
              <a:ext uri="{FF2B5EF4-FFF2-40B4-BE49-F238E27FC236}">
                <a16:creationId xmlns:a16="http://schemas.microsoft.com/office/drawing/2014/main" id="{7EE53872-C890-9BB2-0B30-A4A657E243B7}"/>
              </a:ext>
            </a:extLst>
          </p:cNvPr>
          <p:cNvSpPr txBox="1"/>
          <p:nvPr/>
        </p:nvSpPr>
        <p:spPr>
          <a:xfrm>
            <a:off x="1400783" y="1653702"/>
            <a:ext cx="8822987" cy="3785652"/>
          </a:xfrm>
          <a:prstGeom prst="rect">
            <a:avLst/>
          </a:prstGeom>
          <a:noFill/>
        </p:spPr>
        <p:txBody>
          <a:bodyPr wrap="square" rtlCol="0">
            <a:spAutoFit/>
          </a:bodyPr>
          <a:lstStyle/>
          <a:p>
            <a:pPr marL="285750" indent="-285750">
              <a:buFont typeface="Wingdings" panose="05000000000000000000" pitchFamily="2" charset="2"/>
              <a:buChar char="v"/>
            </a:pPr>
            <a:r>
              <a:rPr lang="en-US" altLang="zh-CN" sz="2400" dirty="0"/>
              <a:t>Utilitarianism</a:t>
            </a:r>
          </a:p>
          <a:p>
            <a:pPr marL="742950" lvl="1" indent="-285750">
              <a:buFont typeface="Courier New" panose="02070309020205020404" pitchFamily="49" charset="0"/>
              <a:buChar char="o"/>
            </a:pPr>
            <a:r>
              <a:rPr lang="en-US" sz="2400" dirty="0"/>
              <a:t>Fails as spiritual foundation.</a:t>
            </a:r>
          </a:p>
          <a:p>
            <a:pPr marL="742950" lvl="1" indent="-285750">
              <a:buFont typeface="Courier New" panose="02070309020205020404" pitchFamily="49" charset="0"/>
              <a:buChar char="o"/>
            </a:pPr>
            <a:r>
              <a:rPr lang="en-GB" sz="2400" dirty="0"/>
              <a:t>Economic-egoist focus, hedonistic</a:t>
            </a:r>
          </a:p>
          <a:p>
            <a:pPr marL="285750" indent="-285750">
              <a:buFont typeface="Wingdings" panose="05000000000000000000" pitchFamily="2" charset="2"/>
              <a:buChar char="v"/>
            </a:pPr>
            <a:r>
              <a:rPr lang="en-GB" sz="2400" dirty="0"/>
              <a:t>Kantian deontology</a:t>
            </a:r>
          </a:p>
          <a:p>
            <a:pPr marL="742950" lvl="1" indent="-285750">
              <a:buFont typeface="Courier New" panose="02070309020205020404" pitchFamily="49" charset="0"/>
              <a:buChar char="o"/>
            </a:pPr>
            <a:r>
              <a:rPr lang="en-GB" sz="2400" dirty="0"/>
              <a:t>Partial success</a:t>
            </a:r>
          </a:p>
          <a:p>
            <a:pPr marL="742950" lvl="1" indent="-285750">
              <a:buFont typeface="Courier New" panose="02070309020205020404" pitchFamily="49" charset="0"/>
              <a:buChar char="o"/>
            </a:pPr>
            <a:r>
              <a:rPr lang="en-GB" sz="2400" dirty="0"/>
              <a:t>Defends dignity, noncoercion</a:t>
            </a:r>
          </a:p>
          <a:p>
            <a:pPr marL="742950" lvl="1" indent="-285750">
              <a:buFont typeface="Courier New" panose="02070309020205020404" pitchFamily="49" charset="0"/>
              <a:buChar char="o"/>
            </a:pPr>
            <a:r>
              <a:rPr lang="en-GB" sz="2400" dirty="0"/>
              <a:t>No room for joy</a:t>
            </a:r>
          </a:p>
          <a:p>
            <a:pPr marL="285750" indent="-285750">
              <a:buFont typeface="Wingdings" panose="05000000000000000000" pitchFamily="2" charset="2"/>
              <a:buChar char="v"/>
            </a:pPr>
            <a:r>
              <a:rPr lang="en-GB" sz="2400" dirty="0"/>
              <a:t>Virtue ethics</a:t>
            </a:r>
          </a:p>
          <a:p>
            <a:pPr marL="742950" lvl="1" indent="-285750">
              <a:buFont typeface="Courier New" panose="02070309020205020404" pitchFamily="49" charset="0"/>
              <a:buChar char="o"/>
            </a:pPr>
            <a:r>
              <a:rPr lang="en-GB" sz="2400" dirty="0"/>
              <a:t>Strongest foundation.</a:t>
            </a:r>
          </a:p>
          <a:p>
            <a:pPr marL="742950" lvl="1" indent="-285750">
              <a:buFont typeface="Courier New" panose="02070309020205020404" pitchFamily="49" charset="0"/>
              <a:buChar char="o"/>
            </a:pPr>
            <a:r>
              <a:rPr lang="en-GB" sz="2400" dirty="0"/>
              <a:t>Encompasses character, eudaimonia (well-being)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661475" y="938510"/>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Why Utilitarianism Fails</a:t>
            </a:r>
            <a:endParaRPr lang="en-US" sz="3450" dirty="0"/>
          </a:p>
        </p:txBody>
      </p:sp>
      <p:pic>
        <p:nvPicPr>
          <p:cNvPr id="3" name="Image 0" descr="preencoded.png"/>
          <p:cNvPicPr>
            <a:picLocks noChangeAspect="1"/>
          </p:cNvPicPr>
          <p:nvPr/>
        </p:nvPicPr>
        <p:blipFill>
          <a:blip r:embed="rId3"/>
          <a:stretch>
            <a:fillRect/>
          </a:stretch>
        </p:blipFill>
        <p:spPr>
          <a:xfrm>
            <a:off x="766890" y="2346523"/>
            <a:ext cx="5185042" cy="2918023"/>
          </a:xfrm>
          <a:prstGeom prst="rect">
            <a:avLst/>
          </a:prstGeom>
        </p:spPr>
      </p:pic>
      <p:sp>
        <p:nvSpPr>
          <p:cNvPr id="4" name="Text 1"/>
          <p:cNvSpPr/>
          <p:nvPr/>
        </p:nvSpPr>
        <p:spPr>
          <a:xfrm>
            <a:off x="6320379" y="1824434"/>
            <a:ext cx="5158128" cy="276920"/>
          </a:xfrm>
          <a:prstGeom prst="rect">
            <a:avLst/>
          </a:prstGeom>
          <a:noFill/>
          <a:ln/>
        </p:spPr>
        <p:txBody>
          <a:bodyPr wrap="none" lIns="0" tIns="0" rIns="0" bIns="0" rtlCol="0" anchor="t"/>
          <a:lstStyle/>
          <a:p>
            <a:pPr marL="0" indent="0" algn="l">
              <a:lnSpc>
                <a:spcPct val="104000"/>
              </a:lnSpc>
              <a:buNone/>
            </a:pPr>
            <a:r>
              <a:rPr lang="en-US" sz="2400" b="1" dirty="0">
                <a:solidFill>
                  <a:srgbClr val="1B1B27"/>
                </a:solidFill>
                <a:latin typeface="Inter Bold" pitchFamily="34" charset="0"/>
                <a:ea typeface="Inter Bold" pitchFamily="34" charset="-122"/>
                <a:cs typeface="Inter Bold" pitchFamily="34" charset="-120"/>
              </a:rPr>
              <a:t>The anthropology problem</a:t>
            </a:r>
            <a:endParaRPr lang="en-US" sz="2400" dirty="0"/>
          </a:p>
        </p:txBody>
      </p:sp>
      <p:sp>
        <p:nvSpPr>
          <p:cNvPr id="5" name="Text 2"/>
          <p:cNvSpPr/>
          <p:nvPr/>
        </p:nvSpPr>
        <p:spPr>
          <a:xfrm>
            <a:off x="6320379" y="2234208"/>
            <a:ext cx="5158128" cy="992188"/>
          </a:xfrm>
          <a:prstGeom prst="rect">
            <a:avLst/>
          </a:prstGeom>
          <a:noFill/>
          <a:ln/>
        </p:spPr>
        <p:txBody>
          <a:bodyPr wrap="square" lIns="0" tIns="0" rIns="0" bIns="0" rtlCol="0" anchor="t">
            <a:noAutofit/>
          </a:bodyPr>
          <a:lstStyle/>
          <a:p>
            <a:pPr marL="0" indent="0" algn="l">
              <a:lnSpc>
                <a:spcPct val="117000"/>
              </a:lnSpc>
              <a:buNone/>
            </a:pPr>
            <a:r>
              <a:rPr lang="en-US" dirty="0">
                <a:solidFill>
                  <a:srgbClr val="3C3939"/>
                </a:solidFill>
                <a:latin typeface="Inter" pitchFamily="34" charset="0"/>
                <a:ea typeface="Inter" pitchFamily="34" charset="-122"/>
                <a:cs typeface="Inter" pitchFamily="34" charset="-120"/>
              </a:rPr>
              <a:t>Utilitarianism works with </a:t>
            </a:r>
            <a:r>
              <a:rPr lang="en-US" i="1" dirty="0">
                <a:solidFill>
                  <a:srgbClr val="3C3939"/>
                </a:solidFill>
                <a:latin typeface="Inter" pitchFamily="34" charset="0"/>
                <a:ea typeface="Inter" pitchFamily="34" charset="-122"/>
                <a:cs typeface="Inter" pitchFamily="34" charset="-120"/>
              </a:rPr>
              <a:t>homo economicus</a:t>
            </a:r>
            <a:r>
              <a:rPr lang="en-US" dirty="0">
                <a:solidFill>
                  <a:srgbClr val="3C3939"/>
                </a:solidFill>
                <a:latin typeface="Inter" pitchFamily="34" charset="0"/>
                <a:ea typeface="Inter" pitchFamily="34" charset="-122"/>
                <a:cs typeface="Inter" pitchFamily="34" charset="-120"/>
              </a:rPr>
              <a:t> — the rational self-interested agent. Spiritual values are strictly irrational in this frame.</a:t>
            </a:r>
            <a:endParaRPr lang="en-US" dirty="0"/>
          </a:p>
        </p:txBody>
      </p:sp>
      <p:sp>
        <p:nvSpPr>
          <p:cNvPr id="6" name="Text 3"/>
          <p:cNvSpPr/>
          <p:nvPr/>
        </p:nvSpPr>
        <p:spPr>
          <a:xfrm>
            <a:off x="6320379" y="3485713"/>
            <a:ext cx="5158128" cy="276920"/>
          </a:xfrm>
          <a:prstGeom prst="rect">
            <a:avLst/>
          </a:prstGeom>
          <a:noFill/>
          <a:ln/>
        </p:spPr>
        <p:txBody>
          <a:bodyPr wrap="none" lIns="0" tIns="0" rIns="0" bIns="0" rtlCol="0" anchor="t"/>
          <a:lstStyle/>
          <a:p>
            <a:pPr marL="0" indent="0" algn="l">
              <a:lnSpc>
                <a:spcPct val="104000"/>
              </a:lnSpc>
              <a:buNone/>
            </a:pPr>
            <a:r>
              <a:rPr lang="en-US" sz="2400" b="1" dirty="0">
                <a:solidFill>
                  <a:srgbClr val="1B1B27"/>
                </a:solidFill>
                <a:latin typeface="Inter Bold" pitchFamily="34" charset="0"/>
                <a:ea typeface="Inter Bold" pitchFamily="34" charset="-122"/>
                <a:cs typeface="Inter Bold" pitchFamily="34" charset="-120"/>
              </a:rPr>
              <a:t>The value problem</a:t>
            </a:r>
            <a:endParaRPr lang="en-US" sz="2400" dirty="0"/>
          </a:p>
        </p:txBody>
      </p:sp>
      <p:sp>
        <p:nvSpPr>
          <p:cNvPr id="7" name="Text 4"/>
          <p:cNvSpPr/>
          <p:nvPr/>
        </p:nvSpPr>
        <p:spPr>
          <a:xfrm>
            <a:off x="6320379" y="3895487"/>
            <a:ext cx="5158128" cy="744141"/>
          </a:xfrm>
          <a:prstGeom prst="rect">
            <a:avLst/>
          </a:prstGeom>
          <a:noFill/>
          <a:ln/>
        </p:spPr>
        <p:txBody>
          <a:bodyPr wrap="square" lIns="0" tIns="0" rIns="0" bIns="0" rtlCol="0" anchor="t">
            <a:noAutofit/>
          </a:bodyPr>
          <a:lstStyle/>
          <a:p>
            <a:pPr marL="0" indent="0" algn="l">
              <a:lnSpc>
                <a:spcPct val="117000"/>
              </a:lnSpc>
              <a:buNone/>
            </a:pPr>
            <a:r>
              <a:rPr lang="en-US" dirty="0">
                <a:solidFill>
                  <a:srgbClr val="3C3939"/>
                </a:solidFill>
                <a:latin typeface="Inter" pitchFamily="34" charset="0"/>
                <a:ea typeface="Inter" pitchFamily="34" charset="-122"/>
                <a:cs typeface="Inter" pitchFamily="34" charset="-120"/>
              </a:rPr>
              <a:t>Joy and completeness become private pleasures; relational goods of spirituality are converted into hedonistic subjectivity.</a:t>
            </a:r>
            <a:endParaRPr lang="en-US" dirty="0"/>
          </a:p>
        </p:txBody>
      </p:sp>
      <p:sp>
        <p:nvSpPr>
          <p:cNvPr id="8" name="Text 5"/>
          <p:cNvSpPr/>
          <p:nvPr/>
        </p:nvSpPr>
        <p:spPr>
          <a:xfrm>
            <a:off x="6320379" y="5083770"/>
            <a:ext cx="5158128" cy="276920"/>
          </a:xfrm>
          <a:prstGeom prst="rect">
            <a:avLst/>
          </a:prstGeom>
          <a:noFill/>
          <a:ln/>
        </p:spPr>
        <p:txBody>
          <a:bodyPr wrap="none" lIns="0" tIns="0" rIns="0" bIns="0" rtlCol="0" anchor="t"/>
          <a:lstStyle/>
          <a:p>
            <a:pPr marL="0" indent="0" algn="l">
              <a:lnSpc>
                <a:spcPct val="104000"/>
              </a:lnSpc>
              <a:buNone/>
            </a:pPr>
            <a:r>
              <a:rPr lang="en-US" sz="2400" b="1" dirty="0">
                <a:solidFill>
                  <a:srgbClr val="1B1B27"/>
                </a:solidFill>
                <a:latin typeface="Inter Bold" pitchFamily="34" charset="0"/>
                <a:ea typeface="Inter Bold" pitchFamily="34" charset="-122"/>
                <a:cs typeface="Inter Bold" pitchFamily="34" charset="-120"/>
              </a:rPr>
              <a:t>The verdict</a:t>
            </a:r>
            <a:endParaRPr lang="en-US" sz="2400" dirty="0"/>
          </a:p>
        </p:txBody>
      </p:sp>
      <p:sp>
        <p:nvSpPr>
          <p:cNvPr id="9" name="Text 6"/>
          <p:cNvSpPr/>
          <p:nvPr/>
        </p:nvSpPr>
        <p:spPr>
          <a:xfrm>
            <a:off x="6320379" y="5493544"/>
            <a:ext cx="5158128" cy="744141"/>
          </a:xfrm>
          <a:prstGeom prst="rect">
            <a:avLst/>
          </a:prstGeom>
          <a:noFill/>
          <a:ln/>
        </p:spPr>
        <p:txBody>
          <a:bodyPr wrap="square" lIns="0" tIns="0" rIns="0" bIns="0" rtlCol="0" anchor="t">
            <a:noAutofit/>
          </a:bodyPr>
          <a:lstStyle/>
          <a:p>
            <a:pPr marL="0" indent="0" algn="l">
              <a:lnSpc>
                <a:spcPct val="117000"/>
              </a:lnSpc>
              <a:buNone/>
            </a:pPr>
            <a:r>
              <a:rPr lang="en-US" dirty="0">
                <a:solidFill>
                  <a:srgbClr val="3C3939"/>
                </a:solidFill>
                <a:latin typeface="Inter" pitchFamily="34" charset="0"/>
                <a:ea typeface="Inter" pitchFamily="34" charset="-122"/>
                <a:cs typeface="Inter" pitchFamily="34" charset="-120"/>
              </a:rPr>
              <a:t>'Such a framework </a:t>
            </a:r>
            <a:r>
              <a:rPr lang="en-US" b="1" dirty="0">
                <a:solidFill>
                  <a:srgbClr val="3C3939"/>
                </a:solidFill>
                <a:latin typeface="Inter Bold" pitchFamily="34" charset="0"/>
                <a:ea typeface="Inter Bold" pitchFamily="34" charset="-122"/>
                <a:cs typeface="Inter Bold" pitchFamily="34" charset="-120"/>
              </a:rPr>
              <a:t>fails to meet the minimum presuppositions</a:t>
            </a:r>
            <a:r>
              <a:rPr lang="en-US" dirty="0">
                <a:solidFill>
                  <a:srgbClr val="3C3939"/>
                </a:solidFill>
                <a:latin typeface="Inter" pitchFamily="34" charset="0"/>
                <a:ea typeface="Inter" pitchFamily="34" charset="-122"/>
                <a:cs typeface="Inter" pitchFamily="34" charset="-120"/>
              </a:rPr>
              <a:t> of workplace spirituality.' — Gotsis &amp; Kortezi (2007)</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661475" y="1052512"/>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Why Deontology Half-Succeeds</a:t>
            </a:r>
            <a:endParaRPr lang="en-US" sz="4650" dirty="0"/>
          </a:p>
        </p:txBody>
      </p:sp>
      <p:sp>
        <p:nvSpPr>
          <p:cNvPr id="3" name="Shape 1"/>
          <p:cNvSpPr/>
          <p:nvPr/>
        </p:nvSpPr>
        <p:spPr>
          <a:xfrm>
            <a:off x="661475" y="2263279"/>
            <a:ext cx="10868745" cy="2520454"/>
          </a:xfrm>
          <a:prstGeom prst="roundRect">
            <a:avLst>
              <a:gd name="adj" fmla="val 3937"/>
            </a:avLst>
          </a:prstGeom>
          <a:solidFill>
            <a:srgbClr val="F2EEEE"/>
          </a:solidFill>
          <a:ln w="12700">
            <a:solidFill>
              <a:srgbClr val="D8D4D4"/>
            </a:solidFill>
            <a:prstDash val="solid"/>
          </a:ln>
        </p:spPr>
        <p:txBody>
          <a:bodyPr/>
          <a:lstStyle/>
          <a:p>
            <a:endParaRPr lang="en-GB"/>
          </a:p>
        </p:txBody>
      </p:sp>
      <p:sp>
        <p:nvSpPr>
          <p:cNvPr id="4" name="Shape 2"/>
          <p:cNvSpPr/>
          <p:nvPr/>
        </p:nvSpPr>
        <p:spPr>
          <a:xfrm>
            <a:off x="674175" y="2275979"/>
            <a:ext cx="5421673" cy="2495054"/>
          </a:xfrm>
          <a:custGeom>
            <a:avLst/>
            <a:gdLst/>
            <a:ahLst/>
            <a:cxnLst/>
            <a:rect l="l" t="t" r="r" b="b"/>
            <a:pathLst>
              <a:path w="5421673" h="2495054">
                <a:moveTo>
                  <a:pt x="82696" y="0"/>
                </a:moveTo>
                <a:lnTo>
                  <a:pt x="5421673" y="0"/>
                </a:lnTo>
                <a:lnTo>
                  <a:pt x="5421673" y="2495054"/>
                </a:lnTo>
                <a:lnTo>
                  <a:pt x="82696" y="2495054"/>
                </a:lnTo>
                <a:arcTo wR="82696" hR="82698" stAng="5400000" swAng="5400000"/>
                <a:lnTo>
                  <a:pt x="0" y="82698"/>
                </a:lnTo>
                <a:arcTo wR="82696" hR="82698" stAng="10800000" swAng="5400000"/>
                <a:close/>
              </a:path>
            </a:pathLst>
          </a:custGeom>
          <a:solidFill>
            <a:srgbClr val="F2EEEE"/>
          </a:solidFill>
          <a:ln/>
        </p:spPr>
        <p:txBody>
          <a:bodyPr/>
          <a:lstStyle/>
          <a:p>
            <a:endParaRPr lang="en-GB"/>
          </a:p>
        </p:txBody>
      </p:sp>
      <p:sp>
        <p:nvSpPr>
          <p:cNvPr id="5" name="Text 3"/>
          <p:cNvSpPr/>
          <p:nvPr/>
        </p:nvSpPr>
        <p:spPr>
          <a:xfrm>
            <a:off x="910408" y="2512219"/>
            <a:ext cx="4949205"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What it can do ✓</a:t>
            </a:r>
            <a:endParaRPr lang="en-US" sz="2300" dirty="0"/>
          </a:p>
        </p:txBody>
      </p:sp>
      <p:sp>
        <p:nvSpPr>
          <p:cNvPr id="6" name="Text 4"/>
          <p:cNvSpPr/>
          <p:nvPr/>
        </p:nvSpPr>
        <p:spPr>
          <a:xfrm>
            <a:off x="910408" y="3023096"/>
            <a:ext cx="4949205"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Treats persons as ends, not means. Forbids coercion — a structural echo of Hicks's noncoercion norm. Defends honesty, hope, gratitude and integrity.</a:t>
            </a:r>
            <a:endParaRPr lang="en-US" sz="1850" dirty="0"/>
          </a:p>
        </p:txBody>
      </p:sp>
      <p:sp>
        <p:nvSpPr>
          <p:cNvPr id="7" name="Shape 5"/>
          <p:cNvSpPr/>
          <p:nvPr/>
        </p:nvSpPr>
        <p:spPr>
          <a:xfrm>
            <a:off x="6095848" y="2275979"/>
            <a:ext cx="5421673" cy="2495054"/>
          </a:xfrm>
          <a:custGeom>
            <a:avLst/>
            <a:gdLst/>
            <a:ahLst/>
            <a:cxnLst/>
            <a:rect l="l" t="t" r="r" b="b"/>
            <a:pathLst>
              <a:path w="5421673" h="2495054">
                <a:moveTo>
                  <a:pt x="0" y="0"/>
                </a:moveTo>
                <a:lnTo>
                  <a:pt x="5338977" y="0"/>
                </a:lnTo>
                <a:arcTo wR="82696" hR="82698" stAng="16200000" swAng="5400000"/>
                <a:lnTo>
                  <a:pt x="5421673" y="2412356"/>
                </a:lnTo>
                <a:arcTo wR="82696" hR="82698" stAng="0" swAng="5400000"/>
                <a:lnTo>
                  <a:pt x="0" y="2495054"/>
                </a:lnTo>
                <a:lnTo>
                  <a:pt x="0" y="0"/>
                </a:lnTo>
                <a:close/>
              </a:path>
            </a:pathLst>
          </a:custGeom>
          <a:solidFill>
            <a:srgbClr val="F2EEEE"/>
          </a:solidFill>
          <a:ln/>
        </p:spPr>
        <p:txBody>
          <a:bodyPr/>
          <a:lstStyle/>
          <a:p>
            <a:endParaRPr lang="en-GB"/>
          </a:p>
        </p:txBody>
      </p:sp>
      <p:sp>
        <p:nvSpPr>
          <p:cNvPr id="8" name="Shape 6"/>
          <p:cNvSpPr/>
          <p:nvPr/>
        </p:nvSpPr>
        <p:spPr>
          <a:xfrm>
            <a:off x="6095848" y="2275979"/>
            <a:ext cx="31749" cy="2495054"/>
          </a:xfrm>
          <a:prstGeom prst="roundRect">
            <a:avLst>
              <a:gd name="adj" fmla="val 50000"/>
            </a:avLst>
          </a:prstGeom>
          <a:solidFill>
            <a:srgbClr val="D8D4D4"/>
          </a:solidFill>
          <a:ln/>
        </p:spPr>
        <p:txBody>
          <a:bodyPr/>
          <a:lstStyle/>
          <a:p>
            <a:endParaRPr lang="en-GB"/>
          </a:p>
        </p:txBody>
      </p:sp>
      <p:sp>
        <p:nvSpPr>
          <p:cNvPr id="9" name="Text 7"/>
          <p:cNvSpPr/>
          <p:nvPr/>
        </p:nvSpPr>
        <p:spPr>
          <a:xfrm>
            <a:off x="6332081" y="2512219"/>
            <a:ext cx="4949205"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What it cannot do ✗</a:t>
            </a:r>
            <a:endParaRPr lang="en-US" sz="2300" dirty="0"/>
          </a:p>
        </p:txBody>
      </p:sp>
      <p:sp>
        <p:nvSpPr>
          <p:cNvPr id="10" name="Text 8"/>
          <p:cNvSpPr/>
          <p:nvPr/>
        </p:nvSpPr>
        <p:spPr>
          <a:xfrm>
            <a:off x="6332081" y="3023096"/>
            <a:ext cx="4949205"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'Cannot allow for the experience of joy or happiness.' Humility, compassion and forgiveness are 'not akin to rights-based or justice approaches'.</a:t>
            </a:r>
            <a:endParaRPr lang="en-US" sz="1850" dirty="0"/>
          </a:p>
        </p:txBody>
      </p:sp>
      <p:sp>
        <p:nvSpPr>
          <p:cNvPr id="11" name="Text 9"/>
          <p:cNvSpPr/>
          <p:nvPr/>
        </p:nvSpPr>
        <p:spPr>
          <a:xfrm>
            <a:off x="661475" y="5049540"/>
            <a:ext cx="10868745"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A spirituality without joy is missing one of its four defining experiences. The search moves to virtue ethics.</a:t>
            </a:r>
            <a:endParaRPr lang="en-US" sz="18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843855"/>
            <a:ext cx="6296860"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Why Virtue Ethics Succeeds</a:t>
            </a:r>
            <a:endParaRPr lang="en-US" sz="4150" dirty="0"/>
          </a:p>
        </p:txBody>
      </p:sp>
      <p:sp>
        <p:nvSpPr>
          <p:cNvPr id="4" name="Text 1"/>
          <p:cNvSpPr/>
          <p:nvPr/>
        </p:nvSpPr>
        <p:spPr>
          <a:xfrm>
            <a:off x="980356" y="2675136"/>
            <a:ext cx="5977979" cy="1615777"/>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'Virtue ethics frameworks of workplace spirituality undoubtedly favour such a conception — spiritual values should not be reduced to mere instrumentalities principally and exclusively at the service of exogenous, desirable organisational ends.' — Gotsis &amp; Kortezi (2007)</a:t>
            </a:r>
            <a:endParaRPr lang="en-US" sz="1650" dirty="0"/>
          </a:p>
        </p:txBody>
      </p:sp>
      <p:sp>
        <p:nvSpPr>
          <p:cNvPr id="5" name="Shape 2"/>
          <p:cNvSpPr/>
          <p:nvPr/>
        </p:nvSpPr>
        <p:spPr>
          <a:xfrm>
            <a:off x="661475" y="2459831"/>
            <a:ext cx="25399" cy="2046387"/>
          </a:xfrm>
          <a:prstGeom prst="roundRect">
            <a:avLst>
              <a:gd name="adj" fmla="val 50001"/>
            </a:avLst>
          </a:prstGeom>
          <a:solidFill>
            <a:srgbClr val="1B1B27"/>
          </a:solidFill>
          <a:ln/>
        </p:spPr>
        <p:txBody>
          <a:bodyPr/>
          <a:lstStyle/>
          <a:p>
            <a:endParaRPr lang="en-GB"/>
          </a:p>
        </p:txBody>
      </p:sp>
      <p:sp>
        <p:nvSpPr>
          <p:cNvPr id="6" name="Text 3"/>
          <p:cNvSpPr/>
          <p:nvPr/>
        </p:nvSpPr>
        <p:spPr>
          <a:xfrm>
            <a:off x="661475" y="4721523"/>
            <a:ext cx="6296860"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Virtue ethics encompasses </a:t>
            </a:r>
            <a:r>
              <a:rPr lang="en-US" sz="1650" b="1" dirty="0">
                <a:solidFill>
                  <a:srgbClr val="3C3939"/>
                </a:solidFill>
                <a:latin typeface="Inter Bold" pitchFamily="34" charset="0"/>
                <a:ea typeface="Inter Bold" pitchFamily="34" charset="-122"/>
                <a:cs typeface="Inter Bold" pitchFamily="34" charset="-120"/>
              </a:rPr>
              <a:t>character and well-being</a:t>
            </a:r>
            <a:r>
              <a:rPr lang="en-US" sz="1650" dirty="0">
                <a:solidFill>
                  <a:srgbClr val="3C3939"/>
                </a:solidFill>
                <a:latin typeface="Inter" pitchFamily="34" charset="0"/>
                <a:ea typeface="Inter" pitchFamily="34" charset="-122"/>
                <a:cs typeface="Inter" pitchFamily="34" charset="-120"/>
              </a:rPr>
              <a:t> — both good in itself and good in its effects. It alone integrates all four dimensions: transcendence, connectedness, completeness and joy.</a:t>
            </a:r>
            <a:endParaRPr lang="en-US" sz="16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661475" y="689273"/>
            <a:ext cx="10868745" cy="1380728"/>
          </a:xfrm>
          <a:prstGeom prst="rect">
            <a:avLst/>
          </a:prstGeom>
          <a:noFill/>
          <a:ln/>
        </p:spPr>
        <p:txBody>
          <a:bodyPr wrap="square" lIns="0" tIns="0" rIns="0" bIns="0" rtlCol="0" anchor="t">
            <a:normAutofit/>
          </a:bodyPr>
          <a:lstStyle/>
          <a:p>
            <a:pPr marL="0" indent="0" algn="l">
              <a:lnSpc>
                <a:spcPct val="104000"/>
              </a:lnSpc>
              <a:buNone/>
            </a:pPr>
            <a:r>
              <a:rPr lang="en-US" sz="4300" b="1" dirty="0">
                <a:solidFill>
                  <a:srgbClr val="1B1B27"/>
                </a:solidFill>
                <a:latin typeface="Inter Bold" pitchFamily="34" charset="0"/>
                <a:ea typeface="Inter Bold" pitchFamily="34" charset="-122"/>
                <a:cs typeface="Inter Bold" pitchFamily="34" charset="-120"/>
              </a:rPr>
              <a:t>The Separation Thesis: The Real Obstacle</a:t>
            </a:r>
            <a:endParaRPr lang="en-US" sz="4300" dirty="0"/>
          </a:p>
        </p:txBody>
      </p:sp>
      <p:sp>
        <p:nvSpPr>
          <p:cNvPr id="3" name="Text 1"/>
          <p:cNvSpPr/>
          <p:nvPr/>
        </p:nvSpPr>
        <p:spPr>
          <a:xfrm>
            <a:off x="992857" y="2715617"/>
            <a:ext cx="10537363" cy="1026021"/>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'The idea that ethics (or religion) and business are fundamentally different realms that have little connection — a widespread phenomenon that infused much of the existing literature in management.' — Wicks (2014), citing Freeman (1994)</a:t>
            </a:r>
            <a:endParaRPr lang="en-US" sz="1700" dirty="0"/>
          </a:p>
        </p:txBody>
      </p:sp>
      <p:sp>
        <p:nvSpPr>
          <p:cNvPr id="4" name="Shape 2"/>
          <p:cNvSpPr/>
          <p:nvPr/>
        </p:nvSpPr>
        <p:spPr>
          <a:xfrm>
            <a:off x="661475" y="2483247"/>
            <a:ext cx="25399" cy="1490762"/>
          </a:xfrm>
          <a:prstGeom prst="roundRect">
            <a:avLst>
              <a:gd name="adj" fmla="val 50001"/>
            </a:avLst>
          </a:prstGeom>
          <a:solidFill>
            <a:srgbClr val="1B1B27"/>
          </a:solidFill>
          <a:ln/>
        </p:spPr>
        <p:txBody>
          <a:bodyPr/>
          <a:lstStyle/>
          <a:p>
            <a:endParaRPr lang="en-GB"/>
          </a:p>
        </p:txBody>
      </p:sp>
      <p:sp>
        <p:nvSpPr>
          <p:cNvPr id="5" name="Shape 3"/>
          <p:cNvSpPr/>
          <p:nvPr/>
        </p:nvSpPr>
        <p:spPr>
          <a:xfrm>
            <a:off x="661475" y="4206379"/>
            <a:ext cx="5331089" cy="1962348"/>
          </a:xfrm>
          <a:prstGeom prst="roundRect">
            <a:avLst>
              <a:gd name="adj" fmla="val 4729"/>
            </a:avLst>
          </a:prstGeom>
          <a:solidFill>
            <a:srgbClr val="F2EEEE"/>
          </a:solidFill>
          <a:ln w="12700">
            <a:solidFill>
              <a:srgbClr val="D8D4D4"/>
            </a:solidFill>
            <a:prstDash val="solid"/>
          </a:ln>
        </p:spPr>
        <p:txBody>
          <a:bodyPr/>
          <a:lstStyle/>
          <a:p>
            <a:endParaRPr lang="en-GB"/>
          </a:p>
        </p:txBody>
      </p:sp>
      <p:sp>
        <p:nvSpPr>
          <p:cNvPr id="6" name="Text 4"/>
          <p:cNvSpPr/>
          <p:nvPr/>
        </p:nvSpPr>
        <p:spPr>
          <a:xfrm>
            <a:off x="895030" y="4439940"/>
            <a:ext cx="4863978" cy="345281"/>
          </a:xfrm>
          <a:prstGeom prst="rect">
            <a:avLst/>
          </a:prstGeom>
          <a:noFill/>
          <a:ln/>
        </p:spPr>
        <p:txBody>
          <a:bodyPr wrap="none" lIns="0" tIns="0" rIns="0" bIns="0" rtlCol="0" anchor="t"/>
          <a:lstStyle/>
          <a:p>
            <a:pPr marL="0" indent="0" algn="l">
              <a:lnSpc>
                <a:spcPct val="104000"/>
              </a:lnSpc>
              <a:buNone/>
            </a:pPr>
            <a:r>
              <a:rPr lang="en-US" sz="2150" b="1" dirty="0">
                <a:solidFill>
                  <a:srgbClr val="3C3939"/>
                </a:solidFill>
                <a:latin typeface="Inter Bold" pitchFamily="34" charset="0"/>
                <a:ea typeface="Inter Bold" pitchFamily="34" charset="-122"/>
                <a:cs typeface="Inter Bold" pitchFamily="34" charset="-120"/>
              </a:rPr>
              <a:t>The consequence</a:t>
            </a:r>
            <a:endParaRPr lang="en-US" sz="2150" dirty="0"/>
          </a:p>
        </p:txBody>
      </p:sp>
      <p:sp>
        <p:nvSpPr>
          <p:cNvPr id="7" name="Text 5"/>
          <p:cNvSpPr/>
          <p:nvPr/>
        </p:nvSpPr>
        <p:spPr>
          <a:xfrm>
            <a:off x="895030" y="4909145"/>
            <a:ext cx="4863978" cy="1026021"/>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Religion and spirituality become 'something foreign' — discussable only if they happen to line up with making money.</a:t>
            </a:r>
            <a:endParaRPr lang="en-US" sz="1700" dirty="0"/>
          </a:p>
        </p:txBody>
      </p:sp>
      <p:sp>
        <p:nvSpPr>
          <p:cNvPr id="8" name="Shape 6"/>
          <p:cNvSpPr/>
          <p:nvPr/>
        </p:nvSpPr>
        <p:spPr>
          <a:xfrm>
            <a:off x="6199132" y="4206379"/>
            <a:ext cx="5331089" cy="1962348"/>
          </a:xfrm>
          <a:prstGeom prst="roundRect">
            <a:avLst>
              <a:gd name="adj" fmla="val 4729"/>
            </a:avLst>
          </a:prstGeom>
          <a:solidFill>
            <a:srgbClr val="F2EEEE"/>
          </a:solidFill>
          <a:ln w="12700">
            <a:solidFill>
              <a:srgbClr val="D8D4D4"/>
            </a:solidFill>
            <a:prstDash val="solid"/>
          </a:ln>
        </p:spPr>
        <p:txBody>
          <a:bodyPr/>
          <a:lstStyle/>
          <a:p>
            <a:endParaRPr lang="en-GB"/>
          </a:p>
        </p:txBody>
      </p:sp>
      <p:sp>
        <p:nvSpPr>
          <p:cNvPr id="9" name="Text 7"/>
          <p:cNvSpPr/>
          <p:nvPr/>
        </p:nvSpPr>
        <p:spPr>
          <a:xfrm>
            <a:off x="6432687" y="4439940"/>
            <a:ext cx="4863978" cy="345281"/>
          </a:xfrm>
          <a:prstGeom prst="rect">
            <a:avLst/>
          </a:prstGeom>
          <a:noFill/>
          <a:ln/>
        </p:spPr>
        <p:txBody>
          <a:bodyPr wrap="none" lIns="0" tIns="0" rIns="0" bIns="0" rtlCol="0" anchor="t"/>
          <a:lstStyle/>
          <a:p>
            <a:pPr marL="0" indent="0" algn="l">
              <a:lnSpc>
                <a:spcPct val="104000"/>
              </a:lnSpc>
              <a:buNone/>
            </a:pPr>
            <a:r>
              <a:rPr lang="en-US" sz="2150" b="1" dirty="0">
                <a:solidFill>
                  <a:srgbClr val="3C3939"/>
                </a:solidFill>
                <a:latin typeface="Inter Bold" pitchFamily="34" charset="0"/>
                <a:ea typeface="Inter Bold" pitchFamily="34" charset="-122"/>
                <a:cs typeface="Inter Bold" pitchFamily="34" charset="-120"/>
              </a:rPr>
              <a:t>The parallel</a:t>
            </a:r>
            <a:endParaRPr lang="en-US" sz="2150" dirty="0"/>
          </a:p>
        </p:txBody>
      </p:sp>
      <p:sp>
        <p:nvSpPr>
          <p:cNvPr id="10" name="Text 8"/>
          <p:cNvSpPr/>
          <p:nvPr/>
        </p:nvSpPr>
        <p:spPr>
          <a:xfrm>
            <a:off x="6432687" y="4909145"/>
            <a:ext cx="4863978" cy="1026021"/>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Ethics scholars themselves embraced these assumptions — consigning their own subject to the margins of business discourse.</a:t>
            </a:r>
            <a:endParaRPr lang="en-US" sz="17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661475" y="1081187"/>
            <a:ext cx="10868745"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Stakeholder Theory Dissolves the Thesis</a:t>
            </a:r>
            <a:endParaRPr lang="en-US" sz="3250" dirty="0"/>
          </a:p>
        </p:txBody>
      </p:sp>
      <p:pic>
        <p:nvPicPr>
          <p:cNvPr id="3" name="Image 0" descr="preencoded.png"/>
          <p:cNvPicPr>
            <a:picLocks noChangeAspect="1"/>
          </p:cNvPicPr>
          <p:nvPr/>
        </p:nvPicPr>
        <p:blipFill>
          <a:blip r:embed="rId3"/>
          <a:stretch>
            <a:fillRect/>
          </a:stretch>
        </p:blipFill>
        <p:spPr>
          <a:xfrm>
            <a:off x="1060315" y="2812802"/>
            <a:ext cx="5991813" cy="2125960"/>
          </a:xfrm>
          <a:prstGeom prst="rect">
            <a:avLst/>
          </a:prstGeom>
        </p:spPr>
      </p:pic>
      <p:sp>
        <p:nvSpPr>
          <p:cNvPr id="4" name="Text 1"/>
          <p:cNvSpPr/>
          <p:nvPr/>
        </p:nvSpPr>
        <p:spPr>
          <a:xfrm>
            <a:off x="2509160" y="4080380"/>
            <a:ext cx="1396446" cy="131150"/>
          </a:xfrm>
          <a:prstGeom prst="rect">
            <a:avLst/>
          </a:prstGeom>
          <a:noFill/>
          <a:ln/>
        </p:spPr>
        <p:txBody>
          <a:bodyPr wrap="none" lIns="0" tIns="0" rIns="0" bIns="0" rtlCol="0" anchor="t"/>
          <a:lstStyle/>
          <a:p>
            <a:pPr marL="0" indent="0" algn="ctr">
              <a:lnSpc>
                <a:spcPct val="104000"/>
              </a:lnSpc>
              <a:buNone/>
            </a:pPr>
            <a:r>
              <a:rPr lang="en-US" sz="1400" b="1" dirty="0">
                <a:solidFill>
                  <a:srgbClr val="1B1B27"/>
                </a:solidFill>
                <a:latin typeface="Inter Bold" pitchFamily="34" charset="0"/>
                <a:ea typeface="Inter Bold" pitchFamily="34" charset="-122"/>
                <a:cs typeface="Inter Bold" pitchFamily="34" charset="-120"/>
              </a:rPr>
              <a:t>Question Purpose</a:t>
            </a:r>
            <a:endParaRPr lang="en-US" sz="1400" dirty="0"/>
          </a:p>
        </p:txBody>
      </p:sp>
      <p:sp>
        <p:nvSpPr>
          <p:cNvPr id="5" name="Text 2"/>
          <p:cNvSpPr/>
          <p:nvPr/>
        </p:nvSpPr>
        <p:spPr>
          <a:xfrm>
            <a:off x="2460757" y="4401479"/>
            <a:ext cx="1451722" cy="178363"/>
          </a:xfrm>
          <a:prstGeom prst="rect">
            <a:avLst/>
          </a:prstGeom>
          <a:noFill/>
          <a:ln/>
        </p:spPr>
        <p:txBody>
          <a:bodyPr wrap="square" lIns="0" tIns="0" rIns="0" bIns="0" rtlCol="0" anchor="t">
            <a:noAutofit/>
          </a:bodyPr>
          <a:lstStyle/>
          <a:p>
            <a:pPr marL="0" indent="0" algn="ctr">
              <a:lnSpc>
                <a:spcPct val="89000"/>
              </a:lnSpc>
              <a:buNone/>
            </a:pPr>
            <a:r>
              <a:rPr lang="en-US" sz="1200" dirty="0">
                <a:solidFill>
                  <a:srgbClr val="3C3939"/>
                </a:solidFill>
                <a:latin typeface="Inter" pitchFamily="34" charset="0"/>
                <a:ea typeface="Inter" pitchFamily="34" charset="-122"/>
                <a:cs typeface="Inter" pitchFamily="34" charset="-120"/>
              </a:rPr>
              <a:t>Why does the firm exist? Who cares?</a:t>
            </a:r>
            <a:endParaRPr lang="en-US" sz="1200" dirty="0"/>
          </a:p>
        </p:txBody>
      </p:sp>
      <p:sp>
        <p:nvSpPr>
          <p:cNvPr id="6" name="Text 3"/>
          <p:cNvSpPr/>
          <p:nvPr/>
        </p:nvSpPr>
        <p:spPr>
          <a:xfrm>
            <a:off x="4408751" y="2929910"/>
            <a:ext cx="1049170" cy="131150"/>
          </a:xfrm>
          <a:prstGeom prst="rect">
            <a:avLst/>
          </a:prstGeom>
          <a:noFill/>
          <a:ln/>
        </p:spPr>
        <p:txBody>
          <a:bodyPr wrap="none" lIns="0" tIns="0" rIns="0" bIns="0" rtlCol="0" anchor="t"/>
          <a:lstStyle/>
          <a:p>
            <a:pPr marL="0" indent="0" algn="ctr">
              <a:lnSpc>
                <a:spcPct val="104000"/>
              </a:lnSpc>
              <a:buNone/>
            </a:pPr>
            <a:r>
              <a:rPr lang="en-US" sz="1400" b="1" dirty="0">
                <a:solidFill>
                  <a:srgbClr val="1B1B27"/>
                </a:solidFill>
                <a:latin typeface="Inter Bold" pitchFamily="34" charset="0"/>
                <a:ea typeface="Inter Bold" pitchFamily="34" charset="-122"/>
                <a:cs typeface="Inter Bold" pitchFamily="34" charset="-120"/>
              </a:rPr>
              <a:t>Integrate Spirit</a:t>
            </a:r>
            <a:endParaRPr lang="en-US" sz="1400" dirty="0"/>
          </a:p>
        </p:txBody>
      </p:sp>
      <p:sp>
        <p:nvSpPr>
          <p:cNvPr id="7" name="Text 4"/>
          <p:cNvSpPr/>
          <p:nvPr/>
        </p:nvSpPr>
        <p:spPr>
          <a:xfrm>
            <a:off x="4387987" y="3249744"/>
            <a:ext cx="1090700" cy="831610"/>
          </a:xfrm>
          <a:prstGeom prst="rect">
            <a:avLst/>
          </a:prstGeom>
          <a:noFill/>
          <a:ln/>
        </p:spPr>
        <p:txBody>
          <a:bodyPr wrap="square" lIns="0" tIns="0" rIns="0" bIns="0" rtlCol="0" anchor="t">
            <a:noAutofit/>
          </a:bodyPr>
          <a:lstStyle/>
          <a:p>
            <a:pPr marL="0" indent="0" algn="ctr">
              <a:lnSpc>
                <a:spcPct val="89000"/>
              </a:lnSpc>
              <a:buNone/>
            </a:pPr>
            <a:r>
              <a:rPr lang="en-US" sz="1200" dirty="0">
                <a:solidFill>
                  <a:srgbClr val="3C3939"/>
                </a:solidFill>
                <a:latin typeface="Inter" pitchFamily="34" charset="0"/>
                <a:ea typeface="Inter" pitchFamily="34" charset="-122"/>
                <a:cs typeface="Inter" pitchFamily="34" charset="-120"/>
              </a:rPr>
              <a:t>Embed religious concerns into firm purpose</a:t>
            </a:r>
            <a:endParaRPr lang="en-US" sz="1200" dirty="0"/>
          </a:p>
        </p:txBody>
      </p:sp>
      <p:sp>
        <p:nvSpPr>
          <p:cNvPr id="8" name="Text 5"/>
          <p:cNvSpPr/>
          <p:nvPr/>
        </p:nvSpPr>
        <p:spPr>
          <a:xfrm>
            <a:off x="7431932" y="1887240"/>
            <a:ext cx="4104538" cy="258465"/>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Two open questions</a:t>
            </a:r>
            <a:endParaRPr lang="en-US" sz="2000" dirty="0"/>
          </a:p>
        </p:txBody>
      </p:sp>
      <p:sp>
        <p:nvSpPr>
          <p:cNvPr id="9" name="Text 6"/>
          <p:cNvSpPr/>
          <p:nvPr/>
        </p:nvSpPr>
        <p:spPr>
          <a:xfrm>
            <a:off x="7431932" y="2261394"/>
            <a:ext cx="4104538" cy="674787"/>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Stakeholder theory replaces shareholder orthodoxy with: </a:t>
            </a:r>
            <a:r>
              <a:rPr lang="en-US" sz="1600" b="1" dirty="0">
                <a:solidFill>
                  <a:srgbClr val="3C3939"/>
                </a:solidFill>
                <a:latin typeface="Inter Bold" pitchFamily="34" charset="0"/>
                <a:ea typeface="Inter Bold" pitchFamily="34" charset="-122"/>
                <a:cs typeface="Inter Bold" pitchFamily="34" charset="-120"/>
              </a:rPr>
              <a:t>(a)</a:t>
            </a:r>
            <a:r>
              <a:rPr lang="en-US" sz="1600" dirty="0">
                <a:solidFill>
                  <a:srgbClr val="3C3939"/>
                </a:solidFill>
                <a:latin typeface="Inter" pitchFamily="34" charset="0"/>
                <a:ea typeface="Inter" pitchFamily="34" charset="-122"/>
                <a:cs typeface="Inter" pitchFamily="34" charset="-120"/>
              </a:rPr>
              <a:t> the purpose of the firm, and </a:t>
            </a:r>
            <a:r>
              <a:rPr lang="en-US" sz="1600" b="1" dirty="0">
                <a:solidFill>
                  <a:srgbClr val="3C3939"/>
                </a:solidFill>
                <a:latin typeface="Inter Bold" pitchFamily="34" charset="0"/>
                <a:ea typeface="Inter Bold" pitchFamily="34" charset="-122"/>
                <a:cs typeface="Inter Bold" pitchFamily="34" charset="-120"/>
              </a:rPr>
              <a:t>(b)</a:t>
            </a:r>
            <a:r>
              <a:rPr lang="en-US" sz="1600" dirty="0">
                <a:solidFill>
                  <a:srgbClr val="3C3939"/>
                </a:solidFill>
                <a:latin typeface="Inter" pitchFamily="34" charset="0"/>
                <a:ea typeface="Inter" pitchFamily="34" charset="-122"/>
                <a:cs typeface="Inter" pitchFamily="34" charset="-120"/>
              </a:rPr>
              <a:t> to whom management is responsible.</a:t>
            </a:r>
            <a:endParaRPr lang="en-US" sz="1600" dirty="0"/>
          </a:p>
        </p:txBody>
      </p:sp>
      <p:sp>
        <p:nvSpPr>
          <p:cNvPr id="10" name="Text 7"/>
          <p:cNvSpPr/>
          <p:nvPr/>
        </p:nvSpPr>
        <p:spPr>
          <a:xfrm>
            <a:off x="7431932" y="3460435"/>
            <a:ext cx="4104538" cy="258465"/>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The payoff</a:t>
            </a:r>
            <a:endParaRPr lang="en-US" sz="2000" dirty="0"/>
          </a:p>
        </p:txBody>
      </p:sp>
      <p:sp>
        <p:nvSpPr>
          <p:cNvPr id="11" name="Text 8"/>
          <p:cNvSpPr/>
          <p:nvPr/>
        </p:nvSpPr>
        <p:spPr>
          <a:xfrm>
            <a:off x="7431932" y="3834588"/>
            <a:ext cx="4104538" cy="674787"/>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SR scholars can discuss core ideas 'as an </a:t>
            </a:r>
            <a:r>
              <a:rPr lang="en-US" sz="1600" b="1" dirty="0">
                <a:solidFill>
                  <a:srgbClr val="3C3939"/>
                </a:solidFill>
                <a:latin typeface="Inter Bold" pitchFamily="34" charset="0"/>
                <a:ea typeface="Inter Bold" pitchFamily="34" charset="-122"/>
                <a:cs typeface="Inter Bold" pitchFamily="34" charset="-120"/>
              </a:rPr>
              <a:t>integral part of life inside organizations</a:t>
            </a:r>
            <a:r>
              <a:rPr lang="en-US" sz="1600" dirty="0">
                <a:solidFill>
                  <a:srgbClr val="3C3939"/>
                </a:solidFill>
                <a:latin typeface="Inter" pitchFamily="34" charset="0"/>
                <a:ea typeface="Inter" pitchFamily="34" charset="-122"/>
                <a:cs typeface="Inter" pitchFamily="34" charset="-120"/>
              </a:rPr>
              <a:t>, not as something "extra"' — Wicks (2014).</a:t>
            </a:r>
            <a:endParaRPr lang="en-US" sz="1600" dirty="0"/>
          </a:p>
        </p:txBody>
      </p:sp>
      <p:sp>
        <p:nvSpPr>
          <p:cNvPr id="12" name="Shape 9"/>
          <p:cNvSpPr/>
          <p:nvPr/>
        </p:nvSpPr>
        <p:spPr>
          <a:xfrm>
            <a:off x="7431932" y="4833029"/>
            <a:ext cx="4104538" cy="1415554"/>
          </a:xfrm>
          <a:prstGeom prst="roundRect">
            <a:avLst>
              <a:gd name="adj" fmla="val 4907"/>
            </a:avLst>
          </a:prstGeom>
          <a:solidFill>
            <a:srgbClr val="E1E1EA"/>
          </a:solidFill>
          <a:ln/>
        </p:spPr>
        <p:txBody>
          <a:bodyPr/>
          <a:lstStyle/>
          <a:p>
            <a:endParaRPr lang="en-GB" sz="2400"/>
          </a:p>
        </p:txBody>
      </p:sp>
      <p:pic>
        <p:nvPicPr>
          <p:cNvPr id="13" name="Image 1" descr="preencoded.png"/>
          <p:cNvPicPr>
            <a:picLocks noChangeAspect="1"/>
          </p:cNvPicPr>
          <p:nvPr/>
        </p:nvPicPr>
        <p:blipFill>
          <a:blip r:embed="rId4"/>
          <a:stretch>
            <a:fillRect/>
          </a:stretch>
        </p:blipFill>
        <p:spPr>
          <a:xfrm>
            <a:off x="7667434" y="4994614"/>
            <a:ext cx="239502" cy="165298"/>
          </a:xfrm>
          <a:prstGeom prst="rect">
            <a:avLst/>
          </a:prstGeom>
        </p:spPr>
      </p:pic>
      <p:sp>
        <p:nvSpPr>
          <p:cNvPr id="14" name="Text 10"/>
          <p:cNvSpPr/>
          <p:nvPr/>
        </p:nvSpPr>
        <p:spPr>
          <a:xfrm>
            <a:off x="8076518" y="4978483"/>
            <a:ext cx="3290369" cy="1124645"/>
          </a:xfrm>
          <a:prstGeom prst="rect">
            <a:avLst/>
          </a:prstGeom>
          <a:noFill/>
          <a:ln/>
        </p:spPr>
        <p:txBody>
          <a:bodyPr wrap="square" lIns="0" tIns="0" rIns="0" bIns="0" rtlCol="0" anchor="t">
            <a:normAutofit/>
          </a:bodyPr>
          <a:lstStyle/>
          <a:p>
            <a:pPr marL="0" indent="0" algn="l">
              <a:lnSpc>
                <a:spcPct val="113000"/>
              </a:lnSpc>
              <a:buNone/>
            </a:pPr>
            <a:r>
              <a:rPr lang="en-US" sz="1400" dirty="0">
                <a:solidFill>
                  <a:srgbClr val="000000"/>
                </a:solidFill>
                <a:latin typeface="Inter" pitchFamily="34" charset="0"/>
                <a:ea typeface="Inter" pitchFamily="34" charset="-122"/>
                <a:cs typeface="Inter" pitchFamily="34" charset="-120"/>
              </a:rPr>
              <a:t>Normative cores built from Catholic Social Thought, Judaism, Christianity and Islam show traditions can ground firm purpose directly.</a:t>
            </a:r>
            <a:endParaRPr lang="en-US" sz="1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661475" y="1291134"/>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Existential Motive</a:t>
            </a:r>
            <a:endParaRPr lang="en-US" sz="4650" dirty="0"/>
          </a:p>
        </p:txBody>
      </p:sp>
      <p:sp>
        <p:nvSpPr>
          <p:cNvPr id="3" name="Text 1"/>
          <p:cNvSpPr/>
          <p:nvPr/>
        </p:nvSpPr>
        <p:spPr>
          <a:xfrm>
            <a:off x="1015875" y="2767707"/>
            <a:ext cx="105143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'If our identity, our values, and our spirit are things we have to check at the door with our raincoat, then the prospects for fully living as spiritual beings dim substantially. Those parts of ourselves either become compartmentalized or destroyed.' — Wicks (2014)</a:t>
            </a:r>
            <a:endParaRPr lang="en-US" sz="1850" dirty="0"/>
          </a:p>
        </p:txBody>
      </p:sp>
      <p:sp>
        <p:nvSpPr>
          <p:cNvPr id="4" name="Shape 2"/>
          <p:cNvSpPr/>
          <p:nvPr/>
        </p:nvSpPr>
        <p:spPr>
          <a:xfrm>
            <a:off x="661475" y="2501900"/>
            <a:ext cx="31749" cy="1665387"/>
          </a:xfrm>
          <a:prstGeom prst="roundRect">
            <a:avLst>
              <a:gd name="adj" fmla="val 50000"/>
            </a:avLst>
          </a:prstGeom>
          <a:solidFill>
            <a:srgbClr val="1B1B27"/>
          </a:solidFill>
          <a:ln/>
        </p:spPr>
        <p:txBody>
          <a:bodyPr/>
          <a:lstStyle/>
          <a:p>
            <a:endParaRPr lang="en-GB"/>
          </a:p>
        </p:txBody>
      </p:sp>
      <p:sp>
        <p:nvSpPr>
          <p:cNvPr id="5" name="Text 3"/>
          <p:cNvSpPr/>
          <p:nvPr/>
        </p:nvSpPr>
        <p:spPr>
          <a:xfrm>
            <a:off x="661475" y="4433094"/>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A theory of the firm that asks people to leave their deepest commitments at the door condemns them to compartmentalisation — or, as Marx hypothesised, to destruction. Stakeholder theory reopens the question of what work is </a:t>
            </a:r>
            <a:r>
              <a:rPr lang="en-US" sz="1850" i="1" dirty="0">
                <a:solidFill>
                  <a:srgbClr val="3C3939"/>
                </a:solidFill>
                <a:latin typeface="Inter" pitchFamily="34" charset="0"/>
                <a:ea typeface="Inter" pitchFamily="34" charset="-122"/>
                <a:cs typeface="Inter" pitchFamily="34" charset="-120"/>
              </a:rPr>
              <a:t>for</a:t>
            </a:r>
            <a:r>
              <a:rPr lang="en-US" sz="1850" dirty="0">
                <a:solidFill>
                  <a:srgbClr val="3C3939"/>
                </a:solidFill>
                <a:latin typeface="Inter" pitchFamily="34" charset="0"/>
                <a:ea typeface="Inter" pitchFamily="34" charset="-122"/>
                <a:cs typeface="Inter" pitchFamily="34" charset="-120"/>
              </a:rPr>
              <a:t>.</a:t>
            </a:r>
            <a:endParaRPr lang="en-US" sz="18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Shape 0"/>
          <p:cNvSpPr/>
          <p:nvPr/>
        </p:nvSpPr>
        <p:spPr>
          <a:xfrm>
            <a:off x="661475" y="1636911"/>
            <a:ext cx="1344976" cy="358973"/>
          </a:xfrm>
          <a:prstGeom prst="roundRect">
            <a:avLst>
              <a:gd name="adj" fmla="val 22115"/>
            </a:avLst>
          </a:prstGeom>
          <a:solidFill>
            <a:srgbClr val="E1E1EA"/>
          </a:solidFill>
          <a:ln/>
        </p:spPr>
        <p:txBody>
          <a:bodyPr/>
          <a:lstStyle/>
          <a:p>
            <a:endParaRPr lang="en-GB"/>
          </a:p>
        </p:txBody>
      </p:sp>
      <p:sp>
        <p:nvSpPr>
          <p:cNvPr id="3" name="Text 1"/>
          <p:cNvSpPr/>
          <p:nvPr/>
        </p:nvSpPr>
        <p:spPr>
          <a:xfrm>
            <a:off x="803156" y="1707753"/>
            <a:ext cx="1671199"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CHAPTER 4</a:t>
            </a:r>
            <a:endParaRPr lang="en-US" sz="1450" dirty="0"/>
          </a:p>
        </p:txBody>
      </p:sp>
      <p:sp>
        <p:nvSpPr>
          <p:cNvPr id="4" name="Text 2"/>
          <p:cNvSpPr/>
          <p:nvPr/>
        </p:nvSpPr>
        <p:spPr>
          <a:xfrm>
            <a:off x="661475" y="2090341"/>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Tradition-Informed Practice</a:t>
            </a:r>
            <a:endParaRPr lang="en-US" sz="4650" dirty="0"/>
          </a:p>
        </p:txBody>
      </p:sp>
      <p:sp>
        <p:nvSpPr>
          <p:cNvPr id="5" name="Text 3"/>
          <p:cNvSpPr/>
          <p:nvPr/>
        </p:nvSpPr>
        <p:spPr>
          <a:xfrm>
            <a:off x="661475" y="3183037"/>
            <a:ext cx="10868745" cy="2037953"/>
          </a:xfrm>
          <a:prstGeom prst="rect">
            <a:avLst/>
          </a:prstGeom>
          <a:noFill/>
          <a:ln/>
        </p:spPr>
        <p:txBody>
          <a:bodyPr wrap="square" lIns="0" tIns="0" rIns="0" bIns="0" rtlCol="0" anchor="t">
            <a:normAutofit/>
          </a:bodyPr>
          <a:lstStyle/>
          <a:p>
            <a:pPr marL="0" indent="0" algn="l">
              <a:lnSpc>
                <a:spcPct val="104000"/>
              </a:lnSpc>
              <a:buNone/>
            </a:pPr>
            <a:r>
              <a:rPr lang="en-US" sz="6400" b="1" dirty="0">
                <a:solidFill>
                  <a:srgbClr val="1B1B27"/>
                </a:solidFill>
                <a:latin typeface="Inter Bold" pitchFamily="34" charset="0"/>
                <a:ea typeface="Inter Bold" pitchFamily="34" charset="-122"/>
                <a:cs typeface="Inter Bold" pitchFamily="34" charset="-120"/>
              </a:rPr>
              <a:t>A way beyond the debate — or back into it?</a:t>
            </a:r>
            <a:endParaRPr lang="en-US" sz="6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661475" y="717153"/>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Day's Constructive Sources</a:t>
            </a:r>
            <a:endParaRPr lang="en-US" sz="4650" dirty="0"/>
          </a:p>
        </p:txBody>
      </p:sp>
      <p:pic>
        <p:nvPicPr>
          <p:cNvPr id="3" name="Image 0" descr="preencoded.png"/>
          <p:cNvPicPr>
            <a:picLocks noChangeAspect="1"/>
          </p:cNvPicPr>
          <p:nvPr/>
        </p:nvPicPr>
        <p:blipFill>
          <a:blip r:embed="rId3"/>
          <a:stretch>
            <a:fillRect/>
          </a:stretch>
        </p:blipFill>
        <p:spPr>
          <a:xfrm>
            <a:off x="661475" y="1927920"/>
            <a:ext cx="3066279" cy="1895078"/>
          </a:xfrm>
          <a:prstGeom prst="rect">
            <a:avLst/>
          </a:prstGeom>
        </p:spPr>
      </p:pic>
      <p:sp>
        <p:nvSpPr>
          <p:cNvPr id="4" name="Text 1"/>
          <p:cNvSpPr/>
          <p:nvPr/>
        </p:nvSpPr>
        <p:spPr>
          <a:xfrm>
            <a:off x="661475" y="4118273"/>
            <a:ext cx="5286739"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Vu &amp; Gill (2019)</a:t>
            </a:r>
            <a:endParaRPr lang="en-US" sz="2300" dirty="0"/>
          </a:p>
        </p:txBody>
      </p:sp>
      <p:sp>
        <p:nvSpPr>
          <p:cNvPr id="5" name="Text 2"/>
          <p:cNvSpPr/>
          <p:nvPr/>
        </p:nvSpPr>
        <p:spPr>
          <a:xfrm>
            <a:off x="661475" y="4629150"/>
            <a:ext cx="5286739"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Buddhist skilful means and non-attachment as a leadership practice — particular in origin, context-sensitive in application.</a:t>
            </a:r>
            <a:endParaRPr lang="en-US" sz="1850" dirty="0"/>
          </a:p>
        </p:txBody>
      </p:sp>
      <p:pic>
        <p:nvPicPr>
          <p:cNvPr id="6" name="Image 1" descr="preencoded.png"/>
          <p:cNvPicPr>
            <a:picLocks noChangeAspect="1"/>
          </p:cNvPicPr>
          <p:nvPr/>
        </p:nvPicPr>
        <p:blipFill>
          <a:blip r:embed="rId4"/>
          <a:stretch>
            <a:fillRect/>
          </a:stretch>
        </p:blipFill>
        <p:spPr>
          <a:xfrm>
            <a:off x="6243481" y="1927920"/>
            <a:ext cx="3066279" cy="1895078"/>
          </a:xfrm>
          <a:prstGeom prst="rect">
            <a:avLst/>
          </a:prstGeom>
        </p:spPr>
      </p:pic>
      <p:sp>
        <p:nvSpPr>
          <p:cNvPr id="7" name="Text 3"/>
          <p:cNvSpPr/>
          <p:nvPr/>
        </p:nvSpPr>
        <p:spPr>
          <a:xfrm>
            <a:off x="6243481" y="4118273"/>
            <a:ext cx="5286739"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Miller (2020)</a:t>
            </a:r>
            <a:endParaRPr lang="en-US" sz="2300" dirty="0"/>
          </a:p>
        </p:txBody>
      </p:sp>
      <p:sp>
        <p:nvSpPr>
          <p:cNvPr id="8" name="Text 4"/>
          <p:cNvSpPr/>
          <p:nvPr/>
        </p:nvSpPr>
        <p:spPr>
          <a:xfrm>
            <a:off x="6243481" y="4629150"/>
            <a:ext cx="5286739"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Ignatian and Quaker discernment — always traditioned in practice, yet with process characteristics that generalise across traditions.</a:t>
            </a:r>
            <a:endParaRPr lang="en-US" sz="18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807740"/>
            <a:ext cx="6296860" cy="1402953"/>
          </a:xfrm>
          <a:prstGeom prst="rect">
            <a:avLst/>
          </a:prstGeom>
          <a:noFill/>
          <a:ln/>
        </p:spPr>
        <p:txBody>
          <a:bodyPr wrap="square" lIns="0" tIns="0" rIns="0" bIns="0" rtlCol="0" anchor="t">
            <a:normAutofit/>
          </a:bodyPr>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Skilful Means: The Raft Metaphor</a:t>
            </a:r>
            <a:endParaRPr lang="en-US" sz="4400" dirty="0"/>
          </a:p>
        </p:txBody>
      </p:sp>
      <p:sp>
        <p:nvSpPr>
          <p:cNvPr id="4" name="Text 1"/>
          <p:cNvSpPr/>
          <p:nvPr/>
        </p:nvSpPr>
        <p:spPr>
          <a:xfrm>
            <a:off x="998116" y="2770287"/>
            <a:ext cx="5960219"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'Skilful means is the "raft" — nothing more than a device that is needed in a particular situation.' — Vu &amp; Gill (2019)</a:t>
            </a:r>
            <a:endParaRPr lang="en-US" sz="1750" dirty="0"/>
          </a:p>
        </p:txBody>
      </p:sp>
      <p:sp>
        <p:nvSpPr>
          <p:cNvPr id="5" name="Shape 2"/>
          <p:cNvSpPr/>
          <p:nvPr/>
        </p:nvSpPr>
        <p:spPr>
          <a:xfrm>
            <a:off x="661475" y="2530475"/>
            <a:ext cx="25399" cy="1529755"/>
          </a:xfrm>
          <a:prstGeom prst="roundRect">
            <a:avLst>
              <a:gd name="adj" fmla="val 50001"/>
            </a:avLst>
          </a:prstGeom>
          <a:solidFill>
            <a:srgbClr val="1B1B27"/>
          </a:solidFill>
          <a:ln/>
        </p:spPr>
        <p:txBody>
          <a:bodyPr/>
          <a:lstStyle/>
          <a:p>
            <a:endParaRPr lang="en-GB"/>
          </a:p>
        </p:txBody>
      </p:sp>
      <p:sp>
        <p:nvSpPr>
          <p:cNvPr id="6" name="Text 3"/>
          <p:cNvSpPr/>
          <p:nvPr/>
        </p:nvSpPr>
        <p:spPr>
          <a:xfrm>
            <a:off x="661475" y="4300041"/>
            <a:ext cx="6296860" cy="1750219"/>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Once the raft has carried you across, there is no value in clinging to it. A leadership style, a spirituality programme, even Buddhism itself — must be treated as a raft. </a:t>
            </a:r>
            <a:r>
              <a:rPr lang="en-US" sz="1750" b="1" dirty="0">
                <a:solidFill>
                  <a:srgbClr val="3C3939"/>
                </a:solidFill>
                <a:latin typeface="Inter Bold" pitchFamily="34" charset="0"/>
                <a:ea typeface="Inter Bold" pitchFamily="34" charset="-122"/>
                <a:cs typeface="Inter Bold" pitchFamily="34" charset="-120"/>
              </a:rPr>
              <a:t>The ability to know when to let go of skilful means is itself the practice.</a:t>
            </a:r>
            <a:endParaRPr lang="en-US" sz="175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661475" y="792559"/>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Non-Attachment: The Root of Skilful Means</a:t>
            </a:r>
            <a:endParaRPr lang="en-US" sz="3700" dirty="0"/>
          </a:p>
        </p:txBody>
      </p:sp>
      <p:sp>
        <p:nvSpPr>
          <p:cNvPr id="3" name="Text 1"/>
          <p:cNvSpPr/>
          <p:nvPr/>
        </p:nvSpPr>
        <p:spPr>
          <a:xfrm>
            <a:off x="661475" y="1732048"/>
            <a:ext cx="5203794" cy="295275"/>
          </a:xfrm>
          <a:prstGeom prst="rect">
            <a:avLst/>
          </a:prstGeom>
          <a:noFill/>
          <a:ln/>
        </p:spPr>
        <p:txBody>
          <a:bodyPr wrap="none" lIns="0" tIns="0" rIns="0" bIns="0" rtlCol="0" anchor="t"/>
          <a:lstStyle/>
          <a:p>
            <a:pPr marL="0" indent="0" algn="l">
              <a:lnSpc>
                <a:spcPct val="104000"/>
              </a:lnSpc>
              <a:buNone/>
            </a:pPr>
            <a:r>
              <a:rPr lang="en-US" sz="2400" b="1" dirty="0">
                <a:solidFill>
                  <a:srgbClr val="1B1B27"/>
                </a:solidFill>
                <a:latin typeface="Inter Bold" pitchFamily="34" charset="0"/>
                <a:ea typeface="Inter Bold" pitchFamily="34" charset="-122"/>
                <a:cs typeface="Inter Bold" pitchFamily="34" charset="-120"/>
              </a:rPr>
              <a:t>The diagnosis</a:t>
            </a:r>
            <a:endParaRPr lang="en-US" sz="2400" dirty="0"/>
          </a:p>
        </p:txBody>
      </p:sp>
      <p:sp>
        <p:nvSpPr>
          <p:cNvPr id="4" name="Text 2"/>
          <p:cNvSpPr/>
          <p:nvPr/>
        </p:nvSpPr>
        <p:spPr>
          <a:xfrm>
            <a:off x="661475" y="2178532"/>
            <a:ext cx="5700414" cy="1088628"/>
          </a:xfrm>
          <a:prstGeom prst="rect">
            <a:avLst/>
          </a:prstGeom>
          <a:noFill/>
          <a:ln/>
        </p:spPr>
        <p:txBody>
          <a:bodyPr wrap="square" lIns="0" tIns="0" rIns="0" bIns="0" rtlCol="0" anchor="t">
            <a:noAutofit/>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What turns spiritual leadership into exploitation is </a:t>
            </a:r>
            <a:r>
              <a:rPr lang="en-US" b="1" dirty="0">
                <a:solidFill>
                  <a:srgbClr val="3C3939"/>
                </a:solidFill>
                <a:latin typeface="Inter Bold" pitchFamily="34" charset="0"/>
                <a:ea typeface="Inter Bold" pitchFamily="34" charset="-122"/>
                <a:cs typeface="Inter Bold" pitchFamily="34" charset="-120"/>
              </a:rPr>
              <a:t>attachment</a:t>
            </a:r>
            <a:r>
              <a:rPr lang="en-US" dirty="0">
                <a:solidFill>
                  <a:srgbClr val="3C3939"/>
                </a:solidFill>
                <a:latin typeface="Inter" pitchFamily="34" charset="0"/>
                <a:ea typeface="Inter" pitchFamily="34" charset="-122"/>
                <a:cs typeface="Inter" pitchFamily="34" charset="-120"/>
              </a:rPr>
              <a:t> — to reputation, power, recognition, even leader–follower relationships. In Buddhism, 'any kind of attachment may be a source of suffering'.</a:t>
            </a:r>
            <a:endParaRPr lang="en-US" dirty="0"/>
          </a:p>
        </p:txBody>
      </p:sp>
      <p:sp>
        <p:nvSpPr>
          <p:cNvPr id="5" name="Text 3"/>
          <p:cNvSpPr/>
          <p:nvPr/>
        </p:nvSpPr>
        <p:spPr>
          <a:xfrm>
            <a:off x="661475" y="3982579"/>
            <a:ext cx="5203794" cy="295275"/>
          </a:xfrm>
          <a:prstGeom prst="rect">
            <a:avLst/>
          </a:prstGeom>
          <a:noFill/>
          <a:ln/>
        </p:spPr>
        <p:txBody>
          <a:bodyPr wrap="none" lIns="0" tIns="0" rIns="0" bIns="0" rtlCol="0" anchor="t"/>
          <a:lstStyle/>
          <a:p>
            <a:pPr marL="0" indent="0" algn="l">
              <a:lnSpc>
                <a:spcPct val="104000"/>
              </a:lnSpc>
              <a:buNone/>
            </a:pPr>
            <a:r>
              <a:rPr lang="en-US" sz="2400" b="1" dirty="0">
                <a:solidFill>
                  <a:srgbClr val="1B1B27"/>
                </a:solidFill>
                <a:latin typeface="Inter Bold" pitchFamily="34" charset="0"/>
                <a:ea typeface="Inter Bold" pitchFamily="34" charset="-122"/>
                <a:cs typeface="Inter Bold" pitchFamily="34" charset="-120"/>
              </a:rPr>
              <a:t>The remedy</a:t>
            </a:r>
            <a:endParaRPr lang="en-US" sz="2400" dirty="0"/>
          </a:p>
        </p:txBody>
      </p:sp>
      <p:sp>
        <p:nvSpPr>
          <p:cNvPr id="6" name="Text 4"/>
          <p:cNvSpPr/>
          <p:nvPr/>
        </p:nvSpPr>
        <p:spPr>
          <a:xfrm>
            <a:off x="661475" y="4429063"/>
            <a:ext cx="5700414" cy="816471"/>
          </a:xfrm>
          <a:prstGeom prst="rect">
            <a:avLst/>
          </a:prstGeom>
          <a:noFill/>
          <a:ln/>
        </p:spPr>
        <p:txBody>
          <a:bodyPr wrap="square" lIns="0" tIns="0" rIns="0" bIns="0" rtlCol="0" anchor="t">
            <a:noAutofit/>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Non-attachment is not detachment. It is rooted in </a:t>
            </a:r>
            <a:r>
              <a:rPr lang="en-US" b="1" dirty="0">
                <a:solidFill>
                  <a:srgbClr val="3C3939"/>
                </a:solidFill>
                <a:latin typeface="Inter Bold" pitchFamily="34" charset="0"/>
                <a:ea typeface="Inter Bold" pitchFamily="34" charset="-122"/>
                <a:cs typeface="Inter Bold" pitchFamily="34" charset="-120"/>
              </a:rPr>
              <a:t>compassion</a:t>
            </a:r>
            <a:r>
              <a:rPr lang="en-US" dirty="0">
                <a:solidFill>
                  <a:srgbClr val="3C3939"/>
                </a:solidFill>
                <a:latin typeface="Inter" pitchFamily="34" charset="0"/>
                <a:ea typeface="Inter" pitchFamily="34" charset="-122"/>
                <a:cs typeface="Inter" pitchFamily="34" charset="-120"/>
              </a:rPr>
              <a:t> — genuine concern for others' welfare, irrespective of one's own interests.</a:t>
            </a:r>
            <a:endParaRPr lang="en-US" dirty="0"/>
          </a:p>
        </p:txBody>
      </p:sp>
      <p:sp>
        <p:nvSpPr>
          <p:cNvPr id="7" name="Text 5"/>
          <p:cNvSpPr/>
          <p:nvPr/>
        </p:nvSpPr>
        <p:spPr>
          <a:xfrm>
            <a:off x="6653791" y="1732048"/>
            <a:ext cx="5203794" cy="295275"/>
          </a:xfrm>
          <a:prstGeom prst="rect">
            <a:avLst/>
          </a:prstGeom>
          <a:noFill/>
          <a:ln/>
        </p:spPr>
        <p:txBody>
          <a:bodyPr wrap="none" lIns="0" tIns="0" rIns="0" bIns="0" rtlCol="0" anchor="t"/>
          <a:lstStyle/>
          <a:p>
            <a:pPr marL="0" indent="0" algn="l">
              <a:lnSpc>
                <a:spcPct val="104000"/>
              </a:lnSpc>
              <a:buNone/>
            </a:pPr>
            <a:r>
              <a:rPr lang="en-US" sz="2400" b="1" dirty="0">
                <a:solidFill>
                  <a:srgbClr val="1B1B27"/>
                </a:solidFill>
                <a:latin typeface="Inter Bold" pitchFamily="34" charset="0"/>
                <a:ea typeface="Inter Bold" pitchFamily="34" charset="-122"/>
                <a:cs typeface="Inter Bold" pitchFamily="34" charset="-120"/>
              </a:rPr>
              <a:t>The control dilemma</a:t>
            </a:r>
            <a:endParaRPr lang="en-US" sz="2400" dirty="0"/>
          </a:p>
        </p:txBody>
      </p:sp>
      <p:sp>
        <p:nvSpPr>
          <p:cNvPr id="8" name="Text 6"/>
          <p:cNvSpPr/>
          <p:nvPr/>
        </p:nvSpPr>
        <p:spPr>
          <a:xfrm>
            <a:off x="6653790" y="2178531"/>
            <a:ext cx="5282047" cy="1372064"/>
          </a:xfrm>
          <a:prstGeom prst="rect">
            <a:avLst/>
          </a:prstGeom>
          <a:noFill/>
          <a:ln/>
        </p:spPr>
        <p:txBody>
          <a:bodyPr wrap="square" lIns="0" tIns="0" rIns="0" bIns="0" rtlCol="0" anchor="t">
            <a:normAutofit/>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Skilful means identifies the 'tipping point' — neither sentimentalism nor exploitation.</a:t>
            </a:r>
            <a:endParaRPr lang="en-US" dirty="0"/>
          </a:p>
        </p:txBody>
      </p:sp>
      <p:sp>
        <p:nvSpPr>
          <p:cNvPr id="9" name="Shape 7"/>
          <p:cNvSpPr/>
          <p:nvPr/>
        </p:nvSpPr>
        <p:spPr>
          <a:xfrm>
            <a:off x="661475" y="5580804"/>
            <a:ext cx="10868745" cy="1048841"/>
          </a:xfrm>
          <a:prstGeom prst="roundRect">
            <a:avLst>
              <a:gd name="adj" fmla="val 7569"/>
            </a:avLst>
          </a:prstGeom>
          <a:solidFill>
            <a:srgbClr val="F2EEEE"/>
          </a:solidFill>
          <a:ln w="6350">
            <a:solidFill>
              <a:srgbClr val="D8D4D4"/>
            </a:solidFill>
            <a:prstDash val="solid"/>
          </a:ln>
        </p:spPr>
        <p:txBody>
          <a:bodyPr/>
          <a:lstStyle/>
          <a:p>
            <a:endParaRPr lang="en-GB"/>
          </a:p>
        </p:txBody>
      </p:sp>
      <p:sp>
        <p:nvSpPr>
          <p:cNvPr id="10" name="Shape 8"/>
          <p:cNvSpPr/>
          <p:nvPr/>
        </p:nvSpPr>
        <p:spPr>
          <a:xfrm>
            <a:off x="667825" y="5587154"/>
            <a:ext cx="5428023" cy="1036141"/>
          </a:xfrm>
          <a:custGeom>
            <a:avLst/>
            <a:gdLst/>
            <a:ahLst/>
            <a:cxnLst/>
            <a:rect l="l" t="t" r="r" b="b"/>
            <a:pathLst>
              <a:path w="5428023" h="1036141">
                <a:moveTo>
                  <a:pt x="66156" y="0"/>
                </a:moveTo>
                <a:lnTo>
                  <a:pt x="5428023" y="0"/>
                </a:lnTo>
                <a:lnTo>
                  <a:pt x="5428023" y="1036141"/>
                </a:lnTo>
                <a:lnTo>
                  <a:pt x="66156" y="1036141"/>
                </a:lnTo>
                <a:arcTo wR="66156" hR="66158" stAng="5400000" swAng="5400000"/>
                <a:lnTo>
                  <a:pt x="0" y="66158"/>
                </a:lnTo>
                <a:arcTo wR="66156" hR="66158" stAng="10800000" swAng="5400000"/>
                <a:close/>
              </a:path>
            </a:pathLst>
          </a:custGeom>
          <a:solidFill>
            <a:srgbClr val="F2EEEE"/>
          </a:solidFill>
          <a:ln/>
        </p:spPr>
        <p:txBody>
          <a:bodyPr/>
          <a:lstStyle/>
          <a:p>
            <a:endParaRPr lang="en-GB"/>
          </a:p>
        </p:txBody>
      </p:sp>
      <p:sp>
        <p:nvSpPr>
          <p:cNvPr id="11" name="Text 9"/>
          <p:cNvSpPr/>
          <p:nvPr/>
        </p:nvSpPr>
        <p:spPr>
          <a:xfrm>
            <a:off x="856832" y="5776166"/>
            <a:ext cx="5050009"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Low control</a:t>
            </a:r>
            <a:endParaRPr lang="en-US" sz="1850" dirty="0"/>
          </a:p>
        </p:txBody>
      </p:sp>
      <p:sp>
        <p:nvSpPr>
          <p:cNvPr id="12" name="Text 10"/>
          <p:cNvSpPr/>
          <p:nvPr/>
        </p:nvSpPr>
        <p:spPr>
          <a:xfrm>
            <a:off x="856832" y="6162127"/>
            <a:ext cx="5050009" cy="272157"/>
          </a:xfrm>
          <a:prstGeom prst="rect">
            <a:avLst/>
          </a:prstGeom>
          <a:noFill/>
          <a:ln/>
        </p:spPr>
        <p:txBody>
          <a:bodyPr wrap="none" lIns="0" tIns="0" rIns="0" bIns="0" rtlCol="0" anchor="t"/>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Risk of spiritual seduction and conflict.</a:t>
            </a:r>
            <a:endParaRPr lang="en-US" sz="1450" dirty="0"/>
          </a:p>
        </p:txBody>
      </p:sp>
      <p:sp>
        <p:nvSpPr>
          <p:cNvPr id="13" name="Shape 11"/>
          <p:cNvSpPr/>
          <p:nvPr/>
        </p:nvSpPr>
        <p:spPr>
          <a:xfrm>
            <a:off x="6095848" y="5587154"/>
            <a:ext cx="5428023" cy="1036141"/>
          </a:xfrm>
          <a:custGeom>
            <a:avLst/>
            <a:gdLst/>
            <a:ahLst/>
            <a:cxnLst/>
            <a:rect l="l" t="t" r="r" b="b"/>
            <a:pathLst>
              <a:path w="5428023" h="1036141">
                <a:moveTo>
                  <a:pt x="0" y="0"/>
                </a:moveTo>
                <a:lnTo>
                  <a:pt x="5361866" y="0"/>
                </a:lnTo>
                <a:arcTo wR="66156" hR="66158" stAng="16200000" swAng="5400000"/>
                <a:lnTo>
                  <a:pt x="5428023" y="969983"/>
                </a:lnTo>
                <a:arcTo wR="66156" hR="66158" stAng="0" swAng="5400000"/>
                <a:lnTo>
                  <a:pt x="0" y="1036141"/>
                </a:lnTo>
                <a:lnTo>
                  <a:pt x="0" y="0"/>
                </a:lnTo>
                <a:close/>
              </a:path>
            </a:pathLst>
          </a:custGeom>
          <a:solidFill>
            <a:srgbClr val="F2EEEE"/>
          </a:solidFill>
          <a:ln/>
        </p:spPr>
        <p:txBody>
          <a:bodyPr/>
          <a:lstStyle/>
          <a:p>
            <a:endParaRPr lang="en-GB"/>
          </a:p>
        </p:txBody>
      </p:sp>
      <p:sp>
        <p:nvSpPr>
          <p:cNvPr id="14" name="Shape 12"/>
          <p:cNvSpPr/>
          <p:nvPr/>
        </p:nvSpPr>
        <p:spPr>
          <a:xfrm>
            <a:off x="6095848" y="5587154"/>
            <a:ext cx="25399" cy="1036141"/>
          </a:xfrm>
          <a:prstGeom prst="roundRect">
            <a:avLst>
              <a:gd name="adj" fmla="val 50001"/>
            </a:avLst>
          </a:prstGeom>
          <a:solidFill>
            <a:srgbClr val="D8D4D4"/>
          </a:solidFill>
          <a:ln/>
        </p:spPr>
        <p:txBody>
          <a:bodyPr/>
          <a:lstStyle/>
          <a:p>
            <a:endParaRPr lang="en-GB"/>
          </a:p>
        </p:txBody>
      </p:sp>
      <p:sp>
        <p:nvSpPr>
          <p:cNvPr id="15" name="Text 13"/>
          <p:cNvSpPr/>
          <p:nvPr/>
        </p:nvSpPr>
        <p:spPr>
          <a:xfrm>
            <a:off x="6284854" y="5776166"/>
            <a:ext cx="5050009"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High control</a:t>
            </a:r>
            <a:endParaRPr lang="en-US" sz="1850" dirty="0"/>
          </a:p>
        </p:txBody>
      </p:sp>
      <p:sp>
        <p:nvSpPr>
          <p:cNvPr id="16" name="Text 14"/>
          <p:cNvSpPr/>
          <p:nvPr/>
        </p:nvSpPr>
        <p:spPr>
          <a:xfrm>
            <a:off x="6284854" y="6162127"/>
            <a:ext cx="5050009" cy="272157"/>
          </a:xfrm>
          <a:prstGeom prst="rect">
            <a:avLst/>
          </a:prstGeom>
          <a:noFill/>
          <a:ln/>
        </p:spPr>
        <p:txBody>
          <a:bodyPr wrap="none" lIns="0" tIns="0" rIns="0" bIns="0" rtlCol="0" anchor="t"/>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Results in manipulation.</a:t>
            </a:r>
            <a:endParaRPr lang="en-US" sz="145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661475" y="738882"/>
            <a:ext cx="10868745" cy="1255117"/>
          </a:xfrm>
          <a:prstGeom prst="rect">
            <a:avLst/>
          </a:prstGeom>
          <a:noFill/>
          <a:ln/>
        </p:spPr>
        <p:txBody>
          <a:bodyPr wrap="square" lIns="0" tIns="0" rIns="0" bIns="0" rtlCol="0" anchor="t">
            <a:normAutofit/>
          </a:bodyPr>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Discernment: Particular Practice, Generalisable Pattern</a:t>
            </a:r>
            <a:endParaRPr lang="en-US" sz="3950" dirty="0"/>
          </a:p>
        </p:txBody>
      </p:sp>
      <p:sp>
        <p:nvSpPr>
          <p:cNvPr id="3" name="Text 1"/>
          <p:cNvSpPr/>
          <p:nvPr/>
        </p:nvSpPr>
        <p:spPr>
          <a:xfrm>
            <a:off x="962695" y="2527399"/>
            <a:ext cx="10567525" cy="1188641"/>
          </a:xfrm>
          <a:prstGeom prst="rect">
            <a:avLst/>
          </a:prstGeom>
          <a:noFill/>
          <a:ln/>
        </p:spPr>
        <p:txBody>
          <a:bodyPr wrap="square" lIns="0" tIns="0" rIns="0" bIns="0" rtlCol="0" anchor="t">
            <a:normAutofit/>
          </a:bodyPr>
          <a:lstStyle/>
          <a:p>
            <a:pPr marL="0" indent="0" algn="l">
              <a:lnSpc>
                <a:spcPct val="123000"/>
              </a:lnSpc>
              <a:buNone/>
            </a:pPr>
            <a:r>
              <a:rPr lang="en-US" sz="1600" dirty="0">
                <a:solidFill>
                  <a:srgbClr val="3C3939"/>
                </a:solidFill>
                <a:latin typeface="Inter" pitchFamily="34" charset="0"/>
                <a:ea typeface="Inter" pitchFamily="34" charset="-122"/>
                <a:cs typeface="Inter" pitchFamily="34" charset="-120"/>
              </a:rPr>
              <a:t>'Discernment never takes a generic form. It is situated and traditioned, and depends on the organizational context and question faced. Nevertheless, the literature on discernment seeks to identify patterns in the process and practices that are observable and potentially transferrable across places and time.' — Miller (2020)</a:t>
            </a:r>
            <a:endParaRPr lang="en-US" sz="1600" dirty="0"/>
          </a:p>
        </p:txBody>
      </p:sp>
      <p:sp>
        <p:nvSpPr>
          <p:cNvPr id="4" name="Shape 2"/>
          <p:cNvSpPr/>
          <p:nvPr/>
        </p:nvSpPr>
        <p:spPr>
          <a:xfrm>
            <a:off x="661475" y="2335411"/>
            <a:ext cx="25399" cy="1572617"/>
          </a:xfrm>
          <a:prstGeom prst="roundRect">
            <a:avLst>
              <a:gd name="adj" fmla="val 50001"/>
            </a:avLst>
          </a:prstGeom>
          <a:solidFill>
            <a:srgbClr val="1B1B27"/>
          </a:solidFill>
          <a:ln/>
        </p:spPr>
        <p:txBody>
          <a:bodyPr/>
          <a:lstStyle/>
          <a:p>
            <a:endParaRPr lang="en-GB" sz="2000"/>
          </a:p>
        </p:txBody>
      </p:sp>
      <p:sp>
        <p:nvSpPr>
          <p:cNvPr id="5" name="Shape 3"/>
          <p:cNvSpPr/>
          <p:nvPr/>
        </p:nvSpPr>
        <p:spPr>
          <a:xfrm>
            <a:off x="661475" y="4100016"/>
            <a:ext cx="5349047" cy="2019102"/>
          </a:xfrm>
          <a:prstGeom prst="roundRect">
            <a:avLst>
              <a:gd name="adj" fmla="val 4178"/>
            </a:avLst>
          </a:prstGeom>
          <a:solidFill>
            <a:srgbClr val="F2EEEE"/>
          </a:solidFill>
          <a:ln w="6350">
            <a:solidFill>
              <a:srgbClr val="D8D4D4"/>
            </a:solidFill>
            <a:prstDash val="solid"/>
          </a:ln>
        </p:spPr>
        <p:txBody>
          <a:bodyPr/>
          <a:lstStyle/>
          <a:p>
            <a:endParaRPr lang="en-GB" sz="2000"/>
          </a:p>
        </p:txBody>
      </p:sp>
      <p:sp>
        <p:nvSpPr>
          <p:cNvPr id="6" name="Text 4"/>
          <p:cNvSpPr/>
          <p:nvPr/>
        </p:nvSpPr>
        <p:spPr>
          <a:xfrm>
            <a:off x="868638" y="4307185"/>
            <a:ext cx="4934720" cy="31373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Ignatian 'Indifference'</a:t>
            </a:r>
            <a:endParaRPr lang="en-US" sz="2000" dirty="0"/>
          </a:p>
        </p:txBody>
      </p:sp>
      <p:sp>
        <p:nvSpPr>
          <p:cNvPr id="7" name="Text 5"/>
          <p:cNvSpPr/>
          <p:nvPr/>
        </p:nvSpPr>
        <p:spPr>
          <a:xfrm>
            <a:off x="868638" y="4723309"/>
            <a:ext cx="4934720" cy="1188641"/>
          </a:xfrm>
          <a:prstGeom prst="rect">
            <a:avLst/>
          </a:prstGeom>
          <a:noFill/>
          <a:ln/>
        </p:spPr>
        <p:txBody>
          <a:bodyPr wrap="square" lIns="0" tIns="0" rIns="0" bIns="0" rtlCol="0" anchor="t">
            <a:normAutofit/>
          </a:bodyPr>
          <a:lstStyle/>
          <a:p>
            <a:pPr marL="0" indent="0" algn="l">
              <a:lnSpc>
                <a:spcPct val="123000"/>
              </a:lnSpc>
              <a:buNone/>
            </a:pPr>
            <a:r>
              <a:rPr lang="en-US" sz="1600" dirty="0">
                <a:solidFill>
                  <a:srgbClr val="3C3939"/>
                </a:solidFill>
                <a:latin typeface="Inter" pitchFamily="34" charset="0"/>
                <a:ea typeface="Inter" pitchFamily="34" charset="-122"/>
                <a:cs typeface="Inter" pitchFamily="34" charset="-120"/>
              </a:rPr>
              <a:t>Setting aside initial inclinations for greater patience and freedom in deliberation. Consolation tested by its 'aftertaste' — initial exhilaration may reflect disordered desires.</a:t>
            </a:r>
            <a:endParaRPr lang="en-US" sz="1600" dirty="0"/>
          </a:p>
        </p:txBody>
      </p:sp>
      <p:sp>
        <p:nvSpPr>
          <p:cNvPr id="8" name="Shape 6"/>
          <p:cNvSpPr/>
          <p:nvPr/>
        </p:nvSpPr>
        <p:spPr>
          <a:xfrm>
            <a:off x="6181173" y="4100016"/>
            <a:ext cx="5349047" cy="2019102"/>
          </a:xfrm>
          <a:prstGeom prst="roundRect">
            <a:avLst>
              <a:gd name="adj" fmla="val 4178"/>
            </a:avLst>
          </a:prstGeom>
          <a:solidFill>
            <a:srgbClr val="F2EEEE"/>
          </a:solidFill>
          <a:ln w="6350">
            <a:solidFill>
              <a:srgbClr val="D8D4D4"/>
            </a:solidFill>
            <a:prstDash val="solid"/>
          </a:ln>
        </p:spPr>
        <p:txBody>
          <a:bodyPr/>
          <a:lstStyle/>
          <a:p>
            <a:endParaRPr lang="en-GB" sz="2000"/>
          </a:p>
        </p:txBody>
      </p:sp>
      <p:sp>
        <p:nvSpPr>
          <p:cNvPr id="9" name="Text 7"/>
          <p:cNvSpPr/>
          <p:nvPr/>
        </p:nvSpPr>
        <p:spPr>
          <a:xfrm>
            <a:off x="6388337" y="4307185"/>
            <a:ext cx="4934720" cy="31373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Quaker Business Method</a:t>
            </a:r>
            <a:endParaRPr lang="en-US" sz="2000" dirty="0"/>
          </a:p>
        </p:txBody>
      </p:sp>
      <p:sp>
        <p:nvSpPr>
          <p:cNvPr id="10" name="Text 8"/>
          <p:cNvSpPr/>
          <p:nvPr/>
        </p:nvSpPr>
        <p:spPr>
          <a:xfrm>
            <a:off x="6388337" y="4723309"/>
            <a:ext cx="4934720" cy="1188641"/>
          </a:xfrm>
          <a:prstGeom prst="rect">
            <a:avLst/>
          </a:prstGeom>
          <a:noFill/>
          <a:ln/>
        </p:spPr>
        <p:txBody>
          <a:bodyPr wrap="square" lIns="0" tIns="0" rIns="0" bIns="0" rtlCol="0" anchor="t">
            <a:normAutofit/>
          </a:bodyPr>
          <a:lstStyle/>
          <a:p>
            <a:pPr marL="0" indent="0" algn="l">
              <a:lnSpc>
                <a:spcPct val="123000"/>
              </a:lnSpc>
              <a:buNone/>
            </a:pPr>
            <a:r>
              <a:rPr lang="en-US" sz="1600" dirty="0">
                <a:solidFill>
                  <a:srgbClr val="3C3939"/>
                </a:solidFill>
                <a:latin typeface="Inter" pitchFamily="34" charset="0"/>
                <a:ea typeface="Inter" pitchFamily="34" charset="-122"/>
                <a:cs typeface="Inter" pitchFamily="34" charset="-120"/>
              </a:rPr>
              <a:t>Collective 'sense of the meeting' — anyone may speak, silence is used, no majority voting. Muers &amp; Burton argue its epistemological stance 'need not be theological'.</a:t>
            </a:r>
            <a:endParaRPr lang="en-US" sz="16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661475" y="657423"/>
            <a:ext cx="10868745"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The Honest Limits of Tradition-Informed Practice</a:t>
            </a:r>
            <a:endParaRPr lang="en-US" sz="41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369046"/>
            <a:ext cx="3495389" cy="3831431"/>
          </a:xfrm>
          <a:prstGeom prst="rect">
            <a:avLst/>
          </a:prstGeom>
        </p:spPr>
      </p:pic>
      <p:sp>
        <p:nvSpPr>
          <p:cNvPr id="4" name="Text 1"/>
          <p:cNvSpPr/>
          <p:nvPr/>
        </p:nvSpPr>
        <p:spPr>
          <a:xfrm>
            <a:off x="1001092" y="2607072"/>
            <a:ext cx="2917752"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Commodification risk</a:t>
            </a:r>
            <a:endParaRPr lang="en-US" sz="2050" dirty="0"/>
          </a:p>
        </p:txBody>
      </p:sp>
      <p:sp>
        <p:nvSpPr>
          <p:cNvPr id="5" name="Text 2"/>
          <p:cNvSpPr/>
          <p:nvPr/>
        </p:nvSpPr>
        <p:spPr>
          <a:xfrm>
            <a:off x="1001092" y="3054052"/>
            <a:ext cx="2917752" cy="2908399"/>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Vu &amp; Gill concede that 'Buddhism and skilful means may be commoditized in organizational and leadership discourse' — Sri Lankan women used public Buddhist performance as a gender management strategy.</a:t>
            </a:r>
            <a:endParaRPr lang="en-US" sz="16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48153" y="2369046"/>
            <a:ext cx="3495389" cy="3831431"/>
          </a:xfrm>
          <a:prstGeom prst="rect">
            <a:avLst/>
          </a:prstGeom>
        </p:spPr>
      </p:pic>
      <p:sp>
        <p:nvSpPr>
          <p:cNvPr id="7" name="Text 3"/>
          <p:cNvSpPr/>
          <p:nvPr/>
        </p:nvSpPr>
        <p:spPr>
          <a:xfrm>
            <a:off x="4687770" y="2607072"/>
            <a:ext cx="2917752"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Culturally narrow</a:t>
            </a:r>
            <a:endParaRPr lang="en-US" sz="2050" dirty="0"/>
          </a:p>
        </p:txBody>
      </p:sp>
      <p:sp>
        <p:nvSpPr>
          <p:cNvPr id="8" name="Text 4"/>
          <p:cNvSpPr/>
          <p:nvPr/>
        </p:nvSpPr>
        <p:spPr>
          <a:xfrm>
            <a:off x="4687770" y="3054052"/>
            <a:ext cx="2917752" cy="2262088"/>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Miller concedes discernment research 'has yet to venture in any significant way beyond the normative perspectives of the Ignatian (Jesuit) and Quaker traditions within Christianity'.</a:t>
            </a:r>
            <a:endParaRPr lang="en-US" sz="16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34831" y="2369046"/>
            <a:ext cx="3495389" cy="3831431"/>
          </a:xfrm>
          <a:prstGeom prst="rect">
            <a:avLst/>
          </a:prstGeom>
        </p:spPr>
      </p:pic>
      <p:sp>
        <p:nvSpPr>
          <p:cNvPr id="10" name="Text 5"/>
          <p:cNvSpPr/>
          <p:nvPr/>
        </p:nvSpPr>
        <p:spPr>
          <a:xfrm>
            <a:off x="8374448" y="2607072"/>
            <a:ext cx="2917752"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Empirically thin</a:t>
            </a:r>
            <a:endParaRPr lang="en-US" sz="2050" dirty="0"/>
          </a:p>
        </p:txBody>
      </p:sp>
      <p:sp>
        <p:nvSpPr>
          <p:cNvPr id="11" name="Text 6"/>
          <p:cNvSpPr/>
          <p:nvPr/>
        </p:nvSpPr>
        <p:spPr>
          <a:xfrm>
            <a:off x="8374448" y="3054052"/>
            <a:ext cx="2917752" cy="1615777"/>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Empirical work 'consists primarily of illustrative case studies'. The field's single quantitative instrument has never been re-applied.</a:t>
            </a:r>
            <a:endParaRPr lang="en-US" sz="16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899616"/>
            <a:ext cx="6296860"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A Remarkable Convergence</a:t>
            </a:r>
            <a:endParaRPr lang="en-US" sz="3250" dirty="0"/>
          </a:p>
        </p:txBody>
      </p:sp>
      <p:sp>
        <p:nvSpPr>
          <p:cNvPr id="4" name="Text 1"/>
          <p:cNvSpPr/>
          <p:nvPr/>
        </p:nvSpPr>
        <p:spPr>
          <a:xfrm>
            <a:off x="661475" y="1589980"/>
            <a:ext cx="6296860" cy="449858"/>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Three traditions — from very different starting points — arrive at the same practical insight:</a:t>
            </a:r>
            <a:endParaRPr lang="en-US" sz="1600" dirty="0"/>
          </a:p>
        </p:txBody>
      </p:sp>
      <p:sp>
        <p:nvSpPr>
          <p:cNvPr id="5" name="Shape 2"/>
          <p:cNvSpPr/>
          <p:nvPr/>
        </p:nvSpPr>
        <p:spPr>
          <a:xfrm>
            <a:off x="661475" y="2170013"/>
            <a:ext cx="661475" cy="992287"/>
          </a:xfrm>
          <a:prstGeom prst="roundRect">
            <a:avLst>
              <a:gd name="adj" fmla="val 50000"/>
            </a:avLst>
          </a:prstGeom>
          <a:solidFill>
            <a:srgbClr val="F2EEEE"/>
          </a:solidFill>
          <a:ln w="6350">
            <a:solidFill>
              <a:srgbClr val="D8D4D4"/>
            </a:solidFill>
            <a:prstDash val="solid"/>
          </a:ln>
        </p:spPr>
        <p:txBody>
          <a:bodyPr/>
          <a:lstStyle/>
          <a:p>
            <a:endParaRPr lang="en-GB" sz="240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68142" y="2542084"/>
            <a:ext cx="248041" cy="248047"/>
          </a:xfrm>
          <a:prstGeom prst="rect">
            <a:avLst/>
          </a:prstGeom>
        </p:spPr>
      </p:pic>
      <p:sp>
        <p:nvSpPr>
          <p:cNvPr id="7" name="Text 3"/>
          <p:cNvSpPr/>
          <p:nvPr/>
        </p:nvSpPr>
        <p:spPr>
          <a:xfrm>
            <a:off x="1438636" y="2335312"/>
            <a:ext cx="5519699"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Buddhist Non-Attachment</a:t>
            </a:r>
            <a:endParaRPr lang="en-US" sz="2000" dirty="0"/>
          </a:p>
        </p:txBody>
      </p:sp>
      <p:sp>
        <p:nvSpPr>
          <p:cNvPr id="8" name="Text 4"/>
          <p:cNvSpPr/>
          <p:nvPr/>
        </p:nvSpPr>
        <p:spPr>
          <a:xfrm>
            <a:off x="1438636" y="2663230"/>
            <a:ext cx="5519699" cy="224929"/>
          </a:xfrm>
          <a:prstGeom prst="rect">
            <a:avLst/>
          </a:prstGeom>
          <a:noFill/>
          <a:ln/>
        </p:spPr>
        <p:txBody>
          <a:bodyPr wrap="square" lIns="0" tIns="0" rIns="0" bIns="0" rtlCol="0" anchor="t"/>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Let go of even your own spiritual programme.</a:t>
            </a:r>
            <a:endParaRPr lang="en-US" sz="1600" dirty="0"/>
          </a:p>
        </p:txBody>
      </p:sp>
      <p:sp>
        <p:nvSpPr>
          <p:cNvPr id="9" name="Shape 5"/>
          <p:cNvSpPr/>
          <p:nvPr/>
        </p:nvSpPr>
        <p:spPr>
          <a:xfrm>
            <a:off x="661475" y="3277989"/>
            <a:ext cx="661475" cy="992287"/>
          </a:xfrm>
          <a:prstGeom prst="roundRect">
            <a:avLst>
              <a:gd name="adj" fmla="val 50000"/>
            </a:avLst>
          </a:prstGeom>
          <a:solidFill>
            <a:srgbClr val="F2EEEE"/>
          </a:solidFill>
          <a:ln w="6350">
            <a:solidFill>
              <a:srgbClr val="D8D4D4"/>
            </a:solidFill>
            <a:prstDash val="solid"/>
          </a:ln>
        </p:spPr>
        <p:txBody>
          <a:bodyPr/>
          <a:lstStyle/>
          <a:p>
            <a:endParaRPr lang="en-GB" sz="2400"/>
          </a:p>
        </p:txBody>
      </p:sp>
      <p:pic>
        <p:nvPicPr>
          <p:cNvPr id="10"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68142" y="3650059"/>
            <a:ext cx="248041" cy="248047"/>
          </a:xfrm>
          <a:prstGeom prst="rect">
            <a:avLst/>
          </a:prstGeom>
        </p:spPr>
      </p:pic>
      <p:sp>
        <p:nvSpPr>
          <p:cNvPr id="11" name="Text 6"/>
          <p:cNvSpPr/>
          <p:nvPr/>
        </p:nvSpPr>
        <p:spPr>
          <a:xfrm>
            <a:off x="1438636" y="3393593"/>
            <a:ext cx="5519699"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Ignatian Indifference</a:t>
            </a:r>
            <a:endParaRPr lang="en-US" sz="2000" dirty="0"/>
          </a:p>
        </p:txBody>
      </p:sp>
      <p:sp>
        <p:nvSpPr>
          <p:cNvPr id="12" name="Text 7"/>
          <p:cNvSpPr/>
          <p:nvPr/>
        </p:nvSpPr>
        <p:spPr>
          <a:xfrm>
            <a:off x="1438636" y="3721510"/>
            <a:ext cx="5519699" cy="224929"/>
          </a:xfrm>
          <a:prstGeom prst="rect">
            <a:avLst/>
          </a:prstGeom>
          <a:noFill/>
          <a:ln/>
        </p:spPr>
        <p:txBody>
          <a:bodyPr wrap="square" lIns="0" tIns="0" rIns="0" bIns="0" rtlCol="0" anchor="t"/>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Set aside initial inclinations; freedom from disordered attachment.</a:t>
            </a:r>
            <a:endParaRPr lang="en-US" sz="1600" dirty="0"/>
          </a:p>
        </p:txBody>
      </p:sp>
      <p:sp>
        <p:nvSpPr>
          <p:cNvPr id="13" name="Shape 8"/>
          <p:cNvSpPr/>
          <p:nvPr/>
        </p:nvSpPr>
        <p:spPr>
          <a:xfrm>
            <a:off x="661475" y="4385965"/>
            <a:ext cx="661475" cy="992287"/>
          </a:xfrm>
          <a:prstGeom prst="roundRect">
            <a:avLst>
              <a:gd name="adj" fmla="val 50000"/>
            </a:avLst>
          </a:prstGeom>
          <a:solidFill>
            <a:srgbClr val="F2EEEE"/>
          </a:solidFill>
          <a:ln w="6350">
            <a:solidFill>
              <a:srgbClr val="D8D4D4"/>
            </a:solidFill>
            <a:prstDash val="solid"/>
          </a:ln>
        </p:spPr>
        <p:txBody>
          <a:bodyPr/>
          <a:lstStyle/>
          <a:p>
            <a:endParaRPr lang="en-GB" sz="2400"/>
          </a:p>
        </p:txBody>
      </p:sp>
      <p:pic>
        <p:nvPicPr>
          <p:cNvPr id="14"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68142" y="4758035"/>
            <a:ext cx="248041" cy="248047"/>
          </a:xfrm>
          <a:prstGeom prst="rect">
            <a:avLst/>
          </a:prstGeom>
        </p:spPr>
      </p:pic>
      <p:sp>
        <p:nvSpPr>
          <p:cNvPr id="15" name="Text 9"/>
          <p:cNvSpPr/>
          <p:nvPr/>
        </p:nvSpPr>
        <p:spPr>
          <a:xfrm>
            <a:off x="1438636" y="4551263"/>
            <a:ext cx="5519699"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Hicks's Noncoercion</a:t>
            </a:r>
            <a:endParaRPr lang="en-US" sz="2000" dirty="0"/>
          </a:p>
        </p:txBody>
      </p:sp>
      <p:sp>
        <p:nvSpPr>
          <p:cNvPr id="16" name="Text 10"/>
          <p:cNvSpPr/>
          <p:nvPr/>
        </p:nvSpPr>
        <p:spPr>
          <a:xfrm>
            <a:off x="1438636" y="4879181"/>
            <a:ext cx="5519699" cy="224929"/>
          </a:xfrm>
          <a:prstGeom prst="rect">
            <a:avLst/>
          </a:prstGeom>
          <a:noFill/>
          <a:ln/>
        </p:spPr>
        <p:txBody>
          <a:bodyPr wrap="square" lIns="0" tIns="0" rIns="0" bIns="0" rtlCol="0" anchor="t"/>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Restrain use of institutional power to impose values on others.</a:t>
            </a:r>
            <a:endParaRPr lang="en-US" sz="1600" dirty="0"/>
          </a:p>
        </p:txBody>
      </p:sp>
      <p:sp>
        <p:nvSpPr>
          <p:cNvPr id="17" name="Text 11"/>
          <p:cNvSpPr/>
          <p:nvPr/>
        </p:nvSpPr>
        <p:spPr>
          <a:xfrm>
            <a:off x="661474" y="5708451"/>
            <a:ext cx="6703422" cy="992287"/>
          </a:xfrm>
          <a:prstGeom prst="rect">
            <a:avLst/>
          </a:prstGeom>
          <a:noFill/>
          <a:ln/>
        </p:spPr>
        <p:txBody>
          <a:bodyPr wrap="square" lIns="0" tIns="0" rIns="0" bIns="0" rtlCol="0" anchor="t">
            <a:norm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The leader attached to their own spiritual programme will inevitably impose it. </a:t>
            </a:r>
            <a:r>
              <a:rPr lang="en-US" sz="1600" b="1" dirty="0">
                <a:solidFill>
                  <a:srgbClr val="3C3939"/>
                </a:solidFill>
                <a:latin typeface="Inter Bold" pitchFamily="34" charset="0"/>
                <a:ea typeface="Inter Bold" pitchFamily="34" charset="-122"/>
                <a:cs typeface="Inter Bold" pitchFamily="34" charset="-120"/>
              </a:rPr>
              <a:t>Letting go is not private piety — it is the structure of respectful leadership.</a:t>
            </a:r>
            <a:endParaRPr lang="en-US" sz="16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Shape 0"/>
          <p:cNvSpPr/>
          <p:nvPr/>
        </p:nvSpPr>
        <p:spPr>
          <a:xfrm>
            <a:off x="661475" y="1636911"/>
            <a:ext cx="1335054" cy="358973"/>
          </a:xfrm>
          <a:prstGeom prst="roundRect">
            <a:avLst>
              <a:gd name="adj" fmla="val 22115"/>
            </a:avLst>
          </a:prstGeom>
          <a:solidFill>
            <a:srgbClr val="E1E1EA"/>
          </a:solidFill>
          <a:ln/>
        </p:spPr>
        <p:txBody>
          <a:bodyPr/>
          <a:lstStyle/>
          <a:p>
            <a:endParaRPr lang="en-GB"/>
          </a:p>
        </p:txBody>
      </p:sp>
      <p:sp>
        <p:nvSpPr>
          <p:cNvPr id="3" name="Text 1"/>
          <p:cNvSpPr/>
          <p:nvPr/>
        </p:nvSpPr>
        <p:spPr>
          <a:xfrm>
            <a:off x="803156" y="1707753"/>
            <a:ext cx="1661277"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CHAPTER 5</a:t>
            </a:r>
            <a:endParaRPr lang="en-US" sz="1450" dirty="0"/>
          </a:p>
        </p:txBody>
      </p:sp>
      <p:sp>
        <p:nvSpPr>
          <p:cNvPr id="4" name="Text 2"/>
          <p:cNvSpPr/>
          <p:nvPr/>
        </p:nvSpPr>
        <p:spPr>
          <a:xfrm>
            <a:off x="661475" y="2090341"/>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Close Reading</a:t>
            </a:r>
            <a:endParaRPr lang="en-US" sz="4650" dirty="0"/>
          </a:p>
        </p:txBody>
      </p:sp>
      <p:sp>
        <p:nvSpPr>
          <p:cNvPr id="5" name="Text 3"/>
          <p:cNvSpPr/>
          <p:nvPr/>
        </p:nvSpPr>
        <p:spPr>
          <a:xfrm>
            <a:off x="661475" y="3183037"/>
            <a:ext cx="10868745" cy="2037953"/>
          </a:xfrm>
          <a:prstGeom prst="rect">
            <a:avLst/>
          </a:prstGeom>
          <a:noFill/>
          <a:ln/>
        </p:spPr>
        <p:txBody>
          <a:bodyPr wrap="square" lIns="0" tIns="0" rIns="0" bIns="0" rtlCol="0" anchor="t">
            <a:normAutofit/>
          </a:bodyPr>
          <a:lstStyle/>
          <a:p>
            <a:pPr marL="0" indent="0" algn="l">
              <a:lnSpc>
                <a:spcPct val="104000"/>
              </a:lnSpc>
              <a:buNone/>
            </a:pPr>
            <a:r>
              <a:rPr lang="en-US" sz="6400" b="1" dirty="0">
                <a:solidFill>
                  <a:srgbClr val="1B1B27"/>
                </a:solidFill>
                <a:latin typeface="Inter Bold" pitchFamily="34" charset="0"/>
                <a:ea typeface="Inter Bold" pitchFamily="34" charset="-122"/>
                <a:cs typeface="Inter Bold" pitchFamily="34" charset="-120"/>
              </a:rPr>
              <a:t>Hicks (2002) — the framework stated</a:t>
            </a:r>
            <a:endParaRPr lang="en-US" sz="6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661475" y="688380"/>
            <a:ext cx="10868745" cy="690364"/>
          </a:xfrm>
          <a:prstGeom prst="rect">
            <a:avLst/>
          </a:prstGeom>
          <a:noFill/>
          <a:ln/>
        </p:spPr>
        <p:txBody>
          <a:bodyPr wrap="none" lIns="0" tIns="0" rIns="0" bIns="0" rtlCol="0" anchor="t"/>
          <a:lstStyle/>
          <a:p>
            <a:pPr marL="0" indent="0" algn="l">
              <a:lnSpc>
                <a:spcPct val="104000"/>
              </a:lnSpc>
              <a:buNone/>
            </a:pPr>
            <a:r>
              <a:rPr lang="en-US" sz="4300" b="1" dirty="0">
                <a:solidFill>
                  <a:srgbClr val="1B1B27"/>
                </a:solidFill>
                <a:latin typeface="Inter Bold" pitchFamily="34" charset="0"/>
                <a:ea typeface="Inter Bold" pitchFamily="34" charset="-122"/>
                <a:cs typeface="Inter Bold" pitchFamily="34" charset="-120"/>
              </a:rPr>
              <a:t>Reading Hicks: The Procedural Turn</a:t>
            </a:r>
            <a:endParaRPr lang="en-US" sz="4300" dirty="0"/>
          </a:p>
        </p:txBody>
      </p:sp>
      <p:sp>
        <p:nvSpPr>
          <p:cNvPr id="3" name="Text 1"/>
          <p:cNvSpPr/>
          <p:nvPr/>
        </p:nvSpPr>
        <p:spPr>
          <a:xfrm>
            <a:off x="992857" y="2024360"/>
            <a:ext cx="10537363" cy="1368028"/>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'Under the conditions of respectful pluralism, employees are able to express, to a significant degree, their religious and spiritual as well as political, cultural, and other commitments within the workplace. The essential criteria of inclusion or exclusion would be the same whether the expression is seen to be religious, cultural, political, or otherwise.' — Hicks (2002)</a:t>
            </a:r>
            <a:endParaRPr lang="en-US" sz="1700" dirty="0"/>
          </a:p>
        </p:txBody>
      </p:sp>
      <p:sp>
        <p:nvSpPr>
          <p:cNvPr id="4" name="Shape 2"/>
          <p:cNvSpPr/>
          <p:nvPr/>
        </p:nvSpPr>
        <p:spPr>
          <a:xfrm>
            <a:off x="661475" y="1791990"/>
            <a:ext cx="25399" cy="1832769"/>
          </a:xfrm>
          <a:prstGeom prst="roundRect">
            <a:avLst>
              <a:gd name="adj" fmla="val 50001"/>
            </a:avLst>
          </a:prstGeom>
          <a:solidFill>
            <a:srgbClr val="1B1B27"/>
          </a:solidFill>
          <a:ln/>
        </p:spPr>
        <p:txBody>
          <a:bodyPr/>
          <a:lstStyle/>
          <a:p>
            <a:endParaRPr lang="en-GB"/>
          </a:p>
        </p:txBody>
      </p:sp>
      <p:sp>
        <p:nvSpPr>
          <p:cNvPr id="5" name="Text 3"/>
          <p:cNvSpPr/>
          <p:nvPr/>
        </p:nvSpPr>
        <p:spPr>
          <a:xfrm>
            <a:off x="661475" y="4063702"/>
            <a:ext cx="5164901" cy="345281"/>
          </a:xfrm>
          <a:prstGeom prst="rect">
            <a:avLst/>
          </a:prstGeom>
          <a:noFill/>
          <a:ln/>
        </p:spPr>
        <p:txBody>
          <a:bodyPr wrap="none" lIns="0" tIns="0" rIns="0" bIns="0" rtlCol="0" anchor="t"/>
          <a:lstStyle/>
          <a:p>
            <a:pPr marL="0" indent="0" algn="l">
              <a:lnSpc>
                <a:spcPct val="104000"/>
              </a:lnSpc>
              <a:buNone/>
            </a:pPr>
            <a:r>
              <a:rPr lang="en-US" sz="2150" b="1" dirty="0">
                <a:solidFill>
                  <a:srgbClr val="1B1B27"/>
                </a:solidFill>
                <a:latin typeface="Inter Bold" pitchFamily="34" charset="0"/>
                <a:ea typeface="Inter Bold" pitchFamily="34" charset="-122"/>
                <a:cs typeface="Inter Bold" pitchFamily="34" charset="-120"/>
              </a:rPr>
              <a:t>'To a significant degree'</a:t>
            </a:r>
            <a:endParaRPr lang="en-US" sz="2150" dirty="0"/>
          </a:p>
        </p:txBody>
      </p:sp>
      <p:sp>
        <p:nvSpPr>
          <p:cNvPr id="6" name="Text 4"/>
          <p:cNvSpPr/>
          <p:nvPr/>
        </p:nvSpPr>
        <p:spPr>
          <a:xfrm>
            <a:off x="661475" y="4615557"/>
            <a:ext cx="5164901" cy="1368028"/>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Deliberately imprecise — bounded by coercion/degradation criteria, settled context by context. A strong presumption governed by a vague standard.</a:t>
            </a:r>
            <a:endParaRPr lang="en-US" sz="1700" dirty="0"/>
          </a:p>
        </p:txBody>
      </p:sp>
      <p:sp>
        <p:nvSpPr>
          <p:cNvPr id="7" name="Text 5"/>
          <p:cNvSpPr/>
          <p:nvPr/>
        </p:nvSpPr>
        <p:spPr>
          <a:xfrm>
            <a:off x="6371669" y="4063702"/>
            <a:ext cx="5164901" cy="345281"/>
          </a:xfrm>
          <a:prstGeom prst="rect">
            <a:avLst/>
          </a:prstGeom>
          <a:noFill/>
          <a:ln/>
        </p:spPr>
        <p:txBody>
          <a:bodyPr wrap="none" lIns="0" tIns="0" rIns="0" bIns="0" rtlCol="0" anchor="t"/>
          <a:lstStyle/>
          <a:p>
            <a:pPr marL="0" indent="0" algn="l">
              <a:lnSpc>
                <a:spcPct val="104000"/>
              </a:lnSpc>
              <a:buNone/>
            </a:pPr>
            <a:r>
              <a:rPr lang="en-US" sz="2150" b="1" dirty="0">
                <a:solidFill>
                  <a:srgbClr val="1B1B27"/>
                </a:solidFill>
                <a:latin typeface="Inter Bold" pitchFamily="34" charset="0"/>
                <a:ea typeface="Inter Bold" pitchFamily="34" charset="-122"/>
                <a:cs typeface="Inter Bold" pitchFamily="34" charset="-120"/>
              </a:rPr>
              <a:t>'The same'</a:t>
            </a:r>
            <a:endParaRPr lang="en-US" sz="2150" dirty="0"/>
          </a:p>
        </p:txBody>
      </p:sp>
      <p:sp>
        <p:nvSpPr>
          <p:cNvPr id="8" name="Text 6"/>
          <p:cNvSpPr/>
          <p:nvPr/>
        </p:nvSpPr>
        <p:spPr>
          <a:xfrm>
            <a:off x="6371669" y="4615557"/>
            <a:ext cx="5164901" cy="1368028"/>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Symmetry across kinds of expression. Whether a practice is religious, cultural or political makes no difference to its admissibility — only its coercive or degrading effect does.</a:t>
            </a:r>
            <a:endParaRPr lang="en-US" sz="17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nvSpPr>
        <p:spPr>
          <a:xfrm>
            <a:off x="661475" y="913209"/>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Reading Gotsis &amp; Kortezi: The Pivot</a:t>
            </a:r>
            <a:endParaRPr lang="en-US" sz="4650" dirty="0"/>
          </a:p>
        </p:txBody>
      </p:sp>
      <p:sp>
        <p:nvSpPr>
          <p:cNvPr id="3" name="Text 1"/>
          <p:cNvSpPr/>
          <p:nvPr/>
        </p:nvSpPr>
        <p:spPr>
          <a:xfrm>
            <a:off x="1015875" y="2389783"/>
            <a:ext cx="10514345" cy="1889621"/>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distinction between spirituality and religion seems to be existent and philosophically well-founded. However, it should be admitted that Hicks's argument of the fragmented self cannot be easily contradicted. The underlying rationale is that, since employees bring the whole self to work, employers are not justified to prevent them from expressing their religious beliefs.' — Gotsis &amp; Kortezi (2007)</a:t>
            </a:r>
            <a:endParaRPr lang="en-US" sz="1850" dirty="0"/>
          </a:p>
        </p:txBody>
      </p:sp>
      <p:sp>
        <p:nvSpPr>
          <p:cNvPr id="4" name="Shape 2"/>
          <p:cNvSpPr/>
          <p:nvPr/>
        </p:nvSpPr>
        <p:spPr>
          <a:xfrm>
            <a:off x="661475" y="2123976"/>
            <a:ext cx="31749" cy="2421235"/>
          </a:xfrm>
          <a:prstGeom prst="roundRect">
            <a:avLst>
              <a:gd name="adj" fmla="val 50000"/>
            </a:avLst>
          </a:prstGeom>
          <a:solidFill>
            <a:srgbClr val="1B1B27"/>
          </a:solidFill>
          <a:ln/>
        </p:spPr>
        <p:txBody>
          <a:bodyPr/>
          <a:lstStyle/>
          <a:p>
            <a:endParaRPr lang="en-GB"/>
          </a:p>
        </p:txBody>
      </p:sp>
      <p:sp>
        <p:nvSpPr>
          <p:cNvPr id="5" name="Text 3"/>
          <p:cNvSpPr/>
          <p:nvPr/>
        </p:nvSpPr>
        <p:spPr>
          <a:xfrm>
            <a:off x="661475" y="4811018"/>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reviewers leave the debate open: the distinction has philosophical credentials; Hicks's objection has philosophical force. Neither side has won — which is why they turn to ethical foundations. </a:t>
            </a:r>
            <a:r>
              <a:rPr lang="en-US" sz="1850" b="1" dirty="0">
                <a:solidFill>
                  <a:srgbClr val="3C3939"/>
                </a:solidFill>
                <a:latin typeface="Inter Bold" pitchFamily="34" charset="0"/>
                <a:ea typeface="Inter Bold" pitchFamily="34" charset="-122"/>
                <a:cs typeface="Inter Bold" pitchFamily="34" charset="-120"/>
              </a:rPr>
              <a:t>Students should notice this is itself a philosophical position.</a:t>
            </a:r>
            <a:endParaRPr lang="en-US" sz="18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Shape 0"/>
          <p:cNvSpPr/>
          <p:nvPr/>
        </p:nvSpPr>
        <p:spPr>
          <a:xfrm>
            <a:off x="661475" y="1636911"/>
            <a:ext cx="1340114" cy="358973"/>
          </a:xfrm>
          <a:prstGeom prst="roundRect">
            <a:avLst>
              <a:gd name="adj" fmla="val 22115"/>
            </a:avLst>
          </a:prstGeom>
          <a:solidFill>
            <a:srgbClr val="E1E1EA"/>
          </a:solidFill>
          <a:ln/>
        </p:spPr>
        <p:txBody>
          <a:bodyPr/>
          <a:lstStyle/>
          <a:p>
            <a:endParaRPr lang="en-GB"/>
          </a:p>
        </p:txBody>
      </p:sp>
      <p:sp>
        <p:nvSpPr>
          <p:cNvPr id="3" name="Text 1"/>
          <p:cNvSpPr/>
          <p:nvPr/>
        </p:nvSpPr>
        <p:spPr>
          <a:xfrm>
            <a:off x="803156" y="1707753"/>
            <a:ext cx="1666337"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CHAPTER 6</a:t>
            </a:r>
            <a:endParaRPr lang="en-US" sz="1450" dirty="0"/>
          </a:p>
        </p:txBody>
      </p:sp>
      <p:sp>
        <p:nvSpPr>
          <p:cNvPr id="4" name="Text 2"/>
          <p:cNvSpPr/>
          <p:nvPr/>
        </p:nvSpPr>
        <p:spPr>
          <a:xfrm>
            <a:off x="661475" y="2090341"/>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Classroom Discussion</a:t>
            </a:r>
            <a:endParaRPr lang="en-US" sz="4650" dirty="0"/>
          </a:p>
        </p:txBody>
      </p:sp>
      <p:sp>
        <p:nvSpPr>
          <p:cNvPr id="5" name="Text 3"/>
          <p:cNvSpPr/>
          <p:nvPr/>
        </p:nvSpPr>
        <p:spPr>
          <a:xfrm>
            <a:off x="661475" y="3183037"/>
            <a:ext cx="10868745" cy="2037953"/>
          </a:xfrm>
          <a:prstGeom prst="rect">
            <a:avLst/>
          </a:prstGeom>
          <a:noFill/>
          <a:ln/>
        </p:spPr>
        <p:txBody>
          <a:bodyPr wrap="square" lIns="0" tIns="0" rIns="0" bIns="0" rtlCol="0" anchor="t">
            <a:normAutofit/>
          </a:bodyPr>
          <a:lstStyle/>
          <a:p>
            <a:pPr marL="0" indent="0" algn="l">
              <a:lnSpc>
                <a:spcPct val="104000"/>
              </a:lnSpc>
              <a:buNone/>
            </a:pPr>
            <a:r>
              <a:rPr lang="en-US" sz="6400" b="1" dirty="0">
                <a:solidFill>
                  <a:srgbClr val="1B1B27"/>
                </a:solidFill>
                <a:latin typeface="Inter Bold" pitchFamily="34" charset="0"/>
                <a:ea typeface="Inter Bold" pitchFamily="34" charset="-122"/>
                <a:cs typeface="Inter Bold" pitchFamily="34" charset="-120"/>
              </a:rPr>
              <a:t>Three questions to test the frameworks</a:t>
            </a:r>
            <a:endParaRPr lang="en-US" sz="64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p:nvPr/>
        </p:nvSpPr>
        <p:spPr>
          <a:xfrm>
            <a:off x="661475" y="651669"/>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Discussion Question 1</a:t>
            </a:r>
            <a:endParaRPr lang="en-US" sz="3950" dirty="0"/>
          </a:p>
        </p:txBody>
      </p:sp>
      <p:sp>
        <p:nvSpPr>
          <p:cNvPr id="3" name="Text 1"/>
          <p:cNvSpPr/>
          <p:nvPr/>
        </p:nvSpPr>
        <p:spPr>
          <a:xfrm>
            <a:off x="661475" y="1347490"/>
            <a:ext cx="10868745"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Does respectful pluralism resolve the debate — or institutionalise it?</a:t>
            </a:r>
            <a:endParaRPr lang="en-US" sz="1950" dirty="0"/>
          </a:p>
        </p:txBody>
      </p:sp>
      <p:pic>
        <p:nvPicPr>
          <p:cNvPr id="4" name="Image 0" descr="preencoded.png"/>
          <p:cNvPicPr>
            <a:picLocks noChangeAspect="1"/>
          </p:cNvPicPr>
          <p:nvPr/>
        </p:nvPicPr>
        <p:blipFill>
          <a:blip r:embed="rId3"/>
          <a:stretch>
            <a:fillRect/>
          </a:stretch>
        </p:blipFill>
        <p:spPr>
          <a:xfrm>
            <a:off x="1178491" y="2109192"/>
            <a:ext cx="5859117" cy="3905052"/>
          </a:xfrm>
          <a:prstGeom prst="rect">
            <a:avLst/>
          </a:prstGeom>
        </p:spPr>
      </p:pic>
      <p:sp>
        <p:nvSpPr>
          <p:cNvPr id="5" name="Text 2"/>
          <p:cNvSpPr/>
          <p:nvPr/>
        </p:nvSpPr>
        <p:spPr>
          <a:xfrm>
            <a:off x="7467975" y="1865046"/>
            <a:ext cx="4062245" cy="1485801"/>
          </a:xfrm>
          <a:prstGeom prst="rect">
            <a:avLst/>
          </a:prstGeom>
          <a:noFill/>
          <a:ln/>
        </p:spPr>
        <p:txBody>
          <a:bodyPr wrap="square" lIns="0" tIns="0" rIns="0" bIns="0" rtlCol="0" anchor="t">
            <a:noAutofit/>
          </a:bodyPr>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Imagine two cases: an employee who wants to lead a team meeting with a </a:t>
            </a:r>
            <a:r>
              <a:rPr lang="en-US" b="1" dirty="0">
                <a:solidFill>
                  <a:srgbClr val="3C3939"/>
                </a:solidFill>
                <a:latin typeface="Inter Bold" pitchFamily="34" charset="0"/>
                <a:ea typeface="Inter Bold" pitchFamily="34" charset="-122"/>
                <a:cs typeface="Inter Bold" pitchFamily="34" charset="-120"/>
              </a:rPr>
              <a:t>Buddhist breathing exercise</a:t>
            </a:r>
            <a:r>
              <a:rPr lang="en-US" dirty="0">
                <a:solidFill>
                  <a:srgbClr val="3C3939"/>
                </a:solidFill>
                <a:latin typeface="Inter" pitchFamily="34" charset="0"/>
                <a:ea typeface="Inter" pitchFamily="34" charset="-122"/>
                <a:cs typeface="Inter" pitchFamily="34" charset="-120"/>
              </a:rPr>
              <a:t>, and one who wants to </a:t>
            </a:r>
            <a:r>
              <a:rPr lang="en-US" b="1" dirty="0">
                <a:solidFill>
                  <a:srgbClr val="3C3939"/>
                </a:solidFill>
                <a:latin typeface="Inter Bold" pitchFamily="34" charset="0"/>
                <a:ea typeface="Inter Bold" pitchFamily="34" charset="-122"/>
                <a:cs typeface="Inter Bold" pitchFamily="34" charset="-120"/>
              </a:rPr>
              <a:t>read a psalm</a:t>
            </a:r>
            <a:r>
              <a:rPr lang="en-US" dirty="0">
                <a:solidFill>
                  <a:srgbClr val="3C3939"/>
                </a:solidFill>
                <a:latin typeface="Inter" pitchFamily="34" charset="0"/>
                <a:ea typeface="Inter" pitchFamily="34" charset="-122"/>
                <a:cs typeface="Inter" pitchFamily="34" charset="-120"/>
              </a:rPr>
              <a:t> at the same meeting.</a:t>
            </a:r>
            <a:endParaRPr lang="en-US" dirty="0"/>
          </a:p>
        </p:txBody>
      </p:sp>
      <p:sp>
        <p:nvSpPr>
          <p:cNvPr id="6" name="Text 3"/>
          <p:cNvSpPr/>
          <p:nvPr/>
        </p:nvSpPr>
        <p:spPr>
          <a:xfrm>
            <a:off x="7474226" y="3729431"/>
            <a:ext cx="4062245" cy="1545530"/>
          </a:xfrm>
          <a:prstGeom prst="rect">
            <a:avLst/>
          </a:prstGeom>
          <a:noFill/>
          <a:ln/>
        </p:spPr>
        <p:txBody>
          <a:bodyPr wrap="square" lIns="0" tIns="0" rIns="0" bIns="0" rtlCol="0" anchor="t">
            <a:noAutofit/>
          </a:bodyPr>
          <a:lstStyle/>
          <a:p>
            <a:pPr marL="314960" indent="-314960" algn="l">
              <a:lnSpc>
                <a:spcPct val="123000"/>
              </a:lnSpc>
              <a:buSzPct val="100000"/>
              <a:buChar char="•"/>
            </a:pPr>
            <a:r>
              <a:rPr lang="en-US" dirty="0">
                <a:solidFill>
                  <a:srgbClr val="3C3939"/>
                </a:solidFill>
                <a:latin typeface="Inter" pitchFamily="34" charset="0"/>
                <a:ea typeface="Inter" pitchFamily="34" charset="-122"/>
                <a:cs typeface="Inter" pitchFamily="34" charset="-120"/>
              </a:rPr>
              <a:t>Sort both cases under Hicks's criteria — this will be easy.</a:t>
            </a:r>
            <a:endParaRPr lang="en-US" dirty="0"/>
          </a:p>
          <a:p>
            <a:pPr marL="314960" indent="-314960" algn="l">
              <a:lnSpc>
                <a:spcPct val="123000"/>
              </a:lnSpc>
              <a:buSzPct val="100000"/>
              <a:buChar char="•"/>
            </a:pPr>
            <a:r>
              <a:rPr lang="en-US" dirty="0">
                <a:solidFill>
                  <a:srgbClr val="3C3939"/>
                </a:solidFill>
                <a:latin typeface="Inter" pitchFamily="34" charset="0"/>
                <a:ea typeface="Inter" pitchFamily="34" charset="-122"/>
                <a:cs typeface="Inter" pitchFamily="34" charset="-120"/>
              </a:rPr>
              <a:t>Now define 'coercion' and 'degradation' in one sentence each — this will not agree.</a:t>
            </a:r>
            <a:endParaRPr lang="en-US" dirty="0"/>
          </a:p>
        </p:txBody>
      </p:sp>
      <p:sp>
        <p:nvSpPr>
          <p:cNvPr id="7" name="Text 4"/>
          <p:cNvSpPr/>
          <p:nvPr/>
        </p:nvSpPr>
        <p:spPr>
          <a:xfrm>
            <a:off x="7474226" y="5612011"/>
            <a:ext cx="4062245" cy="594320"/>
          </a:xfrm>
          <a:prstGeom prst="rect">
            <a:avLst/>
          </a:prstGeom>
          <a:noFill/>
          <a:ln/>
        </p:spPr>
        <p:txBody>
          <a:bodyPr wrap="square" lIns="0" tIns="0" rIns="0" bIns="0" rtlCol="0" anchor="t">
            <a:normAutofit fontScale="92500" lnSpcReduction="10000"/>
          </a:bodyPr>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That gap is exactly the pressure point the session tests.</a:t>
            </a:r>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nvSpPr>
        <p:spPr>
          <a:xfrm>
            <a:off x="661475" y="937617"/>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Discussion Question 2</a:t>
            </a:r>
            <a:endParaRPr lang="en-US" sz="3450" dirty="0"/>
          </a:p>
        </p:txBody>
      </p:sp>
      <p:sp>
        <p:nvSpPr>
          <p:cNvPr id="3" name="Text 1"/>
          <p:cNvSpPr/>
          <p:nvPr/>
        </p:nvSpPr>
        <p:spPr>
          <a:xfrm>
            <a:off x="661475" y="1748045"/>
            <a:ext cx="10977247" cy="776493"/>
          </a:xfrm>
          <a:prstGeom prst="rect">
            <a:avLst/>
          </a:prstGeom>
          <a:noFill/>
          <a:ln/>
        </p:spPr>
        <p:txBody>
          <a:bodyPr wrap="square" lIns="0" tIns="0" rIns="0" bIns="0" rtlCol="0" anchor="t"/>
          <a:lstStyle/>
          <a:p>
            <a:pPr marL="0" indent="0" algn="l">
              <a:lnSpc>
                <a:spcPct val="104000"/>
              </a:lnSpc>
              <a:buNone/>
            </a:pPr>
            <a:r>
              <a:rPr lang="en-US" sz="1900" b="1" dirty="0">
                <a:solidFill>
                  <a:srgbClr val="1B1B27"/>
                </a:solidFill>
                <a:latin typeface="Inter Bold" pitchFamily="34" charset="0"/>
                <a:ea typeface="Inter Bold" pitchFamily="34" charset="-122"/>
                <a:cs typeface="Inter Bold" pitchFamily="34" charset="-120"/>
              </a:rPr>
              <a:t>Which ethical tradition best supports spiritual values — and is the result a discovery or an artefact?</a:t>
            </a:r>
            <a:endParaRPr lang="en-US" sz="1900" dirty="0"/>
          </a:p>
        </p:txBody>
      </p:sp>
      <p:sp>
        <p:nvSpPr>
          <p:cNvPr id="5" name="Text 2"/>
          <p:cNvSpPr/>
          <p:nvPr/>
        </p:nvSpPr>
        <p:spPr>
          <a:xfrm>
            <a:off x="661475" y="2795739"/>
            <a:ext cx="10440534" cy="1059267"/>
          </a:xfrm>
          <a:prstGeom prst="rect">
            <a:avLst/>
          </a:prstGeom>
          <a:noFill/>
          <a:ln/>
        </p:spPr>
        <p:txBody>
          <a:bodyPr wrap="square" lIns="0" tIns="0" rIns="0" bIns="0" rtlCol="0" anchor="t">
            <a:normAutofit/>
          </a:bodyPr>
          <a:lstStyle/>
          <a:p>
            <a:pPr marL="0" indent="0">
              <a:lnSpc>
                <a:spcPct val="91000"/>
              </a:lnSpc>
              <a:buNone/>
            </a:pPr>
            <a:r>
              <a:rPr lang="en-US" dirty="0">
                <a:solidFill>
                  <a:srgbClr val="3C3939"/>
                </a:solidFill>
                <a:latin typeface="Inter" pitchFamily="34" charset="0"/>
                <a:ea typeface="Inter" pitchFamily="34" charset="-122"/>
                <a:cs typeface="Inter" pitchFamily="34" charset="-120"/>
              </a:rPr>
              <a:t>Gotsis &amp; Kortezi's verdict: virtue ethics supports all seven values (honesty, forgiveness, hope, gratitude, humility, compassion, integrity); utilitarianism supports almost none. Ask: is this a discovery about ethics — or an artefact of how 'spirituality' was defined in the first place?</a:t>
            </a:r>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p:nvPr/>
        </p:nvSpPr>
        <p:spPr>
          <a:xfrm>
            <a:off x="661475" y="882551"/>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Discussion Question 3</a:t>
            </a:r>
            <a:endParaRPr lang="en-US" sz="4150" dirty="0"/>
          </a:p>
        </p:txBody>
      </p:sp>
      <p:sp>
        <p:nvSpPr>
          <p:cNvPr id="3" name="Text 1"/>
          <p:cNvSpPr/>
          <p:nvPr/>
        </p:nvSpPr>
        <p:spPr>
          <a:xfrm>
            <a:off x="661475" y="1623516"/>
            <a:ext cx="10868745"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The module's final arbitration</a:t>
            </a:r>
            <a:endParaRPr lang="en-US" sz="2050" dirty="0"/>
          </a:p>
        </p:txBody>
      </p:sp>
      <p:sp>
        <p:nvSpPr>
          <p:cNvPr id="4" name="Text 2"/>
          <p:cNvSpPr/>
          <p:nvPr/>
        </p:nvSpPr>
        <p:spPr>
          <a:xfrm>
            <a:off x="661475" y="2202985"/>
            <a:ext cx="11245603" cy="901371"/>
          </a:xfrm>
          <a:prstGeom prst="rect">
            <a:avLst/>
          </a:prstGeom>
          <a:noFill/>
          <a:ln/>
        </p:spPr>
        <p:txBody>
          <a:bodyPr wrap="square" lIns="0" tIns="0" rIns="0" bIns="0" rtlCol="0" anchor="t">
            <a:normAutofit/>
          </a:bodyPr>
          <a:lstStyle/>
          <a:p>
            <a:pPr marL="0" indent="0" algn="l">
              <a:lnSpc>
                <a:spcPct val="127000"/>
              </a:lnSpc>
              <a:buNone/>
            </a:pPr>
            <a:r>
              <a:rPr lang="en-US" dirty="0">
                <a:solidFill>
                  <a:srgbClr val="3C3939"/>
                </a:solidFill>
                <a:latin typeface="Inter" pitchFamily="34" charset="0"/>
                <a:ea typeface="Inter" pitchFamily="34" charset="-122"/>
                <a:cs typeface="Inter" pitchFamily="34" charset="-120"/>
              </a:rPr>
              <a:t>A manufacturing firm proposes: </a:t>
            </a:r>
            <a:r>
              <a:rPr lang="en-US" b="1" dirty="0">
                <a:solidFill>
                  <a:srgbClr val="3C3939"/>
                </a:solidFill>
                <a:latin typeface="Inter Bold" pitchFamily="34" charset="0"/>
                <a:ea typeface="Inter Bold" pitchFamily="34" charset="-122"/>
                <a:cs typeface="Inter Bold" pitchFamily="34" charset="-120"/>
              </a:rPr>
              <a:t>(a)</a:t>
            </a:r>
            <a:r>
              <a:rPr lang="en-US" dirty="0">
                <a:solidFill>
                  <a:srgbClr val="3C3939"/>
                </a:solidFill>
                <a:latin typeface="Inter" pitchFamily="34" charset="0"/>
                <a:ea typeface="Inter" pitchFamily="34" charset="-122"/>
                <a:cs typeface="Inter" pitchFamily="34" charset="-120"/>
              </a:rPr>
              <a:t> a weekly Quaker-style 'sense of the meeting' for collective decisions, and </a:t>
            </a:r>
            <a:r>
              <a:rPr lang="en-US" b="1" dirty="0">
                <a:solidFill>
                  <a:srgbClr val="3C3939"/>
                </a:solidFill>
                <a:latin typeface="Inter Bold" pitchFamily="34" charset="0"/>
                <a:ea typeface="Inter Bold" pitchFamily="34" charset="-122"/>
                <a:cs typeface="Inter Bold" pitchFamily="34" charset="-120"/>
              </a:rPr>
              <a:t>(b)</a:t>
            </a:r>
            <a:r>
              <a:rPr lang="en-US" dirty="0">
                <a:solidFill>
                  <a:srgbClr val="3C3939"/>
                </a:solidFill>
                <a:latin typeface="Inter" pitchFamily="34" charset="0"/>
                <a:ea typeface="Inter" pitchFamily="34" charset="-122"/>
                <a:cs typeface="Inter" pitchFamily="34" charset="-120"/>
              </a:rPr>
              <a:t> a mindfulness programme justified by its productivity benefits.</a:t>
            </a:r>
            <a:endParaRPr lang="en-US" dirty="0"/>
          </a:p>
        </p:txBody>
      </p:sp>
      <p:sp>
        <p:nvSpPr>
          <p:cNvPr id="5" name="Shape 3"/>
          <p:cNvSpPr/>
          <p:nvPr/>
        </p:nvSpPr>
        <p:spPr>
          <a:xfrm>
            <a:off x="661475" y="3104356"/>
            <a:ext cx="3495389" cy="2870994"/>
          </a:xfrm>
          <a:prstGeom prst="roundRect">
            <a:avLst>
              <a:gd name="adj" fmla="val 3111"/>
            </a:avLst>
          </a:prstGeom>
          <a:solidFill>
            <a:srgbClr val="FFFFFF"/>
          </a:solidFill>
          <a:ln w="25399">
            <a:solidFill>
              <a:srgbClr val="D8D4D4"/>
            </a:solidFill>
            <a:prstDash val="solid"/>
          </a:ln>
        </p:spPr>
        <p:txBody>
          <a:bodyPr/>
          <a:lstStyle/>
          <a:p>
            <a:endParaRPr lang="en-GB"/>
          </a:p>
        </p:txBody>
      </p:sp>
      <p:sp>
        <p:nvSpPr>
          <p:cNvPr id="6" name="Text 4"/>
          <p:cNvSpPr/>
          <p:nvPr/>
        </p:nvSpPr>
        <p:spPr>
          <a:xfrm>
            <a:off x="899495" y="3342382"/>
            <a:ext cx="3019349"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Which is more respectful of diversity?</a:t>
            </a:r>
            <a:endParaRPr lang="en-US" sz="2050" dirty="0"/>
          </a:p>
        </p:txBody>
      </p:sp>
      <p:sp>
        <p:nvSpPr>
          <p:cNvPr id="7" name="Text 5"/>
          <p:cNvSpPr/>
          <p:nvPr/>
        </p:nvSpPr>
        <p:spPr>
          <a:xfrm>
            <a:off x="899495" y="4121547"/>
            <a:ext cx="3019349" cy="1615777"/>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Quaker method is explicit about its tradition; the mindfulness programme hides its Buddhist origins behind productivity language.</a:t>
            </a:r>
            <a:endParaRPr lang="en-US" sz="1650" dirty="0"/>
          </a:p>
        </p:txBody>
      </p:sp>
      <p:sp>
        <p:nvSpPr>
          <p:cNvPr id="8" name="Shape 6"/>
          <p:cNvSpPr/>
          <p:nvPr/>
        </p:nvSpPr>
        <p:spPr>
          <a:xfrm>
            <a:off x="4348153" y="3104356"/>
            <a:ext cx="3495389" cy="2870994"/>
          </a:xfrm>
          <a:prstGeom prst="roundRect">
            <a:avLst>
              <a:gd name="adj" fmla="val 3111"/>
            </a:avLst>
          </a:prstGeom>
          <a:solidFill>
            <a:srgbClr val="FFFFFF"/>
          </a:solidFill>
          <a:ln w="25399">
            <a:solidFill>
              <a:srgbClr val="D8D4D4"/>
            </a:solidFill>
            <a:prstDash val="solid"/>
          </a:ln>
        </p:spPr>
        <p:txBody>
          <a:bodyPr/>
          <a:lstStyle/>
          <a:p>
            <a:endParaRPr lang="en-GB"/>
          </a:p>
        </p:txBody>
      </p:sp>
      <p:sp>
        <p:nvSpPr>
          <p:cNvPr id="9" name="Text 7"/>
          <p:cNvSpPr/>
          <p:nvPr/>
        </p:nvSpPr>
        <p:spPr>
          <a:xfrm>
            <a:off x="4586173" y="3342382"/>
            <a:ext cx="3019349"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Which is more honest?</a:t>
            </a:r>
            <a:endParaRPr lang="en-US" sz="2050" dirty="0"/>
          </a:p>
        </p:txBody>
      </p:sp>
      <p:sp>
        <p:nvSpPr>
          <p:cNvPr id="10" name="Text 8"/>
          <p:cNvSpPr/>
          <p:nvPr/>
        </p:nvSpPr>
        <p:spPr>
          <a:xfrm>
            <a:off x="4586173" y="3789362"/>
            <a:ext cx="3019349"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Transparency about tradition may be more respectful than a 'generic' framing that conceals its roots.</a:t>
            </a:r>
            <a:endParaRPr lang="en-US" sz="1650" dirty="0"/>
          </a:p>
        </p:txBody>
      </p:sp>
      <p:sp>
        <p:nvSpPr>
          <p:cNvPr id="11" name="Shape 9"/>
          <p:cNvSpPr/>
          <p:nvPr/>
        </p:nvSpPr>
        <p:spPr>
          <a:xfrm>
            <a:off x="8034831" y="3104356"/>
            <a:ext cx="3495389" cy="2870994"/>
          </a:xfrm>
          <a:prstGeom prst="roundRect">
            <a:avLst>
              <a:gd name="adj" fmla="val 3111"/>
            </a:avLst>
          </a:prstGeom>
          <a:solidFill>
            <a:srgbClr val="FFFFFF"/>
          </a:solidFill>
          <a:ln w="25399">
            <a:solidFill>
              <a:srgbClr val="D8D4D4"/>
            </a:solidFill>
            <a:prstDash val="solid"/>
          </a:ln>
        </p:spPr>
        <p:txBody>
          <a:bodyPr/>
          <a:lstStyle/>
          <a:p>
            <a:endParaRPr lang="en-GB"/>
          </a:p>
        </p:txBody>
      </p:sp>
      <p:sp>
        <p:nvSpPr>
          <p:cNvPr id="12" name="Text 10"/>
          <p:cNvSpPr/>
          <p:nvPr/>
        </p:nvSpPr>
        <p:spPr>
          <a:xfrm>
            <a:off x="8272851" y="3342382"/>
            <a:ext cx="3019349"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Which would Day 2 critics attack first?</a:t>
            </a:r>
            <a:endParaRPr lang="en-US" sz="2050" dirty="0"/>
          </a:p>
        </p:txBody>
      </p:sp>
      <p:sp>
        <p:nvSpPr>
          <p:cNvPr id="13" name="Text 11"/>
          <p:cNvSpPr/>
          <p:nvPr/>
        </p:nvSpPr>
        <p:spPr>
          <a:xfrm>
            <a:off x="8272851" y="4121547"/>
            <a:ext cx="3019349" cy="1615777"/>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productivity-justified mindfulness programme — instrumentality is the first corruption the critics identified.</a:t>
            </a:r>
            <a:endParaRPr lang="en-US" sz="165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Shape 0"/>
          <p:cNvSpPr/>
          <p:nvPr/>
        </p:nvSpPr>
        <p:spPr>
          <a:xfrm>
            <a:off x="661475" y="1636911"/>
            <a:ext cx="1329895" cy="358973"/>
          </a:xfrm>
          <a:prstGeom prst="roundRect">
            <a:avLst>
              <a:gd name="adj" fmla="val 22115"/>
            </a:avLst>
          </a:prstGeom>
          <a:solidFill>
            <a:srgbClr val="E1E1EA"/>
          </a:solidFill>
          <a:ln/>
        </p:spPr>
        <p:txBody>
          <a:bodyPr/>
          <a:lstStyle/>
          <a:p>
            <a:endParaRPr lang="en-GB"/>
          </a:p>
        </p:txBody>
      </p:sp>
      <p:sp>
        <p:nvSpPr>
          <p:cNvPr id="3" name="Text 1"/>
          <p:cNvSpPr/>
          <p:nvPr/>
        </p:nvSpPr>
        <p:spPr>
          <a:xfrm>
            <a:off x="803156" y="1707753"/>
            <a:ext cx="1656118"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CHAPTER 7</a:t>
            </a:r>
            <a:endParaRPr lang="en-US" sz="1450" dirty="0"/>
          </a:p>
        </p:txBody>
      </p:sp>
      <p:sp>
        <p:nvSpPr>
          <p:cNvPr id="4" name="Text 2"/>
          <p:cNvSpPr/>
          <p:nvPr/>
        </p:nvSpPr>
        <p:spPr>
          <a:xfrm>
            <a:off x="661475" y="2179792"/>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Where Both Debates Land</a:t>
            </a:r>
            <a:endParaRPr lang="en-US" sz="4650" dirty="0"/>
          </a:p>
        </p:txBody>
      </p:sp>
      <p:sp>
        <p:nvSpPr>
          <p:cNvPr id="5" name="Text 3"/>
          <p:cNvSpPr/>
          <p:nvPr/>
        </p:nvSpPr>
        <p:spPr>
          <a:xfrm>
            <a:off x="661475" y="3183037"/>
            <a:ext cx="10868745" cy="2037953"/>
          </a:xfrm>
          <a:prstGeom prst="rect">
            <a:avLst/>
          </a:prstGeom>
          <a:noFill/>
          <a:ln/>
        </p:spPr>
        <p:txBody>
          <a:bodyPr wrap="square" lIns="0" tIns="0" rIns="0" bIns="0" rtlCol="0" anchor="t">
            <a:normAutofit/>
          </a:bodyPr>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The module's conditional conclusion</a:t>
            </a:r>
            <a:endParaRPr lang="en-US" sz="44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Text 0"/>
          <p:cNvSpPr/>
          <p:nvPr/>
        </p:nvSpPr>
        <p:spPr>
          <a:xfrm>
            <a:off x="661475" y="704453"/>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The Religion/Spirituality Debate (Lecture 2)</a:t>
            </a:r>
            <a:endParaRPr lang="en-US" sz="3700" dirty="0"/>
          </a:p>
        </p:txBody>
      </p:sp>
      <p:sp>
        <p:nvSpPr>
          <p:cNvPr id="3" name="Shape 1"/>
          <p:cNvSpPr/>
          <p:nvPr/>
        </p:nvSpPr>
        <p:spPr>
          <a:xfrm>
            <a:off x="661475" y="1597521"/>
            <a:ext cx="1811391" cy="1308298"/>
          </a:xfrm>
          <a:prstGeom prst="roundRect">
            <a:avLst>
              <a:gd name="adj" fmla="val 6068"/>
            </a:avLst>
          </a:prstGeom>
          <a:solidFill>
            <a:srgbClr val="F2EEEE"/>
          </a:solidFill>
          <a:ln w="6350">
            <a:solidFill>
              <a:srgbClr val="D8D4D4"/>
            </a:solidFill>
            <a:prstDash val="solid"/>
          </a:ln>
        </p:spPr>
        <p:txBody>
          <a:bodyPr/>
          <a:lstStyle/>
          <a:p>
            <a:endParaRPr lang="en-GB"/>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434270" y="2118717"/>
            <a:ext cx="265800" cy="265807"/>
          </a:xfrm>
          <a:prstGeom prst="rect">
            <a:avLst/>
          </a:prstGeom>
        </p:spPr>
      </p:pic>
      <p:sp>
        <p:nvSpPr>
          <p:cNvPr id="5" name="Text 2"/>
          <p:cNvSpPr/>
          <p:nvPr/>
        </p:nvSpPr>
        <p:spPr>
          <a:xfrm>
            <a:off x="2661873" y="1786533"/>
            <a:ext cx="8679340" cy="29527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Tradition-Informed Practice</a:t>
            </a:r>
            <a:endParaRPr lang="en-US" sz="2000" dirty="0"/>
          </a:p>
        </p:txBody>
      </p:sp>
      <p:sp>
        <p:nvSpPr>
          <p:cNvPr id="6" name="Text 3"/>
          <p:cNvSpPr/>
          <p:nvPr/>
        </p:nvSpPr>
        <p:spPr>
          <a:xfrm>
            <a:off x="2661873" y="2172494"/>
            <a:ext cx="9328208" cy="544314"/>
          </a:xfrm>
          <a:prstGeom prst="rect">
            <a:avLst/>
          </a:prstGeom>
          <a:noFill/>
          <a:ln/>
        </p:spPr>
        <p:txBody>
          <a:bodyPr wrap="square" lIns="0" tIns="0" rIns="0" bIns="0" rtlCol="0" anchor="t">
            <a:noAutofit/>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Depth — skilful means, non-attachment, Ignatian and Quaker discernment. Particular in practice, generalisable in pattern.</a:t>
            </a:r>
            <a:endParaRPr lang="en-US" dirty="0"/>
          </a:p>
        </p:txBody>
      </p:sp>
      <p:sp>
        <p:nvSpPr>
          <p:cNvPr id="7" name="Shape 4"/>
          <p:cNvSpPr/>
          <p:nvPr/>
        </p:nvSpPr>
        <p:spPr>
          <a:xfrm>
            <a:off x="2567320" y="2893120"/>
            <a:ext cx="8868446" cy="12700"/>
          </a:xfrm>
          <a:prstGeom prst="roundRect">
            <a:avLst>
              <a:gd name="adj" fmla="val 49999"/>
            </a:avLst>
          </a:prstGeom>
          <a:solidFill>
            <a:srgbClr val="D8D4D4"/>
          </a:solidFill>
          <a:ln/>
        </p:spPr>
        <p:txBody>
          <a:bodyPr/>
          <a:lstStyle/>
          <a:p>
            <a:endParaRPr lang="en-GB"/>
          </a:p>
        </p:txBody>
      </p:sp>
      <p:sp>
        <p:nvSpPr>
          <p:cNvPr id="8" name="Shape 5"/>
          <p:cNvSpPr/>
          <p:nvPr/>
        </p:nvSpPr>
        <p:spPr>
          <a:xfrm>
            <a:off x="661475" y="3000276"/>
            <a:ext cx="3622882" cy="1308298"/>
          </a:xfrm>
          <a:prstGeom prst="roundRect">
            <a:avLst>
              <a:gd name="adj" fmla="val 6068"/>
            </a:avLst>
          </a:prstGeom>
          <a:solidFill>
            <a:srgbClr val="F2EEEE"/>
          </a:solidFill>
          <a:ln w="6350">
            <a:solidFill>
              <a:srgbClr val="D8D4D4"/>
            </a:solidFill>
            <a:prstDash val="solid"/>
          </a:ln>
        </p:spPr>
        <p:txBody>
          <a:bodyPr/>
          <a:lstStyle/>
          <a:p>
            <a:endParaRPr lang="en-GB"/>
          </a:p>
        </p:txBody>
      </p:sp>
      <p:pic>
        <p:nvPicPr>
          <p:cNvPr id="9"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340016" y="3521472"/>
            <a:ext cx="265800" cy="265807"/>
          </a:xfrm>
          <a:prstGeom prst="rect">
            <a:avLst/>
          </a:prstGeom>
        </p:spPr>
      </p:pic>
      <p:sp>
        <p:nvSpPr>
          <p:cNvPr id="10" name="Text 6"/>
          <p:cNvSpPr/>
          <p:nvPr/>
        </p:nvSpPr>
        <p:spPr>
          <a:xfrm>
            <a:off x="4473364" y="3189287"/>
            <a:ext cx="6867849" cy="29527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Philosophical Ethics</a:t>
            </a:r>
            <a:endParaRPr lang="en-US" sz="2000" dirty="0"/>
          </a:p>
        </p:txBody>
      </p:sp>
      <p:sp>
        <p:nvSpPr>
          <p:cNvPr id="11" name="Text 7"/>
          <p:cNvSpPr/>
          <p:nvPr/>
        </p:nvSpPr>
        <p:spPr>
          <a:xfrm>
            <a:off x="4473364" y="3575248"/>
            <a:ext cx="7381290" cy="544314"/>
          </a:xfrm>
          <a:prstGeom prst="rect">
            <a:avLst/>
          </a:prstGeom>
          <a:noFill/>
          <a:ln/>
        </p:spPr>
        <p:txBody>
          <a:bodyPr wrap="square" lIns="0" tIns="0" rIns="0" bIns="0" rtlCol="0" anchor="t">
            <a:noAutofit/>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Shared moral floor — virtue ethics (character and well-being), deontology (dignity and noncoercion), utilitarianism (rejected).</a:t>
            </a:r>
            <a:endParaRPr lang="en-US" dirty="0"/>
          </a:p>
        </p:txBody>
      </p:sp>
      <p:sp>
        <p:nvSpPr>
          <p:cNvPr id="12" name="Shape 8"/>
          <p:cNvSpPr/>
          <p:nvPr/>
        </p:nvSpPr>
        <p:spPr>
          <a:xfrm>
            <a:off x="4378811" y="4295874"/>
            <a:ext cx="7056955" cy="12700"/>
          </a:xfrm>
          <a:prstGeom prst="roundRect">
            <a:avLst>
              <a:gd name="adj" fmla="val 49999"/>
            </a:avLst>
          </a:prstGeom>
          <a:solidFill>
            <a:srgbClr val="D8D4D4"/>
          </a:solidFill>
          <a:ln/>
        </p:spPr>
        <p:txBody>
          <a:bodyPr/>
          <a:lstStyle/>
          <a:p>
            <a:endParaRPr lang="en-GB"/>
          </a:p>
        </p:txBody>
      </p:sp>
      <p:sp>
        <p:nvSpPr>
          <p:cNvPr id="13" name="Shape 9"/>
          <p:cNvSpPr/>
          <p:nvPr/>
        </p:nvSpPr>
        <p:spPr>
          <a:xfrm>
            <a:off x="661475" y="4502420"/>
            <a:ext cx="5434373" cy="1308298"/>
          </a:xfrm>
          <a:prstGeom prst="roundRect">
            <a:avLst>
              <a:gd name="adj" fmla="val 6068"/>
            </a:avLst>
          </a:prstGeom>
          <a:solidFill>
            <a:srgbClr val="F2EEEE"/>
          </a:solidFill>
          <a:ln w="6350">
            <a:solidFill>
              <a:srgbClr val="D8D4D4"/>
            </a:solidFill>
            <a:prstDash val="solid"/>
          </a:ln>
        </p:spPr>
        <p:txBody>
          <a:bodyPr/>
          <a:lstStyle/>
          <a:p>
            <a:endParaRPr lang="en-GB"/>
          </a:p>
        </p:txBody>
      </p:sp>
      <p:pic>
        <p:nvPicPr>
          <p:cNvPr id="14"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245761" y="4924227"/>
            <a:ext cx="265800" cy="265807"/>
          </a:xfrm>
          <a:prstGeom prst="rect">
            <a:avLst/>
          </a:prstGeom>
        </p:spPr>
      </p:pic>
      <p:sp>
        <p:nvSpPr>
          <p:cNvPr id="15" name="Text 10"/>
          <p:cNvSpPr/>
          <p:nvPr/>
        </p:nvSpPr>
        <p:spPr>
          <a:xfrm>
            <a:off x="6284854" y="4592042"/>
            <a:ext cx="5056359" cy="29527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Respectful Pluralism</a:t>
            </a:r>
            <a:endParaRPr lang="en-US" sz="2000" dirty="0"/>
          </a:p>
        </p:txBody>
      </p:sp>
      <p:sp>
        <p:nvSpPr>
          <p:cNvPr id="16" name="Text 11"/>
          <p:cNvSpPr/>
          <p:nvPr/>
        </p:nvSpPr>
        <p:spPr>
          <a:xfrm>
            <a:off x="6284853" y="4978002"/>
            <a:ext cx="5705227" cy="903388"/>
          </a:xfrm>
          <a:prstGeom prst="rect">
            <a:avLst/>
          </a:prstGeom>
          <a:noFill/>
          <a:ln/>
        </p:spPr>
        <p:txBody>
          <a:bodyPr wrap="square" lIns="0" tIns="0" rIns="0" bIns="0" rtlCol="0" anchor="t">
            <a:normAutofit lnSpcReduction="10000"/>
          </a:bodyPr>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Procedure — presumption of inclusion, identical criteria across all expression, leaders most carefully regulated.</a:t>
            </a:r>
            <a:endParaRPr lang="en-US" dirty="0"/>
          </a:p>
        </p:txBody>
      </p:sp>
      <p:sp>
        <p:nvSpPr>
          <p:cNvPr id="17" name="Text 12"/>
          <p:cNvSpPr/>
          <p:nvPr/>
        </p:nvSpPr>
        <p:spPr>
          <a:xfrm>
            <a:off x="661475" y="6158150"/>
            <a:ext cx="11478330" cy="272157"/>
          </a:xfrm>
          <a:prstGeom prst="rect">
            <a:avLst/>
          </a:prstGeom>
          <a:noFill/>
          <a:ln/>
        </p:spPr>
        <p:txBody>
          <a:bodyPr wrap="square" lIns="0" tIns="0" rIns="0" bIns="0" rtlCol="0" anchor="t"/>
          <a:lstStyle/>
          <a:p>
            <a:pPr marL="0" indent="0" algn="l">
              <a:lnSpc>
                <a:spcPct val="120000"/>
              </a:lnSpc>
              <a:buNone/>
            </a:pPr>
            <a:r>
              <a:rPr lang="en-US" dirty="0">
                <a:solidFill>
                  <a:srgbClr val="3C3939"/>
                </a:solidFill>
                <a:latin typeface="Inter" pitchFamily="34" charset="0"/>
                <a:ea typeface="Inter" pitchFamily="34" charset="-122"/>
                <a:cs typeface="Inter" pitchFamily="34" charset="-120"/>
              </a:rPr>
              <a:t>The generic construct fails; the particularist correction alone is insufficient; the defensible position is three-layered.</a:t>
            </a:r>
            <a:endParaRPr 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734417"/>
            <a:ext cx="6296860" cy="1882676"/>
          </a:xfrm>
          <a:prstGeom prst="rect">
            <a:avLst/>
          </a:prstGeom>
          <a:noFill/>
          <a:ln/>
        </p:spPr>
        <p:txBody>
          <a:bodyPr wrap="square" lIns="0" tIns="0" rIns="0" bIns="0" rtlCol="0" anchor="t">
            <a:normAutofit/>
          </a:bodyPr>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The Instrumentality Debate (Lecture 1) — Revisited</a:t>
            </a:r>
            <a:endParaRPr lang="en-US" sz="3950" dirty="0"/>
          </a:p>
        </p:txBody>
      </p:sp>
      <p:sp>
        <p:nvSpPr>
          <p:cNvPr id="4" name="Text 1"/>
          <p:cNvSpPr/>
          <p:nvPr/>
        </p:nvSpPr>
        <p:spPr>
          <a:xfrm>
            <a:off x="5534581" y="3045610"/>
            <a:ext cx="5995639" cy="1188641"/>
          </a:xfrm>
          <a:prstGeom prst="rect">
            <a:avLst/>
          </a:prstGeom>
          <a:noFill/>
          <a:ln/>
        </p:spPr>
        <p:txBody>
          <a:bodyPr wrap="square" lIns="0" tIns="0" rIns="0" bIns="0" rtlCol="0" anchor="t">
            <a:normAutofit/>
          </a:bodyPr>
          <a:lstStyle/>
          <a:p>
            <a:pPr marL="0" indent="0" algn="l">
              <a:lnSpc>
                <a:spcPct val="123000"/>
              </a:lnSpc>
              <a:buNone/>
            </a:pPr>
            <a:r>
              <a:rPr lang="en-US" sz="1600" dirty="0">
                <a:solidFill>
                  <a:srgbClr val="3C3939"/>
                </a:solidFill>
                <a:latin typeface="Inter" pitchFamily="34" charset="0"/>
                <a:ea typeface="Inter" pitchFamily="34" charset="-122"/>
                <a:cs typeface="Inter" pitchFamily="34" charset="-120"/>
              </a:rPr>
              <a:t>'Respectful pluralism treats the construct of spirit in the workplace as an end in itself that results from an inner need of human nature and not as a means to an organisational end.' — Gotsis &amp; Kortezi (2007)</a:t>
            </a:r>
            <a:endParaRPr lang="en-US" sz="1600" dirty="0"/>
          </a:p>
        </p:txBody>
      </p:sp>
      <p:sp>
        <p:nvSpPr>
          <p:cNvPr id="5" name="Shape 2"/>
          <p:cNvSpPr/>
          <p:nvPr/>
        </p:nvSpPr>
        <p:spPr>
          <a:xfrm>
            <a:off x="5233360" y="2873077"/>
            <a:ext cx="25399" cy="1572617"/>
          </a:xfrm>
          <a:prstGeom prst="roundRect">
            <a:avLst>
              <a:gd name="adj" fmla="val 50001"/>
            </a:avLst>
          </a:prstGeom>
          <a:solidFill>
            <a:srgbClr val="1B1B27"/>
          </a:solidFill>
          <a:ln/>
        </p:spPr>
        <p:txBody>
          <a:bodyPr/>
          <a:lstStyle/>
          <a:p>
            <a:endParaRPr lang="en-GB" sz="2000"/>
          </a:p>
        </p:txBody>
      </p:sp>
      <p:sp>
        <p:nvSpPr>
          <p:cNvPr id="6" name="Text 3"/>
          <p:cNvSpPr/>
          <p:nvPr/>
        </p:nvSpPr>
        <p:spPr>
          <a:xfrm>
            <a:off x="5233360" y="4637683"/>
            <a:ext cx="6296860" cy="1485801"/>
          </a:xfrm>
          <a:prstGeom prst="rect">
            <a:avLst/>
          </a:prstGeom>
          <a:noFill/>
          <a:ln/>
        </p:spPr>
        <p:txBody>
          <a:bodyPr wrap="square" lIns="0" tIns="0" rIns="0" bIns="0" rtlCol="0" anchor="t">
            <a:normAutofit fontScale="92500"/>
          </a:bodyPr>
          <a:lstStyle/>
          <a:p>
            <a:pPr marL="0" indent="0" algn="l">
              <a:lnSpc>
                <a:spcPct val="123000"/>
              </a:lnSpc>
              <a:buNone/>
            </a:pPr>
            <a:r>
              <a:rPr lang="en-US" sz="1600" dirty="0">
                <a:solidFill>
                  <a:srgbClr val="3C3939"/>
                </a:solidFill>
                <a:latin typeface="Inter" pitchFamily="34" charset="0"/>
                <a:ea typeface="Inter" pitchFamily="34" charset="-122"/>
                <a:cs typeface="Inter" pitchFamily="34" charset="-120"/>
              </a:rPr>
              <a:t>Days 4–6 add </a:t>
            </a:r>
            <a:r>
              <a:rPr lang="en-US" sz="1600" i="1" dirty="0">
                <a:solidFill>
                  <a:srgbClr val="3C3939"/>
                </a:solidFill>
                <a:latin typeface="Inter" pitchFamily="34" charset="0"/>
                <a:ea typeface="Inter" pitchFamily="34" charset="-122"/>
                <a:cs typeface="Inter" pitchFamily="34" charset="-120"/>
              </a:rPr>
              <a:t>precision</a:t>
            </a:r>
            <a:r>
              <a:rPr lang="en-US" sz="1600" dirty="0">
                <a:solidFill>
                  <a:srgbClr val="3C3939"/>
                </a:solidFill>
                <a:latin typeface="Inter" pitchFamily="34" charset="0"/>
                <a:ea typeface="Inter" pitchFamily="34" charset="-122"/>
                <a:cs typeface="Inter" pitchFamily="34" charset="-120"/>
              </a:rPr>
              <a:t> about how corruption happens and how it is resisted: the generic construct corrupts by emptying spirituality of content; non-attachment resists by making any spirituality a raft to be released; noncoercion regulates the powerful first. </a:t>
            </a:r>
            <a:r>
              <a:rPr lang="en-US" sz="1600" b="1" dirty="0">
                <a:solidFill>
                  <a:srgbClr val="3C3939"/>
                </a:solidFill>
                <a:latin typeface="Inter Bold" pitchFamily="34" charset="0"/>
                <a:ea typeface="Inter Bold" pitchFamily="34" charset="-122"/>
                <a:cs typeface="Inter Bold" pitchFamily="34" charset="-120"/>
              </a:rPr>
              <a:t>The resolution is conditional — and the conditions are demanding.</a:t>
            </a:r>
            <a:endParaRPr lang="en-US" sz="16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sp>
        <p:nvSpPr>
          <p:cNvPr id="2" name="Text 0"/>
          <p:cNvSpPr/>
          <p:nvPr/>
        </p:nvSpPr>
        <p:spPr>
          <a:xfrm>
            <a:off x="661475" y="753963"/>
            <a:ext cx="10868745"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Six Key Takeaways</a:t>
            </a:r>
            <a:endParaRPr lang="en-US" sz="3250" dirty="0"/>
          </a:p>
        </p:txBody>
      </p:sp>
      <p:sp>
        <p:nvSpPr>
          <p:cNvPr id="3" name="Text 1"/>
          <p:cNvSpPr/>
          <p:nvPr/>
        </p:nvSpPr>
        <p:spPr>
          <a:xfrm>
            <a:off x="661475" y="1502172"/>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01</a:t>
            </a:r>
            <a:endParaRPr lang="en-US" sz="1300" dirty="0"/>
          </a:p>
        </p:txBody>
      </p:sp>
      <p:sp>
        <p:nvSpPr>
          <p:cNvPr id="4" name="Shape 2"/>
          <p:cNvSpPr/>
          <p:nvPr/>
        </p:nvSpPr>
        <p:spPr>
          <a:xfrm>
            <a:off x="661475" y="1764109"/>
            <a:ext cx="5376530" cy="19050"/>
          </a:xfrm>
          <a:prstGeom prst="rect">
            <a:avLst/>
          </a:prstGeom>
          <a:solidFill>
            <a:srgbClr val="1B1B27"/>
          </a:solidFill>
          <a:ln/>
        </p:spPr>
        <p:txBody>
          <a:bodyPr/>
          <a:lstStyle/>
          <a:p>
            <a:endParaRPr lang="en-GB"/>
          </a:p>
        </p:txBody>
      </p:sp>
      <p:sp>
        <p:nvSpPr>
          <p:cNvPr id="5" name="Text 3"/>
          <p:cNvSpPr/>
          <p:nvPr/>
        </p:nvSpPr>
        <p:spPr>
          <a:xfrm>
            <a:off x="661475" y="1884859"/>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Respectful pluralism relocates the debate</a:t>
            </a:r>
            <a:endParaRPr lang="en-US" sz="1600" dirty="0"/>
          </a:p>
        </p:txBody>
      </p:sp>
      <p:sp>
        <p:nvSpPr>
          <p:cNvPr id="6" name="Text 4"/>
          <p:cNvSpPr/>
          <p:nvPr/>
        </p:nvSpPr>
        <p:spPr>
          <a:xfrm>
            <a:off x="661475" y="2212777"/>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Identical criteria of coercion and degradation across all expression — the classification 'religious' or 'spiritual' becomes irrelevant.</a:t>
            </a:r>
            <a:endParaRPr lang="en-US" sz="1300" dirty="0"/>
          </a:p>
        </p:txBody>
      </p:sp>
      <p:sp>
        <p:nvSpPr>
          <p:cNvPr id="7" name="Text 5"/>
          <p:cNvSpPr/>
          <p:nvPr/>
        </p:nvSpPr>
        <p:spPr>
          <a:xfrm>
            <a:off x="6153691" y="1502172"/>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02</a:t>
            </a:r>
            <a:endParaRPr lang="en-US" sz="1300" dirty="0"/>
          </a:p>
        </p:txBody>
      </p:sp>
      <p:sp>
        <p:nvSpPr>
          <p:cNvPr id="8" name="Shape 6"/>
          <p:cNvSpPr/>
          <p:nvPr/>
        </p:nvSpPr>
        <p:spPr>
          <a:xfrm>
            <a:off x="6153691" y="1764109"/>
            <a:ext cx="5376530" cy="19050"/>
          </a:xfrm>
          <a:prstGeom prst="rect">
            <a:avLst/>
          </a:prstGeom>
          <a:solidFill>
            <a:srgbClr val="1B1B27"/>
          </a:solidFill>
          <a:ln/>
        </p:spPr>
        <p:txBody>
          <a:bodyPr/>
          <a:lstStyle/>
          <a:p>
            <a:endParaRPr lang="en-GB"/>
          </a:p>
        </p:txBody>
      </p:sp>
      <p:sp>
        <p:nvSpPr>
          <p:cNvPr id="9" name="Text 7"/>
          <p:cNvSpPr/>
          <p:nvPr/>
        </p:nvSpPr>
        <p:spPr>
          <a:xfrm>
            <a:off x="6153691" y="1884859"/>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Best model — still insufficient</a:t>
            </a:r>
            <a:endParaRPr lang="en-US" sz="1600" dirty="0"/>
          </a:p>
        </p:txBody>
      </p:sp>
      <p:sp>
        <p:nvSpPr>
          <p:cNvPr id="10" name="Text 8"/>
          <p:cNvSpPr/>
          <p:nvPr/>
        </p:nvSpPr>
        <p:spPr>
          <a:xfrm>
            <a:off x="6153691" y="2212777"/>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Gotsis &amp; Kortezi: the most well-founded framework yet, built on a disputed premise about religiosity.</a:t>
            </a:r>
            <a:endParaRPr lang="en-US" sz="1300" dirty="0"/>
          </a:p>
        </p:txBody>
      </p:sp>
      <p:sp>
        <p:nvSpPr>
          <p:cNvPr id="11" name="Text 9"/>
          <p:cNvSpPr/>
          <p:nvPr/>
        </p:nvSpPr>
        <p:spPr>
          <a:xfrm>
            <a:off x="661475" y="2902347"/>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03</a:t>
            </a:r>
            <a:endParaRPr lang="en-US" sz="1300" dirty="0"/>
          </a:p>
        </p:txBody>
      </p:sp>
      <p:sp>
        <p:nvSpPr>
          <p:cNvPr id="12" name="Shape 10"/>
          <p:cNvSpPr/>
          <p:nvPr/>
        </p:nvSpPr>
        <p:spPr>
          <a:xfrm>
            <a:off x="661475" y="3164284"/>
            <a:ext cx="5376530" cy="19050"/>
          </a:xfrm>
          <a:prstGeom prst="rect">
            <a:avLst/>
          </a:prstGeom>
          <a:solidFill>
            <a:srgbClr val="1B1B27"/>
          </a:solidFill>
          <a:ln/>
        </p:spPr>
        <p:txBody>
          <a:bodyPr/>
          <a:lstStyle/>
          <a:p>
            <a:endParaRPr lang="en-GB"/>
          </a:p>
        </p:txBody>
      </p:sp>
      <p:sp>
        <p:nvSpPr>
          <p:cNvPr id="13" name="Text 11"/>
          <p:cNvSpPr/>
          <p:nvPr/>
        </p:nvSpPr>
        <p:spPr>
          <a:xfrm>
            <a:off x="661475" y="3285034"/>
            <a:ext cx="5376530" cy="516930"/>
          </a:xfrm>
          <a:prstGeom prst="rect">
            <a:avLst/>
          </a:prstGeom>
          <a:noFill/>
          <a:ln/>
        </p:spPr>
        <p:txBody>
          <a:bodyPr wrap="square" lIns="0" tIns="0" rIns="0" bIns="0" rtlCol="0" anchor="t">
            <a:normAutofit/>
          </a:bodyPr>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Virtue ethics carries most; philosophy cannot carry all</a:t>
            </a:r>
            <a:endParaRPr lang="en-US" sz="1600" dirty="0"/>
          </a:p>
        </p:txBody>
      </p:sp>
      <p:sp>
        <p:nvSpPr>
          <p:cNvPr id="14" name="Text 12"/>
          <p:cNvSpPr/>
          <p:nvPr/>
        </p:nvSpPr>
        <p:spPr>
          <a:xfrm>
            <a:off x="661475" y="3871416"/>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Utilitarianism fails; deontology cannot allow joy; virtue ethics alone encompasses character and well-being.</a:t>
            </a:r>
            <a:endParaRPr lang="en-US" sz="1300" dirty="0"/>
          </a:p>
        </p:txBody>
      </p:sp>
      <p:sp>
        <p:nvSpPr>
          <p:cNvPr id="15" name="Text 13"/>
          <p:cNvSpPr/>
          <p:nvPr/>
        </p:nvSpPr>
        <p:spPr>
          <a:xfrm>
            <a:off x="6153691" y="2902347"/>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04</a:t>
            </a:r>
            <a:endParaRPr lang="en-US" sz="1300" dirty="0"/>
          </a:p>
        </p:txBody>
      </p:sp>
      <p:sp>
        <p:nvSpPr>
          <p:cNvPr id="16" name="Shape 14"/>
          <p:cNvSpPr/>
          <p:nvPr/>
        </p:nvSpPr>
        <p:spPr>
          <a:xfrm>
            <a:off x="6153691" y="3164284"/>
            <a:ext cx="5376530" cy="19050"/>
          </a:xfrm>
          <a:prstGeom prst="rect">
            <a:avLst/>
          </a:prstGeom>
          <a:solidFill>
            <a:srgbClr val="1B1B27"/>
          </a:solidFill>
          <a:ln/>
        </p:spPr>
        <p:txBody>
          <a:bodyPr/>
          <a:lstStyle/>
          <a:p>
            <a:endParaRPr lang="en-GB"/>
          </a:p>
        </p:txBody>
      </p:sp>
      <p:sp>
        <p:nvSpPr>
          <p:cNvPr id="17" name="Text 15"/>
          <p:cNvSpPr/>
          <p:nvPr/>
        </p:nvSpPr>
        <p:spPr>
          <a:xfrm>
            <a:off x="6153691" y="3285034"/>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The separation thesis is the real obstacle</a:t>
            </a:r>
            <a:endParaRPr lang="en-US" sz="1600" dirty="0"/>
          </a:p>
        </p:txBody>
      </p:sp>
      <p:sp>
        <p:nvSpPr>
          <p:cNvPr id="18" name="Text 16"/>
          <p:cNvSpPr/>
          <p:nvPr/>
        </p:nvSpPr>
        <p:spPr>
          <a:xfrm>
            <a:off x="6153691" y="3612952"/>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Stakeholder theory dissolves it — making spirituality integral to firm purpose, not a foreign import.</a:t>
            </a:r>
            <a:endParaRPr lang="en-US" sz="1300" dirty="0"/>
          </a:p>
        </p:txBody>
      </p:sp>
      <p:sp>
        <p:nvSpPr>
          <p:cNvPr id="19" name="Text 17"/>
          <p:cNvSpPr/>
          <p:nvPr/>
        </p:nvSpPr>
        <p:spPr>
          <a:xfrm>
            <a:off x="661475" y="4560987"/>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05</a:t>
            </a:r>
            <a:endParaRPr lang="en-US" sz="1300" dirty="0"/>
          </a:p>
        </p:txBody>
      </p:sp>
      <p:sp>
        <p:nvSpPr>
          <p:cNvPr id="20" name="Shape 18"/>
          <p:cNvSpPr/>
          <p:nvPr/>
        </p:nvSpPr>
        <p:spPr>
          <a:xfrm>
            <a:off x="661475" y="4822924"/>
            <a:ext cx="5376530" cy="19050"/>
          </a:xfrm>
          <a:prstGeom prst="rect">
            <a:avLst/>
          </a:prstGeom>
          <a:solidFill>
            <a:srgbClr val="1B1B27"/>
          </a:solidFill>
          <a:ln/>
        </p:spPr>
        <p:txBody>
          <a:bodyPr/>
          <a:lstStyle/>
          <a:p>
            <a:endParaRPr lang="en-GB"/>
          </a:p>
        </p:txBody>
      </p:sp>
      <p:sp>
        <p:nvSpPr>
          <p:cNvPr id="21" name="Text 19"/>
          <p:cNvSpPr/>
          <p:nvPr/>
        </p:nvSpPr>
        <p:spPr>
          <a:xfrm>
            <a:off x="661475" y="4943673"/>
            <a:ext cx="5376530" cy="516930"/>
          </a:xfrm>
          <a:prstGeom prst="rect">
            <a:avLst/>
          </a:prstGeom>
          <a:noFill/>
          <a:ln/>
        </p:spPr>
        <p:txBody>
          <a:bodyPr wrap="square" lIns="0" tIns="0" rIns="0" bIns="0" rtlCol="0" anchor="t">
            <a:normAutofit/>
          </a:bodyPr>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Traditions supply depth — if they don't cling to themselves</a:t>
            </a:r>
            <a:endParaRPr lang="en-US" sz="1600" dirty="0"/>
          </a:p>
        </p:txBody>
      </p:sp>
      <p:sp>
        <p:nvSpPr>
          <p:cNvPr id="22" name="Text 20"/>
          <p:cNvSpPr/>
          <p:nvPr/>
        </p:nvSpPr>
        <p:spPr>
          <a:xfrm>
            <a:off x="661475" y="5530056"/>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Skilful means is a raft; discernment is particular yet generalisable. Particularity and transferability are compatible.</a:t>
            </a:r>
            <a:endParaRPr lang="en-US" sz="1300" dirty="0"/>
          </a:p>
        </p:txBody>
      </p:sp>
      <p:sp>
        <p:nvSpPr>
          <p:cNvPr id="23" name="Text 21"/>
          <p:cNvSpPr/>
          <p:nvPr/>
        </p:nvSpPr>
        <p:spPr>
          <a:xfrm>
            <a:off x="6153691" y="4560987"/>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06</a:t>
            </a:r>
            <a:endParaRPr lang="en-US" sz="1300" dirty="0"/>
          </a:p>
        </p:txBody>
      </p:sp>
      <p:sp>
        <p:nvSpPr>
          <p:cNvPr id="24" name="Shape 22"/>
          <p:cNvSpPr/>
          <p:nvPr/>
        </p:nvSpPr>
        <p:spPr>
          <a:xfrm>
            <a:off x="6153691" y="4822924"/>
            <a:ext cx="5376530" cy="19050"/>
          </a:xfrm>
          <a:prstGeom prst="rect">
            <a:avLst/>
          </a:prstGeom>
          <a:solidFill>
            <a:srgbClr val="1B1B27"/>
          </a:solidFill>
          <a:ln/>
        </p:spPr>
        <p:txBody>
          <a:bodyPr/>
          <a:lstStyle/>
          <a:p>
            <a:endParaRPr lang="en-GB"/>
          </a:p>
        </p:txBody>
      </p:sp>
      <p:sp>
        <p:nvSpPr>
          <p:cNvPr id="25" name="Text 23"/>
          <p:cNvSpPr/>
          <p:nvPr/>
        </p:nvSpPr>
        <p:spPr>
          <a:xfrm>
            <a:off x="6153691" y="4943673"/>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Both debates close conditionally</a:t>
            </a:r>
            <a:endParaRPr lang="en-US" sz="1600" dirty="0"/>
          </a:p>
        </p:txBody>
      </p:sp>
      <p:sp>
        <p:nvSpPr>
          <p:cNvPr id="26" name="Text 24"/>
          <p:cNvSpPr/>
          <p:nvPr/>
        </p:nvSpPr>
        <p:spPr>
          <a:xfrm>
            <a:off x="6153691" y="5271591"/>
            <a:ext cx="5376530" cy="674787"/>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Non-instrumental, non-sectarian workplace spirituality is defensible in principle, traditioned in practice, and as yet unproven in the aggregate.</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TotalTime>
  <Words>3053</Words>
  <Application>Microsoft Office PowerPoint</Application>
  <PresentationFormat>Widescreen</PresentationFormat>
  <Paragraphs>282</Paragraphs>
  <Slides>40</Slides>
  <Notes>40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Wingdings</vt:lpstr>
      <vt:lpstr>Arial</vt:lpstr>
      <vt:lpstr>Inter</vt:lpstr>
      <vt:lpstr>Inter Light</vt:lpstr>
      <vt:lpstr>Inter Bold</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Xicheng Liu</cp:lastModifiedBy>
  <cp:revision>1</cp:revision>
  <dcterms:created xsi:type="dcterms:W3CDTF">2026-09-23T12:43:13Z</dcterms:created>
  <dcterms:modified xsi:type="dcterms:W3CDTF">2026-10-25T16:47:17Z</dcterms:modified>
</cp:coreProperties>
</file>