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sldIdLst>
    <p:sldId id="256" r:id="rId2"/>
    <p:sldId id="258" r:id="rId3"/>
    <p:sldId id="257"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6" d="100"/>
          <a:sy n="66" d="100"/>
        </p:scale>
        <p:origin x="900" y="2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4BE7640-7FD4-4A8E-A0E5-246523263F2A}"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343807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4BE7640-7FD4-4A8E-A0E5-246523263F2A}"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293850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293275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4BE7640-7FD4-4A8E-A0E5-246523263F2A}" type="datetimeFigureOut">
              <a:rPr lang="en-US" smtClean="0"/>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1909142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4BE7640-7FD4-4A8E-A0E5-246523263F2A}" type="datetimeFigureOut">
              <a:rPr lang="en-US" smtClean="0"/>
              <a:t>3/20/2019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2285766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4BE7640-7FD4-4A8E-A0E5-246523263F2A}" type="datetimeFigureOut">
              <a:rPr lang="en-US" smtClean="0"/>
              <a:t>3/20/2019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4921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BE7640-7FD4-4A8E-A0E5-246523263F2A}" type="datetimeFigureOut">
              <a:rPr lang="en-US" smtClean="0"/>
              <a:t>3/20/2019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4046330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BE7640-7FD4-4A8E-A0E5-246523263F2A}" type="datetimeFigureOut">
              <a:rPr lang="en-US" smtClean="0"/>
              <a:t>3/20/2019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1032202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28A2E5-ADC5-467A-8492-78A215A6D348}" type="slidenum">
              <a:rPr lang="en-US" smtClean="0"/>
              <a:t>‹#›</a:t>
            </a:fld>
            <a:endParaRPr lang="en-US"/>
          </a:p>
        </p:txBody>
      </p:sp>
      <p:sp>
        <p:nvSpPr>
          <p:cNvPr id="5" name="Date Placeholder 4"/>
          <p:cNvSpPr>
            <a:spLocks noGrp="1"/>
          </p:cNvSpPr>
          <p:nvPr>
            <p:ph type="dt" sz="half" idx="10"/>
          </p:nvPr>
        </p:nvSpPr>
        <p:spPr/>
        <p:txBody>
          <a:bodyPr/>
          <a:lstStyle/>
          <a:p>
            <a:fld id="{44BE7640-7FD4-4A8E-A0E5-246523263F2A}" type="datetimeFigureOut">
              <a:rPr lang="en-US" smtClean="0"/>
              <a:t>3/20/2019</a:t>
            </a:fld>
            <a:endParaRPr lang="en-US"/>
          </a:p>
        </p:txBody>
      </p:sp>
    </p:spTree>
    <p:extLst>
      <p:ext uri="{BB962C8B-B14F-4D97-AF65-F5344CB8AC3E}">
        <p14:creationId xmlns:p14="http://schemas.microsoft.com/office/powerpoint/2010/main" val="3577407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3484273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42661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1943205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79636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18301400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4BE7640-7FD4-4A8E-A0E5-246523263F2A}"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22285014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4BE7640-7FD4-4A8E-A0E5-246523263F2A}" type="datetimeFigureOut">
              <a:rPr lang="en-US" smtClean="0"/>
              <a:t>3/20/2019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4107834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4BE7640-7FD4-4A8E-A0E5-246523263F2A}" type="datetimeFigureOut">
              <a:rPr lang="en-US" smtClean="0"/>
              <a:t>3/20/2019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728A2E5-ADC5-467A-8492-78A215A6D348}" type="slidenum">
              <a:rPr lang="en-US" smtClean="0"/>
              <a:t>‹#›</a:t>
            </a:fld>
            <a:endParaRPr lang="en-US"/>
          </a:p>
        </p:txBody>
      </p:sp>
    </p:spTree>
    <p:extLst>
      <p:ext uri="{BB962C8B-B14F-4D97-AF65-F5344CB8AC3E}">
        <p14:creationId xmlns:p14="http://schemas.microsoft.com/office/powerpoint/2010/main" val="3048704402"/>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33847" y="4224273"/>
            <a:ext cx="7748789" cy="1828798"/>
          </a:xfrm>
        </p:spPr>
        <p:txBody>
          <a:bodyPr>
            <a:normAutofit/>
          </a:bodyPr>
          <a:lstStyle/>
          <a:p>
            <a:pPr algn="ctr"/>
            <a:r>
              <a:rPr lang="en-GB" altLang="en-US"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Title</a:t>
            </a:r>
            <a:r>
              <a:rPr lang="en-GB" altLang="en-US" dirty="0" smtClean="0">
                <a:latin typeface="Arial" panose="020B0604020202020204" pitchFamily="34" charset="0"/>
                <a:cs typeface="Arial" panose="020B0604020202020204" pitchFamily="34" charset="0"/>
              </a:rPr>
              <a:t>: </a:t>
            </a:r>
            <a:r>
              <a:rPr lang="en-GB" altLang="en-US" b="1" i="1" dirty="0">
                <a:latin typeface="Arial" panose="020B0604020202020204" pitchFamily="34" charset="0"/>
                <a:cs typeface="Arial" panose="020B0604020202020204" pitchFamily="34" charset="0"/>
              </a:rPr>
              <a:t>Hospitality and Guest Services</a:t>
            </a:r>
            <a:endParaRPr lang="en-GB" altLang="en-US" b="1" i="1" dirty="0" smtClean="0">
              <a:latin typeface="Arial" panose="020B0604020202020204" pitchFamily="34" charset="0"/>
              <a:cs typeface="Arial" panose="020B0604020202020204" pitchFamily="34" charset="0"/>
            </a:endParaRPr>
          </a:p>
          <a:p>
            <a:pPr algn="ctr"/>
            <a:r>
              <a:rPr lang="en-GB" altLang="en-US"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Name</a:t>
            </a:r>
            <a:r>
              <a:rPr lang="en-GB" altLang="en-US" dirty="0" smtClean="0">
                <a:latin typeface="Arial" panose="020B0604020202020204" pitchFamily="34" charset="0"/>
                <a:cs typeface="Arial" panose="020B0604020202020204" pitchFamily="34" charset="0"/>
              </a:rPr>
              <a:t>: </a:t>
            </a:r>
            <a:r>
              <a:rPr lang="en-GB" altLang="en-US" b="1" i="1" dirty="0" smtClean="0">
                <a:latin typeface="Arial" panose="020B0604020202020204" pitchFamily="34" charset="0"/>
                <a:cs typeface="Arial" panose="020B0604020202020204" pitchFamily="34" charset="0"/>
              </a:rPr>
              <a:t>Gabriel Bogdan </a:t>
            </a:r>
            <a:r>
              <a:rPr lang="en-GB" altLang="en-US" b="1" i="1" dirty="0" err="1" smtClean="0">
                <a:latin typeface="Arial" panose="020B0604020202020204" pitchFamily="34" charset="0"/>
                <a:cs typeface="Arial" panose="020B0604020202020204" pitchFamily="34" charset="0"/>
              </a:rPr>
              <a:t>Berchiu</a:t>
            </a:r>
            <a:endParaRPr lang="en-GB" altLang="en-US" b="1" i="1" dirty="0" smtClean="0">
              <a:latin typeface="Arial" panose="020B0604020202020204" pitchFamily="34" charset="0"/>
              <a:cs typeface="Arial" panose="020B0604020202020204" pitchFamily="34" charset="0"/>
            </a:endParaRPr>
          </a:p>
          <a:p>
            <a:pPr algn="ctr"/>
            <a:r>
              <a:rPr lang="en-GB" altLang="en-US"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Number</a:t>
            </a:r>
            <a:r>
              <a:rPr lang="en-GB" altLang="en-US" dirty="0" smtClean="0">
                <a:latin typeface="Arial" panose="020B0604020202020204" pitchFamily="34" charset="0"/>
                <a:cs typeface="Arial" panose="020B0604020202020204" pitchFamily="34" charset="0"/>
              </a:rPr>
              <a:t>: </a:t>
            </a:r>
            <a:r>
              <a:rPr lang="en-GB" altLang="en-US" b="1" i="1" dirty="0" smtClean="0">
                <a:latin typeface="Arial" panose="020B0604020202020204" pitchFamily="34" charset="0"/>
                <a:cs typeface="Arial" panose="020B0604020202020204" pitchFamily="34" charset="0"/>
              </a:rPr>
              <a:t>1813615</a:t>
            </a:r>
          </a:p>
          <a:p>
            <a:pPr algn="ctr"/>
            <a:r>
              <a:rPr lang="en-GB" altLang="en-US"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Lecturer  Name</a:t>
            </a:r>
            <a:r>
              <a:rPr lang="en-GB" altLang="en-US" dirty="0" smtClean="0">
                <a:latin typeface="Arial" panose="020B0604020202020204" pitchFamily="34" charset="0"/>
                <a:cs typeface="Arial" panose="020B0604020202020204" pitchFamily="34" charset="0"/>
              </a:rPr>
              <a:t>: </a:t>
            </a:r>
            <a:r>
              <a:rPr lang="en-GB" altLang="en-US" b="1" i="1" dirty="0" err="1" smtClean="0">
                <a:latin typeface="Arial" panose="020B0604020202020204" pitchFamily="34" charset="0"/>
                <a:cs typeface="Arial" panose="020B0604020202020204" pitchFamily="34" charset="0"/>
              </a:rPr>
              <a:t>Oluwaseun</a:t>
            </a:r>
            <a:r>
              <a:rPr lang="en-GB" altLang="en-US" b="1" i="1" dirty="0" smtClean="0">
                <a:latin typeface="Arial" panose="020B0604020202020204" pitchFamily="34" charset="0"/>
                <a:cs typeface="Arial" panose="020B0604020202020204" pitchFamily="34" charset="0"/>
              </a:rPr>
              <a:t> </a:t>
            </a:r>
            <a:r>
              <a:rPr lang="en-GB" altLang="en-US" b="1" i="1" dirty="0" err="1" smtClean="0">
                <a:latin typeface="Arial" panose="020B0604020202020204" pitchFamily="34" charset="0"/>
                <a:cs typeface="Arial" panose="020B0604020202020204" pitchFamily="34" charset="0"/>
              </a:rPr>
              <a:t>Adegbite</a:t>
            </a:r>
            <a:endParaRPr lang="en-GB" altLang="en-US" b="1" i="1" dirty="0" smtClean="0">
              <a:latin typeface="Arial" panose="020B0604020202020204" pitchFamily="34" charset="0"/>
              <a:cs typeface="Arial" panose="020B0604020202020204" pitchFamily="34" charset="0"/>
            </a:endParaRPr>
          </a:p>
          <a:p>
            <a:endParaRPr lang="en-GB" altLang="en-US" dirty="0" smtClean="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5365" y="114904"/>
            <a:ext cx="5685754" cy="3695740"/>
          </a:xfrm>
          <a:prstGeom prst="rect">
            <a:avLst/>
          </a:prstGeom>
        </p:spPr>
      </p:pic>
    </p:spTree>
    <p:extLst>
      <p:ext uri="{BB962C8B-B14F-4D97-AF65-F5344CB8AC3E}">
        <p14:creationId xmlns:p14="http://schemas.microsoft.com/office/powerpoint/2010/main" val="3411349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596668" cy="1438141"/>
          </a:xfrm>
        </p:spPr>
        <p:txBody>
          <a:bodyPr>
            <a:noAutofit/>
          </a:bodyPr>
          <a:lstStyle/>
          <a:p>
            <a:pPr algn="ctr"/>
            <a:r>
              <a:rPr lang="en-GB" altLang="en-US" sz="4800" b="1" dirty="0" smtClean="0">
                <a:solidFill>
                  <a:srgbClr val="0070C0"/>
                </a:solidFill>
                <a:latin typeface="Arial" panose="020B0604020202020204" pitchFamily="34" charset="0"/>
                <a:cs typeface="Arial" panose="020B0604020202020204" pitchFamily="34" charset="0"/>
              </a:rPr>
              <a:t>CONTENT</a:t>
            </a:r>
            <a:endParaRPr lang="en-US" sz="4800" dirty="0"/>
          </a:p>
        </p:txBody>
      </p:sp>
      <p:sp>
        <p:nvSpPr>
          <p:cNvPr id="3" name="Content Placeholder 2"/>
          <p:cNvSpPr>
            <a:spLocks noGrp="1"/>
          </p:cNvSpPr>
          <p:nvPr>
            <p:ph idx="1"/>
          </p:nvPr>
        </p:nvSpPr>
        <p:spPr>
          <a:xfrm>
            <a:off x="432636" y="2199226"/>
            <a:ext cx="9947736" cy="4227332"/>
          </a:xfrm>
        </p:spPr>
        <p:txBody>
          <a:bodyPr/>
          <a:lstStyle/>
          <a:p>
            <a:pPr algn="ctr"/>
            <a:endParaRPr lang="en-US" dirty="0"/>
          </a:p>
        </p:txBody>
      </p:sp>
    </p:spTree>
    <p:extLst>
      <p:ext uri="{BB962C8B-B14F-4D97-AF65-F5344CB8AC3E}">
        <p14:creationId xmlns:p14="http://schemas.microsoft.com/office/powerpoint/2010/main" val="402402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904548" cy="1438141"/>
          </a:xfrm>
          <a:solidFill>
            <a:schemeClr val="bg2"/>
          </a:solidFill>
        </p:spPr>
        <p:txBody>
          <a:bodyPr>
            <a:noAutofit/>
          </a:bodyPr>
          <a:lstStyle/>
          <a:p>
            <a:pPr algn="ctr"/>
            <a:r>
              <a:rPr lang="en-GB" altLang="en-US" sz="48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Hospitality and Guest Services</a:t>
            </a:r>
            <a:r>
              <a:rPr lang="en-GB" altLang="en-US" sz="4800" b="1" dirty="0">
                <a:latin typeface="Arial" panose="020B0604020202020204" pitchFamily="34" charset="0"/>
                <a:cs typeface="Arial" panose="020B0604020202020204" pitchFamily="34" charset="0"/>
              </a:rPr>
              <a:t/>
            </a:r>
            <a:br>
              <a:rPr lang="en-GB" altLang="en-US" sz="4800" b="1" dirty="0">
                <a:latin typeface="Arial" panose="020B0604020202020204" pitchFamily="34" charset="0"/>
                <a:cs typeface="Arial" panose="020B0604020202020204" pitchFamily="34" charset="0"/>
              </a:rPr>
            </a:br>
            <a:endParaRPr lang="en-US" sz="4800" dirty="0"/>
          </a:p>
        </p:txBody>
      </p:sp>
      <p:sp>
        <p:nvSpPr>
          <p:cNvPr id="3" name="Content Placeholder 2"/>
          <p:cNvSpPr>
            <a:spLocks noGrp="1"/>
          </p:cNvSpPr>
          <p:nvPr>
            <p:ph idx="1"/>
          </p:nvPr>
        </p:nvSpPr>
        <p:spPr>
          <a:xfrm>
            <a:off x="393999" y="2147710"/>
            <a:ext cx="10140919" cy="4510667"/>
          </a:xfrm>
        </p:spPr>
        <p:txBody>
          <a:bodyPr>
            <a:noAutofit/>
          </a:bodyPr>
          <a:lstStyle/>
          <a:p>
            <a:r>
              <a:rPr lang="en-US" dirty="0">
                <a:latin typeface="Arial" panose="020B0604020202020204" pitchFamily="34" charset="0"/>
                <a:cs typeface="Arial" panose="020B0604020202020204" pitchFamily="34" charset="0"/>
              </a:rPr>
              <a:t>Good service starts from the moment a customer enters the door. Customers need to feel special and important, so when the impact between the employee and the client takes place, must be understood through body language, but the decision will totally belong to him if he wants to stay or go. The service must be operative and effective and it is essential to realize the customer's wish, even if is there only for breakfast, dinner or to stay several days. Clients are divided into several categories, some who need counseling and in this case the staff is at their disposal, others who can decide for themselves without assistance. Interaction needs the information to make sure all clients have the best experiences.</a:t>
            </a:r>
          </a:p>
          <a:p>
            <a:r>
              <a:rPr lang="en-US" dirty="0">
                <a:latin typeface="Arial" panose="020B0604020202020204" pitchFamily="34" charset="0"/>
                <a:cs typeface="Arial" panose="020B0604020202020204" pitchFamily="34" charset="0"/>
              </a:rPr>
              <a:t>Each customer passes several phases, involving different types of transactions and services, as follows: reservations, check-in, information about various services, baggage carriage, payment information (cash, bank transfer or transaction), check-out and paying the bill.</a:t>
            </a:r>
          </a:p>
          <a:p>
            <a:r>
              <a:rPr lang="en-US" dirty="0">
                <a:latin typeface="Arial" panose="020B0604020202020204" pitchFamily="34" charset="0"/>
                <a:cs typeface="Arial" panose="020B0604020202020204" pitchFamily="34" charset="0"/>
              </a:rPr>
              <a:t>Reception staff have the obligation to present themselves impeccably; personal hygiene, uniformity, appropriate attitude, manners that must outline a pleasant image and indicate good education and training. Alongside the organization of the constant customer care, these aspects contribute to shaping a superior service from a qualitative point of view.</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222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837126"/>
            <a:ext cx="8785980" cy="1078759"/>
          </a:xfrm>
          <a:solidFill>
            <a:schemeClr val="bg2"/>
          </a:solidFill>
        </p:spPr>
        <p:txBody>
          <a:bodyPr>
            <a:normAutofit/>
          </a:bodyPr>
          <a:lstStyle/>
          <a:p>
            <a:pPr algn="ctr"/>
            <a:r>
              <a:rPr lang="en-US" sz="3200" b="1" dirty="0" smtClean="0">
                <a:solidFill>
                  <a:srgbClr val="0070C0"/>
                </a:solidFill>
                <a:effectLst>
                  <a:outerShdw blurRad="38100" dist="38100" dir="2700000" algn="tl">
                    <a:srgbClr val="000000">
                      <a:alpha val="43137"/>
                    </a:srgbClr>
                  </a:outerShdw>
                </a:effectLst>
              </a:rPr>
              <a:t>INFORMATION      OPTION      SELECTION </a:t>
            </a:r>
            <a:endParaRPr lang="en-US" sz="3200" b="1" dirty="0">
              <a:solidFill>
                <a:srgbClr val="0070C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solidFill>
            <a:schemeClr val="accent5">
              <a:lumMod val="20000"/>
              <a:lumOff val="80000"/>
            </a:schemeClr>
          </a:solidFill>
        </p:spPr>
        <p:txBody>
          <a:bodyPr/>
          <a:lstStyle/>
          <a:p>
            <a:r>
              <a:rPr lang="en-US" b="1" dirty="0"/>
              <a:t>Before choosing this location, </a:t>
            </a:r>
            <a:r>
              <a:rPr lang="en-US" b="1" dirty="0" smtClean="0"/>
              <a:t>I </a:t>
            </a:r>
            <a:r>
              <a:rPr lang="en-US" b="1" dirty="0"/>
              <a:t>thought it would be good </a:t>
            </a:r>
            <a:r>
              <a:rPr lang="en-US" b="1" dirty="0" smtClean="0"/>
              <a:t>to check their services </a:t>
            </a:r>
            <a:r>
              <a:rPr lang="en-US" b="1" dirty="0"/>
              <a:t>and facilities. Most of the information we found was accessing the </a:t>
            </a:r>
            <a:r>
              <a:rPr lang="en-US" b="1" dirty="0" smtClean="0"/>
              <a:t>Internet, I informed myself accessing web sites, pictures and reviews. </a:t>
            </a:r>
          </a:p>
          <a:p>
            <a:r>
              <a:rPr lang="en-US" b="1" dirty="0" smtClean="0"/>
              <a:t>Because </a:t>
            </a:r>
            <a:r>
              <a:rPr lang="en-US" b="1" dirty="0"/>
              <a:t>the reviews were rated very well and the pictures gave </a:t>
            </a:r>
            <a:r>
              <a:rPr lang="en-US" b="1" dirty="0" smtClean="0"/>
              <a:t>me </a:t>
            </a:r>
            <a:r>
              <a:rPr lang="en-US" b="1" dirty="0"/>
              <a:t>the impression that </a:t>
            </a:r>
            <a:r>
              <a:rPr lang="en-US" b="1" dirty="0"/>
              <a:t>I</a:t>
            </a:r>
            <a:r>
              <a:rPr lang="en-US" b="1" dirty="0" smtClean="0"/>
              <a:t> </a:t>
            </a:r>
            <a:r>
              <a:rPr lang="en-US" b="1" dirty="0"/>
              <a:t>would have maximum comfort, </a:t>
            </a:r>
            <a:r>
              <a:rPr lang="en-US" b="1" dirty="0"/>
              <a:t>I</a:t>
            </a:r>
            <a:r>
              <a:rPr lang="en-US" b="1" dirty="0" smtClean="0"/>
              <a:t> </a:t>
            </a:r>
            <a:r>
              <a:rPr lang="en-US" b="1" dirty="0"/>
              <a:t>decided to go. </a:t>
            </a:r>
            <a:endParaRPr lang="en-US" b="1" dirty="0" smtClean="0"/>
          </a:p>
          <a:p>
            <a:r>
              <a:rPr lang="en-US" b="1" dirty="0"/>
              <a:t>As hotels with many stars are rare, they have a very high standard and offer the most exclusive services and facilities. The Novotel is highly architecturally attractive, richly decorated, equipped with technologically advanced elements. A special place that makes me always come back with love is Novotel.</a:t>
            </a:r>
            <a:endParaRPr lang="en-US" dirty="0"/>
          </a:p>
        </p:txBody>
      </p:sp>
      <p:sp>
        <p:nvSpPr>
          <p:cNvPr id="6" name="Right Arrow 5"/>
          <p:cNvSpPr/>
          <p:nvPr/>
        </p:nvSpPr>
        <p:spPr>
          <a:xfrm>
            <a:off x="3991018" y="1042373"/>
            <a:ext cx="540913" cy="1803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p:cNvSpPr/>
          <p:nvPr/>
        </p:nvSpPr>
        <p:spPr>
          <a:xfrm>
            <a:off x="6186253" y="1042373"/>
            <a:ext cx="540913" cy="1803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0385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600" y="609600"/>
            <a:ext cx="8156402" cy="1320800"/>
          </a:xfrm>
          <a:solidFill>
            <a:schemeClr val="bg2"/>
          </a:solidFill>
        </p:spPr>
        <p:txBody>
          <a:bodyPr>
            <a:normAutofit/>
          </a:bodyPr>
          <a:lstStyle/>
          <a:p>
            <a:pPr algn="ctr"/>
            <a:r>
              <a:rPr lang="en-US" sz="48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GREETING</a:t>
            </a:r>
            <a:endParaRPr lang="en-US" sz="48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97467" y="2162629"/>
            <a:ext cx="8596668" cy="3878733"/>
          </a:xfrm>
          <a:solidFill>
            <a:schemeClr val="accent5">
              <a:lumMod val="20000"/>
              <a:lumOff val="80000"/>
            </a:schemeClr>
          </a:solidFill>
        </p:spPr>
        <p:txBody>
          <a:bodyPr/>
          <a:lstStyle/>
          <a:p>
            <a:r>
              <a:rPr lang="en-US" b="1" dirty="0"/>
              <a:t>Undoubtedly, one of the most important places of a hotel is its reception and staff. In our opinion is that Novotel's stuff is very respectful and professional. </a:t>
            </a:r>
            <a:endParaRPr lang="en-US" b="1" dirty="0" smtClean="0"/>
          </a:p>
          <a:p>
            <a:r>
              <a:rPr lang="en-US" b="1" dirty="0" smtClean="0"/>
              <a:t>The </a:t>
            </a:r>
            <a:r>
              <a:rPr lang="en-US" b="1" dirty="0"/>
              <a:t>managerial team is well-prepared with kindly courteous staff. Reception staff speak at least two foreign languages, and maintenance staff know basic language elements. </a:t>
            </a:r>
            <a:endParaRPr lang="en-US" b="1" dirty="0" smtClean="0"/>
          </a:p>
          <a:p>
            <a:r>
              <a:rPr lang="en-US" b="1" dirty="0" smtClean="0"/>
              <a:t>They </a:t>
            </a:r>
            <a:r>
              <a:rPr lang="en-US" b="1" dirty="0"/>
              <a:t>all received us with lots of warmth, smiles and hospitality, and our documents were recorded quickly, while we were relaxing on the comfortable chairs in the reception hall</a:t>
            </a:r>
            <a:endParaRPr lang="en-US" dirty="0"/>
          </a:p>
        </p:txBody>
      </p:sp>
    </p:spTree>
    <p:extLst>
      <p:ext uri="{BB962C8B-B14F-4D97-AF65-F5344CB8AC3E}">
        <p14:creationId xmlns:p14="http://schemas.microsoft.com/office/powerpoint/2010/main" val="3441678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p:spPr>
        <p:txBody>
          <a:bodyPr>
            <a:normAutofit fontScale="90000"/>
          </a:bodyPr>
          <a:lstStyle/>
          <a:p>
            <a:pPr algn="ctr" fontAlgn="t"/>
            <a:r>
              <a:rPr lang="en-US" dirty="0"/>
              <a:t/>
            </a:r>
            <a:br>
              <a:rPr lang="en-US" dirty="0"/>
            </a:br>
            <a:r>
              <a:rPr lang="en-US" sz="5300" b="1" dirty="0" smtClean="0">
                <a:solidFill>
                  <a:srgbClr val="0070C0"/>
                </a:solidFill>
                <a:effectLst>
                  <a:outerShdw blurRad="38100" dist="38100" dir="2700000" algn="tl">
                    <a:srgbClr val="000000">
                      <a:alpha val="43137"/>
                    </a:srgbClr>
                  </a:outerShdw>
                </a:effectLst>
              </a:rPr>
              <a:t>ACCOMODATION</a:t>
            </a:r>
            <a:r>
              <a:rPr lang="en-US" dirty="0"/>
              <a:t/>
            </a:r>
            <a:br>
              <a:rPr lang="en-US" dirty="0"/>
            </a:br>
            <a:r>
              <a:rPr lang="en-US" dirty="0"/>
              <a:t/>
            </a:r>
            <a:br>
              <a:rPr lang="en-US" dirty="0"/>
            </a:br>
            <a:r>
              <a:rPr lang="en-US" dirty="0"/>
              <a:t/>
            </a:r>
            <a:br>
              <a:rPr lang="en-US" dirty="0"/>
            </a:br>
            <a:endParaRPr lang="en-US" dirty="0"/>
          </a:p>
        </p:txBody>
      </p:sp>
      <p:sp>
        <p:nvSpPr>
          <p:cNvPr id="3" name="Content Placeholder 2"/>
          <p:cNvSpPr>
            <a:spLocks noGrp="1"/>
          </p:cNvSpPr>
          <p:nvPr>
            <p:ph idx="1"/>
          </p:nvPr>
        </p:nvSpPr>
        <p:spPr>
          <a:solidFill>
            <a:schemeClr val="accent6">
              <a:lumMod val="20000"/>
              <a:lumOff val="80000"/>
            </a:schemeClr>
          </a:solidFill>
        </p:spPr>
        <p:txBody>
          <a:bodyPr/>
          <a:lstStyle/>
          <a:p>
            <a:r>
              <a:rPr lang="en-US" b="1" dirty="0"/>
              <a:t>With the cards in our pocket, we all climb into a huge elevator, and in a few moments we reached our floor, then into the rooms. </a:t>
            </a:r>
            <a:endParaRPr lang="en-US" b="1" dirty="0" smtClean="0"/>
          </a:p>
          <a:p>
            <a:r>
              <a:rPr lang="en-US" b="1" dirty="0" smtClean="0"/>
              <a:t>There </a:t>
            </a:r>
            <a:r>
              <a:rPr lang="en-US" b="1" dirty="0"/>
              <a:t>where the bell boy smiling at us with the </a:t>
            </a:r>
            <a:r>
              <a:rPr lang="en-US" b="1" dirty="0" smtClean="0"/>
              <a:t>luggage's, </a:t>
            </a:r>
            <a:r>
              <a:rPr lang="en-US" b="1" dirty="0"/>
              <a:t>the cars and the luggage remaining in their care as soon as we arrived at our destination. </a:t>
            </a:r>
            <a:endParaRPr lang="en-US" b="1" dirty="0" smtClean="0"/>
          </a:p>
          <a:p>
            <a:r>
              <a:rPr lang="en-US" b="1" dirty="0" smtClean="0"/>
              <a:t>They </a:t>
            </a:r>
            <a:r>
              <a:rPr lang="en-US" b="1" dirty="0"/>
              <a:t>also helped us whenever we had to go for business, the management team provided us with the necessary transportation. </a:t>
            </a:r>
            <a:endParaRPr lang="en-US" dirty="0"/>
          </a:p>
        </p:txBody>
      </p:sp>
    </p:spTree>
    <p:extLst>
      <p:ext uri="{BB962C8B-B14F-4D97-AF65-F5344CB8AC3E}">
        <p14:creationId xmlns:p14="http://schemas.microsoft.com/office/powerpoint/2010/main" val="1189872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rgbClr val="0070C0"/>
                </a:solidFill>
                <a:effectLst>
                  <a:outerShdw blurRad="38100" dist="38100" dir="2700000" algn="tl">
                    <a:srgbClr val="000000">
                      <a:alpha val="43137"/>
                    </a:srgbClr>
                  </a:outerShdw>
                </a:effectLst>
              </a:rPr>
              <a:t>PRODUCTS / SERVICES</a:t>
            </a:r>
            <a:endParaRPr lang="en-US" b="1" dirty="0">
              <a:solidFill>
                <a:srgbClr val="0070C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77334" y="1930400"/>
            <a:ext cx="8292495" cy="4927600"/>
          </a:xfrm>
        </p:spPr>
        <p:txBody>
          <a:bodyPr>
            <a:noAutofit/>
          </a:bodyPr>
          <a:lstStyle/>
          <a:p>
            <a:r>
              <a:rPr lang="en-US" sz="1600" b="1" dirty="0"/>
              <a:t>The rooms are large, bright and welcoming. The local air conditioning system, which is extremely well established, gives maximum efficiency, but at night we stop because disturbs. There are rooms for four people in the room, or those who come with children under 16 can accommodate them in the same room at no extra charge. There is a double bed and a sofa bed for two persons. There is also a large desk with a mobile part that can rotate around a pivot, which also has the role of the lamp - very original! The TV was PHILIPS and was LCD plasma. The entrance hall is a kind of wardrobe (no door and one shelf occupied almost entirely with 2 spare pillows) that women who carry many suitcases on vacation will certainly not be too happy. But for us was enough. There is also the affordable minibar as well as a kettle and some envelopes with tea and soluble coffee. And there's also a safe room in which you can safely secure any value you have that you do not want to have all the time on you. Large enough is the standard bathroom with a marquise bathtub, with a generous sink, fluffy white towels and immaculate white towels. Shampoo, shower gel and quality soap, as well as a shower helmet, were waiting nicely on a special plastic stand. Ventilation system very efficient but silent. You also have to specify that daily cleaning and filling is consumed from the minibar and / or the tea and coffee bags. Every time my clothes were carefully cared, the hotel had departments equipped with washing and ironing equipment.</a:t>
            </a:r>
            <a:endParaRPr lang="en-US" sz="1600" dirty="0"/>
          </a:p>
        </p:txBody>
      </p:sp>
    </p:spTree>
    <p:extLst>
      <p:ext uri="{BB962C8B-B14F-4D97-AF65-F5344CB8AC3E}">
        <p14:creationId xmlns:p14="http://schemas.microsoft.com/office/powerpoint/2010/main" val="3079930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0070C0"/>
                </a:solidFill>
                <a:effectLst>
                  <a:outerShdw blurRad="38100" dist="38100" dir="2700000" algn="tl">
                    <a:srgbClr val="000000">
                      <a:alpha val="43137"/>
                    </a:srgbClr>
                  </a:outerShdw>
                </a:effectLst>
              </a:rPr>
              <a:t>FACILLITIES</a:t>
            </a:r>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12433542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94</TotalTime>
  <Words>862</Words>
  <Application>Microsoft Office PowerPoint</Application>
  <PresentationFormat>Widescreen</PresentationFormat>
  <Paragraphs>24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Trebuchet MS</vt:lpstr>
      <vt:lpstr>Wingdings 3</vt:lpstr>
      <vt:lpstr>Facet</vt:lpstr>
      <vt:lpstr>PowerPoint Presentation</vt:lpstr>
      <vt:lpstr>CONTENT</vt:lpstr>
      <vt:lpstr>Hospitality and Guest Services </vt:lpstr>
      <vt:lpstr>INFORMATION      OPTION      SELECTION </vt:lpstr>
      <vt:lpstr>GREETING</vt:lpstr>
      <vt:lpstr> ACCOMODATION   </vt:lpstr>
      <vt:lpstr>PRODUCTS / SERVICES</vt:lpstr>
      <vt:lpstr>FACILLITIES</vt:lpstr>
    </vt:vector>
  </TitlesOfParts>
  <Company>diakov.net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RePack by Diakov</dc:creator>
  <cp:lastModifiedBy>RePack by Diakov</cp:lastModifiedBy>
  <cp:revision>30</cp:revision>
  <dcterms:created xsi:type="dcterms:W3CDTF">2019-03-20T19:42:25Z</dcterms:created>
  <dcterms:modified xsi:type="dcterms:W3CDTF">2019-03-20T21:16:31Z</dcterms:modified>
</cp:coreProperties>
</file>