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D0E6D9-D859-7F47-9B8A-CF9796D8B7C0}" v="52" dt="2019-05-30T17:15:29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009"/>
    <p:restoredTop sz="94694"/>
  </p:normalViewPr>
  <p:slideViewPr>
    <p:cSldViewPr snapToGrid="0" snapToObjects="1">
      <p:cViewPr varScale="1">
        <p:scale>
          <a:sx n="138" d="100"/>
          <a:sy n="138" d="100"/>
        </p:scale>
        <p:origin x="176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F9F25C-4A3A-D344-BBC8-6B49C70B76B3}" type="datetimeFigureOut">
              <a:rPr lang="en-US" smtClean="0"/>
              <a:t>5/30/19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BA4753-5D49-004E-B7E5-332238A5A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785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F454F9-3C1F-2347-B986-93756CD01D28}" type="datetime1">
              <a:rPr lang="en-GB" smtClean="0"/>
              <a:t>30/05/2019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D15A3-F7AC-524A-A625-8461921F831D}" type="datetime1">
              <a:rPr lang="en-GB" smtClean="0"/>
              <a:t>30/05/2019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0667E-386F-F64B-8E03-B37C9B8D9F41}" type="datetime1">
              <a:rPr lang="en-GB" smtClean="0"/>
              <a:t>30/05/2019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3DC4A-98F1-0147-B668-5A7F763DFCAC}" type="datetime1">
              <a:rPr lang="en-GB" smtClean="0"/>
              <a:t>30/05/2019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D5A8-66B2-0E42-B67A-1733A1B7E72B}" type="datetime1">
              <a:rPr lang="en-GB" smtClean="0"/>
              <a:t>30/05/2019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D18A8-54B3-A94A-A2A7-4AAF63D471BB}" type="datetime1">
              <a:rPr lang="en-GB" smtClean="0"/>
              <a:t>30/05/2019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2475-6E11-CF4C-AD7C-2B759FF7F1B2}" type="datetime1">
              <a:rPr lang="en-GB" smtClean="0"/>
              <a:t>30/05/2019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B06A3-DF24-8249-A1F6-1B65356A8777}" type="datetime1">
              <a:rPr lang="en-GB" smtClean="0"/>
              <a:t>30/05/2019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22C6D-C7F3-6B42-94A4-60CF3E1644FD}" type="datetime1">
              <a:rPr lang="en-GB" smtClean="0"/>
              <a:t>30/05/2019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ABAD3-DA03-7D40-9CD4-68D54B25ED36}" type="datetime1">
              <a:rPr lang="en-GB" smtClean="0"/>
              <a:t>30/05/2019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96AA2-CB11-E744-8CAC-1C6D57157D9B}" type="datetime1">
              <a:rPr lang="en-GB" smtClean="0"/>
              <a:t>30/05/2019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1235A-98C0-6B41-99D6-47E08CA38C2A}" type="datetime1">
              <a:rPr lang="en-GB" smtClean="0"/>
              <a:t>30/05/2019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B81CE-1500-4F43-B9F4-4A34CF611FBE}" type="datetime1">
              <a:rPr lang="en-GB" smtClean="0"/>
              <a:t>30/05/2019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747B5-5B56-7946-939F-0764FBFFC7F1}" type="datetime1">
              <a:rPr lang="en-GB" smtClean="0"/>
              <a:t>30/05/2019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E2114-F175-884C-83F5-04FAD8360F4B}" type="datetime1">
              <a:rPr lang="en-GB" smtClean="0"/>
              <a:t>30/05/2019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36E692C-C07C-4C47-A4CA-653E1E51BBBA}" type="datetime1">
              <a:rPr lang="en-GB" smtClean="0"/>
              <a:t>30/05/2019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5CC9B45E-94BE-8747-94F1-73FF68F69991}" type="datetime1">
              <a:rPr lang="en-GB" smtClean="0"/>
              <a:t>30/05/2019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A5B2EE6A-9334-D24B-8DCA-AF2847CCEA0E}" type="datetime1">
              <a:rPr lang="en-GB" smtClean="0"/>
              <a:t>30/05/2019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hyperlink" Target="https://www.sensata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5F8A8-BEB1-FF48-A4E5-50ABC9D522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Marketing Management</a:t>
            </a:r>
            <a:br>
              <a:rPr lang="en-US" dirty="0"/>
            </a:br>
            <a:r>
              <a:rPr lang="en-US" dirty="0"/>
              <a:t>Assignment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A356B4-0745-EE43-93DB-8F87778263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Jamie Wilson</a:t>
            </a:r>
          </a:p>
          <a:p>
            <a:r>
              <a:rPr lang="en-US" dirty="0"/>
              <a:t>1803758</a:t>
            </a:r>
          </a:p>
          <a:p>
            <a:r>
              <a:rPr lang="en-US" dirty="0"/>
              <a:t>7th June 2019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335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FFFA7-575B-DB43-9C23-07444D1DB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Company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C76B2-0C29-FB46-91E0-0D531B35E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7050792" cy="3416300"/>
          </a:xfrm>
        </p:spPr>
        <p:txBody>
          <a:bodyPr/>
          <a:lstStyle/>
          <a:p>
            <a:r>
              <a:rPr lang="en-US" dirty="0">
                <a:hlinkClick r:id="rId2"/>
              </a:rPr>
              <a:t>Sensata Technologies </a:t>
            </a:r>
            <a:r>
              <a:rPr lang="en-US" dirty="0"/>
              <a:t>is a world leading engineering organization producing more than 1 Billion sensor units each year with a revenue in 2018 of $3.5b</a:t>
            </a:r>
            <a:r>
              <a:rPr lang="en-US" baseline="30000" dirty="0"/>
              <a:t>1</a:t>
            </a:r>
            <a:r>
              <a:rPr lang="en-US" dirty="0"/>
              <a:t>.</a:t>
            </a:r>
          </a:p>
          <a:p>
            <a:r>
              <a:rPr lang="en-GB" dirty="0"/>
              <a:t>“Our vision is to be a world leader in mission-critical sensing and electrical protection while satisfying the world’s growing need for safety, efficiency and a clean environment and being a partner, employer and neighbour of choice” </a:t>
            </a:r>
            <a:r>
              <a:rPr lang="en-GB" baseline="30000" dirty="0"/>
              <a:t>2</a:t>
            </a:r>
            <a:r>
              <a:rPr lang="en-GB" dirty="0"/>
              <a:t>.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2D71D0-B4B1-9B4F-B52E-4A181E88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174410"/>
            <a:ext cx="7644636" cy="584199"/>
          </a:xfrm>
        </p:spPr>
        <p:txBody>
          <a:bodyPr/>
          <a:lstStyle/>
          <a:p>
            <a:r>
              <a:rPr lang="en-US" baseline="30000"/>
              <a:t>1 </a:t>
            </a:r>
            <a:r>
              <a:rPr lang="en-US" err="1"/>
              <a:t>Sensata</a:t>
            </a:r>
            <a:r>
              <a:rPr lang="en-US"/>
              <a:t> Technologies (2018) Annual Report, Swindon: </a:t>
            </a:r>
            <a:r>
              <a:rPr lang="en-US" err="1"/>
              <a:t>Sensata</a:t>
            </a:r>
            <a:r>
              <a:rPr lang="en-US"/>
              <a:t> Technologies.</a:t>
            </a:r>
          </a:p>
          <a:p>
            <a:r>
              <a:rPr lang="en-US" baseline="30000"/>
              <a:t>2 </a:t>
            </a:r>
            <a:r>
              <a:rPr lang="en-US" err="1"/>
              <a:t>Sensata</a:t>
            </a:r>
            <a:r>
              <a:rPr lang="en-US"/>
              <a:t> Technologies (2019) About Us, Available at: https://</a:t>
            </a:r>
            <a:r>
              <a:rPr lang="en-US" err="1"/>
              <a:t>www.sensata.com</a:t>
            </a:r>
            <a:r>
              <a:rPr lang="en-US"/>
              <a:t>/about (Accessed: 30th May 2019).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B4A426-ECDB-D747-8AC2-76CCA07DD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D0D9C8-6CE3-2949-BDD7-7476E4141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7555" y="2509685"/>
            <a:ext cx="25400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699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0FB34-EBCF-9B40-BC8E-98123F49F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Data Means to </a:t>
            </a:r>
            <a:r>
              <a:rPr lang="en-US" err="1"/>
              <a:t>Sensata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F2067-2A31-8B4D-8B0A-F554AD5B8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Sensata</a:t>
            </a:r>
            <a:r>
              <a:rPr lang="en-US" dirty="0"/>
              <a:t> is positioning itself to tackle to the challenges of a connected future. </a:t>
            </a:r>
          </a:p>
          <a:p>
            <a:r>
              <a:rPr lang="en-US" dirty="0"/>
              <a:t>The rise of shared mobility and connected vehicles is predicted to increase the automotive revenue pool by up to $1.5 trillion by 2030 </a:t>
            </a:r>
            <a:r>
              <a:rPr lang="en-US" baseline="30000" dirty="0"/>
              <a:t>1</a:t>
            </a:r>
            <a:r>
              <a:rPr lang="en-US" dirty="0"/>
              <a:t>. </a:t>
            </a:r>
          </a:p>
          <a:p>
            <a:r>
              <a:rPr lang="en-US" dirty="0"/>
              <a:t>As an established leader in automotive sensors, </a:t>
            </a:r>
            <a:r>
              <a:rPr lang="en-US" dirty="0" err="1"/>
              <a:t>Sensata</a:t>
            </a:r>
            <a:r>
              <a:rPr lang="en-US" dirty="0"/>
              <a:t> is well positioned to develop in this sector. 	</a:t>
            </a:r>
          </a:p>
          <a:p>
            <a:r>
              <a:rPr lang="en-US" dirty="0"/>
              <a:t>Gathering &amp; processing data and selling the resulting information allows vehicles OEMs, fleet managers, service providers and others to greatly improve effectiveness of their marketing </a:t>
            </a:r>
            <a:r>
              <a:rPr lang="en-US" baseline="30000" dirty="0"/>
              <a:t>2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7BC448-DD19-D043-B59E-D6CAAA91D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019800"/>
            <a:ext cx="11143210" cy="676839"/>
          </a:xfrm>
        </p:spPr>
        <p:txBody>
          <a:bodyPr/>
          <a:lstStyle/>
          <a:p>
            <a:r>
              <a:rPr lang="en-US" baseline="30000"/>
              <a:t>1</a:t>
            </a:r>
            <a:r>
              <a:rPr lang="en-US"/>
              <a:t> McKinsey &amp; Company (2016) Automotive revolution – perspective towards 2030, Available at: https://</a:t>
            </a:r>
            <a:r>
              <a:rPr lang="en-US" err="1"/>
              <a:t>www.mckinsey.com</a:t>
            </a:r>
            <a:r>
              <a:rPr lang="en-US"/>
              <a:t>/industries/automotive-and-assembly/our-insights/disruptive-trends-that-will-transform-the-auto-industry/de-de (Accessed: 30th May 2019).</a:t>
            </a:r>
          </a:p>
          <a:p>
            <a:r>
              <a:rPr lang="en-US" baseline="30000"/>
              <a:t>2</a:t>
            </a:r>
            <a:r>
              <a:rPr lang="en-US"/>
              <a:t> Columbus, L (2016) Ten Ways Big Data Is Revolutionizing Marketing And Sales, Available at: https://</a:t>
            </a:r>
            <a:r>
              <a:rPr lang="en-US" err="1"/>
              <a:t>www.forbes.com</a:t>
            </a:r>
            <a:r>
              <a:rPr lang="en-US"/>
              <a:t>/sites/</a:t>
            </a:r>
            <a:r>
              <a:rPr lang="en-US" err="1"/>
              <a:t>louiscolumbus</a:t>
            </a:r>
            <a:r>
              <a:rPr lang="en-US"/>
              <a:t>/2016/05/09/ten-ways-big-data-is-revolutionizing-marketing-and-sales/#2c152e0721cf (Accessed: 30th May 2019).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F10508-4832-8446-865C-21D5B0EA7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242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358CC-CE94-4749-A796-7F72C02BC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Data Gathering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D7F7C-C47E-9F4C-87CC-D3AE5DEF3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Data specific to an individual driving a car:</a:t>
            </a:r>
          </a:p>
          <a:p>
            <a:pPr lvl="1"/>
            <a:r>
              <a:rPr lang="en-US" dirty="0"/>
              <a:t>Location (driving routes)</a:t>
            </a:r>
          </a:p>
          <a:p>
            <a:pPr lvl="1"/>
            <a:r>
              <a:rPr lang="en-US" dirty="0"/>
              <a:t>Driving Style (acceleration, speed profile, braking force, cornering speeds)</a:t>
            </a:r>
          </a:p>
          <a:p>
            <a:pPr lvl="1"/>
            <a:r>
              <a:rPr lang="en-US" dirty="0"/>
              <a:t>Driving schedule</a:t>
            </a:r>
          </a:p>
          <a:p>
            <a:r>
              <a:rPr lang="en-US" dirty="0"/>
              <a:t>Additional information can be inferred:</a:t>
            </a:r>
          </a:p>
          <a:p>
            <a:pPr lvl="1"/>
            <a:r>
              <a:rPr lang="en-US" dirty="0"/>
              <a:t>Road conditions (roughness, pot holes, grip levels)</a:t>
            </a:r>
          </a:p>
          <a:p>
            <a:pPr lvl="1"/>
            <a:r>
              <a:rPr lang="en-US" dirty="0"/>
              <a:t>Weather conditions </a:t>
            </a:r>
          </a:p>
          <a:p>
            <a:pPr lvl="1"/>
            <a:r>
              <a:rPr lang="en-US" dirty="0" err="1"/>
              <a:t>Tyre</a:t>
            </a:r>
            <a:r>
              <a:rPr lang="en-US" dirty="0"/>
              <a:t> tread depth</a:t>
            </a:r>
          </a:p>
          <a:p>
            <a:pPr lvl="1"/>
            <a:r>
              <a:rPr lang="en-US" dirty="0"/>
              <a:t>Vehicle health &amp; performance</a:t>
            </a:r>
          </a:p>
          <a:p>
            <a:pPr lvl="1"/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399DF6-B818-1A48-87C6-2371B828E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239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007F7-A8A9-1A47-9F1F-3934C0AC8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Impact to User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8E5D9-0AAB-3943-A179-09C2E96E2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data gathering is invisible to the user.</a:t>
            </a:r>
          </a:p>
          <a:p>
            <a:r>
              <a:rPr lang="en-US" dirty="0"/>
              <a:t>A digital signature of the vehicle will be created which may contain some personal information.  </a:t>
            </a:r>
          </a:p>
          <a:p>
            <a:r>
              <a:rPr lang="en-US" dirty="0"/>
              <a:t>More targeted marketing of products and services</a:t>
            </a:r>
          </a:p>
          <a:p>
            <a:pPr lvl="1"/>
            <a:r>
              <a:rPr lang="en-US" dirty="0"/>
              <a:t>E.g. </a:t>
            </a:r>
            <a:r>
              <a:rPr lang="en-US" dirty="0" err="1"/>
              <a:t>Tyre</a:t>
            </a:r>
            <a:r>
              <a:rPr lang="en-US" dirty="0"/>
              <a:t> suppliers contact the user when the </a:t>
            </a:r>
            <a:r>
              <a:rPr lang="en-US" dirty="0" err="1"/>
              <a:t>tyre’s</a:t>
            </a:r>
            <a:r>
              <a:rPr lang="en-US" dirty="0"/>
              <a:t> tread depth is low.</a:t>
            </a:r>
          </a:p>
          <a:p>
            <a:r>
              <a:rPr lang="en-US" dirty="0"/>
              <a:t>More efficient diagnosis of faults</a:t>
            </a:r>
          </a:p>
          <a:p>
            <a:pPr lvl="1"/>
            <a:r>
              <a:rPr lang="en-US" dirty="0"/>
              <a:t>E.g. Service providers can determine root-cause based on greater knowledge of vehicle performance over time. </a:t>
            </a:r>
          </a:p>
          <a:p>
            <a:r>
              <a:rPr lang="en-US" dirty="0"/>
              <a:t>Earlier indication of potential safety concerns</a:t>
            </a:r>
          </a:p>
          <a:p>
            <a:pPr lvl="1"/>
            <a:r>
              <a:rPr lang="en-US" dirty="0"/>
              <a:t>E.g. Anomalies in suspension performance can provide early warning to driver of shock absorber failure.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1A579A-74AE-A642-9B59-588CC5507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099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6C7CC-4E03-9E44-8308-1741F9764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Legal &amp; Ethical Considerations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98FBBC-0487-1E42-989E-5C1306C50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8BC762BF-0FDC-A340-9021-65ABDB61607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48374605"/>
                  </p:ext>
                </p:extLst>
              </p:nvPr>
            </p:nvGraphicFramePr>
            <p:xfrm>
              <a:off x="2739886" y="2571750"/>
              <a:ext cx="3048000" cy="1714500"/>
            </p:xfrm>
            <a:graphic>
              <a:graphicData uri="http://schemas.microsoft.com/office/powerpoint/2016/slidezoom">
                <pslz:sldZm>
                  <pslz:sldZmObj sldId="262" cId="3034820522">
                    <pslz:zmPr id="{5A4B09B7-6406-074C-8EFB-11893BC9C52C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extLst>
                  <a:ext uri="{FF2B5EF4-FFF2-40B4-BE49-F238E27FC236}">
                    <a16:creationId xmlns:a16="http://schemas.microsoft.com/office/drawing/2014/main" id="{8BC762BF-0FDC-A340-9021-65ABDB61607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739886" y="257175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9" name="Slide Zoom 8">
                <a:extLst>
                  <a:ext uri="{FF2B5EF4-FFF2-40B4-BE49-F238E27FC236}">
                    <a16:creationId xmlns:a16="http://schemas.microsoft.com/office/drawing/2014/main" id="{6E91BE38-BCA8-7345-88E7-19185B84D14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842973796"/>
                  </p:ext>
                </p:extLst>
              </p:nvPr>
            </p:nvGraphicFramePr>
            <p:xfrm>
              <a:off x="6228794" y="2571750"/>
              <a:ext cx="3048000" cy="1714500"/>
            </p:xfrm>
            <a:graphic>
              <a:graphicData uri="http://schemas.microsoft.com/office/powerpoint/2016/slidezoom">
                <pslz:sldZm>
                  <pslz:sldZmObj sldId="263" cId="1286991208">
                    <pslz:zmPr id="{3D6F338C-B54B-184A-BCA6-CF376A9AC689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9" name="Slide Zoom 8">
                <a:extLst>
                  <a:ext uri="{FF2B5EF4-FFF2-40B4-BE49-F238E27FC236}">
                    <a16:creationId xmlns:a16="http://schemas.microsoft.com/office/drawing/2014/main" id="{6E91BE38-BCA8-7345-88E7-19185B84D14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228794" y="257175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11" name="Slide Zoom 10">
                <a:extLst>
                  <a:ext uri="{FF2B5EF4-FFF2-40B4-BE49-F238E27FC236}">
                    <a16:creationId xmlns:a16="http://schemas.microsoft.com/office/drawing/2014/main" id="{EB0C9F51-A93B-3C47-90F8-C7C3E53B059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2819066"/>
                  </p:ext>
                </p:extLst>
              </p:nvPr>
            </p:nvGraphicFramePr>
            <p:xfrm>
              <a:off x="2739886" y="4399556"/>
              <a:ext cx="3048000" cy="1714500"/>
            </p:xfrm>
            <a:graphic>
              <a:graphicData uri="http://schemas.microsoft.com/office/powerpoint/2016/slidezoom">
                <pslz:sldZm>
                  <pslz:sldZmObj sldId="264" cId="1845509322">
                    <pslz:zmPr id="{CB0C02D6-ECDD-5D42-9740-DB7729D26088}" returnToParent="0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11" name="Slide Zoom 10">
                <a:extLst>
                  <a:ext uri="{FF2B5EF4-FFF2-40B4-BE49-F238E27FC236}">
                    <a16:creationId xmlns:a16="http://schemas.microsoft.com/office/drawing/2014/main" id="{EB0C9F51-A93B-3C47-90F8-C7C3E53B059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739886" y="4399556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13" name="Slide Zoom 12">
                <a:extLst>
                  <a:ext uri="{FF2B5EF4-FFF2-40B4-BE49-F238E27FC236}">
                    <a16:creationId xmlns:a16="http://schemas.microsoft.com/office/drawing/2014/main" id="{56708BBB-D199-4E4C-BC94-B84BD2F6EAA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45719872"/>
                  </p:ext>
                </p:extLst>
              </p:nvPr>
            </p:nvGraphicFramePr>
            <p:xfrm>
              <a:off x="6228794" y="4399556"/>
              <a:ext cx="3048000" cy="1714500"/>
            </p:xfrm>
            <a:graphic>
              <a:graphicData uri="http://schemas.microsoft.com/office/powerpoint/2016/slidezoom">
                <pslz:sldZm>
                  <pslz:sldZmObj sldId="269" cId="145267400">
                    <pslz:zmPr id="{517AD98F-F1D1-5041-96FA-0458973AF865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13" name="Slide Zoom 12">
                <a:extLst>
                  <a:ext uri="{FF2B5EF4-FFF2-40B4-BE49-F238E27FC236}">
                    <a16:creationId xmlns:a16="http://schemas.microsoft.com/office/drawing/2014/main" id="{56708BBB-D199-4E4C-BC94-B84BD2F6EAA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228794" y="4399556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69926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FD521-0C3D-3B41-8387-B648802A3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Digital Signature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0325B-47D2-7A41-956F-B29E281EF9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collated data will provide a digital signature of the vehicle.</a:t>
            </a:r>
          </a:p>
          <a:p>
            <a:r>
              <a:rPr lang="en-US" dirty="0"/>
              <a:t>This can be anonymised from the driver, but even so can be linked by correlating against other data sets. </a:t>
            </a:r>
          </a:p>
          <a:p>
            <a:r>
              <a:rPr lang="en-US" dirty="0"/>
              <a:t>Some information cannot be anonymised – service providers must know who to contact to provide their services. </a:t>
            </a:r>
          </a:p>
          <a:p>
            <a:r>
              <a:rPr lang="en-US" dirty="0"/>
              <a:t>There is a risk that the data could be used maliciously.</a:t>
            </a:r>
          </a:p>
          <a:p>
            <a:r>
              <a:rPr lang="en-US" dirty="0"/>
              <a:t>Privacy and security concerns must be addressed to enable adoption </a:t>
            </a:r>
            <a:r>
              <a:rPr lang="en-US" baseline="30000" dirty="0"/>
              <a:t>1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5D03F9-4A65-9945-AFD1-23BE4BBC9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391838"/>
            <a:ext cx="10809255" cy="304801"/>
          </a:xfrm>
        </p:spPr>
        <p:txBody>
          <a:bodyPr/>
          <a:lstStyle/>
          <a:p>
            <a:r>
              <a:rPr lang="en-US" baseline="30000" dirty="0"/>
              <a:t>1</a:t>
            </a:r>
            <a:r>
              <a:rPr lang="en-US" dirty="0"/>
              <a:t> Joy, J., &amp; </a:t>
            </a:r>
            <a:r>
              <a:rPr lang="en-US" dirty="0" err="1"/>
              <a:t>Gerla</a:t>
            </a:r>
            <a:r>
              <a:rPr lang="en-US" dirty="0"/>
              <a:t>, M. (2017). Internet of Vehicles and Autonomous Connected Car - Privacy and Security Issues. UCLA. Retrieved from https://</a:t>
            </a:r>
            <a:r>
              <a:rPr lang="en-US" dirty="0" err="1"/>
              <a:t>escholarship.org</a:t>
            </a:r>
            <a:r>
              <a:rPr lang="en-US" dirty="0"/>
              <a:t>/</a:t>
            </a:r>
            <a:r>
              <a:rPr lang="en-US" dirty="0" err="1"/>
              <a:t>uc</a:t>
            </a:r>
            <a:r>
              <a:rPr lang="en-US" dirty="0"/>
              <a:t>/item/7rp5604s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30929-5876-B541-AAFD-C3630ED7C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820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66617-670C-644A-8D94-1EC8DD7F9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Legality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C0316-3E6F-AF4B-9145-158CFA350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Technology advancement is outpacing the related legal frameworks </a:t>
            </a:r>
            <a:r>
              <a:rPr lang="en-US" baseline="30000" dirty="0"/>
              <a:t>1</a:t>
            </a:r>
            <a:r>
              <a:rPr lang="en-US" dirty="0"/>
              <a:t>.</a:t>
            </a:r>
          </a:p>
          <a:p>
            <a:r>
              <a:rPr lang="en-US" dirty="0"/>
              <a:t>Most countries do not have laws preventing the sharing of gathered automotive data. </a:t>
            </a:r>
          </a:p>
          <a:p>
            <a:r>
              <a:rPr lang="en-US" dirty="0"/>
              <a:t>Privacy legislation predominantly aims to protect personal data,</a:t>
            </a:r>
          </a:p>
          <a:p>
            <a:pPr lvl="1"/>
            <a:r>
              <a:rPr lang="en-US" dirty="0"/>
              <a:t>The data gathered in the automotive industry can often be classed as technical data and therefore legal as part of the OEMs product monitoring obligations </a:t>
            </a:r>
            <a:r>
              <a:rPr lang="en-US" baseline="30000" dirty="0"/>
              <a:t>1</a:t>
            </a:r>
            <a:r>
              <a:rPr lang="en-US" dirty="0"/>
              <a:t>. </a:t>
            </a:r>
          </a:p>
          <a:p>
            <a:r>
              <a:rPr lang="en-US" dirty="0"/>
              <a:t>Some automotive OEMs have signed voluntary agreements not to share personal data to third parties without permission </a:t>
            </a:r>
            <a:r>
              <a:rPr lang="en-US" baseline="30000" dirty="0"/>
              <a:t>2</a:t>
            </a:r>
            <a:r>
              <a:rPr lang="en-US" dirty="0"/>
              <a:t>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0F0194-462A-7940-B8A5-5C79090CD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019800"/>
            <a:ext cx="10443495" cy="676839"/>
          </a:xfrm>
        </p:spPr>
        <p:txBody>
          <a:bodyPr/>
          <a:lstStyle/>
          <a:p>
            <a:r>
              <a:rPr lang="en-US" baseline="30000" dirty="0"/>
              <a:t>1 </a:t>
            </a:r>
            <a:r>
              <a:rPr lang="en-US" dirty="0"/>
              <a:t>Fédération </a:t>
            </a:r>
            <a:r>
              <a:rPr lang="en-US" dirty="0" err="1"/>
              <a:t>Internationale</a:t>
            </a:r>
            <a:r>
              <a:rPr lang="en-US" dirty="0"/>
              <a:t> de </a:t>
            </a:r>
            <a:r>
              <a:rPr lang="en-US" dirty="0" err="1"/>
              <a:t>l'Automobile</a:t>
            </a:r>
            <a:r>
              <a:rPr lang="en-US" dirty="0"/>
              <a:t> (2017) Legal Memorandum on connected vehicles and data, </a:t>
            </a:r>
            <a:r>
              <a:rPr lang="en-US" dirty="0" err="1"/>
              <a:t>s.l.</a:t>
            </a:r>
            <a:r>
              <a:rPr lang="en-US" dirty="0"/>
              <a:t>: Osborne Clarke</a:t>
            </a:r>
            <a:r>
              <a:rPr lang="en-US" baseline="30000" dirty="0"/>
              <a:t>.</a:t>
            </a:r>
          </a:p>
          <a:p>
            <a:r>
              <a:rPr lang="en-US" baseline="30000" dirty="0"/>
              <a:t>2</a:t>
            </a:r>
            <a:r>
              <a:rPr lang="en-US" dirty="0"/>
              <a:t> Liedtke, M (2018) Connected cars accelerate down data-collection highway, Available at: https://</a:t>
            </a:r>
            <a:r>
              <a:rPr lang="en-US" dirty="0" err="1"/>
              <a:t>phys.org</a:t>
            </a:r>
            <a:r>
              <a:rPr lang="en-US" dirty="0"/>
              <a:t>/news/2018-12-cars-data-collection-highway.html (Accessed: 30th May 2019).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55BC3E-C4B6-4C42-A6BD-978C2B0D2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991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CAAFD-791E-E449-9BC4-D8EC37464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Data Ownership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FCB3F-012D-4946-B997-C187B3028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6428101" cy="3416300"/>
          </a:xfrm>
        </p:spPr>
        <p:txBody>
          <a:bodyPr/>
          <a:lstStyle/>
          <a:p>
            <a:r>
              <a:rPr lang="en-US" dirty="0"/>
              <a:t>The users owns their personal data.</a:t>
            </a:r>
          </a:p>
          <a:p>
            <a:r>
              <a:rPr lang="en-US" dirty="0"/>
              <a:t>Users are typically willing to share the data if they receive clear and relevant benefits in return </a:t>
            </a:r>
            <a:r>
              <a:rPr lang="en-US" baseline="30000" dirty="0"/>
              <a:t>1</a:t>
            </a:r>
            <a:r>
              <a:rPr lang="en-US" dirty="0"/>
              <a:t>.</a:t>
            </a:r>
          </a:p>
          <a:p>
            <a:r>
              <a:rPr lang="en-US" dirty="0"/>
              <a:t>Willingness to share data varies depending on geography and use case (</a:t>
            </a:r>
            <a:r>
              <a:rPr lang="en-US" i="1" dirty="0"/>
              <a:t>see figure 1</a:t>
            </a:r>
            <a:r>
              <a:rPr lang="en-US" dirty="0"/>
              <a:t>). 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72CC6C-C352-9141-9E08-3D9843E69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391838"/>
            <a:ext cx="10189053" cy="304801"/>
          </a:xfrm>
        </p:spPr>
        <p:txBody>
          <a:bodyPr/>
          <a:lstStyle/>
          <a:p>
            <a:r>
              <a:rPr lang="en-US" baseline="30000" dirty="0"/>
              <a:t>1</a:t>
            </a:r>
            <a:r>
              <a:rPr lang="en-US" dirty="0"/>
              <a:t> McKinsey &amp; Company (2016) Monetizing car data, </a:t>
            </a:r>
            <a:r>
              <a:rPr lang="en-US" dirty="0" err="1"/>
              <a:t>s.l.</a:t>
            </a:r>
            <a:r>
              <a:rPr lang="en-US" dirty="0"/>
              <a:t>: McKinsey &amp; Company.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7ACE5B-06CF-CA4C-958E-5A68B1981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4606FD-AA04-B74C-B1DC-66FD261B4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7526" y="2603500"/>
            <a:ext cx="3537682" cy="3745138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69A2F19E-EA3E-6644-B5D0-0E58BBEDEC2B}"/>
              </a:ext>
            </a:extLst>
          </p:cNvPr>
          <p:cNvSpPr txBox="1">
            <a:spLocks/>
          </p:cNvSpPr>
          <p:nvPr/>
        </p:nvSpPr>
        <p:spPr>
          <a:xfrm>
            <a:off x="9420418" y="6348638"/>
            <a:ext cx="991897" cy="285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1" i="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Figure 1</a:t>
            </a:r>
          </a:p>
        </p:txBody>
      </p:sp>
    </p:spTree>
    <p:extLst>
      <p:ext uri="{BB962C8B-B14F-4D97-AF65-F5344CB8AC3E}">
        <p14:creationId xmlns:p14="http://schemas.microsoft.com/office/powerpoint/2010/main" val="18455093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7D4D3-629D-E545-91CA-B2F2D1FF9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Duty to Inform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FCD98-3609-8D47-B4F6-C7169A868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Insurance company telematics devices regularly detect speeding drivers but are not reported to the authorities</a:t>
            </a:r>
          </a:p>
          <a:p>
            <a:r>
              <a:rPr lang="en-US" dirty="0"/>
              <a:t>Telematics data will be provided to authorities on a court order </a:t>
            </a:r>
            <a:r>
              <a:rPr lang="en-US" baseline="30000" dirty="0"/>
              <a:t>1</a:t>
            </a:r>
            <a:r>
              <a:rPr lang="en-US" dirty="0"/>
              <a:t>. </a:t>
            </a:r>
          </a:p>
          <a:p>
            <a:r>
              <a:rPr lang="en-US" dirty="0"/>
              <a:t>Automotive sensor data analysis allows for the detection of vehicle condition and operating parameters. </a:t>
            </a:r>
          </a:p>
          <a:p>
            <a:r>
              <a:rPr lang="en-US" dirty="0" err="1"/>
              <a:t>Analysed</a:t>
            </a:r>
            <a:r>
              <a:rPr lang="en-US" dirty="0"/>
              <a:t> data may show that a vehicle is operating with insufficient </a:t>
            </a:r>
            <a:r>
              <a:rPr lang="en-US" dirty="0" err="1"/>
              <a:t>tyre</a:t>
            </a:r>
            <a:r>
              <a:rPr lang="en-US" dirty="0"/>
              <a:t> tread depth. </a:t>
            </a:r>
          </a:p>
          <a:p>
            <a:r>
              <a:rPr lang="en-US" dirty="0"/>
              <a:t>A court order could require this type of information to be provided which may also alter liability.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56B30-5FEF-7D43-B142-30FAF36B1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151418"/>
            <a:ext cx="11630890" cy="545221"/>
          </a:xfrm>
        </p:spPr>
        <p:txBody>
          <a:bodyPr/>
          <a:lstStyle/>
          <a:p>
            <a:r>
              <a:rPr lang="en-US" baseline="30000" dirty="0"/>
              <a:t>1 </a:t>
            </a:r>
            <a:r>
              <a:rPr lang="en-US" dirty="0"/>
              <a:t>Hunter, T (2014) Insurers admit 'black box' data may be handed to police, Available at: https://</a:t>
            </a:r>
            <a:r>
              <a:rPr lang="en-US" dirty="0" err="1"/>
              <a:t>www.telegraph.co.uk</a:t>
            </a:r>
            <a:r>
              <a:rPr lang="en-US" dirty="0"/>
              <a:t>/finance/</a:t>
            </a:r>
            <a:r>
              <a:rPr lang="en-US" dirty="0" err="1"/>
              <a:t>personalfinance</a:t>
            </a:r>
            <a:r>
              <a:rPr lang="en-US" dirty="0"/>
              <a:t>/insurance/</a:t>
            </a:r>
            <a:r>
              <a:rPr lang="en-US" dirty="0" err="1"/>
              <a:t>motorinsurance</a:t>
            </a:r>
            <a:r>
              <a:rPr lang="en-US" dirty="0"/>
              <a:t>/11217690/Insurers-admit-black-box-data-may-be-handed-to-</a:t>
            </a:r>
            <a:r>
              <a:rPr lang="en-US" dirty="0" err="1"/>
              <a:t>police.html</a:t>
            </a:r>
            <a:r>
              <a:rPr lang="en-US" dirty="0"/>
              <a:t> (Accessed: 30th May 2019).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11EE83-238A-6F4A-8EEE-2103C6EE4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674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0D87C-F6D5-4740-96C2-3E1BF70AF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Sensata’s</a:t>
            </a:r>
            <a:r>
              <a:rPr lang="en-US" dirty="0"/>
              <a:t> Marketing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2AE31-DFF8-A047-84A7-5777E8492A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Be clear we are not selling the entire data set but distinct pieces of information, e.g.</a:t>
            </a:r>
          </a:p>
          <a:p>
            <a:pPr lvl="1"/>
            <a:r>
              <a:rPr lang="en-US" dirty="0"/>
              <a:t>“</a:t>
            </a:r>
            <a:r>
              <a:rPr lang="en-US" dirty="0" err="1"/>
              <a:t>Tyre</a:t>
            </a:r>
            <a:r>
              <a:rPr lang="en-US" dirty="0"/>
              <a:t> tread level is low”</a:t>
            </a:r>
          </a:p>
          <a:p>
            <a:pPr lvl="1"/>
            <a:r>
              <a:rPr lang="en-US" dirty="0"/>
              <a:t>“Shock absorber is not performing optimally”</a:t>
            </a:r>
          </a:p>
          <a:p>
            <a:pPr lvl="1"/>
            <a:r>
              <a:rPr lang="en-US" dirty="0"/>
              <a:t>“Region A has a typical road profile of XYZ”</a:t>
            </a:r>
          </a:p>
          <a:p>
            <a:pPr lvl="1"/>
            <a:r>
              <a:rPr lang="en-US" dirty="0"/>
              <a:t>“</a:t>
            </a:r>
            <a:r>
              <a:rPr lang="en-US" dirty="0" err="1"/>
              <a:t>Tyre</a:t>
            </a:r>
            <a:r>
              <a:rPr lang="en-US" dirty="0"/>
              <a:t> X has a lower life expectancy on roads with a profile of XYZ”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F5E356C-9EE3-634C-8EE4-4073E95770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Work with IT specialists to ensure data is secure.</a:t>
            </a:r>
          </a:p>
          <a:p>
            <a:pPr lvl="1"/>
            <a:r>
              <a:rPr lang="en-US" dirty="0"/>
              <a:t>Privacy concerns if data is leaked.</a:t>
            </a:r>
          </a:p>
          <a:p>
            <a:pPr lvl="1"/>
            <a:r>
              <a:rPr lang="en-US" dirty="0" err="1"/>
              <a:t>Minimise</a:t>
            </a:r>
            <a:r>
              <a:rPr lang="en-US" dirty="0"/>
              <a:t> risk of malicious use.</a:t>
            </a: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EA92D2-E8A4-CE4B-852C-E76EBE4A1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055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0D87C-F6D5-4740-96C2-3E1BF70AF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Sensata’s</a:t>
            </a:r>
            <a:r>
              <a:rPr lang="en-US" dirty="0"/>
              <a:t> Marketing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2AE31-DFF8-A047-84A7-5777E8492A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b="1" dirty="0"/>
              <a:t>Ensure compliance to all relevant legislation</a:t>
            </a:r>
          </a:p>
          <a:p>
            <a:pPr lvl="1"/>
            <a:r>
              <a:rPr lang="en-US" dirty="0"/>
              <a:t>Legislation is changing to adapt to growth in connected services.</a:t>
            </a:r>
          </a:p>
          <a:p>
            <a:pPr lvl="1"/>
            <a:r>
              <a:rPr lang="en-US" dirty="0"/>
              <a:t>Work with Legal teams to understand legal implications of data gathering, processing and selling.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EDF08D-1CDB-6042-8362-BB1DF271D7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1" dirty="0"/>
              <a:t>Ensure data is managed ethically</a:t>
            </a:r>
          </a:p>
          <a:p>
            <a:pPr lvl="1"/>
            <a:r>
              <a:rPr lang="en-US" dirty="0"/>
              <a:t>Inform the user and gain agreement on gathering the data and how it will be used. </a:t>
            </a:r>
          </a:p>
          <a:p>
            <a:pPr lvl="1"/>
            <a:r>
              <a:rPr lang="en-US" dirty="0"/>
              <a:t>Make gathered data available to user.</a:t>
            </a:r>
          </a:p>
          <a:p>
            <a:pPr lvl="1"/>
            <a:r>
              <a:rPr lang="en-US" dirty="0"/>
              <a:t>Make clear the benefits of data sharing to the user. 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AF73-9841-5840-AE7E-240F2DF8A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3036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351</TotalTime>
  <Words>1059</Words>
  <Application>Microsoft Macintosh PowerPoint</Application>
  <PresentationFormat>Widescreen</PresentationFormat>
  <Paragraphs>93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 Boardroom</vt:lpstr>
      <vt:lpstr>Marketing Management Assignment 1</vt:lpstr>
      <vt:lpstr>Company Background</vt:lpstr>
      <vt:lpstr>What Data Means to Sensata</vt:lpstr>
      <vt:lpstr>Typical Data Gathering</vt:lpstr>
      <vt:lpstr>Impact to User</vt:lpstr>
      <vt:lpstr>Legal &amp; Ethical Considerations</vt:lpstr>
      <vt:lpstr>Digital Signature</vt:lpstr>
      <vt:lpstr>Legality</vt:lpstr>
      <vt:lpstr>Data Ownership</vt:lpstr>
      <vt:lpstr>Duty to Inform</vt:lpstr>
      <vt:lpstr>Sensata’s Marketing Challenges</vt:lpstr>
      <vt:lpstr>Sensata’s Marketing Challenges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Assignment 1</dc:title>
  <dc:subject/>
  <dc:creator>Wilson, Jamie</dc:creator>
  <cp:keywords/>
  <dc:description/>
  <cp:lastModifiedBy>Wilson, Jamie</cp:lastModifiedBy>
  <cp:revision>1</cp:revision>
  <dcterms:created xsi:type="dcterms:W3CDTF">2019-05-30T11:29:24Z</dcterms:created>
  <dcterms:modified xsi:type="dcterms:W3CDTF">2019-05-30T17:21:05Z</dcterms:modified>
  <cp:category/>
</cp:coreProperties>
</file>