
<file path=[Content_Types].xml><?xml version="1.0" encoding="utf-8"?>
<Types xmlns="http://schemas.openxmlformats.org/package/2006/content-types">
  <Default Extension="xml" ContentType="application/vnd.openxmlformats-package.core-properties+xml"/>
  <Default Extension="rels" ContentType="application/vnd.openxmlformats-package.relationships+xml"/>
  <Override PartName="/docProps/app.xml" ContentType="application/vnd.openxmlformats-officedocument.extended-properties+xml"/>
  <Override PartName="/ppt/presentation.xml" ContentType="application/vnd.openxmlformats-officedocument.presentationml.presentation.main+xml"/>
  <Override PartName="/ppt/theme/theme1.xml" ContentType="application/vnd.openxmlformats-officedocument.theme+xml"/>
  <Override PartName="/ppt/slideMasters/slideMaster1.xml" ContentType="application/vnd.openxmlformats-officedocument.presentationml.slideMaster+xml"/>
  <Override PartName="/ppt/slideMasters/theme/theme2.xml" ContentType="application/vnd.openxmlformats-officedocument.theme+xml"/>
  <Override PartName="/ppt/slideLayouts/slideLayout1.xml" ContentType="application/vnd.openxmlformats-officedocument.presentationml.slideLayout+xml"/>
  <Override PartName="/ppt/notesMasters/notesMaster1.xml" ContentType="application/vnd.openxmlformats-officedocument.presentationml.notesMaster+xml"/>
  <Override PartName="/ppt/notesMasters/theme/theme3.xml" ContentType="application/vnd.openxmlformats-officedocument.theme+xml"/>
  <Override PartName="/ppt/presProps.xml" ContentType="application/vnd.openxmlformats-officedocument.presentationml.presProps+xml"/>
  <Override PartName="/ppt/tableStyles.xml" ContentType="application/vnd.openxmlformats-officedocument.presentationml.tableStyles+xml"/>
  <Override PartName="/ppt/slides/slide1.xml" ContentType="application/vnd.openxmlformats-officedocument.presentationml.slide+xml"/>
  <Override PartName="/ppt/notesSlides/notesSlide1.xml" ContentType="application/vnd.openxmlformats-officedocument.presentationml.notesSlide+xml"/>
  <Override PartName="/ppt/slides/slide2.xml" ContentType="application/vnd.openxmlformats-officedocument.presentationml.slide+xml"/>
  <Override PartName="/ppt/notesSlides/notesSlide2.xml" ContentType="application/vnd.openxmlformats-officedocument.presentationml.notesSlide+xml"/>
  <Override PartName="/ppt/slides/slide3.xml" ContentType="application/vnd.openxmlformats-officedocument.presentationml.slide+xml"/>
  <Override PartName="/ppt/notesSlides/notesSlide3.xml" ContentType="application/vnd.openxmlformats-officedocument.presentationml.notesSlide+xml"/>
  <Override PartName="/ppt/slides/slide4.xml" ContentType="application/vnd.openxmlformats-officedocument.presentationml.slide+xml"/>
  <Override PartName="/ppt/notesSlides/notesSlide4.xml" ContentType="application/vnd.openxmlformats-officedocument.presentationml.notesSlide+xml"/>
  <Override PartName="/ppt/slides/slide5.xml" ContentType="application/vnd.openxmlformats-officedocument.presentationml.slide+xml"/>
  <Override PartName="/ppt/notesSlides/notesSlide5.xml" ContentType="application/vnd.openxmlformats-officedocument.presentationml.notesSlide+xml"/>
  <Override PartName="/ppt/slides/slide6.xml" ContentType="application/vnd.openxmlformats-officedocument.presentationml.slide+xml"/>
  <Override PartName="/ppt/notesSlides/notesSlide6.xml" ContentType="application/vnd.openxmlformats-officedocument.presentationml.notesSlide+xml"/>
  <Override PartName="/ppt/slides/slide7.xml" ContentType="application/vnd.openxmlformats-officedocument.presentationml.slide+xml"/>
  <Override PartName="/ppt/notesSlides/notesSlide7.xml" ContentType="application/vnd.openxmlformats-officedocument.presentationml.notesSlide+xml"/>
  <Override PartName="/ppt/slides/slide8.xml" ContentType="application/vnd.openxmlformats-officedocument.presentationml.slide+xml"/>
  <Override PartName="/ppt/notesSlides/notesSlide8.xml" ContentType="application/vnd.openxmlformats-officedocument.presentationml.notesSlide+xml"/>
  <Override PartName="/ppt/slides/slide9.xml" ContentType="application/vnd.openxmlformats-officedocument.presentationml.slide+xml"/>
  <Override PartName="/ppt/notesSlides/notesSlide9.xml" ContentType="application/vnd.openxmlformats-officedocument.presentationml.notesSlide+xml"/>
  <Override PartName="/ppt/slides/slide10.xml" ContentType="application/vnd.openxmlformats-officedocument.presentationml.slide+xml"/>
  <Override PartName="/ppt/notesSlides/notesSlide10.xml" ContentType="application/vnd.openxmlformats-officedocument.presentationml.notesSlide+xml"/>
  <Override PartName="/ppt/slides/slide11.xml" ContentType="application/vnd.openxmlformats-officedocument.presentationml.slide+xml"/>
  <Override PartName="/ppt/notesSlides/notesSlide11.xml" ContentType="application/vnd.openxmlformats-officedocument.presentationml.notesSlide+xml"/>
  <Override PartName="/ppt/slides/slide12.xml" ContentType="application/vnd.openxmlformats-officedocument.presentationml.slide+xml"/>
  <Override PartName="/ppt/notesSlides/notesSlide12.xml" ContentType="application/vnd.openxmlformats-officedocument.presentationml.notesSlide+xml"/>
  <Override PartName="/ppt/slides/slide13.xml" ContentType="application/vnd.openxmlformats-officedocument.presentationml.slide+xml"/>
  <Override PartName="/ppt/notesSlides/notesSlide13.xml" ContentType="application/vnd.openxmlformats-officedocument.presentationml.notesSlide+xml"/>
  <Override PartName="/ppt/slides/slide14.xml" ContentType="application/vnd.openxmlformats-officedocument.presentationml.slide+xml"/>
  <Override PartName="/ppt/notesSlides/notesSlide14.xml" ContentType="application/vnd.openxmlformats-officedocument.presentationml.notesSlide+xml"/>
  <Override PartName="/ppt/slides/slide15.xml" ContentType="application/vnd.openxmlformats-officedocument.presentationml.slide+xml"/>
  <Override PartName="/ppt/notesSlides/notesSlide15.xml" ContentType="application/vnd.openxmlformats-officedocument.presentationml.notesSlide+xml"/>
</Types>
</file>

<file path=_rels/.rels>&#65279;<?xml version="1.0" encoding="utf-8"?><Relationships xmlns="http://schemas.openxmlformats.org/package/2006/relationships"><Relationship Type="http://schemas.openxmlformats.org/package/2006/relationships/metadata/core-properties" Target="/docProps/core.xml" Id="Rfcf428e0cce94a08" /><Relationship Type="http://schemas.openxmlformats.org/officeDocument/2006/relationships/extended-properties" Target="/docProps/app.xml" Id="Rc7533f5ce75648bf" /><Relationship Type="http://schemas.openxmlformats.org/officeDocument/2006/relationships/officeDocument" Target="/ppt/presentation.xml" Id="Rc4db81a827dc466c" /></Relationships>
</file>

<file path=ppt/presentation.xml><?xml version="1.0" encoding="utf-8"?>
<p:presentation xmlns:p="http://schemas.openxmlformats.org/presentationml/2006/main">
  <p:sldMasterIdLst>
    <p:sldMasterId xmlns:r="http://schemas.openxmlformats.org/officeDocument/2006/relationships" id="2147483648" r:id="Radefbd9801a54399"/>
  </p:sldMasterIdLst>
  <p:notesMasterIdLst>
    <p:notesMasterId xmlns:r="http://schemas.openxmlformats.org/officeDocument/2006/relationships" r:id="Rb9caa8710f4546b2"/>
  </p:notesMasterIdLst>
  <p:sldIdLst>
    <p:sldId xmlns:r="http://schemas.openxmlformats.org/officeDocument/2006/relationships" id="256" r:id="R67ed3b3c503a4d7a"/>
    <p:sldId xmlns:r="http://schemas.openxmlformats.org/officeDocument/2006/relationships" id="257" r:id="R6d37314378ef419c"/>
    <p:sldId xmlns:r="http://schemas.openxmlformats.org/officeDocument/2006/relationships" id="258" r:id="Re3e6694f291f43ed"/>
    <p:sldId xmlns:r="http://schemas.openxmlformats.org/officeDocument/2006/relationships" id="259" r:id="R94a76dc35b6b4de5"/>
    <p:sldId xmlns:r="http://schemas.openxmlformats.org/officeDocument/2006/relationships" id="260" r:id="Rcfb3129b673f486f"/>
    <p:sldId xmlns:r="http://schemas.openxmlformats.org/officeDocument/2006/relationships" id="261" r:id="R191d22c084574043"/>
    <p:sldId xmlns:r="http://schemas.openxmlformats.org/officeDocument/2006/relationships" id="262" r:id="Rdd510cdf4c004f53"/>
    <p:sldId xmlns:r="http://schemas.openxmlformats.org/officeDocument/2006/relationships" id="263" r:id="R107289e29ff24bb6"/>
    <p:sldId xmlns:r="http://schemas.openxmlformats.org/officeDocument/2006/relationships" id="264" r:id="Rc626a160ab3a4773"/>
    <p:sldId xmlns:r="http://schemas.openxmlformats.org/officeDocument/2006/relationships" id="265" r:id="Rc7251c93ed324728"/>
    <p:sldId xmlns:r="http://schemas.openxmlformats.org/officeDocument/2006/relationships" id="266" r:id="R9d42cf136f174789"/>
    <p:sldId xmlns:r="http://schemas.openxmlformats.org/officeDocument/2006/relationships" id="267" r:id="R737dd5e02e434963"/>
    <p:sldId xmlns:r="http://schemas.openxmlformats.org/officeDocument/2006/relationships" id="268" r:id="R1cefa5444b60425c"/>
    <p:sldId xmlns:r="http://schemas.openxmlformats.org/officeDocument/2006/relationships" id="269" r:id="R1547913c75304082"/>
    <p:sldId xmlns:r="http://schemas.openxmlformats.org/officeDocument/2006/relationships" id="270" r:id="R6502f2c262fd4e2d"/>
  </p:sldIdLst>
  <p:sldSz cx="12192000" cy="6858000"/>
  <p:notesSz cx="6858000" cy="9144000"/>
  <p:defaultTextStyle>
    <a:defPPr xmlns:a="http://schemas.openxmlformats.org/drawingml/2006/main">
      <a:defRPr lang="en-US"/>
    </a:defPPr>
    <a:lvl1pPr xmlns:a="http://schemas.openxmlformats.org/drawingml/2006/main" marL="0" indent="0" algn="l" defTabSz="914400">
      <a:defRPr sz="1800" kern="1200">
        <a:solidFill>
          <a:schemeClr val="tx1"/>
        </a:solidFill>
        <a:latin typeface="+mn-lt"/>
        <a:ea typeface="+mn-ea"/>
        <a:cs typeface="+mn-cs"/>
      </a:defRPr>
    </a:lvl1pPr>
    <a:lvl2pPr xmlns:a="http://schemas.openxmlformats.org/drawingml/2006/main" marL="457200" indent="0" algn="l" defTabSz="914400">
      <a:defRPr sz="1800" kern="1200">
        <a:solidFill>
          <a:schemeClr val="tx1"/>
        </a:solidFill>
        <a:latin typeface="+mn-lt"/>
        <a:ea typeface="+mn-ea"/>
        <a:cs typeface="+mn-cs"/>
      </a:defRPr>
    </a:lvl2pPr>
    <a:lvl3pPr xmlns:a="http://schemas.openxmlformats.org/drawingml/2006/main" marL="914400" indent="0" algn="l" defTabSz="914400">
      <a:defRPr sz="1800" kern="1200">
        <a:solidFill>
          <a:schemeClr val="tx1"/>
        </a:solidFill>
        <a:latin typeface="+mn-lt"/>
        <a:ea typeface="+mn-ea"/>
        <a:cs typeface="+mn-cs"/>
      </a:defRPr>
    </a:lvl3pPr>
    <a:lvl4pPr xmlns:a="http://schemas.openxmlformats.org/drawingml/2006/main" marL="1371600" indent="0" algn="l" defTabSz="914400">
      <a:defRPr sz="1800" kern="1200">
        <a:solidFill>
          <a:schemeClr val="tx1"/>
        </a:solidFill>
        <a:latin typeface="+mn-lt"/>
        <a:ea typeface="+mn-ea"/>
        <a:cs typeface="+mn-cs"/>
      </a:defRPr>
    </a:lvl4pPr>
    <a:lvl5pPr xmlns:a="http://schemas.openxmlformats.org/drawingml/2006/main" marL="1828800" indent="0" algn="l" defTabSz="914400">
      <a:defRPr sz="1800" kern="1200">
        <a:solidFill>
          <a:schemeClr val="tx1"/>
        </a:solidFill>
        <a:latin typeface="+mn-lt"/>
        <a:ea typeface="+mn-ea"/>
        <a:cs typeface="+mn-cs"/>
      </a:defRPr>
    </a:lvl5pPr>
    <a:lvl6pPr xmlns:a="http://schemas.openxmlformats.org/drawingml/2006/main" marL="2286000" indent="0" algn="l" defTabSz="914400">
      <a:defRPr sz="1800" kern="1200">
        <a:solidFill>
          <a:schemeClr val="tx1"/>
        </a:solidFill>
        <a:latin typeface="+mn-lt"/>
        <a:ea typeface="+mn-ea"/>
        <a:cs typeface="+mn-cs"/>
      </a:defRPr>
    </a:lvl6pPr>
    <a:lvl7pPr xmlns:a="http://schemas.openxmlformats.org/drawingml/2006/main" marL="2743200" indent="0" algn="l" defTabSz="914400">
      <a:defRPr sz="1800" kern="1200">
        <a:solidFill>
          <a:schemeClr val="tx1"/>
        </a:solidFill>
        <a:latin typeface="+mn-lt"/>
        <a:ea typeface="+mn-ea"/>
        <a:cs typeface="+mn-cs"/>
      </a:defRPr>
    </a:lvl7pPr>
    <a:lvl8pPr xmlns:a="http://schemas.openxmlformats.org/drawingml/2006/main" marL="3200400" indent="0" algn="l" defTabSz="914400">
      <a:defRPr sz="1800" kern="1200">
        <a:solidFill>
          <a:schemeClr val="tx1"/>
        </a:solidFill>
        <a:latin typeface="+mn-lt"/>
        <a:ea typeface="+mn-ea"/>
        <a:cs typeface="+mn-cs"/>
      </a:defRPr>
    </a:lvl8pPr>
    <a:lvl9pPr xmlns:a="http://schemas.openxmlformats.org/drawingml/2006/main" marL="3657600" indent="0" algn="l" defTabSz="91440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p:extLst>
    <p:ext xmlns:p14="http://schemas.microsoft.com/office/powerpoint/2010/main" uri="{E76CE94A-603C-4142-B9EB-6D1370010A27}">
      <p14:discardImageEditData val="0"/>
    </p:ext>
    <p:ext xmlns:p14="http://schemas.microsoft.com/office/powerpoint/2010/main" uri="{D31A062A-798A-4329-ABDD-BBA856620510}">
      <p14:defaultImageDpi val="32767"/>
    </p:ext>
    <p:ext xmlns:p15="http://schemas.microsoft.com/office/powerpoint/2012/main" uri="{FD5EFAAD-0ECE-453E-9831-46B23BE46B34}">
      <p15:chartTrackingRefBased val="1"/>
    </p:ext>
  </p:extLst>
</p:presentationPr>
</file>

<file path=ppt/tableStyles.xml><?xml version="1.0" encoding="utf-8"?>
<a:tblStyleLst xmlns:a="http://schemas.openxmlformats.org/drawingml/2006/main" def="{5C22544A-7EE6-4342-B048-85BDC9FD1C3A}"/>
</file>

<file path=ppt/_rels/presentation.xml.rels>&#65279;<?xml version="1.0" encoding="utf-8"?><Relationships xmlns="http://schemas.openxmlformats.org/package/2006/relationships"><Relationship Type="http://schemas.openxmlformats.org/officeDocument/2006/relationships/theme" Target="/ppt/theme/theme1.xml" Id="Rcdc7fd8af2854d07" /><Relationship Type="http://schemas.openxmlformats.org/officeDocument/2006/relationships/slideMaster" Target="/ppt/slideMasters/slideMaster1.xml" Id="Radefbd9801a54399" /><Relationship Type="http://schemas.openxmlformats.org/officeDocument/2006/relationships/notesMaster" Target="/ppt/notesMasters/notesMaster1.xml" Id="Rb9caa8710f4546b2" /><Relationship Type="http://schemas.openxmlformats.org/officeDocument/2006/relationships/presProps" Target="/ppt/presProps.xml" Id="Rc7108a601ae04224" /><Relationship Type="http://schemas.openxmlformats.org/officeDocument/2006/relationships/tableStyles" Target="/ppt/tableStyles.xml" Id="R8b3c667c85634335" /><Relationship Type="http://schemas.openxmlformats.org/officeDocument/2006/relationships/slide" Target="/ppt/slides/slide1.xml" Id="R67ed3b3c503a4d7a" /><Relationship Type="http://schemas.openxmlformats.org/officeDocument/2006/relationships/slide" Target="/ppt/slides/slide2.xml" Id="R6d37314378ef419c" /><Relationship Type="http://schemas.openxmlformats.org/officeDocument/2006/relationships/slide" Target="/ppt/slides/slide3.xml" Id="Re3e6694f291f43ed" /><Relationship Type="http://schemas.openxmlformats.org/officeDocument/2006/relationships/slide" Target="/ppt/slides/slide4.xml" Id="R94a76dc35b6b4de5" /><Relationship Type="http://schemas.openxmlformats.org/officeDocument/2006/relationships/slide" Target="/ppt/slides/slide5.xml" Id="Rcfb3129b673f486f" /><Relationship Type="http://schemas.openxmlformats.org/officeDocument/2006/relationships/slide" Target="/ppt/slides/slide6.xml" Id="R191d22c084574043" /><Relationship Type="http://schemas.openxmlformats.org/officeDocument/2006/relationships/slide" Target="/ppt/slides/slide7.xml" Id="Rdd510cdf4c004f53" /><Relationship Type="http://schemas.openxmlformats.org/officeDocument/2006/relationships/slide" Target="/ppt/slides/slide8.xml" Id="R107289e29ff24bb6" /><Relationship Type="http://schemas.openxmlformats.org/officeDocument/2006/relationships/slide" Target="/ppt/slides/slide9.xml" Id="Rc626a160ab3a4773" /><Relationship Type="http://schemas.openxmlformats.org/officeDocument/2006/relationships/slide" Target="/ppt/slides/slide10.xml" Id="Rc7251c93ed324728" /><Relationship Type="http://schemas.openxmlformats.org/officeDocument/2006/relationships/slide" Target="/ppt/slides/slide11.xml" Id="R9d42cf136f174789" /><Relationship Type="http://schemas.openxmlformats.org/officeDocument/2006/relationships/slide" Target="/ppt/slides/slide12.xml" Id="R737dd5e02e434963" /><Relationship Type="http://schemas.openxmlformats.org/officeDocument/2006/relationships/slide" Target="/ppt/slides/slide13.xml" Id="R1cefa5444b60425c" /><Relationship Type="http://schemas.openxmlformats.org/officeDocument/2006/relationships/slide" Target="/ppt/slides/slide14.xml" Id="R1547913c75304082" /><Relationship Type="http://schemas.openxmlformats.org/officeDocument/2006/relationships/slide" Target="/ppt/slides/slide15.xml" Id="R6502f2c262fd4e2d" /></Relationships>
</file>

<file path=ppt/notesMasters/_rels/notesMaster1.xml.rels>&#65279;<?xml version="1.0" encoding="utf-8"?><Relationships xmlns="http://schemas.openxmlformats.org/package/2006/relationships"><Relationship Type="http://schemas.openxmlformats.org/officeDocument/2006/relationships/theme" Target="/ppt/notesMasters/theme/theme3.xml" Id="R440b081a2c294f80" /></Relationships>
</file>

<file path=ppt/notesMasters/notesMaster1.xml><?xml version="1.0" encoding="utf-8"?>
<p:notesMaster xmlns:p="http://schemas.openxmlformats.org/presentationml/2006/main">
  <p:cSld>
    <p:bg>
      <p:bgRef idx="1001">
        <a:schemeClr xmlns:a="http://schemas.openxmlformats.org/drawingml/2006/main" val="bg1"/>
      </p:bgRef>
    </p:bg>
    <p:spTree>
      <p:nvGrpSpPr>
        <p:cNvPr id="1" name=""/>
        <p:cNvGrpSpPr/>
        <p:nvPr/>
      </p:nvGrpSpPr>
      <p:grpSpPr>
        <a:xfrm xmlns:a="http://schemas.openxmlformats.org/drawingml/2006/main"/>
      </p:grpSpPr>
      <p:sp>
        <p:nvSpPr>
          <p:cNvPr id="2" name="Header Placeholder"/>
          <p:cNvSpPr/>
          <p:nvPr>
            <p:ph type="hdr" sz="quarter"/>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3" name="Date Placeholder"/>
          <p:cNvSpPr/>
          <p:nvPr>
            <p:ph type="dt" sz="quarter" idx="1"/>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4" name="Slide Image Placeholder"/>
          <p:cNvSpPr/>
          <p:nvPr>
            <p:ph type="sldImg" idx="2"/>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5" name="Notes Placeholder"/>
          <p:cNvSpPr/>
          <p:nvPr>
            <p:ph type="body" sz="quarter" idx="3"/>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6" name="Footer Placeholder"/>
          <p:cNvSpPr/>
          <p:nvPr>
            <p:ph type="ftr" sz="quarter" idx="4"/>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7" name="Slide Number Placeholder"/>
          <p:cNvSpPr/>
          <p:nvPr>
            <p:ph type="sldNum" sz="quarter" idx="5"/>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Tree>
  </p:cSld>
  <p:clrMap bg1="lt1" tx1="dk1" bg2="lt2" tx2="dk2" accent1="accent1" accent2="accent2" accent3="accent3" accent4="accent4" accent5="accent5" accent6="accent6" hlink="hlink" folHlink="folHlink"/>
  <p:notesStyle>
    <a:lvl1pPr xmlns:a="http://schemas.openxmlformats.org/drawingml/2006/main" marL="0" algn="l" defTabSz="914400" rtl="0" eaLnBrk="1" latinLnBrk="0" hangingPunct="1">
      <a:defRPr sz="1200" kern="1200"/>
    </a:lvl1pPr>
  </p:notesStyle>
</p:notesMaster>
</file>

<file path=ppt/notesMasters/theme/theme3.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theme>
</file>

<file path=ppt/notesSlides/_rels/notesSlide1.xml.rels>&#65279;<?xml version="1.0" encoding="utf-8"?><Relationships xmlns="http://schemas.openxmlformats.org/package/2006/relationships"><Relationship Type="http://schemas.openxmlformats.org/officeDocument/2006/relationships/slide" Target="/ppt/slides/slide1.xml" Id="Rb875040f1a1449e8" /><Relationship Type="http://schemas.openxmlformats.org/officeDocument/2006/relationships/notesMaster" Target="/ppt/notesMasters/notesMaster1.xml" Id="Rfe73867a3c014fcd" /></Relationships>
</file>

<file path=ppt/notesSlides/_rels/notesSlide2.xml.rels>&#65279;<?xml version="1.0" encoding="utf-8"?><Relationships xmlns="http://schemas.openxmlformats.org/package/2006/relationships"><Relationship Type="http://schemas.openxmlformats.org/officeDocument/2006/relationships/slide" Target="/ppt/slides/slide2.xml" Id="Rc9d2e89952b640cd" /><Relationship Type="http://schemas.openxmlformats.org/officeDocument/2006/relationships/notesMaster" Target="/ppt/notesMasters/notesMaster1.xml" Id="R7876cdfeb1ad44fa" /></Relationships>
</file>

<file path=ppt/notesSlides/_rels/notesSlide3.xml.rels>&#65279;<?xml version="1.0" encoding="utf-8"?><Relationships xmlns="http://schemas.openxmlformats.org/package/2006/relationships"><Relationship Type="http://schemas.openxmlformats.org/officeDocument/2006/relationships/slide" Target="/ppt/slides/slide3.xml" Id="R05a566cc5ef348c3" /><Relationship Type="http://schemas.openxmlformats.org/officeDocument/2006/relationships/notesMaster" Target="/ppt/notesMasters/notesMaster1.xml" Id="R6df8bced45334f1d" /></Relationships>
</file>

<file path=ppt/notesSlides/_rels/notesSlide4.xml.rels>&#65279;<?xml version="1.0" encoding="utf-8"?><Relationships xmlns="http://schemas.openxmlformats.org/package/2006/relationships"><Relationship Type="http://schemas.openxmlformats.org/officeDocument/2006/relationships/slide" Target="/ppt/slides/slide4.xml" Id="R53ac49750d7a4fa8" /><Relationship Type="http://schemas.openxmlformats.org/officeDocument/2006/relationships/notesMaster" Target="/ppt/notesMasters/notesMaster1.xml" Id="Re1a7c700c5f94e75" /></Relationships>
</file>

<file path=ppt/notesSlides/_rels/notesSlide5.xml.rels>&#65279;<?xml version="1.0" encoding="utf-8"?><Relationships xmlns="http://schemas.openxmlformats.org/package/2006/relationships"><Relationship Type="http://schemas.openxmlformats.org/officeDocument/2006/relationships/slide" Target="/ppt/slides/slide5.xml" Id="R177234b727cf4c3c" /><Relationship Type="http://schemas.openxmlformats.org/officeDocument/2006/relationships/notesMaster" Target="/ppt/notesMasters/notesMaster1.xml" Id="R62965364086a43f5" /></Relationships>
</file>

<file path=ppt/notesSlides/_rels/notesSlide6.xml.rels>&#65279;<?xml version="1.0" encoding="utf-8"?><Relationships xmlns="http://schemas.openxmlformats.org/package/2006/relationships"><Relationship Type="http://schemas.openxmlformats.org/officeDocument/2006/relationships/slide" Target="/ppt/slides/slide6.xml" Id="R24b497d6db4c4c6b" /><Relationship Type="http://schemas.openxmlformats.org/officeDocument/2006/relationships/notesMaster" Target="/ppt/notesMasters/notesMaster1.xml" Id="R15a89b2158ff4be7" /></Relationships>
</file>

<file path=ppt/notesSlides/_rels/notesSlide7.xml.rels>&#65279;<?xml version="1.0" encoding="utf-8"?><Relationships xmlns="http://schemas.openxmlformats.org/package/2006/relationships"><Relationship Type="http://schemas.openxmlformats.org/officeDocument/2006/relationships/slide" Target="/ppt/slides/slide7.xml" Id="Re9e1d7759b0949f7" /><Relationship Type="http://schemas.openxmlformats.org/officeDocument/2006/relationships/notesMaster" Target="/ppt/notesMasters/notesMaster1.xml" Id="R94c6a269752c4cdc" /></Relationships>
</file>

<file path=ppt/notesSlides/_rels/notesSlide8.xml.rels>&#65279;<?xml version="1.0" encoding="utf-8"?><Relationships xmlns="http://schemas.openxmlformats.org/package/2006/relationships"><Relationship Type="http://schemas.openxmlformats.org/officeDocument/2006/relationships/slide" Target="/ppt/slides/slide8.xml" Id="Rb749f5a76812482a" /><Relationship Type="http://schemas.openxmlformats.org/officeDocument/2006/relationships/notesMaster" Target="/ppt/notesMasters/notesMaster1.xml" Id="R24db0581fe2e48f2" /></Relationships>
</file>

<file path=ppt/notesSlides/_rels/notesSlide9.xml.rels>&#65279;<?xml version="1.0" encoding="utf-8"?><Relationships xmlns="http://schemas.openxmlformats.org/package/2006/relationships"><Relationship Type="http://schemas.openxmlformats.org/officeDocument/2006/relationships/slide" Target="/ppt/slides/slide9.xml" Id="R364075a35bf44c76" /><Relationship Type="http://schemas.openxmlformats.org/officeDocument/2006/relationships/notesMaster" Target="/ppt/notesMasters/notesMaster1.xml" Id="Raa78b688b32345da" /></Relationships>
</file>

<file path=ppt/notesSlides/_rels/notesSlide10.xml.rels>&#65279;<?xml version="1.0" encoding="utf-8"?><Relationships xmlns="http://schemas.openxmlformats.org/package/2006/relationships"><Relationship Type="http://schemas.openxmlformats.org/officeDocument/2006/relationships/slide" Target="/ppt/slides/slide10.xml" Id="R30bd8cfcfc314d66" /><Relationship Type="http://schemas.openxmlformats.org/officeDocument/2006/relationships/notesMaster" Target="/ppt/notesMasters/notesMaster1.xml" Id="R1173db38fc4f4ab7" /></Relationships>
</file>

<file path=ppt/notesSlides/_rels/notesSlide11.xml.rels>&#65279;<?xml version="1.0" encoding="utf-8"?><Relationships xmlns="http://schemas.openxmlformats.org/package/2006/relationships"><Relationship Type="http://schemas.openxmlformats.org/officeDocument/2006/relationships/slide" Target="/ppt/slides/slide11.xml" Id="R78b323af9ed9446f" /><Relationship Type="http://schemas.openxmlformats.org/officeDocument/2006/relationships/notesMaster" Target="/ppt/notesMasters/notesMaster1.xml" Id="R4ed61be0914e43be" /></Relationships>
</file>

<file path=ppt/notesSlides/_rels/notesSlide12.xml.rels>&#65279;<?xml version="1.0" encoding="utf-8"?><Relationships xmlns="http://schemas.openxmlformats.org/package/2006/relationships"><Relationship Type="http://schemas.openxmlformats.org/officeDocument/2006/relationships/slide" Target="/ppt/slides/slide12.xml" Id="R7b2c5772ca814c09" /><Relationship Type="http://schemas.openxmlformats.org/officeDocument/2006/relationships/notesMaster" Target="/ppt/notesMasters/notesMaster1.xml" Id="R7d288aa47fd44e0b" /></Relationships>
</file>

<file path=ppt/notesSlides/_rels/notesSlide13.xml.rels>&#65279;<?xml version="1.0" encoding="utf-8"?><Relationships xmlns="http://schemas.openxmlformats.org/package/2006/relationships"><Relationship Type="http://schemas.openxmlformats.org/officeDocument/2006/relationships/slide" Target="/ppt/slides/slide13.xml" Id="Rf3c49c481a134c83" /><Relationship Type="http://schemas.openxmlformats.org/officeDocument/2006/relationships/notesMaster" Target="/ppt/notesMasters/notesMaster1.xml" Id="Ra984b26723694dfb" /></Relationships>
</file>

<file path=ppt/notesSlides/_rels/notesSlide14.xml.rels>&#65279;<?xml version="1.0" encoding="utf-8"?><Relationships xmlns="http://schemas.openxmlformats.org/package/2006/relationships"><Relationship Type="http://schemas.openxmlformats.org/officeDocument/2006/relationships/slide" Target="/ppt/slides/slide14.xml" Id="R63b3fd8f24a54e25" /><Relationship Type="http://schemas.openxmlformats.org/officeDocument/2006/relationships/notesMaster" Target="/ppt/notesMasters/notesMaster1.xml" Id="Rfcda3b5e60c1464a" /></Relationships>
</file>

<file path=ppt/notesSlides/_rels/notesSlide15.xml.rels>&#65279;<?xml version="1.0" encoding="utf-8"?><Relationships xmlns="http://schemas.openxmlformats.org/package/2006/relationships"><Relationship Type="http://schemas.openxmlformats.org/officeDocument/2006/relationships/slide" Target="/ppt/slides/slide15.xml" Id="R0e3562f88dfd4533" /><Relationship Type="http://schemas.openxmlformats.org/officeDocument/2006/relationships/notesMaster" Target="/ppt/notesMasters/notesMaster1.xml" Id="R03742452e14e4a84" /></Relationships>
</file>

<file path=ppt/notesSlides/notesSlide1.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Good morning. My research explores how counterfeit or tampered IoT components can be identified before they are installed or passed to the next organisation. The proposed solution combines a Physical Unclonable Function, which provides a unique hardware identity, with a permissioned blockchain that protects the component's shared history. The study will test whether this combination can provide reliable, near-real-time detection without creating excessive overhead for resource-constrained devices.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2.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An IoT device may look like one product, but its hardware normally comes from a network of suppliers. A sensor might be designed in one country, fabricated in another and assembled elsewhere. Traditional identifiers help with tracking, but they can be copied. NIST identifies counterfeit products, malicious functionality and limited supply-chain visibility as important risks. This creates a need for verification that is tied to the physical component itself, not only to its packaging or paperwork.</a:t>
            </a:r>
          </a:p>
          <a:p xmlns:a="http://schemas.openxmlformats.org/drawingml/2006/main">
            <a:r>
              <a:t/>
            </a:r>
          </a:p>
          <a:p xmlns:a="http://schemas.openxmlformats.org/drawingml/2006/main">
            <a:r>
              <a:t>[Sources]</a:t>
            </a:r>
          </a:p>
          <a:p xmlns:a="http://schemas.openxmlformats.org/drawingml/2006/main">
            <a:r>
              <a:t>- https://doi.org/10.6028/NIST.SP.800-161r1-upd1</a:t>
            </a:r>
          </a:p>
          <a:p xmlns:a="http://schemas.openxmlformats.org/drawingml/2006/main">
            <a:r>
              <a:t>[/Sources]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3.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Even when two chips have the same design, they are never physically identical at the microscopic level. A PUF converts these small variations into a digital identity. A verifier sends a fresh challenge, and the device produces a response based on its physical characteristics. A copied serial number may look genuine, but a counterfeit chip should not reproduce the correct response. The limitation is that PUF responses are not perfectly stable, so the research must test noise, error correction and decision thresholds.</a:t>
            </a:r>
          </a:p>
          <a:p xmlns:a="http://schemas.openxmlformats.org/drawingml/2006/main">
            <a:r>
              <a:t/>
            </a:r>
          </a:p>
          <a:p xmlns:a="http://schemas.openxmlformats.org/drawingml/2006/main">
            <a:r>
              <a:t>[Sources]</a:t>
            </a:r>
          </a:p>
          <a:p xmlns:a="http://schemas.openxmlformats.org/drawingml/2006/main">
            <a:r>
              <a:t>- https://doi.org/10.1145/3591464</a:t>
            </a:r>
          </a:p>
          <a:p xmlns:a="http://schemas.openxmlformats.org/drawingml/2006/main">
            <a:r>
              <a:t>- https://doi.org/10.3390/s23156769</a:t>
            </a:r>
          </a:p>
          <a:p xmlns:a="http://schemas.openxmlformats.org/drawingml/2006/main">
            <a:r>
              <a:t>- https://doi.org/10.1007/s12083-025-02156-9</a:t>
            </a:r>
          </a:p>
          <a:p xmlns:a="http://schemas.openxmlformats.org/drawingml/2006/main">
            <a:r>
              <a:t>[/Sources]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4.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Blockchain does not prove that a physical item is genuine. It can only protect the information entered into the ledger. This is why the PUF matters. The PUF connects the digital identity to the physical chip, while blockchain protects the history of registration, custody and verification. A permissioned blockchain is suitable because participants are known organisations. Only protected commitments, metadata and verification events should be stored on-chain. Raw PUF responses should remain protected to reduce exposure.</a:t>
            </a:r>
          </a:p>
          <a:p xmlns:a="http://schemas.openxmlformats.org/drawingml/2006/main">
            <a:r>
              <a:t/>
            </a:r>
          </a:p>
          <a:p xmlns:a="http://schemas.openxmlformats.org/drawingml/2006/main">
            <a:r>
              <a:t>[Sources]</a:t>
            </a:r>
          </a:p>
          <a:p xmlns:a="http://schemas.openxmlformats.org/drawingml/2006/main">
            <a:r>
              <a:t>- https://doi.org/10.1007/s10207-020-00513-8</a:t>
            </a:r>
          </a:p>
          <a:p xmlns:a="http://schemas.openxmlformats.org/drawingml/2006/main">
            <a:r>
              <a:t>- https://doi.org/10.23919/JCN.2024.000014</a:t>
            </a:r>
          </a:p>
          <a:p xmlns:a="http://schemas.openxmlformats.org/drawingml/2006/main">
            <a:r>
              <a:t>- https://doi.org/10.1109/ACCESS.2024.3428490</a:t>
            </a:r>
          </a:p>
          <a:p xmlns:a="http://schemas.openxmlformats.org/drawingml/2006/main">
            <a:r>
              <a:t>[/Sources]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5.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The literature shows a strong technical foundation. PUF surveys describe hardware-rooted identity, and Vinko and colleagues reported 99.98 percent identification accuracy in their particular microcontroller experiment. Anti-BlUFf combined PUFs, smart contracts and a consortium blockchain. More recent work extends the approach to authentication and FPGA supply chains. Taken together, these studies suggest a remaining gap: few evaluate detection, stability, latency, scalability and resource consumption together in one end-to-end and reproducible test environment.</a:t>
            </a:r>
          </a:p>
          <a:p xmlns:a="http://schemas.openxmlformats.org/drawingml/2006/main">
            <a:r>
              <a:t/>
            </a:r>
          </a:p>
          <a:p xmlns:a="http://schemas.openxmlformats.org/drawingml/2006/main">
            <a:r>
              <a:t>[Sources]</a:t>
            </a:r>
          </a:p>
          <a:p xmlns:a="http://schemas.openxmlformats.org/drawingml/2006/main">
            <a:r>
              <a:t>- https://doi.org/10.1145/3591464</a:t>
            </a:r>
          </a:p>
          <a:p xmlns:a="http://schemas.openxmlformats.org/drawingml/2006/main">
            <a:r>
              <a:t>- https://doi.org/10.3390/s23156769</a:t>
            </a:r>
          </a:p>
          <a:p xmlns:a="http://schemas.openxmlformats.org/drawingml/2006/main">
            <a:r>
              <a:t>- https://doi.org/10.1007/s10207-020-00513-8</a:t>
            </a:r>
          </a:p>
          <a:p xmlns:a="http://schemas.openxmlformats.org/drawingml/2006/main">
            <a:r>
              <a:t>- https://doi.org/10.23919/JCN.2024.000014</a:t>
            </a:r>
          </a:p>
          <a:p xmlns:a="http://schemas.openxmlformats.org/drawingml/2006/main">
            <a:r>
              <a:t>- https://doi.org/10.1109/ACCESS.2024.3418572</a:t>
            </a:r>
          </a:p>
          <a:p xmlns:a="http://schemas.openxmlformats.org/drawingml/2006/main">
            <a:r>
              <a:t>- https://doi.org/10.1109/ACCESS.2024.3428490</a:t>
            </a:r>
          </a:p>
          <a:p xmlns:a="http://schemas.openxmlformats.org/drawingml/2006/main">
            <a:r>
              <a:t>- https://doi.org/10.3390/su14042439</a:t>
            </a:r>
          </a:p>
          <a:p xmlns:a="http://schemas.openxmlformats.org/drawingml/2006/main">
            <a:r>
              <a:t>[/Sources]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6.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The central problem is not simply whether PUF and blockchain can be connected. The useful research question is whether they can work together quickly and reliably on constrained hardware. The study will ask how accurately the system distinguishes genuine components, what delay and resource overhead it introduces, and how environmental variation and attack scenarios affect reliability. The objectives move from evidence and requirements to artefact construction, testing, analysis and recommendations within a 12-week plan.</a:t>
            </a:r>
          </a:p>
          <a:p xmlns:a="http://schemas.openxmlformats.org/drawingml/2006/main">
            <a:r>
              <a:t/>
            </a:r>
          </a:p>
          <a:p xmlns:a="http://schemas.openxmlformats.org/drawingml/2006/main">
            <a:r>
              <a:t>[Sources]</a:t>
            </a:r>
          </a:p>
          <a:p xmlns:a="http://schemas.openxmlformats.org/drawingml/2006/main">
            <a:r>
              <a:t>- https://doi.org/10.1007/s10207-020-00513-8</a:t>
            </a:r>
          </a:p>
          <a:p xmlns:a="http://schemas.openxmlformats.org/drawingml/2006/main">
            <a:r>
              <a:t>- https://doi.org/10.23919/JCN.2024.000014</a:t>
            </a:r>
          </a:p>
          <a:p xmlns:a="http://schemas.openxmlformats.org/drawingml/2006/main">
            <a:r>
              <a:t>- https://doi.org/10.1109/ACCESS.2024.3418572</a:t>
            </a:r>
          </a:p>
          <a:p xmlns:a="http://schemas.openxmlformats.org/drawingml/2006/main">
            <a:r>
              <a:t>- https://doi.org/10.1109/ACCESS.2024.3428490</a:t>
            </a:r>
          </a:p>
          <a:p xmlns:a="http://schemas.openxmlformats.org/drawingml/2006/main">
            <a:r>
              <a:t>[/Sources]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7.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The framework has three operational stages. First, a trusted manufacturer enrols the component and records a protected commitment to its PUF identity. Second, each custody transfer is signed and checked against the expected route. Third, the receiving checkpoint sends a fresh challenge and verifies the response. The device performs only lightweight operations, the gateway handles communication and processing, and the permissioned ledger applies shared rules. A failed identity or provenance check results in quarantine and an auditable alert.</a:t>
            </a:r>
          </a:p>
          <a:p xmlns:a="http://schemas.openxmlformats.org/drawingml/2006/main">
            <a:r>
              <a:t/>
            </a:r>
          </a:p>
          <a:p xmlns:a="http://schemas.openxmlformats.org/drawingml/2006/main">
            <a:r>
              <a:t>[Sources]</a:t>
            </a:r>
          </a:p>
          <a:p xmlns:a="http://schemas.openxmlformats.org/drawingml/2006/main">
            <a:r>
              <a:t>- https://doi.org/10.1007/s10207-020-00513-8</a:t>
            </a:r>
          </a:p>
          <a:p xmlns:a="http://schemas.openxmlformats.org/drawingml/2006/main">
            <a:r>
              <a:t>- https://doi.org/10.23919/JCN.2024.000014</a:t>
            </a:r>
          </a:p>
          <a:p xmlns:a="http://schemas.openxmlformats.org/drawingml/2006/main">
            <a:r>
              <a:t>[/Sources]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8.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Imagine a shipment of temperature sensors for a healthcare IoT system. During transportation, one genuine sensor is removed and replaced with a cheaper counterfeit. The packaging and serial number appear correct. At the distributor, the framework sends a fresh challenge. Because the replacement component has different physical characteristics, its response does not match the registered identity. The shipment is quarantined before acceptance, and the failed verification becomes part of the shared audit record.</a:t>
            </a:r>
          </a:p>
          <a:p xmlns:a="http://schemas.openxmlformats.org/drawingml/2006/main">
            <a:r>
              <a:t/>
            </a:r>
          </a:p>
          <a:p xmlns:a="http://schemas.openxmlformats.org/drawingml/2006/main">
            <a:r>
              <a:t>[Sources]</a:t>
            </a:r>
          </a:p>
          <a:p xmlns:a="http://schemas.openxmlformats.org/drawingml/2006/main">
            <a:r>
              <a:t>- https://doi.org/10.1007/s10207-020-00513-8</a:t>
            </a:r>
          </a:p>
          <a:p xmlns:a="http://schemas.openxmlformats.org/drawingml/2006/main">
            <a:r>
              <a:t>[/Sources]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9.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Design Science Research is suitable because the project will create and evaluate a working security artefact, rather than only describe the problem. The process begins with evidence and a threat model, followed by requirements for security, speed and resource use. The architecture and protocol are then designed, developed and demonstrated in a simulated supply chain. Finally, controlled experiments evaluate whether the artefact meets its requirements. This provides both a practical implementation and measurable academic evidence.</a:t>
            </a:r>
          </a:p>
          <a:p xmlns:a="http://schemas.openxmlformats.org/drawingml/2006/main">
            <a:r>
              <a:t/>
            </a:r>
          </a:p>
          <a:p xmlns:a="http://schemas.openxmlformats.org/drawingml/2006/main">
            <a:r>
              <a:t>[Sources]</a:t>
            </a:r>
          </a:p>
          <a:p xmlns:a="http://schemas.openxmlformats.org/drawingml/2006/main">
            <a:r>
              <a:t>- https://doi.org/10.2753/MIS0742-1222240302</a:t>
            </a:r>
          </a:p>
          <a:p xmlns:a="http://schemas.openxmlformats.org/drawingml/2006/main">
            <a:r>
              <a:t>[/Sources]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10.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The evaluation will collect both security and performance data. Every scenario will be repeated across multiple devices and environmental conditions. False acceptance measures how often a counterfeit is incorrectly accepted, while false rejection measures how often a genuine component is blocked. Latency will be measured from the verification request to the decision. Resource measurements will show whether the approach is genuinely lightweight. Results will be compared with centralised PUF authentication and blockchain-only serial-number tracking.</a:t>
            </a:r>
          </a:p>
          <a:p xmlns:a="http://schemas.openxmlformats.org/drawingml/2006/main">
            <a:r>
              <a:t/>
            </a:r>
          </a:p>
          <a:p xmlns:a="http://schemas.openxmlformats.org/drawingml/2006/main">
            <a:r>
              <a:t>[Sources]</a:t>
            </a:r>
          </a:p>
          <a:p xmlns:a="http://schemas.openxmlformats.org/drawingml/2006/main">
            <a:r>
              <a:t>- https://doi.org/10.1145/3591464</a:t>
            </a:r>
          </a:p>
          <a:p xmlns:a="http://schemas.openxmlformats.org/drawingml/2006/main">
            <a:r>
              <a:t>- https://doi.org/10.3390/s23156769</a:t>
            </a:r>
          </a:p>
          <a:p xmlns:a="http://schemas.openxmlformats.org/drawingml/2006/main">
            <a:r>
              <a:t>- https://doi.org/10.1007/s10207-020-00513-8</a:t>
            </a:r>
          </a:p>
          <a:p xmlns:a="http://schemas.openxmlformats.org/drawingml/2006/main">
            <a:r>
              <a:t>- https://doi.org/10.23919/JCN.2024.000014</a:t>
            </a:r>
          </a:p>
          <a:p xmlns:a="http://schemas.openxmlformats.org/drawingml/2006/main">
            <a:r>
              <a:t>[/Sources]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11.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The project is structured as a 12-week study. The early stages establish the evidence, threat model and technical requirements. Development is divided between the device and gateway components and the permissioned blockchain layer, followed by integration. Two weeks are reserved for repeated experiments because data must be collected across multiple devices, conditions and attacks. The project uses open-source software and affordable development hardware, which keeps it feasible for a postgraduate research project.</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12.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The expected contribution is an evaluated framework that connects physical identity with shared supply-chain evidence. It could help organisations detect suspicious components before they reach critical systems. However, the solution is not perfect. PUF noise can reject a genuine component, trusted enrolment remains essential, and advanced attacks may target the PUF or gateway. Blockchain preserves the records it receives, but it does not guarantee that the first record was truthful. These limitations will be measured and reported openly.</a:t>
            </a:r>
          </a:p>
          <a:p xmlns:a="http://schemas.openxmlformats.org/drawingml/2006/main">
            <a:r>
              <a:t/>
            </a:r>
          </a:p>
          <a:p xmlns:a="http://schemas.openxmlformats.org/drawingml/2006/main">
            <a:r>
              <a:t>[Sources]</a:t>
            </a:r>
          </a:p>
          <a:p xmlns:a="http://schemas.openxmlformats.org/drawingml/2006/main">
            <a:r>
              <a:t>- https://doi.org/10.6028/NIST.SP.800-161r1-upd1</a:t>
            </a:r>
          </a:p>
          <a:p xmlns:a="http://schemas.openxmlformats.org/drawingml/2006/main">
            <a:r>
              <a:t>- https://doi.org/10.1145/3591464</a:t>
            </a:r>
          </a:p>
          <a:p xmlns:a="http://schemas.openxmlformats.org/drawingml/2006/main">
            <a:r>
              <a:t>- https://doi.org/10.1007/s10207-020-00513-8</a:t>
            </a:r>
          </a:p>
          <a:p xmlns:a="http://schemas.openxmlformats.org/drawingml/2006/main">
            <a:r>
              <a:t>- https://doi.org/10.1109/ACCESS.2024.3428490</a:t>
            </a:r>
          </a:p>
          <a:p xmlns:a="http://schemas.openxmlformats.org/drawingml/2006/main">
            <a:r>
              <a:t>[/Sources]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13.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To conclude, PUF and blockchain address different parts of the problem. A PUF provides evidence about the physical component, while blockchain protects its recorded journey. The research will not assume that combining these technologies automatically creates security. It will test that claim through a controlled prototype and measurable experiments. The intended outcome is a clear understanding of whether the framework can detect counterfeit and tampered components quickly enough for supply-chain checkpoints while remaining practical for constrained devices.</a:t>
            </a:r>
          </a:p>
          <a:p xmlns:a="http://schemas.openxmlformats.org/drawingml/2006/main">
            <a:r>
              <a:t/>
            </a:r>
          </a:p>
          <a:p xmlns:a="http://schemas.openxmlformats.org/drawingml/2006/main">
            <a:r>
              <a:t>[Sources]</a:t>
            </a:r>
          </a:p>
          <a:p xmlns:a="http://schemas.openxmlformats.org/drawingml/2006/main">
            <a:r>
              <a:t>- https://doi.org/10.1007/s10207-020-00513-8</a:t>
            </a:r>
          </a:p>
          <a:p xmlns:a="http://schemas.openxmlformats.org/drawingml/2006/main">
            <a:r>
              <a:t>- https://doi.org/10.23919/JCN.2024.000014</a:t>
            </a:r>
          </a:p>
          <a:p xmlns:a="http://schemas.openxmlformats.org/drawingml/2006/main">
            <a:r>
              <a:t>[/Sources]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14.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These are the first five sources used to establish the supply-chain problem, explain PUF technology and examine previous PUF-blockchain frameworks.</a:t>
            </a:r>
          </a:p>
          <a:p xmlns:a="http://schemas.openxmlformats.org/drawingml/2006/main">
            <a:r>
              <a:t/>
            </a:r>
          </a:p>
          <a:p xmlns:a="http://schemas.openxmlformats.org/drawingml/2006/main">
            <a:r>
              <a:t>[Sources]</a:t>
            </a:r>
          </a:p>
          <a:p xmlns:a="http://schemas.openxmlformats.org/drawingml/2006/main">
            <a:r>
              <a:t>- https://doi.org/10.6028/NIST.SP.800-161r1-upd1</a:t>
            </a:r>
          </a:p>
          <a:p xmlns:a="http://schemas.openxmlformats.org/drawingml/2006/main">
            <a:r>
              <a:t>- https://doi.org/10.1145/3591464</a:t>
            </a:r>
          </a:p>
          <a:p xmlns:a="http://schemas.openxmlformats.org/drawingml/2006/main">
            <a:r>
              <a:t>- https://doi.org/10.3390/s23156769</a:t>
            </a:r>
          </a:p>
          <a:p xmlns:a="http://schemas.openxmlformats.org/drawingml/2006/main">
            <a:r>
              <a:t>- https://doi.org/10.1007/s10207-020-00513-8</a:t>
            </a:r>
          </a:p>
          <a:p xmlns:a="http://schemas.openxmlformats.org/drawingml/2006/main">
            <a:r>
              <a:t>- https://doi.org/10.23919/JCN.2024.000014</a:t>
            </a:r>
          </a:p>
          <a:p xmlns:a="http://schemas.openxmlformats.org/drawingml/2006/main">
            <a:r>
              <a:t>[/Sources]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15.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These sources support the FPGA supply-chain comparison, blockchain-IoT limitations, traceability research, recent lightweight PUF developments and the selected Design Science Research methodology.</a:t>
            </a:r>
          </a:p>
          <a:p xmlns:a="http://schemas.openxmlformats.org/drawingml/2006/main">
            <a:r>
              <a:t/>
            </a:r>
          </a:p>
          <a:p xmlns:a="http://schemas.openxmlformats.org/drawingml/2006/main">
            <a:r>
              <a:t>[Sources]</a:t>
            </a:r>
          </a:p>
          <a:p xmlns:a="http://schemas.openxmlformats.org/drawingml/2006/main">
            <a:r>
              <a:t>- https://doi.org/10.1109/ACCESS.2024.3418572</a:t>
            </a:r>
          </a:p>
          <a:p xmlns:a="http://schemas.openxmlformats.org/drawingml/2006/main">
            <a:r>
              <a:t>- https://doi.org/10.1109/ACCESS.2024.3428490</a:t>
            </a:r>
          </a:p>
          <a:p xmlns:a="http://schemas.openxmlformats.org/drawingml/2006/main">
            <a:r>
              <a:t>- https://doi.org/10.3390/su14042439</a:t>
            </a:r>
          </a:p>
          <a:p xmlns:a="http://schemas.openxmlformats.org/drawingml/2006/main">
            <a:r>
              <a:t>- https://doi.org/10.1007/s12083-025-02156-9</a:t>
            </a:r>
          </a:p>
          <a:p xmlns:a="http://schemas.openxmlformats.org/drawingml/2006/main">
            <a:r>
              <a:t>- https://doi.org/10.2753/MIS0742-1222240302</a:t>
            </a:r>
          </a:p>
          <a:p xmlns:a="http://schemas.openxmlformats.org/drawingml/2006/main">
            <a:r>
              <a:t>[/Sources]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slideLayouts/_rels/slideLayout1.xml.rels>&#65279;<?xml version="1.0" encoding="utf-8"?><Relationships xmlns="http://schemas.openxmlformats.org/package/2006/relationships"><Relationship Type="http://schemas.openxmlformats.org/officeDocument/2006/relationships/slideMaster" Target="/ppt/slideMasters/slideMaster1.xml" Id="R52ff8b37e9f342a7" /></Relationships>
</file>

<file path=ppt/slideLayouts/slideLayout1.xml><?xml version="1.0" encoding="utf-8"?>
<p:sldLayout xmlns:p="http://schemas.openxmlformats.org/presentationml/2006/main" type="title">
  <p:cSld name="Title Slide">
    <p:spTree>
      <p:nvGrpSpPr>
        <p:cNvPr id="1" name=""/>
        <p:cNvGrpSpPr/>
        <p:nvPr/>
      </p:nvGrpSpPr>
      <p:grpSpPr>
        <a:xfrm xmlns:a="http://schemas.openxmlformats.org/drawingml/2006/main"/>
      </p:grpSpPr>
    </p:spTree>
  </p:cSld>
</p:sldLayout>
</file>

<file path=ppt/slideMasters/_rels/slideMaster1.xml.rels>&#65279;<?xml version="1.0" encoding="utf-8"?><Relationships xmlns="http://schemas.openxmlformats.org/package/2006/relationships"><Relationship Type="http://schemas.openxmlformats.org/officeDocument/2006/relationships/theme" Target="/ppt/slideMasters/theme/theme2.xml" Id="Rc267feda91654023" /><Relationship Type="http://schemas.openxmlformats.org/officeDocument/2006/relationships/slideLayout" Target="/ppt/slideLayouts/slideLayout1.xml" Id="Rd4fa6d8a79864b47" /></Relationships>
</file>

<file path=ppt/slideMasters/slideMaster1.xml><?xml version="1.0" encoding="utf-8"?>
<p:sldMaster xmlns:p="http://schemas.openxmlformats.org/presentationml/2006/main">
  <p:cSld name="Master">
    <p:bg>
      <p:bgRef idx="1001">
        <a:schemeClr xmlns:a="http://schemas.openxmlformats.org/drawingml/2006/main" val="bg1"/>
      </p:bgRef>
    </p:bg>
    <p:spTree>
      <p:nvGrpSpPr>
        <p:cNvPr id="1" name=""/>
        <p:cNvGrpSpPr/>
        <p:nvPr/>
      </p:nvGrpSpPr>
      <p:grpSpPr>
        <a:xfrm xmlns:a="http://schemas.openxmlformats.org/drawingml/2006/main"/>
      </p:grpSpPr>
    </p:spTree>
  </p:cSld>
  <p:clrMap bg1="lt1" tx1="dk1" bg2="lt2" tx2="dk2" accent1="accent1" accent2="accent2" accent3="accent3" accent4="accent4" accent5="accent5" accent6="accent6" hlink="hlink" folHlink="folHlink"/>
  <p:sldLayoutIdLst>
    <p:sldLayoutId xmlns:r="http://schemas.openxmlformats.org/officeDocument/2006/relationships" id="2147483649" r:id="Rd4fa6d8a79864b47"/>
  </p:sldLayoutIdLst>
  <p:txStyles>
    <p:titleStyle>
      <a:lvl1pPr xmlns:a="http://schemas.openxmlformats.org/drawingml/2006/main" algn="l">
        <a:lnSpc>
          <a:spcPct val="90000"/>
        </a:lnSpc>
        <a:spcBef>
          <a:spcPts val="0"/>
        </a:spcBef>
        <a:buNone/>
        <a:defRPr sz="4400">
          <a:solidFill>
            <a:schemeClr val="tx1"/>
          </a:solidFill>
          <a:latin typeface="+mj-lt"/>
          <a:ea typeface="+mj-lt"/>
          <a:cs typeface="+mj-lt"/>
        </a:defRPr>
      </a:lvl1pPr>
    </p:titleStyle>
    <p:bodyStyle>
      <a:lvl1pPr xmlns:a="http://schemas.openxmlformats.org/drawingml/2006/main" marL="228600" indent="-228600" algn="l">
        <a:lnSpc>
          <a:spcPct val="90000"/>
        </a:lnSpc>
        <a:spcBef>
          <a:spcPts val="1000"/>
        </a:spcBef>
        <a:buChar char="•"/>
        <a:defRPr sz="2800">
          <a:solidFill>
            <a:schemeClr val="tx1"/>
          </a:solidFill>
          <a:latin typeface="+mn-lt"/>
          <a:ea typeface="+mn-lt"/>
          <a:cs typeface="+mn-lt"/>
        </a:defRPr>
      </a:lvl1pPr>
      <a:lvl2pPr xmlns:a="http://schemas.openxmlformats.org/drawingml/2006/main" marL="685800" indent="-228600" algn="l">
        <a:lnSpc>
          <a:spcPct val="90000"/>
        </a:lnSpc>
        <a:spcBef>
          <a:spcPts val="500"/>
        </a:spcBef>
        <a:buChar char="•"/>
        <a:defRPr sz="2400">
          <a:solidFill>
            <a:schemeClr val="tx1"/>
          </a:solidFill>
          <a:latin typeface="+mn-lt"/>
          <a:ea typeface="+mn-lt"/>
          <a:cs typeface="+mn-lt"/>
        </a:defRPr>
      </a:lvl2pPr>
      <a:lvl3pPr xmlns:a="http://schemas.openxmlformats.org/drawingml/2006/main" marL="1143000" indent="-228600" algn="l">
        <a:lnSpc>
          <a:spcPct val="90000"/>
        </a:lnSpc>
        <a:spcBef>
          <a:spcPts val="500"/>
        </a:spcBef>
        <a:buChar char="•"/>
        <a:defRPr sz="2000">
          <a:solidFill>
            <a:schemeClr val="tx1"/>
          </a:solidFill>
          <a:latin typeface="+mn-lt"/>
          <a:ea typeface="+mn-lt"/>
          <a:cs typeface="+mn-lt"/>
        </a:defRPr>
      </a:lvl3pPr>
      <a:lvl4pPr xmlns:a="http://schemas.openxmlformats.org/drawingml/2006/main" marL="1600200" indent="-228600" algn="l">
        <a:lnSpc>
          <a:spcPct val="90000"/>
        </a:lnSpc>
        <a:spcBef>
          <a:spcPts val="500"/>
        </a:spcBef>
        <a:buChar char="•"/>
        <a:defRPr sz="1800">
          <a:solidFill>
            <a:schemeClr val="tx1"/>
          </a:solidFill>
          <a:latin typeface="+mn-lt"/>
          <a:ea typeface="+mn-lt"/>
          <a:cs typeface="+mn-lt"/>
        </a:defRPr>
      </a:lvl4pPr>
      <a:lvl5pPr xmlns:a="http://schemas.openxmlformats.org/drawingml/2006/main" marL="2057400" indent="-228600" algn="l">
        <a:lnSpc>
          <a:spcPct val="90000"/>
        </a:lnSpc>
        <a:spcBef>
          <a:spcPts val="500"/>
        </a:spcBef>
        <a:buChar char="•"/>
        <a:defRPr sz="1800">
          <a:solidFill>
            <a:schemeClr val="tx1"/>
          </a:solidFill>
          <a:latin typeface="+mn-lt"/>
          <a:ea typeface="+mn-lt"/>
          <a:cs typeface="+mn-lt"/>
        </a:defRPr>
      </a:lvl5pPr>
      <a:lvl6pPr xmlns:a="http://schemas.openxmlformats.org/drawingml/2006/main" marL="2514600" indent="-228600" algn="l">
        <a:lnSpc>
          <a:spcPct val="90000"/>
        </a:lnSpc>
        <a:spcBef>
          <a:spcPts val="500"/>
        </a:spcBef>
        <a:buChar char="•"/>
        <a:defRPr sz="1800">
          <a:solidFill>
            <a:schemeClr val="tx1"/>
          </a:solidFill>
          <a:latin typeface="+mn-lt"/>
          <a:ea typeface="+mn-lt"/>
          <a:cs typeface="+mn-lt"/>
        </a:defRPr>
      </a:lvl6pPr>
      <a:lvl7pPr xmlns:a="http://schemas.openxmlformats.org/drawingml/2006/main" marL="2971800" indent="-228600" algn="l">
        <a:lnSpc>
          <a:spcPct val="90000"/>
        </a:lnSpc>
        <a:spcBef>
          <a:spcPts val="500"/>
        </a:spcBef>
        <a:buChar char="•"/>
        <a:defRPr sz="1800">
          <a:solidFill>
            <a:schemeClr val="tx1"/>
          </a:solidFill>
          <a:latin typeface="+mn-lt"/>
          <a:ea typeface="+mn-lt"/>
          <a:cs typeface="+mn-lt"/>
        </a:defRPr>
      </a:lvl7pPr>
      <a:lvl8pPr xmlns:a="http://schemas.openxmlformats.org/drawingml/2006/main" marL="3429000" indent="-228600" algn="l">
        <a:lnSpc>
          <a:spcPct val="90000"/>
        </a:lnSpc>
        <a:spcBef>
          <a:spcPts val="500"/>
        </a:spcBef>
        <a:buChar char="•"/>
        <a:defRPr sz="1800">
          <a:solidFill>
            <a:schemeClr val="tx1"/>
          </a:solidFill>
          <a:latin typeface="+mn-lt"/>
          <a:ea typeface="+mn-lt"/>
          <a:cs typeface="+mn-lt"/>
        </a:defRPr>
      </a:lvl8pPr>
      <a:lvl9pPr xmlns:a="http://schemas.openxmlformats.org/drawingml/2006/main" marL="3886200" indent="-228600" algn="l">
        <a:lnSpc>
          <a:spcPct val="90000"/>
        </a:lnSpc>
        <a:spcBef>
          <a:spcPts val="500"/>
        </a:spcBef>
        <a:buChar char="•"/>
        <a:defRPr sz="1800">
          <a:solidFill>
            <a:schemeClr val="tx1"/>
          </a:solidFill>
          <a:latin typeface="+mn-lt"/>
          <a:ea typeface="+mn-lt"/>
          <a:cs typeface="+mn-lt"/>
        </a:defRPr>
      </a:lvl9pPr>
    </p:bodyStyle>
    <p:otherStyle>
      <a:lvl1pPr xmlns:a="http://schemas.openxmlformats.org/drawingml/2006/main" marL="0" algn="l">
        <a:buNone/>
        <a:defRPr sz="1800">
          <a:solidFill>
            <a:schemeClr val="tx1"/>
          </a:solidFill>
          <a:latin typeface="+mn-lt"/>
          <a:ea typeface="+mn-lt"/>
          <a:cs typeface="+mn-lt"/>
        </a:defRPr>
      </a:lvl1pPr>
      <a:lvl2pPr xmlns:a="http://schemas.openxmlformats.org/drawingml/2006/main" marL="457200" algn="l">
        <a:buNone/>
        <a:defRPr sz="1800">
          <a:solidFill>
            <a:schemeClr val="tx1"/>
          </a:solidFill>
          <a:latin typeface="+mn-lt"/>
          <a:ea typeface="+mn-lt"/>
          <a:cs typeface="+mn-lt"/>
        </a:defRPr>
      </a:lvl2pPr>
      <a:lvl3pPr xmlns:a="http://schemas.openxmlformats.org/drawingml/2006/main" marL="914400" algn="l">
        <a:buNone/>
        <a:defRPr sz="1800">
          <a:solidFill>
            <a:schemeClr val="tx1"/>
          </a:solidFill>
          <a:latin typeface="+mn-lt"/>
          <a:ea typeface="+mn-lt"/>
          <a:cs typeface="+mn-lt"/>
        </a:defRPr>
      </a:lvl3pPr>
      <a:lvl4pPr xmlns:a="http://schemas.openxmlformats.org/drawingml/2006/main" marL="1371600" algn="l">
        <a:buNone/>
        <a:defRPr sz="1800">
          <a:solidFill>
            <a:schemeClr val="tx1"/>
          </a:solidFill>
          <a:latin typeface="+mn-lt"/>
          <a:ea typeface="+mn-lt"/>
          <a:cs typeface="+mn-lt"/>
        </a:defRPr>
      </a:lvl4pPr>
      <a:lvl5pPr xmlns:a="http://schemas.openxmlformats.org/drawingml/2006/main" marL="1828800" algn="l">
        <a:buNone/>
        <a:defRPr sz="1800">
          <a:solidFill>
            <a:schemeClr val="tx1"/>
          </a:solidFill>
          <a:latin typeface="+mn-lt"/>
          <a:ea typeface="+mn-lt"/>
          <a:cs typeface="+mn-lt"/>
        </a:defRPr>
      </a:lvl5pPr>
      <a:lvl6pPr xmlns:a="http://schemas.openxmlformats.org/drawingml/2006/main" marL="2286000" algn="l">
        <a:buNone/>
        <a:defRPr sz="1800">
          <a:solidFill>
            <a:schemeClr val="tx1"/>
          </a:solidFill>
          <a:latin typeface="+mn-lt"/>
          <a:ea typeface="+mn-lt"/>
          <a:cs typeface="+mn-lt"/>
        </a:defRPr>
      </a:lvl6pPr>
      <a:lvl7pPr xmlns:a="http://schemas.openxmlformats.org/drawingml/2006/main" marL="2743200" algn="l">
        <a:buNone/>
        <a:defRPr sz="1800">
          <a:solidFill>
            <a:schemeClr val="tx1"/>
          </a:solidFill>
          <a:latin typeface="+mn-lt"/>
          <a:ea typeface="+mn-lt"/>
          <a:cs typeface="+mn-lt"/>
        </a:defRPr>
      </a:lvl7pPr>
      <a:lvl8pPr xmlns:a="http://schemas.openxmlformats.org/drawingml/2006/main" marL="3200400" algn="l">
        <a:buNone/>
        <a:defRPr sz="1800">
          <a:solidFill>
            <a:schemeClr val="tx1"/>
          </a:solidFill>
          <a:latin typeface="+mn-lt"/>
          <a:ea typeface="+mn-lt"/>
          <a:cs typeface="+mn-lt"/>
        </a:defRPr>
      </a:lvl8pPr>
      <a:lvl9pPr xmlns:a="http://schemas.openxmlformats.org/drawingml/2006/main" marL="3657600" algn="l">
        <a:buNone/>
        <a:defRPr sz="1800">
          <a:solidFill>
            <a:schemeClr val="tx1"/>
          </a:solidFill>
          <a:latin typeface="+mn-lt"/>
          <a:ea typeface="+mn-lt"/>
          <a:cs typeface="+mn-lt"/>
        </a:defRPr>
      </a:lvl9pPr>
    </p:otherStyle>
  </p:txStyles>
</p:sldMaster>
</file>

<file path=ppt/slideMasters/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theme>
</file>

<file path=ppt/slides/_rels/slide1.xml.rels>&#65279;<?xml version="1.0" encoding="utf-8"?><Relationships xmlns="http://schemas.openxmlformats.org/package/2006/relationships"><Relationship Type="http://schemas.openxmlformats.org/officeDocument/2006/relationships/slideLayout" Target="/ppt/slideLayouts/slideLayout1.xml" Id="Rebb594feaca14ca6" /><Relationship Type="http://schemas.openxmlformats.org/officeDocument/2006/relationships/notesSlide" Target="/ppt/notesSlides/notesSlide1.xml" Id="R5469a6ba324b4317" /></Relationships>
</file>

<file path=ppt/slides/_rels/slide2.xml.rels>&#65279;<?xml version="1.0" encoding="utf-8"?><Relationships xmlns="http://schemas.openxmlformats.org/package/2006/relationships"><Relationship Type="http://schemas.openxmlformats.org/officeDocument/2006/relationships/slideLayout" Target="/ppt/slideLayouts/slideLayout1.xml" Id="R90ca628ad3774f0c" /><Relationship Type="http://schemas.openxmlformats.org/officeDocument/2006/relationships/notesSlide" Target="/ppt/notesSlides/notesSlide2.xml" Id="R27c4661d7ac34b04" /></Relationships>
</file>

<file path=ppt/slides/_rels/slide3.xml.rels>&#65279;<?xml version="1.0" encoding="utf-8"?><Relationships xmlns="http://schemas.openxmlformats.org/package/2006/relationships"><Relationship Type="http://schemas.openxmlformats.org/officeDocument/2006/relationships/slideLayout" Target="/ppt/slideLayouts/slideLayout1.xml" Id="Rcd464f682e074c45" /><Relationship Type="http://schemas.openxmlformats.org/officeDocument/2006/relationships/notesSlide" Target="/ppt/notesSlides/notesSlide3.xml" Id="R545bcd38c74a425c" /></Relationships>
</file>

<file path=ppt/slides/_rels/slide4.xml.rels>&#65279;<?xml version="1.0" encoding="utf-8"?><Relationships xmlns="http://schemas.openxmlformats.org/package/2006/relationships"><Relationship Type="http://schemas.openxmlformats.org/officeDocument/2006/relationships/slideLayout" Target="/ppt/slideLayouts/slideLayout1.xml" Id="R6e71bffd43764009" /><Relationship Type="http://schemas.openxmlformats.org/officeDocument/2006/relationships/notesSlide" Target="/ppt/notesSlides/notesSlide4.xml" Id="Rd3e07647753d4def" /></Relationships>
</file>

<file path=ppt/slides/_rels/slide5.xml.rels>&#65279;<?xml version="1.0" encoding="utf-8"?><Relationships xmlns="http://schemas.openxmlformats.org/package/2006/relationships"><Relationship Type="http://schemas.openxmlformats.org/officeDocument/2006/relationships/slideLayout" Target="/ppt/slideLayouts/slideLayout1.xml" Id="R02d17d0788484935" /><Relationship Type="http://schemas.openxmlformats.org/officeDocument/2006/relationships/notesSlide" Target="/ppt/notesSlides/notesSlide5.xml" Id="Ra43d6f2644974711" /></Relationships>
</file>

<file path=ppt/slides/_rels/slide6.xml.rels>&#65279;<?xml version="1.0" encoding="utf-8"?><Relationships xmlns="http://schemas.openxmlformats.org/package/2006/relationships"><Relationship Type="http://schemas.openxmlformats.org/officeDocument/2006/relationships/slideLayout" Target="/ppt/slideLayouts/slideLayout1.xml" Id="Rc20ab754679d481e" /><Relationship Type="http://schemas.openxmlformats.org/officeDocument/2006/relationships/notesSlide" Target="/ppt/notesSlides/notesSlide6.xml" Id="R1c35b4031efc4361" /></Relationships>
</file>

<file path=ppt/slides/_rels/slide7.xml.rels>&#65279;<?xml version="1.0" encoding="utf-8"?><Relationships xmlns="http://schemas.openxmlformats.org/package/2006/relationships"><Relationship Type="http://schemas.openxmlformats.org/officeDocument/2006/relationships/slideLayout" Target="/ppt/slideLayouts/slideLayout1.xml" Id="R8785af74eb1d4bca" /><Relationship Type="http://schemas.openxmlformats.org/officeDocument/2006/relationships/notesSlide" Target="/ppt/notesSlides/notesSlide7.xml" Id="R29bcac7da71040cd" /></Relationships>
</file>

<file path=ppt/slides/_rels/slide8.xml.rels>&#65279;<?xml version="1.0" encoding="utf-8"?><Relationships xmlns="http://schemas.openxmlformats.org/package/2006/relationships"><Relationship Type="http://schemas.openxmlformats.org/officeDocument/2006/relationships/slideLayout" Target="/ppt/slideLayouts/slideLayout1.xml" Id="R24ca4801aeb84a1a" /><Relationship Type="http://schemas.openxmlformats.org/officeDocument/2006/relationships/notesSlide" Target="/ppt/notesSlides/notesSlide8.xml" Id="R3bf8eaefc5914e79" /></Relationships>
</file>

<file path=ppt/slides/_rels/slide9.xml.rels>&#65279;<?xml version="1.0" encoding="utf-8"?><Relationships xmlns="http://schemas.openxmlformats.org/package/2006/relationships"><Relationship Type="http://schemas.openxmlformats.org/officeDocument/2006/relationships/slideLayout" Target="/ppt/slideLayouts/slideLayout1.xml" Id="R30c20280cb0c4b6f" /><Relationship Type="http://schemas.openxmlformats.org/officeDocument/2006/relationships/notesSlide" Target="/ppt/notesSlides/notesSlide9.xml" Id="R94a31798711540a7" /></Relationships>
</file>

<file path=ppt/slides/_rels/slide10.xml.rels>&#65279;<?xml version="1.0" encoding="utf-8"?><Relationships xmlns="http://schemas.openxmlformats.org/package/2006/relationships"><Relationship Type="http://schemas.openxmlformats.org/officeDocument/2006/relationships/slideLayout" Target="/ppt/slideLayouts/slideLayout1.xml" Id="R8113b468b7f74b80" /><Relationship Type="http://schemas.openxmlformats.org/officeDocument/2006/relationships/notesSlide" Target="/ppt/notesSlides/notesSlide10.xml" Id="R06fe3cfaef9f4e04" /></Relationships>
</file>

<file path=ppt/slides/_rels/slide11.xml.rels>&#65279;<?xml version="1.0" encoding="utf-8"?><Relationships xmlns="http://schemas.openxmlformats.org/package/2006/relationships"><Relationship Type="http://schemas.openxmlformats.org/officeDocument/2006/relationships/slideLayout" Target="/ppt/slideLayouts/slideLayout1.xml" Id="R8aeffb156c3845b6" /><Relationship Type="http://schemas.openxmlformats.org/officeDocument/2006/relationships/notesSlide" Target="/ppt/notesSlides/notesSlide11.xml" Id="R4171461deafa4377" /></Relationships>
</file>

<file path=ppt/slides/_rels/slide12.xml.rels>&#65279;<?xml version="1.0" encoding="utf-8"?><Relationships xmlns="http://schemas.openxmlformats.org/package/2006/relationships"><Relationship Type="http://schemas.openxmlformats.org/officeDocument/2006/relationships/slideLayout" Target="/ppt/slideLayouts/slideLayout1.xml" Id="Rae80e2c5f42b4535" /><Relationship Type="http://schemas.openxmlformats.org/officeDocument/2006/relationships/notesSlide" Target="/ppt/notesSlides/notesSlide12.xml" Id="Rf9c5e71e13504651" /></Relationships>
</file>

<file path=ppt/slides/_rels/slide13.xml.rels>&#65279;<?xml version="1.0" encoding="utf-8"?><Relationships xmlns="http://schemas.openxmlformats.org/package/2006/relationships"><Relationship Type="http://schemas.openxmlformats.org/officeDocument/2006/relationships/slideLayout" Target="/ppt/slideLayouts/slideLayout1.xml" Id="Rdae23c0252ec45e5" /><Relationship Type="http://schemas.openxmlformats.org/officeDocument/2006/relationships/notesSlide" Target="/ppt/notesSlides/notesSlide13.xml" Id="R48de331f25a54e23" /></Relationships>
</file>

<file path=ppt/slides/_rels/slide14.xml.rels>&#65279;<?xml version="1.0" encoding="utf-8"?><Relationships xmlns="http://schemas.openxmlformats.org/package/2006/relationships"><Relationship Type="http://schemas.openxmlformats.org/officeDocument/2006/relationships/slideLayout" Target="/ppt/slideLayouts/slideLayout1.xml" Id="R70a39d45991c4fb9" /><Relationship Type="http://schemas.openxmlformats.org/officeDocument/2006/relationships/notesSlide" Target="/ppt/notesSlides/notesSlide14.xml" Id="R8022e96928f3438e" /></Relationships>
</file>

<file path=ppt/slides/_rels/slide15.xml.rels>&#65279;<?xml version="1.0" encoding="utf-8"?><Relationships xmlns="http://schemas.openxmlformats.org/package/2006/relationships"><Relationship Type="http://schemas.openxmlformats.org/officeDocument/2006/relationships/slideLayout" Target="/ppt/slideLayouts/slideLayout1.xml" Id="R74c932611d594023" /><Relationship Type="http://schemas.openxmlformats.org/officeDocument/2006/relationships/notesSlide" Target="/ppt/notesSlides/notesSlide15.xml" Id="R0131c77c1f2d407c" /></Relationships>
</file>

<file path=ppt/slides/slide1.xml><?xml version="1.0" encoding="utf-8"?>
<p:sld xmlns:p="http://schemas.openxmlformats.org/presentationml/2006/main">
  <p:cSld>
    <p:bg>
      <p:bgPr>
        <a:solidFill xmlns:a="http://schemas.openxmlformats.org/drawingml/2006/main">
          <a:srgbClr val="FFFFFF"/>
        </a:solidFill>
      </p:bgPr>
    </p:bg>
    <p:spTree>
      <p:nvGrpSpPr>
        <p:cNvPr id="1" name=""/>
        <p:cNvGrpSpPr/>
        <p:nvPr/>
      </p:nvGrpSpPr>
      <p:grpSpPr>
        <a:xfrm xmlns:a="http://schemas.openxmlformats.org/drawingml/2006/main"/>
      </p:grpSpPr>
      <p:sp>
        <p:nvSpPr>
          <p:cNvPr id="1" name="cover-eyebrow">
            <a:extLst xmlns:a="http://schemas.openxmlformats.org/drawingml/2006/main">
              <a:ext uri="{FF2B5EF4-FFF2-40B4-BE49-F238E27FC236}">
                <a16:creationId xmlns:a16="http://schemas.microsoft.com/office/drawing/2014/main" id="{F3C77690-1F15-49A8-ADAE-00835B2204C9}"/>
              </a:ext>
            </a:extLst>
          </p:cNvPr>
          <p:cNvSpPr>
            <a:spLocks xmlns:a="http://schemas.openxmlformats.org/drawingml/2006/main" noGrp="1"/>
          </p:cNvSpPr>
          <p:nvPr/>
        </p:nvSpPr>
        <p:spPr>
          <a:xfrm xmlns:a="http://schemas.openxmlformats.org/drawingml/2006/main">
            <a:off x="495300" y="400050"/>
            <a:ext cx="4762500" cy="3238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75" b="1" i="0">
                <a:solidFill>
                  <a:srgbClr val="3D8DFF"/>
                </a:solidFill>
                <a:latin typeface="Arial"/>
                <a:ea typeface="Arial"/>
                <a:cs typeface="Arial"/>
              </a:defRPr>
            </a:pPr>
            <a:r>
              <a:rPr sz="1575" b="1" i="0">
                <a:solidFill>
                  <a:srgbClr val="3D8DFF"/>
                </a:solidFill>
                <a:latin typeface="Arial"/>
                <a:ea typeface="Arial"/>
                <a:cs typeface="Arial"/>
              </a:rPr>
              <a:t>RESEARCH PROPOSAL | ACFA7004</a:t>
            </a:r>
          </a:p>
        </p:txBody>
      </p:sp>
      <p:sp>
        <p:nvSpPr>
          <p:cNvPr id="2" name="cover-title">
            <a:extLst xmlns:a="http://schemas.openxmlformats.org/drawingml/2006/main">
              <a:ext uri="{FF2B5EF4-FFF2-40B4-BE49-F238E27FC236}">
                <a16:creationId xmlns:a16="http://schemas.microsoft.com/office/drawing/2014/main" id="{B9822FFB-6637-4FE7-A2F8-5A35EC9EE28F}"/>
              </a:ext>
            </a:extLst>
          </p:cNvPr>
          <p:cNvSpPr>
            <a:spLocks xmlns:a="http://schemas.openxmlformats.org/drawingml/2006/main" noGrp="1"/>
          </p:cNvSpPr>
          <p:nvPr/>
        </p:nvSpPr>
        <p:spPr>
          <a:xfrm xmlns:a="http://schemas.openxmlformats.org/drawingml/2006/main">
            <a:off x="495300" y="1428750"/>
            <a:ext cx="10191750" cy="1809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5025" b="1" i="0">
                <a:solidFill>
                  <a:srgbClr val="101114"/>
                </a:solidFill>
                <a:latin typeface="Arial"/>
                <a:ea typeface="Arial"/>
                <a:cs typeface="Arial"/>
              </a:defRPr>
            </a:pPr>
            <a:r>
              <a:rPr sz="5025" b="1" i="0">
                <a:solidFill>
                  <a:srgbClr val="101114"/>
                </a:solidFill>
                <a:latin typeface="Arial"/>
                <a:ea typeface="Arial"/>
                <a:cs typeface="Arial"/>
              </a:rPr>
              <a:t>A Lightweight PUF-Blockchain</a:t>
            </a:r>
          </a:p>
          <a:p xmlns:a="http://schemas.openxmlformats.org/drawingml/2006/main">
            <a:pPr algn="l">
              <a:defRPr sz="5025" b="1" i="0">
                <a:solidFill>
                  <a:srgbClr val="101114"/>
                </a:solidFill>
                <a:latin typeface="Arial"/>
                <a:ea typeface="Arial"/>
                <a:cs typeface="Arial"/>
              </a:defRPr>
            </a:pPr>
            <a:r>
              <a:rPr sz="5025" b="1" i="0">
                <a:solidFill>
                  <a:srgbClr val="101114"/>
                </a:solidFill>
                <a:latin typeface="Arial"/>
                <a:ea typeface="Arial"/>
                <a:cs typeface="Arial"/>
              </a:rPr>
              <a:t>Framework</a:t>
            </a:r>
          </a:p>
        </p:txBody>
      </p:sp>
      <p:sp>
        <p:nvSpPr>
          <p:cNvPr id="3" name="cover-accent">
            <a:extLst xmlns:a="http://schemas.openxmlformats.org/drawingml/2006/main">
              <a:ext uri="{FF2B5EF4-FFF2-40B4-BE49-F238E27FC236}">
                <a16:creationId xmlns:a16="http://schemas.microsoft.com/office/drawing/2014/main" id="{8F73826A-7106-4AD2-9A86-180D22CC83DD}"/>
              </a:ext>
            </a:extLst>
          </p:cNvPr>
          <p:cNvSpPr>
            <a:spLocks xmlns:a="http://schemas.openxmlformats.org/drawingml/2006/main" noGrp="1"/>
          </p:cNvSpPr>
          <p:nvPr/>
        </p:nvSpPr>
        <p:spPr>
          <a:xfrm xmlns:a="http://schemas.openxmlformats.org/drawingml/2006/main">
            <a:off x="495300" y="3676650"/>
            <a:ext cx="1276350" cy="95250"/>
          </a:xfrm>
          <a:prstGeom xmlns:a="http://schemas.openxmlformats.org/drawingml/2006/main" prst="rect">
            <a:avLst/>
          </a:prstGeom>
          <a:solidFill xmlns:a="http://schemas.openxmlformats.org/drawingml/2006/main">
            <a:srgbClr val="3D8DFF"/>
          </a:solidFill>
          <a:ln xmlns:a="http://schemas.openxmlformats.org/drawingml/2006/main" w="0">
            <a:solidFill>
              <a:srgbClr val="3D8DFF"/>
            </a:solidFill>
            <a:prstDash val="solid"/>
          </a:ln>
        </p:spPr>
      </p:sp>
      <p:sp>
        <p:nvSpPr>
          <p:cNvPr id="4" name="cover-subtitle">
            <a:extLst xmlns:a="http://schemas.openxmlformats.org/drawingml/2006/main">
              <a:ext uri="{FF2B5EF4-FFF2-40B4-BE49-F238E27FC236}">
                <a16:creationId xmlns:a16="http://schemas.microsoft.com/office/drawing/2014/main" id="{B96A8DF7-C5C6-4327-B72C-663E6EF6DE41}"/>
              </a:ext>
            </a:extLst>
          </p:cNvPr>
          <p:cNvSpPr>
            <a:spLocks xmlns:a="http://schemas.openxmlformats.org/drawingml/2006/main" noGrp="1"/>
          </p:cNvSpPr>
          <p:nvPr/>
        </p:nvSpPr>
        <p:spPr>
          <a:xfrm xmlns:a="http://schemas.openxmlformats.org/drawingml/2006/main">
            <a:off x="495300" y="4000500"/>
            <a:ext cx="7715250" cy="9525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2325" b="0" i="0">
                <a:solidFill>
                  <a:srgbClr val="5C6470"/>
                </a:solidFill>
                <a:latin typeface="Arial"/>
                <a:ea typeface="Arial"/>
                <a:cs typeface="Arial"/>
              </a:defRPr>
            </a:pPr>
            <a:r>
              <a:rPr sz="2325" b="0" i="0">
                <a:solidFill>
                  <a:srgbClr val="5C6470"/>
                </a:solidFill>
                <a:latin typeface="Arial"/>
                <a:ea typeface="Arial"/>
                <a:cs typeface="Arial"/>
              </a:rPr>
              <a:t>Real-time detection of counterfeit and tampered components in IoT hardware supply chains</a:t>
            </a:r>
          </a:p>
        </p:txBody>
      </p:sp>
      <p:sp>
        <p:nvSpPr>
          <p:cNvPr id="5" name="cover-details">
            <a:extLst xmlns:a="http://schemas.openxmlformats.org/drawingml/2006/main">
              <a:ext uri="{FF2B5EF4-FFF2-40B4-BE49-F238E27FC236}">
                <a16:creationId xmlns:a16="http://schemas.microsoft.com/office/drawing/2014/main" id="{76D8F46A-D287-4471-AB24-58892F456CCC}"/>
              </a:ext>
            </a:extLst>
          </p:cNvPr>
          <p:cNvSpPr>
            <a:spLocks xmlns:a="http://schemas.openxmlformats.org/drawingml/2006/main" noGrp="1"/>
          </p:cNvSpPr>
          <p:nvPr/>
        </p:nvSpPr>
        <p:spPr>
          <a:xfrm xmlns:a="http://schemas.openxmlformats.org/drawingml/2006/main">
            <a:off x="495300" y="5381625"/>
            <a:ext cx="4953000" cy="9334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101114"/>
                </a:solidFill>
                <a:latin typeface="Arial"/>
                <a:ea typeface="Arial"/>
                <a:cs typeface="Arial"/>
              </a:defRPr>
            </a:pPr>
            <a:r>
              <a:rPr sz="1500" b="0" i="0">
                <a:solidFill>
                  <a:srgbClr val="101114"/>
                </a:solidFill>
                <a:latin typeface="Arial"/>
                <a:ea typeface="Arial"/>
                <a:cs typeface="Arial"/>
              </a:rPr>
              <a:t>Acharya Dhrumil Samikkumar</a:t>
            </a:r>
          </a:p>
          <a:p xmlns:a="http://schemas.openxmlformats.org/drawingml/2006/main">
            <a:pPr algn="l">
              <a:defRPr sz="1500" b="0" i="0">
                <a:solidFill>
                  <a:srgbClr val="101114"/>
                </a:solidFill>
                <a:latin typeface="Arial"/>
                <a:ea typeface="Arial"/>
                <a:cs typeface="Arial"/>
              </a:defRPr>
            </a:pPr>
            <a:r>
              <a:rPr sz="1500" b="0" i="0">
                <a:solidFill>
                  <a:srgbClr val="101114"/>
                </a:solidFill>
                <a:latin typeface="Arial"/>
                <a:ea typeface="Arial"/>
                <a:cs typeface="Arial"/>
              </a:rPr>
              <a:t>Student ID: __________________</a:t>
            </a:r>
          </a:p>
          <a:p xmlns:a="http://schemas.openxmlformats.org/drawingml/2006/main">
            <a:pPr algn="l">
              <a:defRPr sz="1500" b="0" i="0">
                <a:solidFill>
                  <a:srgbClr val="101114"/>
                </a:solidFill>
                <a:latin typeface="Arial"/>
                <a:ea typeface="Arial"/>
                <a:cs typeface="Arial"/>
              </a:defRPr>
            </a:pPr>
            <a:r>
              <a:rPr sz="1500" b="0" i="0">
                <a:solidFill>
                  <a:srgbClr val="101114"/>
                </a:solidFill>
                <a:latin typeface="Arial"/>
                <a:ea typeface="Arial"/>
                <a:cs typeface="Arial"/>
              </a:rPr>
              <a:t>MSc Computing Portfolio</a:t>
            </a:r>
          </a:p>
        </p:txBody>
      </p:sp>
      <p:sp>
        <p:nvSpPr>
          <p:cNvPr id="6" name="cover-chip">
            <a:extLst xmlns:a="http://schemas.openxmlformats.org/drawingml/2006/main">
              <a:ext uri="{FF2B5EF4-FFF2-40B4-BE49-F238E27FC236}">
                <a16:creationId xmlns:a16="http://schemas.microsoft.com/office/drawing/2014/main" id="{ED2C003A-FBEF-4B8A-8863-C8792EEBE604}"/>
              </a:ext>
            </a:extLst>
          </p:cNvPr>
          <p:cNvSpPr>
            <a:spLocks xmlns:a="http://schemas.openxmlformats.org/drawingml/2006/main" noGrp="1"/>
          </p:cNvSpPr>
          <p:nvPr/>
        </p:nvSpPr>
        <p:spPr>
          <a:xfrm xmlns:a="http://schemas.openxmlformats.org/drawingml/2006/main">
            <a:off x="9763125" y="3905250"/>
            <a:ext cx="1619250" cy="1619250"/>
          </a:xfrm>
          <a:prstGeom xmlns:a="http://schemas.openxmlformats.org/drawingml/2006/main" prst="rect">
            <a:avLst/>
          </a:prstGeom>
          <a:solidFill xmlns:a="http://schemas.openxmlformats.org/drawingml/2006/main">
            <a:srgbClr val="F1F2F4"/>
          </a:solidFill>
          <a:ln xmlns:a="http://schemas.openxmlformats.org/drawingml/2006/main" w="0">
            <a:solidFill>
              <a:srgbClr val="F1F2F4"/>
            </a:solidFill>
            <a:prstDash val="solid"/>
          </a:ln>
        </p:spPr>
      </p:sp>
      <p:sp>
        <p:nvSpPr>
          <p:cNvPr id="7" name="cover-chip-core">
            <a:extLst xmlns:a="http://schemas.openxmlformats.org/drawingml/2006/main">
              <a:ext uri="{FF2B5EF4-FFF2-40B4-BE49-F238E27FC236}">
                <a16:creationId xmlns:a16="http://schemas.microsoft.com/office/drawing/2014/main" id="{F8AB7A53-72D7-42EA-BB0A-C5E7FD02A6F5}"/>
              </a:ext>
            </a:extLst>
          </p:cNvPr>
          <p:cNvSpPr>
            <a:spLocks xmlns:a="http://schemas.openxmlformats.org/drawingml/2006/main" noGrp="1"/>
          </p:cNvSpPr>
          <p:nvPr/>
        </p:nvSpPr>
        <p:spPr>
          <a:xfrm xmlns:a="http://schemas.openxmlformats.org/drawingml/2006/main">
            <a:off x="10144125" y="4286250"/>
            <a:ext cx="857250" cy="857250"/>
          </a:xfrm>
          <a:prstGeom xmlns:a="http://schemas.openxmlformats.org/drawingml/2006/main" prst="rect">
            <a:avLst/>
          </a:prstGeom>
          <a:solidFill xmlns:a="http://schemas.openxmlformats.org/drawingml/2006/main">
            <a:srgbClr val="3D8DFF"/>
          </a:solidFill>
          <a:ln xmlns:a="http://schemas.openxmlformats.org/drawingml/2006/main" w="0">
            <a:solidFill>
              <a:srgbClr val="3D8DFF"/>
            </a:solidFill>
            <a:prstDash val="solid"/>
          </a:ln>
        </p:spPr>
      </p:sp>
      <p:cxnSp>
        <p:nvCxnSpPr>
          <p:cNvPr id="35" name="cover-left-pin-0"/>
          <p:cNvCxnSpPr/>
          <p:nvPr/>
        </p:nvCxnSpPr>
        <p:spPr>
          <a:xfrm xmlns:a="http://schemas.openxmlformats.org/drawingml/2006/main">
            <a:off x="9477375" y="4095750"/>
            <a:ext cx="285750" cy="0"/>
          </a:xfrm>
          <a:prstGeom xmlns:a="http://schemas.openxmlformats.org/drawingml/2006/main" prst="straightConnector1">
            <a:avLst/>
          </a:prstGeom>
          <a:ln xmlns:a="http://schemas.openxmlformats.org/drawingml/2006/main" w="19050">
            <a:solidFill>
              <a:srgbClr val="101114"/>
            </a:solidFill>
            <a:prstDash val="solid"/>
          </a:ln>
        </p:spPr>
      </p:cxnSp>
      <p:cxnSp>
        <p:nvCxnSpPr>
          <p:cNvPr id="36" name="cover-right-pin-0"/>
          <p:cNvCxnSpPr/>
          <p:nvPr/>
        </p:nvCxnSpPr>
        <p:spPr>
          <a:xfrm xmlns:a="http://schemas.openxmlformats.org/drawingml/2006/main">
            <a:off x="11382375" y="4095750"/>
            <a:ext cx="285750" cy="0"/>
          </a:xfrm>
          <a:prstGeom xmlns:a="http://schemas.openxmlformats.org/drawingml/2006/main" prst="straightConnector1">
            <a:avLst/>
          </a:prstGeom>
          <a:ln xmlns:a="http://schemas.openxmlformats.org/drawingml/2006/main" w="19050">
            <a:solidFill>
              <a:srgbClr val="101114"/>
            </a:solidFill>
            <a:prstDash val="solid"/>
          </a:ln>
        </p:spPr>
      </p:cxnSp>
      <p:cxnSp>
        <p:nvCxnSpPr>
          <p:cNvPr id="37" name="cover-top-pin-0"/>
          <p:cNvCxnSpPr/>
          <p:nvPr/>
        </p:nvCxnSpPr>
        <p:spPr>
          <a:xfrm xmlns:a="http://schemas.openxmlformats.org/drawingml/2006/main">
            <a:off x="9953625" y="3619500"/>
            <a:ext cx="0" cy="285750"/>
          </a:xfrm>
          <a:prstGeom xmlns:a="http://schemas.openxmlformats.org/drawingml/2006/main" prst="straightConnector1">
            <a:avLst/>
          </a:prstGeom>
          <a:ln xmlns:a="http://schemas.openxmlformats.org/drawingml/2006/main" w="19050">
            <a:solidFill>
              <a:srgbClr val="101114"/>
            </a:solidFill>
            <a:prstDash val="solid"/>
          </a:ln>
        </p:spPr>
      </p:cxnSp>
      <p:cxnSp>
        <p:nvCxnSpPr>
          <p:cNvPr id="38" name="cover-bottom-pin-0"/>
          <p:cNvCxnSpPr/>
          <p:nvPr/>
        </p:nvCxnSpPr>
        <p:spPr>
          <a:xfrm xmlns:a="http://schemas.openxmlformats.org/drawingml/2006/main">
            <a:off x="9953625" y="5524500"/>
            <a:ext cx="0" cy="285750"/>
          </a:xfrm>
          <a:prstGeom xmlns:a="http://schemas.openxmlformats.org/drawingml/2006/main" prst="straightConnector1">
            <a:avLst/>
          </a:prstGeom>
          <a:ln xmlns:a="http://schemas.openxmlformats.org/drawingml/2006/main" w="19050">
            <a:solidFill>
              <a:srgbClr val="101114"/>
            </a:solidFill>
            <a:prstDash val="solid"/>
          </a:ln>
        </p:spPr>
      </p:cxnSp>
      <p:cxnSp>
        <p:nvCxnSpPr>
          <p:cNvPr id="39" name="cover-left-pin-1"/>
          <p:cNvCxnSpPr/>
          <p:nvPr/>
        </p:nvCxnSpPr>
        <p:spPr>
          <a:xfrm xmlns:a="http://schemas.openxmlformats.org/drawingml/2006/main">
            <a:off x="9477375" y="4400550"/>
            <a:ext cx="285750" cy="0"/>
          </a:xfrm>
          <a:prstGeom xmlns:a="http://schemas.openxmlformats.org/drawingml/2006/main" prst="straightConnector1">
            <a:avLst/>
          </a:prstGeom>
          <a:ln xmlns:a="http://schemas.openxmlformats.org/drawingml/2006/main" w="19050">
            <a:solidFill>
              <a:srgbClr val="101114"/>
            </a:solidFill>
            <a:prstDash val="solid"/>
          </a:ln>
        </p:spPr>
      </p:cxnSp>
      <p:cxnSp>
        <p:nvCxnSpPr>
          <p:cNvPr id="40" name="cover-right-pin-1"/>
          <p:cNvCxnSpPr/>
          <p:nvPr/>
        </p:nvCxnSpPr>
        <p:spPr>
          <a:xfrm xmlns:a="http://schemas.openxmlformats.org/drawingml/2006/main">
            <a:off x="11382375" y="4400550"/>
            <a:ext cx="285750" cy="0"/>
          </a:xfrm>
          <a:prstGeom xmlns:a="http://schemas.openxmlformats.org/drawingml/2006/main" prst="straightConnector1">
            <a:avLst/>
          </a:prstGeom>
          <a:ln xmlns:a="http://schemas.openxmlformats.org/drawingml/2006/main" w="19050">
            <a:solidFill>
              <a:srgbClr val="101114"/>
            </a:solidFill>
            <a:prstDash val="solid"/>
          </a:ln>
        </p:spPr>
      </p:cxnSp>
      <p:cxnSp>
        <p:nvCxnSpPr>
          <p:cNvPr id="41" name="cover-top-pin-1"/>
          <p:cNvCxnSpPr/>
          <p:nvPr/>
        </p:nvCxnSpPr>
        <p:spPr>
          <a:xfrm xmlns:a="http://schemas.openxmlformats.org/drawingml/2006/main">
            <a:off x="10258425" y="3619500"/>
            <a:ext cx="0" cy="285750"/>
          </a:xfrm>
          <a:prstGeom xmlns:a="http://schemas.openxmlformats.org/drawingml/2006/main" prst="straightConnector1">
            <a:avLst/>
          </a:prstGeom>
          <a:ln xmlns:a="http://schemas.openxmlformats.org/drawingml/2006/main" w="19050">
            <a:solidFill>
              <a:srgbClr val="101114"/>
            </a:solidFill>
            <a:prstDash val="solid"/>
          </a:ln>
        </p:spPr>
      </p:cxnSp>
      <p:cxnSp>
        <p:nvCxnSpPr>
          <p:cNvPr id="42" name="cover-bottom-pin-1"/>
          <p:cNvCxnSpPr/>
          <p:nvPr/>
        </p:nvCxnSpPr>
        <p:spPr>
          <a:xfrm xmlns:a="http://schemas.openxmlformats.org/drawingml/2006/main">
            <a:off x="10258425" y="5524500"/>
            <a:ext cx="0" cy="285750"/>
          </a:xfrm>
          <a:prstGeom xmlns:a="http://schemas.openxmlformats.org/drawingml/2006/main" prst="straightConnector1">
            <a:avLst/>
          </a:prstGeom>
          <a:ln xmlns:a="http://schemas.openxmlformats.org/drawingml/2006/main" w="19050">
            <a:solidFill>
              <a:srgbClr val="101114"/>
            </a:solidFill>
            <a:prstDash val="solid"/>
          </a:ln>
        </p:spPr>
      </p:cxnSp>
      <p:cxnSp>
        <p:nvCxnSpPr>
          <p:cNvPr id="43" name="cover-left-pin-2"/>
          <p:cNvCxnSpPr/>
          <p:nvPr/>
        </p:nvCxnSpPr>
        <p:spPr>
          <a:xfrm xmlns:a="http://schemas.openxmlformats.org/drawingml/2006/main">
            <a:off x="9477375" y="4705350"/>
            <a:ext cx="285750" cy="0"/>
          </a:xfrm>
          <a:prstGeom xmlns:a="http://schemas.openxmlformats.org/drawingml/2006/main" prst="straightConnector1">
            <a:avLst/>
          </a:prstGeom>
          <a:ln xmlns:a="http://schemas.openxmlformats.org/drawingml/2006/main" w="19050">
            <a:solidFill>
              <a:srgbClr val="101114"/>
            </a:solidFill>
            <a:prstDash val="solid"/>
          </a:ln>
        </p:spPr>
      </p:cxnSp>
      <p:cxnSp>
        <p:nvCxnSpPr>
          <p:cNvPr id="44" name="cover-right-pin-2"/>
          <p:cNvCxnSpPr/>
          <p:nvPr/>
        </p:nvCxnSpPr>
        <p:spPr>
          <a:xfrm xmlns:a="http://schemas.openxmlformats.org/drawingml/2006/main">
            <a:off x="11382375" y="4705350"/>
            <a:ext cx="285750" cy="0"/>
          </a:xfrm>
          <a:prstGeom xmlns:a="http://schemas.openxmlformats.org/drawingml/2006/main" prst="straightConnector1">
            <a:avLst/>
          </a:prstGeom>
          <a:ln xmlns:a="http://schemas.openxmlformats.org/drawingml/2006/main" w="19050">
            <a:solidFill>
              <a:srgbClr val="101114"/>
            </a:solidFill>
            <a:prstDash val="solid"/>
          </a:ln>
        </p:spPr>
      </p:cxnSp>
      <p:cxnSp>
        <p:nvCxnSpPr>
          <p:cNvPr id="45" name="cover-top-pin-2"/>
          <p:cNvCxnSpPr/>
          <p:nvPr/>
        </p:nvCxnSpPr>
        <p:spPr>
          <a:xfrm xmlns:a="http://schemas.openxmlformats.org/drawingml/2006/main">
            <a:off x="10563225" y="3619500"/>
            <a:ext cx="0" cy="285750"/>
          </a:xfrm>
          <a:prstGeom xmlns:a="http://schemas.openxmlformats.org/drawingml/2006/main" prst="straightConnector1">
            <a:avLst/>
          </a:prstGeom>
          <a:ln xmlns:a="http://schemas.openxmlformats.org/drawingml/2006/main" w="19050">
            <a:solidFill>
              <a:srgbClr val="101114"/>
            </a:solidFill>
            <a:prstDash val="solid"/>
          </a:ln>
        </p:spPr>
      </p:cxnSp>
      <p:cxnSp>
        <p:nvCxnSpPr>
          <p:cNvPr id="46" name="cover-bottom-pin-2"/>
          <p:cNvCxnSpPr/>
          <p:nvPr/>
        </p:nvCxnSpPr>
        <p:spPr>
          <a:xfrm xmlns:a="http://schemas.openxmlformats.org/drawingml/2006/main">
            <a:off x="10563225" y="5524500"/>
            <a:ext cx="0" cy="285750"/>
          </a:xfrm>
          <a:prstGeom xmlns:a="http://schemas.openxmlformats.org/drawingml/2006/main" prst="straightConnector1">
            <a:avLst/>
          </a:prstGeom>
          <a:ln xmlns:a="http://schemas.openxmlformats.org/drawingml/2006/main" w="19050">
            <a:solidFill>
              <a:srgbClr val="101114"/>
            </a:solidFill>
            <a:prstDash val="solid"/>
          </a:ln>
        </p:spPr>
      </p:cxnSp>
      <p:cxnSp>
        <p:nvCxnSpPr>
          <p:cNvPr id="47" name="cover-left-pin-3"/>
          <p:cNvCxnSpPr/>
          <p:nvPr/>
        </p:nvCxnSpPr>
        <p:spPr>
          <a:xfrm xmlns:a="http://schemas.openxmlformats.org/drawingml/2006/main">
            <a:off x="9477375" y="5010150"/>
            <a:ext cx="285750" cy="0"/>
          </a:xfrm>
          <a:prstGeom xmlns:a="http://schemas.openxmlformats.org/drawingml/2006/main" prst="straightConnector1">
            <a:avLst/>
          </a:prstGeom>
          <a:ln xmlns:a="http://schemas.openxmlformats.org/drawingml/2006/main" w="19050">
            <a:solidFill>
              <a:srgbClr val="101114"/>
            </a:solidFill>
            <a:prstDash val="solid"/>
          </a:ln>
        </p:spPr>
      </p:cxnSp>
      <p:cxnSp>
        <p:nvCxnSpPr>
          <p:cNvPr id="48" name="cover-right-pin-3"/>
          <p:cNvCxnSpPr/>
          <p:nvPr/>
        </p:nvCxnSpPr>
        <p:spPr>
          <a:xfrm xmlns:a="http://schemas.openxmlformats.org/drawingml/2006/main">
            <a:off x="11382375" y="5010150"/>
            <a:ext cx="285750" cy="0"/>
          </a:xfrm>
          <a:prstGeom xmlns:a="http://schemas.openxmlformats.org/drawingml/2006/main" prst="straightConnector1">
            <a:avLst/>
          </a:prstGeom>
          <a:ln xmlns:a="http://schemas.openxmlformats.org/drawingml/2006/main" w="19050">
            <a:solidFill>
              <a:srgbClr val="101114"/>
            </a:solidFill>
            <a:prstDash val="solid"/>
          </a:ln>
        </p:spPr>
      </p:cxnSp>
      <p:cxnSp>
        <p:nvCxnSpPr>
          <p:cNvPr id="49" name="cover-top-pin-3"/>
          <p:cNvCxnSpPr/>
          <p:nvPr/>
        </p:nvCxnSpPr>
        <p:spPr>
          <a:xfrm xmlns:a="http://schemas.openxmlformats.org/drawingml/2006/main">
            <a:off x="10868025" y="3619500"/>
            <a:ext cx="0" cy="285750"/>
          </a:xfrm>
          <a:prstGeom xmlns:a="http://schemas.openxmlformats.org/drawingml/2006/main" prst="straightConnector1">
            <a:avLst/>
          </a:prstGeom>
          <a:ln xmlns:a="http://schemas.openxmlformats.org/drawingml/2006/main" w="19050">
            <a:solidFill>
              <a:srgbClr val="101114"/>
            </a:solidFill>
            <a:prstDash val="solid"/>
          </a:ln>
        </p:spPr>
      </p:cxnSp>
      <p:cxnSp>
        <p:nvCxnSpPr>
          <p:cNvPr id="50" name="cover-bottom-pin-3"/>
          <p:cNvCxnSpPr/>
          <p:nvPr/>
        </p:nvCxnSpPr>
        <p:spPr>
          <a:xfrm xmlns:a="http://schemas.openxmlformats.org/drawingml/2006/main">
            <a:off x="10868025" y="5524500"/>
            <a:ext cx="0" cy="285750"/>
          </a:xfrm>
          <a:prstGeom xmlns:a="http://schemas.openxmlformats.org/drawingml/2006/main" prst="straightConnector1">
            <a:avLst/>
          </a:prstGeom>
          <a:ln xmlns:a="http://schemas.openxmlformats.org/drawingml/2006/main" w="19050">
            <a:solidFill>
              <a:srgbClr val="101114"/>
            </a:solidFill>
            <a:prstDash val="solid"/>
          </a:ln>
        </p:spPr>
      </p:cxnSp>
      <p:cxnSp>
        <p:nvCxnSpPr>
          <p:cNvPr id="51" name="cover-left-pin-4"/>
          <p:cNvCxnSpPr/>
          <p:nvPr/>
        </p:nvCxnSpPr>
        <p:spPr>
          <a:xfrm xmlns:a="http://schemas.openxmlformats.org/drawingml/2006/main">
            <a:off x="9477375" y="5314950"/>
            <a:ext cx="285750" cy="0"/>
          </a:xfrm>
          <a:prstGeom xmlns:a="http://schemas.openxmlformats.org/drawingml/2006/main" prst="straightConnector1">
            <a:avLst/>
          </a:prstGeom>
          <a:ln xmlns:a="http://schemas.openxmlformats.org/drawingml/2006/main" w="19050">
            <a:solidFill>
              <a:srgbClr val="101114"/>
            </a:solidFill>
            <a:prstDash val="solid"/>
          </a:ln>
        </p:spPr>
      </p:cxnSp>
      <p:cxnSp>
        <p:nvCxnSpPr>
          <p:cNvPr id="52" name="cover-right-pin-4"/>
          <p:cNvCxnSpPr/>
          <p:nvPr/>
        </p:nvCxnSpPr>
        <p:spPr>
          <a:xfrm xmlns:a="http://schemas.openxmlformats.org/drawingml/2006/main">
            <a:off x="11382375" y="5314950"/>
            <a:ext cx="285750" cy="0"/>
          </a:xfrm>
          <a:prstGeom xmlns:a="http://schemas.openxmlformats.org/drawingml/2006/main" prst="straightConnector1">
            <a:avLst/>
          </a:prstGeom>
          <a:ln xmlns:a="http://schemas.openxmlformats.org/drawingml/2006/main" w="19050">
            <a:solidFill>
              <a:srgbClr val="101114"/>
            </a:solidFill>
            <a:prstDash val="solid"/>
          </a:ln>
        </p:spPr>
      </p:cxnSp>
      <p:cxnSp>
        <p:nvCxnSpPr>
          <p:cNvPr id="53" name="cover-top-pin-4"/>
          <p:cNvCxnSpPr/>
          <p:nvPr/>
        </p:nvCxnSpPr>
        <p:spPr>
          <a:xfrm xmlns:a="http://schemas.openxmlformats.org/drawingml/2006/main">
            <a:off x="11172825" y="3619500"/>
            <a:ext cx="0" cy="285750"/>
          </a:xfrm>
          <a:prstGeom xmlns:a="http://schemas.openxmlformats.org/drawingml/2006/main" prst="straightConnector1">
            <a:avLst/>
          </a:prstGeom>
          <a:ln xmlns:a="http://schemas.openxmlformats.org/drawingml/2006/main" w="19050">
            <a:solidFill>
              <a:srgbClr val="101114"/>
            </a:solidFill>
            <a:prstDash val="solid"/>
          </a:ln>
        </p:spPr>
      </p:cxnSp>
      <p:cxnSp>
        <p:nvCxnSpPr>
          <p:cNvPr id="54" name="cover-bottom-pin-4"/>
          <p:cNvCxnSpPr/>
          <p:nvPr/>
        </p:nvCxnSpPr>
        <p:spPr>
          <a:xfrm xmlns:a="http://schemas.openxmlformats.org/drawingml/2006/main">
            <a:off x="11172825" y="5524500"/>
            <a:ext cx="0" cy="285750"/>
          </a:xfrm>
          <a:prstGeom xmlns:a="http://schemas.openxmlformats.org/drawingml/2006/main" prst="straightConnector1">
            <a:avLst/>
          </a:prstGeom>
          <a:ln xmlns:a="http://schemas.openxmlformats.org/drawingml/2006/main" w="19050">
            <a:solidFill>
              <a:srgbClr val="101114"/>
            </a:solidFill>
            <a:prstDash val="solid"/>
          </a:ln>
        </p:spPr>
      </p:cxnSp>
    </p:spTree>
    <p:extLst>
      <p:ext uri="{BB962C8B-B14F-4D97-AF65-F5344CB8AC3E}">
        <p14:creationId xmlns:p14="http://schemas.microsoft.com/office/powerpoint/2010/main" val="94876187"/>
      </p:ext>
    </p:extLst>
  </p:cSld>
</p:sld>
</file>

<file path=ppt/slides/slide2.xml><?xml version="1.0" encoding="utf-8"?>
<p:sld xmlns:p="http://schemas.openxmlformats.org/presentationml/2006/main">
  <p:cSld>
    <p:spTree>
      <p:nvGrpSpPr>
        <p:cNvPr id="1" name=""/>
        <p:cNvGrpSpPr/>
        <p:nvPr/>
      </p:nvGrpSpPr>
      <p:grpSpPr>
        <a:xfrm xmlns:a="http://schemas.openxmlformats.org/drawingml/2006/main"/>
      </p:grpSpPr>
      <p:sp>
        <p:nvSpPr>
          <p:cNvPr id="1" name="slide-2-title">
            <a:extLst xmlns:a="http://schemas.openxmlformats.org/drawingml/2006/main">
              <a:ext uri="{FF2B5EF4-FFF2-40B4-BE49-F238E27FC236}">
                <a16:creationId xmlns:a16="http://schemas.microsoft.com/office/drawing/2014/main" id="{A7706FC4-B22C-4207-92C5-81773CAF61CE}"/>
              </a:ext>
            </a:extLst>
          </p:cNvPr>
          <p:cNvSpPr>
            <a:spLocks xmlns:a="http://schemas.openxmlformats.org/drawingml/2006/main" noGrp="1"/>
          </p:cNvSpPr>
          <p:nvPr/>
        </p:nvSpPr>
        <p:spPr>
          <a:xfrm xmlns:a="http://schemas.openxmlformats.org/drawingml/2006/main">
            <a:off x="495300" y="323850"/>
            <a:ext cx="11201400" cy="647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3600" b="1" i="0">
                <a:solidFill>
                  <a:srgbClr val="101114"/>
                </a:solidFill>
                <a:latin typeface="Arial"/>
                <a:ea typeface="Arial"/>
                <a:cs typeface="Arial"/>
              </a:defRPr>
            </a:pPr>
            <a:r>
              <a:rPr sz="3600" b="1" i="0">
                <a:solidFill>
                  <a:srgbClr val="101114"/>
                </a:solidFill>
                <a:latin typeface="Arial"/>
                <a:ea typeface="Arial"/>
                <a:cs typeface="Arial"/>
              </a:rPr>
              <a:t>IoT trust can break at any supply-chain handover</a:t>
            </a:r>
          </a:p>
        </p:txBody>
      </p:sp>
      <p:cxnSp>
        <p:nvCxnSpPr>
          <p:cNvPr id="19" name="slide-2-title-rule"/>
          <p:cNvCxnSpPr/>
          <p:nvPr/>
        </p:nvCxnSpPr>
        <p:spPr>
          <a:xfrm xmlns:a="http://schemas.openxmlformats.org/drawingml/2006/main">
            <a:off x="495300" y="1085850"/>
            <a:ext cx="11201400" cy="0"/>
          </a:xfrm>
          <a:prstGeom xmlns:a="http://schemas.openxmlformats.org/drawingml/2006/main" prst="straightConnector1">
            <a:avLst/>
          </a:prstGeom>
          <a:ln xmlns:a="http://schemas.openxmlformats.org/drawingml/2006/main" w="9525">
            <a:solidFill>
              <a:srgbClr val="B8BCC4"/>
            </a:solidFill>
            <a:prstDash val="solid"/>
          </a:ln>
        </p:spPr>
      </p:cxnSp>
      <p:sp>
        <p:nvSpPr>
          <p:cNvPr id="3" name="slide-2-citation">
            <a:extLst xmlns:a="http://schemas.openxmlformats.org/drawingml/2006/main">
              <a:ext uri="{FF2B5EF4-FFF2-40B4-BE49-F238E27FC236}">
                <a16:creationId xmlns:a16="http://schemas.microsoft.com/office/drawing/2014/main" id="{7BBC4680-4520-435B-B8DC-7ED3F6DF389B}"/>
              </a:ext>
            </a:extLst>
          </p:cNvPr>
          <p:cNvSpPr>
            <a:spLocks xmlns:a="http://schemas.openxmlformats.org/drawingml/2006/main" noGrp="1"/>
          </p:cNvSpPr>
          <p:nvPr/>
        </p:nvSpPr>
        <p:spPr>
          <a:xfrm xmlns:a="http://schemas.openxmlformats.org/drawingml/2006/main">
            <a:off x="571500" y="6400800"/>
            <a:ext cx="10020300" cy="2095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9525" tIns="9525" rIns="9525" bIns="9525" anchor="t">
            <a:noAutofit/>
          </a:bodyPr>
          <a:lstStyle xmlns:a="http://schemas.openxmlformats.org/drawingml/2006/main"/>
          <a:p xmlns:a="http://schemas.openxmlformats.org/drawingml/2006/main">
            <a:pPr algn="l">
              <a:defRPr sz="900" b="0" i="0">
                <a:solidFill>
                  <a:srgbClr val="5C6470"/>
                </a:solidFill>
                <a:latin typeface="Arial"/>
                <a:ea typeface="Arial"/>
                <a:cs typeface="Arial"/>
              </a:defRPr>
            </a:pPr>
            <a:r>
              <a:rPr sz="900" b="0" i="0">
                <a:solidFill>
                  <a:srgbClr val="5C6470"/>
                </a:solidFill>
                <a:latin typeface="Arial"/>
                <a:ea typeface="Arial"/>
                <a:cs typeface="Arial"/>
              </a:rPr>
              <a:t>Source: NIST SP 800-161 Rev. 1 Update 1 [1]</a:t>
            </a:r>
          </a:p>
        </p:txBody>
      </p:sp>
      <p:sp>
        <p:nvSpPr>
          <p:cNvPr id="4" name="slide-2-number">
            <a:extLst xmlns:a="http://schemas.openxmlformats.org/drawingml/2006/main">
              <a:ext uri="{FF2B5EF4-FFF2-40B4-BE49-F238E27FC236}">
                <a16:creationId xmlns:a16="http://schemas.microsoft.com/office/drawing/2014/main" id="{C37924A3-7830-4F4A-9217-9FFC4EAA1E82}"/>
              </a:ext>
            </a:extLst>
          </p:cNvPr>
          <p:cNvSpPr>
            <a:spLocks xmlns:a="http://schemas.openxmlformats.org/drawingml/2006/main" noGrp="1"/>
          </p:cNvSpPr>
          <p:nvPr/>
        </p:nvSpPr>
        <p:spPr>
          <a:xfrm xmlns:a="http://schemas.openxmlformats.org/drawingml/2006/main">
            <a:off x="11144250" y="6362700"/>
            <a:ext cx="552450" cy="228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r">
              <a:defRPr sz="1050" b="0" i="0">
                <a:solidFill>
                  <a:srgbClr val="5C6470"/>
                </a:solidFill>
                <a:latin typeface="Arial"/>
                <a:ea typeface="Arial"/>
                <a:cs typeface="Arial"/>
              </a:defRPr>
            </a:pPr>
            <a:r>
              <a:rPr sz="1050" b="0" i="0">
                <a:solidFill>
                  <a:srgbClr val="5C6470"/>
                </a:solidFill>
                <a:latin typeface="Arial"/>
                <a:ea typeface="Arial"/>
                <a:cs typeface="Arial"/>
              </a:rPr>
              <a:t>2</a:t>
            </a:r>
          </a:p>
        </p:txBody>
      </p:sp>
      <p:sp>
        <p:nvSpPr>
          <p:cNvPr id="5" name="context-big-claim">
            <a:extLst xmlns:a="http://schemas.openxmlformats.org/drawingml/2006/main">
              <a:ext uri="{FF2B5EF4-FFF2-40B4-BE49-F238E27FC236}">
                <a16:creationId xmlns:a16="http://schemas.microsoft.com/office/drawing/2014/main" id="{EBF9649B-022F-46C2-BE37-9823C17FBEE3}"/>
              </a:ext>
            </a:extLst>
          </p:cNvPr>
          <p:cNvSpPr>
            <a:spLocks xmlns:a="http://schemas.openxmlformats.org/drawingml/2006/main" noGrp="1"/>
          </p:cNvSpPr>
          <p:nvPr/>
        </p:nvSpPr>
        <p:spPr>
          <a:xfrm xmlns:a="http://schemas.openxmlformats.org/drawingml/2006/main">
            <a:off x="495300" y="1447800"/>
            <a:ext cx="5905500" cy="1143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96369"/>
          </a:bodyPr>
          <a:lstStyle xmlns:a="http://schemas.openxmlformats.org/drawingml/2006/main"/>
          <a:p xmlns:a="http://schemas.openxmlformats.org/drawingml/2006/main">
            <a:pPr algn="l">
              <a:defRPr sz="2775" b="1" i="0">
                <a:solidFill>
                  <a:srgbClr val="101114"/>
                </a:solidFill>
                <a:latin typeface="Arial"/>
                <a:ea typeface="Arial"/>
                <a:cs typeface="Arial"/>
              </a:defRPr>
            </a:pPr>
            <a:r>
              <a:rPr sz="2775" b="1" i="0">
                <a:solidFill>
                  <a:srgbClr val="101114"/>
                </a:solidFill>
                <a:latin typeface="Arial"/>
                <a:ea typeface="Arial"/>
                <a:cs typeface="Arial"/>
              </a:rPr>
              <a:t>One device can contain components from many organisations.</a:t>
            </a:r>
          </a:p>
        </p:txBody>
      </p:sp>
      <p:sp>
        <p:nvSpPr>
          <p:cNvPr id="6" name="context-explanation">
            <a:extLst xmlns:a="http://schemas.openxmlformats.org/drawingml/2006/main">
              <a:ext uri="{FF2B5EF4-FFF2-40B4-BE49-F238E27FC236}">
                <a16:creationId xmlns:a16="http://schemas.microsoft.com/office/drawing/2014/main" id="{80372F63-183F-4D1B-8EB5-E586479FB0D4}"/>
              </a:ext>
            </a:extLst>
          </p:cNvPr>
          <p:cNvSpPr>
            <a:spLocks xmlns:a="http://schemas.openxmlformats.org/drawingml/2006/main" noGrp="1"/>
          </p:cNvSpPr>
          <p:nvPr/>
        </p:nvSpPr>
        <p:spPr>
          <a:xfrm xmlns:a="http://schemas.openxmlformats.org/drawingml/2006/main">
            <a:off x="495300" y="2781300"/>
            <a:ext cx="5905500" cy="17145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800" b="0" i="0">
                <a:solidFill>
                  <a:srgbClr val="5C6470"/>
                </a:solidFill>
                <a:latin typeface="Arial"/>
                <a:ea typeface="Arial"/>
                <a:cs typeface="Arial"/>
              </a:defRPr>
            </a:pPr>
            <a:r>
              <a:rPr sz="1800" b="0" i="0">
                <a:solidFill>
                  <a:srgbClr val="5C6470"/>
                </a:solidFill>
                <a:latin typeface="Arial"/>
                <a:ea typeface="Arial"/>
                <a:cs typeface="Arial"/>
              </a:rPr>
              <a:t>Design, fabrication, assembly, distribution and integration may happen in different countries. Every handover creates an opportunity for substitution, relabelling or tampering.</a:t>
            </a:r>
          </a:p>
        </p:txBody>
      </p:sp>
      <p:sp>
        <p:nvSpPr>
          <p:cNvPr id="7" name="context-num-0">
            <a:extLst xmlns:a="http://schemas.openxmlformats.org/drawingml/2006/main">
              <a:ext uri="{FF2B5EF4-FFF2-40B4-BE49-F238E27FC236}">
                <a16:creationId xmlns:a16="http://schemas.microsoft.com/office/drawing/2014/main" id="{10DF89C0-E7A6-4354-A06C-DF03C66F4189}"/>
              </a:ext>
            </a:extLst>
          </p:cNvPr>
          <p:cNvSpPr>
            <a:spLocks xmlns:a="http://schemas.openxmlformats.org/drawingml/2006/main" noGrp="1"/>
          </p:cNvSpPr>
          <p:nvPr/>
        </p:nvSpPr>
        <p:spPr>
          <a:xfrm xmlns:a="http://schemas.openxmlformats.org/drawingml/2006/main">
            <a:off x="7086600" y="1504950"/>
            <a:ext cx="523875" cy="3238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1" i="0">
                <a:solidFill>
                  <a:srgbClr val="3D8DFF"/>
                </a:solidFill>
                <a:latin typeface="Arial"/>
                <a:ea typeface="Arial"/>
                <a:cs typeface="Arial"/>
              </a:defRPr>
            </a:pPr>
            <a:r>
              <a:rPr sz="1500" b="1" i="0">
                <a:solidFill>
                  <a:srgbClr val="3D8DFF"/>
                </a:solidFill>
                <a:latin typeface="Arial"/>
                <a:ea typeface="Arial"/>
                <a:cs typeface="Arial"/>
              </a:rPr>
              <a:t>01</a:t>
            </a:r>
          </a:p>
        </p:txBody>
      </p:sp>
      <p:sp>
        <p:nvSpPr>
          <p:cNvPr id="8" name="context-head-0">
            <a:extLst xmlns:a="http://schemas.openxmlformats.org/drawingml/2006/main">
              <a:ext uri="{FF2B5EF4-FFF2-40B4-BE49-F238E27FC236}">
                <a16:creationId xmlns:a16="http://schemas.microsoft.com/office/drawing/2014/main" id="{135F7532-45EA-4F76-8779-0666853030A3}"/>
              </a:ext>
            </a:extLst>
          </p:cNvPr>
          <p:cNvSpPr>
            <a:spLocks xmlns:a="http://schemas.openxmlformats.org/drawingml/2006/main" noGrp="1"/>
          </p:cNvSpPr>
          <p:nvPr/>
        </p:nvSpPr>
        <p:spPr>
          <a:xfrm xmlns:a="http://schemas.openxmlformats.org/drawingml/2006/main">
            <a:off x="7715250" y="1504950"/>
            <a:ext cx="3981450" cy="304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650" b="1" i="0">
                <a:solidFill>
                  <a:srgbClr val="101114"/>
                </a:solidFill>
                <a:latin typeface="Arial"/>
                <a:ea typeface="Arial"/>
                <a:cs typeface="Arial"/>
              </a:defRPr>
            </a:pPr>
            <a:r>
              <a:rPr sz="1650" b="1" i="0">
                <a:solidFill>
                  <a:srgbClr val="101114"/>
                </a:solidFill>
                <a:latin typeface="Arial"/>
                <a:ea typeface="Arial"/>
                <a:cs typeface="Arial"/>
              </a:rPr>
              <a:t>COPIED IDENTITY</a:t>
            </a:r>
          </a:p>
        </p:txBody>
      </p:sp>
      <p:sp>
        <p:nvSpPr>
          <p:cNvPr id="9" name="context-body-0">
            <a:extLst xmlns:a="http://schemas.openxmlformats.org/drawingml/2006/main">
              <a:ext uri="{FF2B5EF4-FFF2-40B4-BE49-F238E27FC236}">
                <a16:creationId xmlns:a16="http://schemas.microsoft.com/office/drawing/2014/main" id="{BCBE56A2-BA59-4786-AA06-6109C5E7785B}"/>
              </a:ext>
            </a:extLst>
          </p:cNvPr>
          <p:cNvSpPr>
            <a:spLocks xmlns:a="http://schemas.openxmlformats.org/drawingml/2006/main" noGrp="1"/>
          </p:cNvSpPr>
          <p:nvPr/>
        </p:nvSpPr>
        <p:spPr>
          <a:xfrm xmlns:a="http://schemas.openxmlformats.org/drawingml/2006/main">
            <a:off x="7715250" y="1905000"/>
            <a:ext cx="3981450" cy="666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5C6470"/>
                </a:solidFill>
                <a:latin typeface="Arial"/>
                <a:ea typeface="Arial"/>
                <a:cs typeface="Arial"/>
              </a:defRPr>
            </a:pPr>
            <a:r>
              <a:rPr sz="1500" b="0" i="0">
                <a:solidFill>
                  <a:srgbClr val="5C6470"/>
                </a:solidFill>
                <a:latin typeface="Arial"/>
                <a:ea typeface="Arial"/>
                <a:cs typeface="Arial"/>
              </a:rPr>
              <a:t>Serial numbers, labels and QR codes can be duplicated.</a:t>
            </a:r>
          </a:p>
        </p:txBody>
      </p:sp>
      <p:cxnSp>
        <p:nvCxnSpPr>
          <p:cNvPr id="27" name="context-rule-0"/>
          <p:cNvCxnSpPr/>
          <p:nvPr/>
        </p:nvCxnSpPr>
        <p:spPr>
          <a:xfrm xmlns:a="http://schemas.openxmlformats.org/drawingml/2006/main">
            <a:off x="7086600" y="2667000"/>
            <a:ext cx="4610100" cy="0"/>
          </a:xfrm>
          <a:prstGeom xmlns:a="http://schemas.openxmlformats.org/drawingml/2006/main" prst="straightConnector1">
            <a:avLst/>
          </a:prstGeom>
          <a:ln xmlns:a="http://schemas.openxmlformats.org/drawingml/2006/main" w="9525">
            <a:solidFill>
              <a:srgbClr val="B8BCC4"/>
            </a:solidFill>
            <a:prstDash val="solid"/>
          </a:ln>
        </p:spPr>
      </p:cxnSp>
      <p:sp>
        <p:nvSpPr>
          <p:cNvPr id="11" name="context-num-1">
            <a:extLst xmlns:a="http://schemas.openxmlformats.org/drawingml/2006/main">
              <a:ext uri="{FF2B5EF4-FFF2-40B4-BE49-F238E27FC236}">
                <a16:creationId xmlns:a16="http://schemas.microsoft.com/office/drawing/2014/main" id="{8B41ED35-E8B7-4153-A35F-BB6FE4F7B29F}"/>
              </a:ext>
            </a:extLst>
          </p:cNvPr>
          <p:cNvSpPr>
            <a:spLocks xmlns:a="http://schemas.openxmlformats.org/drawingml/2006/main" noGrp="1"/>
          </p:cNvSpPr>
          <p:nvPr/>
        </p:nvSpPr>
        <p:spPr>
          <a:xfrm xmlns:a="http://schemas.openxmlformats.org/drawingml/2006/main">
            <a:off x="7086600" y="2933700"/>
            <a:ext cx="523875" cy="3238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1" i="0">
                <a:solidFill>
                  <a:srgbClr val="3D8DFF"/>
                </a:solidFill>
                <a:latin typeface="Arial"/>
                <a:ea typeface="Arial"/>
                <a:cs typeface="Arial"/>
              </a:defRPr>
            </a:pPr>
            <a:r>
              <a:rPr sz="1500" b="1" i="0">
                <a:solidFill>
                  <a:srgbClr val="3D8DFF"/>
                </a:solidFill>
                <a:latin typeface="Arial"/>
                <a:ea typeface="Arial"/>
                <a:cs typeface="Arial"/>
              </a:rPr>
              <a:t>02</a:t>
            </a:r>
          </a:p>
        </p:txBody>
      </p:sp>
      <p:sp>
        <p:nvSpPr>
          <p:cNvPr id="12" name="context-head-1">
            <a:extLst xmlns:a="http://schemas.openxmlformats.org/drawingml/2006/main">
              <a:ext uri="{FF2B5EF4-FFF2-40B4-BE49-F238E27FC236}">
                <a16:creationId xmlns:a16="http://schemas.microsoft.com/office/drawing/2014/main" id="{455CD6DE-BC19-4F74-BDAE-4B92E6CF28C7}"/>
              </a:ext>
            </a:extLst>
          </p:cNvPr>
          <p:cNvSpPr>
            <a:spLocks xmlns:a="http://schemas.openxmlformats.org/drawingml/2006/main" noGrp="1"/>
          </p:cNvSpPr>
          <p:nvPr/>
        </p:nvSpPr>
        <p:spPr>
          <a:xfrm xmlns:a="http://schemas.openxmlformats.org/drawingml/2006/main">
            <a:off x="7715250" y="2933700"/>
            <a:ext cx="3981450" cy="304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650" b="1" i="0">
                <a:solidFill>
                  <a:srgbClr val="101114"/>
                </a:solidFill>
                <a:latin typeface="Arial"/>
                <a:ea typeface="Arial"/>
                <a:cs typeface="Arial"/>
              </a:defRPr>
            </a:pPr>
            <a:r>
              <a:rPr sz="1650" b="1" i="0">
                <a:solidFill>
                  <a:srgbClr val="101114"/>
                </a:solidFill>
                <a:latin typeface="Arial"/>
                <a:ea typeface="Arial"/>
                <a:cs typeface="Arial"/>
              </a:rPr>
              <a:t>HIDDEN CHANGE</a:t>
            </a:r>
          </a:p>
        </p:txBody>
      </p:sp>
      <p:sp>
        <p:nvSpPr>
          <p:cNvPr id="13" name="context-body-1">
            <a:extLst xmlns:a="http://schemas.openxmlformats.org/drawingml/2006/main">
              <a:ext uri="{FF2B5EF4-FFF2-40B4-BE49-F238E27FC236}">
                <a16:creationId xmlns:a16="http://schemas.microsoft.com/office/drawing/2014/main" id="{796038D4-4F63-4D50-A7D9-207D79CBF759}"/>
              </a:ext>
            </a:extLst>
          </p:cNvPr>
          <p:cNvSpPr>
            <a:spLocks xmlns:a="http://schemas.openxmlformats.org/drawingml/2006/main" noGrp="1"/>
          </p:cNvSpPr>
          <p:nvPr/>
        </p:nvSpPr>
        <p:spPr>
          <a:xfrm xmlns:a="http://schemas.openxmlformats.org/drawingml/2006/main">
            <a:off x="7715250" y="3333750"/>
            <a:ext cx="3981450" cy="666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5C6470"/>
                </a:solidFill>
                <a:latin typeface="Arial"/>
                <a:ea typeface="Arial"/>
                <a:cs typeface="Arial"/>
              </a:defRPr>
            </a:pPr>
            <a:r>
              <a:rPr sz="1500" b="0" i="0">
                <a:solidFill>
                  <a:srgbClr val="5C6470"/>
                </a:solidFill>
                <a:latin typeface="Arial"/>
                <a:ea typeface="Arial"/>
                <a:cs typeface="Arial"/>
              </a:rPr>
              <a:t>A component may be replaced while its packaging remains genuine.</a:t>
            </a:r>
          </a:p>
        </p:txBody>
      </p:sp>
      <p:cxnSp>
        <p:nvCxnSpPr>
          <p:cNvPr id="31" name="context-rule-1"/>
          <p:cNvCxnSpPr/>
          <p:nvPr/>
        </p:nvCxnSpPr>
        <p:spPr>
          <a:xfrm xmlns:a="http://schemas.openxmlformats.org/drawingml/2006/main">
            <a:off x="7086600" y="4095750"/>
            <a:ext cx="4610100" cy="0"/>
          </a:xfrm>
          <a:prstGeom xmlns:a="http://schemas.openxmlformats.org/drawingml/2006/main" prst="straightConnector1">
            <a:avLst/>
          </a:prstGeom>
          <a:ln xmlns:a="http://schemas.openxmlformats.org/drawingml/2006/main" w="9525">
            <a:solidFill>
              <a:srgbClr val="B8BCC4"/>
            </a:solidFill>
            <a:prstDash val="solid"/>
          </a:ln>
        </p:spPr>
      </p:cxnSp>
      <p:sp>
        <p:nvSpPr>
          <p:cNvPr id="15" name="context-num-2">
            <a:extLst xmlns:a="http://schemas.openxmlformats.org/drawingml/2006/main">
              <a:ext uri="{FF2B5EF4-FFF2-40B4-BE49-F238E27FC236}">
                <a16:creationId xmlns:a16="http://schemas.microsoft.com/office/drawing/2014/main" id="{AC1D6521-768F-4F9B-896C-2FBEF24AF738}"/>
              </a:ext>
            </a:extLst>
          </p:cNvPr>
          <p:cNvSpPr>
            <a:spLocks xmlns:a="http://schemas.openxmlformats.org/drawingml/2006/main" noGrp="1"/>
          </p:cNvSpPr>
          <p:nvPr/>
        </p:nvSpPr>
        <p:spPr>
          <a:xfrm xmlns:a="http://schemas.openxmlformats.org/drawingml/2006/main">
            <a:off x="7086600" y="4362450"/>
            <a:ext cx="523875" cy="3238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1" i="0">
                <a:solidFill>
                  <a:srgbClr val="3D8DFF"/>
                </a:solidFill>
                <a:latin typeface="Arial"/>
                <a:ea typeface="Arial"/>
                <a:cs typeface="Arial"/>
              </a:defRPr>
            </a:pPr>
            <a:r>
              <a:rPr sz="1500" b="1" i="0">
                <a:solidFill>
                  <a:srgbClr val="3D8DFF"/>
                </a:solidFill>
                <a:latin typeface="Arial"/>
                <a:ea typeface="Arial"/>
                <a:cs typeface="Arial"/>
              </a:rPr>
              <a:t>03</a:t>
            </a:r>
          </a:p>
        </p:txBody>
      </p:sp>
      <p:sp>
        <p:nvSpPr>
          <p:cNvPr id="16" name="context-head-2">
            <a:extLst xmlns:a="http://schemas.openxmlformats.org/drawingml/2006/main">
              <a:ext uri="{FF2B5EF4-FFF2-40B4-BE49-F238E27FC236}">
                <a16:creationId xmlns:a16="http://schemas.microsoft.com/office/drawing/2014/main" id="{B038AA8E-3842-40C7-AEF8-803C5976C6CA}"/>
              </a:ext>
            </a:extLst>
          </p:cNvPr>
          <p:cNvSpPr>
            <a:spLocks xmlns:a="http://schemas.openxmlformats.org/drawingml/2006/main" noGrp="1"/>
          </p:cNvSpPr>
          <p:nvPr/>
        </p:nvSpPr>
        <p:spPr>
          <a:xfrm xmlns:a="http://schemas.openxmlformats.org/drawingml/2006/main">
            <a:off x="7715250" y="4362450"/>
            <a:ext cx="3981450" cy="304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650" b="1" i="0">
                <a:solidFill>
                  <a:srgbClr val="101114"/>
                </a:solidFill>
                <a:latin typeface="Arial"/>
                <a:ea typeface="Arial"/>
                <a:cs typeface="Arial"/>
              </a:defRPr>
            </a:pPr>
            <a:r>
              <a:rPr sz="1650" b="1" i="0">
                <a:solidFill>
                  <a:srgbClr val="101114"/>
                </a:solidFill>
                <a:latin typeface="Arial"/>
                <a:ea typeface="Arial"/>
                <a:cs typeface="Arial"/>
              </a:rPr>
              <a:t>FRAGMENTED RECORDS</a:t>
            </a:r>
          </a:p>
        </p:txBody>
      </p:sp>
      <p:sp>
        <p:nvSpPr>
          <p:cNvPr id="17" name="context-body-2">
            <a:extLst xmlns:a="http://schemas.openxmlformats.org/drawingml/2006/main">
              <a:ext uri="{FF2B5EF4-FFF2-40B4-BE49-F238E27FC236}">
                <a16:creationId xmlns:a16="http://schemas.microsoft.com/office/drawing/2014/main" id="{429BFB4F-EEED-4E9A-9818-FC2144C2BB28}"/>
              </a:ext>
            </a:extLst>
          </p:cNvPr>
          <p:cNvSpPr>
            <a:spLocks xmlns:a="http://schemas.openxmlformats.org/drawingml/2006/main" noGrp="1"/>
          </p:cNvSpPr>
          <p:nvPr/>
        </p:nvSpPr>
        <p:spPr>
          <a:xfrm xmlns:a="http://schemas.openxmlformats.org/drawingml/2006/main">
            <a:off x="7715250" y="4762500"/>
            <a:ext cx="3981450" cy="666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5C6470"/>
                </a:solidFill>
                <a:latin typeface="Arial"/>
                <a:ea typeface="Arial"/>
                <a:cs typeface="Arial"/>
              </a:defRPr>
            </a:pPr>
            <a:r>
              <a:rPr sz="1500" b="0" i="0">
                <a:solidFill>
                  <a:srgbClr val="5C6470"/>
                </a:solidFill>
                <a:latin typeface="Arial"/>
                <a:ea typeface="Arial"/>
                <a:cs typeface="Arial"/>
              </a:rPr>
              <a:t>Partners may hold separate records with limited shared visibility.</a:t>
            </a:r>
          </a:p>
        </p:txBody>
      </p:sp>
    </p:spTree>
    <p:extLst>
      <p:ext uri="{BB962C8B-B14F-4D97-AF65-F5344CB8AC3E}">
        <p14:creationId xmlns:p14="http://schemas.microsoft.com/office/powerpoint/2010/main" val="1076545150"/>
      </p:ext>
    </p:extLst>
  </p:cSld>
</p:sld>
</file>

<file path=ppt/slides/slide3.xml><?xml version="1.0" encoding="utf-8"?>
<p:sld xmlns:p="http://schemas.openxmlformats.org/presentationml/2006/main">
  <p:cSld>
    <p:spTree>
      <p:nvGrpSpPr>
        <p:cNvPr id="1" name=""/>
        <p:cNvGrpSpPr/>
        <p:nvPr/>
      </p:nvGrpSpPr>
      <p:grpSpPr>
        <a:xfrm xmlns:a="http://schemas.openxmlformats.org/drawingml/2006/main"/>
      </p:grpSpPr>
      <p:sp>
        <p:nvSpPr>
          <p:cNvPr id="1" name="slide-3-title">
            <a:extLst xmlns:a="http://schemas.openxmlformats.org/drawingml/2006/main">
              <a:ext uri="{FF2B5EF4-FFF2-40B4-BE49-F238E27FC236}">
                <a16:creationId xmlns:a16="http://schemas.microsoft.com/office/drawing/2014/main" id="{EBAF65FA-4675-4F9F-8F34-BA2640785071}"/>
              </a:ext>
            </a:extLst>
          </p:cNvPr>
          <p:cNvSpPr>
            <a:spLocks xmlns:a="http://schemas.openxmlformats.org/drawingml/2006/main" noGrp="1"/>
          </p:cNvSpPr>
          <p:nvPr/>
        </p:nvSpPr>
        <p:spPr>
          <a:xfrm xmlns:a="http://schemas.openxmlformats.org/drawingml/2006/main">
            <a:off x="495300" y="323850"/>
            <a:ext cx="11201400" cy="647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3600" b="1" i="0">
                <a:solidFill>
                  <a:srgbClr val="101114"/>
                </a:solidFill>
                <a:latin typeface="Arial"/>
                <a:ea typeface="Arial"/>
                <a:cs typeface="Arial"/>
              </a:defRPr>
            </a:pPr>
            <a:r>
              <a:rPr sz="3600" b="1" i="0">
                <a:solidFill>
                  <a:srgbClr val="101114"/>
                </a:solidFill>
                <a:latin typeface="Arial"/>
                <a:ea typeface="Arial"/>
                <a:cs typeface="Arial"/>
              </a:rPr>
              <a:t>A PUF gives each chip a physical fingerprint</a:t>
            </a:r>
          </a:p>
        </p:txBody>
      </p:sp>
      <p:cxnSp>
        <p:nvCxnSpPr>
          <p:cNvPr id="22" name="slide-3-title-rule"/>
          <p:cNvCxnSpPr/>
          <p:nvPr/>
        </p:nvCxnSpPr>
        <p:spPr>
          <a:xfrm xmlns:a="http://schemas.openxmlformats.org/drawingml/2006/main">
            <a:off x="495300" y="1085850"/>
            <a:ext cx="11201400" cy="0"/>
          </a:xfrm>
          <a:prstGeom xmlns:a="http://schemas.openxmlformats.org/drawingml/2006/main" prst="straightConnector1">
            <a:avLst/>
          </a:prstGeom>
          <a:ln xmlns:a="http://schemas.openxmlformats.org/drawingml/2006/main" w="9525">
            <a:solidFill>
              <a:srgbClr val="B8BCC4"/>
            </a:solidFill>
            <a:prstDash val="solid"/>
          </a:ln>
        </p:spPr>
      </p:cxnSp>
      <p:sp>
        <p:nvSpPr>
          <p:cNvPr id="3" name="slide-3-citation">
            <a:extLst xmlns:a="http://schemas.openxmlformats.org/drawingml/2006/main">
              <a:ext uri="{FF2B5EF4-FFF2-40B4-BE49-F238E27FC236}">
                <a16:creationId xmlns:a16="http://schemas.microsoft.com/office/drawing/2014/main" id="{A63190E3-5C69-4EC9-B62F-94A260A648F2}"/>
              </a:ext>
            </a:extLst>
          </p:cNvPr>
          <p:cNvSpPr>
            <a:spLocks xmlns:a="http://schemas.openxmlformats.org/drawingml/2006/main" noGrp="1"/>
          </p:cNvSpPr>
          <p:nvPr/>
        </p:nvSpPr>
        <p:spPr>
          <a:xfrm xmlns:a="http://schemas.openxmlformats.org/drawingml/2006/main">
            <a:off x="571500" y="6400800"/>
            <a:ext cx="10020300" cy="2095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9525" tIns="9525" rIns="9525" bIns="9525" anchor="t">
            <a:noAutofit/>
          </a:bodyPr>
          <a:lstStyle xmlns:a="http://schemas.openxmlformats.org/drawingml/2006/main"/>
          <a:p xmlns:a="http://schemas.openxmlformats.org/drawingml/2006/main">
            <a:pPr algn="l">
              <a:defRPr sz="900" b="0" i="0">
                <a:solidFill>
                  <a:srgbClr val="5C6470"/>
                </a:solidFill>
                <a:latin typeface="Arial"/>
                <a:ea typeface="Arial"/>
                <a:cs typeface="Arial"/>
              </a:defRPr>
            </a:pPr>
            <a:r>
              <a:rPr sz="900" b="0" i="0">
                <a:solidFill>
                  <a:srgbClr val="5C6470"/>
                </a:solidFill>
                <a:latin typeface="Arial"/>
                <a:ea typeface="Arial"/>
                <a:cs typeface="Arial"/>
              </a:rPr>
              <a:t>Sources: PUF research and microcontroller implementation [2], [3], [9]</a:t>
            </a:r>
          </a:p>
        </p:txBody>
      </p:sp>
      <p:sp>
        <p:nvSpPr>
          <p:cNvPr id="4" name="slide-3-number">
            <a:extLst xmlns:a="http://schemas.openxmlformats.org/drawingml/2006/main">
              <a:ext uri="{FF2B5EF4-FFF2-40B4-BE49-F238E27FC236}">
                <a16:creationId xmlns:a16="http://schemas.microsoft.com/office/drawing/2014/main" id="{8EE0DBAF-4348-472D-BF1E-773A165CF54D}"/>
              </a:ext>
            </a:extLst>
          </p:cNvPr>
          <p:cNvSpPr>
            <a:spLocks xmlns:a="http://schemas.openxmlformats.org/drawingml/2006/main" noGrp="1"/>
          </p:cNvSpPr>
          <p:nvPr/>
        </p:nvSpPr>
        <p:spPr>
          <a:xfrm xmlns:a="http://schemas.openxmlformats.org/drawingml/2006/main">
            <a:off x="11144250" y="6362700"/>
            <a:ext cx="552450" cy="228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r">
              <a:defRPr sz="1050" b="0" i="0">
                <a:solidFill>
                  <a:srgbClr val="5C6470"/>
                </a:solidFill>
                <a:latin typeface="Arial"/>
                <a:ea typeface="Arial"/>
                <a:cs typeface="Arial"/>
              </a:defRPr>
            </a:pPr>
            <a:r>
              <a:rPr sz="1050" b="0" i="0">
                <a:solidFill>
                  <a:srgbClr val="5C6470"/>
                </a:solidFill>
                <a:latin typeface="Arial"/>
                <a:ea typeface="Arial"/>
                <a:cs typeface="Arial"/>
              </a:rPr>
              <a:t>3</a:t>
            </a:r>
          </a:p>
        </p:txBody>
      </p:sp>
      <p:sp>
        <p:nvSpPr>
          <p:cNvPr id="5" name="puf-intro">
            <a:extLst xmlns:a="http://schemas.openxmlformats.org/drawingml/2006/main">
              <a:ext uri="{FF2B5EF4-FFF2-40B4-BE49-F238E27FC236}">
                <a16:creationId xmlns:a16="http://schemas.microsoft.com/office/drawing/2014/main" id="{4D3E9F65-FCD3-44F8-850A-57B1D0F3BACC}"/>
              </a:ext>
            </a:extLst>
          </p:cNvPr>
          <p:cNvSpPr>
            <a:spLocks xmlns:a="http://schemas.openxmlformats.org/drawingml/2006/main" noGrp="1"/>
          </p:cNvSpPr>
          <p:nvPr/>
        </p:nvSpPr>
        <p:spPr>
          <a:xfrm xmlns:a="http://schemas.openxmlformats.org/drawingml/2006/main">
            <a:off x="495300" y="1371600"/>
            <a:ext cx="11201400" cy="4762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875" b="0" i="0">
                <a:solidFill>
                  <a:srgbClr val="5C6470"/>
                </a:solidFill>
                <a:latin typeface="Arial"/>
                <a:ea typeface="Arial"/>
                <a:cs typeface="Arial"/>
              </a:defRPr>
            </a:pPr>
            <a:r>
              <a:rPr sz="1875" b="0" i="0">
                <a:solidFill>
                  <a:srgbClr val="5C6470"/>
                </a:solidFill>
                <a:latin typeface="Arial"/>
                <a:ea typeface="Arial"/>
                <a:cs typeface="Arial"/>
              </a:rPr>
              <a:t>Tiny manufacturing variations make nominally identical chips physically different.</a:t>
            </a:r>
          </a:p>
        </p:txBody>
      </p:sp>
      <p:sp>
        <p:nvSpPr>
          <p:cNvPr id="6" name="flow-arrow">
            <a:extLst xmlns:a="http://schemas.openxmlformats.org/drawingml/2006/main">
              <a:ext uri="{FF2B5EF4-FFF2-40B4-BE49-F238E27FC236}">
                <a16:creationId xmlns:a16="http://schemas.microsoft.com/office/drawing/2014/main" id="{07AEDF88-E72C-4EC0-9C09-5363442ADCAD}"/>
              </a:ext>
            </a:extLst>
          </p:cNvPr>
          <p:cNvSpPr>
            <a:spLocks xmlns:a="http://schemas.openxmlformats.org/drawingml/2006/main" noGrp="1"/>
          </p:cNvSpPr>
          <p:nvPr/>
        </p:nvSpPr>
        <p:spPr>
          <a:xfrm xmlns:a="http://schemas.openxmlformats.org/drawingml/2006/main">
            <a:off x="3571875" y="2895600"/>
            <a:ext cx="838200" cy="266700"/>
          </a:xfrm>
          <a:prstGeom xmlns:a="http://schemas.openxmlformats.org/drawingml/2006/main" prst="rightArrow">
            <a:avLst/>
          </a:prstGeom>
          <a:solidFill xmlns:a="http://schemas.openxmlformats.org/drawingml/2006/main">
            <a:srgbClr val="3D8DFF"/>
          </a:solidFill>
          <a:ln xmlns:a="http://schemas.openxmlformats.org/drawingml/2006/main" w="0">
            <a:solidFill>
              <a:srgbClr val="3D8DFF"/>
            </a:solidFill>
            <a:prstDash val="solid"/>
          </a:ln>
        </p:spPr>
      </p:sp>
      <p:sp>
        <p:nvSpPr>
          <p:cNvPr id="7" name="flow-arrow">
            <a:extLst xmlns:a="http://schemas.openxmlformats.org/drawingml/2006/main">
              <a:ext uri="{FF2B5EF4-FFF2-40B4-BE49-F238E27FC236}">
                <a16:creationId xmlns:a16="http://schemas.microsoft.com/office/drawing/2014/main" id="{D5D43C7B-6121-4982-A36C-F13CE018CA30}"/>
              </a:ext>
            </a:extLst>
          </p:cNvPr>
          <p:cNvSpPr>
            <a:spLocks xmlns:a="http://schemas.openxmlformats.org/drawingml/2006/main" noGrp="1"/>
          </p:cNvSpPr>
          <p:nvPr/>
        </p:nvSpPr>
        <p:spPr>
          <a:xfrm xmlns:a="http://schemas.openxmlformats.org/drawingml/2006/main">
            <a:off x="7810500" y="2895600"/>
            <a:ext cx="838200" cy="266700"/>
          </a:xfrm>
          <a:prstGeom xmlns:a="http://schemas.openxmlformats.org/drawingml/2006/main" prst="rightArrow">
            <a:avLst/>
          </a:prstGeom>
          <a:solidFill xmlns:a="http://schemas.openxmlformats.org/drawingml/2006/main">
            <a:srgbClr val="3D8DFF"/>
          </a:solidFill>
          <a:ln xmlns:a="http://schemas.openxmlformats.org/drawingml/2006/main" w="0">
            <a:solidFill>
              <a:srgbClr val="3D8DFF"/>
            </a:solidFill>
            <a:prstDash val="solid"/>
          </a:ln>
        </p:spPr>
      </p:sp>
      <p:sp>
        <p:nvSpPr>
          <p:cNvPr id="8" name="puf-panel-0">
            <a:extLst xmlns:a="http://schemas.openxmlformats.org/drawingml/2006/main">
              <a:ext uri="{FF2B5EF4-FFF2-40B4-BE49-F238E27FC236}">
                <a16:creationId xmlns:a16="http://schemas.microsoft.com/office/drawing/2014/main" id="{6DE9278F-DA11-4FF4-8ADE-F26B08EBAE21}"/>
              </a:ext>
            </a:extLst>
          </p:cNvPr>
          <p:cNvSpPr>
            <a:spLocks xmlns:a="http://schemas.openxmlformats.org/drawingml/2006/main" noGrp="1"/>
          </p:cNvSpPr>
          <p:nvPr/>
        </p:nvSpPr>
        <p:spPr>
          <a:xfrm xmlns:a="http://schemas.openxmlformats.org/drawingml/2006/main">
            <a:off x="590550" y="2190750"/>
            <a:ext cx="2857500" cy="2876550"/>
          </a:xfrm>
          <a:prstGeom xmlns:a="http://schemas.openxmlformats.org/drawingml/2006/main" prst="rect">
            <a:avLst/>
          </a:prstGeom>
          <a:solidFill xmlns:a="http://schemas.openxmlformats.org/drawingml/2006/main">
            <a:srgbClr val="F1F2F4"/>
          </a:solidFill>
          <a:ln xmlns:a="http://schemas.openxmlformats.org/drawingml/2006/main" w="0">
            <a:solidFill>
              <a:srgbClr val="F1F2F4"/>
            </a:solidFill>
            <a:prstDash val="solid"/>
          </a:ln>
        </p:spPr>
      </p:sp>
      <p:sp>
        <p:nvSpPr>
          <p:cNvPr id="9" name="puf-code-0">
            <a:extLst xmlns:a="http://schemas.openxmlformats.org/drawingml/2006/main">
              <a:ext uri="{FF2B5EF4-FFF2-40B4-BE49-F238E27FC236}">
                <a16:creationId xmlns:a16="http://schemas.microsoft.com/office/drawing/2014/main" id="{DE05AEE0-7C1B-4FD2-86BC-D18BF870A3C0}"/>
              </a:ext>
            </a:extLst>
          </p:cNvPr>
          <p:cNvSpPr>
            <a:spLocks xmlns:a="http://schemas.openxmlformats.org/drawingml/2006/main" noGrp="1"/>
          </p:cNvSpPr>
          <p:nvPr/>
        </p:nvSpPr>
        <p:spPr>
          <a:xfrm xmlns:a="http://schemas.openxmlformats.org/drawingml/2006/main">
            <a:off x="857250" y="2428875"/>
            <a:ext cx="2324100" cy="685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ctr">
            <a:normAutofit fontScale="100000"/>
          </a:bodyPr>
          <a:lstStyle xmlns:a="http://schemas.openxmlformats.org/drawingml/2006/main"/>
          <a:p xmlns:a="http://schemas.openxmlformats.org/drawingml/2006/main">
            <a:pPr algn="ctr">
              <a:defRPr sz="2700" b="1" i="0">
                <a:solidFill>
                  <a:srgbClr val="101114"/>
                </a:solidFill>
                <a:latin typeface="Arial"/>
                <a:ea typeface="Arial"/>
                <a:cs typeface="Arial"/>
              </a:defRPr>
            </a:pPr>
            <a:r>
              <a:rPr sz="2700" b="1" i="0">
                <a:solidFill>
                  <a:srgbClr val="101114"/>
                </a:solidFill>
                <a:latin typeface="Arial"/>
                <a:ea typeface="Arial"/>
                <a:cs typeface="Arial"/>
              </a:rPr>
              <a:t>101101</a:t>
            </a:r>
          </a:p>
        </p:txBody>
      </p:sp>
      <p:sp>
        <p:nvSpPr>
          <p:cNvPr id="10" name="puf-title-0">
            <a:extLst xmlns:a="http://schemas.openxmlformats.org/drawingml/2006/main">
              <a:ext uri="{FF2B5EF4-FFF2-40B4-BE49-F238E27FC236}">
                <a16:creationId xmlns:a16="http://schemas.microsoft.com/office/drawing/2014/main" id="{11BAC42F-59CA-4F3E-B1AB-AED8940DC2CB}"/>
              </a:ext>
            </a:extLst>
          </p:cNvPr>
          <p:cNvSpPr>
            <a:spLocks xmlns:a="http://schemas.openxmlformats.org/drawingml/2006/main" noGrp="1"/>
          </p:cNvSpPr>
          <p:nvPr/>
        </p:nvSpPr>
        <p:spPr>
          <a:xfrm xmlns:a="http://schemas.openxmlformats.org/drawingml/2006/main">
            <a:off x="857250" y="3333750"/>
            <a:ext cx="2324100" cy="3429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875" b="1" i="0">
                <a:solidFill>
                  <a:srgbClr val="101114"/>
                </a:solidFill>
                <a:latin typeface="Arial"/>
                <a:ea typeface="Arial"/>
                <a:cs typeface="Arial"/>
              </a:defRPr>
            </a:pPr>
            <a:r>
              <a:rPr sz="1875" b="1" i="0">
                <a:solidFill>
                  <a:srgbClr val="101114"/>
                </a:solidFill>
                <a:latin typeface="Arial"/>
                <a:ea typeface="Arial"/>
                <a:cs typeface="Arial"/>
              </a:rPr>
              <a:t>Challenge</a:t>
            </a:r>
          </a:p>
        </p:txBody>
      </p:sp>
      <p:sp>
        <p:nvSpPr>
          <p:cNvPr id="11" name="puf-body-0">
            <a:extLst xmlns:a="http://schemas.openxmlformats.org/drawingml/2006/main">
              <a:ext uri="{FF2B5EF4-FFF2-40B4-BE49-F238E27FC236}">
                <a16:creationId xmlns:a16="http://schemas.microsoft.com/office/drawing/2014/main" id="{21DD7B89-0513-4D8D-8694-3413E4452A10}"/>
              </a:ext>
            </a:extLst>
          </p:cNvPr>
          <p:cNvSpPr>
            <a:spLocks xmlns:a="http://schemas.openxmlformats.org/drawingml/2006/main" noGrp="1"/>
          </p:cNvSpPr>
          <p:nvPr/>
        </p:nvSpPr>
        <p:spPr>
          <a:xfrm xmlns:a="http://schemas.openxmlformats.org/drawingml/2006/main">
            <a:off x="857250" y="3829050"/>
            <a:ext cx="2324100" cy="9144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5C6470"/>
                </a:solidFill>
                <a:latin typeface="Arial"/>
                <a:ea typeface="Arial"/>
                <a:cs typeface="Arial"/>
              </a:defRPr>
            </a:pPr>
            <a:r>
              <a:rPr sz="1500" b="0" i="0">
                <a:solidFill>
                  <a:srgbClr val="5C6470"/>
                </a:solidFill>
                <a:latin typeface="Arial"/>
                <a:ea typeface="Arial"/>
                <a:cs typeface="Arial"/>
              </a:rPr>
              <a:t>A fresh input or nonce is sent to the component.</a:t>
            </a:r>
          </a:p>
        </p:txBody>
      </p:sp>
      <p:sp>
        <p:nvSpPr>
          <p:cNvPr id="12" name="puf-panel-1">
            <a:extLst xmlns:a="http://schemas.openxmlformats.org/drawingml/2006/main">
              <a:ext uri="{FF2B5EF4-FFF2-40B4-BE49-F238E27FC236}">
                <a16:creationId xmlns:a16="http://schemas.microsoft.com/office/drawing/2014/main" id="{7DFEE3D5-749B-412A-980D-46BC2ABAB420}"/>
              </a:ext>
            </a:extLst>
          </p:cNvPr>
          <p:cNvSpPr>
            <a:spLocks xmlns:a="http://schemas.openxmlformats.org/drawingml/2006/main" noGrp="1"/>
          </p:cNvSpPr>
          <p:nvPr/>
        </p:nvSpPr>
        <p:spPr>
          <a:xfrm xmlns:a="http://schemas.openxmlformats.org/drawingml/2006/main">
            <a:off x="4524375" y="2190750"/>
            <a:ext cx="2857500" cy="2876550"/>
          </a:xfrm>
          <a:prstGeom xmlns:a="http://schemas.openxmlformats.org/drawingml/2006/main" prst="rect">
            <a:avLst/>
          </a:prstGeom>
          <a:solidFill xmlns:a="http://schemas.openxmlformats.org/drawingml/2006/main">
            <a:srgbClr val="D0EDFA"/>
          </a:solidFill>
          <a:ln xmlns:a="http://schemas.openxmlformats.org/drawingml/2006/main" w="0">
            <a:solidFill>
              <a:srgbClr val="D0EDFA"/>
            </a:solidFill>
            <a:prstDash val="solid"/>
          </a:ln>
        </p:spPr>
      </p:sp>
      <p:sp>
        <p:nvSpPr>
          <p:cNvPr id="13" name="puf-code-1">
            <a:extLst xmlns:a="http://schemas.openxmlformats.org/drawingml/2006/main">
              <a:ext uri="{FF2B5EF4-FFF2-40B4-BE49-F238E27FC236}">
                <a16:creationId xmlns:a16="http://schemas.microsoft.com/office/drawing/2014/main" id="{03E9A9E1-E476-4C40-B925-11720C6BF6DC}"/>
              </a:ext>
            </a:extLst>
          </p:cNvPr>
          <p:cNvSpPr>
            <a:spLocks xmlns:a="http://schemas.openxmlformats.org/drawingml/2006/main" noGrp="1"/>
          </p:cNvSpPr>
          <p:nvPr/>
        </p:nvSpPr>
        <p:spPr>
          <a:xfrm xmlns:a="http://schemas.openxmlformats.org/drawingml/2006/main">
            <a:off x="4791075" y="2428875"/>
            <a:ext cx="2324100" cy="685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ctr">
            <a:normAutofit fontScale="100000"/>
          </a:bodyPr>
          <a:lstStyle xmlns:a="http://schemas.openxmlformats.org/drawingml/2006/main"/>
          <a:p xmlns:a="http://schemas.openxmlformats.org/drawingml/2006/main">
            <a:pPr algn="ctr">
              <a:defRPr sz="2700" b="1" i="0">
                <a:solidFill>
                  <a:srgbClr val="3D8DFF"/>
                </a:solidFill>
                <a:latin typeface="Arial"/>
                <a:ea typeface="Arial"/>
                <a:cs typeface="Arial"/>
              </a:defRPr>
            </a:pPr>
            <a:r>
              <a:rPr sz="2700" b="1" i="0">
                <a:solidFill>
                  <a:srgbClr val="3D8DFF"/>
                </a:solidFill>
                <a:latin typeface="Arial"/>
                <a:ea typeface="Arial"/>
                <a:cs typeface="Arial"/>
              </a:rPr>
              <a:t>PUF</a:t>
            </a:r>
          </a:p>
        </p:txBody>
      </p:sp>
      <p:sp>
        <p:nvSpPr>
          <p:cNvPr id="14" name="puf-title-1">
            <a:extLst xmlns:a="http://schemas.openxmlformats.org/drawingml/2006/main">
              <a:ext uri="{FF2B5EF4-FFF2-40B4-BE49-F238E27FC236}">
                <a16:creationId xmlns:a16="http://schemas.microsoft.com/office/drawing/2014/main" id="{FA99EE69-24A3-41F3-AB59-F7FBB7175137}"/>
              </a:ext>
            </a:extLst>
          </p:cNvPr>
          <p:cNvSpPr>
            <a:spLocks xmlns:a="http://schemas.openxmlformats.org/drawingml/2006/main" noGrp="1"/>
          </p:cNvSpPr>
          <p:nvPr/>
        </p:nvSpPr>
        <p:spPr>
          <a:xfrm xmlns:a="http://schemas.openxmlformats.org/drawingml/2006/main">
            <a:off x="4791075" y="3333750"/>
            <a:ext cx="2324100" cy="3429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875" b="1" i="0">
                <a:solidFill>
                  <a:srgbClr val="101114"/>
                </a:solidFill>
                <a:latin typeface="Arial"/>
                <a:ea typeface="Arial"/>
                <a:cs typeface="Arial"/>
              </a:defRPr>
            </a:pPr>
            <a:r>
              <a:rPr sz="1875" b="1" i="0">
                <a:solidFill>
                  <a:srgbClr val="101114"/>
                </a:solidFill>
                <a:latin typeface="Arial"/>
                <a:ea typeface="Arial"/>
                <a:cs typeface="Arial"/>
              </a:rPr>
              <a:t>Physical response</a:t>
            </a:r>
          </a:p>
        </p:txBody>
      </p:sp>
      <p:sp>
        <p:nvSpPr>
          <p:cNvPr id="15" name="puf-body-1">
            <a:extLst xmlns:a="http://schemas.openxmlformats.org/drawingml/2006/main">
              <a:ext uri="{FF2B5EF4-FFF2-40B4-BE49-F238E27FC236}">
                <a16:creationId xmlns:a16="http://schemas.microsoft.com/office/drawing/2014/main" id="{F39D7948-1E0E-4571-8CBB-9C3537D4D403}"/>
              </a:ext>
            </a:extLst>
          </p:cNvPr>
          <p:cNvSpPr>
            <a:spLocks xmlns:a="http://schemas.openxmlformats.org/drawingml/2006/main" noGrp="1"/>
          </p:cNvSpPr>
          <p:nvPr/>
        </p:nvSpPr>
        <p:spPr>
          <a:xfrm xmlns:a="http://schemas.openxmlformats.org/drawingml/2006/main">
            <a:off x="4791075" y="3829050"/>
            <a:ext cx="2324100" cy="9144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5C6470"/>
                </a:solidFill>
                <a:latin typeface="Arial"/>
                <a:ea typeface="Arial"/>
                <a:cs typeface="Arial"/>
              </a:defRPr>
            </a:pPr>
            <a:r>
              <a:rPr sz="1500" b="0" i="0">
                <a:solidFill>
                  <a:srgbClr val="5C6470"/>
                </a:solidFill>
                <a:latin typeface="Arial"/>
                <a:ea typeface="Arial"/>
                <a:cs typeface="Arial"/>
              </a:rPr>
              <a:t>The circuit reacts according to its unique silicon variation.</a:t>
            </a:r>
          </a:p>
        </p:txBody>
      </p:sp>
      <p:sp>
        <p:nvSpPr>
          <p:cNvPr id="16" name="puf-panel-2">
            <a:extLst xmlns:a="http://schemas.openxmlformats.org/drawingml/2006/main">
              <a:ext uri="{FF2B5EF4-FFF2-40B4-BE49-F238E27FC236}">
                <a16:creationId xmlns:a16="http://schemas.microsoft.com/office/drawing/2014/main" id="{7817CBB3-58E1-48C6-B5D7-ABF0A5DF709E}"/>
              </a:ext>
            </a:extLst>
          </p:cNvPr>
          <p:cNvSpPr>
            <a:spLocks xmlns:a="http://schemas.openxmlformats.org/drawingml/2006/main" noGrp="1"/>
          </p:cNvSpPr>
          <p:nvPr/>
        </p:nvSpPr>
        <p:spPr>
          <a:xfrm xmlns:a="http://schemas.openxmlformats.org/drawingml/2006/main">
            <a:off x="8763000" y="2190750"/>
            <a:ext cx="2857500" cy="2876550"/>
          </a:xfrm>
          <a:prstGeom xmlns:a="http://schemas.openxmlformats.org/drawingml/2006/main" prst="rect">
            <a:avLst/>
          </a:prstGeom>
          <a:solidFill xmlns:a="http://schemas.openxmlformats.org/drawingml/2006/main">
            <a:srgbClr val="F1F2F4"/>
          </a:solidFill>
          <a:ln xmlns:a="http://schemas.openxmlformats.org/drawingml/2006/main" w="0">
            <a:solidFill>
              <a:srgbClr val="F1F2F4"/>
            </a:solidFill>
            <a:prstDash val="solid"/>
          </a:ln>
        </p:spPr>
      </p:sp>
      <p:sp>
        <p:nvSpPr>
          <p:cNvPr id="17" name="puf-code-2">
            <a:extLst xmlns:a="http://schemas.openxmlformats.org/drawingml/2006/main">
              <a:ext uri="{FF2B5EF4-FFF2-40B4-BE49-F238E27FC236}">
                <a16:creationId xmlns:a16="http://schemas.microsoft.com/office/drawing/2014/main" id="{25D63DB9-3040-4513-8AE2-D0AD43C5EBEC}"/>
              </a:ext>
            </a:extLst>
          </p:cNvPr>
          <p:cNvSpPr>
            <a:spLocks xmlns:a="http://schemas.openxmlformats.org/drawingml/2006/main" noGrp="1"/>
          </p:cNvSpPr>
          <p:nvPr/>
        </p:nvSpPr>
        <p:spPr>
          <a:xfrm xmlns:a="http://schemas.openxmlformats.org/drawingml/2006/main">
            <a:off x="9029700" y="2428875"/>
            <a:ext cx="2324100" cy="685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ctr">
            <a:normAutofit fontScale="100000"/>
          </a:bodyPr>
          <a:lstStyle xmlns:a="http://schemas.openxmlformats.org/drawingml/2006/main"/>
          <a:p xmlns:a="http://schemas.openxmlformats.org/drawingml/2006/main">
            <a:pPr algn="ctr">
              <a:defRPr sz="2700" b="1" i="0">
                <a:solidFill>
                  <a:srgbClr val="101114"/>
                </a:solidFill>
                <a:latin typeface="Arial"/>
                <a:ea typeface="Arial"/>
                <a:cs typeface="Arial"/>
              </a:defRPr>
            </a:pPr>
            <a:r>
              <a:rPr sz="2700" b="1" i="0">
                <a:solidFill>
                  <a:srgbClr val="101114"/>
                </a:solidFill>
                <a:latin typeface="Arial"/>
                <a:ea typeface="Arial"/>
                <a:cs typeface="Arial"/>
              </a:rPr>
              <a:t>MATCH?</a:t>
            </a:r>
          </a:p>
        </p:txBody>
      </p:sp>
      <p:sp>
        <p:nvSpPr>
          <p:cNvPr id="18" name="puf-title-2">
            <a:extLst xmlns:a="http://schemas.openxmlformats.org/drawingml/2006/main">
              <a:ext uri="{FF2B5EF4-FFF2-40B4-BE49-F238E27FC236}">
                <a16:creationId xmlns:a16="http://schemas.microsoft.com/office/drawing/2014/main" id="{F9789EF4-E379-4E3E-A638-CA12498DC86A}"/>
              </a:ext>
            </a:extLst>
          </p:cNvPr>
          <p:cNvSpPr>
            <a:spLocks xmlns:a="http://schemas.openxmlformats.org/drawingml/2006/main" noGrp="1"/>
          </p:cNvSpPr>
          <p:nvPr/>
        </p:nvSpPr>
        <p:spPr>
          <a:xfrm xmlns:a="http://schemas.openxmlformats.org/drawingml/2006/main">
            <a:off x="9029700" y="3333750"/>
            <a:ext cx="2324100" cy="3429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875" b="1" i="0">
                <a:solidFill>
                  <a:srgbClr val="101114"/>
                </a:solidFill>
                <a:latin typeface="Arial"/>
                <a:ea typeface="Arial"/>
                <a:cs typeface="Arial"/>
              </a:defRPr>
            </a:pPr>
            <a:r>
              <a:rPr sz="1875" b="1" i="0">
                <a:solidFill>
                  <a:srgbClr val="101114"/>
                </a:solidFill>
                <a:latin typeface="Arial"/>
                <a:ea typeface="Arial"/>
                <a:cs typeface="Arial"/>
              </a:rPr>
              <a:t>Verification</a:t>
            </a:r>
          </a:p>
        </p:txBody>
      </p:sp>
      <p:sp>
        <p:nvSpPr>
          <p:cNvPr id="19" name="puf-body-2">
            <a:extLst xmlns:a="http://schemas.openxmlformats.org/drawingml/2006/main">
              <a:ext uri="{FF2B5EF4-FFF2-40B4-BE49-F238E27FC236}">
                <a16:creationId xmlns:a16="http://schemas.microsoft.com/office/drawing/2014/main" id="{623E676A-A7A6-4C1B-8653-9E455FF7E711}"/>
              </a:ext>
            </a:extLst>
          </p:cNvPr>
          <p:cNvSpPr>
            <a:spLocks xmlns:a="http://schemas.openxmlformats.org/drawingml/2006/main" noGrp="1"/>
          </p:cNvSpPr>
          <p:nvPr/>
        </p:nvSpPr>
        <p:spPr>
          <a:xfrm xmlns:a="http://schemas.openxmlformats.org/drawingml/2006/main">
            <a:off x="9029700" y="3829050"/>
            <a:ext cx="2324100" cy="9144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5C6470"/>
                </a:solidFill>
                <a:latin typeface="Arial"/>
                <a:ea typeface="Arial"/>
                <a:cs typeface="Arial"/>
              </a:defRPr>
            </a:pPr>
            <a:r>
              <a:rPr sz="1500" b="0" i="0">
                <a:solidFill>
                  <a:srgbClr val="5C6470"/>
                </a:solidFill>
                <a:latin typeface="Arial"/>
                <a:ea typeface="Arial"/>
                <a:cs typeface="Arial"/>
              </a:rPr>
              <a:t>The response is compared with the protected enrolled identity.</a:t>
            </a:r>
          </a:p>
        </p:txBody>
      </p:sp>
      <p:sp>
        <p:nvSpPr>
          <p:cNvPr id="20" name="puf-reliability">
            <a:extLst xmlns:a="http://schemas.openxmlformats.org/drawingml/2006/main">
              <a:ext uri="{FF2B5EF4-FFF2-40B4-BE49-F238E27FC236}">
                <a16:creationId xmlns:a16="http://schemas.microsoft.com/office/drawing/2014/main" id="{5F0DC6F7-91AE-4B85-917E-2845959FC59F}"/>
              </a:ext>
            </a:extLst>
          </p:cNvPr>
          <p:cNvSpPr>
            <a:spLocks xmlns:a="http://schemas.openxmlformats.org/drawingml/2006/main" noGrp="1"/>
          </p:cNvSpPr>
          <p:nvPr/>
        </p:nvSpPr>
        <p:spPr>
          <a:xfrm xmlns:a="http://schemas.openxmlformats.org/drawingml/2006/main">
            <a:off x="495300" y="5467350"/>
            <a:ext cx="11201400" cy="609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650" b="1" i="0">
                <a:solidFill>
                  <a:srgbClr val="101114"/>
                </a:solidFill>
                <a:latin typeface="Arial"/>
                <a:ea typeface="Arial"/>
                <a:cs typeface="Arial"/>
              </a:defRPr>
            </a:pPr>
            <a:r>
              <a:rPr sz="1650" b="1" i="0">
                <a:solidFill>
                  <a:srgbClr val="101114"/>
                </a:solidFill>
                <a:latin typeface="Arial"/>
                <a:ea typeface="Arial"/>
                <a:cs typeface="Arial"/>
              </a:rPr>
              <a:t>Reliability challenge: temperature, voltage and ageing can introduce noise, so error correction and threshold selection are essential.</a:t>
            </a:r>
          </a:p>
        </p:txBody>
      </p:sp>
    </p:spTree>
    <p:extLst>
      <p:ext uri="{BB962C8B-B14F-4D97-AF65-F5344CB8AC3E}">
        <p14:creationId xmlns:p14="http://schemas.microsoft.com/office/powerpoint/2010/main" val="1552843825"/>
      </p:ext>
    </p:extLst>
  </p:cSld>
</p:sld>
</file>

<file path=ppt/slides/slide4.xml><?xml version="1.0" encoding="utf-8"?>
<p:sld xmlns:p="http://schemas.openxmlformats.org/presentationml/2006/main">
  <p:cSld>
    <p:spTree>
      <p:nvGrpSpPr>
        <p:cNvPr id="1" name=""/>
        <p:cNvGrpSpPr/>
        <p:nvPr/>
      </p:nvGrpSpPr>
      <p:grpSpPr>
        <a:xfrm xmlns:a="http://schemas.openxmlformats.org/drawingml/2006/main"/>
      </p:grpSpPr>
      <p:sp>
        <p:nvSpPr>
          <p:cNvPr id="1" name="slide-4-title">
            <a:extLst xmlns:a="http://schemas.openxmlformats.org/drawingml/2006/main">
              <a:ext uri="{FF2B5EF4-FFF2-40B4-BE49-F238E27FC236}">
                <a16:creationId xmlns:a16="http://schemas.microsoft.com/office/drawing/2014/main" id="{3E1F900B-B82B-4D37-9899-8A16BCB546C1}"/>
              </a:ext>
            </a:extLst>
          </p:cNvPr>
          <p:cNvSpPr>
            <a:spLocks xmlns:a="http://schemas.openxmlformats.org/drawingml/2006/main" noGrp="1"/>
          </p:cNvSpPr>
          <p:nvPr/>
        </p:nvSpPr>
        <p:spPr>
          <a:xfrm xmlns:a="http://schemas.openxmlformats.org/drawingml/2006/main">
            <a:off x="495300" y="323850"/>
            <a:ext cx="11201400" cy="647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3600" b="1" i="0">
                <a:solidFill>
                  <a:srgbClr val="101114"/>
                </a:solidFill>
                <a:latin typeface="Arial"/>
                <a:ea typeface="Arial"/>
                <a:cs typeface="Arial"/>
              </a:defRPr>
            </a:pPr>
            <a:r>
              <a:rPr sz="3600" b="1" i="0">
                <a:solidFill>
                  <a:srgbClr val="101114"/>
                </a:solidFill>
                <a:latin typeface="Arial"/>
                <a:ea typeface="Arial"/>
                <a:cs typeface="Arial"/>
              </a:rPr>
              <a:t>PUF anchors identity; blockchain protects history</a:t>
            </a:r>
          </a:p>
        </p:txBody>
      </p:sp>
      <p:cxnSp>
        <p:nvCxnSpPr>
          <p:cNvPr id="21" name="slide-4-title-rule"/>
          <p:cNvCxnSpPr/>
          <p:nvPr/>
        </p:nvCxnSpPr>
        <p:spPr>
          <a:xfrm xmlns:a="http://schemas.openxmlformats.org/drawingml/2006/main">
            <a:off x="495300" y="1085850"/>
            <a:ext cx="11201400" cy="0"/>
          </a:xfrm>
          <a:prstGeom xmlns:a="http://schemas.openxmlformats.org/drawingml/2006/main" prst="straightConnector1">
            <a:avLst/>
          </a:prstGeom>
          <a:ln xmlns:a="http://schemas.openxmlformats.org/drawingml/2006/main" w="9525">
            <a:solidFill>
              <a:srgbClr val="B8BCC4"/>
            </a:solidFill>
            <a:prstDash val="solid"/>
          </a:ln>
        </p:spPr>
      </p:cxnSp>
      <p:sp>
        <p:nvSpPr>
          <p:cNvPr id="3" name="slide-4-citation">
            <a:extLst xmlns:a="http://schemas.openxmlformats.org/drawingml/2006/main">
              <a:ext uri="{FF2B5EF4-FFF2-40B4-BE49-F238E27FC236}">
                <a16:creationId xmlns:a16="http://schemas.microsoft.com/office/drawing/2014/main" id="{562C59DE-5A49-4C61-A431-E1D6C3504B92}"/>
              </a:ext>
            </a:extLst>
          </p:cNvPr>
          <p:cNvSpPr>
            <a:spLocks xmlns:a="http://schemas.openxmlformats.org/drawingml/2006/main" noGrp="1"/>
          </p:cNvSpPr>
          <p:nvPr/>
        </p:nvSpPr>
        <p:spPr>
          <a:xfrm xmlns:a="http://schemas.openxmlformats.org/drawingml/2006/main">
            <a:off x="571500" y="6400800"/>
            <a:ext cx="10020300" cy="2095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9525" tIns="9525" rIns="9525" bIns="9525" anchor="t">
            <a:noAutofit/>
          </a:bodyPr>
          <a:lstStyle xmlns:a="http://schemas.openxmlformats.org/drawingml/2006/main"/>
          <a:p xmlns:a="http://schemas.openxmlformats.org/drawingml/2006/main">
            <a:pPr algn="l">
              <a:defRPr sz="900" b="0" i="0">
                <a:solidFill>
                  <a:srgbClr val="5C6470"/>
                </a:solidFill>
                <a:latin typeface="Arial"/>
                <a:ea typeface="Arial"/>
                <a:cs typeface="Arial"/>
              </a:defRPr>
            </a:pPr>
            <a:r>
              <a:rPr sz="900" b="0" i="0">
                <a:solidFill>
                  <a:srgbClr val="5C6470"/>
                </a:solidFill>
                <a:latin typeface="Arial"/>
                <a:ea typeface="Arial"/>
                <a:cs typeface="Arial"/>
              </a:rPr>
              <a:t>Sources: PUF-blockchain and blockchain-IoT studies [4], [5], [7]</a:t>
            </a:r>
          </a:p>
        </p:txBody>
      </p:sp>
      <p:sp>
        <p:nvSpPr>
          <p:cNvPr id="4" name="slide-4-number">
            <a:extLst xmlns:a="http://schemas.openxmlformats.org/drawingml/2006/main">
              <a:ext uri="{FF2B5EF4-FFF2-40B4-BE49-F238E27FC236}">
                <a16:creationId xmlns:a16="http://schemas.microsoft.com/office/drawing/2014/main" id="{E0EEA6D7-8AD9-4A39-A0D6-8BA03B29E64D}"/>
              </a:ext>
            </a:extLst>
          </p:cNvPr>
          <p:cNvSpPr>
            <a:spLocks xmlns:a="http://schemas.openxmlformats.org/drawingml/2006/main" noGrp="1"/>
          </p:cNvSpPr>
          <p:nvPr/>
        </p:nvSpPr>
        <p:spPr>
          <a:xfrm xmlns:a="http://schemas.openxmlformats.org/drawingml/2006/main">
            <a:off x="11144250" y="6362700"/>
            <a:ext cx="552450" cy="228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r">
              <a:defRPr sz="1050" b="0" i="0">
                <a:solidFill>
                  <a:srgbClr val="5C6470"/>
                </a:solidFill>
                <a:latin typeface="Arial"/>
                <a:ea typeface="Arial"/>
                <a:cs typeface="Arial"/>
              </a:defRPr>
            </a:pPr>
            <a:r>
              <a:rPr sz="1050" b="0" i="0">
                <a:solidFill>
                  <a:srgbClr val="5C6470"/>
                </a:solidFill>
                <a:latin typeface="Arial"/>
                <a:ea typeface="Arial"/>
                <a:cs typeface="Arial"/>
              </a:rPr>
              <a:t>4</a:t>
            </a:r>
          </a:p>
        </p:txBody>
      </p:sp>
      <p:sp>
        <p:nvSpPr>
          <p:cNvPr id="5" name="blockchain-claim">
            <a:extLst xmlns:a="http://schemas.openxmlformats.org/drawingml/2006/main">
              <a:ext uri="{FF2B5EF4-FFF2-40B4-BE49-F238E27FC236}">
                <a16:creationId xmlns:a16="http://schemas.microsoft.com/office/drawing/2014/main" id="{EDB8F635-B352-4D27-9A65-DFF3A8D95363}"/>
              </a:ext>
            </a:extLst>
          </p:cNvPr>
          <p:cNvSpPr>
            <a:spLocks xmlns:a="http://schemas.openxmlformats.org/drawingml/2006/main" noGrp="1"/>
          </p:cNvSpPr>
          <p:nvPr/>
        </p:nvSpPr>
        <p:spPr>
          <a:xfrm xmlns:a="http://schemas.openxmlformats.org/drawingml/2006/main">
            <a:off x="495300" y="1428750"/>
            <a:ext cx="5715000" cy="4572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76411"/>
          </a:bodyPr>
          <a:lstStyle xmlns:a="http://schemas.openxmlformats.org/drawingml/2006/main"/>
          <a:p xmlns:a="http://schemas.openxmlformats.org/drawingml/2006/main">
            <a:pPr algn="l">
              <a:defRPr sz="2325" b="1" i="0">
                <a:solidFill>
                  <a:srgbClr val="101114"/>
                </a:solidFill>
                <a:latin typeface="Arial"/>
                <a:ea typeface="Arial"/>
                <a:cs typeface="Arial"/>
              </a:defRPr>
            </a:pPr>
            <a:r>
              <a:rPr sz="2325" b="1" i="0">
                <a:solidFill>
                  <a:srgbClr val="101114"/>
                </a:solidFill>
                <a:latin typeface="Arial"/>
                <a:ea typeface="Arial"/>
                <a:cs typeface="Arial"/>
              </a:rPr>
              <a:t>Blockchain cannot inspect a physical object by itself.</a:t>
            </a:r>
          </a:p>
        </p:txBody>
      </p:sp>
      <p:sp>
        <p:nvSpPr>
          <p:cNvPr id="6" name="blockchain-explanation">
            <a:extLst xmlns:a="http://schemas.openxmlformats.org/drawingml/2006/main">
              <a:ext uri="{FF2B5EF4-FFF2-40B4-BE49-F238E27FC236}">
                <a16:creationId xmlns:a16="http://schemas.microsoft.com/office/drawing/2014/main" id="{2EA201CE-940B-4AF1-8F19-342A8BAD9F78}"/>
              </a:ext>
            </a:extLst>
          </p:cNvPr>
          <p:cNvSpPr>
            <a:spLocks xmlns:a="http://schemas.openxmlformats.org/drawingml/2006/main" noGrp="1"/>
          </p:cNvSpPr>
          <p:nvPr/>
        </p:nvSpPr>
        <p:spPr>
          <a:xfrm xmlns:a="http://schemas.openxmlformats.org/drawingml/2006/main">
            <a:off x="495300" y="2047875"/>
            <a:ext cx="5715000" cy="9525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800" b="0" i="0">
                <a:solidFill>
                  <a:srgbClr val="5C6470"/>
                </a:solidFill>
                <a:latin typeface="Arial"/>
                <a:ea typeface="Arial"/>
                <a:cs typeface="Arial"/>
              </a:defRPr>
            </a:pPr>
            <a:r>
              <a:rPr sz="1800" b="0" i="0">
                <a:solidFill>
                  <a:srgbClr val="5C6470"/>
                </a:solidFill>
                <a:latin typeface="Arial"/>
                <a:ea typeface="Arial"/>
                <a:cs typeface="Arial"/>
              </a:rPr>
              <a:t>It protects the records that participants share. The PUF closes the gap between the digital record and the physical component.</a:t>
            </a:r>
          </a:p>
        </p:txBody>
      </p:sp>
      <p:sp>
        <p:nvSpPr>
          <p:cNvPr id="7" name="permissioned-pill-bg">
            <a:extLst xmlns:a="http://schemas.openxmlformats.org/drawingml/2006/main">
              <a:ext uri="{FF2B5EF4-FFF2-40B4-BE49-F238E27FC236}">
                <a16:creationId xmlns:a16="http://schemas.microsoft.com/office/drawing/2014/main" id="{B9CB0C71-9772-458C-BDFC-0F64A713CF20}"/>
              </a:ext>
            </a:extLst>
          </p:cNvPr>
          <p:cNvSpPr>
            <a:spLocks xmlns:a="http://schemas.openxmlformats.org/drawingml/2006/main" noGrp="1"/>
          </p:cNvSpPr>
          <p:nvPr/>
        </p:nvSpPr>
        <p:spPr>
          <a:xfrm xmlns:a="http://schemas.openxmlformats.org/drawingml/2006/main">
            <a:off x="495300" y="3333750"/>
            <a:ext cx="2000250" cy="361950"/>
          </a:xfrm>
          <a:prstGeom xmlns:a="http://schemas.openxmlformats.org/drawingml/2006/main" prst="roundRect">
            <a:avLst>
              <a:gd name="adj" fmla="val 21053"/>
            </a:avLst>
          </a:prstGeom>
          <a:solidFill xmlns:a="http://schemas.openxmlformats.org/drawingml/2006/main">
            <a:srgbClr val="D0EDFA"/>
          </a:solidFill>
          <a:ln xmlns:a="http://schemas.openxmlformats.org/drawingml/2006/main" w="0">
            <a:solidFill>
              <a:srgbClr val="D0EDFA"/>
            </a:solidFill>
            <a:prstDash val="solid"/>
          </a:ln>
        </p:spPr>
      </p:sp>
      <p:sp>
        <p:nvSpPr>
          <p:cNvPr id="8" name="permissioned-pill">
            <a:extLst xmlns:a="http://schemas.openxmlformats.org/drawingml/2006/main">
              <a:ext uri="{FF2B5EF4-FFF2-40B4-BE49-F238E27FC236}">
                <a16:creationId xmlns:a16="http://schemas.microsoft.com/office/drawing/2014/main" id="{7F5D2418-DC8B-4DC7-BCC5-F2CAEE0BFABB}"/>
              </a:ext>
            </a:extLst>
          </p:cNvPr>
          <p:cNvSpPr>
            <a:spLocks xmlns:a="http://schemas.openxmlformats.org/drawingml/2006/main" noGrp="1"/>
          </p:cNvSpPr>
          <p:nvPr/>
        </p:nvSpPr>
        <p:spPr>
          <a:xfrm xmlns:a="http://schemas.openxmlformats.org/drawingml/2006/main">
            <a:off x="609600" y="3400425"/>
            <a:ext cx="1771650" cy="228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ctr">
              <a:defRPr sz="1275" b="1" i="0">
                <a:solidFill>
                  <a:srgbClr val="101114"/>
                </a:solidFill>
                <a:latin typeface="Arial"/>
                <a:ea typeface="Arial"/>
                <a:cs typeface="Arial"/>
              </a:defRPr>
            </a:pPr>
            <a:r>
              <a:rPr sz="1275" b="1" i="0">
                <a:solidFill>
                  <a:srgbClr val="101114"/>
                </a:solidFill>
                <a:latin typeface="Arial"/>
                <a:ea typeface="Arial"/>
                <a:cs typeface="Arial"/>
              </a:rPr>
              <a:t>Permissioned network</a:t>
            </a:r>
          </a:p>
        </p:txBody>
      </p:sp>
      <p:sp>
        <p:nvSpPr>
          <p:cNvPr id="9" name="permissioned-copy">
            <a:extLst xmlns:a="http://schemas.openxmlformats.org/drawingml/2006/main">
              <a:ext uri="{FF2B5EF4-FFF2-40B4-BE49-F238E27FC236}">
                <a16:creationId xmlns:a16="http://schemas.microsoft.com/office/drawing/2014/main" id="{328C31C3-1783-4BC8-8B90-D8B8982F979F}"/>
              </a:ext>
            </a:extLst>
          </p:cNvPr>
          <p:cNvSpPr>
            <a:spLocks xmlns:a="http://schemas.openxmlformats.org/drawingml/2006/main" noGrp="1"/>
          </p:cNvSpPr>
          <p:nvPr/>
        </p:nvSpPr>
        <p:spPr>
          <a:xfrm xmlns:a="http://schemas.openxmlformats.org/drawingml/2006/main">
            <a:off x="495300" y="3876675"/>
            <a:ext cx="5619750" cy="10001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75" b="0" i="0">
                <a:solidFill>
                  <a:srgbClr val="101114"/>
                </a:solidFill>
                <a:latin typeface="Arial"/>
                <a:ea typeface="Arial"/>
                <a:cs typeface="Arial"/>
              </a:defRPr>
            </a:pPr>
            <a:r>
              <a:rPr sz="1575" b="0" i="0">
                <a:solidFill>
                  <a:srgbClr val="101114"/>
                </a:solidFill>
                <a:latin typeface="Arial"/>
                <a:ea typeface="Arial"/>
                <a:cs typeface="Arial"/>
              </a:rPr>
              <a:t>Known organisations participate, enabling faster and more efficient consensus than public proof-of-work networks.</a:t>
            </a:r>
          </a:p>
        </p:txBody>
      </p:sp>
      <p:sp>
        <p:nvSpPr>
          <p:cNvPr id="10" name="block-item-0">
            <a:extLst xmlns:a="http://schemas.openxmlformats.org/drawingml/2006/main">
              <a:ext uri="{FF2B5EF4-FFF2-40B4-BE49-F238E27FC236}">
                <a16:creationId xmlns:a16="http://schemas.microsoft.com/office/drawing/2014/main" id="{E197E4C8-9550-4556-B27A-9E8150893997}"/>
              </a:ext>
            </a:extLst>
          </p:cNvPr>
          <p:cNvSpPr>
            <a:spLocks xmlns:a="http://schemas.openxmlformats.org/drawingml/2006/main" noGrp="1"/>
          </p:cNvSpPr>
          <p:nvPr/>
        </p:nvSpPr>
        <p:spPr>
          <a:xfrm xmlns:a="http://schemas.openxmlformats.org/drawingml/2006/main">
            <a:off x="6953250" y="1428750"/>
            <a:ext cx="4762500" cy="1181100"/>
          </a:xfrm>
          <a:prstGeom xmlns:a="http://schemas.openxmlformats.org/drawingml/2006/main" prst="rect">
            <a:avLst/>
          </a:prstGeom>
          <a:solidFill xmlns:a="http://schemas.openxmlformats.org/drawingml/2006/main">
            <a:srgbClr val="F1F2F4"/>
          </a:solidFill>
          <a:ln xmlns:a="http://schemas.openxmlformats.org/drawingml/2006/main" w="0">
            <a:solidFill>
              <a:srgbClr val="F1F2F4"/>
            </a:solidFill>
            <a:prstDash val="solid"/>
          </a:ln>
        </p:spPr>
      </p:sp>
      <p:sp>
        <p:nvSpPr>
          <p:cNvPr id="11" name="block-head-0">
            <a:extLst xmlns:a="http://schemas.openxmlformats.org/drawingml/2006/main">
              <a:ext uri="{FF2B5EF4-FFF2-40B4-BE49-F238E27FC236}">
                <a16:creationId xmlns:a16="http://schemas.microsoft.com/office/drawing/2014/main" id="{4BBD409E-CF37-4001-A922-80FFDEBDE781}"/>
              </a:ext>
            </a:extLst>
          </p:cNvPr>
          <p:cNvSpPr>
            <a:spLocks xmlns:a="http://schemas.openxmlformats.org/drawingml/2006/main" noGrp="1"/>
          </p:cNvSpPr>
          <p:nvPr/>
        </p:nvSpPr>
        <p:spPr>
          <a:xfrm xmlns:a="http://schemas.openxmlformats.org/drawingml/2006/main">
            <a:off x="7181850" y="1619250"/>
            <a:ext cx="4305300" cy="285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725" b="1" i="0">
                <a:solidFill>
                  <a:srgbClr val="101114"/>
                </a:solidFill>
                <a:latin typeface="Arial"/>
                <a:ea typeface="Arial"/>
                <a:cs typeface="Arial"/>
              </a:defRPr>
            </a:pPr>
            <a:r>
              <a:rPr sz="1725" b="1" i="0">
                <a:solidFill>
                  <a:srgbClr val="101114"/>
                </a:solidFill>
                <a:latin typeface="Arial"/>
                <a:ea typeface="Arial"/>
                <a:cs typeface="Arial"/>
              </a:rPr>
              <a:t>Shared provenance</a:t>
            </a:r>
          </a:p>
        </p:txBody>
      </p:sp>
      <p:sp>
        <p:nvSpPr>
          <p:cNvPr id="12" name="block-body-0">
            <a:extLst xmlns:a="http://schemas.openxmlformats.org/drawingml/2006/main">
              <a:ext uri="{FF2B5EF4-FFF2-40B4-BE49-F238E27FC236}">
                <a16:creationId xmlns:a16="http://schemas.microsoft.com/office/drawing/2014/main" id="{0DFA4986-E2A8-4BD4-BA67-CD935564739F}"/>
              </a:ext>
            </a:extLst>
          </p:cNvPr>
          <p:cNvSpPr>
            <a:spLocks xmlns:a="http://schemas.openxmlformats.org/drawingml/2006/main" noGrp="1"/>
          </p:cNvSpPr>
          <p:nvPr/>
        </p:nvSpPr>
        <p:spPr>
          <a:xfrm xmlns:a="http://schemas.openxmlformats.org/drawingml/2006/main">
            <a:off x="7181850" y="2000250"/>
            <a:ext cx="4305300" cy="4572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0" i="0">
                <a:solidFill>
                  <a:srgbClr val="5C6470"/>
                </a:solidFill>
                <a:latin typeface="Arial"/>
                <a:ea typeface="Arial"/>
                <a:cs typeface="Arial"/>
              </a:defRPr>
            </a:pPr>
            <a:r>
              <a:rPr sz="1425" b="0" i="0">
                <a:solidFill>
                  <a:srgbClr val="5C6470"/>
                </a:solidFill>
                <a:latin typeface="Arial"/>
                <a:ea typeface="Arial"/>
                <a:cs typeface="Arial"/>
              </a:rPr>
              <a:t>Registration, ownership and custody events are visible to authorised partners.</a:t>
            </a:r>
          </a:p>
        </p:txBody>
      </p:sp>
      <p:sp>
        <p:nvSpPr>
          <p:cNvPr id="13" name="block-item-1">
            <a:extLst xmlns:a="http://schemas.openxmlformats.org/drawingml/2006/main">
              <a:ext uri="{FF2B5EF4-FFF2-40B4-BE49-F238E27FC236}">
                <a16:creationId xmlns:a16="http://schemas.microsoft.com/office/drawing/2014/main" id="{028E59A1-0F8F-4AF2-8987-879FF48F5A9B}"/>
              </a:ext>
            </a:extLst>
          </p:cNvPr>
          <p:cNvSpPr>
            <a:spLocks xmlns:a="http://schemas.openxmlformats.org/drawingml/2006/main" noGrp="1"/>
          </p:cNvSpPr>
          <p:nvPr/>
        </p:nvSpPr>
        <p:spPr>
          <a:xfrm xmlns:a="http://schemas.openxmlformats.org/drawingml/2006/main">
            <a:off x="6953250" y="2905125"/>
            <a:ext cx="4762500" cy="1181100"/>
          </a:xfrm>
          <a:prstGeom xmlns:a="http://schemas.openxmlformats.org/drawingml/2006/main" prst="rect">
            <a:avLst/>
          </a:prstGeom>
          <a:solidFill xmlns:a="http://schemas.openxmlformats.org/drawingml/2006/main">
            <a:srgbClr val="D0EDFA"/>
          </a:solidFill>
          <a:ln xmlns:a="http://schemas.openxmlformats.org/drawingml/2006/main" w="0">
            <a:solidFill>
              <a:srgbClr val="D0EDFA"/>
            </a:solidFill>
            <a:prstDash val="solid"/>
          </a:ln>
        </p:spPr>
      </p:sp>
      <p:sp>
        <p:nvSpPr>
          <p:cNvPr id="14" name="block-head-1">
            <a:extLst xmlns:a="http://schemas.openxmlformats.org/drawingml/2006/main">
              <a:ext uri="{FF2B5EF4-FFF2-40B4-BE49-F238E27FC236}">
                <a16:creationId xmlns:a16="http://schemas.microsoft.com/office/drawing/2014/main" id="{423C3C6C-ABD5-48D1-8574-B1FB780FD398}"/>
              </a:ext>
            </a:extLst>
          </p:cNvPr>
          <p:cNvSpPr>
            <a:spLocks xmlns:a="http://schemas.openxmlformats.org/drawingml/2006/main" noGrp="1"/>
          </p:cNvSpPr>
          <p:nvPr/>
        </p:nvSpPr>
        <p:spPr>
          <a:xfrm xmlns:a="http://schemas.openxmlformats.org/drawingml/2006/main">
            <a:off x="7181850" y="3095625"/>
            <a:ext cx="4305300" cy="285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725" b="1" i="0">
                <a:solidFill>
                  <a:srgbClr val="101114"/>
                </a:solidFill>
                <a:latin typeface="Arial"/>
                <a:ea typeface="Arial"/>
                <a:cs typeface="Arial"/>
              </a:defRPr>
            </a:pPr>
            <a:r>
              <a:rPr sz="1725" b="1" i="0">
                <a:solidFill>
                  <a:srgbClr val="101114"/>
                </a:solidFill>
                <a:latin typeface="Arial"/>
                <a:ea typeface="Arial"/>
                <a:cs typeface="Arial"/>
              </a:rPr>
              <a:t>Smart-contract rules</a:t>
            </a:r>
          </a:p>
        </p:txBody>
      </p:sp>
      <p:sp>
        <p:nvSpPr>
          <p:cNvPr id="15" name="block-body-1">
            <a:extLst xmlns:a="http://schemas.openxmlformats.org/drawingml/2006/main">
              <a:ext uri="{FF2B5EF4-FFF2-40B4-BE49-F238E27FC236}">
                <a16:creationId xmlns:a16="http://schemas.microsoft.com/office/drawing/2014/main" id="{4FBE7175-01D6-4D43-A8FC-1426ACF04DC3}"/>
              </a:ext>
            </a:extLst>
          </p:cNvPr>
          <p:cNvSpPr>
            <a:spLocks xmlns:a="http://schemas.openxmlformats.org/drawingml/2006/main" noGrp="1"/>
          </p:cNvSpPr>
          <p:nvPr/>
        </p:nvSpPr>
        <p:spPr>
          <a:xfrm xmlns:a="http://schemas.openxmlformats.org/drawingml/2006/main">
            <a:off x="7181850" y="3476625"/>
            <a:ext cx="4305300" cy="4572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0" i="0">
                <a:solidFill>
                  <a:srgbClr val="5C6470"/>
                </a:solidFill>
                <a:latin typeface="Arial"/>
                <a:ea typeface="Arial"/>
                <a:cs typeface="Arial"/>
              </a:defRPr>
            </a:pPr>
            <a:r>
              <a:rPr sz="1425" b="0" i="0">
                <a:solidFill>
                  <a:srgbClr val="5C6470"/>
                </a:solidFill>
                <a:latin typeface="Arial"/>
                <a:ea typeface="Arial"/>
                <a:cs typeface="Arial"/>
              </a:rPr>
              <a:t>Each handover applies the same identity and route checks.</a:t>
            </a:r>
          </a:p>
        </p:txBody>
      </p:sp>
      <p:sp>
        <p:nvSpPr>
          <p:cNvPr id="16" name="block-item-2">
            <a:extLst xmlns:a="http://schemas.openxmlformats.org/drawingml/2006/main">
              <a:ext uri="{FF2B5EF4-FFF2-40B4-BE49-F238E27FC236}">
                <a16:creationId xmlns:a16="http://schemas.microsoft.com/office/drawing/2014/main" id="{BA61E7B6-7CA3-4895-A740-42A76107C625}"/>
              </a:ext>
            </a:extLst>
          </p:cNvPr>
          <p:cNvSpPr>
            <a:spLocks xmlns:a="http://schemas.openxmlformats.org/drawingml/2006/main" noGrp="1"/>
          </p:cNvSpPr>
          <p:nvPr/>
        </p:nvSpPr>
        <p:spPr>
          <a:xfrm xmlns:a="http://schemas.openxmlformats.org/drawingml/2006/main">
            <a:off x="6953250" y="4381500"/>
            <a:ext cx="4762500" cy="1181100"/>
          </a:xfrm>
          <a:prstGeom xmlns:a="http://schemas.openxmlformats.org/drawingml/2006/main" prst="rect">
            <a:avLst/>
          </a:prstGeom>
          <a:solidFill xmlns:a="http://schemas.openxmlformats.org/drawingml/2006/main">
            <a:srgbClr val="F1F2F4"/>
          </a:solidFill>
          <a:ln xmlns:a="http://schemas.openxmlformats.org/drawingml/2006/main" w="0">
            <a:solidFill>
              <a:srgbClr val="F1F2F4"/>
            </a:solidFill>
            <a:prstDash val="solid"/>
          </a:ln>
        </p:spPr>
      </p:sp>
      <p:sp>
        <p:nvSpPr>
          <p:cNvPr id="17" name="block-head-2">
            <a:extLst xmlns:a="http://schemas.openxmlformats.org/drawingml/2006/main">
              <a:ext uri="{FF2B5EF4-FFF2-40B4-BE49-F238E27FC236}">
                <a16:creationId xmlns:a16="http://schemas.microsoft.com/office/drawing/2014/main" id="{C3F30B78-0093-401B-8B8F-32B59ED34B17}"/>
              </a:ext>
            </a:extLst>
          </p:cNvPr>
          <p:cNvSpPr>
            <a:spLocks xmlns:a="http://schemas.openxmlformats.org/drawingml/2006/main" noGrp="1"/>
          </p:cNvSpPr>
          <p:nvPr/>
        </p:nvSpPr>
        <p:spPr>
          <a:xfrm xmlns:a="http://schemas.openxmlformats.org/drawingml/2006/main">
            <a:off x="7181850" y="4572000"/>
            <a:ext cx="4305300" cy="285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725" b="1" i="0">
                <a:solidFill>
                  <a:srgbClr val="101114"/>
                </a:solidFill>
                <a:latin typeface="Arial"/>
                <a:ea typeface="Arial"/>
                <a:cs typeface="Arial"/>
              </a:defRPr>
            </a:pPr>
            <a:r>
              <a:rPr sz="1725" b="1" i="0">
                <a:solidFill>
                  <a:srgbClr val="101114"/>
                </a:solidFill>
                <a:latin typeface="Arial"/>
                <a:ea typeface="Arial"/>
                <a:cs typeface="Arial"/>
              </a:rPr>
              <a:t>Tamper-evident evidence</a:t>
            </a:r>
          </a:p>
        </p:txBody>
      </p:sp>
      <p:sp>
        <p:nvSpPr>
          <p:cNvPr id="18" name="block-body-2">
            <a:extLst xmlns:a="http://schemas.openxmlformats.org/drawingml/2006/main">
              <a:ext uri="{FF2B5EF4-FFF2-40B4-BE49-F238E27FC236}">
                <a16:creationId xmlns:a16="http://schemas.microsoft.com/office/drawing/2014/main" id="{ED65BBBB-B06B-4C54-BB81-50BBA412B981}"/>
              </a:ext>
            </a:extLst>
          </p:cNvPr>
          <p:cNvSpPr>
            <a:spLocks xmlns:a="http://schemas.openxmlformats.org/drawingml/2006/main" noGrp="1"/>
          </p:cNvSpPr>
          <p:nvPr/>
        </p:nvSpPr>
        <p:spPr>
          <a:xfrm xmlns:a="http://schemas.openxmlformats.org/drawingml/2006/main">
            <a:off x="7181850" y="4953000"/>
            <a:ext cx="4305300" cy="4572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0" i="0">
                <a:solidFill>
                  <a:srgbClr val="5C6470"/>
                </a:solidFill>
                <a:latin typeface="Arial"/>
                <a:ea typeface="Arial"/>
                <a:cs typeface="Arial"/>
              </a:defRPr>
            </a:pPr>
            <a:r>
              <a:rPr sz="1425" b="0" i="0">
                <a:solidFill>
                  <a:srgbClr val="5C6470"/>
                </a:solidFill>
                <a:latin typeface="Arial"/>
                <a:ea typeface="Arial"/>
                <a:cs typeface="Arial"/>
              </a:rPr>
              <a:t>Failed verification and alerts become part of the audit history.</a:t>
            </a:r>
          </a:p>
        </p:txBody>
      </p:sp>
      <p:sp>
        <p:nvSpPr>
          <p:cNvPr id="19" name="blockchain-privacy">
            <a:extLst xmlns:a="http://schemas.openxmlformats.org/drawingml/2006/main">
              <a:ext uri="{FF2B5EF4-FFF2-40B4-BE49-F238E27FC236}">
                <a16:creationId xmlns:a16="http://schemas.microsoft.com/office/drawing/2014/main" id="{14377006-86CE-4025-A81C-FEC71E360B95}"/>
              </a:ext>
            </a:extLst>
          </p:cNvPr>
          <p:cNvSpPr>
            <a:spLocks xmlns:a="http://schemas.openxmlformats.org/drawingml/2006/main" noGrp="1"/>
          </p:cNvSpPr>
          <p:nvPr/>
        </p:nvSpPr>
        <p:spPr>
          <a:xfrm xmlns:a="http://schemas.openxmlformats.org/drawingml/2006/main">
            <a:off x="6953250" y="6000750"/>
            <a:ext cx="476250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275" b="0" i="1">
                <a:solidFill>
                  <a:srgbClr val="5C6470"/>
                </a:solidFill>
                <a:latin typeface="Arial"/>
                <a:ea typeface="Arial"/>
                <a:cs typeface="Arial"/>
              </a:defRPr>
            </a:pPr>
            <a:r>
              <a:rPr sz="1275" b="0" i="1">
                <a:solidFill>
                  <a:srgbClr val="5C6470"/>
                </a:solidFill>
                <a:latin typeface="Arial"/>
                <a:ea typeface="Arial"/>
                <a:cs typeface="Arial"/>
              </a:rPr>
              <a:t>Raw PUF responses remain protected off-chain.</a:t>
            </a:r>
          </a:p>
        </p:txBody>
      </p:sp>
    </p:spTree>
    <p:extLst>
      <p:ext uri="{BB962C8B-B14F-4D97-AF65-F5344CB8AC3E}">
        <p14:creationId xmlns:p14="http://schemas.microsoft.com/office/powerpoint/2010/main" val="339327249"/>
      </p:ext>
    </p:extLst>
  </p:cSld>
</p:sld>
</file>

<file path=ppt/slides/slide5.xml><?xml version="1.0" encoding="utf-8"?>
<p:sld xmlns:p="http://schemas.openxmlformats.org/presentationml/2006/main">
  <p:cSld>
    <p:spTree>
      <p:nvGrpSpPr>
        <p:cNvPr id="1" name=""/>
        <p:cNvGrpSpPr/>
        <p:nvPr/>
      </p:nvGrpSpPr>
      <p:grpSpPr>
        <a:xfrm xmlns:a="http://schemas.openxmlformats.org/drawingml/2006/main"/>
      </p:grpSpPr>
      <p:sp>
        <p:nvSpPr>
          <p:cNvPr id="1" name="slide-5-title">
            <a:extLst xmlns:a="http://schemas.openxmlformats.org/drawingml/2006/main">
              <a:ext uri="{FF2B5EF4-FFF2-40B4-BE49-F238E27FC236}">
                <a16:creationId xmlns:a16="http://schemas.microsoft.com/office/drawing/2014/main" id="{28759951-4696-4DE1-ADB6-10BC5F51A4FE}"/>
              </a:ext>
            </a:extLst>
          </p:cNvPr>
          <p:cNvSpPr>
            <a:spLocks xmlns:a="http://schemas.openxmlformats.org/drawingml/2006/main" noGrp="1"/>
          </p:cNvSpPr>
          <p:nvPr/>
        </p:nvSpPr>
        <p:spPr>
          <a:xfrm xmlns:a="http://schemas.openxmlformats.org/drawingml/2006/main">
            <a:off x="495300" y="323850"/>
            <a:ext cx="11201400" cy="647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94628"/>
          </a:bodyPr>
          <a:lstStyle xmlns:a="http://schemas.openxmlformats.org/drawingml/2006/main"/>
          <a:p xmlns:a="http://schemas.openxmlformats.org/drawingml/2006/main">
            <a:pPr algn="l">
              <a:defRPr sz="3600" b="1" i="0">
                <a:solidFill>
                  <a:srgbClr val="101114"/>
                </a:solidFill>
                <a:latin typeface="Arial"/>
                <a:ea typeface="Arial"/>
                <a:cs typeface="Arial"/>
              </a:defRPr>
            </a:pPr>
            <a:r>
              <a:rPr sz="3600" b="1" i="0">
                <a:solidFill>
                  <a:srgbClr val="101114"/>
                </a:solidFill>
                <a:latin typeface="Arial"/>
                <a:ea typeface="Arial"/>
                <a:cs typeface="Arial"/>
              </a:rPr>
              <a:t>The research gap is end-to-end, lightweight evaluation</a:t>
            </a:r>
          </a:p>
        </p:txBody>
      </p:sp>
      <p:cxnSp>
        <p:nvCxnSpPr>
          <p:cNvPr id="25" name="slide-5-title-rule"/>
          <p:cNvCxnSpPr/>
          <p:nvPr/>
        </p:nvCxnSpPr>
        <p:spPr>
          <a:xfrm xmlns:a="http://schemas.openxmlformats.org/drawingml/2006/main">
            <a:off x="495300" y="1085850"/>
            <a:ext cx="11201400" cy="0"/>
          </a:xfrm>
          <a:prstGeom xmlns:a="http://schemas.openxmlformats.org/drawingml/2006/main" prst="straightConnector1">
            <a:avLst/>
          </a:prstGeom>
          <a:ln xmlns:a="http://schemas.openxmlformats.org/drawingml/2006/main" w="9525">
            <a:solidFill>
              <a:srgbClr val="B8BCC4"/>
            </a:solidFill>
            <a:prstDash val="solid"/>
          </a:ln>
        </p:spPr>
      </p:cxnSp>
      <p:sp>
        <p:nvSpPr>
          <p:cNvPr id="3" name="slide-5-citation">
            <a:extLst xmlns:a="http://schemas.openxmlformats.org/drawingml/2006/main">
              <a:ext uri="{FF2B5EF4-FFF2-40B4-BE49-F238E27FC236}">
                <a16:creationId xmlns:a16="http://schemas.microsoft.com/office/drawing/2014/main" id="{61C94F62-D681-4D64-B5CB-B3C4CF05BEF8}"/>
              </a:ext>
            </a:extLst>
          </p:cNvPr>
          <p:cNvSpPr>
            <a:spLocks xmlns:a="http://schemas.openxmlformats.org/drawingml/2006/main" noGrp="1"/>
          </p:cNvSpPr>
          <p:nvPr/>
        </p:nvSpPr>
        <p:spPr>
          <a:xfrm xmlns:a="http://schemas.openxmlformats.org/drawingml/2006/main">
            <a:off x="571500" y="6400800"/>
            <a:ext cx="10020300" cy="2095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9525" tIns="9525" rIns="9525" bIns="9525" anchor="t">
            <a:noAutofit/>
          </a:bodyPr>
          <a:lstStyle xmlns:a="http://schemas.openxmlformats.org/drawingml/2006/main"/>
          <a:p xmlns:a="http://schemas.openxmlformats.org/drawingml/2006/main">
            <a:pPr algn="l">
              <a:defRPr sz="900" b="0" i="0">
                <a:solidFill>
                  <a:srgbClr val="5C6470"/>
                </a:solidFill>
                <a:latin typeface="Arial"/>
                <a:ea typeface="Arial"/>
                <a:cs typeface="Arial"/>
              </a:defRPr>
            </a:pPr>
            <a:r>
              <a:rPr sz="900" b="0" i="0">
                <a:solidFill>
                  <a:srgbClr val="5C6470"/>
                </a:solidFill>
                <a:latin typeface="Arial"/>
                <a:ea typeface="Arial"/>
                <a:cs typeface="Arial"/>
              </a:rPr>
              <a:t>Sources: Recent PUF, blockchain and supply-chain studies [2]-[8]</a:t>
            </a:r>
          </a:p>
        </p:txBody>
      </p:sp>
      <p:sp>
        <p:nvSpPr>
          <p:cNvPr id="4" name="slide-5-number">
            <a:extLst xmlns:a="http://schemas.openxmlformats.org/drawingml/2006/main">
              <a:ext uri="{FF2B5EF4-FFF2-40B4-BE49-F238E27FC236}">
                <a16:creationId xmlns:a16="http://schemas.microsoft.com/office/drawing/2014/main" id="{C372E45F-AB1C-474B-8EDD-FEC696157531}"/>
              </a:ext>
            </a:extLst>
          </p:cNvPr>
          <p:cNvSpPr>
            <a:spLocks xmlns:a="http://schemas.openxmlformats.org/drawingml/2006/main" noGrp="1"/>
          </p:cNvSpPr>
          <p:nvPr/>
        </p:nvSpPr>
        <p:spPr>
          <a:xfrm xmlns:a="http://schemas.openxmlformats.org/drawingml/2006/main">
            <a:off x="11144250" y="6362700"/>
            <a:ext cx="552450" cy="228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r">
              <a:defRPr sz="1050" b="0" i="0">
                <a:solidFill>
                  <a:srgbClr val="5C6470"/>
                </a:solidFill>
                <a:latin typeface="Arial"/>
                <a:ea typeface="Arial"/>
                <a:cs typeface="Arial"/>
              </a:defRPr>
            </a:pPr>
            <a:r>
              <a:rPr sz="1050" b="0" i="0">
                <a:solidFill>
                  <a:srgbClr val="5C6470"/>
                </a:solidFill>
                <a:latin typeface="Arial"/>
                <a:ea typeface="Arial"/>
                <a:cs typeface="Arial"/>
              </a:rPr>
              <a:t>5</a:t>
            </a:r>
          </a:p>
        </p:txBody>
      </p:sp>
      <p:sp>
        <p:nvSpPr>
          <p:cNvPr id="5" name="lit-label-0">
            <a:extLst xmlns:a="http://schemas.openxmlformats.org/drawingml/2006/main">
              <a:ext uri="{FF2B5EF4-FFF2-40B4-BE49-F238E27FC236}">
                <a16:creationId xmlns:a16="http://schemas.microsoft.com/office/drawing/2014/main" id="{FE07B757-DFFF-4741-87E2-6A5B90761BE1}"/>
              </a:ext>
            </a:extLst>
          </p:cNvPr>
          <p:cNvSpPr>
            <a:spLocks xmlns:a="http://schemas.openxmlformats.org/drawingml/2006/main" noGrp="1"/>
          </p:cNvSpPr>
          <p:nvPr/>
        </p:nvSpPr>
        <p:spPr>
          <a:xfrm xmlns:a="http://schemas.openxmlformats.org/drawingml/2006/main">
            <a:off x="495300" y="1466850"/>
            <a:ext cx="2667000" cy="3238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75" b="1" i="0">
                <a:solidFill>
                  <a:srgbClr val="3D8DFF"/>
                </a:solidFill>
                <a:latin typeface="Arial"/>
                <a:ea typeface="Arial"/>
                <a:cs typeface="Arial"/>
              </a:defRPr>
            </a:pPr>
            <a:r>
              <a:rPr sz="1575" b="1" i="0">
                <a:solidFill>
                  <a:srgbClr val="3D8DFF"/>
                </a:solidFill>
                <a:latin typeface="Arial"/>
                <a:ea typeface="Arial"/>
                <a:cs typeface="Arial"/>
              </a:rPr>
              <a:t>PUF surveys</a:t>
            </a:r>
          </a:p>
        </p:txBody>
      </p:sp>
      <p:sp>
        <p:nvSpPr>
          <p:cNvPr id="6" name="lit-strength-0">
            <a:extLst xmlns:a="http://schemas.openxmlformats.org/drawingml/2006/main">
              <a:ext uri="{FF2B5EF4-FFF2-40B4-BE49-F238E27FC236}">
                <a16:creationId xmlns:a16="http://schemas.microsoft.com/office/drawing/2014/main" id="{949DE4FA-5FAD-4AB0-A002-74B8F1C42B38}"/>
              </a:ext>
            </a:extLst>
          </p:cNvPr>
          <p:cNvSpPr>
            <a:spLocks xmlns:a="http://schemas.openxmlformats.org/drawingml/2006/main" noGrp="1"/>
          </p:cNvSpPr>
          <p:nvPr/>
        </p:nvSpPr>
        <p:spPr>
          <a:xfrm xmlns:a="http://schemas.openxmlformats.org/drawingml/2006/main">
            <a:off x="495300" y="2028825"/>
            <a:ext cx="2667000" cy="609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875" b="1" i="0">
                <a:solidFill>
                  <a:srgbClr val="101114"/>
                </a:solidFill>
                <a:latin typeface="Arial"/>
                <a:ea typeface="Arial"/>
                <a:cs typeface="Arial"/>
              </a:defRPr>
            </a:pPr>
            <a:r>
              <a:rPr sz="1875" b="1" i="0">
                <a:solidFill>
                  <a:srgbClr val="101114"/>
                </a:solidFill>
                <a:latin typeface="Arial"/>
                <a:ea typeface="Arial"/>
                <a:cs typeface="Arial"/>
              </a:rPr>
              <a:t>Strong device identity</a:t>
            </a:r>
          </a:p>
        </p:txBody>
      </p:sp>
      <p:cxnSp>
        <p:nvCxnSpPr>
          <p:cNvPr id="30" name="lit-rule-0"/>
          <p:cNvCxnSpPr/>
          <p:nvPr/>
        </p:nvCxnSpPr>
        <p:spPr>
          <a:xfrm xmlns:a="http://schemas.openxmlformats.org/drawingml/2006/main">
            <a:off x="495300" y="2809875"/>
            <a:ext cx="2667000" cy="0"/>
          </a:xfrm>
          <a:prstGeom xmlns:a="http://schemas.openxmlformats.org/drawingml/2006/main" prst="straightConnector1">
            <a:avLst/>
          </a:prstGeom>
          <a:ln xmlns:a="http://schemas.openxmlformats.org/drawingml/2006/main" w="9525">
            <a:solidFill>
              <a:srgbClr val="B8BCC4"/>
            </a:solidFill>
            <a:prstDash val="solid"/>
          </a:ln>
        </p:spPr>
      </p:cxnSp>
      <p:sp>
        <p:nvSpPr>
          <p:cNvPr id="8" name="lit-limit-0">
            <a:extLst xmlns:a="http://schemas.openxmlformats.org/drawingml/2006/main">
              <a:ext uri="{FF2B5EF4-FFF2-40B4-BE49-F238E27FC236}">
                <a16:creationId xmlns:a16="http://schemas.microsoft.com/office/drawing/2014/main" id="{C33E6154-1491-4AD4-A293-F9AE35E1730C}"/>
              </a:ext>
            </a:extLst>
          </p:cNvPr>
          <p:cNvSpPr>
            <a:spLocks xmlns:a="http://schemas.openxmlformats.org/drawingml/2006/main" noGrp="1"/>
          </p:cNvSpPr>
          <p:nvPr/>
        </p:nvSpPr>
        <p:spPr>
          <a:xfrm xmlns:a="http://schemas.openxmlformats.org/drawingml/2006/main">
            <a:off x="495300" y="3086100"/>
            <a:ext cx="2667000" cy="1143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5C6470"/>
                </a:solidFill>
                <a:latin typeface="Arial"/>
                <a:ea typeface="Arial"/>
                <a:cs typeface="Arial"/>
              </a:defRPr>
            </a:pPr>
            <a:r>
              <a:rPr sz="1500" b="0" i="0">
                <a:solidFill>
                  <a:srgbClr val="5C6470"/>
                </a:solidFill>
                <a:latin typeface="Arial"/>
                <a:ea typeface="Arial"/>
                <a:cs typeface="Arial"/>
              </a:rPr>
              <a:t>Reliability and attack resistance remain design concerns.</a:t>
            </a:r>
          </a:p>
        </p:txBody>
      </p:sp>
      <p:sp>
        <p:nvSpPr>
          <p:cNvPr id="9" name="lit-label-1">
            <a:extLst xmlns:a="http://schemas.openxmlformats.org/drawingml/2006/main">
              <a:ext uri="{FF2B5EF4-FFF2-40B4-BE49-F238E27FC236}">
                <a16:creationId xmlns:a16="http://schemas.microsoft.com/office/drawing/2014/main" id="{C45B6AA5-70FB-4C34-9156-C3B08E9C1517}"/>
              </a:ext>
            </a:extLst>
          </p:cNvPr>
          <p:cNvSpPr>
            <a:spLocks xmlns:a="http://schemas.openxmlformats.org/drawingml/2006/main" noGrp="1"/>
          </p:cNvSpPr>
          <p:nvPr/>
        </p:nvSpPr>
        <p:spPr>
          <a:xfrm xmlns:a="http://schemas.openxmlformats.org/drawingml/2006/main">
            <a:off x="3295650" y="1466850"/>
            <a:ext cx="2667000" cy="3238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75" b="1" i="0">
                <a:solidFill>
                  <a:srgbClr val="3D8DFF"/>
                </a:solidFill>
                <a:latin typeface="Arial"/>
                <a:ea typeface="Arial"/>
                <a:cs typeface="Arial"/>
              </a:defRPr>
            </a:pPr>
            <a:r>
              <a:rPr sz="1575" b="1" i="0">
                <a:solidFill>
                  <a:srgbClr val="3D8DFF"/>
                </a:solidFill>
                <a:latin typeface="Arial"/>
                <a:ea typeface="Arial"/>
                <a:cs typeface="Arial"/>
              </a:rPr>
              <a:t>Vinko et al. [3]</a:t>
            </a:r>
          </a:p>
        </p:txBody>
      </p:sp>
      <p:sp>
        <p:nvSpPr>
          <p:cNvPr id="10" name="lit-strength-1">
            <a:extLst xmlns:a="http://schemas.openxmlformats.org/drawingml/2006/main">
              <a:ext uri="{FF2B5EF4-FFF2-40B4-BE49-F238E27FC236}">
                <a16:creationId xmlns:a16="http://schemas.microsoft.com/office/drawing/2014/main" id="{813CCA2B-D67D-4808-A5D3-EA2549414E8E}"/>
              </a:ext>
            </a:extLst>
          </p:cNvPr>
          <p:cNvSpPr>
            <a:spLocks xmlns:a="http://schemas.openxmlformats.org/drawingml/2006/main" noGrp="1"/>
          </p:cNvSpPr>
          <p:nvPr/>
        </p:nvSpPr>
        <p:spPr>
          <a:xfrm xmlns:a="http://schemas.openxmlformats.org/drawingml/2006/main">
            <a:off x="3295650" y="2028825"/>
            <a:ext cx="2667000" cy="609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875" b="1" i="0">
                <a:solidFill>
                  <a:srgbClr val="101114"/>
                </a:solidFill>
                <a:latin typeface="Arial"/>
                <a:ea typeface="Arial"/>
                <a:cs typeface="Arial"/>
              </a:defRPr>
            </a:pPr>
            <a:r>
              <a:rPr sz="1875" b="1" i="0">
                <a:solidFill>
                  <a:srgbClr val="101114"/>
                </a:solidFill>
                <a:latin typeface="Arial"/>
                <a:ea typeface="Arial"/>
                <a:cs typeface="Arial"/>
              </a:rPr>
              <a:t>Low-cost implementation</a:t>
            </a:r>
          </a:p>
        </p:txBody>
      </p:sp>
      <p:cxnSp>
        <p:nvCxnSpPr>
          <p:cNvPr id="34" name="lit-rule-1"/>
          <p:cNvCxnSpPr/>
          <p:nvPr/>
        </p:nvCxnSpPr>
        <p:spPr>
          <a:xfrm xmlns:a="http://schemas.openxmlformats.org/drawingml/2006/main">
            <a:off x="3295650" y="2809875"/>
            <a:ext cx="2667000" cy="0"/>
          </a:xfrm>
          <a:prstGeom xmlns:a="http://schemas.openxmlformats.org/drawingml/2006/main" prst="straightConnector1">
            <a:avLst/>
          </a:prstGeom>
          <a:ln xmlns:a="http://schemas.openxmlformats.org/drawingml/2006/main" w="9525">
            <a:solidFill>
              <a:srgbClr val="B8BCC4"/>
            </a:solidFill>
            <a:prstDash val="solid"/>
          </a:ln>
        </p:spPr>
      </p:cxnSp>
      <p:sp>
        <p:nvSpPr>
          <p:cNvPr id="12" name="lit-limit-1">
            <a:extLst xmlns:a="http://schemas.openxmlformats.org/drawingml/2006/main">
              <a:ext uri="{FF2B5EF4-FFF2-40B4-BE49-F238E27FC236}">
                <a16:creationId xmlns:a16="http://schemas.microsoft.com/office/drawing/2014/main" id="{FBD6BE4F-C9B4-46FC-A099-B95B15CDDAC8}"/>
              </a:ext>
            </a:extLst>
          </p:cNvPr>
          <p:cNvSpPr>
            <a:spLocks xmlns:a="http://schemas.openxmlformats.org/drawingml/2006/main" noGrp="1"/>
          </p:cNvSpPr>
          <p:nvPr/>
        </p:nvSpPr>
        <p:spPr>
          <a:xfrm xmlns:a="http://schemas.openxmlformats.org/drawingml/2006/main">
            <a:off x="3295650" y="3086100"/>
            <a:ext cx="2667000" cy="1143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5C6470"/>
                </a:solidFill>
                <a:latin typeface="Arial"/>
                <a:ea typeface="Arial"/>
                <a:cs typeface="Arial"/>
              </a:defRPr>
            </a:pPr>
            <a:r>
              <a:rPr sz="1500" b="0" i="0">
                <a:solidFill>
                  <a:srgbClr val="5C6470"/>
                </a:solidFill>
                <a:latin typeface="Arial"/>
                <a:ea typeface="Arial"/>
                <a:cs typeface="Arial"/>
              </a:rPr>
              <a:t>High accuracy in a specific microcontroller experiment.</a:t>
            </a:r>
          </a:p>
        </p:txBody>
      </p:sp>
      <p:sp>
        <p:nvSpPr>
          <p:cNvPr id="13" name="lit-label-2">
            <a:extLst xmlns:a="http://schemas.openxmlformats.org/drawingml/2006/main">
              <a:ext uri="{FF2B5EF4-FFF2-40B4-BE49-F238E27FC236}">
                <a16:creationId xmlns:a16="http://schemas.microsoft.com/office/drawing/2014/main" id="{B64785F8-B86D-4FFA-8299-CA10224E3F49}"/>
              </a:ext>
            </a:extLst>
          </p:cNvPr>
          <p:cNvSpPr>
            <a:spLocks xmlns:a="http://schemas.openxmlformats.org/drawingml/2006/main" noGrp="1"/>
          </p:cNvSpPr>
          <p:nvPr/>
        </p:nvSpPr>
        <p:spPr>
          <a:xfrm xmlns:a="http://schemas.openxmlformats.org/drawingml/2006/main">
            <a:off x="6096000" y="1466850"/>
            <a:ext cx="2667000" cy="3238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75" b="1" i="0">
                <a:solidFill>
                  <a:srgbClr val="3D8DFF"/>
                </a:solidFill>
                <a:latin typeface="Arial"/>
                <a:ea typeface="Arial"/>
                <a:cs typeface="Arial"/>
              </a:defRPr>
            </a:pPr>
            <a:r>
              <a:rPr sz="1575" b="1" i="0">
                <a:solidFill>
                  <a:srgbClr val="3D8DFF"/>
                </a:solidFill>
                <a:latin typeface="Arial"/>
                <a:ea typeface="Arial"/>
                <a:cs typeface="Arial"/>
              </a:rPr>
              <a:t>Anti-BlUFf [4]</a:t>
            </a:r>
          </a:p>
        </p:txBody>
      </p:sp>
      <p:sp>
        <p:nvSpPr>
          <p:cNvPr id="14" name="lit-strength-2">
            <a:extLst xmlns:a="http://schemas.openxmlformats.org/drawingml/2006/main">
              <a:ext uri="{FF2B5EF4-FFF2-40B4-BE49-F238E27FC236}">
                <a16:creationId xmlns:a16="http://schemas.microsoft.com/office/drawing/2014/main" id="{6D8391AA-A153-465D-AA41-3268486A0530}"/>
              </a:ext>
            </a:extLst>
          </p:cNvPr>
          <p:cNvSpPr>
            <a:spLocks xmlns:a="http://schemas.openxmlformats.org/drawingml/2006/main" noGrp="1"/>
          </p:cNvSpPr>
          <p:nvPr/>
        </p:nvSpPr>
        <p:spPr>
          <a:xfrm xmlns:a="http://schemas.openxmlformats.org/drawingml/2006/main">
            <a:off x="6096000" y="2028825"/>
            <a:ext cx="2667000" cy="609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875" b="1" i="0">
                <a:solidFill>
                  <a:srgbClr val="101114"/>
                </a:solidFill>
                <a:latin typeface="Arial"/>
                <a:ea typeface="Arial"/>
                <a:cs typeface="Arial"/>
              </a:defRPr>
            </a:pPr>
            <a:r>
              <a:rPr sz="1875" b="1" i="0">
                <a:solidFill>
                  <a:srgbClr val="101114"/>
                </a:solidFill>
                <a:latin typeface="Arial"/>
                <a:ea typeface="Arial"/>
                <a:cs typeface="Arial"/>
              </a:rPr>
              <a:t>Integrated prototype</a:t>
            </a:r>
          </a:p>
        </p:txBody>
      </p:sp>
      <p:cxnSp>
        <p:nvCxnSpPr>
          <p:cNvPr id="38" name="lit-rule-2"/>
          <p:cNvCxnSpPr/>
          <p:nvPr/>
        </p:nvCxnSpPr>
        <p:spPr>
          <a:xfrm xmlns:a="http://schemas.openxmlformats.org/drawingml/2006/main">
            <a:off x="6096000" y="2809875"/>
            <a:ext cx="2667000" cy="0"/>
          </a:xfrm>
          <a:prstGeom xmlns:a="http://schemas.openxmlformats.org/drawingml/2006/main" prst="straightConnector1">
            <a:avLst/>
          </a:prstGeom>
          <a:ln xmlns:a="http://schemas.openxmlformats.org/drawingml/2006/main" w="9525">
            <a:solidFill>
              <a:srgbClr val="B8BCC4"/>
            </a:solidFill>
            <a:prstDash val="solid"/>
          </a:ln>
        </p:spPr>
      </p:cxnSp>
      <p:sp>
        <p:nvSpPr>
          <p:cNvPr id="16" name="lit-limit-2">
            <a:extLst xmlns:a="http://schemas.openxmlformats.org/drawingml/2006/main">
              <a:ext uri="{FF2B5EF4-FFF2-40B4-BE49-F238E27FC236}">
                <a16:creationId xmlns:a16="http://schemas.microsoft.com/office/drawing/2014/main" id="{87963DC1-3EAE-4C35-B49D-812AF1FEB4F7}"/>
              </a:ext>
            </a:extLst>
          </p:cNvPr>
          <p:cNvSpPr>
            <a:spLocks xmlns:a="http://schemas.openxmlformats.org/drawingml/2006/main" noGrp="1"/>
          </p:cNvSpPr>
          <p:nvPr/>
        </p:nvSpPr>
        <p:spPr>
          <a:xfrm xmlns:a="http://schemas.openxmlformats.org/drawingml/2006/main">
            <a:off x="6096000" y="3086100"/>
            <a:ext cx="2667000" cy="1143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5C6470"/>
                </a:solidFill>
                <a:latin typeface="Arial"/>
                <a:ea typeface="Arial"/>
                <a:cs typeface="Arial"/>
              </a:defRPr>
            </a:pPr>
            <a:r>
              <a:rPr sz="1500" b="0" i="0">
                <a:solidFill>
                  <a:srgbClr val="5C6470"/>
                </a:solidFill>
                <a:latin typeface="Arial"/>
                <a:ea typeface="Arial"/>
                <a:cs typeface="Arial"/>
              </a:rPr>
              <a:t>Preliminary IC supply-chain evaluation.</a:t>
            </a:r>
          </a:p>
        </p:txBody>
      </p:sp>
      <p:sp>
        <p:nvSpPr>
          <p:cNvPr id="17" name="lit-label-3">
            <a:extLst xmlns:a="http://schemas.openxmlformats.org/drawingml/2006/main">
              <a:ext uri="{FF2B5EF4-FFF2-40B4-BE49-F238E27FC236}">
                <a16:creationId xmlns:a16="http://schemas.microsoft.com/office/drawing/2014/main" id="{B8965EC4-5E5C-409D-B2ED-56D2631DA2BD}"/>
              </a:ext>
            </a:extLst>
          </p:cNvPr>
          <p:cNvSpPr>
            <a:spLocks xmlns:a="http://schemas.openxmlformats.org/drawingml/2006/main" noGrp="1"/>
          </p:cNvSpPr>
          <p:nvPr/>
        </p:nvSpPr>
        <p:spPr>
          <a:xfrm xmlns:a="http://schemas.openxmlformats.org/drawingml/2006/main">
            <a:off x="8896350" y="1466850"/>
            <a:ext cx="2667000" cy="3238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75" b="1" i="0">
                <a:solidFill>
                  <a:srgbClr val="3D8DFF"/>
                </a:solidFill>
                <a:latin typeface="Arial"/>
                <a:ea typeface="Arial"/>
                <a:cs typeface="Arial"/>
              </a:defRPr>
            </a:pPr>
            <a:r>
              <a:rPr sz="1575" b="1" i="0">
                <a:solidFill>
                  <a:srgbClr val="3D8DFF"/>
                </a:solidFill>
                <a:latin typeface="Arial"/>
                <a:ea typeface="Arial"/>
                <a:cs typeface="Arial"/>
              </a:rPr>
              <a:t>2024 studies [5], [6]</a:t>
            </a:r>
          </a:p>
        </p:txBody>
      </p:sp>
      <p:sp>
        <p:nvSpPr>
          <p:cNvPr id="18" name="lit-strength-3">
            <a:extLst xmlns:a="http://schemas.openxmlformats.org/drawingml/2006/main">
              <a:ext uri="{FF2B5EF4-FFF2-40B4-BE49-F238E27FC236}">
                <a16:creationId xmlns:a16="http://schemas.microsoft.com/office/drawing/2014/main" id="{25C1750D-2F42-4F6B-8993-CA0605C399FE}"/>
              </a:ext>
            </a:extLst>
          </p:cNvPr>
          <p:cNvSpPr>
            <a:spLocks xmlns:a="http://schemas.openxmlformats.org/drawingml/2006/main" noGrp="1"/>
          </p:cNvSpPr>
          <p:nvPr/>
        </p:nvSpPr>
        <p:spPr>
          <a:xfrm xmlns:a="http://schemas.openxmlformats.org/drawingml/2006/main">
            <a:off x="8896350" y="2028825"/>
            <a:ext cx="2667000" cy="609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875" b="1" i="0">
                <a:solidFill>
                  <a:srgbClr val="101114"/>
                </a:solidFill>
                <a:latin typeface="Arial"/>
                <a:ea typeface="Arial"/>
                <a:cs typeface="Arial"/>
              </a:defRPr>
            </a:pPr>
            <a:r>
              <a:rPr sz="1875" b="1" i="0">
                <a:solidFill>
                  <a:srgbClr val="101114"/>
                </a:solidFill>
                <a:latin typeface="Arial"/>
                <a:ea typeface="Arial"/>
                <a:cs typeface="Arial"/>
              </a:rPr>
              <a:t>Authentication and zero trust</a:t>
            </a:r>
          </a:p>
        </p:txBody>
      </p:sp>
      <p:cxnSp>
        <p:nvCxnSpPr>
          <p:cNvPr id="42" name="lit-rule-3"/>
          <p:cNvCxnSpPr/>
          <p:nvPr/>
        </p:nvCxnSpPr>
        <p:spPr>
          <a:xfrm xmlns:a="http://schemas.openxmlformats.org/drawingml/2006/main">
            <a:off x="8896350" y="2809875"/>
            <a:ext cx="2667000" cy="0"/>
          </a:xfrm>
          <a:prstGeom xmlns:a="http://schemas.openxmlformats.org/drawingml/2006/main" prst="straightConnector1">
            <a:avLst/>
          </a:prstGeom>
          <a:ln xmlns:a="http://schemas.openxmlformats.org/drawingml/2006/main" w="9525">
            <a:solidFill>
              <a:srgbClr val="B8BCC4"/>
            </a:solidFill>
            <a:prstDash val="solid"/>
          </a:ln>
        </p:spPr>
      </p:cxnSp>
      <p:sp>
        <p:nvSpPr>
          <p:cNvPr id="20" name="lit-limit-3">
            <a:extLst xmlns:a="http://schemas.openxmlformats.org/drawingml/2006/main">
              <a:ext uri="{FF2B5EF4-FFF2-40B4-BE49-F238E27FC236}">
                <a16:creationId xmlns:a16="http://schemas.microsoft.com/office/drawing/2014/main" id="{8A7B4C3A-FA84-49DD-8D8B-83DE27DE5FA2}"/>
              </a:ext>
            </a:extLst>
          </p:cNvPr>
          <p:cNvSpPr>
            <a:spLocks xmlns:a="http://schemas.openxmlformats.org/drawingml/2006/main" noGrp="1"/>
          </p:cNvSpPr>
          <p:nvPr/>
        </p:nvSpPr>
        <p:spPr>
          <a:xfrm xmlns:a="http://schemas.openxmlformats.org/drawingml/2006/main">
            <a:off x="8896350" y="3086100"/>
            <a:ext cx="2667000" cy="1143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5C6470"/>
                </a:solidFill>
                <a:latin typeface="Arial"/>
                <a:ea typeface="Arial"/>
                <a:cs typeface="Arial"/>
              </a:defRPr>
            </a:pPr>
            <a:r>
              <a:rPr sz="1500" b="0" i="0">
                <a:solidFill>
                  <a:srgbClr val="5C6470"/>
                </a:solidFill>
                <a:latin typeface="Arial"/>
                <a:ea typeface="Arial"/>
                <a:cs typeface="Arial"/>
              </a:rPr>
              <a:t>Different devices, scopes and evaluation methods.</a:t>
            </a:r>
          </a:p>
        </p:txBody>
      </p:sp>
      <p:sp>
        <p:nvSpPr>
          <p:cNvPr id="21" name="gap-band">
            <a:extLst xmlns:a="http://schemas.openxmlformats.org/drawingml/2006/main">
              <a:ext uri="{FF2B5EF4-FFF2-40B4-BE49-F238E27FC236}">
                <a16:creationId xmlns:a16="http://schemas.microsoft.com/office/drawing/2014/main" id="{477827D0-0F28-4B07-801D-81D2D17490C5}"/>
              </a:ext>
            </a:extLst>
          </p:cNvPr>
          <p:cNvSpPr>
            <a:spLocks xmlns:a="http://schemas.openxmlformats.org/drawingml/2006/main" noGrp="1"/>
          </p:cNvSpPr>
          <p:nvPr/>
        </p:nvSpPr>
        <p:spPr>
          <a:xfrm xmlns:a="http://schemas.openxmlformats.org/drawingml/2006/main">
            <a:off x="495300" y="4762500"/>
            <a:ext cx="11201400" cy="1238250"/>
          </a:xfrm>
          <a:prstGeom xmlns:a="http://schemas.openxmlformats.org/drawingml/2006/main" prst="rect">
            <a:avLst/>
          </a:prstGeom>
          <a:solidFill xmlns:a="http://schemas.openxmlformats.org/drawingml/2006/main">
            <a:srgbClr val="D0EDFA"/>
          </a:solidFill>
          <a:ln xmlns:a="http://schemas.openxmlformats.org/drawingml/2006/main" w="0">
            <a:solidFill>
              <a:srgbClr val="D0EDFA"/>
            </a:solidFill>
            <a:prstDash val="solid"/>
          </a:ln>
        </p:spPr>
      </p:sp>
      <p:sp>
        <p:nvSpPr>
          <p:cNvPr id="22" name="gap-label">
            <a:extLst xmlns:a="http://schemas.openxmlformats.org/drawingml/2006/main">
              <a:ext uri="{FF2B5EF4-FFF2-40B4-BE49-F238E27FC236}">
                <a16:creationId xmlns:a16="http://schemas.microsoft.com/office/drawing/2014/main" id="{D1429A07-D2C9-403C-9E51-37FAF930BB80}"/>
              </a:ext>
            </a:extLst>
          </p:cNvPr>
          <p:cNvSpPr>
            <a:spLocks xmlns:a="http://schemas.openxmlformats.org/drawingml/2006/main" noGrp="1"/>
          </p:cNvSpPr>
          <p:nvPr/>
        </p:nvSpPr>
        <p:spPr>
          <a:xfrm xmlns:a="http://schemas.openxmlformats.org/drawingml/2006/main">
            <a:off x="762000" y="4981575"/>
            <a:ext cx="180975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1" i="0">
                <a:solidFill>
                  <a:srgbClr val="3D8DFF"/>
                </a:solidFill>
                <a:latin typeface="Arial"/>
                <a:ea typeface="Arial"/>
                <a:cs typeface="Arial"/>
              </a:defRPr>
            </a:pPr>
            <a:r>
              <a:rPr sz="1425" b="1" i="0">
                <a:solidFill>
                  <a:srgbClr val="3D8DFF"/>
                </a:solidFill>
                <a:latin typeface="Arial"/>
                <a:ea typeface="Arial"/>
                <a:cs typeface="Arial"/>
              </a:rPr>
              <a:t>RESEARCH GAP</a:t>
            </a:r>
          </a:p>
        </p:txBody>
      </p:sp>
      <p:sp>
        <p:nvSpPr>
          <p:cNvPr id="23" name="gap-statement">
            <a:extLst xmlns:a="http://schemas.openxmlformats.org/drawingml/2006/main">
              <a:ext uri="{FF2B5EF4-FFF2-40B4-BE49-F238E27FC236}">
                <a16:creationId xmlns:a16="http://schemas.microsoft.com/office/drawing/2014/main" id="{9EC06482-0004-441D-B28B-200EE7A15237}"/>
              </a:ext>
            </a:extLst>
          </p:cNvPr>
          <p:cNvSpPr>
            <a:spLocks xmlns:a="http://schemas.openxmlformats.org/drawingml/2006/main" noGrp="1"/>
          </p:cNvSpPr>
          <p:nvPr/>
        </p:nvSpPr>
        <p:spPr>
          <a:xfrm xmlns:a="http://schemas.openxmlformats.org/drawingml/2006/main">
            <a:off x="2733675" y="4953000"/>
            <a:ext cx="8620125" cy="742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94352"/>
          </a:bodyPr>
          <a:lstStyle xmlns:a="http://schemas.openxmlformats.org/drawingml/2006/main"/>
          <a:p xmlns:a="http://schemas.openxmlformats.org/drawingml/2006/main">
            <a:pPr algn="l">
              <a:defRPr sz="1950" b="1" i="0">
                <a:solidFill>
                  <a:srgbClr val="101114"/>
                </a:solidFill>
                <a:latin typeface="Arial"/>
                <a:ea typeface="Arial"/>
                <a:cs typeface="Arial"/>
              </a:defRPr>
            </a:pPr>
            <a:r>
              <a:rPr sz="1950" b="1" i="0">
                <a:solidFill>
                  <a:srgbClr val="101114"/>
                </a:solidFill>
                <a:latin typeface="Arial"/>
                <a:ea typeface="Arial"/>
                <a:cs typeface="Arial"/>
              </a:rPr>
              <a:t>Few studies measure detection accuracy, PUF stability, blockchain delay, scalability and device overhead in one reproducible IoT supply-chain testbed.</a:t>
            </a:r>
          </a:p>
        </p:txBody>
      </p:sp>
    </p:spTree>
    <p:extLst>
      <p:ext uri="{BB962C8B-B14F-4D97-AF65-F5344CB8AC3E}">
        <p14:creationId xmlns:p14="http://schemas.microsoft.com/office/powerpoint/2010/main" val="477918889"/>
      </p:ext>
    </p:extLst>
  </p:cSld>
</p:sld>
</file>

<file path=ppt/slides/slide6.xml><?xml version="1.0" encoding="utf-8"?>
<p:sld xmlns:p="http://schemas.openxmlformats.org/presentationml/2006/main">
  <p:cSld>
    <p:spTree>
      <p:nvGrpSpPr>
        <p:cNvPr id="1" name=""/>
        <p:cNvGrpSpPr/>
        <p:nvPr/>
      </p:nvGrpSpPr>
      <p:grpSpPr>
        <a:xfrm xmlns:a="http://schemas.openxmlformats.org/drawingml/2006/main"/>
      </p:grpSpPr>
      <p:sp>
        <p:nvSpPr>
          <p:cNvPr id="1" name="slide-6-title">
            <a:extLst xmlns:a="http://schemas.openxmlformats.org/drawingml/2006/main">
              <a:ext uri="{FF2B5EF4-FFF2-40B4-BE49-F238E27FC236}">
                <a16:creationId xmlns:a16="http://schemas.microsoft.com/office/drawing/2014/main" id="{34019A61-4718-4DB4-AAF2-089DD01F3A50}"/>
              </a:ext>
            </a:extLst>
          </p:cNvPr>
          <p:cNvSpPr>
            <a:spLocks xmlns:a="http://schemas.openxmlformats.org/drawingml/2006/main" noGrp="1"/>
          </p:cNvSpPr>
          <p:nvPr/>
        </p:nvSpPr>
        <p:spPr>
          <a:xfrm xmlns:a="http://schemas.openxmlformats.org/drawingml/2006/main">
            <a:off x="495300" y="323850"/>
            <a:ext cx="11201400" cy="647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3600" b="1" i="0">
                <a:solidFill>
                  <a:srgbClr val="101114"/>
                </a:solidFill>
                <a:latin typeface="Arial"/>
                <a:ea typeface="Arial"/>
                <a:cs typeface="Arial"/>
              </a:defRPr>
            </a:pPr>
            <a:r>
              <a:rPr sz="3600" b="1" i="0">
                <a:solidFill>
                  <a:srgbClr val="101114"/>
                </a:solidFill>
                <a:latin typeface="Arial"/>
                <a:ea typeface="Arial"/>
                <a:cs typeface="Arial"/>
              </a:rPr>
              <a:t>The study will test accuracy, speed and feasibility</a:t>
            </a:r>
          </a:p>
        </p:txBody>
      </p:sp>
      <p:cxnSp>
        <p:nvCxnSpPr>
          <p:cNvPr id="30" name="slide-6-title-rule"/>
          <p:cNvCxnSpPr/>
          <p:nvPr/>
        </p:nvCxnSpPr>
        <p:spPr>
          <a:xfrm xmlns:a="http://schemas.openxmlformats.org/drawingml/2006/main">
            <a:off x="495300" y="1085850"/>
            <a:ext cx="11201400" cy="0"/>
          </a:xfrm>
          <a:prstGeom xmlns:a="http://schemas.openxmlformats.org/drawingml/2006/main" prst="straightConnector1">
            <a:avLst/>
          </a:prstGeom>
          <a:ln xmlns:a="http://schemas.openxmlformats.org/drawingml/2006/main" w="9525">
            <a:solidFill>
              <a:srgbClr val="B8BCC4"/>
            </a:solidFill>
            <a:prstDash val="solid"/>
          </a:ln>
        </p:spPr>
      </p:cxnSp>
      <p:sp>
        <p:nvSpPr>
          <p:cNvPr id="3" name="slide-6-citation">
            <a:extLst xmlns:a="http://schemas.openxmlformats.org/drawingml/2006/main">
              <a:ext uri="{FF2B5EF4-FFF2-40B4-BE49-F238E27FC236}">
                <a16:creationId xmlns:a16="http://schemas.microsoft.com/office/drawing/2014/main" id="{44269349-6425-4DE0-8F60-587099F2E457}"/>
              </a:ext>
            </a:extLst>
          </p:cNvPr>
          <p:cNvSpPr>
            <a:spLocks xmlns:a="http://schemas.openxmlformats.org/drawingml/2006/main" noGrp="1"/>
          </p:cNvSpPr>
          <p:nvPr/>
        </p:nvSpPr>
        <p:spPr>
          <a:xfrm xmlns:a="http://schemas.openxmlformats.org/drawingml/2006/main">
            <a:off x="571500" y="6400800"/>
            <a:ext cx="10020300" cy="2095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9525" tIns="9525" rIns="9525" bIns="9525" anchor="t">
            <a:noAutofit/>
          </a:bodyPr>
          <a:lstStyle xmlns:a="http://schemas.openxmlformats.org/drawingml/2006/main"/>
          <a:p xmlns:a="http://schemas.openxmlformats.org/drawingml/2006/main">
            <a:pPr algn="l">
              <a:defRPr sz="900" b="0" i="0">
                <a:solidFill>
                  <a:srgbClr val="5C6470"/>
                </a:solidFill>
                <a:latin typeface="Arial"/>
                <a:ea typeface="Arial"/>
                <a:cs typeface="Arial"/>
              </a:defRPr>
            </a:pPr>
            <a:r>
              <a:rPr sz="900" b="0" i="0">
                <a:solidFill>
                  <a:srgbClr val="5C6470"/>
                </a:solidFill>
                <a:latin typeface="Arial"/>
                <a:ea typeface="Arial"/>
                <a:cs typeface="Arial"/>
              </a:rPr>
              <a:t>Research problem and objectives derived from the identified literature gap [4]-[7]</a:t>
            </a:r>
          </a:p>
        </p:txBody>
      </p:sp>
      <p:sp>
        <p:nvSpPr>
          <p:cNvPr id="4" name="slide-6-number">
            <a:extLst xmlns:a="http://schemas.openxmlformats.org/drawingml/2006/main">
              <a:ext uri="{FF2B5EF4-FFF2-40B4-BE49-F238E27FC236}">
                <a16:creationId xmlns:a16="http://schemas.microsoft.com/office/drawing/2014/main" id="{164091CB-841F-4BF1-B144-EB13BE8DAF67}"/>
              </a:ext>
            </a:extLst>
          </p:cNvPr>
          <p:cNvSpPr>
            <a:spLocks xmlns:a="http://schemas.openxmlformats.org/drawingml/2006/main" noGrp="1"/>
          </p:cNvSpPr>
          <p:nvPr/>
        </p:nvSpPr>
        <p:spPr>
          <a:xfrm xmlns:a="http://schemas.openxmlformats.org/drawingml/2006/main">
            <a:off x="11144250" y="6362700"/>
            <a:ext cx="552450" cy="228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r">
              <a:defRPr sz="1050" b="0" i="0">
                <a:solidFill>
                  <a:srgbClr val="5C6470"/>
                </a:solidFill>
                <a:latin typeface="Arial"/>
                <a:ea typeface="Arial"/>
                <a:cs typeface="Arial"/>
              </a:defRPr>
            </a:pPr>
            <a:r>
              <a:rPr sz="1050" b="0" i="0">
                <a:solidFill>
                  <a:srgbClr val="5C6470"/>
                </a:solidFill>
                <a:latin typeface="Arial"/>
                <a:ea typeface="Arial"/>
                <a:cs typeface="Arial"/>
              </a:rPr>
              <a:t>6</a:t>
            </a:r>
          </a:p>
        </p:txBody>
      </p:sp>
      <p:sp>
        <p:nvSpPr>
          <p:cNvPr id="5" name="problem-label">
            <a:extLst xmlns:a="http://schemas.openxmlformats.org/drawingml/2006/main">
              <a:ext uri="{FF2B5EF4-FFF2-40B4-BE49-F238E27FC236}">
                <a16:creationId xmlns:a16="http://schemas.microsoft.com/office/drawing/2014/main" id="{E3D482A2-2991-4682-A2F5-6C10E358D3A7}"/>
              </a:ext>
            </a:extLst>
          </p:cNvPr>
          <p:cNvSpPr>
            <a:spLocks xmlns:a="http://schemas.openxmlformats.org/drawingml/2006/main" noGrp="1"/>
          </p:cNvSpPr>
          <p:nvPr/>
        </p:nvSpPr>
        <p:spPr>
          <a:xfrm xmlns:a="http://schemas.openxmlformats.org/drawingml/2006/main">
            <a:off x="495300" y="1447800"/>
            <a:ext cx="1381125" cy="2476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350" b="1" i="0">
                <a:solidFill>
                  <a:srgbClr val="3D8DFF"/>
                </a:solidFill>
                <a:latin typeface="Arial"/>
                <a:ea typeface="Arial"/>
                <a:cs typeface="Arial"/>
              </a:defRPr>
            </a:pPr>
            <a:r>
              <a:rPr sz="1350" b="1" i="0">
                <a:solidFill>
                  <a:srgbClr val="3D8DFF"/>
                </a:solidFill>
                <a:latin typeface="Arial"/>
                <a:ea typeface="Arial"/>
                <a:cs typeface="Arial"/>
              </a:rPr>
              <a:t>PROBLEM</a:t>
            </a:r>
          </a:p>
        </p:txBody>
      </p:sp>
      <p:sp>
        <p:nvSpPr>
          <p:cNvPr id="6" name="problem-text">
            <a:extLst xmlns:a="http://schemas.openxmlformats.org/drawingml/2006/main">
              <a:ext uri="{FF2B5EF4-FFF2-40B4-BE49-F238E27FC236}">
                <a16:creationId xmlns:a16="http://schemas.microsoft.com/office/drawing/2014/main" id="{0321AA60-E48B-42AF-8D2D-2878D6D14759}"/>
              </a:ext>
            </a:extLst>
          </p:cNvPr>
          <p:cNvSpPr>
            <a:spLocks xmlns:a="http://schemas.openxmlformats.org/drawingml/2006/main" noGrp="1"/>
          </p:cNvSpPr>
          <p:nvPr/>
        </p:nvSpPr>
        <p:spPr>
          <a:xfrm xmlns:a="http://schemas.openxmlformats.org/drawingml/2006/main">
            <a:off x="2000250" y="1390650"/>
            <a:ext cx="9696450" cy="685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800" b="1" i="0">
                <a:solidFill>
                  <a:srgbClr val="101114"/>
                </a:solidFill>
                <a:latin typeface="Arial"/>
                <a:ea typeface="Arial"/>
                <a:cs typeface="Arial"/>
              </a:defRPr>
            </a:pPr>
            <a:r>
              <a:rPr sz="1800" b="1" i="0">
                <a:solidFill>
                  <a:srgbClr val="101114"/>
                </a:solidFill>
                <a:latin typeface="Arial"/>
                <a:ea typeface="Arial"/>
                <a:cs typeface="Arial"/>
              </a:rPr>
              <a:t>Existing work does not fully show whether combined PUF-blockchain verification can remain fast, reliable and lightweight under realistic IoT supply-chain conditions.</a:t>
            </a:r>
          </a:p>
        </p:txBody>
      </p:sp>
      <p:sp>
        <p:nvSpPr>
          <p:cNvPr id="7" name="aim-band">
            <a:extLst xmlns:a="http://schemas.openxmlformats.org/drawingml/2006/main">
              <a:ext uri="{FF2B5EF4-FFF2-40B4-BE49-F238E27FC236}">
                <a16:creationId xmlns:a16="http://schemas.microsoft.com/office/drawing/2014/main" id="{225DE519-2172-4329-B8A2-555D46706BDD}"/>
              </a:ext>
            </a:extLst>
          </p:cNvPr>
          <p:cNvSpPr>
            <a:spLocks xmlns:a="http://schemas.openxmlformats.org/drawingml/2006/main" noGrp="1"/>
          </p:cNvSpPr>
          <p:nvPr/>
        </p:nvSpPr>
        <p:spPr>
          <a:xfrm xmlns:a="http://schemas.openxmlformats.org/drawingml/2006/main">
            <a:off x="495300" y="2362200"/>
            <a:ext cx="11201400" cy="895350"/>
          </a:xfrm>
          <a:prstGeom xmlns:a="http://schemas.openxmlformats.org/drawingml/2006/main" prst="rect">
            <a:avLst/>
          </a:prstGeom>
          <a:solidFill xmlns:a="http://schemas.openxmlformats.org/drawingml/2006/main">
            <a:srgbClr val="D0EDFA"/>
          </a:solidFill>
          <a:ln xmlns:a="http://schemas.openxmlformats.org/drawingml/2006/main" w="0">
            <a:solidFill>
              <a:srgbClr val="D0EDFA"/>
            </a:solidFill>
            <a:prstDash val="solid"/>
          </a:ln>
        </p:spPr>
      </p:sp>
      <p:sp>
        <p:nvSpPr>
          <p:cNvPr id="8" name="aim-label">
            <a:extLst xmlns:a="http://schemas.openxmlformats.org/drawingml/2006/main">
              <a:ext uri="{FF2B5EF4-FFF2-40B4-BE49-F238E27FC236}">
                <a16:creationId xmlns:a16="http://schemas.microsoft.com/office/drawing/2014/main" id="{80EA0D36-9CD6-4E65-89BE-25F1E2A31163}"/>
              </a:ext>
            </a:extLst>
          </p:cNvPr>
          <p:cNvSpPr>
            <a:spLocks xmlns:a="http://schemas.openxmlformats.org/drawingml/2006/main" noGrp="1"/>
          </p:cNvSpPr>
          <p:nvPr/>
        </p:nvSpPr>
        <p:spPr>
          <a:xfrm xmlns:a="http://schemas.openxmlformats.org/drawingml/2006/main">
            <a:off x="723900" y="2628900"/>
            <a:ext cx="87630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1" i="0">
                <a:solidFill>
                  <a:srgbClr val="3D8DFF"/>
                </a:solidFill>
                <a:latin typeface="Arial"/>
                <a:ea typeface="Arial"/>
                <a:cs typeface="Arial"/>
              </a:defRPr>
            </a:pPr>
            <a:r>
              <a:rPr sz="1425" b="1" i="0">
                <a:solidFill>
                  <a:srgbClr val="3D8DFF"/>
                </a:solidFill>
                <a:latin typeface="Arial"/>
                <a:ea typeface="Arial"/>
                <a:cs typeface="Arial"/>
              </a:rPr>
              <a:t>AIM</a:t>
            </a:r>
          </a:p>
        </p:txBody>
      </p:sp>
      <p:sp>
        <p:nvSpPr>
          <p:cNvPr id="9" name="aim-text">
            <a:extLst xmlns:a="http://schemas.openxmlformats.org/drawingml/2006/main">
              <a:ext uri="{FF2B5EF4-FFF2-40B4-BE49-F238E27FC236}">
                <a16:creationId xmlns:a16="http://schemas.microsoft.com/office/drawing/2014/main" id="{043212F2-71F2-4986-B9E6-58773C87DC36}"/>
              </a:ext>
            </a:extLst>
          </p:cNvPr>
          <p:cNvSpPr>
            <a:spLocks xmlns:a="http://schemas.openxmlformats.org/drawingml/2006/main" noGrp="1"/>
          </p:cNvSpPr>
          <p:nvPr/>
        </p:nvSpPr>
        <p:spPr>
          <a:xfrm xmlns:a="http://schemas.openxmlformats.org/drawingml/2006/main">
            <a:off x="1685925" y="2571750"/>
            <a:ext cx="9734550" cy="4381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76667"/>
          </a:bodyPr>
          <a:lstStyle xmlns:a="http://schemas.openxmlformats.org/drawingml/2006/main"/>
          <a:p xmlns:a="http://schemas.openxmlformats.org/drawingml/2006/main">
            <a:pPr algn="l">
              <a:defRPr sz="1875" b="1" i="0">
                <a:solidFill>
                  <a:srgbClr val="101114"/>
                </a:solidFill>
                <a:latin typeface="Arial"/>
                <a:ea typeface="Arial"/>
                <a:cs typeface="Arial"/>
              </a:defRPr>
            </a:pPr>
            <a:r>
              <a:rPr sz="1875" b="1" i="0">
                <a:solidFill>
                  <a:srgbClr val="101114"/>
                </a:solidFill>
                <a:latin typeface="Arial"/>
                <a:ea typeface="Arial"/>
                <a:cs typeface="Arial"/>
              </a:rPr>
              <a:t>Design and evaluate a lightweight framework that detects counterfeit or tampered IoT components at supply-chain checkpoints.</a:t>
            </a:r>
          </a:p>
        </p:txBody>
      </p:sp>
      <p:sp>
        <p:nvSpPr>
          <p:cNvPr id="10" name="obj-num-0">
            <a:extLst xmlns:a="http://schemas.openxmlformats.org/drawingml/2006/main">
              <a:ext uri="{FF2B5EF4-FFF2-40B4-BE49-F238E27FC236}">
                <a16:creationId xmlns:a16="http://schemas.microsoft.com/office/drawing/2014/main" id="{6F786D01-8200-4345-8247-F2A20D0193D1}"/>
              </a:ext>
            </a:extLst>
          </p:cNvPr>
          <p:cNvSpPr>
            <a:spLocks xmlns:a="http://schemas.openxmlformats.org/drawingml/2006/main" noGrp="1"/>
          </p:cNvSpPr>
          <p:nvPr/>
        </p:nvSpPr>
        <p:spPr>
          <a:xfrm xmlns:a="http://schemas.openxmlformats.org/drawingml/2006/main">
            <a:off x="495300" y="3638550"/>
            <a:ext cx="38100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350" b="1" i="0">
                <a:solidFill>
                  <a:srgbClr val="3D8DFF"/>
                </a:solidFill>
                <a:latin typeface="Arial"/>
                <a:ea typeface="Arial"/>
                <a:cs typeface="Arial"/>
              </a:defRPr>
            </a:pPr>
            <a:r>
              <a:rPr sz="1350" b="1" i="0">
                <a:solidFill>
                  <a:srgbClr val="3D8DFF"/>
                </a:solidFill>
                <a:latin typeface="Arial"/>
                <a:ea typeface="Arial"/>
                <a:cs typeface="Arial"/>
              </a:rPr>
              <a:t>01</a:t>
            </a:r>
          </a:p>
        </p:txBody>
      </p:sp>
      <p:sp>
        <p:nvSpPr>
          <p:cNvPr id="11" name="obj-time-0">
            <a:extLst xmlns:a="http://schemas.openxmlformats.org/drawingml/2006/main">
              <a:ext uri="{FF2B5EF4-FFF2-40B4-BE49-F238E27FC236}">
                <a16:creationId xmlns:a16="http://schemas.microsoft.com/office/drawing/2014/main" id="{6DBA7794-8A10-4E59-BD98-26C2FC308F37}"/>
              </a:ext>
            </a:extLst>
          </p:cNvPr>
          <p:cNvSpPr>
            <a:spLocks xmlns:a="http://schemas.openxmlformats.org/drawingml/2006/main" noGrp="1"/>
          </p:cNvSpPr>
          <p:nvPr/>
        </p:nvSpPr>
        <p:spPr>
          <a:xfrm xmlns:a="http://schemas.openxmlformats.org/drawingml/2006/main">
            <a:off x="1066800" y="3638550"/>
            <a:ext cx="142875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350" b="1" i="0">
                <a:solidFill>
                  <a:srgbClr val="101114"/>
                </a:solidFill>
                <a:latin typeface="Arial"/>
                <a:ea typeface="Arial"/>
                <a:cs typeface="Arial"/>
              </a:defRPr>
            </a:pPr>
            <a:r>
              <a:rPr sz="1350" b="1" i="0">
                <a:solidFill>
                  <a:srgbClr val="101114"/>
                </a:solidFill>
                <a:latin typeface="Arial"/>
                <a:ea typeface="Arial"/>
                <a:cs typeface="Arial"/>
              </a:rPr>
              <a:t>Weeks 1-3</a:t>
            </a:r>
          </a:p>
        </p:txBody>
      </p:sp>
      <p:sp>
        <p:nvSpPr>
          <p:cNvPr id="12" name="obj-task-0">
            <a:extLst xmlns:a="http://schemas.openxmlformats.org/drawingml/2006/main">
              <a:ext uri="{FF2B5EF4-FFF2-40B4-BE49-F238E27FC236}">
                <a16:creationId xmlns:a16="http://schemas.microsoft.com/office/drawing/2014/main" id="{C454C608-2C95-4FC0-BD23-6B99BAEC9A77}"/>
              </a:ext>
            </a:extLst>
          </p:cNvPr>
          <p:cNvSpPr>
            <a:spLocks xmlns:a="http://schemas.openxmlformats.org/drawingml/2006/main" noGrp="1"/>
          </p:cNvSpPr>
          <p:nvPr/>
        </p:nvSpPr>
        <p:spPr>
          <a:xfrm xmlns:a="http://schemas.openxmlformats.org/drawingml/2006/main">
            <a:off x="2667000" y="3638550"/>
            <a:ext cx="9029700" cy="304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101114"/>
                </a:solidFill>
                <a:latin typeface="Arial"/>
                <a:ea typeface="Arial"/>
                <a:cs typeface="Arial"/>
              </a:defRPr>
            </a:pPr>
            <a:r>
              <a:rPr sz="1500" b="0" i="0">
                <a:solidFill>
                  <a:srgbClr val="101114"/>
                </a:solidFill>
                <a:latin typeface="Arial"/>
                <a:ea typeface="Arial"/>
                <a:cs typeface="Arial"/>
              </a:rPr>
              <a:t>Review evidence and define the threat model.</a:t>
            </a:r>
          </a:p>
        </p:txBody>
      </p:sp>
      <p:cxnSp>
        <p:nvCxnSpPr>
          <p:cNvPr id="41" name="obj-rule-0"/>
          <p:cNvCxnSpPr/>
          <p:nvPr/>
        </p:nvCxnSpPr>
        <p:spPr>
          <a:xfrm xmlns:a="http://schemas.openxmlformats.org/drawingml/2006/main">
            <a:off x="1066800" y="4000500"/>
            <a:ext cx="10629900" cy="0"/>
          </a:xfrm>
          <a:prstGeom xmlns:a="http://schemas.openxmlformats.org/drawingml/2006/main" prst="straightConnector1">
            <a:avLst/>
          </a:prstGeom>
          <a:ln xmlns:a="http://schemas.openxmlformats.org/drawingml/2006/main" w="9525">
            <a:solidFill>
              <a:srgbClr val="D9DCE1"/>
            </a:solidFill>
            <a:prstDash val="solid"/>
          </a:ln>
        </p:spPr>
      </p:cxnSp>
      <p:sp>
        <p:nvSpPr>
          <p:cNvPr id="14" name="obj-num-1">
            <a:extLst xmlns:a="http://schemas.openxmlformats.org/drawingml/2006/main">
              <a:ext uri="{FF2B5EF4-FFF2-40B4-BE49-F238E27FC236}">
                <a16:creationId xmlns:a16="http://schemas.microsoft.com/office/drawing/2014/main" id="{98D1D7CF-87A3-42B2-BE13-0DD0811DD76F}"/>
              </a:ext>
            </a:extLst>
          </p:cNvPr>
          <p:cNvSpPr>
            <a:spLocks xmlns:a="http://schemas.openxmlformats.org/drawingml/2006/main" noGrp="1"/>
          </p:cNvSpPr>
          <p:nvPr/>
        </p:nvSpPr>
        <p:spPr>
          <a:xfrm xmlns:a="http://schemas.openxmlformats.org/drawingml/2006/main">
            <a:off x="495300" y="4114800"/>
            <a:ext cx="38100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350" b="1" i="0">
                <a:solidFill>
                  <a:srgbClr val="3D8DFF"/>
                </a:solidFill>
                <a:latin typeface="Arial"/>
                <a:ea typeface="Arial"/>
                <a:cs typeface="Arial"/>
              </a:defRPr>
            </a:pPr>
            <a:r>
              <a:rPr sz="1350" b="1" i="0">
                <a:solidFill>
                  <a:srgbClr val="3D8DFF"/>
                </a:solidFill>
                <a:latin typeface="Arial"/>
                <a:ea typeface="Arial"/>
                <a:cs typeface="Arial"/>
              </a:rPr>
              <a:t>02</a:t>
            </a:r>
          </a:p>
        </p:txBody>
      </p:sp>
      <p:sp>
        <p:nvSpPr>
          <p:cNvPr id="15" name="obj-time-1">
            <a:extLst xmlns:a="http://schemas.openxmlformats.org/drawingml/2006/main">
              <a:ext uri="{FF2B5EF4-FFF2-40B4-BE49-F238E27FC236}">
                <a16:creationId xmlns:a16="http://schemas.microsoft.com/office/drawing/2014/main" id="{9BB42BE6-CFF5-4EB3-AE46-DABE7E432FCD}"/>
              </a:ext>
            </a:extLst>
          </p:cNvPr>
          <p:cNvSpPr>
            <a:spLocks xmlns:a="http://schemas.openxmlformats.org/drawingml/2006/main" noGrp="1"/>
          </p:cNvSpPr>
          <p:nvPr/>
        </p:nvSpPr>
        <p:spPr>
          <a:xfrm xmlns:a="http://schemas.openxmlformats.org/drawingml/2006/main">
            <a:off x="1066800" y="4114800"/>
            <a:ext cx="142875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350" b="1" i="0">
                <a:solidFill>
                  <a:srgbClr val="101114"/>
                </a:solidFill>
                <a:latin typeface="Arial"/>
                <a:ea typeface="Arial"/>
                <a:cs typeface="Arial"/>
              </a:defRPr>
            </a:pPr>
            <a:r>
              <a:rPr sz="1350" b="1" i="0">
                <a:solidFill>
                  <a:srgbClr val="101114"/>
                </a:solidFill>
                <a:latin typeface="Arial"/>
                <a:ea typeface="Arial"/>
                <a:cs typeface="Arial"/>
              </a:rPr>
              <a:t>Weeks 4-7</a:t>
            </a:r>
          </a:p>
        </p:txBody>
      </p:sp>
      <p:sp>
        <p:nvSpPr>
          <p:cNvPr id="16" name="obj-task-1">
            <a:extLst xmlns:a="http://schemas.openxmlformats.org/drawingml/2006/main">
              <a:ext uri="{FF2B5EF4-FFF2-40B4-BE49-F238E27FC236}">
                <a16:creationId xmlns:a16="http://schemas.microsoft.com/office/drawing/2014/main" id="{5B3033B7-98A5-4E8A-AE9F-CF93BC9BEF12}"/>
              </a:ext>
            </a:extLst>
          </p:cNvPr>
          <p:cNvSpPr>
            <a:spLocks xmlns:a="http://schemas.openxmlformats.org/drawingml/2006/main" noGrp="1"/>
          </p:cNvSpPr>
          <p:nvPr/>
        </p:nvSpPr>
        <p:spPr>
          <a:xfrm xmlns:a="http://schemas.openxmlformats.org/drawingml/2006/main">
            <a:off x="2667000" y="4114800"/>
            <a:ext cx="9029700" cy="304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101114"/>
                </a:solidFill>
                <a:latin typeface="Arial"/>
                <a:ea typeface="Arial"/>
                <a:cs typeface="Arial"/>
              </a:defRPr>
            </a:pPr>
            <a:r>
              <a:rPr sz="1500" b="0" i="0">
                <a:solidFill>
                  <a:srgbClr val="101114"/>
                </a:solidFill>
                <a:latin typeface="Arial"/>
                <a:ea typeface="Arial"/>
                <a:cs typeface="Arial"/>
              </a:rPr>
              <a:t>Design and implement the prototype.</a:t>
            </a:r>
          </a:p>
        </p:txBody>
      </p:sp>
      <p:cxnSp>
        <p:nvCxnSpPr>
          <p:cNvPr id="45" name="obj-rule-1"/>
          <p:cNvCxnSpPr/>
          <p:nvPr/>
        </p:nvCxnSpPr>
        <p:spPr>
          <a:xfrm xmlns:a="http://schemas.openxmlformats.org/drawingml/2006/main">
            <a:off x="1066800" y="4476750"/>
            <a:ext cx="10629900" cy="0"/>
          </a:xfrm>
          <a:prstGeom xmlns:a="http://schemas.openxmlformats.org/drawingml/2006/main" prst="straightConnector1">
            <a:avLst/>
          </a:prstGeom>
          <a:ln xmlns:a="http://schemas.openxmlformats.org/drawingml/2006/main" w="9525">
            <a:solidFill>
              <a:srgbClr val="D9DCE1"/>
            </a:solidFill>
            <a:prstDash val="solid"/>
          </a:ln>
        </p:spPr>
      </p:cxnSp>
      <p:sp>
        <p:nvSpPr>
          <p:cNvPr id="18" name="obj-num-2">
            <a:extLst xmlns:a="http://schemas.openxmlformats.org/drawingml/2006/main">
              <a:ext uri="{FF2B5EF4-FFF2-40B4-BE49-F238E27FC236}">
                <a16:creationId xmlns:a16="http://schemas.microsoft.com/office/drawing/2014/main" id="{A2E14451-C28D-4D81-858E-B313EA2FB5B5}"/>
              </a:ext>
            </a:extLst>
          </p:cNvPr>
          <p:cNvSpPr>
            <a:spLocks xmlns:a="http://schemas.openxmlformats.org/drawingml/2006/main" noGrp="1"/>
          </p:cNvSpPr>
          <p:nvPr/>
        </p:nvSpPr>
        <p:spPr>
          <a:xfrm xmlns:a="http://schemas.openxmlformats.org/drawingml/2006/main">
            <a:off x="495300" y="4591050"/>
            <a:ext cx="38100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350" b="1" i="0">
                <a:solidFill>
                  <a:srgbClr val="3D8DFF"/>
                </a:solidFill>
                <a:latin typeface="Arial"/>
                <a:ea typeface="Arial"/>
                <a:cs typeface="Arial"/>
              </a:defRPr>
            </a:pPr>
            <a:r>
              <a:rPr sz="1350" b="1" i="0">
                <a:solidFill>
                  <a:srgbClr val="3D8DFF"/>
                </a:solidFill>
                <a:latin typeface="Arial"/>
                <a:ea typeface="Arial"/>
                <a:cs typeface="Arial"/>
              </a:rPr>
              <a:t>03</a:t>
            </a:r>
          </a:p>
        </p:txBody>
      </p:sp>
      <p:sp>
        <p:nvSpPr>
          <p:cNvPr id="19" name="obj-time-2">
            <a:extLst xmlns:a="http://schemas.openxmlformats.org/drawingml/2006/main">
              <a:ext uri="{FF2B5EF4-FFF2-40B4-BE49-F238E27FC236}">
                <a16:creationId xmlns:a16="http://schemas.microsoft.com/office/drawing/2014/main" id="{51211494-F572-458E-A510-B21D96FA7457}"/>
              </a:ext>
            </a:extLst>
          </p:cNvPr>
          <p:cNvSpPr>
            <a:spLocks xmlns:a="http://schemas.openxmlformats.org/drawingml/2006/main" noGrp="1"/>
          </p:cNvSpPr>
          <p:nvPr/>
        </p:nvSpPr>
        <p:spPr>
          <a:xfrm xmlns:a="http://schemas.openxmlformats.org/drawingml/2006/main">
            <a:off x="1066800" y="4591050"/>
            <a:ext cx="142875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350" b="1" i="0">
                <a:solidFill>
                  <a:srgbClr val="101114"/>
                </a:solidFill>
                <a:latin typeface="Arial"/>
                <a:ea typeface="Arial"/>
                <a:cs typeface="Arial"/>
              </a:defRPr>
            </a:pPr>
            <a:r>
              <a:rPr sz="1350" b="1" i="0">
                <a:solidFill>
                  <a:srgbClr val="101114"/>
                </a:solidFill>
                <a:latin typeface="Arial"/>
                <a:ea typeface="Arial"/>
                <a:cs typeface="Arial"/>
              </a:rPr>
              <a:t>Weeks 8-10</a:t>
            </a:r>
          </a:p>
        </p:txBody>
      </p:sp>
      <p:sp>
        <p:nvSpPr>
          <p:cNvPr id="20" name="obj-task-2">
            <a:extLst xmlns:a="http://schemas.openxmlformats.org/drawingml/2006/main">
              <a:ext uri="{FF2B5EF4-FFF2-40B4-BE49-F238E27FC236}">
                <a16:creationId xmlns:a16="http://schemas.microsoft.com/office/drawing/2014/main" id="{97BEF9D6-EB0E-453D-9DDC-C3EF477B3416}"/>
              </a:ext>
            </a:extLst>
          </p:cNvPr>
          <p:cNvSpPr>
            <a:spLocks xmlns:a="http://schemas.openxmlformats.org/drawingml/2006/main" noGrp="1"/>
          </p:cNvSpPr>
          <p:nvPr/>
        </p:nvSpPr>
        <p:spPr>
          <a:xfrm xmlns:a="http://schemas.openxmlformats.org/drawingml/2006/main">
            <a:off x="2667000" y="4591050"/>
            <a:ext cx="9029700" cy="304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101114"/>
                </a:solidFill>
                <a:latin typeface="Arial"/>
                <a:ea typeface="Arial"/>
                <a:cs typeface="Arial"/>
              </a:defRPr>
            </a:pPr>
            <a:r>
              <a:rPr sz="1500" b="0" i="0">
                <a:solidFill>
                  <a:srgbClr val="101114"/>
                </a:solidFill>
                <a:latin typeface="Arial"/>
                <a:ea typeface="Arial"/>
                <a:cs typeface="Arial"/>
              </a:rPr>
              <a:t>Test genuine, counterfeit, tampering and replay scenarios.</a:t>
            </a:r>
          </a:p>
        </p:txBody>
      </p:sp>
      <p:cxnSp>
        <p:nvCxnSpPr>
          <p:cNvPr id="49" name="obj-rule-2"/>
          <p:cNvCxnSpPr/>
          <p:nvPr/>
        </p:nvCxnSpPr>
        <p:spPr>
          <a:xfrm xmlns:a="http://schemas.openxmlformats.org/drawingml/2006/main">
            <a:off x="1066800" y="4953000"/>
            <a:ext cx="10629900" cy="0"/>
          </a:xfrm>
          <a:prstGeom xmlns:a="http://schemas.openxmlformats.org/drawingml/2006/main" prst="straightConnector1">
            <a:avLst/>
          </a:prstGeom>
          <a:ln xmlns:a="http://schemas.openxmlformats.org/drawingml/2006/main" w="9525">
            <a:solidFill>
              <a:srgbClr val="D9DCE1"/>
            </a:solidFill>
            <a:prstDash val="solid"/>
          </a:ln>
        </p:spPr>
      </p:cxnSp>
      <p:sp>
        <p:nvSpPr>
          <p:cNvPr id="22" name="obj-num-3">
            <a:extLst xmlns:a="http://schemas.openxmlformats.org/drawingml/2006/main">
              <a:ext uri="{FF2B5EF4-FFF2-40B4-BE49-F238E27FC236}">
                <a16:creationId xmlns:a16="http://schemas.microsoft.com/office/drawing/2014/main" id="{BDC05A37-578D-4001-869D-EEBC511F0F74}"/>
              </a:ext>
            </a:extLst>
          </p:cNvPr>
          <p:cNvSpPr>
            <a:spLocks xmlns:a="http://schemas.openxmlformats.org/drawingml/2006/main" noGrp="1"/>
          </p:cNvSpPr>
          <p:nvPr/>
        </p:nvSpPr>
        <p:spPr>
          <a:xfrm xmlns:a="http://schemas.openxmlformats.org/drawingml/2006/main">
            <a:off x="495300" y="5067300"/>
            <a:ext cx="38100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350" b="1" i="0">
                <a:solidFill>
                  <a:srgbClr val="3D8DFF"/>
                </a:solidFill>
                <a:latin typeface="Arial"/>
                <a:ea typeface="Arial"/>
                <a:cs typeface="Arial"/>
              </a:defRPr>
            </a:pPr>
            <a:r>
              <a:rPr sz="1350" b="1" i="0">
                <a:solidFill>
                  <a:srgbClr val="3D8DFF"/>
                </a:solidFill>
                <a:latin typeface="Arial"/>
                <a:ea typeface="Arial"/>
                <a:cs typeface="Arial"/>
              </a:rPr>
              <a:t>04</a:t>
            </a:r>
          </a:p>
        </p:txBody>
      </p:sp>
      <p:sp>
        <p:nvSpPr>
          <p:cNvPr id="23" name="obj-time-3">
            <a:extLst xmlns:a="http://schemas.openxmlformats.org/drawingml/2006/main">
              <a:ext uri="{FF2B5EF4-FFF2-40B4-BE49-F238E27FC236}">
                <a16:creationId xmlns:a16="http://schemas.microsoft.com/office/drawing/2014/main" id="{02E8E2C5-EE67-4A9F-8775-5DAC0DA378A5}"/>
              </a:ext>
            </a:extLst>
          </p:cNvPr>
          <p:cNvSpPr>
            <a:spLocks xmlns:a="http://schemas.openxmlformats.org/drawingml/2006/main" noGrp="1"/>
          </p:cNvSpPr>
          <p:nvPr/>
        </p:nvSpPr>
        <p:spPr>
          <a:xfrm xmlns:a="http://schemas.openxmlformats.org/drawingml/2006/main">
            <a:off x="1066800" y="5067300"/>
            <a:ext cx="142875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350" b="1" i="0">
                <a:solidFill>
                  <a:srgbClr val="101114"/>
                </a:solidFill>
                <a:latin typeface="Arial"/>
                <a:ea typeface="Arial"/>
                <a:cs typeface="Arial"/>
              </a:defRPr>
            </a:pPr>
            <a:r>
              <a:rPr sz="1350" b="1" i="0">
                <a:solidFill>
                  <a:srgbClr val="101114"/>
                </a:solidFill>
                <a:latin typeface="Arial"/>
                <a:ea typeface="Arial"/>
                <a:cs typeface="Arial"/>
              </a:rPr>
              <a:t>Week 11</a:t>
            </a:r>
          </a:p>
        </p:txBody>
      </p:sp>
      <p:sp>
        <p:nvSpPr>
          <p:cNvPr id="24" name="obj-task-3">
            <a:extLst xmlns:a="http://schemas.openxmlformats.org/drawingml/2006/main">
              <a:ext uri="{FF2B5EF4-FFF2-40B4-BE49-F238E27FC236}">
                <a16:creationId xmlns:a16="http://schemas.microsoft.com/office/drawing/2014/main" id="{DBC1D626-2E9B-48A4-999F-D7967533F031}"/>
              </a:ext>
            </a:extLst>
          </p:cNvPr>
          <p:cNvSpPr>
            <a:spLocks xmlns:a="http://schemas.openxmlformats.org/drawingml/2006/main" noGrp="1"/>
          </p:cNvSpPr>
          <p:nvPr/>
        </p:nvSpPr>
        <p:spPr>
          <a:xfrm xmlns:a="http://schemas.openxmlformats.org/drawingml/2006/main">
            <a:off x="2667000" y="5067300"/>
            <a:ext cx="9029700" cy="304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101114"/>
                </a:solidFill>
                <a:latin typeface="Arial"/>
                <a:ea typeface="Arial"/>
                <a:cs typeface="Arial"/>
              </a:defRPr>
            </a:pPr>
            <a:r>
              <a:rPr sz="1500" b="0" i="0">
                <a:solidFill>
                  <a:srgbClr val="101114"/>
                </a:solidFill>
                <a:latin typeface="Arial"/>
                <a:ea typeface="Arial"/>
                <a:cs typeface="Arial"/>
              </a:rPr>
              <a:t>Measure detection and performance across repeated trials.</a:t>
            </a:r>
          </a:p>
        </p:txBody>
      </p:sp>
      <p:cxnSp>
        <p:nvCxnSpPr>
          <p:cNvPr id="53" name="obj-rule-3"/>
          <p:cNvCxnSpPr/>
          <p:nvPr/>
        </p:nvCxnSpPr>
        <p:spPr>
          <a:xfrm xmlns:a="http://schemas.openxmlformats.org/drawingml/2006/main">
            <a:off x="1066800" y="5429250"/>
            <a:ext cx="10629900" cy="0"/>
          </a:xfrm>
          <a:prstGeom xmlns:a="http://schemas.openxmlformats.org/drawingml/2006/main" prst="straightConnector1">
            <a:avLst/>
          </a:prstGeom>
          <a:ln xmlns:a="http://schemas.openxmlformats.org/drawingml/2006/main" w="9525">
            <a:solidFill>
              <a:srgbClr val="D9DCE1"/>
            </a:solidFill>
            <a:prstDash val="solid"/>
          </a:ln>
        </p:spPr>
      </p:cxnSp>
      <p:sp>
        <p:nvSpPr>
          <p:cNvPr id="26" name="obj-num-4">
            <a:extLst xmlns:a="http://schemas.openxmlformats.org/drawingml/2006/main">
              <a:ext uri="{FF2B5EF4-FFF2-40B4-BE49-F238E27FC236}">
                <a16:creationId xmlns:a16="http://schemas.microsoft.com/office/drawing/2014/main" id="{EBCF206A-D5E6-4FE8-B635-DD4FBD7807DD}"/>
              </a:ext>
            </a:extLst>
          </p:cNvPr>
          <p:cNvSpPr>
            <a:spLocks xmlns:a="http://schemas.openxmlformats.org/drawingml/2006/main" noGrp="1"/>
          </p:cNvSpPr>
          <p:nvPr/>
        </p:nvSpPr>
        <p:spPr>
          <a:xfrm xmlns:a="http://schemas.openxmlformats.org/drawingml/2006/main">
            <a:off x="495300" y="5543550"/>
            <a:ext cx="38100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350" b="1" i="0">
                <a:solidFill>
                  <a:srgbClr val="3D8DFF"/>
                </a:solidFill>
                <a:latin typeface="Arial"/>
                <a:ea typeface="Arial"/>
                <a:cs typeface="Arial"/>
              </a:defRPr>
            </a:pPr>
            <a:r>
              <a:rPr sz="1350" b="1" i="0">
                <a:solidFill>
                  <a:srgbClr val="3D8DFF"/>
                </a:solidFill>
                <a:latin typeface="Arial"/>
                <a:ea typeface="Arial"/>
                <a:cs typeface="Arial"/>
              </a:rPr>
              <a:t>05</a:t>
            </a:r>
          </a:p>
        </p:txBody>
      </p:sp>
      <p:sp>
        <p:nvSpPr>
          <p:cNvPr id="27" name="obj-time-4">
            <a:extLst xmlns:a="http://schemas.openxmlformats.org/drawingml/2006/main">
              <a:ext uri="{FF2B5EF4-FFF2-40B4-BE49-F238E27FC236}">
                <a16:creationId xmlns:a16="http://schemas.microsoft.com/office/drawing/2014/main" id="{2C1FA5AD-4D12-4058-AAA6-38912B79AA24}"/>
              </a:ext>
            </a:extLst>
          </p:cNvPr>
          <p:cNvSpPr>
            <a:spLocks xmlns:a="http://schemas.openxmlformats.org/drawingml/2006/main" noGrp="1"/>
          </p:cNvSpPr>
          <p:nvPr/>
        </p:nvSpPr>
        <p:spPr>
          <a:xfrm xmlns:a="http://schemas.openxmlformats.org/drawingml/2006/main">
            <a:off x="1066800" y="5543550"/>
            <a:ext cx="142875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350" b="1" i="0">
                <a:solidFill>
                  <a:srgbClr val="101114"/>
                </a:solidFill>
                <a:latin typeface="Arial"/>
                <a:ea typeface="Arial"/>
                <a:cs typeface="Arial"/>
              </a:defRPr>
            </a:pPr>
            <a:r>
              <a:rPr sz="1350" b="1" i="0">
                <a:solidFill>
                  <a:srgbClr val="101114"/>
                </a:solidFill>
                <a:latin typeface="Arial"/>
                <a:ea typeface="Arial"/>
                <a:cs typeface="Arial"/>
              </a:rPr>
              <a:t>Week 12</a:t>
            </a:r>
          </a:p>
        </p:txBody>
      </p:sp>
      <p:sp>
        <p:nvSpPr>
          <p:cNvPr id="28" name="obj-task-4">
            <a:extLst xmlns:a="http://schemas.openxmlformats.org/drawingml/2006/main">
              <a:ext uri="{FF2B5EF4-FFF2-40B4-BE49-F238E27FC236}">
                <a16:creationId xmlns:a16="http://schemas.microsoft.com/office/drawing/2014/main" id="{27835EB4-E4D6-48FF-839E-5A91660462A2}"/>
              </a:ext>
            </a:extLst>
          </p:cNvPr>
          <p:cNvSpPr>
            <a:spLocks xmlns:a="http://schemas.openxmlformats.org/drawingml/2006/main" noGrp="1"/>
          </p:cNvSpPr>
          <p:nvPr/>
        </p:nvSpPr>
        <p:spPr>
          <a:xfrm xmlns:a="http://schemas.openxmlformats.org/drawingml/2006/main">
            <a:off x="2667000" y="5543550"/>
            <a:ext cx="9029700" cy="304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101114"/>
                </a:solidFill>
                <a:latin typeface="Arial"/>
                <a:ea typeface="Arial"/>
                <a:cs typeface="Arial"/>
              </a:defRPr>
            </a:pPr>
            <a:r>
              <a:rPr sz="1500" b="0" i="0">
                <a:solidFill>
                  <a:srgbClr val="101114"/>
                </a:solidFill>
                <a:latin typeface="Arial"/>
                <a:ea typeface="Arial"/>
                <a:cs typeface="Arial"/>
              </a:rPr>
              <a:t>Report limitations and practical recommendations.</a:t>
            </a:r>
          </a:p>
        </p:txBody>
      </p:sp>
    </p:spTree>
    <p:extLst>
      <p:ext uri="{BB962C8B-B14F-4D97-AF65-F5344CB8AC3E}">
        <p14:creationId xmlns:p14="http://schemas.microsoft.com/office/powerpoint/2010/main" val="1626446032"/>
      </p:ext>
    </p:extLst>
  </p:cSld>
</p:sld>
</file>

<file path=ppt/slides/slide7.xml><?xml version="1.0" encoding="utf-8"?>
<p:sld xmlns:p="http://schemas.openxmlformats.org/presentationml/2006/main">
  <p:cSld>
    <p:spTree>
      <p:nvGrpSpPr>
        <p:cNvPr id="1" name=""/>
        <p:cNvGrpSpPr/>
        <p:nvPr/>
      </p:nvGrpSpPr>
      <p:grpSpPr>
        <a:xfrm xmlns:a="http://schemas.openxmlformats.org/drawingml/2006/main"/>
      </p:grpSpPr>
      <p:sp>
        <p:nvSpPr>
          <p:cNvPr id="1" name="slide-7-title">
            <a:extLst xmlns:a="http://schemas.openxmlformats.org/drawingml/2006/main">
              <a:ext uri="{FF2B5EF4-FFF2-40B4-BE49-F238E27FC236}">
                <a16:creationId xmlns:a16="http://schemas.microsoft.com/office/drawing/2014/main" id="{9BADC873-D2B3-4EB2-A85B-5BD178E67D18}"/>
              </a:ext>
            </a:extLst>
          </p:cNvPr>
          <p:cNvSpPr>
            <a:spLocks xmlns:a="http://schemas.openxmlformats.org/drawingml/2006/main" noGrp="1"/>
          </p:cNvSpPr>
          <p:nvPr/>
        </p:nvSpPr>
        <p:spPr>
          <a:xfrm xmlns:a="http://schemas.openxmlformats.org/drawingml/2006/main">
            <a:off x="495300" y="323850"/>
            <a:ext cx="11201400" cy="647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3600" b="1" i="0">
                <a:solidFill>
                  <a:srgbClr val="101114"/>
                </a:solidFill>
                <a:latin typeface="Arial"/>
                <a:ea typeface="Arial"/>
                <a:cs typeface="Arial"/>
              </a:defRPr>
            </a:pPr>
            <a:r>
              <a:rPr sz="3600" b="1" i="0">
                <a:solidFill>
                  <a:srgbClr val="101114"/>
                </a:solidFill>
                <a:latin typeface="Arial"/>
                <a:ea typeface="Arial"/>
                <a:cs typeface="Arial"/>
              </a:rPr>
              <a:t>Framework stages: enrol, transfer and verify</a:t>
            </a:r>
          </a:p>
        </p:txBody>
      </p:sp>
      <p:cxnSp>
        <p:nvCxnSpPr>
          <p:cNvPr id="28" name="slide-7-title-rule"/>
          <p:cNvCxnSpPr/>
          <p:nvPr/>
        </p:nvCxnSpPr>
        <p:spPr>
          <a:xfrm xmlns:a="http://schemas.openxmlformats.org/drawingml/2006/main">
            <a:off x="495300" y="1085850"/>
            <a:ext cx="11201400" cy="0"/>
          </a:xfrm>
          <a:prstGeom xmlns:a="http://schemas.openxmlformats.org/drawingml/2006/main" prst="straightConnector1">
            <a:avLst/>
          </a:prstGeom>
          <a:ln xmlns:a="http://schemas.openxmlformats.org/drawingml/2006/main" w="9525">
            <a:solidFill>
              <a:srgbClr val="B8BCC4"/>
            </a:solidFill>
            <a:prstDash val="solid"/>
          </a:ln>
        </p:spPr>
      </p:cxnSp>
      <p:sp>
        <p:nvSpPr>
          <p:cNvPr id="3" name="slide-7-citation">
            <a:extLst xmlns:a="http://schemas.openxmlformats.org/drawingml/2006/main">
              <a:ext uri="{FF2B5EF4-FFF2-40B4-BE49-F238E27FC236}">
                <a16:creationId xmlns:a16="http://schemas.microsoft.com/office/drawing/2014/main" id="{E49F5DAD-BC32-4AF0-8B95-ED47F6246C39}"/>
              </a:ext>
            </a:extLst>
          </p:cNvPr>
          <p:cNvSpPr>
            <a:spLocks xmlns:a="http://schemas.openxmlformats.org/drawingml/2006/main" noGrp="1"/>
          </p:cNvSpPr>
          <p:nvPr/>
        </p:nvSpPr>
        <p:spPr>
          <a:xfrm xmlns:a="http://schemas.openxmlformats.org/drawingml/2006/main">
            <a:off x="571500" y="6400800"/>
            <a:ext cx="10020300" cy="2095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9525" tIns="9525" rIns="9525" bIns="9525" anchor="t">
            <a:noAutofit/>
          </a:bodyPr>
          <a:lstStyle xmlns:a="http://schemas.openxmlformats.org/drawingml/2006/main"/>
          <a:p xmlns:a="http://schemas.openxmlformats.org/drawingml/2006/main">
            <a:pPr algn="l">
              <a:defRPr sz="900" b="0" i="0">
                <a:solidFill>
                  <a:srgbClr val="5C6470"/>
                </a:solidFill>
                <a:latin typeface="Arial"/>
                <a:ea typeface="Arial"/>
                <a:cs typeface="Arial"/>
              </a:defRPr>
            </a:pPr>
            <a:r>
              <a:rPr sz="900" b="0" i="0">
                <a:solidFill>
                  <a:srgbClr val="5C6470"/>
                </a:solidFill>
                <a:latin typeface="Arial"/>
                <a:ea typeface="Arial"/>
                <a:cs typeface="Arial"/>
              </a:rPr>
              <a:t>Concept informed by consortium PUF-blockchain approaches [4], [5]</a:t>
            </a:r>
          </a:p>
        </p:txBody>
      </p:sp>
      <p:sp>
        <p:nvSpPr>
          <p:cNvPr id="4" name="slide-7-number">
            <a:extLst xmlns:a="http://schemas.openxmlformats.org/drawingml/2006/main">
              <a:ext uri="{FF2B5EF4-FFF2-40B4-BE49-F238E27FC236}">
                <a16:creationId xmlns:a16="http://schemas.microsoft.com/office/drawing/2014/main" id="{EC87F8BE-1D35-4EBF-9DBF-31F451CBF520}"/>
              </a:ext>
            </a:extLst>
          </p:cNvPr>
          <p:cNvSpPr>
            <a:spLocks xmlns:a="http://schemas.openxmlformats.org/drawingml/2006/main" noGrp="1"/>
          </p:cNvSpPr>
          <p:nvPr/>
        </p:nvSpPr>
        <p:spPr>
          <a:xfrm xmlns:a="http://schemas.openxmlformats.org/drawingml/2006/main">
            <a:off x="11144250" y="6362700"/>
            <a:ext cx="552450" cy="228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r">
              <a:defRPr sz="1050" b="0" i="0">
                <a:solidFill>
                  <a:srgbClr val="5C6470"/>
                </a:solidFill>
                <a:latin typeface="Arial"/>
                <a:ea typeface="Arial"/>
                <a:cs typeface="Arial"/>
              </a:defRPr>
            </a:pPr>
            <a:r>
              <a:rPr sz="1050" b="0" i="0">
                <a:solidFill>
                  <a:srgbClr val="5C6470"/>
                </a:solidFill>
                <a:latin typeface="Arial"/>
                <a:ea typeface="Arial"/>
                <a:cs typeface="Arial"/>
              </a:rPr>
              <a:t>7</a:t>
            </a:r>
          </a:p>
        </p:txBody>
      </p:sp>
      <p:cxnSp>
        <p:nvCxnSpPr>
          <p:cNvPr id="31" name="architecture-line"/>
          <p:cNvCxnSpPr/>
          <p:nvPr/>
        </p:nvCxnSpPr>
        <p:spPr>
          <a:xfrm xmlns:a="http://schemas.openxmlformats.org/drawingml/2006/main">
            <a:off x="1190625" y="3381375"/>
            <a:ext cx="9715500" cy="0"/>
          </a:xfrm>
          <a:prstGeom xmlns:a="http://schemas.openxmlformats.org/drawingml/2006/main" prst="straightConnector1">
            <a:avLst/>
          </a:prstGeom>
          <a:ln xmlns:a="http://schemas.openxmlformats.org/drawingml/2006/main" w="19050">
            <a:solidFill>
              <a:srgbClr val="101114"/>
            </a:solidFill>
            <a:prstDash val="solid"/>
          </a:ln>
        </p:spPr>
      </p:cxnSp>
      <p:sp>
        <p:nvSpPr>
          <p:cNvPr id="6" name="architecture-node-0">
            <a:extLst xmlns:a="http://schemas.openxmlformats.org/drawingml/2006/main">
              <a:ext uri="{FF2B5EF4-FFF2-40B4-BE49-F238E27FC236}">
                <a16:creationId xmlns:a16="http://schemas.microsoft.com/office/drawing/2014/main" id="{72D856DB-BF2C-4EF5-96D9-FBCFA1793650}"/>
              </a:ext>
            </a:extLst>
          </p:cNvPr>
          <p:cNvSpPr>
            <a:spLocks xmlns:a="http://schemas.openxmlformats.org/drawingml/2006/main" noGrp="1"/>
          </p:cNvSpPr>
          <p:nvPr/>
        </p:nvSpPr>
        <p:spPr>
          <a:xfrm xmlns:a="http://schemas.openxmlformats.org/drawingml/2006/main">
            <a:off x="2000250" y="3257550"/>
            <a:ext cx="247650" cy="247650"/>
          </a:xfrm>
          <a:prstGeom xmlns:a="http://schemas.openxmlformats.org/drawingml/2006/main" prst="roundRect">
            <a:avLst>
              <a:gd name="adj" fmla="val 30769"/>
            </a:avLst>
          </a:prstGeom>
          <a:solidFill xmlns:a="http://schemas.openxmlformats.org/drawingml/2006/main">
            <a:srgbClr val="3D8DFF"/>
          </a:solidFill>
          <a:ln xmlns:a="http://schemas.openxmlformats.org/drawingml/2006/main" w="0">
            <a:solidFill>
              <a:srgbClr val="3D8DFF"/>
            </a:solidFill>
            <a:prstDash val="solid"/>
          </a:ln>
        </p:spPr>
      </p:sp>
      <p:sp>
        <p:nvSpPr>
          <p:cNvPr id="7" name="architecture-label-0">
            <a:extLst xmlns:a="http://schemas.openxmlformats.org/drawingml/2006/main">
              <a:ext uri="{FF2B5EF4-FFF2-40B4-BE49-F238E27FC236}">
                <a16:creationId xmlns:a16="http://schemas.microsoft.com/office/drawing/2014/main" id="{4F1E54AE-FCE1-4D87-846B-C6E48C75AC18}"/>
              </a:ext>
            </a:extLst>
          </p:cNvPr>
          <p:cNvSpPr>
            <a:spLocks xmlns:a="http://schemas.openxmlformats.org/drawingml/2006/main" noGrp="1"/>
          </p:cNvSpPr>
          <p:nvPr/>
        </p:nvSpPr>
        <p:spPr>
          <a:xfrm xmlns:a="http://schemas.openxmlformats.org/drawingml/2006/main">
            <a:off x="619125" y="2609850"/>
            <a:ext cx="300990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ctr">
              <a:defRPr sz="1275" b="1" i="0">
                <a:solidFill>
                  <a:srgbClr val="3D8DFF"/>
                </a:solidFill>
                <a:latin typeface="Arial"/>
                <a:ea typeface="Arial"/>
                <a:cs typeface="Arial"/>
              </a:defRPr>
            </a:pPr>
            <a:r>
              <a:rPr sz="1275" b="1" i="0">
                <a:solidFill>
                  <a:srgbClr val="3D8DFF"/>
                </a:solidFill>
                <a:latin typeface="Arial"/>
                <a:ea typeface="Arial"/>
                <a:cs typeface="Arial"/>
              </a:rPr>
              <a:t>STAGE 1</a:t>
            </a:r>
          </a:p>
        </p:txBody>
      </p:sp>
      <p:sp>
        <p:nvSpPr>
          <p:cNvPr id="8" name="architecture-panel-0">
            <a:extLst xmlns:a="http://schemas.openxmlformats.org/drawingml/2006/main">
              <a:ext uri="{FF2B5EF4-FFF2-40B4-BE49-F238E27FC236}">
                <a16:creationId xmlns:a16="http://schemas.microsoft.com/office/drawing/2014/main" id="{AF2CF4A9-6D35-48BF-9A22-BDE2F4D7C0CB}"/>
              </a:ext>
            </a:extLst>
          </p:cNvPr>
          <p:cNvSpPr>
            <a:spLocks xmlns:a="http://schemas.openxmlformats.org/drawingml/2006/main" noGrp="1"/>
          </p:cNvSpPr>
          <p:nvPr/>
        </p:nvSpPr>
        <p:spPr>
          <a:xfrm xmlns:a="http://schemas.openxmlformats.org/drawingml/2006/main">
            <a:off x="619125" y="3810000"/>
            <a:ext cx="3009900" cy="1714500"/>
          </a:xfrm>
          <a:prstGeom xmlns:a="http://schemas.openxmlformats.org/drawingml/2006/main" prst="rect">
            <a:avLst/>
          </a:prstGeom>
          <a:solidFill xmlns:a="http://schemas.openxmlformats.org/drawingml/2006/main">
            <a:srgbClr val="F1F2F4"/>
          </a:solidFill>
          <a:ln xmlns:a="http://schemas.openxmlformats.org/drawingml/2006/main" w="0">
            <a:solidFill>
              <a:srgbClr val="F1F2F4"/>
            </a:solidFill>
            <a:prstDash val="solid"/>
          </a:ln>
        </p:spPr>
      </p:sp>
      <p:sp>
        <p:nvSpPr>
          <p:cNvPr id="9" name="architecture-title-0">
            <a:extLst xmlns:a="http://schemas.openxmlformats.org/drawingml/2006/main">
              <a:ext uri="{FF2B5EF4-FFF2-40B4-BE49-F238E27FC236}">
                <a16:creationId xmlns:a16="http://schemas.microsoft.com/office/drawing/2014/main" id="{5B99CFCD-ECEF-489E-AFF3-5C45349EF61B}"/>
              </a:ext>
            </a:extLst>
          </p:cNvPr>
          <p:cNvSpPr>
            <a:spLocks xmlns:a="http://schemas.openxmlformats.org/drawingml/2006/main" noGrp="1"/>
          </p:cNvSpPr>
          <p:nvPr/>
        </p:nvSpPr>
        <p:spPr>
          <a:xfrm xmlns:a="http://schemas.openxmlformats.org/drawingml/2006/main">
            <a:off x="847725" y="4038600"/>
            <a:ext cx="2552700" cy="361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2100" b="1" i="0">
                <a:solidFill>
                  <a:srgbClr val="101114"/>
                </a:solidFill>
                <a:latin typeface="Arial"/>
                <a:ea typeface="Arial"/>
                <a:cs typeface="Arial"/>
              </a:defRPr>
            </a:pPr>
            <a:r>
              <a:rPr sz="2100" b="1" i="0">
                <a:solidFill>
                  <a:srgbClr val="101114"/>
                </a:solidFill>
                <a:latin typeface="Arial"/>
                <a:ea typeface="Arial"/>
                <a:cs typeface="Arial"/>
              </a:rPr>
              <a:t>Enrol</a:t>
            </a:r>
          </a:p>
        </p:txBody>
      </p:sp>
      <p:sp>
        <p:nvSpPr>
          <p:cNvPr id="10" name="architecture-body-0">
            <a:extLst xmlns:a="http://schemas.openxmlformats.org/drawingml/2006/main">
              <a:ext uri="{FF2B5EF4-FFF2-40B4-BE49-F238E27FC236}">
                <a16:creationId xmlns:a16="http://schemas.microsoft.com/office/drawing/2014/main" id="{805A9242-9782-4E43-B7D4-8E3A134B305A}"/>
              </a:ext>
            </a:extLst>
          </p:cNvPr>
          <p:cNvSpPr>
            <a:spLocks xmlns:a="http://schemas.openxmlformats.org/drawingml/2006/main" noGrp="1"/>
          </p:cNvSpPr>
          <p:nvPr/>
        </p:nvSpPr>
        <p:spPr>
          <a:xfrm xmlns:a="http://schemas.openxmlformats.org/drawingml/2006/main">
            <a:off x="847725" y="4552950"/>
            <a:ext cx="2552700" cy="742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98439"/>
          </a:bodyPr>
          <a:lstStyle xmlns:a="http://schemas.openxmlformats.org/drawingml/2006/main"/>
          <a:p xmlns:a="http://schemas.openxmlformats.org/drawingml/2006/main">
            <a:pPr algn="l">
              <a:defRPr sz="1425" b="0" i="0">
                <a:solidFill>
                  <a:srgbClr val="5C6470"/>
                </a:solidFill>
                <a:latin typeface="Arial"/>
                <a:ea typeface="Arial"/>
                <a:cs typeface="Arial"/>
              </a:defRPr>
            </a:pPr>
            <a:r>
              <a:rPr sz="1425" b="0" i="0">
                <a:solidFill>
                  <a:srgbClr val="5C6470"/>
                </a:solidFill>
                <a:latin typeface="Arial"/>
                <a:ea typeface="Arial"/>
                <a:cs typeface="Arial"/>
              </a:rPr>
              <a:t>Capture the PUF identity and register a protected commitment with component metadata.</a:t>
            </a:r>
          </a:p>
        </p:txBody>
      </p:sp>
      <p:sp>
        <p:nvSpPr>
          <p:cNvPr id="11" name="architecture-node-1">
            <a:extLst xmlns:a="http://schemas.openxmlformats.org/drawingml/2006/main">
              <a:ext uri="{FF2B5EF4-FFF2-40B4-BE49-F238E27FC236}">
                <a16:creationId xmlns:a16="http://schemas.microsoft.com/office/drawing/2014/main" id="{CCF788D4-1687-4D9B-A554-896CB89B6861}"/>
              </a:ext>
            </a:extLst>
          </p:cNvPr>
          <p:cNvSpPr>
            <a:spLocks xmlns:a="http://schemas.openxmlformats.org/drawingml/2006/main" noGrp="1"/>
          </p:cNvSpPr>
          <p:nvPr/>
        </p:nvSpPr>
        <p:spPr>
          <a:xfrm xmlns:a="http://schemas.openxmlformats.org/drawingml/2006/main">
            <a:off x="5715000" y="3257550"/>
            <a:ext cx="247650" cy="247650"/>
          </a:xfrm>
          <a:prstGeom xmlns:a="http://schemas.openxmlformats.org/drawingml/2006/main" prst="roundRect">
            <a:avLst>
              <a:gd name="adj" fmla="val 30769"/>
            </a:avLst>
          </a:prstGeom>
          <a:solidFill xmlns:a="http://schemas.openxmlformats.org/drawingml/2006/main">
            <a:srgbClr val="3D8DFF"/>
          </a:solidFill>
          <a:ln xmlns:a="http://schemas.openxmlformats.org/drawingml/2006/main" w="0">
            <a:solidFill>
              <a:srgbClr val="3D8DFF"/>
            </a:solidFill>
            <a:prstDash val="solid"/>
          </a:ln>
        </p:spPr>
      </p:sp>
      <p:sp>
        <p:nvSpPr>
          <p:cNvPr id="12" name="architecture-label-1">
            <a:extLst xmlns:a="http://schemas.openxmlformats.org/drawingml/2006/main">
              <a:ext uri="{FF2B5EF4-FFF2-40B4-BE49-F238E27FC236}">
                <a16:creationId xmlns:a16="http://schemas.microsoft.com/office/drawing/2014/main" id="{696E23FF-37D6-40CE-A578-BBF34042F0D3}"/>
              </a:ext>
            </a:extLst>
          </p:cNvPr>
          <p:cNvSpPr>
            <a:spLocks xmlns:a="http://schemas.openxmlformats.org/drawingml/2006/main" noGrp="1"/>
          </p:cNvSpPr>
          <p:nvPr/>
        </p:nvSpPr>
        <p:spPr>
          <a:xfrm xmlns:a="http://schemas.openxmlformats.org/drawingml/2006/main">
            <a:off x="4333875" y="2609850"/>
            <a:ext cx="300990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ctr">
              <a:defRPr sz="1275" b="1" i="0">
                <a:solidFill>
                  <a:srgbClr val="3D8DFF"/>
                </a:solidFill>
                <a:latin typeface="Arial"/>
                <a:ea typeface="Arial"/>
                <a:cs typeface="Arial"/>
              </a:defRPr>
            </a:pPr>
            <a:r>
              <a:rPr sz="1275" b="1" i="0">
                <a:solidFill>
                  <a:srgbClr val="3D8DFF"/>
                </a:solidFill>
                <a:latin typeface="Arial"/>
                <a:ea typeface="Arial"/>
                <a:cs typeface="Arial"/>
              </a:rPr>
              <a:t>STAGE 2</a:t>
            </a:r>
          </a:p>
        </p:txBody>
      </p:sp>
      <p:sp>
        <p:nvSpPr>
          <p:cNvPr id="13" name="architecture-panel-1">
            <a:extLst xmlns:a="http://schemas.openxmlformats.org/drawingml/2006/main">
              <a:ext uri="{FF2B5EF4-FFF2-40B4-BE49-F238E27FC236}">
                <a16:creationId xmlns:a16="http://schemas.microsoft.com/office/drawing/2014/main" id="{89926BE5-99AC-4325-918A-0EE009F5A45C}"/>
              </a:ext>
            </a:extLst>
          </p:cNvPr>
          <p:cNvSpPr>
            <a:spLocks xmlns:a="http://schemas.openxmlformats.org/drawingml/2006/main" noGrp="1"/>
          </p:cNvSpPr>
          <p:nvPr/>
        </p:nvSpPr>
        <p:spPr>
          <a:xfrm xmlns:a="http://schemas.openxmlformats.org/drawingml/2006/main">
            <a:off x="4333875" y="3810000"/>
            <a:ext cx="3009900" cy="1714500"/>
          </a:xfrm>
          <a:prstGeom xmlns:a="http://schemas.openxmlformats.org/drawingml/2006/main" prst="rect">
            <a:avLst/>
          </a:prstGeom>
          <a:solidFill xmlns:a="http://schemas.openxmlformats.org/drawingml/2006/main">
            <a:srgbClr val="D0EDFA"/>
          </a:solidFill>
          <a:ln xmlns:a="http://schemas.openxmlformats.org/drawingml/2006/main" w="0">
            <a:solidFill>
              <a:srgbClr val="D0EDFA"/>
            </a:solidFill>
            <a:prstDash val="solid"/>
          </a:ln>
        </p:spPr>
      </p:sp>
      <p:sp>
        <p:nvSpPr>
          <p:cNvPr id="14" name="architecture-title-1">
            <a:extLst xmlns:a="http://schemas.openxmlformats.org/drawingml/2006/main">
              <a:ext uri="{FF2B5EF4-FFF2-40B4-BE49-F238E27FC236}">
                <a16:creationId xmlns:a16="http://schemas.microsoft.com/office/drawing/2014/main" id="{03BEA52A-6289-4E41-B331-AEECB7BD1369}"/>
              </a:ext>
            </a:extLst>
          </p:cNvPr>
          <p:cNvSpPr>
            <a:spLocks xmlns:a="http://schemas.openxmlformats.org/drawingml/2006/main" noGrp="1"/>
          </p:cNvSpPr>
          <p:nvPr/>
        </p:nvSpPr>
        <p:spPr>
          <a:xfrm xmlns:a="http://schemas.openxmlformats.org/drawingml/2006/main">
            <a:off x="4562475" y="4038600"/>
            <a:ext cx="2552700" cy="361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2100" b="1" i="0">
                <a:solidFill>
                  <a:srgbClr val="101114"/>
                </a:solidFill>
                <a:latin typeface="Arial"/>
                <a:ea typeface="Arial"/>
                <a:cs typeface="Arial"/>
              </a:defRPr>
            </a:pPr>
            <a:r>
              <a:rPr sz="2100" b="1" i="0">
                <a:solidFill>
                  <a:srgbClr val="101114"/>
                </a:solidFill>
                <a:latin typeface="Arial"/>
                <a:ea typeface="Arial"/>
                <a:cs typeface="Arial"/>
              </a:rPr>
              <a:t>Transfer</a:t>
            </a:r>
          </a:p>
        </p:txBody>
      </p:sp>
      <p:sp>
        <p:nvSpPr>
          <p:cNvPr id="15" name="architecture-body-1">
            <a:extLst xmlns:a="http://schemas.openxmlformats.org/drawingml/2006/main">
              <a:ext uri="{FF2B5EF4-FFF2-40B4-BE49-F238E27FC236}">
                <a16:creationId xmlns:a16="http://schemas.microsoft.com/office/drawing/2014/main" id="{81BAB4DC-3597-4964-924F-F0A44860666D}"/>
              </a:ext>
            </a:extLst>
          </p:cNvPr>
          <p:cNvSpPr>
            <a:spLocks xmlns:a="http://schemas.openxmlformats.org/drawingml/2006/main" noGrp="1"/>
          </p:cNvSpPr>
          <p:nvPr/>
        </p:nvSpPr>
        <p:spPr>
          <a:xfrm xmlns:a="http://schemas.openxmlformats.org/drawingml/2006/main">
            <a:off x="4562475" y="4552950"/>
            <a:ext cx="2552700" cy="742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0" i="0">
                <a:solidFill>
                  <a:srgbClr val="5C6470"/>
                </a:solidFill>
                <a:latin typeface="Arial"/>
                <a:ea typeface="Arial"/>
                <a:cs typeface="Arial"/>
              </a:defRPr>
            </a:pPr>
            <a:r>
              <a:rPr sz="1425" b="0" i="0">
                <a:solidFill>
                  <a:srgbClr val="5C6470"/>
                </a:solidFill>
                <a:latin typeface="Arial"/>
                <a:ea typeface="Arial"/>
                <a:cs typeface="Arial"/>
              </a:rPr>
              <a:t>Sign each custody change and check whether the component follows the expected route.</a:t>
            </a:r>
          </a:p>
        </p:txBody>
      </p:sp>
      <p:sp>
        <p:nvSpPr>
          <p:cNvPr id="16" name="architecture-node-2">
            <a:extLst xmlns:a="http://schemas.openxmlformats.org/drawingml/2006/main">
              <a:ext uri="{FF2B5EF4-FFF2-40B4-BE49-F238E27FC236}">
                <a16:creationId xmlns:a16="http://schemas.microsoft.com/office/drawing/2014/main" id="{D3479DBC-CF47-40C3-B94E-4E7DEFD0555E}"/>
              </a:ext>
            </a:extLst>
          </p:cNvPr>
          <p:cNvSpPr>
            <a:spLocks xmlns:a="http://schemas.openxmlformats.org/drawingml/2006/main" noGrp="1"/>
          </p:cNvSpPr>
          <p:nvPr/>
        </p:nvSpPr>
        <p:spPr>
          <a:xfrm xmlns:a="http://schemas.openxmlformats.org/drawingml/2006/main">
            <a:off x="9429750" y="3257550"/>
            <a:ext cx="247650" cy="247650"/>
          </a:xfrm>
          <a:prstGeom xmlns:a="http://schemas.openxmlformats.org/drawingml/2006/main" prst="roundRect">
            <a:avLst>
              <a:gd name="adj" fmla="val 30769"/>
            </a:avLst>
          </a:prstGeom>
          <a:solidFill xmlns:a="http://schemas.openxmlformats.org/drawingml/2006/main">
            <a:srgbClr val="3D8DFF"/>
          </a:solidFill>
          <a:ln xmlns:a="http://schemas.openxmlformats.org/drawingml/2006/main" w="0">
            <a:solidFill>
              <a:srgbClr val="3D8DFF"/>
            </a:solidFill>
            <a:prstDash val="solid"/>
          </a:ln>
        </p:spPr>
      </p:sp>
      <p:sp>
        <p:nvSpPr>
          <p:cNvPr id="17" name="architecture-label-2">
            <a:extLst xmlns:a="http://schemas.openxmlformats.org/drawingml/2006/main">
              <a:ext uri="{FF2B5EF4-FFF2-40B4-BE49-F238E27FC236}">
                <a16:creationId xmlns:a16="http://schemas.microsoft.com/office/drawing/2014/main" id="{17DBA4D7-C0B7-4CB9-B9EE-AF17FADF8D88}"/>
              </a:ext>
            </a:extLst>
          </p:cNvPr>
          <p:cNvSpPr>
            <a:spLocks xmlns:a="http://schemas.openxmlformats.org/drawingml/2006/main" noGrp="1"/>
          </p:cNvSpPr>
          <p:nvPr/>
        </p:nvSpPr>
        <p:spPr>
          <a:xfrm xmlns:a="http://schemas.openxmlformats.org/drawingml/2006/main">
            <a:off x="8048625" y="2609850"/>
            <a:ext cx="300990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ctr">
              <a:defRPr sz="1275" b="1" i="0">
                <a:solidFill>
                  <a:srgbClr val="3D8DFF"/>
                </a:solidFill>
                <a:latin typeface="Arial"/>
                <a:ea typeface="Arial"/>
                <a:cs typeface="Arial"/>
              </a:defRPr>
            </a:pPr>
            <a:r>
              <a:rPr sz="1275" b="1" i="0">
                <a:solidFill>
                  <a:srgbClr val="3D8DFF"/>
                </a:solidFill>
                <a:latin typeface="Arial"/>
                <a:ea typeface="Arial"/>
                <a:cs typeface="Arial"/>
              </a:rPr>
              <a:t>STAGE 3</a:t>
            </a:r>
          </a:p>
        </p:txBody>
      </p:sp>
      <p:sp>
        <p:nvSpPr>
          <p:cNvPr id="18" name="architecture-panel-2">
            <a:extLst xmlns:a="http://schemas.openxmlformats.org/drawingml/2006/main">
              <a:ext uri="{FF2B5EF4-FFF2-40B4-BE49-F238E27FC236}">
                <a16:creationId xmlns:a16="http://schemas.microsoft.com/office/drawing/2014/main" id="{307C4C88-E320-4CF7-B7D1-EB591928C5EE}"/>
              </a:ext>
            </a:extLst>
          </p:cNvPr>
          <p:cNvSpPr>
            <a:spLocks xmlns:a="http://schemas.openxmlformats.org/drawingml/2006/main" noGrp="1"/>
          </p:cNvSpPr>
          <p:nvPr/>
        </p:nvSpPr>
        <p:spPr>
          <a:xfrm xmlns:a="http://schemas.openxmlformats.org/drawingml/2006/main">
            <a:off x="8048625" y="3810000"/>
            <a:ext cx="3009900" cy="1714500"/>
          </a:xfrm>
          <a:prstGeom xmlns:a="http://schemas.openxmlformats.org/drawingml/2006/main" prst="rect">
            <a:avLst/>
          </a:prstGeom>
          <a:solidFill xmlns:a="http://schemas.openxmlformats.org/drawingml/2006/main">
            <a:srgbClr val="F1F2F4"/>
          </a:solidFill>
          <a:ln xmlns:a="http://schemas.openxmlformats.org/drawingml/2006/main" w="0">
            <a:solidFill>
              <a:srgbClr val="F1F2F4"/>
            </a:solidFill>
            <a:prstDash val="solid"/>
          </a:ln>
        </p:spPr>
      </p:sp>
      <p:sp>
        <p:nvSpPr>
          <p:cNvPr id="19" name="architecture-title-2">
            <a:extLst xmlns:a="http://schemas.openxmlformats.org/drawingml/2006/main">
              <a:ext uri="{FF2B5EF4-FFF2-40B4-BE49-F238E27FC236}">
                <a16:creationId xmlns:a16="http://schemas.microsoft.com/office/drawing/2014/main" id="{B9CAFA99-C57A-4A70-951B-0AF79B35B9ED}"/>
              </a:ext>
            </a:extLst>
          </p:cNvPr>
          <p:cNvSpPr>
            <a:spLocks xmlns:a="http://schemas.openxmlformats.org/drawingml/2006/main" noGrp="1"/>
          </p:cNvSpPr>
          <p:nvPr/>
        </p:nvSpPr>
        <p:spPr>
          <a:xfrm xmlns:a="http://schemas.openxmlformats.org/drawingml/2006/main">
            <a:off x="8277225" y="4038600"/>
            <a:ext cx="2552700" cy="361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2100" b="1" i="0">
                <a:solidFill>
                  <a:srgbClr val="101114"/>
                </a:solidFill>
                <a:latin typeface="Arial"/>
                <a:ea typeface="Arial"/>
                <a:cs typeface="Arial"/>
              </a:defRPr>
            </a:pPr>
            <a:r>
              <a:rPr sz="2100" b="1" i="0">
                <a:solidFill>
                  <a:srgbClr val="101114"/>
                </a:solidFill>
                <a:latin typeface="Arial"/>
                <a:ea typeface="Arial"/>
                <a:cs typeface="Arial"/>
              </a:rPr>
              <a:t>Verify</a:t>
            </a:r>
          </a:p>
        </p:txBody>
      </p:sp>
      <p:sp>
        <p:nvSpPr>
          <p:cNvPr id="20" name="architecture-body-2">
            <a:extLst xmlns:a="http://schemas.openxmlformats.org/drawingml/2006/main">
              <a:ext uri="{FF2B5EF4-FFF2-40B4-BE49-F238E27FC236}">
                <a16:creationId xmlns:a16="http://schemas.microsoft.com/office/drawing/2014/main" id="{B225B8CB-3B60-4C35-8420-24BC6AFA3956}"/>
              </a:ext>
            </a:extLst>
          </p:cNvPr>
          <p:cNvSpPr>
            <a:spLocks xmlns:a="http://schemas.openxmlformats.org/drawingml/2006/main" noGrp="1"/>
          </p:cNvSpPr>
          <p:nvPr/>
        </p:nvSpPr>
        <p:spPr>
          <a:xfrm xmlns:a="http://schemas.openxmlformats.org/drawingml/2006/main">
            <a:off x="8277225" y="4552950"/>
            <a:ext cx="2552700" cy="742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0" i="0">
                <a:solidFill>
                  <a:srgbClr val="5C6470"/>
                </a:solidFill>
                <a:latin typeface="Arial"/>
                <a:ea typeface="Arial"/>
                <a:cs typeface="Arial"/>
              </a:defRPr>
            </a:pPr>
            <a:r>
              <a:rPr sz="1425" b="0" i="0">
                <a:solidFill>
                  <a:srgbClr val="5C6470"/>
                </a:solidFill>
                <a:latin typeface="Arial"/>
                <a:ea typeface="Arial"/>
                <a:cs typeface="Arial"/>
              </a:rPr>
              <a:t>Send a fresh challenge, evaluate the response and accept or quarantine the item.</a:t>
            </a:r>
          </a:p>
        </p:txBody>
      </p:sp>
      <p:sp>
        <p:nvSpPr>
          <p:cNvPr id="21" name="device-label">
            <a:extLst xmlns:a="http://schemas.openxmlformats.org/drawingml/2006/main">
              <a:ext uri="{FF2B5EF4-FFF2-40B4-BE49-F238E27FC236}">
                <a16:creationId xmlns:a16="http://schemas.microsoft.com/office/drawing/2014/main" id="{9F122F36-F874-4F7D-B007-56FBE39D9A67}"/>
              </a:ext>
            </a:extLst>
          </p:cNvPr>
          <p:cNvSpPr>
            <a:spLocks xmlns:a="http://schemas.openxmlformats.org/drawingml/2006/main" noGrp="1"/>
          </p:cNvSpPr>
          <p:nvPr/>
        </p:nvSpPr>
        <p:spPr>
          <a:xfrm xmlns:a="http://schemas.openxmlformats.org/drawingml/2006/main">
            <a:off x="685800" y="1581150"/>
            <a:ext cx="123825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275" b="1" i="0">
                <a:solidFill>
                  <a:srgbClr val="5C6470"/>
                </a:solidFill>
                <a:latin typeface="Arial"/>
                <a:ea typeface="Arial"/>
                <a:cs typeface="Arial"/>
              </a:defRPr>
            </a:pPr>
            <a:r>
              <a:rPr sz="1275" b="1" i="0">
                <a:solidFill>
                  <a:srgbClr val="5C6470"/>
                </a:solidFill>
                <a:latin typeface="Arial"/>
                <a:ea typeface="Arial"/>
                <a:cs typeface="Arial"/>
              </a:rPr>
              <a:t>DEVICE</a:t>
            </a:r>
          </a:p>
        </p:txBody>
      </p:sp>
      <p:sp>
        <p:nvSpPr>
          <p:cNvPr id="22" name="device-work">
            <a:extLst xmlns:a="http://schemas.openxmlformats.org/drawingml/2006/main">
              <a:ext uri="{FF2B5EF4-FFF2-40B4-BE49-F238E27FC236}">
                <a16:creationId xmlns:a16="http://schemas.microsoft.com/office/drawing/2014/main" id="{0FAEF551-E9EC-45A4-AA5A-CC2F41A476D2}"/>
              </a:ext>
            </a:extLst>
          </p:cNvPr>
          <p:cNvSpPr>
            <a:spLocks xmlns:a="http://schemas.openxmlformats.org/drawingml/2006/main" noGrp="1"/>
          </p:cNvSpPr>
          <p:nvPr/>
        </p:nvSpPr>
        <p:spPr>
          <a:xfrm xmlns:a="http://schemas.openxmlformats.org/drawingml/2006/main">
            <a:off x="685800" y="1905000"/>
            <a:ext cx="2952750" cy="3429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78940"/>
          </a:bodyPr>
          <a:lstStyle xmlns:a="http://schemas.openxmlformats.org/drawingml/2006/main"/>
          <a:p xmlns:a="http://schemas.openxmlformats.org/drawingml/2006/main">
            <a:pPr algn="l">
              <a:defRPr sz="1575" b="1" i="0">
                <a:solidFill>
                  <a:srgbClr val="101114"/>
                </a:solidFill>
                <a:latin typeface="Arial"/>
                <a:ea typeface="Arial"/>
                <a:cs typeface="Arial"/>
              </a:defRPr>
            </a:pPr>
            <a:r>
              <a:rPr sz="1575" b="1" i="0">
                <a:solidFill>
                  <a:srgbClr val="101114"/>
                </a:solidFill>
                <a:latin typeface="Arial"/>
                <a:ea typeface="Arial"/>
                <a:cs typeface="Arial"/>
              </a:rPr>
              <a:t>PUF + hash / lightweight authentication</a:t>
            </a:r>
          </a:p>
        </p:txBody>
      </p:sp>
      <p:sp>
        <p:nvSpPr>
          <p:cNvPr id="23" name="gateway-label">
            <a:extLst xmlns:a="http://schemas.openxmlformats.org/drawingml/2006/main">
              <a:ext uri="{FF2B5EF4-FFF2-40B4-BE49-F238E27FC236}">
                <a16:creationId xmlns:a16="http://schemas.microsoft.com/office/drawing/2014/main" id="{C7748BA0-A04A-44DD-A15B-3919995CA9BC}"/>
              </a:ext>
            </a:extLst>
          </p:cNvPr>
          <p:cNvSpPr>
            <a:spLocks xmlns:a="http://schemas.openxmlformats.org/drawingml/2006/main" noGrp="1"/>
          </p:cNvSpPr>
          <p:nvPr/>
        </p:nvSpPr>
        <p:spPr>
          <a:xfrm xmlns:a="http://schemas.openxmlformats.org/drawingml/2006/main">
            <a:off x="4629150" y="1581150"/>
            <a:ext cx="142875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275" b="1" i="0">
                <a:solidFill>
                  <a:srgbClr val="5C6470"/>
                </a:solidFill>
                <a:latin typeface="Arial"/>
                <a:ea typeface="Arial"/>
                <a:cs typeface="Arial"/>
              </a:defRPr>
            </a:pPr>
            <a:r>
              <a:rPr sz="1275" b="1" i="0">
                <a:solidFill>
                  <a:srgbClr val="5C6470"/>
                </a:solidFill>
                <a:latin typeface="Arial"/>
                <a:ea typeface="Arial"/>
                <a:cs typeface="Arial"/>
              </a:rPr>
              <a:t>EDGE GATEWAY</a:t>
            </a:r>
          </a:p>
        </p:txBody>
      </p:sp>
      <p:sp>
        <p:nvSpPr>
          <p:cNvPr id="24" name="gateway-work">
            <a:extLst xmlns:a="http://schemas.openxmlformats.org/drawingml/2006/main">
              <a:ext uri="{FF2B5EF4-FFF2-40B4-BE49-F238E27FC236}">
                <a16:creationId xmlns:a16="http://schemas.microsoft.com/office/drawing/2014/main" id="{148A9253-D788-40DF-AECA-280E115BCD32}"/>
              </a:ext>
            </a:extLst>
          </p:cNvPr>
          <p:cNvSpPr>
            <a:spLocks xmlns:a="http://schemas.openxmlformats.org/drawingml/2006/main" noGrp="1"/>
          </p:cNvSpPr>
          <p:nvPr/>
        </p:nvSpPr>
        <p:spPr>
          <a:xfrm xmlns:a="http://schemas.openxmlformats.org/drawingml/2006/main">
            <a:off x="4629150" y="1905000"/>
            <a:ext cx="3143250" cy="3429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71429"/>
          </a:bodyPr>
          <a:lstStyle xmlns:a="http://schemas.openxmlformats.org/drawingml/2006/main"/>
          <a:p xmlns:a="http://schemas.openxmlformats.org/drawingml/2006/main">
            <a:pPr algn="l">
              <a:defRPr sz="1575" b="1" i="0">
                <a:solidFill>
                  <a:srgbClr val="101114"/>
                </a:solidFill>
                <a:latin typeface="Arial"/>
                <a:ea typeface="Arial"/>
                <a:cs typeface="Arial"/>
              </a:defRPr>
            </a:pPr>
            <a:r>
              <a:rPr sz="1575" b="1" i="0">
                <a:solidFill>
                  <a:srgbClr val="101114"/>
                </a:solidFill>
                <a:latin typeface="Arial"/>
                <a:ea typeface="Arial"/>
                <a:cs typeface="Arial"/>
              </a:rPr>
              <a:t>Response processing + network communication</a:t>
            </a:r>
          </a:p>
        </p:txBody>
      </p:sp>
      <p:sp>
        <p:nvSpPr>
          <p:cNvPr id="25" name="ledger-label">
            <a:extLst xmlns:a="http://schemas.openxmlformats.org/drawingml/2006/main">
              <a:ext uri="{FF2B5EF4-FFF2-40B4-BE49-F238E27FC236}">
                <a16:creationId xmlns:a16="http://schemas.microsoft.com/office/drawing/2014/main" id="{2EF074B5-C238-4146-856D-8F4FD2B03F62}"/>
              </a:ext>
            </a:extLst>
          </p:cNvPr>
          <p:cNvSpPr>
            <a:spLocks xmlns:a="http://schemas.openxmlformats.org/drawingml/2006/main" noGrp="1"/>
          </p:cNvSpPr>
          <p:nvPr/>
        </p:nvSpPr>
        <p:spPr>
          <a:xfrm xmlns:a="http://schemas.openxmlformats.org/drawingml/2006/main">
            <a:off x="8629650" y="1581150"/>
            <a:ext cx="123825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275" b="1" i="0">
                <a:solidFill>
                  <a:srgbClr val="5C6470"/>
                </a:solidFill>
                <a:latin typeface="Arial"/>
                <a:ea typeface="Arial"/>
                <a:cs typeface="Arial"/>
              </a:defRPr>
            </a:pPr>
            <a:r>
              <a:rPr sz="1275" b="1" i="0">
                <a:solidFill>
                  <a:srgbClr val="5C6470"/>
                </a:solidFill>
                <a:latin typeface="Arial"/>
                <a:ea typeface="Arial"/>
                <a:cs typeface="Arial"/>
              </a:rPr>
              <a:t>LEDGER</a:t>
            </a:r>
          </a:p>
        </p:txBody>
      </p:sp>
      <p:sp>
        <p:nvSpPr>
          <p:cNvPr id="26" name="ledger-work">
            <a:extLst xmlns:a="http://schemas.openxmlformats.org/drawingml/2006/main">
              <a:ext uri="{FF2B5EF4-FFF2-40B4-BE49-F238E27FC236}">
                <a16:creationId xmlns:a16="http://schemas.microsoft.com/office/drawing/2014/main" id="{CDE7A235-0969-4E5D-A7B1-A7D4948D585E}"/>
              </a:ext>
            </a:extLst>
          </p:cNvPr>
          <p:cNvSpPr>
            <a:spLocks xmlns:a="http://schemas.openxmlformats.org/drawingml/2006/main" noGrp="1"/>
          </p:cNvSpPr>
          <p:nvPr/>
        </p:nvSpPr>
        <p:spPr>
          <a:xfrm xmlns:a="http://schemas.openxmlformats.org/drawingml/2006/main">
            <a:off x="8629650" y="1905000"/>
            <a:ext cx="3048000" cy="3429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78721"/>
          </a:bodyPr>
          <a:lstStyle xmlns:a="http://schemas.openxmlformats.org/drawingml/2006/main"/>
          <a:p xmlns:a="http://schemas.openxmlformats.org/drawingml/2006/main">
            <a:pPr algn="l">
              <a:defRPr sz="1575" b="1" i="0">
                <a:solidFill>
                  <a:srgbClr val="101114"/>
                </a:solidFill>
                <a:latin typeface="Arial"/>
                <a:ea typeface="Arial"/>
                <a:cs typeface="Arial"/>
              </a:defRPr>
            </a:pPr>
            <a:r>
              <a:rPr sz="1575" b="1" i="0">
                <a:solidFill>
                  <a:srgbClr val="101114"/>
                </a:solidFill>
                <a:latin typeface="Arial"/>
                <a:ea typeface="Arial"/>
                <a:cs typeface="Arial"/>
              </a:rPr>
              <a:t>Smart contracts + tamper-evident events</a:t>
            </a:r>
          </a:p>
        </p:txBody>
      </p:sp>
    </p:spTree>
    <p:extLst>
      <p:ext uri="{BB962C8B-B14F-4D97-AF65-F5344CB8AC3E}">
        <p14:creationId xmlns:p14="http://schemas.microsoft.com/office/powerpoint/2010/main" val="1808029229"/>
      </p:ext>
    </p:extLst>
  </p:cSld>
</p:sld>
</file>

<file path=ppt/slides/slide8.xml><?xml version="1.0" encoding="utf-8"?>
<p:sld xmlns:p="http://schemas.openxmlformats.org/presentationml/2006/main">
  <p:cSld>
    <p:spTree>
      <p:nvGrpSpPr>
        <p:cNvPr id="1" name=""/>
        <p:cNvGrpSpPr/>
        <p:nvPr/>
      </p:nvGrpSpPr>
      <p:grpSpPr>
        <a:xfrm xmlns:a="http://schemas.openxmlformats.org/drawingml/2006/main"/>
      </p:grpSpPr>
      <p:sp>
        <p:nvSpPr>
          <p:cNvPr id="1" name="slide-8-title">
            <a:extLst xmlns:a="http://schemas.openxmlformats.org/drawingml/2006/main">
              <a:ext uri="{FF2B5EF4-FFF2-40B4-BE49-F238E27FC236}">
                <a16:creationId xmlns:a16="http://schemas.microsoft.com/office/drawing/2014/main" id="{EB5A77E0-28BF-4474-BC56-B25776E30F4D}"/>
              </a:ext>
            </a:extLst>
          </p:cNvPr>
          <p:cNvSpPr>
            <a:spLocks xmlns:a="http://schemas.openxmlformats.org/drawingml/2006/main" noGrp="1"/>
          </p:cNvSpPr>
          <p:nvPr/>
        </p:nvSpPr>
        <p:spPr>
          <a:xfrm xmlns:a="http://schemas.openxmlformats.org/drawingml/2006/main">
            <a:off x="495300" y="323850"/>
            <a:ext cx="11201400" cy="647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87336"/>
          </a:bodyPr>
          <a:lstStyle xmlns:a="http://schemas.openxmlformats.org/drawingml/2006/main"/>
          <a:p xmlns:a="http://schemas.openxmlformats.org/drawingml/2006/main">
            <a:pPr algn="l">
              <a:defRPr sz="3600" b="1" i="0">
                <a:solidFill>
                  <a:srgbClr val="101114"/>
                </a:solidFill>
                <a:latin typeface="Arial"/>
                <a:ea typeface="Arial"/>
                <a:cs typeface="Arial"/>
              </a:defRPr>
            </a:pPr>
            <a:r>
              <a:rPr sz="3600" b="1" i="0">
                <a:solidFill>
                  <a:srgbClr val="101114"/>
                </a:solidFill>
                <a:latin typeface="Arial"/>
                <a:ea typeface="Arial"/>
                <a:cs typeface="Arial"/>
              </a:rPr>
              <a:t>A counterfeit can look genuine but fail physical verification</a:t>
            </a:r>
          </a:p>
        </p:txBody>
      </p:sp>
      <p:cxnSp>
        <p:nvCxnSpPr>
          <p:cNvPr id="26" name="slide-8-title-rule"/>
          <p:cNvCxnSpPr/>
          <p:nvPr/>
        </p:nvCxnSpPr>
        <p:spPr>
          <a:xfrm xmlns:a="http://schemas.openxmlformats.org/drawingml/2006/main">
            <a:off x="495300" y="1085850"/>
            <a:ext cx="11201400" cy="0"/>
          </a:xfrm>
          <a:prstGeom xmlns:a="http://schemas.openxmlformats.org/drawingml/2006/main" prst="straightConnector1">
            <a:avLst/>
          </a:prstGeom>
          <a:ln xmlns:a="http://schemas.openxmlformats.org/drawingml/2006/main" w="9525">
            <a:solidFill>
              <a:srgbClr val="B8BCC4"/>
            </a:solidFill>
            <a:prstDash val="solid"/>
          </a:ln>
        </p:spPr>
      </p:cxnSp>
      <p:sp>
        <p:nvSpPr>
          <p:cNvPr id="3" name="slide-8-citation">
            <a:extLst xmlns:a="http://schemas.openxmlformats.org/drawingml/2006/main">
              <a:ext uri="{FF2B5EF4-FFF2-40B4-BE49-F238E27FC236}">
                <a16:creationId xmlns:a16="http://schemas.microsoft.com/office/drawing/2014/main" id="{736B009C-2800-46A5-A131-A4DE992CDF77}"/>
              </a:ext>
            </a:extLst>
          </p:cNvPr>
          <p:cNvSpPr>
            <a:spLocks xmlns:a="http://schemas.openxmlformats.org/drawingml/2006/main" noGrp="1"/>
          </p:cNvSpPr>
          <p:nvPr/>
        </p:nvSpPr>
        <p:spPr>
          <a:xfrm xmlns:a="http://schemas.openxmlformats.org/drawingml/2006/main">
            <a:off x="571500" y="6400800"/>
            <a:ext cx="10020300" cy="2095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9525" tIns="9525" rIns="9525" bIns="9525" anchor="t">
            <a:noAutofit/>
          </a:bodyPr>
          <a:lstStyle xmlns:a="http://schemas.openxmlformats.org/drawingml/2006/main"/>
          <a:p xmlns:a="http://schemas.openxmlformats.org/drawingml/2006/main">
            <a:pPr algn="l">
              <a:defRPr sz="900" b="0" i="0">
                <a:solidFill>
                  <a:srgbClr val="5C6470"/>
                </a:solidFill>
                <a:latin typeface="Arial"/>
                <a:ea typeface="Arial"/>
                <a:cs typeface="Arial"/>
              </a:defRPr>
            </a:pPr>
            <a:r>
              <a:rPr sz="900" b="0" i="0">
                <a:solidFill>
                  <a:srgbClr val="5C6470"/>
                </a:solidFill>
                <a:latin typeface="Arial"/>
                <a:ea typeface="Arial"/>
                <a:cs typeface="Arial"/>
              </a:rPr>
              <a:t>Hypothetical scenario based on the threat model used in PUF supply-chain research [4]</a:t>
            </a:r>
          </a:p>
        </p:txBody>
      </p:sp>
      <p:sp>
        <p:nvSpPr>
          <p:cNvPr id="4" name="slide-8-number">
            <a:extLst xmlns:a="http://schemas.openxmlformats.org/drawingml/2006/main">
              <a:ext uri="{FF2B5EF4-FFF2-40B4-BE49-F238E27FC236}">
                <a16:creationId xmlns:a16="http://schemas.microsoft.com/office/drawing/2014/main" id="{23DEAFA4-0149-4AD4-8549-F00C60BDC655}"/>
              </a:ext>
            </a:extLst>
          </p:cNvPr>
          <p:cNvSpPr>
            <a:spLocks xmlns:a="http://schemas.openxmlformats.org/drawingml/2006/main" noGrp="1"/>
          </p:cNvSpPr>
          <p:nvPr/>
        </p:nvSpPr>
        <p:spPr>
          <a:xfrm xmlns:a="http://schemas.openxmlformats.org/drawingml/2006/main">
            <a:off x="11144250" y="6362700"/>
            <a:ext cx="552450" cy="228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r">
              <a:defRPr sz="1050" b="0" i="0">
                <a:solidFill>
                  <a:srgbClr val="5C6470"/>
                </a:solidFill>
                <a:latin typeface="Arial"/>
                <a:ea typeface="Arial"/>
                <a:cs typeface="Arial"/>
              </a:defRPr>
            </a:pPr>
            <a:r>
              <a:rPr sz="1050" b="0" i="0">
                <a:solidFill>
                  <a:srgbClr val="5C6470"/>
                </a:solidFill>
                <a:latin typeface="Arial"/>
                <a:ea typeface="Arial"/>
                <a:cs typeface="Arial"/>
              </a:rPr>
              <a:t>8</a:t>
            </a:r>
          </a:p>
        </p:txBody>
      </p:sp>
      <p:sp>
        <p:nvSpPr>
          <p:cNvPr id="5" name="scenario-label">
            <a:extLst xmlns:a="http://schemas.openxmlformats.org/drawingml/2006/main">
              <a:ext uri="{FF2B5EF4-FFF2-40B4-BE49-F238E27FC236}">
                <a16:creationId xmlns:a16="http://schemas.microsoft.com/office/drawing/2014/main" id="{8C4E6844-BE05-4381-8EA0-7E78206DE3A7}"/>
              </a:ext>
            </a:extLst>
          </p:cNvPr>
          <p:cNvSpPr>
            <a:spLocks xmlns:a="http://schemas.openxmlformats.org/drawingml/2006/main" noGrp="1"/>
          </p:cNvSpPr>
          <p:nvPr/>
        </p:nvSpPr>
        <p:spPr>
          <a:xfrm xmlns:a="http://schemas.openxmlformats.org/drawingml/2006/main">
            <a:off x="495300" y="1447800"/>
            <a:ext cx="2857500" cy="3238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75" b="1" i="0">
                <a:solidFill>
                  <a:srgbClr val="3D8DFF"/>
                </a:solidFill>
                <a:latin typeface="Arial"/>
                <a:ea typeface="Arial"/>
                <a:cs typeface="Arial"/>
              </a:defRPr>
            </a:pPr>
            <a:r>
              <a:rPr sz="1575" b="1" i="0">
                <a:solidFill>
                  <a:srgbClr val="3D8DFF"/>
                </a:solidFill>
                <a:latin typeface="Arial"/>
                <a:ea typeface="Arial"/>
                <a:cs typeface="Arial"/>
              </a:rPr>
              <a:t>Scenario</a:t>
            </a:r>
          </a:p>
        </p:txBody>
      </p:sp>
      <p:sp>
        <p:nvSpPr>
          <p:cNvPr id="6" name="scenario-title">
            <a:extLst xmlns:a="http://schemas.openxmlformats.org/drawingml/2006/main">
              <a:ext uri="{FF2B5EF4-FFF2-40B4-BE49-F238E27FC236}">
                <a16:creationId xmlns:a16="http://schemas.microsoft.com/office/drawing/2014/main" id="{46809570-9894-43FB-A219-8674CC9AFB67}"/>
              </a:ext>
            </a:extLst>
          </p:cNvPr>
          <p:cNvSpPr>
            <a:spLocks xmlns:a="http://schemas.openxmlformats.org/drawingml/2006/main" noGrp="1"/>
          </p:cNvSpPr>
          <p:nvPr/>
        </p:nvSpPr>
        <p:spPr>
          <a:xfrm xmlns:a="http://schemas.openxmlformats.org/drawingml/2006/main">
            <a:off x="495300" y="1952625"/>
            <a:ext cx="5143500" cy="1047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96784"/>
          </a:bodyPr>
          <a:lstStyle xmlns:a="http://schemas.openxmlformats.org/drawingml/2006/main"/>
          <a:p xmlns:a="http://schemas.openxmlformats.org/drawingml/2006/main">
            <a:pPr algn="l">
              <a:defRPr sz="2625" b="1" i="0">
                <a:solidFill>
                  <a:srgbClr val="101114"/>
                </a:solidFill>
                <a:latin typeface="Arial"/>
                <a:ea typeface="Arial"/>
                <a:cs typeface="Arial"/>
              </a:defRPr>
            </a:pPr>
            <a:r>
              <a:rPr sz="2625" b="1" i="0">
                <a:solidFill>
                  <a:srgbClr val="101114"/>
                </a:solidFill>
                <a:latin typeface="Arial"/>
                <a:ea typeface="Arial"/>
                <a:cs typeface="Arial"/>
              </a:rPr>
              <a:t>A healthcare temperature sensor is replaced during transportation.</a:t>
            </a:r>
          </a:p>
        </p:txBody>
      </p:sp>
      <p:sp>
        <p:nvSpPr>
          <p:cNvPr id="7" name="scenario-copy">
            <a:extLst xmlns:a="http://schemas.openxmlformats.org/drawingml/2006/main">
              <a:ext uri="{FF2B5EF4-FFF2-40B4-BE49-F238E27FC236}">
                <a16:creationId xmlns:a16="http://schemas.microsoft.com/office/drawing/2014/main" id="{9E3A7D05-5ADA-48C8-9733-6CCECC9C7669}"/>
              </a:ext>
            </a:extLst>
          </p:cNvPr>
          <p:cNvSpPr>
            <a:spLocks xmlns:a="http://schemas.openxmlformats.org/drawingml/2006/main" noGrp="1"/>
          </p:cNvSpPr>
          <p:nvPr/>
        </p:nvSpPr>
        <p:spPr>
          <a:xfrm xmlns:a="http://schemas.openxmlformats.org/drawingml/2006/main">
            <a:off x="495300" y="3276600"/>
            <a:ext cx="5143500" cy="12382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725" b="0" i="0">
                <a:solidFill>
                  <a:srgbClr val="5C6470"/>
                </a:solidFill>
                <a:latin typeface="Arial"/>
                <a:ea typeface="Arial"/>
                <a:cs typeface="Arial"/>
              </a:defRPr>
            </a:pPr>
            <a:r>
              <a:rPr sz="1725" b="0" i="0">
                <a:solidFill>
                  <a:srgbClr val="5C6470"/>
                </a:solidFill>
                <a:latin typeface="Arial"/>
                <a:ea typeface="Arial"/>
                <a:cs typeface="Arial"/>
              </a:rPr>
              <a:t>The counterfeit has the same packaging and copied serial number. Visual inspection alone may not reveal the substitution.</a:t>
            </a:r>
          </a:p>
        </p:txBody>
      </p:sp>
      <p:sp>
        <p:nvSpPr>
          <p:cNvPr id="8" name="scenario-real-time-bg">
            <a:extLst xmlns:a="http://schemas.openxmlformats.org/drawingml/2006/main">
              <a:ext uri="{FF2B5EF4-FFF2-40B4-BE49-F238E27FC236}">
                <a16:creationId xmlns:a16="http://schemas.microsoft.com/office/drawing/2014/main" id="{E3B51D3D-7A55-4B1F-B42D-8CB6EF223DAB}"/>
              </a:ext>
            </a:extLst>
          </p:cNvPr>
          <p:cNvSpPr>
            <a:spLocks xmlns:a="http://schemas.openxmlformats.org/drawingml/2006/main" noGrp="1"/>
          </p:cNvSpPr>
          <p:nvPr/>
        </p:nvSpPr>
        <p:spPr>
          <a:xfrm xmlns:a="http://schemas.openxmlformats.org/drawingml/2006/main">
            <a:off x="495300" y="4933950"/>
            <a:ext cx="3219450" cy="361950"/>
          </a:xfrm>
          <a:prstGeom xmlns:a="http://schemas.openxmlformats.org/drawingml/2006/main" prst="roundRect">
            <a:avLst>
              <a:gd name="adj" fmla="val 21053"/>
            </a:avLst>
          </a:prstGeom>
          <a:solidFill xmlns:a="http://schemas.openxmlformats.org/drawingml/2006/main">
            <a:srgbClr val="D0EDFA"/>
          </a:solidFill>
          <a:ln xmlns:a="http://schemas.openxmlformats.org/drawingml/2006/main" w="0">
            <a:solidFill>
              <a:srgbClr val="D0EDFA"/>
            </a:solidFill>
            <a:prstDash val="solid"/>
          </a:ln>
        </p:spPr>
      </p:sp>
      <p:sp>
        <p:nvSpPr>
          <p:cNvPr id="9" name="scenario-real-time">
            <a:extLst xmlns:a="http://schemas.openxmlformats.org/drawingml/2006/main">
              <a:ext uri="{FF2B5EF4-FFF2-40B4-BE49-F238E27FC236}">
                <a16:creationId xmlns:a16="http://schemas.microsoft.com/office/drawing/2014/main" id="{1EA69512-2675-4EA4-8814-C43C13E31A56}"/>
              </a:ext>
            </a:extLst>
          </p:cNvPr>
          <p:cNvSpPr>
            <a:spLocks xmlns:a="http://schemas.openxmlformats.org/drawingml/2006/main" noGrp="1"/>
          </p:cNvSpPr>
          <p:nvPr/>
        </p:nvSpPr>
        <p:spPr>
          <a:xfrm xmlns:a="http://schemas.openxmlformats.org/drawingml/2006/main">
            <a:off x="609600" y="5000625"/>
            <a:ext cx="2990850" cy="228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ctr">
              <a:defRPr sz="1275" b="1" i="0">
                <a:solidFill>
                  <a:srgbClr val="101114"/>
                </a:solidFill>
                <a:latin typeface="Arial"/>
                <a:ea typeface="Arial"/>
                <a:cs typeface="Arial"/>
              </a:defRPr>
            </a:pPr>
            <a:r>
              <a:rPr sz="1275" b="1" i="0">
                <a:solidFill>
                  <a:srgbClr val="101114"/>
                </a:solidFill>
                <a:latin typeface="Arial"/>
                <a:ea typeface="Arial"/>
                <a:cs typeface="Arial"/>
              </a:rPr>
              <a:t>Decision before custody acceptance</a:t>
            </a:r>
          </a:p>
        </p:txBody>
      </p:sp>
      <p:sp>
        <p:nvSpPr>
          <p:cNvPr id="10" name="scenario-step-0">
            <a:extLst xmlns:a="http://schemas.openxmlformats.org/drawingml/2006/main">
              <a:ext uri="{FF2B5EF4-FFF2-40B4-BE49-F238E27FC236}">
                <a16:creationId xmlns:a16="http://schemas.microsoft.com/office/drawing/2014/main" id="{9AFEFE31-185D-498F-8BBB-6520AD63A4A6}"/>
              </a:ext>
            </a:extLst>
          </p:cNvPr>
          <p:cNvSpPr>
            <a:spLocks xmlns:a="http://schemas.openxmlformats.org/drawingml/2006/main" noGrp="1"/>
          </p:cNvSpPr>
          <p:nvPr/>
        </p:nvSpPr>
        <p:spPr>
          <a:xfrm xmlns:a="http://schemas.openxmlformats.org/drawingml/2006/main">
            <a:off x="6572250" y="1428750"/>
            <a:ext cx="5048250" cy="1219200"/>
          </a:xfrm>
          <a:prstGeom xmlns:a="http://schemas.openxmlformats.org/drawingml/2006/main" prst="rect">
            <a:avLst/>
          </a:prstGeom>
          <a:solidFill xmlns:a="http://schemas.openxmlformats.org/drawingml/2006/main">
            <a:srgbClr val="F1F2F4"/>
          </a:solidFill>
          <a:ln xmlns:a="http://schemas.openxmlformats.org/drawingml/2006/main" w="0">
            <a:solidFill>
              <a:srgbClr val="F1F2F4"/>
            </a:solidFill>
            <a:prstDash val="solid"/>
          </a:ln>
        </p:spPr>
      </p:sp>
      <p:sp>
        <p:nvSpPr>
          <p:cNvPr id="11" name="scenario-step-num-bg-0">
            <a:extLst xmlns:a="http://schemas.openxmlformats.org/drawingml/2006/main">
              <a:ext uri="{FF2B5EF4-FFF2-40B4-BE49-F238E27FC236}">
                <a16:creationId xmlns:a16="http://schemas.microsoft.com/office/drawing/2014/main" id="{FA1B9F4A-3749-48F0-BF44-51A59D422F5D}"/>
              </a:ext>
            </a:extLst>
          </p:cNvPr>
          <p:cNvSpPr>
            <a:spLocks xmlns:a="http://schemas.openxmlformats.org/drawingml/2006/main" noGrp="1"/>
          </p:cNvSpPr>
          <p:nvPr/>
        </p:nvSpPr>
        <p:spPr>
          <a:xfrm xmlns:a="http://schemas.openxmlformats.org/drawingml/2006/main">
            <a:off x="6762750" y="1676400"/>
            <a:ext cx="495300" cy="495300"/>
          </a:xfrm>
          <a:prstGeom xmlns:a="http://schemas.openxmlformats.org/drawingml/2006/main" prst="roundRect">
            <a:avLst>
              <a:gd name="adj" fmla="val 15385"/>
            </a:avLst>
          </a:prstGeom>
          <a:solidFill xmlns:a="http://schemas.openxmlformats.org/drawingml/2006/main">
            <a:srgbClr val="3D8DFF"/>
          </a:solidFill>
          <a:ln xmlns:a="http://schemas.openxmlformats.org/drawingml/2006/main" w="0">
            <a:solidFill>
              <a:srgbClr val="3D8DFF"/>
            </a:solidFill>
            <a:prstDash val="solid"/>
          </a:ln>
        </p:spPr>
      </p:sp>
      <p:sp>
        <p:nvSpPr>
          <p:cNvPr id="12" name="scenario-step-num-0">
            <a:extLst xmlns:a="http://schemas.openxmlformats.org/drawingml/2006/main">
              <a:ext uri="{FF2B5EF4-FFF2-40B4-BE49-F238E27FC236}">
                <a16:creationId xmlns:a16="http://schemas.microsoft.com/office/drawing/2014/main" id="{C405960D-121B-469E-BA41-10031B8A5064}"/>
              </a:ext>
            </a:extLst>
          </p:cNvPr>
          <p:cNvSpPr>
            <a:spLocks xmlns:a="http://schemas.openxmlformats.org/drawingml/2006/main" noGrp="1"/>
          </p:cNvSpPr>
          <p:nvPr/>
        </p:nvSpPr>
        <p:spPr>
          <a:xfrm xmlns:a="http://schemas.openxmlformats.org/drawingml/2006/main">
            <a:off x="6762750" y="1781175"/>
            <a:ext cx="49530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ctr">
              <a:defRPr sz="1500" b="1" i="0">
                <a:solidFill>
                  <a:srgbClr val="FFFFFF"/>
                </a:solidFill>
                <a:latin typeface="Arial"/>
                <a:ea typeface="Arial"/>
                <a:cs typeface="Arial"/>
              </a:defRPr>
            </a:pPr>
            <a:r>
              <a:rPr sz="1500" b="1" i="0">
                <a:solidFill>
                  <a:srgbClr val="FFFFFF"/>
                </a:solidFill>
                <a:latin typeface="Arial"/>
                <a:ea typeface="Arial"/>
                <a:cs typeface="Arial"/>
              </a:rPr>
              <a:t>1</a:t>
            </a:r>
          </a:p>
        </p:txBody>
      </p:sp>
      <p:sp>
        <p:nvSpPr>
          <p:cNvPr id="13" name="scenario-step-head-0">
            <a:extLst xmlns:a="http://schemas.openxmlformats.org/drawingml/2006/main">
              <a:ext uri="{FF2B5EF4-FFF2-40B4-BE49-F238E27FC236}">
                <a16:creationId xmlns:a16="http://schemas.microsoft.com/office/drawing/2014/main" id="{1FCFBD20-CDE1-4E76-A216-A09A9FCD01AE}"/>
              </a:ext>
            </a:extLst>
          </p:cNvPr>
          <p:cNvSpPr>
            <a:spLocks xmlns:a="http://schemas.openxmlformats.org/drawingml/2006/main" noGrp="1"/>
          </p:cNvSpPr>
          <p:nvPr/>
        </p:nvSpPr>
        <p:spPr>
          <a:xfrm xmlns:a="http://schemas.openxmlformats.org/drawingml/2006/main">
            <a:off x="7448550" y="1638300"/>
            <a:ext cx="3924300" cy="285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725" b="1" i="0">
                <a:solidFill>
                  <a:srgbClr val="101114"/>
                </a:solidFill>
                <a:latin typeface="Arial"/>
                <a:ea typeface="Arial"/>
                <a:cs typeface="Arial"/>
              </a:defRPr>
            </a:pPr>
            <a:r>
              <a:rPr sz="1725" b="1" i="0">
                <a:solidFill>
                  <a:srgbClr val="101114"/>
                </a:solidFill>
                <a:latin typeface="Arial"/>
                <a:ea typeface="Arial"/>
                <a:cs typeface="Arial"/>
              </a:rPr>
              <a:t>Fresh PUF challenge</a:t>
            </a:r>
          </a:p>
        </p:txBody>
      </p:sp>
      <p:sp>
        <p:nvSpPr>
          <p:cNvPr id="14" name="scenario-step-body-0">
            <a:extLst xmlns:a="http://schemas.openxmlformats.org/drawingml/2006/main">
              <a:ext uri="{FF2B5EF4-FFF2-40B4-BE49-F238E27FC236}">
                <a16:creationId xmlns:a16="http://schemas.microsoft.com/office/drawing/2014/main" id="{ADE4891F-74D5-4ABD-A961-5DB25432CF1D}"/>
              </a:ext>
            </a:extLst>
          </p:cNvPr>
          <p:cNvSpPr>
            <a:spLocks xmlns:a="http://schemas.openxmlformats.org/drawingml/2006/main" noGrp="1"/>
          </p:cNvSpPr>
          <p:nvPr/>
        </p:nvSpPr>
        <p:spPr>
          <a:xfrm xmlns:a="http://schemas.openxmlformats.org/drawingml/2006/main">
            <a:off x="7448550" y="2047875"/>
            <a:ext cx="3924300" cy="4286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0" i="0">
                <a:solidFill>
                  <a:srgbClr val="5C6470"/>
                </a:solidFill>
                <a:latin typeface="Arial"/>
                <a:ea typeface="Arial"/>
                <a:cs typeface="Arial"/>
              </a:defRPr>
            </a:pPr>
            <a:r>
              <a:rPr sz="1425" b="0" i="0">
                <a:solidFill>
                  <a:srgbClr val="5C6470"/>
                </a:solidFill>
                <a:latin typeface="Arial"/>
                <a:ea typeface="Arial"/>
                <a:cs typeface="Arial"/>
              </a:rPr>
              <a:t>The distributor queries the received component.</a:t>
            </a:r>
          </a:p>
        </p:txBody>
      </p:sp>
      <p:sp>
        <p:nvSpPr>
          <p:cNvPr id="15" name="scenario-step-1">
            <a:extLst xmlns:a="http://schemas.openxmlformats.org/drawingml/2006/main">
              <a:ext uri="{FF2B5EF4-FFF2-40B4-BE49-F238E27FC236}">
                <a16:creationId xmlns:a16="http://schemas.microsoft.com/office/drawing/2014/main" id="{C0A6D8C8-95B2-464C-8D2E-03FC665AC666}"/>
              </a:ext>
            </a:extLst>
          </p:cNvPr>
          <p:cNvSpPr>
            <a:spLocks xmlns:a="http://schemas.openxmlformats.org/drawingml/2006/main" noGrp="1"/>
          </p:cNvSpPr>
          <p:nvPr/>
        </p:nvSpPr>
        <p:spPr>
          <a:xfrm xmlns:a="http://schemas.openxmlformats.org/drawingml/2006/main">
            <a:off x="6572250" y="2924175"/>
            <a:ext cx="5048250" cy="1219200"/>
          </a:xfrm>
          <a:prstGeom xmlns:a="http://schemas.openxmlformats.org/drawingml/2006/main" prst="rect">
            <a:avLst/>
          </a:prstGeom>
          <a:solidFill xmlns:a="http://schemas.openxmlformats.org/drawingml/2006/main">
            <a:srgbClr val="F1F2F4"/>
          </a:solidFill>
          <a:ln xmlns:a="http://schemas.openxmlformats.org/drawingml/2006/main" w="0">
            <a:solidFill>
              <a:srgbClr val="F1F2F4"/>
            </a:solidFill>
            <a:prstDash val="solid"/>
          </a:ln>
        </p:spPr>
      </p:sp>
      <p:sp>
        <p:nvSpPr>
          <p:cNvPr id="16" name="scenario-step-num-bg-1">
            <a:extLst xmlns:a="http://schemas.openxmlformats.org/drawingml/2006/main">
              <a:ext uri="{FF2B5EF4-FFF2-40B4-BE49-F238E27FC236}">
                <a16:creationId xmlns:a16="http://schemas.microsoft.com/office/drawing/2014/main" id="{01C77837-2F71-4D87-AFED-9A010EA778FB}"/>
              </a:ext>
            </a:extLst>
          </p:cNvPr>
          <p:cNvSpPr>
            <a:spLocks xmlns:a="http://schemas.openxmlformats.org/drawingml/2006/main" noGrp="1"/>
          </p:cNvSpPr>
          <p:nvPr/>
        </p:nvSpPr>
        <p:spPr>
          <a:xfrm xmlns:a="http://schemas.openxmlformats.org/drawingml/2006/main">
            <a:off x="6762750" y="3171825"/>
            <a:ext cx="495300" cy="495300"/>
          </a:xfrm>
          <a:prstGeom xmlns:a="http://schemas.openxmlformats.org/drawingml/2006/main" prst="roundRect">
            <a:avLst>
              <a:gd name="adj" fmla="val 15385"/>
            </a:avLst>
          </a:prstGeom>
          <a:solidFill xmlns:a="http://schemas.openxmlformats.org/drawingml/2006/main">
            <a:srgbClr val="3D8DFF"/>
          </a:solidFill>
          <a:ln xmlns:a="http://schemas.openxmlformats.org/drawingml/2006/main" w="0">
            <a:solidFill>
              <a:srgbClr val="3D8DFF"/>
            </a:solidFill>
            <a:prstDash val="solid"/>
          </a:ln>
        </p:spPr>
      </p:sp>
      <p:sp>
        <p:nvSpPr>
          <p:cNvPr id="17" name="scenario-step-num-1">
            <a:extLst xmlns:a="http://schemas.openxmlformats.org/drawingml/2006/main">
              <a:ext uri="{FF2B5EF4-FFF2-40B4-BE49-F238E27FC236}">
                <a16:creationId xmlns:a16="http://schemas.microsoft.com/office/drawing/2014/main" id="{CA3AAD57-FC5E-462C-80A5-227386D071AA}"/>
              </a:ext>
            </a:extLst>
          </p:cNvPr>
          <p:cNvSpPr>
            <a:spLocks xmlns:a="http://schemas.openxmlformats.org/drawingml/2006/main" noGrp="1"/>
          </p:cNvSpPr>
          <p:nvPr/>
        </p:nvSpPr>
        <p:spPr>
          <a:xfrm xmlns:a="http://schemas.openxmlformats.org/drawingml/2006/main">
            <a:off x="6762750" y="3276600"/>
            <a:ext cx="49530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ctr">
              <a:defRPr sz="1500" b="1" i="0">
                <a:solidFill>
                  <a:srgbClr val="FFFFFF"/>
                </a:solidFill>
                <a:latin typeface="Arial"/>
                <a:ea typeface="Arial"/>
                <a:cs typeface="Arial"/>
              </a:defRPr>
            </a:pPr>
            <a:r>
              <a:rPr sz="1500" b="1" i="0">
                <a:solidFill>
                  <a:srgbClr val="FFFFFF"/>
                </a:solidFill>
                <a:latin typeface="Arial"/>
                <a:ea typeface="Arial"/>
                <a:cs typeface="Arial"/>
              </a:rPr>
              <a:t>2</a:t>
            </a:r>
          </a:p>
        </p:txBody>
      </p:sp>
      <p:sp>
        <p:nvSpPr>
          <p:cNvPr id="18" name="scenario-step-head-1">
            <a:extLst xmlns:a="http://schemas.openxmlformats.org/drawingml/2006/main">
              <a:ext uri="{FF2B5EF4-FFF2-40B4-BE49-F238E27FC236}">
                <a16:creationId xmlns:a16="http://schemas.microsoft.com/office/drawing/2014/main" id="{2D0902AC-66E2-4CC3-994A-F0850CE72B5B}"/>
              </a:ext>
            </a:extLst>
          </p:cNvPr>
          <p:cNvSpPr>
            <a:spLocks xmlns:a="http://schemas.openxmlformats.org/drawingml/2006/main" noGrp="1"/>
          </p:cNvSpPr>
          <p:nvPr/>
        </p:nvSpPr>
        <p:spPr>
          <a:xfrm xmlns:a="http://schemas.openxmlformats.org/drawingml/2006/main">
            <a:off x="7448550" y="3133725"/>
            <a:ext cx="3924300" cy="285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725" b="1" i="0">
                <a:solidFill>
                  <a:srgbClr val="101114"/>
                </a:solidFill>
                <a:latin typeface="Arial"/>
                <a:ea typeface="Arial"/>
                <a:cs typeface="Arial"/>
              </a:defRPr>
            </a:pPr>
            <a:r>
              <a:rPr sz="1725" b="1" i="0">
                <a:solidFill>
                  <a:srgbClr val="101114"/>
                </a:solidFill>
                <a:latin typeface="Arial"/>
                <a:ea typeface="Arial"/>
                <a:cs typeface="Arial"/>
              </a:rPr>
              <a:t>Identity mismatch</a:t>
            </a:r>
          </a:p>
        </p:txBody>
      </p:sp>
      <p:sp>
        <p:nvSpPr>
          <p:cNvPr id="19" name="scenario-step-body-1">
            <a:extLst xmlns:a="http://schemas.openxmlformats.org/drawingml/2006/main">
              <a:ext uri="{FF2B5EF4-FFF2-40B4-BE49-F238E27FC236}">
                <a16:creationId xmlns:a16="http://schemas.microsoft.com/office/drawing/2014/main" id="{F9EF70AC-9DAD-4479-B6A0-837EB7FA6032}"/>
              </a:ext>
            </a:extLst>
          </p:cNvPr>
          <p:cNvSpPr>
            <a:spLocks xmlns:a="http://schemas.openxmlformats.org/drawingml/2006/main" noGrp="1"/>
          </p:cNvSpPr>
          <p:nvPr/>
        </p:nvSpPr>
        <p:spPr>
          <a:xfrm xmlns:a="http://schemas.openxmlformats.org/drawingml/2006/main">
            <a:off x="7448550" y="3543300"/>
            <a:ext cx="3924300" cy="4286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98684"/>
          </a:bodyPr>
          <a:lstStyle xmlns:a="http://schemas.openxmlformats.org/drawingml/2006/main"/>
          <a:p xmlns:a="http://schemas.openxmlformats.org/drawingml/2006/main">
            <a:pPr algn="l">
              <a:defRPr sz="1425" b="0" i="0">
                <a:solidFill>
                  <a:srgbClr val="5C6470"/>
                </a:solidFill>
                <a:latin typeface="Arial"/>
                <a:ea typeface="Arial"/>
                <a:cs typeface="Arial"/>
              </a:defRPr>
            </a:pPr>
            <a:r>
              <a:rPr sz="1425" b="0" i="0">
                <a:solidFill>
                  <a:srgbClr val="5C6470"/>
                </a:solidFill>
                <a:latin typeface="Arial"/>
                <a:ea typeface="Arial"/>
                <a:cs typeface="Arial"/>
              </a:rPr>
              <a:t>The response differs from the registered fingerprint.</a:t>
            </a:r>
          </a:p>
        </p:txBody>
      </p:sp>
      <p:sp>
        <p:nvSpPr>
          <p:cNvPr id="20" name="scenario-step-2">
            <a:extLst xmlns:a="http://schemas.openxmlformats.org/drawingml/2006/main">
              <a:ext uri="{FF2B5EF4-FFF2-40B4-BE49-F238E27FC236}">
                <a16:creationId xmlns:a16="http://schemas.microsoft.com/office/drawing/2014/main" id="{38C20CED-0CBE-41BC-A478-14DAF1085686}"/>
              </a:ext>
            </a:extLst>
          </p:cNvPr>
          <p:cNvSpPr>
            <a:spLocks xmlns:a="http://schemas.openxmlformats.org/drawingml/2006/main" noGrp="1"/>
          </p:cNvSpPr>
          <p:nvPr/>
        </p:nvSpPr>
        <p:spPr>
          <a:xfrm xmlns:a="http://schemas.openxmlformats.org/drawingml/2006/main">
            <a:off x="6572250" y="4419600"/>
            <a:ext cx="5048250" cy="1219200"/>
          </a:xfrm>
          <a:prstGeom xmlns:a="http://schemas.openxmlformats.org/drawingml/2006/main" prst="rect">
            <a:avLst/>
          </a:prstGeom>
          <a:solidFill xmlns:a="http://schemas.openxmlformats.org/drawingml/2006/main">
            <a:srgbClr val="FCE9E9"/>
          </a:solidFill>
          <a:ln xmlns:a="http://schemas.openxmlformats.org/drawingml/2006/main" w="0">
            <a:solidFill>
              <a:srgbClr val="FCE9E9"/>
            </a:solidFill>
            <a:prstDash val="solid"/>
          </a:ln>
        </p:spPr>
      </p:sp>
      <p:sp>
        <p:nvSpPr>
          <p:cNvPr id="21" name="scenario-step-num-bg-2">
            <a:extLst xmlns:a="http://schemas.openxmlformats.org/drawingml/2006/main">
              <a:ext uri="{FF2B5EF4-FFF2-40B4-BE49-F238E27FC236}">
                <a16:creationId xmlns:a16="http://schemas.microsoft.com/office/drawing/2014/main" id="{31F09E3A-FFD0-48E1-8893-6625B794A504}"/>
              </a:ext>
            </a:extLst>
          </p:cNvPr>
          <p:cNvSpPr>
            <a:spLocks xmlns:a="http://schemas.openxmlformats.org/drawingml/2006/main" noGrp="1"/>
          </p:cNvSpPr>
          <p:nvPr/>
        </p:nvSpPr>
        <p:spPr>
          <a:xfrm xmlns:a="http://schemas.openxmlformats.org/drawingml/2006/main">
            <a:off x="6762750" y="4667250"/>
            <a:ext cx="495300" cy="495300"/>
          </a:xfrm>
          <a:prstGeom xmlns:a="http://schemas.openxmlformats.org/drawingml/2006/main" prst="roundRect">
            <a:avLst>
              <a:gd name="adj" fmla="val 15385"/>
            </a:avLst>
          </a:prstGeom>
          <a:solidFill xmlns:a="http://schemas.openxmlformats.org/drawingml/2006/main">
            <a:srgbClr val="D94B4B"/>
          </a:solidFill>
          <a:ln xmlns:a="http://schemas.openxmlformats.org/drawingml/2006/main" w="0">
            <a:solidFill>
              <a:srgbClr val="D94B4B"/>
            </a:solidFill>
            <a:prstDash val="solid"/>
          </a:ln>
        </p:spPr>
      </p:sp>
      <p:sp>
        <p:nvSpPr>
          <p:cNvPr id="22" name="scenario-step-num-2">
            <a:extLst xmlns:a="http://schemas.openxmlformats.org/drawingml/2006/main">
              <a:ext uri="{FF2B5EF4-FFF2-40B4-BE49-F238E27FC236}">
                <a16:creationId xmlns:a16="http://schemas.microsoft.com/office/drawing/2014/main" id="{96DE160A-36DC-4EBA-ABD8-5D789178A1BD}"/>
              </a:ext>
            </a:extLst>
          </p:cNvPr>
          <p:cNvSpPr>
            <a:spLocks xmlns:a="http://schemas.openxmlformats.org/drawingml/2006/main" noGrp="1"/>
          </p:cNvSpPr>
          <p:nvPr/>
        </p:nvSpPr>
        <p:spPr>
          <a:xfrm xmlns:a="http://schemas.openxmlformats.org/drawingml/2006/main">
            <a:off x="6762750" y="4772025"/>
            <a:ext cx="49530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ctr">
              <a:defRPr sz="1500" b="1" i="0">
                <a:solidFill>
                  <a:srgbClr val="FFFFFF"/>
                </a:solidFill>
                <a:latin typeface="Arial"/>
                <a:ea typeface="Arial"/>
                <a:cs typeface="Arial"/>
              </a:defRPr>
            </a:pPr>
            <a:r>
              <a:rPr sz="1500" b="1" i="0">
                <a:solidFill>
                  <a:srgbClr val="FFFFFF"/>
                </a:solidFill>
                <a:latin typeface="Arial"/>
                <a:ea typeface="Arial"/>
                <a:cs typeface="Arial"/>
              </a:rPr>
              <a:t>3</a:t>
            </a:r>
          </a:p>
        </p:txBody>
      </p:sp>
      <p:sp>
        <p:nvSpPr>
          <p:cNvPr id="23" name="scenario-step-head-2">
            <a:extLst xmlns:a="http://schemas.openxmlformats.org/drawingml/2006/main">
              <a:ext uri="{FF2B5EF4-FFF2-40B4-BE49-F238E27FC236}">
                <a16:creationId xmlns:a16="http://schemas.microsoft.com/office/drawing/2014/main" id="{7E58C329-DFB5-4271-A245-D60B43E3F1E2}"/>
              </a:ext>
            </a:extLst>
          </p:cNvPr>
          <p:cNvSpPr>
            <a:spLocks xmlns:a="http://schemas.openxmlformats.org/drawingml/2006/main" noGrp="1"/>
          </p:cNvSpPr>
          <p:nvPr/>
        </p:nvSpPr>
        <p:spPr>
          <a:xfrm xmlns:a="http://schemas.openxmlformats.org/drawingml/2006/main">
            <a:off x="7448550" y="4629150"/>
            <a:ext cx="3924300" cy="285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725" b="1" i="0">
                <a:solidFill>
                  <a:srgbClr val="101114"/>
                </a:solidFill>
                <a:latin typeface="Arial"/>
                <a:ea typeface="Arial"/>
                <a:cs typeface="Arial"/>
              </a:defRPr>
            </a:pPr>
            <a:r>
              <a:rPr sz="1725" b="1" i="0">
                <a:solidFill>
                  <a:srgbClr val="101114"/>
                </a:solidFill>
                <a:latin typeface="Arial"/>
                <a:ea typeface="Arial"/>
                <a:cs typeface="Arial"/>
              </a:rPr>
              <a:t>Automatic quarantine</a:t>
            </a:r>
          </a:p>
        </p:txBody>
      </p:sp>
      <p:sp>
        <p:nvSpPr>
          <p:cNvPr id="24" name="scenario-step-body-2">
            <a:extLst xmlns:a="http://schemas.openxmlformats.org/drawingml/2006/main">
              <a:ext uri="{FF2B5EF4-FFF2-40B4-BE49-F238E27FC236}">
                <a16:creationId xmlns:a16="http://schemas.microsoft.com/office/drawing/2014/main" id="{A79D6C51-BAC1-4857-9026-53BDF422A1B2}"/>
              </a:ext>
            </a:extLst>
          </p:cNvPr>
          <p:cNvSpPr>
            <a:spLocks xmlns:a="http://schemas.openxmlformats.org/drawingml/2006/main" noGrp="1"/>
          </p:cNvSpPr>
          <p:nvPr/>
        </p:nvSpPr>
        <p:spPr>
          <a:xfrm xmlns:a="http://schemas.openxmlformats.org/drawingml/2006/main">
            <a:off x="7448550" y="5038725"/>
            <a:ext cx="3924300" cy="4286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98684"/>
          </a:bodyPr>
          <a:lstStyle xmlns:a="http://schemas.openxmlformats.org/drawingml/2006/main"/>
          <a:p xmlns:a="http://schemas.openxmlformats.org/drawingml/2006/main">
            <a:pPr algn="l">
              <a:defRPr sz="1425" b="0" i="0">
                <a:solidFill>
                  <a:srgbClr val="5C6470"/>
                </a:solidFill>
                <a:latin typeface="Arial"/>
                <a:ea typeface="Arial"/>
                <a:cs typeface="Arial"/>
              </a:defRPr>
            </a:pPr>
            <a:r>
              <a:rPr sz="1425" b="0" i="0">
                <a:solidFill>
                  <a:srgbClr val="5C6470"/>
                </a:solidFill>
                <a:latin typeface="Arial"/>
                <a:ea typeface="Arial"/>
                <a:cs typeface="Arial"/>
              </a:rPr>
              <a:t>The smart contract records failure and blocks acceptance.</a:t>
            </a:r>
          </a:p>
        </p:txBody>
      </p:sp>
    </p:spTree>
    <p:extLst>
      <p:ext uri="{BB962C8B-B14F-4D97-AF65-F5344CB8AC3E}">
        <p14:creationId xmlns:p14="http://schemas.microsoft.com/office/powerpoint/2010/main" val="159927045"/>
      </p:ext>
    </p:extLst>
  </p:cSld>
</p:sld>
</file>

<file path=ppt/slides/slide9.xml><?xml version="1.0" encoding="utf-8"?>
<p:sld xmlns:p="http://schemas.openxmlformats.org/presentationml/2006/main">
  <p:cSld>
    <p:spTree>
      <p:nvGrpSpPr>
        <p:cNvPr id="1" name=""/>
        <p:cNvGrpSpPr/>
        <p:nvPr/>
      </p:nvGrpSpPr>
      <p:grpSpPr>
        <a:xfrm xmlns:a="http://schemas.openxmlformats.org/drawingml/2006/main"/>
      </p:grpSpPr>
      <p:sp>
        <p:nvSpPr>
          <p:cNvPr id="1" name="slide-9-title">
            <a:extLst xmlns:a="http://schemas.openxmlformats.org/drawingml/2006/main">
              <a:ext uri="{FF2B5EF4-FFF2-40B4-BE49-F238E27FC236}">
                <a16:creationId xmlns:a16="http://schemas.microsoft.com/office/drawing/2014/main" id="{4D801B6E-F437-4CF8-8FD9-7FA893F1A74C}"/>
              </a:ext>
            </a:extLst>
          </p:cNvPr>
          <p:cNvSpPr>
            <a:spLocks xmlns:a="http://schemas.openxmlformats.org/drawingml/2006/main" noGrp="1"/>
          </p:cNvSpPr>
          <p:nvPr/>
        </p:nvSpPr>
        <p:spPr>
          <a:xfrm xmlns:a="http://schemas.openxmlformats.org/drawingml/2006/main">
            <a:off x="495300" y="323850"/>
            <a:ext cx="11201400" cy="647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3600" b="1" i="0">
                <a:solidFill>
                  <a:srgbClr val="101114"/>
                </a:solidFill>
                <a:latin typeface="Arial"/>
                <a:ea typeface="Arial"/>
                <a:cs typeface="Arial"/>
              </a:defRPr>
            </a:pPr>
            <a:r>
              <a:rPr sz="3600" b="1" i="0">
                <a:solidFill>
                  <a:srgbClr val="101114"/>
                </a:solidFill>
                <a:latin typeface="Arial"/>
                <a:ea typeface="Arial"/>
                <a:cs typeface="Arial"/>
              </a:rPr>
              <a:t>Design Science builds and tests the artefact</a:t>
            </a:r>
          </a:p>
        </p:txBody>
      </p:sp>
      <p:cxnSp>
        <p:nvCxnSpPr>
          <p:cNvPr id="31" name="slide-9-title-rule"/>
          <p:cNvCxnSpPr/>
          <p:nvPr/>
        </p:nvCxnSpPr>
        <p:spPr>
          <a:xfrm xmlns:a="http://schemas.openxmlformats.org/drawingml/2006/main">
            <a:off x="495300" y="1085850"/>
            <a:ext cx="11201400" cy="0"/>
          </a:xfrm>
          <a:prstGeom xmlns:a="http://schemas.openxmlformats.org/drawingml/2006/main" prst="straightConnector1">
            <a:avLst/>
          </a:prstGeom>
          <a:ln xmlns:a="http://schemas.openxmlformats.org/drawingml/2006/main" w="9525">
            <a:solidFill>
              <a:srgbClr val="B8BCC4"/>
            </a:solidFill>
            <a:prstDash val="solid"/>
          </a:ln>
        </p:spPr>
      </p:cxnSp>
      <p:sp>
        <p:nvSpPr>
          <p:cNvPr id="3" name="slide-9-citation">
            <a:extLst xmlns:a="http://schemas.openxmlformats.org/drawingml/2006/main">
              <a:ext uri="{FF2B5EF4-FFF2-40B4-BE49-F238E27FC236}">
                <a16:creationId xmlns:a16="http://schemas.microsoft.com/office/drawing/2014/main" id="{54D98DA0-E85D-4126-BF1E-2D7B897BD945}"/>
              </a:ext>
            </a:extLst>
          </p:cNvPr>
          <p:cNvSpPr>
            <a:spLocks xmlns:a="http://schemas.openxmlformats.org/drawingml/2006/main" noGrp="1"/>
          </p:cNvSpPr>
          <p:nvPr/>
        </p:nvSpPr>
        <p:spPr>
          <a:xfrm xmlns:a="http://schemas.openxmlformats.org/drawingml/2006/main">
            <a:off x="571500" y="6400800"/>
            <a:ext cx="10020300" cy="2095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9525" tIns="9525" rIns="9525" bIns="9525" anchor="t">
            <a:noAutofit/>
          </a:bodyPr>
          <a:lstStyle xmlns:a="http://schemas.openxmlformats.org/drawingml/2006/main"/>
          <a:p xmlns:a="http://schemas.openxmlformats.org/drawingml/2006/main">
            <a:pPr algn="l">
              <a:defRPr sz="900" b="0" i="0">
                <a:solidFill>
                  <a:srgbClr val="5C6470"/>
                </a:solidFill>
                <a:latin typeface="Arial"/>
                <a:ea typeface="Arial"/>
                <a:cs typeface="Arial"/>
              </a:defRPr>
            </a:pPr>
            <a:r>
              <a:rPr sz="900" b="0" i="0">
                <a:solidFill>
                  <a:srgbClr val="5C6470"/>
                </a:solidFill>
                <a:latin typeface="Arial"/>
                <a:ea typeface="Arial"/>
                <a:cs typeface="Arial"/>
              </a:rPr>
              <a:t>Methodology: Peffers et al. [10]</a:t>
            </a:r>
          </a:p>
        </p:txBody>
      </p:sp>
      <p:sp>
        <p:nvSpPr>
          <p:cNvPr id="4" name="slide-9-number">
            <a:extLst xmlns:a="http://schemas.openxmlformats.org/drawingml/2006/main">
              <a:ext uri="{FF2B5EF4-FFF2-40B4-BE49-F238E27FC236}">
                <a16:creationId xmlns:a16="http://schemas.microsoft.com/office/drawing/2014/main" id="{4E4A5A53-4135-470A-AA18-50CF94F4E1B3}"/>
              </a:ext>
            </a:extLst>
          </p:cNvPr>
          <p:cNvSpPr>
            <a:spLocks xmlns:a="http://schemas.openxmlformats.org/drawingml/2006/main" noGrp="1"/>
          </p:cNvSpPr>
          <p:nvPr/>
        </p:nvSpPr>
        <p:spPr>
          <a:xfrm xmlns:a="http://schemas.openxmlformats.org/drawingml/2006/main">
            <a:off x="11144250" y="6362700"/>
            <a:ext cx="552450" cy="228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r">
              <a:defRPr sz="1050" b="0" i="0">
                <a:solidFill>
                  <a:srgbClr val="5C6470"/>
                </a:solidFill>
                <a:latin typeface="Arial"/>
                <a:ea typeface="Arial"/>
                <a:cs typeface="Arial"/>
              </a:defRPr>
            </a:pPr>
            <a:r>
              <a:rPr sz="1050" b="0" i="0">
                <a:solidFill>
                  <a:srgbClr val="5C6470"/>
                </a:solidFill>
                <a:latin typeface="Arial"/>
                <a:ea typeface="Arial"/>
                <a:cs typeface="Arial"/>
              </a:rPr>
              <a:t>9</a:t>
            </a:r>
          </a:p>
        </p:txBody>
      </p:sp>
      <p:sp>
        <p:nvSpPr>
          <p:cNvPr id="5" name="dsr-num-0">
            <a:extLst xmlns:a="http://schemas.openxmlformats.org/drawingml/2006/main">
              <a:ext uri="{FF2B5EF4-FFF2-40B4-BE49-F238E27FC236}">
                <a16:creationId xmlns:a16="http://schemas.microsoft.com/office/drawing/2014/main" id="{B527EDB1-CF2E-49C6-BF83-B1EDBFDC7B80}"/>
              </a:ext>
            </a:extLst>
          </p:cNvPr>
          <p:cNvSpPr>
            <a:spLocks xmlns:a="http://schemas.openxmlformats.org/drawingml/2006/main" noGrp="1"/>
          </p:cNvSpPr>
          <p:nvPr/>
        </p:nvSpPr>
        <p:spPr>
          <a:xfrm xmlns:a="http://schemas.openxmlformats.org/drawingml/2006/main">
            <a:off x="495300" y="1524000"/>
            <a:ext cx="41910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350" b="1" i="0">
                <a:solidFill>
                  <a:srgbClr val="3D8DFF"/>
                </a:solidFill>
                <a:latin typeface="Arial"/>
                <a:ea typeface="Arial"/>
                <a:cs typeface="Arial"/>
              </a:defRPr>
            </a:pPr>
            <a:r>
              <a:rPr sz="1350" b="1" i="0">
                <a:solidFill>
                  <a:srgbClr val="3D8DFF"/>
                </a:solidFill>
                <a:latin typeface="Arial"/>
                <a:ea typeface="Arial"/>
                <a:cs typeface="Arial"/>
              </a:rPr>
              <a:t>01</a:t>
            </a:r>
          </a:p>
        </p:txBody>
      </p:sp>
      <p:sp>
        <p:nvSpPr>
          <p:cNvPr id="6" name="dsr-head-0">
            <a:extLst xmlns:a="http://schemas.openxmlformats.org/drawingml/2006/main">
              <a:ext uri="{FF2B5EF4-FFF2-40B4-BE49-F238E27FC236}">
                <a16:creationId xmlns:a16="http://schemas.microsoft.com/office/drawing/2014/main" id="{72DE88E1-CFF4-4D95-97BA-C2D3B2B66737}"/>
              </a:ext>
            </a:extLst>
          </p:cNvPr>
          <p:cNvSpPr>
            <a:spLocks xmlns:a="http://schemas.openxmlformats.org/drawingml/2006/main" noGrp="1"/>
          </p:cNvSpPr>
          <p:nvPr/>
        </p:nvSpPr>
        <p:spPr>
          <a:xfrm xmlns:a="http://schemas.openxmlformats.org/drawingml/2006/main">
            <a:off x="495300" y="1971675"/>
            <a:ext cx="3333750" cy="361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875" b="1" i="0">
                <a:solidFill>
                  <a:srgbClr val="101114"/>
                </a:solidFill>
                <a:latin typeface="Arial"/>
                <a:ea typeface="Arial"/>
                <a:cs typeface="Arial"/>
              </a:defRPr>
            </a:pPr>
            <a:r>
              <a:rPr sz="1875" b="1" i="0">
                <a:solidFill>
                  <a:srgbClr val="101114"/>
                </a:solidFill>
                <a:latin typeface="Arial"/>
                <a:ea typeface="Arial"/>
                <a:cs typeface="Arial"/>
              </a:rPr>
              <a:t>Problem identification</a:t>
            </a:r>
          </a:p>
        </p:txBody>
      </p:sp>
      <p:sp>
        <p:nvSpPr>
          <p:cNvPr id="7" name="dsr-body-0">
            <a:extLst xmlns:a="http://schemas.openxmlformats.org/drawingml/2006/main">
              <a:ext uri="{FF2B5EF4-FFF2-40B4-BE49-F238E27FC236}">
                <a16:creationId xmlns:a16="http://schemas.microsoft.com/office/drawing/2014/main" id="{7B39B19A-1383-4DDD-9E20-5FF6446F1D78}"/>
              </a:ext>
            </a:extLst>
          </p:cNvPr>
          <p:cNvSpPr>
            <a:spLocks xmlns:a="http://schemas.openxmlformats.org/drawingml/2006/main" noGrp="1"/>
          </p:cNvSpPr>
          <p:nvPr/>
        </p:nvSpPr>
        <p:spPr>
          <a:xfrm xmlns:a="http://schemas.openxmlformats.org/drawingml/2006/main">
            <a:off x="495300" y="2457450"/>
            <a:ext cx="3333750" cy="685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5C6470"/>
                </a:solidFill>
                <a:latin typeface="Arial"/>
                <a:ea typeface="Arial"/>
                <a:cs typeface="Arial"/>
              </a:defRPr>
            </a:pPr>
            <a:r>
              <a:rPr sz="1500" b="0" i="0">
                <a:solidFill>
                  <a:srgbClr val="5C6470"/>
                </a:solidFill>
                <a:latin typeface="Arial"/>
                <a:ea typeface="Arial"/>
                <a:cs typeface="Arial"/>
              </a:rPr>
              <a:t>Literature review and threat analysis</a:t>
            </a:r>
          </a:p>
        </p:txBody>
      </p:sp>
      <p:cxnSp>
        <p:nvCxnSpPr>
          <p:cNvPr id="37" name="dsr-rule-0"/>
          <p:cNvCxnSpPr/>
          <p:nvPr/>
        </p:nvCxnSpPr>
        <p:spPr>
          <a:xfrm xmlns:a="http://schemas.openxmlformats.org/drawingml/2006/main">
            <a:off x="495300" y="3314700"/>
            <a:ext cx="3333750" cy="0"/>
          </a:xfrm>
          <a:prstGeom xmlns:a="http://schemas.openxmlformats.org/drawingml/2006/main" prst="straightConnector1">
            <a:avLst/>
          </a:prstGeom>
          <a:ln xmlns:a="http://schemas.openxmlformats.org/drawingml/2006/main" w="9525">
            <a:solidFill>
              <a:srgbClr val="B8BCC4"/>
            </a:solidFill>
            <a:prstDash val="solid"/>
          </a:ln>
        </p:spPr>
      </p:cxnSp>
      <p:sp>
        <p:nvSpPr>
          <p:cNvPr id="9" name="dsr-num-1">
            <a:extLst xmlns:a="http://schemas.openxmlformats.org/drawingml/2006/main">
              <a:ext uri="{FF2B5EF4-FFF2-40B4-BE49-F238E27FC236}">
                <a16:creationId xmlns:a16="http://schemas.microsoft.com/office/drawing/2014/main" id="{678F198D-1701-46D6-A6C0-8942C47ABCA5}"/>
              </a:ext>
            </a:extLst>
          </p:cNvPr>
          <p:cNvSpPr>
            <a:spLocks xmlns:a="http://schemas.openxmlformats.org/drawingml/2006/main" noGrp="1"/>
          </p:cNvSpPr>
          <p:nvPr/>
        </p:nvSpPr>
        <p:spPr>
          <a:xfrm xmlns:a="http://schemas.openxmlformats.org/drawingml/2006/main">
            <a:off x="4276725" y="1524000"/>
            <a:ext cx="41910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350" b="1" i="0">
                <a:solidFill>
                  <a:srgbClr val="3D8DFF"/>
                </a:solidFill>
                <a:latin typeface="Arial"/>
                <a:ea typeface="Arial"/>
                <a:cs typeface="Arial"/>
              </a:defRPr>
            </a:pPr>
            <a:r>
              <a:rPr sz="1350" b="1" i="0">
                <a:solidFill>
                  <a:srgbClr val="3D8DFF"/>
                </a:solidFill>
                <a:latin typeface="Arial"/>
                <a:ea typeface="Arial"/>
                <a:cs typeface="Arial"/>
              </a:rPr>
              <a:t>02</a:t>
            </a:r>
          </a:p>
        </p:txBody>
      </p:sp>
      <p:sp>
        <p:nvSpPr>
          <p:cNvPr id="10" name="dsr-head-1">
            <a:extLst xmlns:a="http://schemas.openxmlformats.org/drawingml/2006/main">
              <a:ext uri="{FF2B5EF4-FFF2-40B4-BE49-F238E27FC236}">
                <a16:creationId xmlns:a16="http://schemas.microsoft.com/office/drawing/2014/main" id="{35378A03-6E26-47B3-BCB9-9BD62941FA44}"/>
              </a:ext>
            </a:extLst>
          </p:cNvPr>
          <p:cNvSpPr>
            <a:spLocks xmlns:a="http://schemas.openxmlformats.org/drawingml/2006/main" noGrp="1"/>
          </p:cNvSpPr>
          <p:nvPr/>
        </p:nvSpPr>
        <p:spPr>
          <a:xfrm xmlns:a="http://schemas.openxmlformats.org/drawingml/2006/main">
            <a:off x="4276725" y="1971675"/>
            <a:ext cx="3333750" cy="361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875" b="1" i="0">
                <a:solidFill>
                  <a:srgbClr val="101114"/>
                </a:solidFill>
                <a:latin typeface="Arial"/>
                <a:ea typeface="Arial"/>
                <a:cs typeface="Arial"/>
              </a:defRPr>
            </a:pPr>
            <a:r>
              <a:rPr sz="1875" b="1" i="0">
                <a:solidFill>
                  <a:srgbClr val="101114"/>
                </a:solidFill>
                <a:latin typeface="Arial"/>
                <a:ea typeface="Arial"/>
                <a:cs typeface="Arial"/>
              </a:rPr>
              <a:t>Requirements</a:t>
            </a:r>
          </a:p>
        </p:txBody>
      </p:sp>
      <p:sp>
        <p:nvSpPr>
          <p:cNvPr id="11" name="dsr-body-1">
            <a:extLst xmlns:a="http://schemas.openxmlformats.org/drawingml/2006/main">
              <a:ext uri="{FF2B5EF4-FFF2-40B4-BE49-F238E27FC236}">
                <a16:creationId xmlns:a16="http://schemas.microsoft.com/office/drawing/2014/main" id="{8A572F79-1701-4987-8731-2970FB001543}"/>
              </a:ext>
            </a:extLst>
          </p:cNvPr>
          <p:cNvSpPr>
            <a:spLocks xmlns:a="http://schemas.openxmlformats.org/drawingml/2006/main" noGrp="1"/>
          </p:cNvSpPr>
          <p:nvPr/>
        </p:nvSpPr>
        <p:spPr>
          <a:xfrm xmlns:a="http://schemas.openxmlformats.org/drawingml/2006/main">
            <a:off x="4276725" y="2457450"/>
            <a:ext cx="3333750" cy="685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5C6470"/>
                </a:solidFill>
                <a:latin typeface="Arial"/>
                <a:ea typeface="Arial"/>
                <a:cs typeface="Arial"/>
              </a:defRPr>
            </a:pPr>
            <a:r>
              <a:rPr sz="1500" b="0" i="0">
                <a:solidFill>
                  <a:srgbClr val="5C6470"/>
                </a:solidFill>
                <a:latin typeface="Arial"/>
                <a:ea typeface="Arial"/>
                <a:cs typeface="Arial"/>
              </a:rPr>
              <a:t>Security, latency and device constraints</a:t>
            </a:r>
          </a:p>
        </p:txBody>
      </p:sp>
      <p:cxnSp>
        <p:nvCxnSpPr>
          <p:cNvPr id="41" name="dsr-rule-1"/>
          <p:cNvCxnSpPr/>
          <p:nvPr/>
        </p:nvCxnSpPr>
        <p:spPr>
          <a:xfrm xmlns:a="http://schemas.openxmlformats.org/drawingml/2006/main">
            <a:off x="4276725" y="3314700"/>
            <a:ext cx="3333750" cy="0"/>
          </a:xfrm>
          <a:prstGeom xmlns:a="http://schemas.openxmlformats.org/drawingml/2006/main" prst="straightConnector1">
            <a:avLst/>
          </a:prstGeom>
          <a:ln xmlns:a="http://schemas.openxmlformats.org/drawingml/2006/main" w="9525">
            <a:solidFill>
              <a:srgbClr val="B8BCC4"/>
            </a:solidFill>
            <a:prstDash val="solid"/>
          </a:ln>
        </p:spPr>
      </p:cxnSp>
      <p:sp>
        <p:nvSpPr>
          <p:cNvPr id="13" name="dsr-num-2">
            <a:extLst xmlns:a="http://schemas.openxmlformats.org/drawingml/2006/main">
              <a:ext uri="{FF2B5EF4-FFF2-40B4-BE49-F238E27FC236}">
                <a16:creationId xmlns:a16="http://schemas.microsoft.com/office/drawing/2014/main" id="{62B6119C-4D92-4B46-AF9A-446C1E1ABB4C}"/>
              </a:ext>
            </a:extLst>
          </p:cNvPr>
          <p:cNvSpPr>
            <a:spLocks xmlns:a="http://schemas.openxmlformats.org/drawingml/2006/main" noGrp="1"/>
          </p:cNvSpPr>
          <p:nvPr/>
        </p:nvSpPr>
        <p:spPr>
          <a:xfrm xmlns:a="http://schemas.openxmlformats.org/drawingml/2006/main">
            <a:off x="8058150" y="1524000"/>
            <a:ext cx="41910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350" b="1" i="0">
                <a:solidFill>
                  <a:srgbClr val="3D8DFF"/>
                </a:solidFill>
                <a:latin typeface="Arial"/>
                <a:ea typeface="Arial"/>
                <a:cs typeface="Arial"/>
              </a:defRPr>
            </a:pPr>
            <a:r>
              <a:rPr sz="1350" b="1" i="0">
                <a:solidFill>
                  <a:srgbClr val="3D8DFF"/>
                </a:solidFill>
                <a:latin typeface="Arial"/>
                <a:ea typeface="Arial"/>
                <a:cs typeface="Arial"/>
              </a:rPr>
              <a:t>03</a:t>
            </a:r>
          </a:p>
        </p:txBody>
      </p:sp>
      <p:sp>
        <p:nvSpPr>
          <p:cNvPr id="14" name="dsr-head-2">
            <a:extLst xmlns:a="http://schemas.openxmlformats.org/drawingml/2006/main">
              <a:ext uri="{FF2B5EF4-FFF2-40B4-BE49-F238E27FC236}">
                <a16:creationId xmlns:a16="http://schemas.microsoft.com/office/drawing/2014/main" id="{B4355095-3AE0-4BEB-9662-29F0D0229697}"/>
              </a:ext>
            </a:extLst>
          </p:cNvPr>
          <p:cNvSpPr>
            <a:spLocks xmlns:a="http://schemas.openxmlformats.org/drawingml/2006/main" noGrp="1"/>
          </p:cNvSpPr>
          <p:nvPr/>
        </p:nvSpPr>
        <p:spPr>
          <a:xfrm xmlns:a="http://schemas.openxmlformats.org/drawingml/2006/main">
            <a:off x="8058150" y="1971675"/>
            <a:ext cx="3333750" cy="361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875" b="1" i="0">
                <a:solidFill>
                  <a:srgbClr val="101114"/>
                </a:solidFill>
                <a:latin typeface="Arial"/>
                <a:ea typeface="Arial"/>
                <a:cs typeface="Arial"/>
              </a:defRPr>
            </a:pPr>
            <a:r>
              <a:rPr sz="1875" b="1" i="0">
                <a:solidFill>
                  <a:srgbClr val="101114"/>
                </a:solidFill>
                <a:latin typeface="Arial"/>
                <a:ea typeface="Arial"/>
                <a:cs typeface="Arial"/>
              </a:rPr>
              <a:t>Design</a:t>
            </a:r>
          </a:p>
        </p:txBody>
      </p:sp>
      <p:sp>
        <p:nvSpPr>
          <p:cNvPr id="15" name="dsr-body-2">
            <a:extLst xmlns:a="http://schemas.openxmlformats.org/drawingml/2006/main">
              <a:ext uri="{FF2B5EF4-FFF2-40B4-BE49-F238E27FC236}">
                <a16:creationId xmlns:a16="http://schemas.microsoft.com/office/drawing/2014/main" id="{D7884DD0-726A-4E7D-A608-6451FCFA6EE4}"/>
              </a:ext>
            </a:extLst>
          </p:cNvPr>
          <p:cNvSpPr>
            <a:spLocks xmlns:a="http://schemas.openxmlformats.org/drawingml/2006/main" noGrp="1"/>
          </p:cNvSpPr>
          <p:nvPr/>
        </p:nvSpPr>
        <p:spPr>
          <a:xfrm xmlns:a="http://schemas.openxmlformats.org/drawingml/2006/main">
            <a:off x="8058150" y="2457450"/>
            <a:ext cx="3333750" cy="685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5C6470"/>
                </a:solidFill>
                <a:latin typeface="Arial"/>
                <a:ea typeface="Arial"/>
                <a:cs typeface="Arial"/>
              </a:defRPr>
            </a:pPr>
            <a:r>
              <a:rPr sz="1500" b="0" i="0">
                <a:solidFill>
                  <a:srgbClr val="5C6470"/>
                </a:solidFill>
                <a:latin typeface="Arial"/>
                <a:ea typeface="Arial"/>
                <a:cs typeface="Arial"/>
              </a:rPr>
              <a:t>Protocol, roles and ledger structure</a:t>
            </a:r>
          </a:p>
        </p:txBody>
      </p:sp>
      <p:cxnSp>
        <p:nvCxnSpPr>
          <p:cNvPr id="45" name="dsr-rule-2"/>
          <p:cNvCxnSpPr/>
          <p:nvPr/>
        </p:nvCxnSpPr>
        <p:spPr>
          <a:xfrm xmlns:a="http://schemas.openxmlformats.org/drawingml/2006/main">
            <a:off x="8058150" y="3314700"/>
            <a:ext cx="3333750" cy="0"/>
          </a:xfrm>
          <a:prstGeom xmlns:a="http://schemas.openxmlformats.org/drawingml/2006/main" prst="straightConnector1">
            <a:avLst/>
          </a:prstGeom>
          <a:ln xmlns:a="http://schemas.openxmlformats.org/drawingml/2006/main" w="9525">
            <a:solidFill>
              <a:srgbClr val="B8BCC4"/>
            </a:solidFill>
            <a:prstDash val="solid"/>
          </a:ln>
        </p:spPr>
      </p:cxnSp>
      <p:sp>
        <p:nvSpPr>
          <p:cNvPr id="17" name="dsr-num-3">
            <a:extLst xmlns:a="http://schemas.openxmlformats.org/drawingml/2006/main">
              <a:ext uri="{FF2B5EF4-FFF2-40B4-BE49-F238E27FC236}">
                <a16:creationId xmlns:a16="http://schemas.microsoft.com/office/drawing/2014/main" id="{06ED6A88-1AE2-45EB-AB6D-F32BE009531B}"/>
              </a:ext>
            </a:extLst>
          </p:cNvPr>
          <p:cNvSpPr>
            <a:spLocks xmlns:a="http://schemas.openxmlformats.org/drawingml/2006/main" noGrp="1"/>
          </p:cNvSpPr>
          <p:nvPr/>
        </p:nvSpPr>
        <p:spPr>
          <a:xfrm xmlns:a="http://schemas.openxmlformats.org/drawingml/2006/main">
            <a:off x="495300" y="3714750"/>
            <a:ext cx="41910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350" b="1" i="0">
                <a:solidFill>
                  <a:srgbClr val="3D8DFF"/>
                </a:solidFill>
                <a:latin typeface="Arial"/>
                <a:ea typeface="Arial"/>
                <a:cs typeface="Arial"/>
              </a:defRPr>
            </a:pPr>
            <a:r>
              <a:rPr sz="1350" b="1" i="0">
                <a:solidFill>
                  <a:srgbClr val="3D8DFF"/>
                </a:solidFill>
                <a:latin typeface="Arial"/>
                <a:ea typeface="Arial"/>
                <a:cs typeface="Arial"/>
              </a:rPr>
              <a:t>04</a:t>
            </a:r>
          </a:p>
        </p:txBody>
      </p:sp>
      <p:sp>
        <p:nvSpPr>
          <p:cNvPr id="18" name="dsr-head-3">
            <a:extLst xmlns:a="http://schemas.openxmlformats.org/drawingml/2006/main">
              <a:ext uri="{FF2B5EF4-FFF2-40B4-BE49-F238E27FC236}">
                <a16:creationId xmlns:a16="http://schemas.microsoft.com/office/drawing/2014/main" id="{A66DEFF6-0CD5-4421-A9C8-FBD4C26F6A15}"/>
              </a:ext>
            </a:extLst>
          </p:cNvPr>
          <p:cNvSpPr>
            <a:spLocks xmlns:a="http://schemas.openxmlformats.org/drawingml/2006/main" noGrp="1"/>
          </p:cNvSpPr>
          <p:nvPr/>
        </p:nvSpPr>
        <p:spPr>
          <a:xfrm xmlns:a="http://schemas.openxmlformats.org/drawingml/2006/main">
            <a:off x="495300" y="4162425"/>
            <a:ext cx="3333750" cy="361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875" b="1" i="0">
                <a:solidFill>
                  <a:srgbClr val="101114"/>
                </a:solidFill>
                <a:latin typeface="Arial"/>
                <a:ea typeface="Arial"/>
                <a:cs typeface="Arial"/>
              </a:defRPr>
            </a:pPr>
            <a:r>
              <a:rPr sz="1875" b="1" i="0">
                <a:solidFill>
                  <a:srgbClr val="101114"/>
                </a:solidFill>
                <a:latin typeface="Arial"/>
                <a:ea typeface="Arial"/>
                <a:cs typeface="Arial"/>
              </a:rPr>
              <a:t>Development</a:t>
            </a:r>
          </a:p>
        </p:txBody>
      </p:sp>
      <p:sp>
        <p:nvSpPr>
          <p:cNvPr id="19" name="dsr-body-3">
            <a:extLst xmlns:a="http://schemas.openxmlformats.org/drawingml/2006/main">
              <a:ext uri="{FF2B5EF4-FFF2-40B4-BE49-F238E27FC236}">
                <a16:creationId xmlns:a16="http://schemas.microsoft.com/office/drawing/2014/main" id="{54456CCC-54F8-4339-9F99-47076DE3852E}"/>
              </a:ext>
            </a:extLst>
          </p:cNvPr>
          <p:cNvSpPr>
            <a:spLocks xmlns:a="http://schemas.openxmlformats.org/drawingml/2006/main" noGrp="1"/>
          </p:cNvSpPr>
          <p:nvPr/>
        </p:nvSpPr>
        <p:spPr>
          <a:xfrm xmlns:a="http://schemas.openxmlformats.org/drawingml/2006/main">
            <a:off x="495300" y="4648200"/>
            <a:ext cx="3333750" cy="685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5C6470"/>
                </a:solidFill>
                <a:latin typeface="Arial"/>
                <a:ea typeface="Arial"/>
                <a:cs typeface="Arial"/>
              </a:defRPr>
            </a:pPr>
            <a:r>
              <a:rPr sz="1500" b="0" i="0">
                <a:solidFill>
                  <a:srgbClr val="5C6470"/>
                </a:solidFill>
                <a:latin typeface="Arial"/>
                <a:ea typeface="Arial"/>
                <a:cs typeface="Arial"/>
              </a:rPr>
              <a:t>PUF, gateway and smart contracts</a:t>
            </a:r>
          </a:p>
        </p:txBody>
      </p:sp>
      <p:cxnSp>
        <p:nvCxnSpPr>
          <p:cNvPr id="49" name="dsr-rule-3"/>
          <p:cNvCxnSpPr/>
          <p:nvPr/>
        </p:nvCxnSpPr>
        <p:spPr>
          <a:xfrm xmlns:a="http://schemas.openxmlformats.org/drawingml/2006/main">
            <a:off x="495300" y="5505450"/>
            <a:ext cx="3333750" cy="0"/>
          </a:xfrm>
          <a:prstGeom xmlns:a="http://schemas.openxmlformats.org/drawingml/2006/main" prst="straightConnector1">
            <a:avLst/>
          </a:prstGeom>
          <a:ln xmlns:a="http://schemas.openxmlformats.org/drawingml/2006/main" w="9525">
            <a:solidFill>
              <a:srgbClr val="B8BCC4"/>
            </a:solidFill>
            <a:prstDash val="solid"/>
          </a:ln>
        </p:spPr>
      </p:cxnSp>
      <p:sp>
        <p:nvSpPr>
          <p:cNvPr id="21" name="dsr-num-4">
            <a:extLst xmlns:a="http://schemas.openxmlformats.org/drawingml/2006/main">
              <a:ext uri="{FF2B5EF4-FFF2-40B4-BE49-F238E27FC236}">
                <a16:creationId xmlns:a16="http://schemas.microsoft.com/office/drawing/2014/main" id="{12507889-CEAA-48AB-B6DC-0C7533DCCADF}"/>
              </a:ext>
            </a:extLst>
          </p:cNvPr>
          <p:cNvSpPr>
            <a:spLocks xmlns:a="http://schemas.openxmlformats.org/drawingml/2006/main" noGrp="1"/>
          </p:cNvSpPr>
          <p:nvPr/>
        </p:nvSpPr>
        <p:spPr>
          <a:xfrm xmlns:a="http://schemas.openxmlformats.org/drawingml/2006/main">
            <a:off x="4276725" y="3714750"/>
            <a:ext cx="41910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350" b="1" i="0">
                <a:solidFill>
                  <a:srgbClr val="3D8DFF"/>
                </a:solidFill>
                <a:latin typeface="Arial"/>
                <a:ea typeface="Arial"/>
                <a:cs typeface="Arial"/>
              </a:defRPr>
            </a:pPr>
            <a:r>
              <a:rPr sz="1350" b="1" i="0">
                <a:solidFill>
                  <a:srgbClr val="3D8DFF"/>
                </a:solidFill>
                <a:latin typeface="Arial"/>
                <a:ea typeface="Arial"/>
                <a:cs typeface="Arial"/>
              </a:rPr>
              <a:t>05</a:t>
            </a:r>
          </a:p>
        </p:txBody>
      </p:sp>
      <p:sp>
        <p:nvSpPr>
          <p:cNvPr id="22" name="dsr-head-4">
            <a:extLst xmlns:a="http://schemas.openxmlformats.org/drawingml/2006/main">
              <a:ext uri="{FF2B5EF4-FFF2-40B4-BE49-F238E27FC236}">
                <a16:creationId xmlns:a16="http://schemas.microsoft.com/office/drawing/2014/main" id="{441B9C58-03EE-42F2-B2B7-B776E6FFFDAC}"/>
              </a:ext>
            </a:extLst>
          </p:cNvPr>
          <p:cNvSpPr>
            <a:spLocks xmlns:a="http://schemas.openxmlformats.org/drawingml/2006/main" noGrp="1"/>
          </p:cNvSpPr>
          <p:nvPr/>
        </p:nvSpPr>
        <p:spPr>
          <a:xfrm xmlns:a="http://schemas.openxmlformats.org/drawingml/2006/main">
            <a:off x="4276725" y="4162425"/>
            <a:ext cx="3333750" cy="361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875" b="1" i="0">
                <a:solidFill>
                  <a:srgbClr val="101114"/>
                </a:solidFill>
                <a:latin typeface="Arial"/>
                <a:ea typeface="Arial"/>
                <a:cs typeface="Arial"/>
              </a:defRPr>
            </a:pPr>
            <a:r>
              <a:rPr sz="1875" b="1" i="0">
                <a:solidFill>
                  <a:srgbClr val="101114"/>
                </a:solidFill>
                <a:latin typeface="Arial"/>
                <a:ea typeface="Arial"/>
                <a:cs typeface="Arial"/>
              </a:rPr>
              <a:t>Demonstration</a:t>
            </a:r>
          </a:p>
        </p:txBody>
      </p:sp>
      <p:sp>
        <p:nvSpPr>
          <p:cNvPr id="23" name="dsr-body-4">
            <a:extLst xmlns:a="http://schemas.openxmlformats.org/drawingml/2006/main">
              <a:ext uri="{FF2B5EF4-FFF2-40B4-BE49-F238E27FC236}">
                <a16:creationId xmlns:a16="http://schemas.microsoft.com/office/drawing/2014/main" id="{DEAC4018-5168-4142-8839-70FDD7CCF6D9}"/>
              </a:ext>
            </a:extLst>
          </p:cNvPr>
          <p:cNvSpPr>
            <a:spLocks xmlns:a="http://schemas.openxmlformats.org/drawingml/2006/main" noGrp="1"/>
          </p:cNvSpPr>
          <p:nvPr/>
        </p:nvSpPr>
        <p:spPr>
          <a:xfrm xmlns:a="http://schemas.openxmlformats.org/drawingml/2006/main">
            <a:off x="4276725" y="4648200"/>
            <a:ext cx="3333750" cy="685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5C6470"/>
                </a:solidFill>
                <a:latin typeface="Arial"/>
                <a:ea typeface="Arial"/>
                <a:cs typeface="Arial"/>
              </a:defRPr>
            </a:pPr>
            <a:r>
              <a:rPr sz="1500" b="0" i="0">
                <a:solidFill>
                  <a:srgbClr val="5C6470"/>
                </a:solidFill>
                <a:latin typeface="Arial"/>
                <a:ea typeface="Arial"/>
                <a:cs typeface="Arial"/>
              </a:rPr>
              <a:t>Simulated multi-stage supply chain</a:t>
            </a:r>
          </a:p>
        </p:txBody>
      </p:sp>
      <p:cxnSp>
        <p:nvCxnSpPr>
          <p:cNvPr id="53" name="dsr-rule-4"/>
          <p:cNvCxnSpPr/>
          <p:nvPr/>
        </p:nvCxnSpPr>
        <p:spPr>
          <a:xfrm xmlns:a="http://schemas.openxmlformats.org/drawingml/2006/main">
            <a:off x="4276725" y="5505450"/>
            <a:ext cx="3333750" cy="0"/>
          </a:xfrm>
          <a:prstGeom xmlns:a="http://schemas.openxmlformats.org/drawingml/2006/main" prst="straightConnector1">
            <a:avLst/>
          </a:prstGeom>
          <a:ln xmlns:a="http://schemas.openxmlformats.org/drawingml/2006/main" w="9525">
            <a:solidFill>
              <a:srgbClr val="B8BCC4"/>
            </a:solidFill>
            <a:prstDash val="solid"/>
          </a:ln>
        </p:spPr>
      </p:cxnSp>
      <p:sp>
        <p:nvSpPr>
          <p:cNvPr id="25" name="dsr-num-5">
            <a:extLst xmlns:a="http://schemas.openxmlformats.org/drawingml/2006/main">
              <a:ext uri="{FF2B5EF4-FFF2-40B4-BE49-F238E27FC236}">
                <a16:creationId xmlns:a16="http://schemas.microsoft.com/office/drawing/2014/main" id="{A6F17CC3-1B2F-4C9F-AF45-FC51433B63C3}"/>
              </a:ext>
            </a:extLst>
          </p:cNvPr>
          <p:cNvSpPr>
            <a:spLocks xmlns:a="http://schemas.openxmlformats.org/drawingml/2006/main" noGrp="1"/>
          </p:cNvSpPr>
          <p:nvPr/>
        </p:nvSpPr>
        <p:spPr>
          <a:xfrm xmlns:a="http://schemas.openxmlformats.org/drawingml/2006/main">
            <a:off x="8058150" y="3714750"/>
            <a:ext cx="41910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350" b="1" i="0">
                <a:solidFill>
                  <a:srgbClr val="3D8DFF"/>
                </a:solidFill>
                <a:latin typeface="Arial"/>
                <a:ea typeface="Arial"/>
                <a:cs typeface="Arial"/>
              </a:defRPr>
            </a:pPr>
            <a:r>
              <a:rPr sz="1350" b="1" i="0">
                <a:solidFill>
                  <a:srgbClr val="3D8DFF"/>
                </a:solidFill>
                <a:latin typeface="Arial"/>
                <a:ea typeface="Arial"/>
                <a:cs typeface="Arial"/>
              </a:rPr>
              <a:t>06</a:t>
            </a:r>
          </a:p>
        </p:txBody>
      </p:sp>
      <p:sp>
        <p:nvSpPr>
          <p:cNvPr id="26" name="dsr-head-5">
            <a:extLst xmlns:a="http://schemas.openxmlformats.org/drawingml/2006/main">
              <a:ext uri="{FF2B5EF4-FFF2-40B4-BE49-F238E27FC236}">
                <a16:creationId xmlns:a16="http://schemas.microsoft.com/office/drawing/2014/main" id="{0B23A2ED-F87C-40E8-A26F-26D450A88BE7}"/>
              </a:ext>
            </a:extLst>
          </p:cNvPr>
          <p:cNvSpPr>
            <a:spLocks xmlns:a="http://schemas.openxmlformats.org/drawingml/2006/main" noGrp="1"/>
          </p:cNvSpPr>
          <p:nvPr/>
        </p:nvSpPr>
        <p:spPr>
          <a:xfrm xmlns:a="http://schemas.openxmlformats.org/drawingml/2006/main">
            <a:off x="8058150" y="4162425"/>
            <a:ext cx="3333750" cy="361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875" b="1" i="0">
                <a:solidFill>
                  <a:srgbClr val="101114"/>
                </a:solidFill>
                <a:latin typeface="Arial"/>
                <a:ea typeface="Arial"/>
                <a:cs typeface="Arial"/>
              </a:defRPr>
            </a:pPr>
            <a:r>
              <a:rPr sz="1875" b="1" i="0">
                <a:solidFill>
                  <a:srgbClr val="101114"/>
                </a:solidFill>
                <a:latin typeface="Arial"/>
                <a:ea typeface="Arial"/>
                <a:cs typeface="Arial"/>
              </a:rPr>
              <a:t>Evaluation</a:t>
            </a:r>
          </a:p>
        </p:txBody>
      </p:sp>
      <p:sp>
        <p:nvSpPr>
          <p:cNvPr id="27" name="dsr-body-5">
            <a:extLst xmlns:a="http://schemas.openxmlformats.org/drawingml/2006/main">
              <a:ext uri="{FF2B5EF4-FFF2-40B4-BE49-F238E27FC236}">
                <a16:creationId xmlns:a16="http://schemas.microsoft.com/office/drawing/2014/main" id="{81E4C4D1-6C9B-4FEB-97D0-09314BF47F2D}"/>
              </a:ext>
            </a:extLst>
          </p:cNvPr>
          <p:cNvSpPr>
            <a:spLocks xmlns:a="http://schemas.openxmlformats.org/drawingml/2006/main" noGrp="1"/>
          </p:cNvSpPr>
          <p:nvPr/>
        </p:nvSpPr>
        <p:spPr>
          <a:xfrm xmlns:a="http://schemas.openxmlformats.org/drawingml/2006/main">
            <a:off x="8058150" y="4648200"/>
            <a:ext cx="3333750" cy="685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5C6470"/>
                </a:solidFill>
                <a:latin typeface="Arial"/>
                <a:ea typeface="Arial"/>
                <a:cs typeface="Arial"/>
              </a:defRPr>
            </a:pPr>
            <a:r>
              <a:rPr sz="1500" b="0" i="0">
                <a:solidFill>
                  <a:srgbClr val="5C6470"/>
                </a:solidFill>
                <a:latin typeface="Arial"/>
                <a:ea typeface="Arial"/>
                <a:cs typeface="Arial"/>
              </a:rPr>
              <a:t>Controlled security and performance tests</a:t>
            </a:r>
          </a:p>
        </p:txBody>
      </p:sp>
      <p:cxnSp>
        <p:nvCxnSpPr>
          <p:cNvPr id="57" name="dsr-rule-5"/>
          <p:cNvCxnSpPr/>
          <p:nvPr/>
        </p:nvCxnSpPr>
        <p:spPr>
          <a:xfrm xmlns:a="http://schemas.openxmlformats.org/drawingml/2006/main">
            <a:off x="8058150" y="5505450"/>
            <a:ext cx="3333750" cy="0"/>
          </a:xfrm>
          <a:prstGeom xmlns:a="http://schemas.openxmlformats.org/drawingml/2006/main" prst="straightConnector1">
            <a:avLst/>
          </a:prstGeom>
          <a:ln xmlns:a="http://schemas.openxmlformats.org/drawingml/2006/main" w="28575">
            <a:solidFill>
              <a:srgbClr val="3D8DFF"/>
            </a:solidFill>
            <a:prstDash val="solid"/>
          </a:ln>
        </p:spPr>
      </p:cxnSp>
      <p:sp>
        <p:nvSpPr>
          <p:cNvPr id="29" name="dsr-justification">
            <a:extLst xmlns:a="http://schemas.openxmlformats.org/drawingml/2006/main">
              <a:ext uri="{FF2B5EF4-FFF2-40B4-BE49-F238E27FC236}">
                <a16:creationId xmlns:a16="http://schemas.microsoft.com/office/drawing/2014/main" id="{E8A4C703-F461-4833-B39F-1742EB5BBBF7}"/>
              </a:ext>
            </a:extLst>
          </p:cNvPr>
          <p:cNvSpPr>
            <a:spLocks xmlns:a="http://schemas.openxmlformats.org/drawingml/2006/main" noGrp="1"/>
          </p:cNvSpPr>
          <p:nvPr/>
        </p:nvSpPr>
        <p:spPr>
          <a:xfrm xmlns:a="http://schemas.openxmlformats.org/drawingml/2006/main">
            <a:off x="495300" y="5953125"/>
            <a:ext cx="11201400" cy="3238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75" b="1" i="0">
                <a:solidFill>
                  <a:srgbClr val="101114"/>
                </a:solidFill>
                <a:latin typeface="Arial"/>
                <a:ea typeface="Arial"/>
                <a:cs typeface="Arial"/>
              </a:defRPr>
            </a:pPr>
            <a:r>
              <a:rPr sz="1575" b="1" i="0">
                <a:solidFill>
                  <a:srgbClr val="101114"/>
                </a:solidFill>
                <a:latin typeface="Arial"/>
                <a:ea typeface="Arial"/>
                <a:cs typeface="Arial"/>
              </a:rPr>
              <a:t>Justification: the research creates a working security artefact and tests whether it solves the identified problem.</a:t>
            </a:r>
          </a:p>
        </p:txBody>
      </p:sp>
    </p:spTree>
    <p:extLst>
      <p:ext uri="{BB962C8B-B14F-4D97-AF65-F5344CB8AC3E}">
        <p14:creationId xmlns:p14="http://schemas.microsoft.com/office/powerpoint/2010/main" val="524296441"/>
      </p:ext>
    </p:extLst>
  </p:cSld>
</p:sld>
</file>

<file path=ppt/slides/slide10.xml><?xml version="1.0" encoding="utf-8"?>
<p:sld xmlns:p="http://schemas.openxmlformats.org/presentationml/2006/main">
  <p:cSld>
    <p:spTree>
      <p:nvGrpSpPr>
        <p:cNvPr id="1" name=""/>
        <p:cNvGrpSpPr/>
        <p:nvPr/>
      </p:nvGrpSpPr>
      <p:grpSpPr>
        <a:xfrm xmlns:a="http://schemas.openxmlformats.org/drawingml/2006/main"/>
      </p:grpSpPr>
      <p:sp>
        <p:nvSpPr>
          <p:cNvPr id="1" name="slide-10-title">
            <a:extLst xmlns:a="http://schemas.openxmlformats.org/drawingml/2006/main">
              <a:ext uri="{FF2B5EF4-FFF2-40B4-BE49-F238E27FC236}">
                <a16:creationId xmlns:a16="http://schemas.microsoft.com/office/drawing/2014/main" id="{4BF3CCCC-EA50-42F7-B6AB-90234C389747}"/>
              </a:ext>
            </a:extLst>
          </p:cNvPr>
          <p:cNvSpPr>
            <a:spLocks xmlns:a="http://schemas.openxmlformats.org/drawingml/2006/main" noGrp="1"/>
          </p:cNvSpPr>
          <p:nvPr/>
        </p:nvSpPr>
        <p:spPr>
          <a:xfrm xmlns:a="http://schemas.openxmlformats.org/drawingml/2006/main">
            <a:off x="495300" y="323850"/>
            <a:ext cx="11201400" cy="647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89257"/>
          </a:bodyPr>
          <a:lstStyle xmlns:a="http://schemas.openxmlformats.org/drawingml/2006/main"/>
          <a:p xmlns:a="http://schemas.openxmlformats.org/drawingml/2006/main">
            <a:pPr algn="l">
              <a:defRPr sz="3600" b="1" i="0">
                <a:solidFill>
                  <a:srgbClr val="101114"/>
                </a:solidFill>
                <a:latin typeface="Arial"/>
                <a:ea typeface="Arial"/>
                <a:cs typeface="Arial"/>
              </a:defRPr>
            </a:pPr>
            <a:r>
              <a:rPr sz="3600" b="1" i="0">
                <a:solidFill>
                  <a:srgbClr val="101114"/>
                </a:solidFill>
                <a:latin typeface="Arial"/>
                <a:ea typeface="Arial"/>
                <a:cs typeface="Arial"/>
              </a:rPr>
              <a:t>Evaluation combines security, reliability and performance</a:t>
            </a:r>
          </a:p>
        </p:txBody>
      </p:sp>
      <p:cxnSp>
        <p:nvCxnSpPr>
          <p:cNvPr id="44" name="slide-10-title-rule"/>
          <p:cNvCxnSpPr/>
          <p:nvPr/>
        </p:nvCxnSpPr>
        <p:spPr>
          <a:xfrm xmlns:a="http://schemas.openxmlformats.org/drawingml/2006/main">
            <a:off x="495300" y="1085850"/>
            <a:ext cx="11201400" cy="0"/>
          </a:xfrm>
          <a:prstGeom xmlns:a="http://schemas.openxmlformats.org/drawingml/2006/main" prst="straightConnector1">
            <a:avLst/>
          </a:prstGeom>
          <a:ln xmlns:a="http://schemas.openxmlformats.org/drawingml/2006/main" w="9525">
            <a:solidFill>
              <a:srgbClr val="B8BCC4"/>
            </a:solidFill>
            <a:prstDash val="solid"/>
          </a:ln>
        </p:spPr>
      </p:cxnSp>
      <p:sp>
        <p:nvSpPr>
          <p:cNvPr id="3" name="slide-10-citation">
            <a:extLst xmlns:a="http://schemas.openxmlformats.org/drawingml/2006/main">
              <a:ext uri="{FF2B5EF4-FFF2-40B4-BE49-F238E27FC236}">
                <a16:creationId xmlns:a16="http://schemas.microsoft.com/office/drawing/2014/main" id="{F80160A0-5970-4AA0-949B-F0494FE9E806}"/>
              </a:ext>
            </a:extLst>
          </p:cNvPr>
          <p:cNvSpPr>
            <a:spLocks xmlns:a="http://schemas.openxmlformats.org/drawingml/2006/main" noGrp="1"/>
          </p:cNvSpPr>
          <p:nvPr/>
        </p:nvSpPr>
        <p:spPr>
          <a:xfrm xmlns:a="http://schemas.openxmlformats.org/drawingml/2006/main">
            <a:off x="571500" y="6400800"/>
            <a:ext cx="10020300" cy="2095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9525" tIns="9525" rIns="9525" bIns="9525" anchor="t">
            <a:noAutofit/>
          </a:bodyPr>
          <a:lstStyle xmlns:a="http://schemas.openxmlformats.org/drawingml/2006/main"/>
          <a:p xmlns:a="http://schemas.openxmlformats.org/drawingml/2006/main">
            <a:pPr algn="l">
              <a:defRPr sz="900" b="0" i="0">
                <a:solidFill>
                  <a:srgbClr val="5C6470"/>
                </a:solidFill>
                <a:latin typeface="Arial"/>
                <a:ea typeface="Arial"/>
                <a:cs typeface="Arial"/>
              </a:defRPr>
            </a:pPr>
            <a:r>
              <a:rPr sz="900" b="0" i="0">
                <a:solidFill>
                  <a:srgbClr val="5C6470"/>
                </a:solidFill>
                <a:latin typeface="Arial"/>
                <a:ea typeface="Arial"/>
                <a:cs typeface="Arial"/>
              </a:rPr>
              <a:t>Metrics informed by recent PUF and blockchain-IoT research [2]-[5]</a:t>
            </a:r>
          </a:p>
        </p:txBody>
      </p:sp>
      <p:sp>
        <p:nvSpPr>
          <p:cNvPr id="4" name="slide-10-number">
            <a:extLst xmlns:a="http://schemas.openxmlformats.org/drawingml/2006/main">
              <a:ext uri="{FF2B5EF4-FFF2-40B4-BE49-F238E27FC236}">
                <a16:creationId xmlns:a16="http://schemas.microsoft.com/office/drawing/2014/main" id="{B39D0141-22E8-4418-B0E8-9C1B46CD855C}"/>
              </a:ext>
            </a:extLst>
          </p:cNvPr>
          <p:cNvSpPr>
            <a:spLocks xmlns:a="http://schemas.openxmlformats.org/drawingml/2006/main" noGrp="1"/>
          </p:cNvSpPr>
          <p:nvPr/>
        </p:nvSpPr>
        <p:spPr>
          <a:xfrm xmlns:a="http://schemas.openxmlformats.org/drawingml/2006/main">
            <a:off x="11144250" y="6362700"/>
            <a:ext cx="552450" cy="228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r">
              <a:defRPr sz="1050" b="0" i="0">
                <a:solidFill>
                  <a:srgbClr val="5C6470"/>
                </a:solidFill>
                <a:latin typeface="Arial"/>
                <a:ea typeface="Arial"/>
                <a:cs typeface="Arial"/>
              </a:defRPr>
            </a:pPr>
            <a:r>
              <a:rPr sz="1050" b="0" i="0">
                <a:solidFill>
                  <a:srgbClr val="5C6470"/>
                </a:solidFill>
                <a:latin typeface="Arial"/>
                <a:ea typeface="Arial"/>
                <a:cs typeface="Arial"/>
              </a:rPr>
              <a:t>10</a:t>
            </a:r>
          </a:p>
        </p:txBody>
      </p:sp>
      <p:sp>
        <p:nvSpPr>
          <p:cNvPr id="5" name="evaluation-panel-0">
            <a:extLst xmlns:a="http://schemas.openxmlformats.org/drawingml/2006/main">
              <a:ext uri="{FF2B5EF4-FFF2-40B4-BE49-F238E27FC236}">
                <a16:creationId xmlns:a16="http://schemas.microsoft.com/office/drawing/2014/main" id="{D22F253D-0A79-47AD-8501-BFABC24D177E}"/>
              </a:ext>
            </a:extLst>
          </p:cNvPr>
          <p:cNvSpPr>
            <a:spLocks xmlns:a="http://schemas.openxmlformats.org/drawingml/2006/main" noGrp="1"/>
          </p:cNvSpPr>
          <p:nvPr/>
        </p:nvSpPr>
        <p:spPr>
          <a:xfrm xmlns:a="http://schemas.openxmlformats.org/drawingml/2006/main">
            <a:off x="495300" y="1524000"/>
            <a:ext cx="3333750" cy="4324350"/>
          </a:xfrm>
          <a:prstGeom xmlns:a="http://schemas.openxmlformats.org/drawingml/2006/main" prst="rect">
            <a:avLst/>
          </a:prstGeom>
          <a:solidFill xmlns:a="http://schemas.openxmlformats.org/drawingml/2006/main">
            <a:srgbClr val="F1F2F4"/>
          </a:solidFill>
          <a:ln xmlns:a="http://schemas.openxmlformats.org/drawingml/2006/main" w="0">
            <a:solidFill>
              <a:srgbClr val="F1F2F4"/>
            </a:solidFill>
            <a:prstDash val="solid"/>
          </a:ln>
        </p:spPr>
      </p:sp>
      <p:sp>
        <p:nvSpPr>
          <p:cNvPr id="6" name="evaluation-num-0">
            <a:extLst xmlns:a="http://schemas.openxmlformats.org/drawingml/2006/main">
              <a:ext uri="{FF2B5EF4-FFF2-40B4-BE49-F238E27FC236}">
                <a16:creationId xmlns:a16="http://schemas.microsoft.com/office/drawing/2014/main" id="{F570C13E-4021-4E26-B5CB-A7D72AF3AA34}"/>
              </a:ext>
            </a:extLst>
          </p:cNvPr>
          <p:cNvSpPr>
            <a:spLocks xmlns:a="http://schemas.openxmlformats.org/drawingml/2006/main" noGrp="1"/>
          </p:cNvSpPr>
          <p:nvPr/>
        </p:nvSpPr>
        <p:spPr>
          <a:xfrm xmlns:a="http://schemas.openxmlformats.org/drawingml/2006/main">
            <a:off x="723900" y="1752600"/>
            <a:ext cx="400050" cy="285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350" b="1" i="0">
                <a:solidFill>
                  <a:srgbClr val="3D8DFF"/>
                </a:solidFill>
                <a:latin typeface="Arial"/>
                <a:ea typeface="Arial"/>
                <a:cs typeface="Arial"/>
              </a:defRPr>
            </a:pPr>
            <a:r>
              <a:rPr sz="1350" b="1" i="0">
                <a:solidFill>
                  <a:srgbClr val="3D8DFF"/>
                </a:solidFill>
                <a:latin typeface="Arial"/>
                <a:ea typeface="Arial"/>
                <a:cs typeface="Arial"/>
              </a:rPr>
              <a:t>01</a:t>
            </a:r>
          </a:p>
        </p:txBody>
      </p:sp>
      <p:sp>
        <p:nvSpPr>
          <p:cNvPr id="7" name="evaluation-title-0">
            <a:extLst xmlns:a="http://schemas.openxmlformats.org/drawingml/2006/main">
              <a:ext uri="{FF2B5EF4-FFF2-40B4-BE49-F238E27FC236}">
                <a16:creationId xmlns:a16="http://schemas.microsoft.com/office/drawing/2014/main" id="{824B2029-5005-499C-B084-210B8999F450}"/>
              </a:ext>
            </a:extLst>
          </p:cNvPr>
          <p:cNvSpPr>
            <a:spLocks xmlns:a="http://schemas.openxmlformats.org/drawingml/2006/main" noGrp="1"/>
          </p:cNvSpPr>
          <p:nvPr/>
        </p:nvSpPr>
        <p:spPr>
          <a:xfrm xmlns:a="http://schemas.openxmlformats.org/drawingml/2006/main">
            <a:off x="723900" y="2209800"/>
            <a:ext cx="2876550" cy="361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950" b="1" i="0">
                <a:solidFill>
                  <a:srgbClr val="101114"/>
                </a:solidFill>
                <a:latin typeface="Arial"/>
                <a:ea typeface="Arial"/>
                <a:cs typeface="Arial"/>
              </a:defRPr>
            </a:pPr>
            <a:r>
              <a:rPr sz="1950" b="1" i="0">
                <a:solidFill>
                  <a:srgbClr val="101114"/>
                </a:solidFill>
                <a:latin typeface="Arial"/>
                <a:ea typeface="Arial"/>
                <a:cs typeface="Arial"/>
              </a:rPr>
              <a:t>Test environment</a:t>
            </a:r>
          </a:p>
        </p:txBody>
      </p:sp>
      <p:sp>
        <p:nvSpPr>
          <p:cNvPr id="8" name="evaluation-dot-0-0">
            <a:extLst xmlns:a="http://schemas.openxmlformats.org/drawingml/2006/main">
              <a:ext uri="{FF2B5EF4-FFF2-40B4-BE49-F238E27FC236}">
                <a16:creationId xmlns:a16="http://schemas.microsoft.com/office/drawing/2014/main" id="{338FEC19-AF4D-4B8C-B413-743DDE5D8CA4}"/>
              </a:ext>
            </a:extLst>
          </p:cNvPr>
          <p:cNvSpPr>
            <a:spLocks xmlns:a="http://schemas.openxmlformats.org/drawingml/2006/main" noGrp="1"/>
          </p:cNvSpPr>
          <p:nvPr/>
        </p:nvSpPr>
        <p:spPr>
          <a:xfrm xmlns:a="http://schemas.openxmlformats.org/drawingml/2006/main">
            <a:off x="742950" y="2943225"/>
            <a:ext cx="85725" cy="85725"/>
          </a:xfrm>
          <a:prstGeom xmlns:a="http://schemas.openxmlformats.org/drawingml/2006/main" prst="roundRect">
            <a:avLst>
              <a:gd name="adj" fmla="val 50000"/>
            </a:avLst>
          </a:prstGeom>
          <a:solidFill xmlns:a="http://schemas.openxmlformats.org/drawingml/2006/main">
            <a:srgbClr val="3D8DFF"/>
          </a:solidFill>
          <a:ln xmlns:a="http://schemas.openxmlformats.org/drawingml/2006/main" w="0">
            <a:solidFill>
              <a:srgbClr val="3D8DFF"/>
            </a:solidFill>
            <a:prstDash val="solid"/>
          </a:ln>
        </p:spPr>
      </p:sp>
      <p:sp>
        <p:nvSpPr>
          <p:cNvPr id="9" name="evaluation-item-0-0">
            <a:extLst xmlns:a="http://schemas.openxmlformats.org/drawingml/2006/main">
              <a:ext uri="{FF2B5EF4-FFF2-40B4-BE49-F238E27FC236}">
                <a16:creationId xmlns:a16="http://schemas.microsoft.com/office/drawing/2014/main" id="{2DE4BD0B-507A-4418-8529-9CB890BF0ACE}"/>
              </a:ext>
            </a:extLst>
          </p:cNvPr>
          <p:cNvSpPr>
            <a:spLocks xmlns:a="http://schemas.openxmlformats.org/drawingml/2006/main" noGrp="1"/>
          </p:cNvSpPr>
          <p:nvPr/>
        </p:nvSpPr>
        <p:spPr>
          <a:xfrm xmlns:a="http://schemas.openxmlformats.org/drawingml/2006/main">
            <a:off x="952500" y="2895600"/>
            <a:ext cx="2628900" cy="4000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0" i="0">
                <a:solidFill>
                  <a:srgbClr val="101114"/>
                </a:solidFill>
                <a:latin typeface="Arial"/>
                <a:ea typeface="Arial"/>
                <a:cs typeface="Arial"/>
              </a:defRPr>
            </a:pPr>
            <a:r>
              <a:rPr sz="1425" b="0" i="0">
                <a:solidFill>
                  <a:srgbClr val="101114"/>
                </a:solidFill>
                <a:latin typeface="Arial"/>
                <a:ea typeface="Arial"/>
                <a:cs typeface="Arial"/>
              </a:rPr>
              <a:t>4-6 low-cost devices</a:t>
            </a:r>
          </a:p>
        </p:txBody>
      </p:sp>
      <p:sp>
        <p:nvSpPr>
          <p:cNvPr id="10" name="evaluation-dot-0-1">
            <a:extLst xmlns:a="http://schemas.openxmlformats.org/drawingml/2006/main">
              <a:ext uri="{FF2B5EF4-FFF2-40B4-BE49-F238E27FC236}">
                <a16:creationId xmlns:a16="http://schemas.microsoft.com/office/drawing/2014/main" id="{756C16D0-C4F8-4CB0-8F61-26FD8D11EF06}"/>
              </a:ext>
            </a:extLst>
          </p:cNvPr>
          <p:cNvSpPr>
            <a:spLocks xmlns:a="http://schemas.openxmlformats.org/drawingml/2006/main" noGrp="1"/>
          </p:cNvSpPr>
          <p:nvPr/>
        </p:nvSpPr>
        <p:spPr>
          <a:xfrm xmlns:a="http://schemas.openxmlformats.org/drawingml/2006/main">
            <a:off x="742950" y="3467100"/>
            <a:ext cx="85725" cy="85725"/>
          </a:xfrm>
          <a:prstGeom xmlns:a="http://schemas.openxmlformats.org/drawingml/2006/main" prst="roundRect">
            <a:avLst>
              <a:gd name="adj" fmla="val 50000"/>
            </a:avLst>
          </a:prstGeom>
          <a:solidFill xmlns:a="http://schemas.openxmlformats.org/drawingml/2006/main">
            <a:srgbClr val="3D8DFF"/>
          </a:solidFill>
          <a:ln xmlns:a="http://schemas.openxmlformats.org/drawingml/2006/main" w="0">
            <a:solidFill>
              <a:srgbClr val="3D8DFF"/>
            </a:solidFill>
            <a:prstDash val="solid"/>
          </a:ln>
        </p:spPr>
      </p:sp>
      <p:sp>
        <p:nvSpPr>
          <p:cNvPr id="11" name="evaluation-item-0-1">
            <a:extLst xmlns:a="http://schemas.openxmlformats.org/drawingml/2006/main">
              <a:ext uri="{FF2B5EF4-FFF2-40B4-BE49-F238E27FC236}">
                <a16:creationId xmlns:a16="http://schemas.microsoft.com/office/drawing/2014/main" id="{86A93618-D941-49C2-81AC-483F4F97CED1}"/>
              </a:ext>
            </a:extLst>
          </p:cNvPr>
          <p:cNvSpPr>
            <a:spLocks xmlns:a="http://schemas.openxmlformats.org/drawingml/2006/main" noGrp="1"/>
          </p:cNvSpPr>
          <p:nvPr/>
        </p:nvSpPr>
        <p:spPr>
          <a:xfrm xmlns:a="http://schemas.openxmlformats.org/drawingml/2006/main">
            <a:off x="952500" y="3419475"/>
            <a:ext cx="2628900" cy="4000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0" i="0">
                <a:solidFill>
                  <a:srgbClr val="101114"/>
                </a:solidFill>
                <a:latin typeface="Arial"/>
                <a:ea typeface="Arial"/>
                <a:cs typeface="Arial"/>
              </a:defRPr>
            </a:pPr>
            <a:r>
              <a:rPr sz="1425" b="0" i="0">
                <a:solidFill>
                  <a:srgbClr val="101114"/>
                </a:solidFill>
                <a:latin typeface="Arial"/>
                <a:ea typeface="Arial"/>
                <a:cs typeface="Arial"/>
              </a:rPr>
              <a:t>Edge verification gateway</a:t>
            </a:r>
          </a:p>
        </p:txBody>
      </p:sp>
      <p:sp>
        <p:nvSpPr>
          <p:cNvPr id="12" name="evaluation-dot-0-2">
            <a:extLst xmlns:a="http://schemas.openxmlformats.org/drawingml/2006/main">
              <a:ext uri="{FF2B5EF4-FFF2-40B4-BE49-F238E27FC236}">
                <a16:creationId xmlns:a16="http://schemas.microsoft.com/office/drawing/2014/main" id="{7CCB9554-E0E1-4D35-BD8E-27C59D4AAC8A}"/>
              </a:ext>
            </a:extLst>
          </p:cNvPr>
          <p:cNvSpPr>
            <a:spLocks xmlns:a="http://schemas.openxmlformats.org/drawingml/2006/main" noGrp="1"/>
          </p:cNvSpPr>
          <p:nvPr/>
        </p:nvSpPr>
        <p:spPr>
          <a:xfrm xmlns:a="http://schemas.openxmlformats.org/drawingml/2006/main">
            <a:off x="742950" y="3990975"/>
            <a:ext cx="85725" cy="85725"/>
          </a:xfrm>
          <a:prstGeom xmlns:a="http://schemas.openxmlformats.org/drawingml/2006/main" prst="roundRect">
            <a:avLst>
              <a:gd name="adj" fmla="val 50000"/>
            </a:avLst>
          </a:prstGeom>
          <a:solidFill xmlns:a="http://schemas.openxmlformats.org/drawingml/2006/main">
            <a:srgbClr val="3D8DFF"/>
          </a:solidFill>
          <a:ln xmlns:a="http://schemas.openxmlformats.org/drawingml/2006/main" w="0">
            <a:solidFill>
              <a:srgbClr val="3D8DFF"/>
            </a:solidFill>
            <a:prstDash val="solid"/>
          </a:ln>
        </p:spPr>
      </p:sp>
      <p:sp>
        <p:nvSpPr>
          <p:cNvPr id="13" name="evaluation-item-0-2">
            <a:extLst xmlns:a="http://schemas.openxmlformats.org/drawingml/2006/main">
              <a:ext uri="{FF2B5EF4-FFF2-40B4-BE49-F238E27FC236}">
                <a16:creationId xmlns:a16="http://schemas.microsoft.com/office/drawing/2014/main" id="{D4CDEAE2-0602-4C7B-9867-06BADAD7363B}"/>
              </a:ext>
            </a:extLst>
          </p:cNvPr>
          <p:cNvSpPr>
            <a:spLocks xmlns:a="http://schemas.openxmlformats.org/drawingml/2006/main" noGrp="1"/>
          </p:cNvSpPr>
          <p:nvPr/>
        </p:nvSpPr>
        <p:spPr>
          <a:xfrm xmlns:a="http://schemas.openxmlformats.org/drawingml/2006/main">
            <a:off x="952500" y="3943350"/>
            <a:ext cx="2628900" cy="4000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95392"/>
          </a:bodyPr>
          <a:lstStyle xmlns:a="http://schemas.openxmlformats.org/drawingml/2006/main"/>
          <a:p xmlns:a="http://schemas.openxmlformats.org/drawingml/2006/main">
            <a:pPr algn="l">
              <a:defRPr sz="1425" b="0" i="0">
                <a:solidFill>
                  <a:srgbClr val="101114"/>
                </a:solidFill>
                <a:latin typeface="Arial"/>
                <a:ea typeface="Arial"/>
                <a:cs typeface="Arial"/>
              </a:defRPr>
            </a:pPr>
            <a:r>
              <a:rPr sz="1425" b="0" i="0">
                <a:solidFill>
                  <a:srgbClr val="101114"/>
                </a:solidFill>
                <a:latin typeface="Arial"/>
                <a:ea typeface="Arial"/>
                <a:cs typeface="Arial"/>
              </a:rPr>
              <a:t>Three-organisation Fabric network</a:t>
            </a:r>
          </a:p>
        </p:txBody>
      </p:sp>
      <p:sp>
        <p:nvSpPr>
          <p:cNvPr id="14" name="evaluation-dot-0-3">
            <a:extLst xmlns:a="http://schemas.openxmlformats.org/drawingml/2006/main">
              <a:ext uri="{FF2B5EF4-FFF2-40B4-BE49-F238E27FC236}">
                <a16:creationId xmlns:a16="http://schemas.microsoft.com/office/drawing/2014/main" id="{D45D33B6-1AFC-404F-9C25-83DAB5B6F6ED}"/>
              </a:ext>
            </a:extLst>
          </p:cNvPr>
          <p:cNvSpPr>
            <a:spLocks xmlns:a="http://schemas.openxmlformats.org/drawingml/2006/main" noGrp="1"/>
          </p:cNvSpPr>
          <p:nvPr/>
        </p:nvSpPr>
        <p:spPr>
          <a:xfrm xmlns:a="http://schemas.openxmlformats.org/drawingml/2006/main">
            <a:off x="742950" y="4514850"/>
            <a:ext cx="85725" cy="85725"/>
          </a:xfrm>
          <a:prstGeom xmlns:a="http://schemas.openxmlformats.org/drawingml/2006/main" prst="roundRect">
            <a:avLst>
              <a:gd name="adj" fmla="val 50000"/>
            </a:avLst>
          </a:prstGeom>
          <a:solidFill xmlns:a="http://schemas.openxmlformats.org/drawingml/2006/main">
            <a:srgbClr val="3D8DFF"/>
          </a:solidFill>
          <a:ln xmlns:a="http://schemas.openxmlformats.org/drawingml/2006/main" w="0">
            <a:solidFill>
              <a:srgbClr val="3D8DFF"/>
            </a:solidFill>
            <a:prstDash val="solid"/>
          </a:ln>
        </p:spPr>
      </p:sp>
      <p:sp>
        <p:nvSpPr>
          <p:cNvPr id="15" name="evaluation-item-0-3">
            <a:extLst xmlns:a="http://schemas.openxmlformats.org/drawingml/2006/main">
              <a:ext uri="{FF2B5EF4-FFF2-40B4-BE49-F238E27FC236}">
                <a16:creationId xmlns:a16="http://schemas.microsoft.com/office/drawing/2014/main" id="{7142AFC5-DBA5-4A8B-ADB4-EA0DB7EF99EB}"/>
              </a:ext>
            </a:extLst>
          </p:cNvPr>
          <p:cNvSpPr>
            <a:spLocks xmlns:a="http://schemas.openxmlformats.org/drawingml/2006/main" noGrp="1"/>
          </p:cNvSpPr>
          <p:nvPr/>
        </p:nvSpPr>
        <p:spPr>
          <a:xfrm xmlns:a="http://schemas.openxmlformats.org/drawingml/2006/main">
            <a:off x="952500" y="4467225"/>
            <a:ext cx="2628900" cy="4000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92105"/>
          </a:bodyPr>
          <a:lstStyle xmlns:a="http://schemas.openxmlformats.org/drawingml/2006/main"/>
          <a:p xmlns:a="http://schemas.openxmlformats.org/drawingml/2006/main">
            <a:pPr algn="l">
              <a:defRPr sz="1425" b="0" i="0">
                <a:solidFill>
                  <a:srgbClr val="101114"/>
                </a:solidFill>
                <a:latin typeface="Arial"/>
                <a:ea typeface="Arial"/>
                <a:cs typeface="Arial"/>
              </a:defRPr>
            </a:pPr>
            <a:r>
              <a:rPr sz="1425" b="0" i="0">
                <a:solidFill>
                  <a:srgbClr val="101114"/>
                </a:solidFill>
                <a:latin typeface="Arial"/>
                <a:ea typeface="Arial"/>
                <a:cs typeface="Arial"/>
              </a:rPr>
              <a:t>Temperature, voltage and restart variation</a:t>
            </a:r>
          </a:p>
        </p:txBody>
      </p:sp>
      <p:sp>
        <p:nvSpPr>
          <p:cNvPr id="16" name="evaluation-panel-1">
            <a:extLst xmlns:a="http://schemas.openxmlformats.org/drawingml/2006/main">
              <a:ext uri="{FF2B5EF4-FFF2-40B4-BE49-F238E27FC236}">
                <a16:creationId xmlns:a16="http://schemas.microsoft.com/office/drawing/2014/main" id="{2182F7CB-B224-427C-8EED-71490802591F}"/>
              </a:ext>
            </a:extLst>
          </p:cNvPr>
          <p:cNvSpPr>
            <a:spLocks xmlns:a="http://schemas.openxmlformats.org/drawingml/2006/main" noGrp="1"/>
          </p:cNvSpPr>
          <p:nvPr/>
        </p:nvSpPr>
        <p:spPr>
          <a:xfrm xmlns:a="http://schemas.openxmlformats.org/drawingml/2006/main">
            <a:off x="4276725" y="1524000"/>
            <a:ext cx="3333750" cy="4324350"/>
          </a:xfrm>
          <a:prstGeom xmlns:a="http://schemas.openxmlformats.org/drawingml/2006/main" prst="rect">
            <a:avLst/>
          </a:prstGeom>
          <a:solidFill xmlns:a="http://schemas.openxmlformats.org/drawingml/2006/main">
            <a:srgbClr val="D0EDFA"/>
          </a:solidFill>
          <a:ln xmlns:a="http://schemas.openxmlformats.org/drawingml/2006/main" w="0">
            <a:solidFill>
              <a:srgbClr val="D0EDFA"/>
            </a:solidFill>
            <a:prstDash val="solid"/>
          </a:ln>
        </p:spPr>
      </p:sp>
      <p:sp>
        <p:nvSpPr>
          <p:cNvPr id="17" name="evaluation-num-1">
            <a:extLst xmlns:a="http://schemas.openxmlformats.org/drawingml/2006/main">
              <a:ext uri="{FF2B5EF4-FFF2-40B4-BE49-F238E27FC236}">
                <a16:creationId xmlns:a16="http://schemas.microsoft.com/office/drawing/2014/main" id="{3435BFD3-8834-4249-8D4E-15A57DD6CA3E}"/>
              </a:ext>
            </a:extLst>
          </p:cNvPr>
          <p:cNvSpPr>
            <a:spLocks xmlns:a="http://schemas.openxmlformats.org/drawingml/2006/main" noGrp="1"/>
          </p:cNvSpPr>
          <p:nvPr/>
        </p:nvSpPr>
        <p:spPr>
          <a:xfrm xmlns:a="http://schemas.openxmlformats.org/drawingml/2006/main">
            <a:off x="4505325" y="1752600"/>
            <a:ext cx="400050" cy="285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350" b="1" i="0">
                <a:solidFill>
                  <a:srgbClr val="3D8DFF"/>
                </a:solidFill>
                <a:latin typeface="Arial"/>
                <a:ea typeface="Arial"/>
                <a:cs typeface="Arial"/>
              </a:defRPr>
            </a:pPr>
            <a:r>
              <a:rPr sz="1350" b="1" i="0">
                <a:solidFill>
                  <a:srgbClr val="3D8DFF"/>
                </a:solidFill>
                <a:latin typeface="Arial"/>
                <a:ea typeface="Arial"/>
                <a:cs typeface="Arial"/>
              </a:rPr>
              <a:t>02</a:t>
            </a:r>
          </a:p>
        </p:txBody>
      </p:sp>
      <p:sp>
        <p:nvSpPr>
          <p:cNvPr id="18" name="evaluation-title-1">
            <a:extLst xmlns:a="http://schemas.openxmlformats.org/drawingml/2006/main">
              <a:ext uri="{FF2B5EF4-FFF2-40B4-BE49-F238E27FC236}">
                <a16:creationId xmlns:a16="http://schemas.microsoft.com/office/drawing/2014/main" id="{49FACF81-310E-4D2B-BAF5-B4F0EF172C0D}"/>
              </a:ext>
            </a:extLst>
          </p:cNvPr>
          <p:cNvSpPr>
            <a:spLocks xmlns:a="http://schemas.openxmlformats.org/drawingml/2006/main" noGrp="1"/>
          </p:cNvSpPr>
          <p:nvPr/>
        </p:nvSpPr>
        <p:spPr>
          <a:xfrm xmlns:a="http://schemas.openxmlformats.org/drawingml/2006/main">
            <a:off x="4505325" y="2209800"/>
            <a:ext cx="2876550" cy="361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950" b="1" i="0">
                <a:solidFill>
                  <a:srgbClr val="101114"/>
                </a:solidFill>
                <a:latin typeface="Arial"/>
                <a:ea typeface="Arial"/>
                <a:cs typeface="Arial"/>
              </a:defRPr>
            </a:pPr>
            <a:r>
              <a:rPr sz="1950" b="1" i="0">
                <a:solidFill>
                  <a:srgbClr val="101114"/>
                </a:solidFill>
                <a:latin typeface="Arial"/>
                <a:ea typeface="Arial"/>
                <a:cs typeface="Arial"/>
              </a:rPr>
              <a:t>Attack scenarios</a:t>
            </a:r>
          </a:p>
        </p:txBody>
      </p:sp>
      <p:sp>
        <p:nvSpPr>
          <p:cNvPr id="19" name="evaluation-dot-1-0">
            <a:extLst xmlns:a="http://schemas.openxmlformats.org/drawingml/2006/main">
              <a:ext uri="{FF2B5EF4-FFF2-40B4-BE49-F238E27FC236}">
                <a16:creationId xmlns:a16="http://schemas.microsoft.com/office/drawing/2014/main" id="{95E0CF10-FDC5-43E4-8BD0-FA238D21A114}"/>
              </a:ext>
            </a:extLst>
          </p:cNvPr>
          <p:cNvSpPr>
            <a:spLocks xmlns:a="http://schemas.openxmlformats.org/drawingml/2006/main" noGrp="1"/>
          </p:cNvSpPr>
          <p:nvPr/>
        </p:nvSpPr>
        <p:spPr>
          <a:xfrm xmlns:a="http://schemas.openxmlformats.org/drawingml/2006/main">
            <a:off x="4524375" y="2943225"/>
            <a:ext cx="85725" cy="85725"/>
          </a:xfrm>
          <a:prstGeom xmlns:a="http://schemas.openxmlformats.org/drawingml/2006/main" prst="roundRect">
            <a:avLst>
              <a:gd name="adj" fmla="val 50000"/>
            </a:avLst>
          </a:prstGeom>
          <a:solidFill xmlns:a="http://schemas.openxmlformats.org/drawingml/2006/main">
            <a:srgbClr val="3D8DFF"/>
          </a:solidFill>
          <a:ln xmlns:a="http://schemas.openxmlformats.org/drawingml/2006/main" w="0">
            <a:solidFill>
              <a:srgbClr val="3D8DFF"/>
            </a:solidFill>
            <a:prstDash val="solid"/>
          </a:ln>
        </p:spPr>
      </p:sp>
      <p:sp>
        <p:nvSpPr>
          <p:cNvPr id="20" name="evaluation-item-1-0">
            <a:extLst xmlns:a="http://schemas.openxmlformats.org/drawingml/2006/main">
              <a:ext uri="{FF2B5EF4-FFF2-40B4-BE49-F238E27FC236}">
                <a16:creationId xmlns:a16="http://schemas.microsoft.com/office/drawing/2014/main" id="{C3195E5A-48D4-47F8-9C60-E859758C5949}"/>
              </a:ext>
            </a:extLst>
          </p:cNvPr>
          <p:cNvSpPr>
            <a:spLocks xmlns:a="http://schemas.openxmlformats.org/drawingml/2006/main" noGrp="1"/>
          </p:cNvSpPr>
          <p:nvPr/>
        </p:nvSpPr>
        <p:spPr>
          <a:xfrm xmlns:a="http://schemas.openxmlformats.org/drawingml/2006/main">
            <a:off x="4733925" y="2895600"/>
            <a:ext cx="2628900" cy="4000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0" i="0">
                <a:solidFill>
                  <a:srgbClr val="101114"/>
                </a:solidFill>
                <a:latin typeface="Arial"/>
                <a:ea typeface="Arial"/>
                <a:cs typeface="Arial"/>
              </a:defRPr>
            </a:pPr>
            <a:r>
              <a:rPr sz="1425" b="0" i="0">
                <a:solidFill>
                  <a:srgbClr val="101114"/>
                </a:solidFill>
                <a:latin typeface="Arial"/>
                <a:ea typeface="Arial"/>
                <a:cs typeface="Arial"/>
              </a:rPr>
              <a:t>Genuine component</a:t>
            </a:r>
          </a:p>
        </p:txBody>
      </p:sp>
      <p:sp>
        <p:nvSpPr>
          <p:cNvPr id="21" name="evaluation-dot-1-1">
            <a:extLst xmlns:a="http://schemas.openxmlformats.org/drawingml/2006/main">
              <a:ext uri="{FF2B5EF4-FFF2-40B4-BE49-F238E27FC236}">
                <a16:creationId xmlns:a16="http://schemas.microsoft.com/office/drawing/2014/main" id="{F03BBC08-91FA-4D46-80A5-6BB58D13A0E6}"/>
              </a:ext>
            </a:extLst>
          </p:cNvPr>
          <p:cNvSpPr>
            <a:spLocks xmlns:a="http://schemas.openxmlformats.org/drawingml/2006/main" noGrp="1"/>
          </p:cNvSpPr>
          <p:nvPr/>
        </p:nvSpPr>
        <p:spPr>
          <a:xfrm xmlns:a="http://schemas.openxmlformats.org/drawingml/2006/main">
            <a:off x="4524375" y="3467100"/>
            <a:ext cx="85725" cy="85725"/>
          </a:xfrm>
          <a:prstGeom xmlns:a="http://schemas.openxmlformats.org/drawingml/2006/main" prst="roundRect">
            <a:avLst>
              <a:gd name="adj" fmla="val 50000"/>
            </a:avLst>
          </a:prstGeom>
          <a:solidFill xmlns:a="http://schemas.openxmlformats.org/drawingml/2006/main">
            <a:srgbClr val="3D8DFF"/>
          </a:solidFill>
          <a:ln xmlns:a="http://schemas.openxmlformats.org/drawingml/2006/main" w="0">
            <a:solidFill>
              <a:srgbClr val="3D8DFF"/>
            </a:solidFill>
            <a:prstDash val="solid"/>
          </a:ln>
        </p:spPr>
      </p:sp>
      <p:sp>
        <p:nvSpPr>
          <p:cNvPr id="22" name="evaluation-item-1-1">
            <a:extLst xmlns:a="http://schemas.openxmlformats.org/drawingml/2006/main">
              <a:ext uri="{FF2B5EF4-FFF2-40B4-BE49-F238E27FC236}">
                <a16:creationId xmlns:a16="http://schemas.microsoft.com/office/drawing/2014/main" id="{0DB4C0B3-2554-474F-9DAC-15217BA2DE4C}"/>
              </a:ext>
            </a:extLst>
          </p:cNvPr>
          <p:cNvSpPr>
            <a:spLocks xmlns:a="http://schemas.openxmlformats.org/drawingml/2006/main" noGrp="1"/>
          </p:cNvSpPr>
          <p:nvPr/>
        </p:nvSpPr>
        <p:spPr>
          <a:xfrm xmlns:a="http://schemas.openxmlformats.org/drawingml/2006/main">
            <a:off x="4733925" y="3419475"/>
            <a:ext cx="2628900" cy="4000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0" i="0">
                <a:solidFill>
                  <a:srgbClr val="101114"/>
                </a:solidFill>
                <a:latin typeface="Arial"/>
                <a:ea typeface="Arial"/>
                <a:cs typeface="Arial"/>
              </a:defRPr>
            </a:pPr>
            <a:r>
              <a:rPr sz="1425" b="0" i="0">
                <a:solidFill>
                  <a:srgbClr val="101114"/>
                </a:solidFill>
                <a:latin typeface="Arial"/>
                <a:ea typeface="Arial"/>
                <a:cs typeface="Arial"/>
              </a:rPr>
              <a:t>Cloned identifier</a:t>
            </a:r>
          </a:p>
        </p:txBody>
      </p:sp>
      <p:sp>
        <p:nvSpPr>
          <p:cNvPr id="23" name="evaluation-dot-1-2">
            <a:extLst xmlns:a="http://schemas.openxmlformats.org/drawingml/2006/main">
              <a:ext uri="{FF2B5EF4-FFF2-40B4-BE49-F238E27FC236}">
                <a16:creationId xmlns:a16="http://schemas.microsoft.com/office/drawing/2014/main" id="{E8FC8BCB-8FA5-4F88-87D0-1EB4D7861E67}"/>
              </a:ext>
            </a:extLst>
          </p:cNvPr>
          <p:cNvSpPr>
            <a:spLocks xmlns:a="http://schemas.openxmlformats.org/drawingml/2006/main" noGrp="1"/>
          </p:cNvSpPr>
          <p:nvPr/>
        </p:nvSpPr>
        <p:spPr>
          <a:xfrm xmlns:a="http://schemas.openxmlformats.org/drawingml/2006/main">
            <a:off x="4524375" y="3990975"/>
            <a:ext cx="85725" cy="85725"/>
          </a:xfrm>
          <a:prstGeom xmlns:a="http://schemas.openxmlformats.org/drawingml/2006/main" prst="roundRect">
            <a:avLst>
              <a:gd name="adj" fmla="val 50000"/>
            </a:avLst>
          </a:prstGeom>
          <a:solidFill xmlns:a="http://schemas.openxmlformats.org/drawingml/2006/main">
            <a:srgbClr val="3D8DFF"/>
          </a:solidFill>
          <a:ln xmlns:a="http://schemas.openxmlformats.org/drawingml/2006/main" w="0">
            <a:solidFill>
              <a:srgbClr val="3D8DFF"/>
            </a:solidFill>
            <a:prstDash val="solid"/>
          </a:ln>
        </p:spPr>
      </p:sp>
      <p:sp>
        <p:nvSpPr>
          <p:cNvPr id="24" name="evaluation-item-1-2">
            <a:extLst xmlns:a="http://schemas.openxmlformats.org/drawingml/2006/main">
              <a:ext uri="{FF2B5EF4-FFF2-40B4-BE49-F238E27FC236}">
                <a16:creationId xmlns:a16="http://schemas.microsoft.com/office/drawing/2014/main" id="{254DED63-1CEA-448F-A890-3E96594D71AB}"/>
              </a:ext>
            </a:extLst>
          </p:cNvPr>
          <p:cNvSpPr>
            <a:spLocks xmlns:a="http://schemas.openxmlformats.org/drawingml/2006/main" noGrp="1"/>
          </p:cNvSpPr>
          <p:nvPr/>
        </p:nvSpPr>
        <p:spPr>
          <a:xfrm xmlns:a="http://schemas.openxmlformats.org/drawingml/2006/main">
            <a:off x="4733925" y="3943350"/>
            <a:ext cx="2628900" cy="4000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0" i="0">
                <a:solidFill>
                  <a:srgbClr val="101114"/>
                </a:solidFill>
                <a:latin typeface="Arial"/>
                <a:ea typeface="Arial"/>
                <a:cs typeface="Arial"/>
              </a:defRPr>
            </a:pPr>
            <a:r>
              <a:rPr sz="1425" b="0" i="0">
                <a:solidFill>
                  <a:srgbClr val="101114"/>
                </a:solidFill>
                <a:latin typeface="Arial"/>
                <a:ea typeface="Arial"/>
                <a:cs typeface="Arial"/>
              </a:rPr>
              <a:t>Component substitution</a:t>
            </a:r>
          </a:p>
        </p:txBody>
      </p:sp>
      <p:sp>
        <p:nvSpPr>
          <p:cNvPr id="25" name="evaluation-dot-1-3">
            <a:extLst xmlns:a="http://schemas.openxmlformats.org/drawingml/2006/main">
              <a:ext uri="{FF2B5EF4-FFF2-40B4-BE49-F238E27FC236}">
                <a16:creationId xmlns:a16="http://schemas.microsoft.com/office/drawing/2014/main" id="{120C9D9E-6100-459E-800D-F582B365262B}"/>
              </a:ext>
            </a:extLst>
          </p:cNvPr>
          <p:cNvSpPr>
            <a:spLocks xmlns:a="http://schemas.openxmlformats.org/drawingml/2006/main" noGrp="1"/>
          </p:cNvSpPr>
          <p:nvPr/>
        </p:nvSpPr>
        <p:spPr>
          <a:xfrm xmlns:a="http://schemas.openxmlformats.org/drawingml/2006/main">
            <a:off x="4524375" y="4514850"/>
            <a:ext cx="85725" cy="85725"/>
          </a:xfrm>
          <a:prstGeom xmlns:a="http://schemas.openxmlformats.org/drawingml/2006/main" prst="roundRect">
            <a:avLst>
              <a:gd name="adj" fmla="val 50000"/>
            </a:avLst>
          </a:prstGeom>
          <a:solidFill xmlns:a="http://schemas.openxmlformats.org/drawingml/2006/main">
            <a:srgbClr val="3D8DFF"/>
          </a:solidFill>
          <a:ln xmlns:a="http://schemas.openxmlformats.org/drawingml/2006/main" w="0">
            <a:solidFill>
              <a:srgbClr val="3D8DFF"/>
            </a:solidFill>
            <a:prstDash val="solid"/>
          </a:ln>
        </p:spPr>
      </p:sp>
      <p:sp>
        <p:nvSpPr>
          <p:cNvPr id="26" name="evaluation-item-1-3">
            <a:extLst xmlns:a="http://schemas.openxmlformats.org/drawingml/2006/main">
              <a:ext uri="{FF2B5EF4-FFF2-40B4-BE49-F238E27FC236}">
                <a16:creationId xmlns:a16="http://schemas.microsoft.com/office/drawing/2014/main" id="{C773B2F5-8995-491E-BAE7-34EDDF03D2B4}"/>
              </a:ext>
            </a:extLst>
          </p:cNvPr>
          <p:cNvSpPr>
            <a:spLocks xmlns:a="http://schemas.openxmlformats.org/drawingml/2006/main" noGrp="1"/>
          </p:cNvSpPr>
          <p:nvPr/>
        </p:nvSpPr>
        <p:spPr>
          <a:xfrm xmlns:a="http://schemas.openxmlformats.org/drawingml/2006/main">
            <a:off x="4733925" y="4467225"/>
            <a:ext cx="2628900" cy="4000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0" i="0">
                <a:solidFill>
                  <a:srgbClr val="101114"/>
                </a:solidFill>
                <a:latin typeface="Arial"/>
                <a:ea typeface="Arial"/>
                <a:cs typeface="Arial"/>
              </a:defRPr>
            </a:pPr>
            <a:r>
              <a:rPr sz="1425" b="0" i="0">
                <a:solidFill>
                  <a:srgbClr val="101114"/>
                </a:solidFill>
                <a:latin typeface="Arial"/>
                <a:ea typeface="Arial"/>
                <a:cs typeface="Arial"/>
              </a:rPr>
              <a:t>Physical tampering</a:t>
            </a:r>
          </a:p>
        </p:txBody>
      </p:sp>
      <p:sp>
        <p:nvSpPr>
          <p:cNvPr id="27" name="evaluation-dot-1-4">
            <a:extLst xmlns:a="http://schemas.openxmlformats.org/drawingml/2006/main">
              <a:ext uri="{FF2B5EF4-FFF2-40B4-BE49-F238E27FC236}">
                <a16:creationId xmlns:a16="http://schemas.microsoft.com/office/drawing/2014/main" id="{C9E33F3C-589F-46D7-8F16-6B9E81BF5826}"/>
              </a:ext>
            </a:extLst>
          </p:cNvPr>
          <p:cNvSpPr>
            <a:spLocks xmlns:a="http://schemas.openxmlformats.org/drawingml/2006/main" noGrp="1"/>
          </p:cNvSpPr>
          <p:nvPr/>
        </p:nvSpPr>
        <p:spPr>
          <a:xfrm xmlns:a="http://schemas.openxmlformats.org/drawingml/2006/main">
            <a:off x="4524375" y="5038725"/>
            <a:ext cx="85725" cy="85725"/>
          </a:xfrm>
          <a:prstGeom xmlns:a="http://schemas.openxmlformats.org/drawingml/2006/main" prst="roundRect">
            <a:avLst>
              <a:gd name="adj" fmla="val 50000"/>
            </a:avLst>
          </a:prstGeom>
          <a:solidFill xmlns:a="http://schemas.openxmlformats.org/drawingml/2006/main">
            <a:srgbClr val="3D8DFF"/>
          </a:solidFill>
          <a:ln xmlns:a="http://schemas.openxmlformats.org/drawingml/2006/main" w="0">
            <a:solidFill>
              <a:srgbClr val="3D8DFF"/>
            </a:solidFill>
            <a:prstDash val="solid"/>
          </a:ln>
        </p:spPr>
      </p:sp>
      <p:sp>
        <p:nvSpPr>
          <p:cNvPr id="28" name="evaluation-item-1-4">
            <a:extLst xmlns:a="http://schemas.openxmlformats.org/drawingml/2006/main">
              <a:ext uri="{FF2B5EF4-FFF2-40B4-BE49-F238E27FC236}">
                <a16:creationId xmlns:a16="http://schemas.microsoft.com/office/drawing/2014/main" id="{A772856D-C0C8-462F-B857-5E6C7F995580}"/>
              </a:ext>
            </a:extLst>
          </p:cNvPr>
          <p:cNvSpPr>
            <a:spLocks xmlns:a="http://schemas.openxmlformats.org/drawingml/2006/main" noGrp="1"/>
          </p:cNvSpPr>
          <p:nvPr/>
        </p:nvSpPr>
        <p:spPr>
          <a:xfrm xmlns:a="http://schemas.openxmlformats.org/drawingml/2006/main">
            <a:off x="4733925" y="4991100"/>
            <a:ext cx="2628900" cy="4000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99424"/>
          </a:bodyPr>
          <a:lstStyle xmlns:a="http://schemas.openxmlformats.org/drawingml/2006/main"/>
          <a:p xmlns:a="http://schemas.openxmlformats.org/drawingml/2006/main">
            <a:pPr algn="l">
              <a:defRPr sz="1425" b="0" i="0">
                <a:solidFill>
                  <a:srgbClr val="101114"/>
                </a:solidFill>
                <a:latin typeface="Arial"/>
                <a:ea typeface="Arial"/>
                <a:cs typeface="Arial"/>
              </a:defRPr>
            </a:pPr>
            <a:r>
              <a:rPr sz="1425" b="0" i="0">
                <a:solidFill>
                  <a:srgbClr val="101114"/>
                </a:solidFill>
                <a:latin typeface="Arial"/>
                <a:ea typeface="Arial"/>
                <a:cs typeface="Arial"/>
              </a:rPr>
              <a:t>Replay and invalid custody event</a:t>
            </a:r>
          </a:p>
        </p:txBody>
      </p:sp>
      <p:sp>
        <p:nvSpPr>
          <p:cNvPr id="29" name="evaluation-panel-2">
            <a:extLst xmlns:a="http://schemas.openxmlformats.org/drawingml/2006/main">
              <a:ext uri="{FF2B5EF4-FFF2-40B4-BE49-F238E27FC236}">
                <a16:creationId xmlns:a16="http://schemas.microsoft.com/office/drawing/2014/main" id="{A67D4456-1B10-4302-ABC7-FDD02C88C706}"/>
              </a:ext>
            </a:extLst>
          </p:cNvPr>
          <p:cNvSpPr>
            <a:spLocks xmlns:a="http://schemas.openxmlformats.org/drawingml/2006/main" noGrp="1"/>
          </p:cNvSpPr>
          <p:nvPr/>
        </p:nvSpPr>
        <p:spPr>
          <a:xfrm xmlns:a="http://schemas.openxmlformats.org/drawingml/2006/main">
            <a:off x="8058150" y="1524000"/>
            <a:ext cx="3333750" cy="4324350"/>
          </a:xfrm>
          <a:prstGeom xmlns:a="http://schemas.openxmlformats.org/drawingml/2006/main" prst="rect">
            <a:avLst/>
          </a:prstGeom>
          <a:solidFill xmlns:a="http://schemas.openxmlformats.org/drawingml/2006/main">
            <a:srgbClr val="F1F2F4"/>
          </a:solidFill>
          <a:ln xmlns:a="http://schemas.openxmlformats.org/drawingml/2006/main" w="0">
            <a:solidFill>
              <a:srgbClr val="F1F2F4"/>
            </a:solidFill>
            <a:prstDash val="solid"/>
          </a:ln>
        </p:spPr>
      </p:sp>
      <p:sp>
        <p:nvSpPr>
          <p:cNvPr id="30" name="evaluation-num-2">
            <a:extLst xmlns:a="http://schemas.openxmlformats.org/drawingml/2006/main">
              <a:ext uri="{FF2B5EF4-FFF2-40B4-BE49-F238E27FC236}">
                <a16:creationId xmlns:a16="http://schemas.microsoft.com/office/drawing/2014/main" id="{AB9254E5-CBCC-4BA8-B1A1-DCCA238F2A08}"/>
              </a:ext>
            </a:extLst>
          </p:cNvPr>
          <p:cNvSpPr>
            <a:spLocks xmlns:a="http://schemas.openxmlformats.org/drawingml/2006/main" noGrp="1"/>
          </p:cNvSpPr>
          <p:nvPr/>
        </p:nvSpPr>
        <p:spPr>
          <a:xfrm xmlns:a="http://schemas.openxmlformats.org/drawingml/2006/main">
            <a:off x="8286750" y="1752600"/>
            <a:ext cx="400050" cy="285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350" b="1" i="0">
                <a:solidFill>
                  <a:srgbClr val="3D8DFF"/>
                </a:solidFill>
                <a:latin typeface="Arial"/>
                <a:ea typeface="Arial"/>
                <a:cs typeface="Arial"/>
              </a:defRPr>
            </a:pPr>
            <a:r>
              <a:rPr sz="1350" b="1" i="0">
                <a:solidFill>
                  <a:srgbClr val="3D8DFF"/>
                </a:solidFill>
                <a:latin typeface="Arial"/>
                <a:ea typeface="Arial"/>
                <a:cs typeface="Arial"/>
              </a:rPr>
              <a:t>03</a:t>
            </a:r>
          </a:p>
        </p:txBody>
      </p:sp>
      <p:sp>
        <p:nvSpPr>
          <p:cNvPr id="31" name="evaluation-title-2">
            <a:extLst xmlns:a="http://schemas.openxmlformats.org/drawingml/2006/main">
              <a:ext uri="{FF2B5EF4-FFF2-40B4-BE49-F238E27FC236}">
                <a16:creationId xmlns:a16="http://schemas.microsoft.com/office/drawing/2014/main" id="{B6521E37-CDA2-44C9-8FBA-D4617117A4BD}"/>
              </a:ext>
            </a:extLst>
          </p:cNvPr>
          <p:cNvSpPr>
            <a:spLocks xmlns:a="http://schemas.openxmlformats.org/drawingml/2006/main" noGrp="1"/>
          </p:cNvSpPr>
          <p:nvPr/>
        </p:nvSpPr>
        <p:spPr>
          <a:xfrm xmlns:a="http://schemas.openxmlformats.org/drawingml/2006/main">
            <a:off x="8286750" y="2209800"/>
            <a:ext cx="2876550" cy="361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950" b="1" i="0">
                <a:solidFill>
                  <a:srgbClr val="101114"/>
                </a:solidFill>
                <a:latin typeface="Arial"/>
                <a:ea typeface="Arial"/>
                <a:cs typeface="Arial"/>
              </a:defRPr>
            </a:pPr>
            <a:r>
              <a:rPr sz="1950" b="1" i="0">
                <a:solidFill>
                  <a:srgbClr val="101114"/>
                </a:solidFill>
                <a:latin typeface="Arial"/>
                <a:ea typeface="Arial"/>
                <a:cs typeface="Arial"/>
              </a:rPr>
              <a:t>Evaluation metrics</a:t>
            </a:r>
          </a:p>
        </p:txBody>
      </p:sp>
      <p:sp>
        <p:nvSpPr>
          <p:cNvPr id="32" name="evaluation-dot-2-0">
            <a:extLst xmlns:a="http://schemas.openxmlformats.org/drawingml/2006/main">
              <a:ext uri="{FF2B5EF4-FFF2-40B4-BE49-F238E27FC236}">
                <a16:creationId xmlns:a16="http://schemas.microsoft.com/office/drawing/2014/main" id="{A6B6BA62-9C03-4DE3-BA48-7A08E6033BA1}"/>
              </a:ext>
            </a:extLst>
          </p:cNvPr>
          <p:cNvSpPr>
            <a:spLocks xmlns:a="http://schemas.openxmlformats.org/drawingml/2006/main" noGrp="1"/>
          </p:cNvSpPr>
          <p:nvPr/>
        </p:nvSpPr>
        <p:spPr>
          <a:xfrm xmlns:a="http://schemas.openxmlformats.org/drawingml/2006/main">
            <a:off x="8305800" y="2943225"/>
            <a:ext cx="85725" cy="85725"/>
          </a:xfrm>
          <a:prstGeom xmlns:a="http://schemas.openxmlformats.org/drawingml/2006/main" prst="roundRect">
            <a:avLst>
              <a:gd name="adj" fmla="val 50000"/>
            </a:avLst>
          </a:prstGeom>
          <a:solidFill xmlns:a="http://schemas.openxmlformats.org/drawingml/2006/main">
            <a:srgbClr val="3D8DFF"/>
          </a:solidFill>
          <a:ln xmlns:a="http://schemas.openxmlformats.org/drawingml/2006/main" w="0">
            <a:solidFill>
              <a:srgbClr val="3D8DFF"/>
            </a:solidFill>
            <a:prstDash val="solid"/>
          </a:ln>
        </p:spPr>
      </p:sp>
      <p:sp>
        <p:nvSpPr>
          <p:cNvPr id="33" name="evaluation-item-2-0">
            <a:extLst xmlns:a="http://schemas.openxmlformats.org/drawingml/2006/main">
              <a:ext uri="{FF2B5EF4-FFF2-40B4-BE49-F238E27FC236}">
                <a16:creationId xmlns:a16="http://schemas.microsoft.com/office/drawing/2014/main" id="{4A6E852F-8E94-4265-8C0F-BCCC2E2EFBC3}"/>
              </a:ext>
            </a:extLst>
          </p:cNvPr>
          <p:cNvSpPr>
            <a:spLocks xmlns:a="http://schemas.openxmlformats.org/drawingml/2006/main" noGrp="1"/>
          </p:cNvSpPr>
          <p:nvPr/>
        </p:nvSpPr>
        <p:spPr>
          <a:xfrm xmlns:a="http://schemas.openxmlformats.org/drawingml/2006/main">
            <a:off x="8515350" y="2895600"/>
            <a:ext cx="2628900" cy="4000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0" i="0">
                <a:solidFill>
                  <a:srgbClr val="101114"/>
                </a:solidFill>
                <a:latin typeface="Arial"/>
                <a:ea typeface="Arial"/>
                <a:cs typeface="Arial"/>
              </a:defRPr>
            </a:pPr>
            <a:r>
              <a:rPr sz="1425" b="0" i="0">
                <a:solidFill>
                  <a:srgbClr val="101114"/>
                </a:solidFill>
                <a:latin typeface="Arial"/>
                <a:ea typeface="Arial"/>
                <a:cs typeface="Arial"/>
              </a:rPr>
              <a:t>False acceptance / rejection</a:t>
            </a:r>
          </a:p>
        </p:txBody>
      </p:sp>
      <p:sp>
        <p:nvSpPr>
          <p:cNvPr id="34" name="evaluation-dot-2-1">
            <a:extLst xmlns:a="http://schemas.openxmlformats.org/drawingml/2006/main">
              <a:ext uri="{FF2B5EF4-FFF2-40B4-BE49-F238E27FC236}">
                <a16:creationId xmlns:a16="http://schemas.microsoft.com/office/drawing/2014/main" id="{92EB26F7-563F-4AFB-AF6D-DD6157EF9809}"/>
              </a:ext>
            </a:extLst>
          </p:cNvPr>
          <p:cNvSpPr>
            <a:spLocks xmlns:a="http://schemas.openxmlformats.org/drawingml/2006/main" noGrp="1"/>
          </p:cNvSpPr>
          <p:nvPr/>
        </p:nvSpPr>
        <p:spPr>
          <a:xfrm xmlns:a="http://schemas.openxmlformats.org/drawingml/2006/main">
            <a:off x="8305800" y="3467100"/>
            <a:ext cx="85725" cy="85725"/>
          </a:xfrm>
          <a:prstGeom xmlns:a="http://schemas.openxmlformats.org/drawingml/2006/main" prst="roundRect">
            <a:avLst>
              <a:gd name="adj" fmla="val 50000"/>
            </a:avLst>
          </a:prstGeom>
          <a:solidFill xmlns:a="http://schemas.openxmlformats.org/drawingml/2006/main">
            <a:srgbClr val="3D8DFF"/>
          </a:solidFill>
          <a:ln xmlns:a="http://schemas.openxmlformats.org/drawingml/2006/main" w="0">
            <a:solidFill>
              <a:srgbClr val="3D8DFF"/>
            </a:solidFill>
            <a:prstDash val="solid"/>
          </a:ln>
        </p:spPr>
      </p:sp>
      <p:sp>
        <p:nvSpPr>
          <p:cNvPr id="35" name="evaluation-item-2-1">
            <a:extLst xmlns:a="http://schemas.openxmlformats.org/drawingml/2006/main">
              <a:ext uri="{FF2B5EF4-FFF2-40B4-BE49-F238E27FC236}">
                <a16:creationId xmlns:a16="http://schemas.microsoft.com/office/drawing/2014/main" id="{F7800DF4-01BA-4FDC-96E5-3AB0061F49A5}"/>
              </a:ext>
            </a:extLst>
          </p:cNvPr>
          <p:cNvSpPr>
            <a:spLocks xmlns:a="http://schemas.openxmlformats.org/drawingml/2006/main" noGrp="1"/>
          </p:cNvSpPr>
          <p:nvPr/>
        </p:nvSpPr>
        <p:spPr>
          <a:xfrm xmlns:a="http://schemas.openxmlformats.org/drawingml/2006/main">
            <a:off x="8515350" y="3419475"/>
            <a:ext cx="2628900" cy="4000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0" i="0">
                <a:solidFill>
                  <a:srgbClr val="101114"/>
                </a:solidFill>
                <a:latin typeface="Arial"/>
                <a:ea typeface="Arial"/>
                <a:cs typeface="Arial"/>
              </a:defRPr>
            </a:pPr>
            <a:r>
              <a:rPr sz="1425" b="0" i="0">
                <a:solidFill>
                  <a:srgbClr val="101114"/>
                </a:solidFill>
                <a:latin typeface="Arial"/>
                <a:ea typeface="Arial"/>
                <a:cs typeface="Arial"/>
              </a:rPr>
              <a:t>Precision, recall and F1-score</a:t>
            </a:r>
          </a:p>
        </p:txBody>
      </p:sp>
      <p:sp>
        <p:nvSpPr>
          <p:cNvPr id="36" name="evaluation-dot-2-2">
            <a:extLst xmlns:a="http://schemas.openxmlformats.org/drawingml/2006/main">
              <a:ext uri="{FF2B5EF4-FFF2-40B4-BE49-F238E27FC236}">
                <a16:creationId xmlns:a16="http://schemas.microsoft.com/office/drawing/2014/main" id="{572F8D02-F993-4237-9955-2E0AF3221875}"/>
              </a:ext>
            </a:extLst>
          </p:cNvPr>
          <p:cNvSpPr>
            <a:spLocks xmlns:a="http://schemas.openxmlformats.org/drawingml/2006/main" noGrp="1"/>
          </p:cNvSpPr>
          <p:nvPr/>
        </p:nvSpPr>
        <p:spPr>
          <a:xfrm xmlns:a="http://schemas.openxmlformats.org/drawingml/2006/main">
            <a:off x="8305800" y="3990975"/>
            <a:ext cx="85725" cy="85725"/>
          </a:xfrm>
          <a:prstGeom xmlns:a="http://schemas.openxmlformats.org/drawingml/2006/main" prst="roundRect">
            <a:avLst>
              <a:gd name="adj" fmla="val 50000"/>
            </a:avLst>
          </a:prstGeom>
          <a:solidFill xmlns:a="http://schemas.openxmlformats.org/drawingml/2006/main">
            <a:srgbClr val="3D8DFF"/>
          </a:solidFill>
          <a:ln xmlns:a="http://schemas.openxmlformats.org/drawingml/2006/main" w="0">
            <a:solidFill>
              <a:srgbClr val="3D8DFF"/>
            </a:solidFill>
            <a:prstDash val="solid"/>
          </a:ln>
        </p:spPr>
      </p:sp>
      <p:sp>
        <p:nvSpPr>
          <p:cNvPr id="37" name="evaluation-item-2-2">
            <a:extLst xmlns:a="http://schemas.openxmlformats.org/drawingml/2006/main">
              <a:ext uri="{FF2B5EF4-FFF2-40B4-BE49-F238E27FC236}">
                <a16:creationId xmlns:a16="http://schemas.microsoft.com/office/drawing/2014/main" id="{143A865F-23F9-4840-AB79-F1F1CA2EAF7B}"/>
              </a:ext>
            </a:extLst>
          </p:cNvPr>
          <p:cNvSpPr>
            <a:spLocks xmlns:a="http://schemas.openxmlformats.org/drawingml/2006/main" noGrp="1"/>
          </p:cNvSpPr>
          <p:nvPr/>
        </p:nvSpPr>
        <p:spPr>
          <a:xfrm xmlns:a="http://schemas.openxmlformats.org/drawingml/2006/main">
            <a:off x="8515350" y="3943350"/>
            <a:ext cx="2628900" cy="4000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0" i="0">
                <a:solidFill>
                  <a:srgbClr val="101114"/>
                </a:solidFill>
                <a:latin typeface="Arial"/>
                <a:ea typeface="Arial"/>
                <a:cs typeface="Arial"/>
              </a:defRPr>
            </a:pPr>
            <a:r>
              <a:rPr sz="1425" b="0" i="0">
                <a:solidFill>
                  <a:srgbClr val="101114"/>
                </a:solidFill>
                <a:latin typeface="Arial"/>
                <a:ea typeface="Arial"/>
                <a:cs typeface="Arial"/>
              </a:rPr>
              <a:t>Median and p95 latency</a:t>
            </a:r>
          </a:p>
        </p:txBody>
      </p:sp>
      <p:sp>
        <p:nvSpPr>
          <p:cNvPr id="38" name="evaluation-dot-2-3">
            <a:extLst xmlns:a="http://schemas.openxmlformats.org/drawingml/2006/main">
              <a:ext uri="{FF2B5EF4-FFF2-40B4-BE49-F238E27FC236}">
                <a16:creationId xmlns:a16="http://schemas.microsoft.com/office/drawing/2014/main" id="{E7D52FE2-E13D-439F-8ADA-50EAD9074188}"/>
              </a:ext>
            </a:extLst>
          </p:cNvPr>
          <p:cNvSpPr>
            <a:spLocks xmlns:a="http://schemas.openxmlformats.org/drawingml/2006/main" noGrp="1"/>
          </p:cNvSpPr>
          <p:nvPr/>
        </p:nvSpPr>
        <p:spPr>
          <a:xfrm xmlns:a="http://schemas.openxmlformats.org/drawingml/2006/main">
            <a:off x="8305800" y="4514850"/>
            <a:ext cx="85725" cy="85725"/>
          </a:xfrm>
          <a:prstGeom xmlns:a="http://schemas.openxmlformats.org/drawingml/2006/main" prst="roundRect">
            <a:avLst>
              <a:gd name="adj" fmla="val 50000"/>
            </a:avLst>
          </a:prstGeom>
          <a:solidFill xmlns:a="http://schemas.openxmlformats.org/drawingml/2006/main">
            <a:srgbClr val="3D8DFF"/>
          </a:solidFill>
          <a:ln xmlns:a="http://schemas.openxmlformats.org/drawingml/2006/main" w="0">
            <a:solidFill>
              <a:srgbClr val="3D8DFF"/>
            </a:solidFill>
            <a:prstDash val="solid"/>
          </a:ln>
        </p:spPr>
      </p:sp>
      <p:sp>
        <p:nvSpPr>
          <p:cNvPr id="39" name="evaluation-item-2-3">
            <a:extLst xmlns:a="http://schemas.openxmlformats.org/drawingml/2006/main">
              <a:ext uri="{FF2B5EF4-FFF2-40B4-BE49-F238E27FC236}">
                <a16:creationId xmlns:a16="http://schemas.microsoft.com/office/drawing/2014/main" id="{638B5D63-6894-493C-A071-E54D65391220}"/>
              </a:ext>
            </a:extLst>
          </p:cNvPr>
          <p:cNvSpPr>
            <a:spLocks xmlns:a="http://schemas.openxmlformats.org/drawingml/2006/main" noGrp="1"/>
          </p:cNvSpPr>
          <p:nvPr/>
        </p:nvSpPr>
        <p:spPr>
          <a:xfrm xmlns:a="http://schemas.openxmlformats.org/drawingml/2006/main">
            <a:off x="8515350" y="4467225"/>
            <a:ext cx="2628900" cy="4000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0" i="0">
                <a:solidFill>
                  <a:srgbClr val="101114"/>
                </a:solidFill>
                <a:latin typeface="Arial"/>
                <a:ea typeface="Arial"/>
                <a:cs typeface="Arial"/>
              </a:defRPr>
            </a:pPr>
            <a:r>
              <a:rPr sz="1425" b="0" i="0">
                <a:solidFill>
                  <a:srgbClr val="101114"/>
                </a:solidFill>
                <a:latin typeface="Arial"/>
                <a:ea typeface="Arial"/>
                <a:cs typeface="Arial"/>
              </a:rPr>
              <a:t>Throughput and finality</a:t>
            </a:r>
          </a:p>
        </p:txBody>
      </p:sp>
      <p:sp>
        <p:nvSpPr>
          <p:cNvPr id="40" name="evaluation-dot-2-4">
            <a:extLst xmlns:a="http://schemas.openxmlformats.org/drawingml/2006/main">
              <a:ext uri="{FF2B5EF4-FFF2-40B4-BE49-F238E27FC236}">
                <a16:creationId xmlns:a16="http://schemas.microsoft.com/office/drawing/2014/main" id="{62E9B51D-D440-411D-8966-F0CE1472ED54}"/>
              </a:ext>
            </a:extLst>
          </p:cNvPr>
          <p:cNvSpPr>
            <a:spLocks xmlns:a="http://schemas.openxmlformats.org/drawingml/2006/main" noGrp="1"/>
          </p:cNvSpPr>
          <p:nvPr/>
        </p:nvSpPr>
        <p:spPr>
          <a:xfrm xmlns:a="http://schemas.openxmlformats.org/drawingml/2006/main">
            <a:off x="8305800" y="5038725"/>
            <a:ext cx="85725" cy="85725"/>
          </a:xfrm>
          <a:prstGeom xmlns:a="http://schemas.openxmlformats.org/drawingml/2006/main" prst="roundRect">
            <a:avLst>
              <a:gd name="adj" fmla="val 50000"/>
            </a:avLst>
          </a:prstGeom>
          <a:solidFill xmlns:a="http://schemas.openxmlformats.org/drawingml/2006/main">
            <a:srgbClr val="3D8DFF"/>
          </a:solidFill>
          <a:ln xmlns:a="http://schemas.openxmlformats.org/drawingml/2006/main" w="0">
            <a:solidFill>
              <a:srgbClr val="3D8DFF"/>
            </a:solidFill>
            <a:prstDash val="solid"/>
          </a:ln>
        </p:spPr>
      </p:sp>
      <p:sp>
        <p:nvSpPr>
          <p:cNvPr id="41" name="evaluation-item-2-4">
            <a:extLst xmlns:a="http://schemas.openxmlformats.org/drawingml/2006/main">
              <a:ext uri="{FF2B5EF4-FFF2-40B4-BE49-F238E27FC236}">
                <a16:creationId xmlns:a16="http://schemas.microsoft.com/office/drawing/2014/main" id="{6A089A62-52FC-4290-BBA5-FBC864ABC4C7}"/>
              </a:ext>
            </a:extLst>
          </p:cNvPr>
          <p:cNvSpPr>
            <a:spLocks xmlns:a="http://schemas.openxmlformats.org/drawingml/2006/main" noGrp="1"/>
          </p:cNvSpPr>
          <p:nvPr/>
        </p:nvSpPr>
        <p:spPr>
          <a:xfrm xmlns:a="http://schemas.openxmlformats.org/drawingml/2006/main">
            <a:off x="8515350" y="4991100"/>
            <a:ext cx="2628900" cy="4000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99839"/>
          </a:bodyPr>
          <a:lstStyle xmlns:a="http://schemas.openxmlformats.org/drawingml/2006/main"/>
          <a:p xmlns:a="http://schemas.openxmlformats.org/drawingml/2006/main">
            <a:pPr algn="l">
              <a:defRPr sz="1425" b="0" i="0">
                <a:solidFill>
                  <a:srgbClr val="101114"/>
                </a:solidFill>
                <a:latin typeface="Arial"/>
                <a:ea typeface="Arial"/>
                <a:cs typeface="Arial"/>
              </a:defRPr>
            </a:pPr>
            <a:r>
              <a:rPr sz="1425" b="0" i="0">
                <a:solidFill>
                  <a:srgbClr val="101114"/>
                </a:solidFill>
                <a:latin typeface="Arial"/>
                <a:ea typeface="Arial"/>
                <a:cs typeface="Arial"/>
              </a:rPr>
              <a:t>CPU, memory, traffic and energy</a:t>
            </a:r>
          </a:p>
        </p:txBody>
      </p:sp>
      <p:sp>
        <p:nvSpPr>
          <p:cNvPr id="42" name="evaluation-baselines">
            <a:extLst xmlns:a="http://schemas.openxmlformats.org/drawingml/2006/main">
              <a:ext uri="{FF2B5EF4-FFF2-40B4-BE49-F238E27FC236}">
                <a16:creationId xmlns:a16="http://schemas.microsoft.com/office/drawing/2014/main" id="{DC082353-CB6A-4547-8136-96CEB977AE6F}"/>
              </a:ext>
            </a:extLst>
          </p:cNvPr>
          <p:cNvSpPr>
            <a:spLocks xmlns:a="http://schemas.openxmlformats.org/drawingml/2006/main" noGrp="1"/>
          </p:cNvSpPr>
          <p:nvPr/>
        </p:nvSpPr>
        <p:spPr>
          <a:xfrm xmlns:a="http://schemas.openxmlformats.org/drawingml/2006/main">
            <a:off x="495300" y="6048375"/>
            <a:ext cx="1120140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0" i="1">
                <a:solidFill>
                  <a:srgbClr val="5C6470"/>
                </a:solidFill>
                <a:latin typeface="Arial"/>
                <a:ea typeface="Arial"/>
                <a:cs typeface="Arial"/>
              </a:defRPr>
            </a:pPr>
            <a:r>
              <a:rPr sz="1425" b="0" i="1">
                <a:solidFill>
                  <a:srgbClr val="5C6470"/>
                </a:solidFill>
                <a:latin typeface="Arial"/>
                <a:ea typeface="Arial"/>
                <a:cs typeface="Arial"/>
              </a:rPr>
              <a:t>Baselines: centralised PUF authentication and blockchain-only serial-number tracking.</a:t>
            </a:r>
          </a:p>
        </p:txBody>
      </p:sp>
    </p:spTree>
    <p:extLst>
      <p:ext uri="{BB962C8B-B14F-4D97-AF65-F5344CB8AC3E}">
        <p14:creationId xmlns:p14="http://schemas.microsoft.com/office/powerpoint/2010/main" val="13348652"/>
      </p:ext>
    </p:extLst>
  </p:cSld>
</p:sld>
</file>

<file path=ppt/slides/slide11.xml><?xml version="1.0" encoding="utf-8"?>
<p:sld xmlns:p="http://schemas.openxmlformats.org/presentationml/2006/main">
  <p:cSld>
    <p:spTree>
      <p:nvGrpSpPr>
        <p:cNvPr id="1" name=""/>
        <p:cNvGrpSpPr/>
        <p:nvPr/>
      </p:nvGrpSpPr>
      <p:grpSpPr>
        <a:xfrm xmlns:a="http://schemas.openxmlformats.org/drawingml/2006/main"/>
      </p:grpSpPr>
      <p:sp>
        <p:nvSpPr>
          <p:cNvPr id="1" name="slide-11-title">
            <a:extLst xmlns:a="http://schemas.openxmlformats.org/drawingml/2006/main">
              <a:ext uri="{FF2B5EF4-FFF2-40B4-BE49-F238E27FC236}">
                <a16:creationId xmlns:a16="http://schemas.microsoft.com/office/drawing/2014/main" id="{3C55FDBD-7A59-4D20-AD41-7731E4CC8BBC}"/>
              </a:ext>
            </a:extLst>
          </p:cNvPr>
          <p:cNvSpPr>
            <a:spLocks xmlns:a="http://schemas.openxmlformats.org/drawingml/2006/main" noGrp="1"/>
          </p:cNvSpPr>
          <p:nvPr/>
        </p:nvSpPr>
        <p:spPr>
          <a:xfrm xmlns:a="http://schemas.openxmlformats.org/drawingml/2006/main">
            <a:off x="495300" y="323850"/>
            <a:ext cx="11201400" cy="647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3600" b="1" i="0">
                <a:solidFill>
                  <a:srgbClr val="101114"/>
                </a:solidFill>
                <a:latin typeface="Arial"/>
                <a:ea typeface="Arial"/>
                <a:cs typeface="Arial"/>
              </a:defRPr>
            </a:pPr>
            <a:r>
              <a:rPr sz="3600" b="1" i="0">
                <a:solidFill>
                  <a:srgbClr val="101114"/>
                </a:solidFill>
                <a:latin typeface="Arial"/>
                <a:ea typeface="Arial"/>
                <a:cs typeface="Arial"/>
              </a:rPr>
              <a:t>The 12-week plan is feasible and evaluation-led</a:t>
            </a:r>
          </a:p>
        </p:txBody>
      </p:sp>
      <p:cxnSp>
        <p:nvCxnSpPr>
          <p:cNvPr id="54" name="slide-11-title-rule"/>
          <p:cNvCxnSpPr/>
          <p:nvPr/>
        </p:nvCxnSpPr>
        <p:spPr>
          <a:xfrm xmlns:a="http://schemas.openxmlformats.org/drawingml/2006/main">
            <a:off x="495300" y="1085850"/>
            <a:ext cx="11201400" cy="0"/>
          </a:xfrm>
          <a:prstGeom xmlns:a="http://schemas.openxmlformats.org/drawingml/2006/main" prst="straightConnector1">
            <a:avLst/>
          </a:prstGeom>
          <a:ln xmlns:a="http://schemas.openxmlformats.org/drawingml/2006/main" w="9525">
            <a:solidFill>
              <a:srgbClr val="B8BCC4"/>
            </a:solidFill>
            <a:prstDash val="solid"/>
          </a:ln>
        </p:spPr>
      </p:cxnSp>
      <p:sp>
        <p:nvSpPr>
          <p:cNvPr id="3" name="slide-11-number">
            <a:extLst xmlns:a="http://schemas.openxmlformats.org/drawingml/2006/main">
              <a:ext uri="{FF2B5EF4-FFF2-40B4-BE49-F238E27FC236}">
                <a16:creationId xmlns:a16="http://schemas.microsoft.com/office/drawing/2014/main" id="{190473D8-EE67-4015-AB2D-83977E1BBD8D}"/>
              </a:ext>
            </a:extLst>
          </p:cNvPr>
          <p:cNvSpPr>
            <a:spLocks xmlns:a="http://schemas.openxmlformats.org/drawingml/2006/main" noGrp="1"/>
          </p:cNvSpPr>
          <p:nvPr/>
        </p:nvSpPr>
        <p:spPr>
          <a:xfrm xmlns:a="http://schemas.openxmlformats.org/drawingml/2006/main">
            <a:off x="11144250" y="6362700"/>
            <a:ext cx="552450" cy="228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r">
              <a:defRPr sz="1050" b="0" i="0">
                <a:solidFill>
                  <a:srgbClr val="5C6470"/>
                </a:solidFill>
                <a:latin typeface="Arial"/>
                <a:ea typeface="Arial"/>
                <a:cs typeface="Arial"/>
              </a:defRPr>
            </a:pPr>
            <a:r>
              <a:rPr sz="1050" b="0" i="0">
                <a:solidFill>
                  <a:srgbClr val="5C6470"/>
                </a:solidFill>
                <a:latin typeface="Arial"/>
                <a:ea typeface="Arial"/>
                <a:cs typeface="Arial"/>
              </a:rPr>
              <a:t>11</a:t>
            </a:r>
          </a:p>
        </p:txBody>
      </p:sp>
      <p:sp>
        <p:nvSpPr>
          <p:cNvPr id="4" name="gantt-activity-header">
            <a:extLst xmlns:a="http://schemas.openxmlformats.org/drawingml/2006/main">
              <a:ext uri="{FF2B5EF4-FFF2-40B4-BE49-F238E27FC236}">
                <a16:creationId xmlns:a16="http://schemas.microsoft.com/office/drawing/2014/main" id="{C8345DE1-8D3C-4D90-8A3E-CD7FC7A9D6D2}"/>
              </a:ext>
            </a:extLst>
          </p:cNvPr>
          <p:cNvSpPr>
            <a:spLocks xmlns:a="http://schemas.openxmlformats.org/drawingml/2006/main" noGrp="1"/>
          </p:cNvSpPr>
          <p:nvPr/>
        </p:nvSpPr>
        <p:spPr>
          <a:xfrm xmlns:a="http://schemas.openxmlformats.org/drawingml/2006/main">
            <a:off x="495300" y="1266825"/>
            <a:ext cx="241935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1" i="0">
                <a:solidFill>
                  <a:srgbClr val="5C6470"/>
                </a:solidFill>
                <a:latin typeface="Arial"/>
                <a:ea typeface="Arial"/>
                <a:cs typeface="Arial"/>
              </a:defRPr>
            </a:pPr>
            <a:r>
              <a:rPr sz="1425" b="1" i="0">
                <a:solidFill>
                  <a:srgbClr val="5C6470"/>
                </a:solidFill>
                <a:latin typeface="Arial"/>
                <a:ea typeface="Arial"/>
                <a:cs typeface="Arial"/>
              </a:rPr>
              <a:t>Activity</a:t>
            </a:r>
          </a:p>
        </p:txBody>
      </p:sp>
      <p:sp>
        <p:nvSpPr>
          <p:cNvPr id="5" name="gantt-week-1">
            <a:extLst xmlns:a="http://schemas.openxmlformats.org/drawingml/2006/main">
              <a:ext uri="{FF2B5EF4-FFF2-40B4-BE49-F238E27FC236}">
                <a16:creationId xmlns:a16="http://schemas.microsoft.com/office/drawing/2014/main" id="{EDDDB466-0276-414D-8404-584921049C0C}"/>
              </a:ext>
            </a:extLst>
          </p:cNvPr>
          <p:cNvSpPr>
            <a:spLocks xmlns:a="http://schemas.openxmlformats.org/drawingml/2006/main" noGrp="1"/>
          </p:cNvSpPr>
          <p:nvPr/>
        </p:nvSpPr>
        <p:spPr>
          <a:xfrm xmlns:a="http://schemas.openxmlformats.org/drawingml/2006/main">
            <a:off x="3143250" y="1266825"/>
            <a:ext cx="695325"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ctr">
              <a:defRPr sz="1275" b="1" i="0">
                <a:solidFill>
                  <a:srgbClr val="5C6470"/>
                </a:solidFill>
                <a:latin typeface="Arial"/>
                <a:ea typeface="Arial"/>
                <a:cs typeface="Arial"/>
              </a:defRPr>
            </a:pPr>
            <a:r>
              <a:rPr sz="1275" b="1" i="0">
                <a:solidFill>
                  <a:srgbClr val="5C6470"/>
                </a:solidFill>
                <a:latin typeface="Arial"/>
                <a:ea typeface="Arial"/>
                <a:cs typeface="Arial"/>
              </a:rPr>
              <a:t>1</a:t>
            </a:r>
          </a:p>
        </p:txBody>
      </p:sp>
      <p:cxnSp>
        <p:nvCxnSpPr>
          <p:cNvPr id="58" name="gantt-vline-1"/>
          <p:cNvCxnSpPr/>
          <p:nvPr/>
        </p:nvCxnSpPr>
        <p:spPr>
          <a:xfrm xmlns:a="http://schemas.openxmlformats.org/drawingml/2006/main">
            <a:off x="3143250" y="1638300"/>
            <a:ext cx="0" cy="3867150"/>
          </a:xfrm>
          <a:prstGeom xmlns:a="http://schemas.openxmlformats.org/drawingml/2006/main" prst="straightConnector1">
            <a:avLst/>
          </a:prstGeom>
          <a:ln xmlns:a="http://schemas.openxmlformats.org/drawingml/2006/main" w="9525">
            <a:solidFill>
              <a:srgbClr val="E0E2E6"/>
            </a:solidFill>
            <a:prstDash val="solid"/>
          </a:ln>
        </p:spPr>
      </p:cxnSp>
      <p:sp>
        <p:nvSpPr>
          <p:cNvPr id="7" name="gantt-week-2">
            <a:extLst xmlns:a="http://schemas.openxmlformats.org/drawingml/2006/main">
              <a:ext uri="{FF2B5EF4-FFF2-40B4-BE49-F238E27FC236}">
                <a16:creationId xmlns:a16="http://schemas.microsoft.com/office/drawing/2014/main" id="{9AEB24F1-604E-4753-ACAE-7513EE3C9F77}"/>
              </a:ext>
            </a:extLst>
          </p:cNvPr>
          <p:cNvSpPr>
            <a:spLocks xmlns:a="http://schemas.openxmlformats.org/drawingml/2006/main" noGrp="1"/>
          </p:cNvSpPr>
          <p:nvPr/>
        </p:nvSpPr>
        <p:spPr>
          <a:xfrm xmlns:a="http://schemas.openxmlformats.org/drawingml/2006/main">
            <a:off x="3838575" y="1266825"/>
            <a:ext cx="695325"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ctr">
              <a:defRPr sz="1275" b="1" i="0">
                <a:solidFill>
                  <a:srgbClr val="5C6470"/>
                </a:solidFill>
                <a:latin typeface="Arial"/>
                <a:ea typeface="Arial"/>
                <a:cs typeface="Arial"/>
              </a:defRPr>
            </a:pPr>
            <a:r>
              <a:rPr sz="1275" b="1" i="0">
                <a:solidFill>
                  <a:srgbClr val="5C6470"/>
                </a:solidFill>
                <a:latin typeface="Arial"/>
                <a:ea typeface="Arial"/>
                <a:cs typeface="Arial"/>
              </a:rPr>
              <a:t>2</a:t>
            </a:r>
          </a:p>
        </p:txBody>
      </p:sp>
      <p:cxnSp>
        <p:nvCxnSpPr>
          <p:cNvPr id="60" name="gantt-vline-2"/>
          <p:cNvCxnSpPr/>
          <p:nvPr/>
        </p:nvCxnSpPr>
        <p:spPr>
          <a:xfrm xmlns:a="http://schemas.openxmlformats.org/drawingml/2006/main">
            <a:off x="3838575" y="1638300"/>
            <a:ext cx="0" cy="3867150"/>
          </a:xfrm>
          <a:prstGeom xmlns:a="http://schemas.openxmlformats.org/drawingml/2006/main" prst="straightConnector1">
            <a:avLst/>
          </a:prstGeom>
          <a:ln xmlns:a="http://schemas.openxmlformats.org/drawingml/2006/main" w="9525">
            <a:solidFill>
              <a:srgbClr val="E0E2E6"/>
            </a:solidFill>
            <a:prstDash val="solid"/>
          </a:ln>
        </p:spPr>
      </p:cxnSp>
      <p:sp>
        <p:nvSpPr>
          <p:cNvPr id="9" name="gantt-week-3">
            <a:extLst xmlns:a="http://schemas.openxmlformats.org/drawingml/2006/main">
              <a:ext uri="{FF2B5EF4-FFF2-40B4-BE49-F238E27FC236}">
                <a16:creationId xmlns:a16="http://schemas.microsoft.com/office/drawing/2014/main" id="{B5AC2F76-0DBC-4454-80A7-0C85B4A55668}"/>
              </a:ext>
            </a:extLst>
          </p:cNvPr>
          <p:cNvSpPr>
            <a:spLocks xmlns:a="http://schemas.openxmlformats.org/drawingml/2006/main" noGrp="1"/>
          </p:cNvSpPr>
          <p:nvPr/>
        </p:nvSpPr>
        <p:spPr>
          <a:xfrm xmlns:a="http://schemas.openxmlformats.org/drawingml/2006/main">
            <a:off x="4533900" y="1266825"/>
            <a:ext cx="695325"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ctr">
              <a:defRPr sz="1275" b="1" i="0">
                <a:solidFill>
                  <a:srgbClr val="5C6470"/>
                </a:solidFill>
                <a:latin typeface="Arial"/>
                <a:ea typeface="Arial"/>
                <a:cs typeface="Arial"/>
              </a:defRPr>
            </a:pPr>
            <a:r>
              <a:rPr sz="1275" b="1" i="0">
                <a:solidFill>
                  <a:srgbClr val="5C6470"/>
                </a:solidFill>
                <a:latin typeface="Arial"/>
                <a:ea typeface="Arial"/>
                <a:cs typeface="Arial"/>
              </a:rPr>
              <a:t>3</a:t>
            </a:r>
          </a:p>
        </p:txBody>
      </p:sp>
      <p:cxnSp>
        <p:nvCxnSpPr>
          <p:cNvPr id="62" name="gantt-vline-3"/>
          <p:cNvCxnSpPr/>
          <p:nvPr/>
        </p:nvCxnSpPr>
        <p:spPr>
          <a:xfrm xmlns:a="http://schemas.openxmlformats.org/drawingml/2006/main">
            <a:off x="4533900" y="1638300"/>
            <a:ext cx="0" cy="3867150"/>
          </a:xfrm>
          <a:prstGeom xmlns:a="http://schemas.openxmlformats.org/drawingml/2006/main" prst="straightConnector1">
            <a:avLst/>
          </a:prstGeom>
          <a:ln xmlns:a="http://schemas.openxmlformats.org/drawingml/2006/main" w="9525">
            <a:solidFill>
              <a:srgbClr val="E0E2E6"/>
            </a:solidFill>
            <a:prstDash val="solid"/>
          </a:ln>
        </p:spPr>
      </p:cxnSp>
      <p:sp>
        <p:nvSpPr>
          <p:cNvPr id="11" name="gantt-week-4">
            <a:extLst xmlns:a="http://schemas.openxmlformats.org/drawingml/2006/main">
              <a:ext uri="{FF2B5EF4-FFF2-40B4-BE49-F238E27FC236}">
                <a16:creationId xmlns:a16="http://schemas.microsoft.com/office/drawing/2014/main" id="{AE0AC4DA-6D58-43AD-8874-4E4E8C0BA241}"/>
              </a:ext>
            </a:extLst>
          </p:cNvPr>
          <p:cNvSpPr>
            <a:spLocks xmlns:a="http://schemas.openxmlformats.org/drawingml/2006/main" noGrp="1"/>
          </p:cNvSpPr>
          <p:nvPr/>
        </p:nvSpPr>
        <p:spPr>
          <a:xfrm xmlns:a="http://schemas.openxmlformats.org/drawingml/2006/main">
            <a:off x="5229225" y="1266825"/>
            <a:ext cx="695325"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ctr">
              <a:defRPr sz="1275" b="1" i="0">
                <a:solidFill>
                  <a:srgbClr val="5C6470"/>
                </a:solidFill>
                <a:latin typeface="Arial"/>
                <a:ea typeface="Arial"/>
                <a:cs typeface="Arial"/>
              </a:defRPr>
            </a:pPr>
            <a:r>
              <a:rPr sz="1275" b="1" i="0">
                <a:solidFill>
                  <a:srgbClr val="5C6470"/>
                </a:solidFill>
                <a:latin typeface="Arial"/>
                <a:ea typeface="Arial"/>
                <a:cs typeface="Arial"/>
              </a:rPr>
              <a:t>4</a:t>
            </a:r>
          </a:p>
        </p:txBody>
      </p:sp>
      <p:cxnSp>
        <p:nvCxnSpPr>
          <p:cNvPr id="64" name="gantt-vline-4"/>
          <p:cNvCxnSpPr/>
          <p:nvPr/>
        </p:nvCxnSpPr>
        <p:spPr>
          <a:xfrm xmlns:a="http://schemas.openxmlformats.org/drawingml/2006/main">
            <a:off x="5229225" y="1638300"/>
            <a:ext cx="0" cy="3867150"/>
          </a:xfrm>
          <a:prstGeom xmlns:a="http://schemas.openxmlformats.org/drawingml/2006/main" prst="straightConnector1">
            <a:avLst/>
          </a:prstGeom>
          <a:ln xmlns:a="http://schemas.openxmlformats.org/drawingml/2006/main" w="9525">
            <a:solidFill>
              <a:srgbClr val="E0E2E6"/>
            </a:solidFill>
            <a:prstDash val="solid"/>
          </a:ln>
        </p:spPr>
      </p:cxnSp>
      <p:sp>
        <p:nvSpPr>
          <p:cNvPr id="13" name="gantt-week-5">
            <a:extLst xmlns:a="http://schemas.openxmlformats.org/drawingml/2006/main">
              <a:ext uri="{FF2B5EF4-FFF2-40B4-BE49-F238E27FC236}">
                <a16:creationId xmlns:a16="http://schemas.microsoft.com/office/drawing/2014/main" id="{EA1AAC7E-DC3F-42F6-9ED2-1BD2F5062AA4}"/>
              </a:ext>
            </a:extLst>
          </p:cNvPr>
          <p:cNvSpPr>
            <a:spLocks xmlns:a="http://schemas.openxmlformats.org/drawingml/2006/main" noGrp="1"/>
          </p:cNvSpPr>
          <p:nvPr/>
        </p:nvSpPr>
        <p:spPr>
          <a:xfrm xmlns:a="http://schemas.openxmlformats.org/drawingml/2006/main">
            <a:off x="5924550" y="1266825"/>
            <a:ext cx="695325"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ctr">
              <a:defRPr sz="1275" b="1" i="0">
                <a:solidFill>
                  <a:srgbClr val="5C6470"/>
                </a:solidFill>
                <a:latin typeface="Arial"/>
                <a:ea typeface="Arial"/>
                <a:cs typeface="Arial"/>
              </a:defRPr>
            </a:pPr>
            <a:r>
              <a:rPr sz="1275" b="1" i="0">
                <a:solidFill>
                  <a:srgbClr val="5C6470"/>
                </a:solidFill>
                <a:latin typeface="Arial"/>
                <a:ea typeface="Arial"/>
                <a:cs typeface="Arial"/>
              </a:rPr>
              <a:t>5</a:t>
            </a:r>
          </a:p>
        </p:txBody>
      </p:sp>
      <p:cxnSp>
        <p:nvCxnSpPr>
          <p:cNvPr id="66" name="gantt-vline-5"/>
          <p:cNvCxnSpPr/>
          <p:nvPr/>
        </p:nvCxnSpPr>
        <p:spPr>
          <a:xfrm xmlns:a="http://schemas.openxmlformats.org/drawingml/2006/main">
            <a:off x="5924550" y="1638300"/>
            <a:ext cx="0" cy="3867150"/>
          </a:xfrm>
          <a:prstGeom xmlns:a="http://schemas.openxmlformats.org/drawingml/2006/main" prst="straightConnector1">
            <a:avLst/>
          </a:prstGeom>
          <a:ln xmlns:a="http://schemas.openxmlformats.org/drawingml/2006/main" w="9525">
            <a:solidFill>
              <a:srgbClr val="E0E2E6"/>
            </a:solidFill>
            <a:prstDash val="solid"/>
          </a:ln>
        </p:spPr>
      </p:cxnSp>
      <p:sp>
        <p:nvSpPr>
          <p:cNvPr id="15" name="gantt-week-6">
            <a:extLst xmlns:a="http://schemas.openxmlformats.org/drawingml/2006/main">
              <a:ext uri="{FF2B5EF4-FFF2-40B4-BE49-F238E27FC236}">
                <a16:creationId xmlns:a16="http://schemas.microsoft.com/office/drawing/2014/main" id="{636DEB02-45A1-4920-BC3C-AE4493636E60}"/>
              </a:ext>
            </a:extLst>
          </p:cNvPr>
          <p:cNvSpPr>
            <a:spLocks xmlns:a="http://schemas.openxmlformats.org/drawingml/2006/main" noGrp="1"/>
          </p:cNvSpPr>
          <p:nvPr/>
        </p:nvSpPr>
        <p:spPr>
          <a:xfrm xmlns:a="http://schemas.openxmlformats.org/drawingml/2006/main">
            <a:off x="6619875" y="1266825"/>
            <a:ext cx="695325"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ctr">
              <a:defRPr sz="1275" b="1" i="0">
                <a:solidFill>
                  <a:srgbClr val="5C6470"/>
                </a:solidFill>
                <a:latin typeface="Arial"/>
                <a:ea typeface="Arial"/>
                <a:cs typeface="Arial"/>
              </a:defRPr>
            </a:pPr>
            <a:r>
              <a:rPr sz="1275" b="1" i="0">
                <a:solidFill>
                  <a:srgbClr val="5C6470"/>
                </a:solidFill>
                <a:latin typeface="Arial"/>
                <a:ea typeface="Arial"/>
                <a:cs typeface="Arial"/>
              </a:rPr>
              <a:t>6</a:t>
            </a:r>
          </a:p>
        </p:txBody>
      </p:sp>
      <p:cxnSp>
        <p:nvCxnSpPr>
          <p:cNvPr id="68" name="gantt-vline-6"/>
          <p:cNvCxnSpPr/>
          <p:nvPr/>
        </p:nvCxnSpPr>
        <p:spPr>
          <a:xfrm xmlns:a="http://schemas.openxmlformats.org/drawingml/2006/main">
            <a:off x="6619875" y="1638300"/>
            <a:ext cx="0" cy="3867150"/>
          </a:xfrm>
          <a:prstGeom xmlns:a="http://schemas.openxmlformats.org/drawingml/2006/main" prst="straightConnector1">
            <a:avLst/>
          </a:prstGeom>
          <a:ln xmlns:a="http://schemas.openxmlformats.org/drawingml/2006/main" w="9525">
            <a:solidFill>
              <a:srgbClr val="E0E2E6"/>
            </a:solidFill>
            <a:prstDash val="solid"/>
          </a:ln>
        </p:spPr>
      </p:cxnSp>
      <p:sp>
        <p:nvSpPr>
          <p:cNvPr id="17" name="gantt-week-7">
            <a:extLst xmlns:a="http://schemas.openxmlformats.org/drawingml/2006/main">
              <a:ext uri="{FF2B5EF4-FFF2-40B4-BE49-F238E27FC236}">
                <a16:creationId xmlns:a16="http://schemas.microsoft.com/office/drawing/2014/main" id="{67C7DCA2-D481-423A-843F-D4F6AA788B44}"/>
              </a:ext>
            </a:extLst>
          </p:cNvPr>
          <p:cNvSpPr>
            <a:spLocks xmlns:a="http://schemas.openxmlformats.org/drawingml/2006/main" noGrp="1"/>
          </p:cNvSpPr>
          <p:nvPr/>
        </p:nvSpPr>
        <p:spPr>
          <a:xfrm xmlns:a="http://schemas.openxmlformats.org/drawingml/2006/main">
            <a:off x="7315200" y="1266825"/>
            <a:ext cx="695325"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ctr">
              <a:defRPr sz="1275" b="1" i="0">
                <a:solidFill>
                  <a:srgbClr val="5C6470"/>
                </a:solidFill>
                <a:latin typeface="Arial"/>
                <a:ea typeface="Arial"/>
                <a:cs typeface="Arial"/>
              </a:defRPr>
            </a:pPr>
            <a:r>
              <a:rPr sz="1275" b="1" i="0">
                <a:solidFill>
                  <a:srgbClr val="5C6470"/>
                </a:solidFill>
                <a:latin typeface="Arial"/>
                <a:ea typeface="Arial"/>
                <a:cs typeface="Arial"/>
              </a:rPr>
              <a:t>7</a:t>
            </a:r>
          </a:p>
        </p:txBody>
      </p:sp>
      <p:cxnSp>
        <p:nvCxnSpPr>
          <p:cNvPr id="70" name="gantt-vline-7"/>
          <p:cNvCxnSpPr/>
          <p:nvPr/>
        </p:nvCxnSpPr>
        <p:spPr>
          <a:xfrm xmlns:a="http://schemas.openxmlformats.org/drawingml/2006/main">
            <a:off x="7315200" y="1638300"/>
            <a:ext cx="0" cy="3867150"/>
          </a:xfrm>
          <a:prstGeom xmlns:a="http://schemas.openxmlformats.org/drawingml/2006/main" prst="straightConnector1">
            <a:avLst/>
          </a:prstGeom>
          <a:ln xmlns:a="http://schemas.openxmlformats.org/drawingml/2006/main" w="9525">
            <a:solidFill>
              <a:srgbClr val="E0E2E6"/>
            </a:solidFill>
            <a:prstDash val="solid"/>
          </a:ln>
        </p:spPr>
      </p:cxnSp>
      <p:sp>
        <p:nvSpPr>
          <p:cNvPr id="19" name="gantt-week-8">
            <a:extLst xmlns:a="http://schemas.openxmlformats.org/drawingml/2006/main">
              <a:ext uri="{FF2B5EF4-FFF2-40B4-BE49-F238E27FC236}">
                <a16:creationId xmlns:a16="http://schemas.microsoft.com/office/drawing/2014/main" id="{3EF8586F-14AB-4C06-BFB5-54577DAFAE02}"/>
              </a:ext>
            </a:extLst>
          </p:cNvPr>
          <p:cNvSpPr>
            <a:spLocks xmlns:a="http://schemas.openxmlformats.org/drawingml/2006/main" noGrp="1"/>
          </p:cNvSpPr>
          <p:nvPr/>
        </p:nvSpPr>
        <p:spPr>
          <a:xfrm xmlns:a="http://schemas.openxmlformats.org/drawingml/2006/main">
            <a:off x="8010525" y="1266825"/>
            <a:ext cx="695325"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ctr">
              <a:defRPr sz="1275" b="1" i="0">
                <a:solidFill>
                  <a:srgbClr val="5C6470"/>
                </a:solidFill>
                <a:latin typeface="Arial"/>
                <a:ea typeface="Arial"/>
                <a:cs typeface="Arial"/>
              </a:defRPr>
            </a:pPr>
            <a:r>
              <a:rPr sz="1275" b="1" i="0">
                <a:solidFill>
                  <a:srgbClr val="5C6470"/>
                </a:solidFill>
                <a:latin typeface="Arial"/>
                <a:ea typeface="Arial"/>
                <a:cs typeface="Arial"/>
              </a:rPr>
              <a:t>8</a:t>
            </a:r>
          </a:p>
        </p:txBody>
      </p:sp>
      <p:cxnSp>
        <p:nvCxnSpPr>
          <p:cNvPr id="72" name="gantt-vline-8"/>
          <p:cNvCxnSpPr/>
          <p:nvPr/>
        </p:nvCxnSpPr>
        <p:spPr>
          <a:xfrm xmlns:a="http://schemas.openxmlformats.org/drawingml/2006/main">
            <a:off x="8010525" y="1638300"/>
            <a:ext cx="0" cy="3867150"/>
          </a:xfrm>
          <a:prstGeom xmlns:a="http://schemas.openxmlformats.org/drawingml/2006/main" prst="straightConnector1">
            <a:avLst/>
          </a:prstGeom>
          <a:ln xmlns:a="http://schemas.openxmlformats.org/drawingml/2006/main" w="9525">
            <a:solidFill>
              <a:srgbClr val="E0E2E6"/>
            </a:solidFill>
            <a:prstDash val="solid"/>
          </a:ln>
        </p:spPr>
      </p:cxnSp>
      <p:sp>
        <p:nvSpPr>
          <p:cNvPr id="21" name="gantt-week-9">
            <a:extLst xmlns:a="http://schemas.openxmlformats.org/drawingml/2006/main">
              <a:ext uri="{FF2B5EF4-FFF2-40B4-BE49-F238E27FC236}">
                <a16:creationId xmlns:a16="http://schemas.microsoft.com/office/drawing/2014/main" id="{85A611EB-8AC3-4D44-80F4-490961AAB3C0}"/>
              </a:ext>
            </a:extLst>
          </p:cNvPr>
          <p:cNvSpPr>
            <a:spLocks xmlns:a="http://schemas.openxmlformats.org/drawingml/2006/main" noGrp="1"/>
          </p:cNvSpPr>
          <p:nvPr/>
        </p:nvSpPr>
        <p:spPr>
          <a:xfrm xmlns:a="http://schemas.openxmlformats.org/drawingml/2006/main">
            <a:off x="8705850" y="1266825"/>
            <a:ext cx="695325"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ctr">
              <a:defRPr sz="1275" b="1" i="0">
                <a:solidFill>
                  <a:srgbClr val="5C6470"/>
                </a:solidFill>
                <a:latin typeface="Arial"/>
                <a:ea typeface="Arial"/>
                <a:cs typeface="Arial"/>
              </a:defRPr>
            </a:pPr>
            <a:r>
              <a:rPr sz="1275" b="1" i="0">
                <a:solidFill>
                  <a:srgbClr val="5C6470"/>
                </a:solidFill>
                <a:latin typeface="Arial"/>
                <a:ea typeface="Arial"/>
                <a:cs typeface="Arial"/>
              </a:rPr>
              <a:t>9</a:t>
            </a:r>
          </a:p>
        </p:txBody>
      </p:sp>
      <p:cxnSp>
        <p:nvCxnSpPr>
          <p:cNvPr id="74" name="gantt-vline-9"/>
          <p:cNvCxnSpPr/>
          <p:nvPr/>
        </p:nvCxnSpPr>
        <p:spPr>
          <a:xfrm xmlns:a="http://schemas.openxmlformats.org/drawingml/2006/main">
            <a:off x="8705850" y="1638300"/>
            <a:ext cx="0" cy="3867150"/>
          </a:xfrm>
          <a:prstGeom xmlns:a="http://schemas.openxmlformats.org/drawingml/2006/main" prst="straightConnector1">
            <a:avLst/>
          </a:prstGeom>
          <a:ln xmlns:a="http://schemas.openxmlformats.org/drawingml/2006/main" w="9525">
            <a:solidFill>
              <a:srgbClr val="E0E2E6"/>
            </a:solidFill>
            <a:prstDash val="solid"/>
          </a:ln>
        </p:spPr>
      </p:cxnSp>
      <p:sp>
        <p:nvSpPr>
          <p:cNvPr id="23" name="gantt-week-10">
            <a:extLst xmlns:a="http://schemas.openxmlformats.org/drawingml/2006/main">
              <a:ext uri="{FF2B5EF4-FFF2-40B4-BE49-F238E27FC236}">
                <a16:creationId xmlns:a16="http://schemas.microsoft.com/office/drawing/2014/main" id="{679E9888-0FDA-4FE4-B4CA-B029C8D9A26E}"/>
              </a:ext>
            </a:extLst>
          </p:cNvPr>
          <p:cNvSpPr>
            <a:spLocks xmlns:a="http://schemas.openxmlformats.org/drawingml/2006/main" noGrp="1"/>
          </p:cNvSpPr>
          <p:nvPr/>
        </p:nvSpPr>
        <p:spPr>
          <a:xfrm xmlns:a="http://schemas.openxmlformats.org/drawingml/2006/main">
            <a:off x="9401175" y="1266825"/>
            <a:ext cx="695325"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ctr">
              <a:defRPr sz="1275" b="1" i="0">
                <a:solidFill>
                  <a:srgbClr val="5C6470"/>
                </a:solidFill>
                <a:latin typeface="Arial"/>
                <a:ea typeface="Arial"/>
                <a:cs typeface="Arial"/>
              </a:defRPr>
            </a:pPr>
            <a:r>
              <a:rPr sz="1275" b="1" i="0">
                <a:solidFill>
                  <a:srgbClr val="5C6470"/>
                </a:solidFill>
                <a:latin typeface="Arial"/>
                <a:ea typeface="Arial"/>
                <a:cs typeface="Arial"/>
              </a:rPr>
              <a:t>10</a:t>
            </a:r>
          </a:p>
        </p:txBody>
      </p:sp>
      <p:cxnSp>
        <p:nvCxnSpPr>
          <p:cNvPr id="76" name="gantt-vline-10"/>
          <p:cNvCxnSpPr/>
          <p:nvPr/>
        </p:nvCxnSpPr>
        <p:spPr>
          <a:xfrm xmlns:a="http://schemas.openxmlformats.org/drawingml/2006/main">
            <a:off x="9401175" y="1638300"/>
            <a:ext cx="0" cy="3867150"/>
          </a:xfrm>
          <a:prstGeom xmlns:a="http://schemas.openxmlformats.org/drawingml/2006/main" prst="straightConnector1">
            <a:avLst/>
          </a:prstGeom>
          <a:ln xmlns:a="http://schemas.openxmlformats.org/drawingml/2006/main" w="9525">
            <a:solidFill>
              <a:srgbClr val="E0E2E6"/>
            </a:solidFill>
            <a:prstDash val="solid"/>
          </a:ln>
        </p:spPr>
      </p:cxnSp>
      <p:sp>
        <p:nvSpPr>
          <p:cNvPr id="25" name="gantt-week-11">
            <a:extLst xmlns:a="http://schemas.openxmlformats.org/drawingml/2006/main">
              <a:ext uri="{FF2B5EF4-FFF2-40B4-BE49-F238E27FC236}">
                <a16:creationId xmlns:a16="http://schemas.microsoft.com/office/drawing/2014/main" id="{159B3003-DAB2-464D-8091-5C627A186EFD}"/>
              </a:ext>
            </a:extLst>
          </p:cNvPr>
          <p:cNvSpPr>
            <a:spLocks xmlns:a="http://schemas.openxmlformats.org/drawingml/2006/main" noGrp="1"/>
          </p:cNvSpPr>
          <p:nvPr/>
        </p:nvSpPr>
        <p:spPr>
          <a:xfrm xmlns:a="http://schemas.openxmlformats.org/drawingml/2006/main">
            <a:off x="10096500" y="1266825"/>
            <a:ext cx="695325"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ctr">
              <a:defRPr sz="1275" b="1" i="0">
                <a:solidFill>
                  <a:srgbClr val="5C6470"/>
                </a:solidFill>
                <a:latin typeface="Arial"/>
                <a:ea typeface="Arial"/>
                <a:cs typeface="Arial"/>
              </a:defRPr>
            </a:pPr>
            <a:r>
              <a:rPr sz="1275" b="1" i="0">
                <a:solidFill>
                  <a:srgbClr val="5C6470"/>
                </a:solidFill>
                <a:latin typeface="Arial"/>
                <a:ea typeface="Arial"/>
                <a:cs typeface="Arial"/>
              </a:rPr>
              <a:t>11</a:t>
            </a:r>
          </a:p>
        </p:txBody>
      </p:sp>
      <p:cxnSp>
        <p:nvCxnSpPr>
          <p:cNvPr id="78" name="gantt-vline-11"/>
          <p:cNvCxnSpPr/>
          <p:nvPr/>
        </p:nvCxnSpPr>
        <p:spPr>
          <a:xfrm xmlns:a="http://schemas.openxmlformats.org/drawingml/2006/main">
            <a:off x="10096500" y="1638300"/>
            <a:ext cx="0" cy="3867150"/>
          </a:xfrm>
          <a:prstGeom xmlns:a="http://schemas.openxmlformats.org/drawingml/2006/main" prst="straightConnector1">
            <a:avLst/>
          </a:prstGeom>
          <a:ln xmlns:a="http://schemas.openxmlformats.org/drawingml/2006/main" w="9525">
            <a:solidFill>
              <a:srgbClr val="E0E2E6"/>
            </a:solidFill>
            <a:prstDash val="solid"/>
          </a:ln>
        </p:spPr>
      </p:cxnSp>
      <p:sp>
        <p:nvSpPr>
          <p:cNvPr id="27" name="gantt-week-12">
            <a:extLst xmlns:a="http://schemas.openxmlformats.org/drawingml/2006/main">
              <a:ext uri="{FF2B5EF4-FFF2-40B4-BE49-F238E27FC236}">
                <a16:creationId xmlns:a16="http://schemas.microsoft.com/office/drawing/2014/main" id="{2A1FE500-2604-49E7-B59D-A811BABCE1F1}"/>
              </a:ext>
            </a:extLst>
          </p:cNvPr>
          <p:cNvSpPr>
            <a:spLocks xmlns:a="http://schemas.openxmlformats.org/drawingml/2006/main" noGrp="1"/>
          </p:cNvSpPr>
          <p:nvPr/>
        </p:nvSpPr>
        <p:spPr>
          <a:xfrm xmlns:a="http://schemas.openxmlformats.org/drawingml/2006/main">
            <a:off x="10791825" y="1266825"/>
            <a:ext cx="695325"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ctr">
              <a:defRPr sz="1275" b="1" i="0">
                <a:solidFill>
                  <a:srgbClr val="5C6470"/>
                </a:solidFill>
                <a:latin typeface="Arial"/>
                <a:ea typeface="Arial"/>
                <a:cs typeface="Arial"/>
              </a:defRPr>
            </a:pPr>
            <a:r>
              <a:rPr sz="1275" b="1" i="0">
                <a:solidFill>
                  <a:srgbClr val="5C6470"/>
                </a:solidFill>
                <a:latin typeface="Arial"/>
                <a:ea typeface="Arial"/>
                <a:cs typeface="Arial"/>
              </a:rPr>
              <a:t>12</a:t>
            </a:r>
          </a:p>
        </p:txBody>
      </p:sp>
      <p:cxnSp>
        <p:nvCxnSpPr>
          <p:cNvPr id="80" name="gantt-vline-12"/>
          <p:cNvCxnSpPr/>
          <p:nvPr/>
        </p:nvCxnSpPr>
        <p:spPr>
          <a:xfrm xmlns:a="http://schemas.openxmlformats.org/drawingml/2006/main">
            <a:off x="10791825" y="1638300"/>
            <a:ext cx="0" cy="3867150"/>
          </a:xfrm>
          <a:prstGeom xmlns:a="http://schemas.openxmlformats.org/drawingml/2006/main" prst="straightConnector1">
            <a:avLst/>
          </a:prstGeom>
          <a:ln xmlns:a="http://schemas.openxmlformats.org/drawingml/2006/main" w="9525">
            <a:solidFill>
              <a:srgbClr val="E0E2E6"/>
            </a:solidFill>
            <a:prstDash val="solid"/>
          </a:ln>
        </p:spPr>
      </p:cxnSp>
      <p:cxnSp>
        <p:nvCxnSpPr>
          <p:cNvPr id="81" name="gantt-vline-end"/>
          <p:cNvCxnSpPr/>
          <p:nvPr/>
        </p:nvCxnSpPr>
        <p:spPr>
          <a:xfrm xmlns:a="http://schemas.openxmlformats.org/drawingml/2006/main">
            <a:off x="11487150" y="1638300"/>
            <a:ext cx="0" cy="3867150"/>
          </a:xfrm>
          <a:prstGeom xmlns:a="http://schemas.openxmlformats.org/drawingml/2006/main" prst="straightConnector1">
            <a:avLst/>
          </a:prstGeom>
          <a:ln xmlns:a="http://schemas.openxmlformats.org/drawingml/2006/main" w="9525">
            <a:solidFill>
              <a:srgbClr val="E0E2E6"/>
            </a:solidFill>
            <a:prstDash val="solid"/>
          </a:ln>
        </p:spPr>
      </p:cxnSp>
      <p:sp>
        <p:nvSpPr>
          <p:cNvPr id="30" name="gantt-task-0">
            <a:extLst xmlns:a="http://schemas.openxmlformats.org/drawingml/2006/main">
              <a:ext uri="{FF2B5EF4-FFF2-40B4-BE49-F238E27FC236}">
                <a16:creationId xmlns:a16="http://schemas.microsoft.com/office/drawing/2014/main" id="{7D60B5A4-506D-4A0B-A765-9ED54837391D}"/>
              </a:ext>
            </a:extLst>
          </p:cNvPr>
          <p:cNvSpPr>
            <a:spLocks xmlns:a="http://schemas.openxmlformats.org/drawingml/2006/main" noGrp="1"/>
          </p:cNvSpPr>
          <p:nvPr/>
        </p:nvSpPr>
        <p:spPr>
          <a:xfrm xmlns:a="http://schemas.openxmlformats.org/drawingml/2006/main">
            <a:off x="495300" y="1771650"/>
            <a:ext cx="241935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350" b="0" i="0">
                <a:solidFill>
                  <a:srgbClr val="101114"/>
                </a:solidFill>
                <a:latin typeface="Arial"/>
                <a:ea typeface="Arial"/>
                <a:cs typeface="Arial"/>
              </a:defRPr>
            </a:pPr>
            <a:r>
              <a:rPr sz="1350" b="0" i="0">
                <a:solidFill>
                  <a:srgbClr val="101114"/>
                </a:solidFill>
                <a:latin typeface="Arial"/>
                <a:ea typeface="Arial"/>
                <a:cs typeface="Arial"/>
              </a:rPr>
              <a:t>Literature + threat model</a:t>
            </a:r>
          </a:p>
        </p:txBody>
      </p:sp>
      <p:cxnSp>
        <p:nvCxnSpPr>
          <p:cNvPr id="83" name="gantt-row-0"/>
          <p:cNvCxnSpPr/>
          <p:nvPr/>
        </p:nvCxnSpPr>
        <p:spPr>
          <a:xfrm xmlns:a="http://schemas.openxmlformats.org/drawingml/2006/main">
            <a:off x="495300" y="2190750"/>
            <a:ext cx="10991850" cy="0"/>
          </a:xfrm>
          <a:prstGeom xmlns:a="http://schemas.openxmlformats.org/drawingml/2006/main" prst="straightConnector1">
            <a:avLst/>
          </a:prstGeom>
          <a:ln xmlns:a="http://schemas.openxmlformats.org/drawingml/2006/main" w="9525">
            <a:solidFill>
              <a:srgbClr val="E0E2E6"/>
            </a:solidFill>
            <a:prstDash val="solid"/>
          </a:ln>
        </p:spPr>
      </p:cxnSp>
      <p:sp>
        <p:nvSpPr>
          <p:cNvPr id="32" name="gantt-bar-0">
            <a:extLst xmlns:a="http://schemas.openxmlformats.org/drawingml/2006/main">
              <a:ext uri="{FF2B5EF4-FFF2-40B4-BE49-F238E27FC236}">
                <a16:creationId xmlns:a16="http://schemas.microsoft.com/office/drawing/2014/main" id="{1F9D74B5-D2DA-4876-9CCD-6A5B954A5DDC}"/>
              </a:ext>
            </a:extLst>
          </p:cNvPr>
          <p:cNvSpPr>
            <a:spLocks xmlns:a="http://schemas.openxmlformats.org/drawingml/2006/main" noGrp="1"/>
          </p:cNvSpPr>
          <p:nvPr/>
        </p:nvSpPr>
        <p:spPr>
          <a:xfrm xmlns:a="http://schemas.openxmlformats.org/drawingml/2006/main">
            <a:off x="3200400" y="1762125"/>
            <a:ext cx="1971675" cy="295275"/>
          </a:xfrm>
          <a:prstGeom xmlns:a="http://schemas.openxmlformats.org/drawingml/2006/main" prst="roundRect">
            <a:avLst>
              <a:gd name="adj" fmla="val 25806"/>
            </a:avLst>
          </a:prstGeom>
          <a:solidFill xmlns:a="http://schemas.openxmlformats.org/drawingml/2006/main">
            <a:srgbClr val="D0EDFA"/>
          </a:solidFill>
          <a:ln xmlns:a="http://schemas.openxmlformats.org/drawingml/2006/main" w="0">
            <a:solidFill>
              <a:srgbClr val="D0EDFA"/>
            </a:solidFill>
            <a:prstDash val="solid"/>
          </a:ln>
        </p:spPr>
      </p:sp>
      <p:sp>
        <p:nvSpPr>
          <p:cNvPr id="33" name="gantt-task-1">
            <a:extLst xmlns:a="http://schemas.openxmlformats.org/drawingml/2006/main">
              <a:ext uri="{FF2B5EF4-FFF2-40B4-BE49-F238E27FC236}">
                <a16:creationId xmlns:a16="http://schemas.microsoft.com/office/drawing/2014/main" id="{9729DBB5-C5E9-4155-B620-C93F4A44581E}"/>
              </a:ext>
            </a:extLst>
          </p:cNvPr>
          <p:cNvSpPr>
            <a:spLocks xmlns:a="http://schemas.openxmlformats.org/drawingml/2006/main" noGrp="1"/>
          </p:cNvSpPr>
          <p:nvPr/>
        </p:nvSpPr>
        <p:spPr>
          <a:xfrm xmlns:a="http://schemas.openxmlformats.org/drawingml/2006/main">
            <a:off x="495300" y="2324100"/>
            <a:ext cx="241935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350" b="0" i="0">
                <a:solidFill>
                  <a:srgbClr val="101114"/>
                </a:solidFill>
                <a:latin typeface="Arial"/>
                <a:ea typeface="Arial"/>
                <a:cs typeface="Arial"/>
              </a:defRPr>
            </a:pPr>
            <a:r>
              <a:rPr sz="1350" b="0" i="0">
                <a:solidFill>
                  <a:srgbClr val="101114"/>
                </a:solidFill>
                <a:latin typeface="Arial"/>
                <a:ea typeface="Arial"/>
                <a:cs typeface="Arial"/>
              </a:rPr>
              <a:t>Protocol + architecture</a:t>
            </a:r>
          </a:p>
        </p:txBody>
      </p:sp>
      <p:cxnSp>
        <p:nvCxnSpPr>
          <p:cNvPr id="86" name="gantt-row-1"/>
          <p:cNvCxnSpPr/>
          <p:nvPr/>
        </p:nvCxnSpPr>
        <p:spPr>
          <a:xfrm xmlns:a="http://schemas.openxmlformats.org/drawingml/2006/main">
            <a:off x="495300" y="2743200"/>
            <a:ext cx="10991850" cy="0"/>
          </a:xfrm>
          <a:prstGeom xmlns:a="http://schemas.openxmlformats.org/drawingml/2006/main" prst="straightConnector1">
            <a:avLst/>
          </a:prstGeom>
          <a:ln xmlns:a="http://schemas.openxmlformats.org/drawingml/2006/main" w="9525">
            <a:solidFill>
              <a:srgbClr val="E0E2E6"/>
            </a:solidFill>
            <a:prstDash val="solid"/>
          </a:ln>
        </p:spPr>
      </p:cxnSp>
      <p:sp>
        <p:nvSpPr>
          <p:cNvPr id="35" name="gantt-bar-1">
            <a:extLst xmlns:a="http://schemas.openxmlformats.org/drawingml/2006/main">
              <a:ext uri="{FF2B5EF4-FFF2-40B4-BE49-F238E27FC236}">
                <a16:creationId xmlns:a16="http://schemas.microsoft.com/office/drawing/2014/main" id="{735E1D57-4CCD-4EA2-8DC1-C7FECF1E963C}"/>
              </a:ext>
            </a:extLst>
          </p:cNvPr>
          <p:cNvSpPr>
            <a:spLocks xmlns:a="http://schemas.openxmlformats.org/drawingml/2006/main" noGrp="1"/>
          </p:cNvSpPr>
          <p:nvPr/>
        </p:nvSpPr>
        <p:spPr>
          <a:xfrm xmlns:a="http://schemas.openxmlformats.org/drawingml/2006/main">
            <a:off x="4591050" y="2314575"/>
            <a:ext cx="1971675" cy="295275"/>
          </a:xfrm>
          <a:prstGeom xmlns:a="http://schemas.openxmlformats.org/drawingml/2006/main" prst="roundRect">
            <a:avLst>
              <a:gd name="adj" fmla="val 25806"/>
            </a:avLst>
          </a:prstGeom>
          <a:solidFill xmlns:a="http://schemas.openxmlformats.org/drawingml/2006/main">
            <a:srgbClr val="BDE4FA"/>
          </a:solidFill>
          <a:ln xmlns:a="http://schemas.openxmlformats.org/drawingml/2006/main" w="0">
            <a:solidFill>
              <a:srgbClr val="BDE4FA"/>
            </a:solidFill>
            <a:prstDash val="solid"/>
          </a:ln>
        </p:spPr>
      </p:sp>
      <p:sp>
        <p:nvSpPr>
          <p:cNvPr id="36" name="gantt-task-2">
            <a:extLst xmlns:a="http://schemas.openxmlformats.org/drawingml/2006/main">
              <a:ext uri="{FF2B5EF4-FFF2-40B4-BE49-F238E27FC236}">
                <a16:creationId xmlns:a16="http://schemas.microsoft.com/office/drawing/2014/main" id="{A56E61EE-FAAB-4698-A996-902303E79161}"/>
              </a:ext>
            </a:extLst>
          </p:cNvPr>
          <p:cNvSpPr>
            <a:spLocks xmlns:a="http://schemas.openxmlformats.org/drawingml/2006/main" noGrp="1"/>
          </p:cNvSpPr>
          <p:nvPr/>
        </p:nvSpPr>
        <p:spPr>
          <a:xfrm xmlns:a="http://schemas.openxmlformats.org/drawingml/2006/main">
            <a:off x="495300" y="2876550"/>
            <a:ext cx="241935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350" b="0" i="0">
                <a:solidFill>
                  <a:srgbClr val="101114"/>
                </a:solidFill>
                <a:latin typeface="Arial"/>
                <a:ea typeface="Arial"/>
                <a:cs typeface="Arial"/>
              </a:defRPr>
            </a:pPr>
            <a:r>
              <a:rPr sz="1350" b="0" i="0">
                <a:solidFill>
                  <a:srgbClr val="101114"/>
                </a:solidFill>
                <a:latin typeface="Arial"/>
                <a:ea typeface="Arial"/>
                <a:cs typeface="Arial"/>
              </a:rPr>
              <a:t>PUF + gateway build</a:t>
            </a:r>
          </a:p>
        </p:txBody>
      </p:sp>
      <p:cxnSp>
        <p:nvCxnSpPr>
          <p:cNvPr id="89" name="gantt-row-2"/>
          <p:cNvCxnSpPr/>
          <p:nvPr/>
        </p:nvCxnSpPr>
        <p:spPr>
          <a:xfrm xmlns:a="http://schemas.openxmlformats.org/drawingml/2006/main">
            <a:off x="495300" y="3295650"/>
            <a:ext cx="10991850" cy="0"/>
          </a:xfrm>
          <a:prstGeom xmlns:a="http://schemas.openxmlformats.org/drawingml/2006/main" prst="straightConnector1">
            <a:avLst/>
          </a:prstGeom>
          <a:ln xmlns:a="http://schemas.openxmlformats.org/drawingml/2006/main" w="9525">
            <a:solidFill>
              <a:srgbClr val="E0E2E6"/>
            </a:solidFill>
            <a:prstDash val="solid"/>
          </a:ln>
        </p:spPr>
      </p:cxnSp>
      <p:sp>
        <p:nvSpPr>
          <p:cNvPr id="38" name="gantt-bar-2">
            <a:extLst xmlns:a="http://schemas.openxmlformats.org/drawingml/2006/main">
              <a:ext uri="{FF2B5EF4-FFF2-40B4-BE49-F238E27FC236}">
                <a16:creationId xmlns:a16="http://schemas.microsoft.com/office/drawing/2014/main" id="{F6C62B4C-F88B-4E26-A60F-68CE3EA4D7EF}"/>
              </a:ext>
            </a:extLst>
          </p:cNvPr>
          <p:cNvSpPr>
            <a:spLocks xmlns:a="http://schemas.openxmlformats.org/drawingml/2006/main" noGrp="1"/>
          </p:cNvSpPr>
          <p:nvPr/>
        </p:nvSpPr>
        <p:spPr>
          <a:xfrm xmlns:a="http://schemas.openxmlformats.org/drawingml/2006/main">
            <a:off x="5286375" y="2867025"/>
            <a:ext cx="2667000" cy="295275"/>
          </a:xfrm>
          <a:prstGeom xmlns:a="http://schemas.openxmlformats.org/drawingml/2006/main" prst="roundRect">
            <a:avLst>
              <a:gd name="adj" fmla="val 25806"/>
            </a:avLst>
          </a:prstGeom>
          <a:solidFill xmlns:a="http://schemas.openxmlformats.org/drawingml/2006/main">
            <a:srgbClr val="3D8DFF"/>
          </a:solidFill>
          <a:ln xmlns:a="http://schemas.openxmlformats.org/drawingml/2006/main" w="0">
            <a:solidFill>
              <a:srgbClr val="3D8DFF"/>
            </a:solidFill>
            <a:prstDash val="solid"/>
          </a:ln>
        </p:spPr>
      </p:sp>
      <p:sp>
        <p:nvSpPr>
          <p:cNvPr id="39" name="gantt-task-3">
            <a:extLst xmlns:a="http://schemas.openxmlformats.org/drawingml/2006/main">
              <a:ext uri="{FF2B5EF4-FFF2-40B4-BE49-F238E27FC236}">
                <a16:creationId xmlns:a16="http://schemas.microsoft.com/office/drawing/2014/main" id="{1F64517D-7F4E-49D1-A4E9-93965BDA5011}"/>
              </a:ext>
            </a:extLst>
          </p:cNvPr>
          <p:cNvSpPr>
            <a:spLocks xmlns:a="http://schemas.openxmlformats.org/drawingml/2006/main" noGrp="1"/>
          </p:cNvSpPr>
          <p:nvPr/>
        </p:nvSpPr>
        <p:spPr>
          <a:xfrm xmlns:a="http://schemas.openxmlformats.org/drawingml/2006/main">
            <a:off x="495300" y="3429000"/>
            <a:ext cx="241935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350" b="0" i="0">
                <a:solidFill>
                  <a:srgbClr val="101114"/>
                </a:solidFill>
                <a:latin typeface="Arial"/>
                <a:ea typeface="Arial"/>
                <a:cs typeface="Arial"/>
              </a:defRPr>
            </a:pPr>
            <a:r>
              <a:rPr sz="1350" b="0" i="0">
                <a:solidFill>
                  <a:srgbClr val="101114"/>
                </a:solidFill>
                <a:latin typeface="Arial"/>
                <a:ea typeface="Arial"/>
                <a:cs typeface="Arial"/>
              </a:rPr>
              <a:t>Blockchain + contracts</a:t>
            </a:r>
          </a:p>
        </p:txBody>
      </p:sp>
      <p:cxnSp>
        <p:nvCxnSpPr>
          <p:cNvPr id="92" name="gantt-row-3"/>
          <p:cNvCxnSpPr/>
          <p:nvPr/>
        </p:nvCxnSpPr>
        <p:spPr>
          <a:xfrm xmlns:a="http://schemas.openxmlformats.org/drawingml/2006/main">
            <a:off x="495300" y="3848100"/>
            <a:ext cx="10991850" cy="0"/>
          </a:xfrm>
          <a:prstGeom xmlns:a="http://schemas.openxmlformats.org/drawingml/2006/main" prst="straightConnector1">
            <a:avLst/>
          </a:prstGeom>
          <a:ln xmlns:a="http://schemas.openxmlformats.org/drawingml/2006/main" w="9525">
            <a:solidFill>
              <a:srgbClr val="E0E2E6"/>
            </a:solidFill>
            <a:prstDash val="solid"/>
          </a:ln>
        </p:spPr>
      </p:cxnSp>
      <p:sp>
        <p:nvSpPr>
          <p:cNvPr id="41" name="gantt-bar-3">
            <a:extLst xmlns:a="http://schemas.openxmlformats.org/drawingml/2006/main">
              <a:ext uri="{FF2B5EF4-FFF2-40B4-BE49-F238E27FC236}">
                <a16:creationId xmlns:a16="http://schemas.microsoft.com/office/drawing/2014/main" id="{9770B2B3-12C6-4920-BF13-B6065663575B}"/>
              </a:ext>
            </a:extLst>
          </p:cNvPr>
          <p:cNvSpPr>
            <a:spLocks xmlns:a="http://schemas.openxmlformats.org/drawingml/2006/main" noGrp="1"/>
          </p:cNvSpPr>
          <p:nvPr/>
        </p:nvSpPr>
        <p:spPr>
          <a:xfrm xmlns:a="http://schemas.openxmlformats.org/drawingml/2006/main">
            <a:off x="5981700" y="3419475"/>
            <a:ext cx="1971675" cy="295275"/>
          </a:xfrm>
          <a:prstGeom xmlns:a="http://schemas.openxmlformats.org/drawingml/2006/main" prst="roundRect">
            <a:avLst>
              <a:gd name="adj" fmla="val 25806"/>
            </a:avLst>
          </a:prstGeom>
          <a:solidFill xmlns:a="http://schemas.openxmlformats.org/drawingml/2006/main">
            <a:srgbClr val="79B9FF"/>
          </a:solidFill>
          <a:ln xmlns:a="http://schemas.openxmlformats.org/drawingml/2006/main" w="0">
            <a:solidFill>
              <a:srgbClr val="79B9FF"/>
            </a:solidFill>
            <a:prstDash val="solid"/>
          </a:ln>
        </p:spPr>
      </p:sp>
      <p:sp>
        <p:nvSpPr>
          <p:cNvPr id="42" name="gantt-task-4">
            <a:extLst xmlns:a="http://schemas.openxmlformats.org/drawingml/2006/main">
              <a:ext uri="{FF2B5EF4-FFF2-40B4-BE49-F238E27FC236}">
                <a16:creationId xmlns:a16="http://schemas.microsoft.com/office/drawing/2014/main" id="{95E3CB52-BA6A-49CF-AB3B-8B002874B55A}"/>
              </a:ext>
            </a:extLst>
          </p:cNvPr>
          <p:cNvSpPr>
            <a:spLocks xmlns:a="http://schemas.openxmlformats.org/drawingml/2006/main" noGrp="1"/>
          </p:cNvSpPr>
          <p:nvPr/>
        </p:nvSpPr>
        <p:spPr>
          <a:xfrm xmlns:a="http://schemas.openxmlformats.org/drawingml/2006/main">
            <a:off x="495300" y="3981450"/>
            <a:ext cx="241935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350" b="0" i="0">
                <a:solidFill>
                  <a:srgbClr val="101114"/>
                </a:solidFill>
                <a:latin typeface="Arial"/>
                <a:ea typeface="Arial"/>
                <a:cs typeface="Arial"/>
              </a:defRPr>
            </a:pPr>
            <a:r>
              <a:rPr sz="1350" b="0" i="0">
                <a:solidFill>
                  <a:srgbClr val="101114"/>
                </a:solidFill>
                <a:latin typeface="Arial"/>
                <a:ea typeface="Arial"/>
                <a:cs typeface="Arial"/>
              </a:rPr>
              <a:t>Integration</a:t>
            </a:r>
          </a:p>
        </p:txBody>
      </p:sp>
      <p:cxnSp>
        <p:nvCxnSpPr>
          <p:cNvPr id="95" name="gantt-row-4"/>
          <p:cNvCxnSpPr/>
          <p:nvPr/>
        </p:nvCxnSpPr>
        <p:spPr>
          <a:xfrm xmlns:a="http://schemas.openxmlformats.org/drawingml/2006/main">
            <a:off x="495300" y="4400550"/>
            <a:ext cx="10991850" cy="0"/>
          </a:xfrm>
          <a:prstGeom xmlns:a="http://schemas.openxmlformats.org/drawingml/2006/main" prst="straightConnector1">
            <a:avLst/>
          </a:prstGeom>
          <a:ln xmlns:a="http://schemas.openxmlformats.org/drawingml/2006/main" w="9525">
            <a:solidFill>
              <a:srgbClr val="E0E2E6"/>
            </a:solidFill>
            <a:prstDash val="solid"/>
          </a:ln>
        </p:spPr>
      </p:cxnSp>
      <p:sp>
        <p:nvSpPr>
          <p:cNvPr id="44" name="gantt-bar-4">
            <a:extLst xmlns:a="http://schemas.openxmlformats.org/drawingml/2006/main">
              <a:ext uri="{FF2B5EF4-FFF2-40B4-BE49-F238E27FC236}">
                <a16:creationId xmlns:a16="http://schemas.microsoft.com/office/drawing/2014/main" id="{B5E52CB5-5A8B-4076-9C81-228EFFC8ADF4}"/>
              </a:ext>
            </a:extLst>
          </p:cNvPr>
          <p:cNvSpPr>
            <a:spLocks xmlns:a="http://schemas.openxmlformats.org/drawingml/2006/main" noGrp="1"/>
          </p:cNvSpPr>
          <p:nvPr/>
        </p:nvSpPr>
        <p:spPr>
          <a:xfrm xmlns:a="http://schemas.openxmlformats.org/drawingml/2006/main">
            <a:off x="8067675" y="3971925"/>
            <a:ext cx="581025" cy="295275"/>
          </a:xfrm>
          <a:prstGeom xmlns:a="http://schemas.openxmlformats.org/drawingml/2006/main" prst="roundRect">
            <a:avLst>
              <a:gd name="adj" fmla="val 25806"/>
            </a:avLst>
          </a:prstGeom>
          <a:solidFill xmlns:a="http://schemas.openxmlformats.org/drawingml/2006/main">
            <a:srgbClr val="3D8DFF"/>
          </a:solidFill>
          <a:ln xmlns:a="http://schemas.openxmlformats.org/drawingml/2006/main" w="0">
            <a:solidFill>
              <a:srgbClr val="3D8DFF"/>
            </a:solidFill>
            <a:prstDash val="solid"/>
          </a:ln>
        </p:spPr>
      </p:sp>
      <p:sp>
        <p:nvSpPr>
          <p:cNvPr id="45" name="gantt-task-5">
            <a:extLst xmlns:a="http://schemas.openxmlformats.org/drawingml/2006/main">
              <a:ext uri="{FF2B5EF4-FFF2-40B4-BE49-F238E27FC236}">
                <a16:creationId xmlns:a16="http://schemas.microsoft.com/office/drawing/2014/main" id="{F1F4D4E4-5964-494F-A3AF-F3AFD639EFA6}"/>
              </a:ext>
            </a:extLst>
          </p:cNvPr>
          <p:cNvSpPr>
            <a:spLocks xmlns:a="http://schemas.openxmlformats.org/drawingml/2006/main" noGrp="1"/>
          </p:cNvSpPr>
          <p:nvPr/>
        </p:nvSpPr>
        <p:spPr>
          <a:xfrm xmlns:a="http://schemas.openxmlformats.org/drawingml/2006/main">
            <a:off x="495300" y="4533900"/>
            <a:ext cx="241935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350" b="0" i="0">
                <a:solidFill>
                  <a:srgbClr val="101114"/>
                </a:solidFill>
                <a:latin typeface="Arial"/>
                <a:ea typeface="Arial"/>
                <a:cs typeface="Arial"/>
              </a:defRPr>
            </a:pPr>
            <a:r>
              <a:rPr sz="1350" b="0" i="0">
                <a:solidFill>
                  <a:srgbClr val="101114"/>
                </a:solidFill>
                <a:latin typeface="Arial"/>
                <a:ea typeface="Arial"/>
                <a:cs typeface="Arial"/>
              </a:rPr>
              <a:t>Experimental testing</a:t>
            </a:r>
          </a:p>
        </p:txBody>
      </p:sp>
      <p:cxnSp>
        <p:nvCxnSpPr>
          <p:cNvPr id="98" name="gantt-row-5"/>
          <p:cNvCxnSpPr/>
          <p:nvPr/>
        </p:nvCxnSpPr>
        <p:spPr>
          <a:xfrm xmlns:a="http://schemas.openxmlformats.org/drawingml/2006/main">
            <a:off x="495300" y="4953000"/>
            <a:ext cx="10991850" cy="0"/>
          </a:xfrm>
          <a:prstGeom xmlns:a="http://schemas.openxmlformats.org/drawingml/2006/main" prst="straightConnector1">
            <a:avLst/>
          </a:prstGeom>
          <a:ln xmlns:a="http://schemas.openxmlformats.org/drawingml/2006/main" w="9525">
            <a:solidFill>
              <a:srgbClr val="E0E2E6"/>
            </a:solidFill>
            <a:prstDash val="solid"/>
          </a:ln>
        </p:spPr>
      </p:cxnSp>
      <p:sp>
        <p:nvSpPr>
          <p:cNvPr id="47" name="gantt-bar-5">
            <a:extLst xmlns:a="http://schemas.openxmlformats.org/drawingml/2006/main">
              <a:ext uri="{FF2B5EF4-FFF2-40B4-BE49-F238E27FC236}">
                <a16:creationId xmlns:a16="http://schemas.microsoft.com/office/drawing/2014/main" id="{E86D2856-D7F8-45DF-ACAE-CF2C4F75B988}"/>
              </a:ext>
            </a:extLst>
          </p:cNvPr>
          <p:cNvSpPr>
            <a:spLocks xmlns:a="http://schemas.openxmlformats.org/drawingml/2006/main" noGrp="1"/>
          </p:cNvSpPr>
          <p:nvPr/>
        </p:nvSpPr>
        <p:spPr>
          <a:xfrm xmlns:a="http://schemas.openxmlformats.org/drawingml/2006/main">
            <a:off x="8763000" y="4524375"/>
            <a:ext cx="1276350" cy="295275"/>
          </a:xfrm>
          <a:prstGeom xmlns:a="http://schemas.openxmlformats.org/drawingml/2006/main" prst="roundRect">
            <a:avLst>
              <a:gd name="adj" fmla="val 25806"/>
            </a:avLst>
          </a:prstGeom>
          <a:solidFill xmlns:a="http://schemas.openxmlformats.org/drawingml/2006/main">
            <a:srgbClr val="79B9FF"/>
          </a:solidFill>
          <a:ln xmlns:a="http://schemas.openxmlformats.org/drawingml/2006/main" w="0">
            <a:solidFill>
              <a:srgbClr val="79B9FF"/>
            </a:solidFill>
            <a:prstDash val="solid"/>
          </a:ln>
        </p:spPr>
      </p:sp>
      <p:sp>
        <p:nvSpPr>
          <p:cNvPr id="48" name="gantt-task-6">
            <a:extLst xmlns:a="http://schemas.openxmlformats.org/drawingml/2006/main">
              <a:ext uri="{FF2B5EF4-FFF2-40B4-BE49-F238E27FC236}">
                <a16:creationId xmlns:a16="http://schemas.microsoft.com/office/drawing/2014/main" id="{5EBAE310-F495-4346-8393-6A938F2A7255}"/>
              </a:ext>
            </a:extLst>
          </p:cNvPr>
          <p:cNvSpPr>
            <a:spLocks xmlns:a="http://schemas.openxmlformats.org/drawingml/2006/main" noGrp="1"/>
          </p:cNvSpPr>
          <p:nvPr/>
        </p:nvSpPr>
        <p:spPr>
          <a:xfrm xmlns:a="http://schemas.openxmlformats.org/drawingml/2006/main">
            <a:off x="495300" y="5086350"/>
            <a:ext cx="241935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350" b="0" i="0">
                <a:solidFill>
                  <a:srgbClr val="101114"/>
                </a:solidFill>
                <a:latin typeface="Arial"/>
                <a:ea typeface="Arial"/>
                <a:cs typeface="Arial"/>
              </a:defRPr>
            </a:pPr>
            <a:r>
              <a:rPr sz="1350" b="0" i="0">
                <a:solidFill>
                  <a:srgbClr val="101114"/>
                </a:solidFill>
                <a:latin typeface="Arial"/>
                <a:ea typeface="Arial"/>
                <a:cs typeface="Arial"/>
              </a:rPr>
              <a:t>Analysis + reporting</a:t>
            </a:r>
          </a:p>
        </p:txBody>
      </p:sp>
      <p:cxnSp>
        <p:nvCxnSpPr>
          <p:cNvPr id="101" name="gantt-row-6"/>
          <p:cNvCxnSpPr/>
          <p:nvPr/>
        </p:nvCxnSpPr>
        <p:spPr>
          <a:xfrm xmlns:a="http://schemas.openxmlformats.org/drawingml/2006/main">
            <a:off x="495300" y="5505450"/>
            <a:ext cx="10991850" cy="0"/>
          </a:xfrm>
          <a:prstGeom xmlns:a="http://schemas.openxmlformats.org/drawingml/2006/main" prst="straightConnector1">
            <a:avLst/>
          </a:prstGeom>
          <a:ln xmlns:a="http://schemas.openxmlformats.org/drawingml/2006/main" w="9525">
            <a:solidFill>
              <a:srgbClr val="E0E2E6"/>
            </a:solidFill>
            <a:prstDash val="solid"/>
          </a:ln>
        </p:spPr>
      </p:cxnSp>
      <p:sp>
        <p:nvSpPr>
          <p:cNvPr id="50" name="gantt-bar-6">
            <a:extLst xmlns:a="http://schemas.openxmlformats.org/drawingml/2006/main">
              <a:ext uri="{FF2B5EF4-FFF2-40B4-BE49-F238E27FC236}">
                <a16:creationId xmlns:a16="http://schemas.microsoft.com/office/drawing/2014/main" id="{44B8A89F-973E-462F-8C84-C36F98E70C5F}"/>
              </a:ext>
            </a:extLst>
          </p:cNvPr>
          <p:cNvSpPr>
            <a:spLocks xmlns:a="http://schemas.openxmlformats.org/drawingml/2006/main" noGrp="1"/>
          </p:cNvSpPr>
          <p:nvPr/>
        </p:nvSpPr>
        <p:spPr>
          <a:xfrm xmlns:a="http://schemas.openxmlformats.org/drawingml/2006/main">
            <a:off x="10153650" y="5076825"/>
            <a:ext cx="1276350" cy="295275"/>
          </a:xfrm>
          <a:prstGeom xmlns:a="http://schemas.openxmlformats.org/drawingml/2006/main" prst="roundRect">
            <a:avLst>
              <a:gd name="adj" fmla="val 25806"/>
            </a:avLst>
          </a:prstGeom>
          <a:solidFill xmlns:a="http://schemas.openxmlformats.org/drawingml/2006/main">
            <a:srgbClr val="3D8DFF"/>
          </a:solidFill>
          <a:ln xmlns:a="http://schemas.openxmlformats.org/drawingml/2006/main" w="0">
            <a:solidFill>
              <a:srgbClr val="3D8DFF"/>
            </a:solidFill>
            <a:prstDash val="solid"/>
          </a:ln>
        </p:spPr>
      </p:sp>
      <p:sp>
        <p:nvSpPr>
          <p:cNvPr id="51" name="resources-label">
            <a:extLst xmlns:a="http://schemas.openxmlformats.org/drawingml/2006/main">
              <a:ext uri="{FF2B5EF4-FFF2-40B4-BE49-F238E27FC236}">
                <a16:creationId xmlns:a16="http://schemas.microsoft.com/office/drawing/2014/main" id="{D035D5FE-41AC-4D55-B256-2743F571E22F}"/>
              </a:ext>
            </a:extLst>
          </p:cNvPr>
          <p:cNvSpPr>
            <a:spLocks xmlns:a="http://schemas.openxmlformats.org/drawingml/2006/main" noGrp="1"/>
          </p:cNvSpPr>
          <p:nvPr/>
        </p:nvSpPr>
        <p:spPr>
          <a:xfrm xmlns:a="http://schemas.openxmlformats.org/drawingml/2006/main">
            <a:off x="495300" y="5772150"/>
            <a:ext cx="106680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350" b="1" i="0">
                <a:solidFill>
                  <a:srgbClr val="3D8DFF"/>
                </a:solidFill>
                <a:latin typeface="Arial"/>
                <a:ea typeface="Arial"/>
                <a:cs typeface="Arial"/>
              </a:defRPr>
            </a:pPr>
            <a:r>
              <a:rPr sz="1350" b="1" i="0">
                <a:solidFill>
                  <a:srgbClr val="3D8DFF"/>
                </a:solidFill>
                <a:latin typeface="Arial"/>
                <a:ea typeface="Arial"/>
                <a:cs typeface="Arial"/>
              </a:rPr>
              <a:t>Resources</a:t>
            </a:r>
          </a:p>
        </p:txBody>
      </p:sp>
      <p:sp>
        <p:nvSpPr>
          <p:cNvPr id="52" name="resources-copy">
            <a:extLst xmlns:a="http://schemas.openxmlformats.org/drawingml/2006/main">
              <a:ext uri="{FF2B5EF4-FFF2-40B4-BE49-F238E27FC236}">
                <a16:creationId xmlns:a16="http://schemas.microsoft.com/office/drawing/2014/main" id="{112B8CBC-E38E-4779-8AEA-A18863AF013D}"/>
              </a:ext>
            </a:extLst>
          </p:cNvPr>
          <p:cNvSpPr>
            <a:spLocks xmlns:a="http://schemas.openxmlformats.org/drawingml/2006/main" noGrp="1"/>
          </p:cNvSpPr>
          <p:nvPr/>
        </p:nvSpPr>
        <p:spPr>
          <a:xfrm xmlns:a="http://schemas.openxmlformats.org/drawingml/2006/main">
            <a:off x="1695450" y="5734050"/>
            <a:ext cx="10001250" cy="3238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94655"/>
          </a:bodyPr>
          <a:lstStyle xmlns:a="http://schemas.openxmlformats.org/drawingml/2006/main"/>
          <a:p xmlns:a="http://schemas.openxmlformats.org/drawingml/2006/main">
            <a:pPr algn="l">
              <a:defRPr sz="1425" b="0" i="0">
                <a:solidFill>
                  <a:srgbClr val="101114"/>
                </a:solidFill>
                <a:latin typeface="Arial"/>
                <a:ea typeface="Arial"/>
                <a:cs typeface="Arial"/>
              </a:defRPr>
            </a:pPr>
            <a:r>
              <a:rPr sz="1425" b="0" i="0">
                <a:solidFill>
                  <a:srgbClr val="101114"/>
                </a:solidFill>
                <a:latin typeface="Arial"/>
                <a:ea typeface="Arial"/>
                <a:cs typeface="Arial"/>
              </a:rPr>
              <a:t>Microcontrollers or PUF-enabled boards | Edge gateway | Virtual machines | Hyperledger Fabric | Development and monitoring tools</a:t>
            </a:r>
          </a:p>
        </p:txBody>
      </p:sp>
    </p:spTree>
    <p:extLst>
      <p:ext uri="{BB962C8B-B14F-4D97-AF65-F5344CB8AC3E}">
        <p14:creationId xmlns:p14="http://schemas.microsoft.com/office/powerpoint/2010/main" val="999404103"/>
      </p:ext>
    </p:extLst>
  </p:cSld>
</p:sld>
</file>

<file path=ppt/slides/slide12.xml><?xml version="1.0" encoding="utf-8"?>
<p:sld xmlns:p="http://schemas.openxmlformats.org/presentationml/2006/main">
  <p:cSld>
    <p:spTree>
      <p:nvGrpSpPr>
        <p:cNvPr id="1" name=""/>
        <p:cNvGrpSpPr/>
        <p:nvPr/>
      </p:nvGrpSpPr>
      <p:grpSpPr>
        <a:xfrm xmlns:a="http://schemas.openxmlformats.org/drawingml/2006/main"/>
      </p:grpSpPr>
      <p:sp>
        <p:nvSpPr>
          <p:cNvPr id="1" name="slide-12-title">
            <a:extLst xmlns:a="http://schemas.openxmlformats.org/drawingml/2006/main">
              <a:ext uri="{FF2B5EF4-FFF2-40B4-BE49-F238E27FC236}">
                <a16:creationId xmlns:a16="http://schemas.microsoft.com/office/drawing/2014/main" id="{E28241DA-B50E-4A28-93E0-357A3333A565}"/>
              </a:ext>
            </a:extLst>
          </p:cNvPr>
          <p:cNvSpPr>
            <a:spLocks xmlns:a="http://schemas.openxmlformats.org/drawingml/2006/main" noGrp="1"/>
          </p:cNvSpPr>
          <p:nvPr/>
        </p:nvSpPr>
        <p:spPr>
          <a:xfrm xmlns:a="http://schemas.openxmlformats.org/drawingml/2006/main">
            <a:off x="495300" y="323850"/>
            <a:ext cx="11201400" cy="647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75488"/>
          </a:bodyPr>
          <a:lstStyle xmlns:a="http://schemas.openxmlformats.org/drawingml/2006/main"/>
          <a:p xmlns:a="http://schemas.openxmlformats.org/drawingml/2006/main">
            <a:pPr algn="l">
              <a:defRPr sz="3600" b="1" i="0">
                <a:solidFill>
                  <a:srgbClr val="101114"/>
                </a:solidFill>
                <a:latin typeface="Arial"/>
                <a:ea typeface="Arial"/>
                <a:cs typeface="Arial"/>
              </a:defRPr>
            </a:pPr>
            <a:r>
              <a:rPr sz="3600" b="1" i="0">
                <a:solidFill>
                  <a:srgbClr val="101114"/>
                </a:solidFill>
                <a:latin typeface="Arial"/>
                <a:ea typeface="Arial"/>
                <a:cs typeface="Arial"/>
              </a:rPr>
              <a:t>The framework improves traceability but does not remove every risk</a:t>
            </a:r>
          </a:p>
        </p:txBody>
      </p:sp>
      <p:cxnSp>
        <p:nvCxnSpPr>
          <p:cNvPr id="31" name="slide-12-title-rule"/>
          <p:cNvCxnSpPr/>
          <p:nvPr/>
        </p:nvCxnSpPr>
        <p:spPr>
          <a:xfrm xmlns:a="http://schemas.openxmlformats.org/drawingml/2006/main">
            <a:off x="495300" y="1085850"/>
            <a:ext cx="11201400" cy="0"/>
          </a:xfrm>
          <a:prstGeom xmlns:a="http://schemas.openxmlformats.org/drawingml/2006/main" prst="straightConnector1">
            <a:avLst/>
          </a:prstGeom>
          <a:ln xmlns:a="http://schemas.openxmlformats.org/drawingml/2006/main" w="9525">
            <a:solidFill>
              <a:srgbClr val="B8BCC4"/>
            </a:solidFill>
            <a:prstDash val="solid"/>
          </a:ln>
        </p:spPr>
      </p:cxnSp>
      <p:sp>
        <p:nvSpPr>
          <p:cNvPr id="3" name="slide-12-citation">
            <a:extLst xmlns:a="http://schemas.openxmlformats.org/drawingml/2006/main">
              <a:ext uri="{FF2B5EF4-FFF2-40B4-BE49-F238E27FC236}">
                <a16:creationId xmlns:a16="http://schemas.microsoft.com/office/drawing/2014/main" id="{964814BA-1B66-4BC5-9290-339FA739D40F}"/>
              </a:ext>
            </a:extLst>
          </p:cNvPr>
          <p:cNvSpPr>
            <a:spLocks xmlns:a="http://schemas.openxmlformats.org/drawingml/2006/main" noGrp="1"/>
          </p:cNvSpPr>
          <p:nvPr/>
        </p:nvSpPr>
        <p:spPr>
          <a:xfrm xmlns:a="http://schemas.openxmlformats.org/drawingml/2006/main">
            <a:off x="571500" y="6400800"/>
            <a:ext cx="10020300" cy="2095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9525" tIns="9525" rIns="9525" bIns="9525" anchor="t">
            <a:noAutofit/>
          </a:bodyPr>
          <a:lstStyle xmlns:a="http://schemas.openxmlformats.org/drawingml/2006/main"/>
          <a:p xmlns:a="http://schemas.openxmlformats.org/drawingml/2006/main">
            <a:pPr algn="l">
              <a:defRPr sz="900" b="0" i="0">
                <a:solidFill>
                  <a:srgbClr val="5C6470"/>
                </a:solidFill>
                <a:latin typeface="Arial"/>
                <a:ea typeface="Arial"/>
                <a:cs typeface="Arial"/>
              </a:defRPr>
            </a:pPr>
            <a:r>
              <a:rPr sz="900" b="0" i="0">
                <a:solidFill>
                  <a:srgbClr val="5C6470"/>
                </a:solidFill>
                <a:latin typeface="Arial"/>
                <a:ea typeface="Arial"/>
                <a:cs typeface="Arial"/>
              </a:rPr>
              <a:t>Sources: Supply-chain guidance and PUF-blockchain limitations [1], [2], [4], [7]</a:t>
            </a:r>
          </a:p>
        </p:txBody>
      </p:sp>
      <p:sp>
        <p:nvSpPr>
          <p:cNvPr id="4" name="slide-12-number">
            <a:extLst xmlns:a="http://schemas.openxmlformats.org/drawingml/2006/main">
              <a:ext uri="{FF2B5EF4-FFF2-40B4-BE49-F238E27FC236}">
                <a16:creationId xmlns:a16="http://schemas.microsoft.com/office/drawing/2014/main" id="{B382CE50-134B-44A8-AA05-9317FFC21521}"/>
              </a:ext>
            </a:extLst>
          </p:cNvPr>
          <p:cNvSpPr>
            <a:spLocks xmlns:a="http://schemas.openxmlformats.org/drawingml/2006/main" noGrp="1"/>
          </p:cNvSpPr>
          <p:nvPr/>
        </p:nvSpPr>
        <p:spPr>
          <a:xfrm xmlns:a="http://schemas.openxmlformats.org/drawingml/2006/main">
            <a:off x="11144250" y="6362700"/>
            <a:ext cx="552450" cy="228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r">
              <a:defRPr sz="1050" b="0" i="0">
                <a:solidFill>
                  <a:srgbClr val="5C6470"/>
                </a:solidFill>
                <a:latin typeface="Arial"/>
                <a:ea typeface="Arial"/>
                <a:cs typeface="Arial"/>
              </a:defRPr>
            </a:pPr>
            <a:r>
              <a:rPr sz="1050" b="0" i="0">
                <a:solidFill>
                  <a:srgbClr val="5C6470"/>
                </a:solidFill>
                <a:latin typeface="Arial"/>
                <a:ea typeface="Arial"/>
                <a:cs typeface="Arial"/>
              </a:rPr>
              <a:t>12</a:t>
            </a:r>
          </a:p>
        </p:txBody>
      </p:sp>
      <p:sp>
        <p:nvSpPr>
          <p:cNvPr id="5" name="impact-label">
            <a:extLst xmlns:a="http://schemas.openxmlformats.org/drawingml/2006/main">
              <a:ext uri="{FF2B5EF4-FFF2-40B4-BE49-F238E27FC236}">
                <a16:creationId xmlns:a16="http://schemas.microsoft.com/office/drawing/2014/main" id="{45F3CEB5-A9E9-465E-998A-A53A3FE559A8}"/>
              </a:ext>
            </a:extLst>
          </p:cNvPr>
          <p:cNvSpPr>
            <a:spLocks xmlns:a="http://schemas.openxmlformats.org/drawingml/2006/main" noGrp="1"/>
          </p:cNvSpPr>
          <p:nvPr/>
        </p:nvSpPr>
        <p:spPr>
          <a:xfrm xmlns:a="http://schemas.openxmlformats.org/drawingml/2006/main">
            <a:off x="495300" y="1447800"/>
            <a:ext cx="5334000" cy="285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1" i="0">
                <a:solidFill>
                  <a:srgbClr val="3D8DFF"/>
                </a:solidFill>
                <a:latin typeface="Arial"/>
                <a:ea typeface="Arial"/>
                <a:cs typeface="Arial"/>
              </a:defRPr>
            </a:pPr>
            <a:r>
              <a:rPr sz="1425" b="1" i="0">
                <a:solidFill>
                  <a:srgbClr val="3D8DFF"/>
                </a:solidFill>
                <a:latin typeface="Arial"/>
                <a:ea typeface="Arial"/>
                <a:cs typeface="Arial"/>
              </a:rPr>
              <a:t>EXPECTED IMPACT</a:t>
            </a:r>
          </a:p>
        </p:txBody>
      </p:sp>
      <p:sp>
        <p:nvSpPr>
          <p:cNvPr id="6" name="limits-label">
            <a:extLst xmlns:a="http://schemas.openxmlformats.org/drawingml/2006/main">
              <a:ext uri="{FF2B5EF4-FFF2-40B4-BE49-F238E27FC236}">
                <a16:creationId xmlns:a16="http://schemas.microsoft.com/office/drawing/2014/main" id="{4959AB85-87F5-466E-A416-9066B095120A}"/>
              </a:ext>
            </a:extLst>
          </p:cNvPr>
          <p:cNvSpPr>
            <a:spLocks xmlns:a="http://schemas.openxmlformats.org/drawingml/2006/main" noGrp="1"/>
          </p:cNvSpPr>
          <p:nvPr/>
        </p:nvSpPr>
        <p:spPr>
          <a:xfrm xmlns:a="http://schemas.openxmlformats.org/drawingml/2006/main">
            <a:off x="6419850" y="1447800"/>
            <a:ext cx="5276850" cy="285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1" i="0">
                <a:solidFill>
                  <a:srgbClr val="D94B4B"/>
                </a:solidFill>
                <a:latin typeface="Arial"/>
                <a:ea typeface="Arial"/>
                <a:cs typeface="Arial"/>
              </a:defRPr>
            </a:pPr>
            <a:r>
              <a:rPr sz="1425" b="1" i="0">
                <a:solidFill>
                  <a:srgbClr val="D94B4B"/>
                </a:solidFill>
                <a:latin typeface="Arial"/>
                <a:ea typeface="Arial"/>
                <a:cs typeface="Arial"/>
              </a:rPr>
              <a:t>LIMITATIONS</a:t>
            </a:r>
          </a:p>
        </p:txBody>
      </p:sp>
      <p:sp>
        <p:nvSpPr>
          <p:cNvPr id="7" name="impact-panel">
            <a:extLst xmlns:a="http://schemas.openxmlformats.org/drawingml/2006/main">
              <a:ext uri="{FF2B5EF4-FFF2-40B4-BE49-F238E27FC236}">
                <a16:creationId xmlns:a16="http://schemas.microsoft.com/office/drawing/2014/main" id="{C8A4ACA1-535F-4679-9E1D-CACEC3248E20}"/>
              </a:ext>
            </a:extLst>
          </p:cNvPr>
          <p:cNvSpPr>
            <a:spLocks xmlns:a="http://schemas.openxmlformats.org/drawingml/2006/main" noGrp="1"/>
          </p:cNvSpPr>
          <p:nvPr/>
        </p:nvSpPr>
        <p:spPr>
          <a:xfrm xmlns:a="http://schemas.openxmlformats.org/drawingml/2006/main">
            <a:off x="495300" y="1952625"/>
            <a:ext cx="5276850" cy="3762375"/>
          </a:xfrm>
          <a:prstGeom xmlns:a="http://schemas.openxmlformats.org/drawingml/2006/main" prst="rect">
            <a:avLst/>
          </a:prstGeom>
          <a:solidFill xmlns:a="http://schemas.openxmlformats.org/drawingml/2006/main">
            <a:srgbClr val="D0EDFA"/>
          </a:solidFill>
          <a:ln xmlns:a="http://schemas.openxmlformats.org/drawingml/2006/main" w="0">
            <a:solidFill>
              <a:srgbClr val="D0EDFA"/>
            </a:solidFill>
            <a:prstDash val="solid"/>
          </a:ln>
        </p:spPr>
      </p:sp>
      <p:sp>
        <p:nvSpPr>
          <p:cNvPr id="8" name="limits-panel">
            <a:extLst xmlns:a="http://schemas.openxmlformats.org/drawingml/2006/main">
              <a:ext uri="{FF2B5EF4-FFF2-40B4-BE49-F238E27FC236}">
                <a16:creationId xmlns:a16="http://schemas.microsoft.com/office/drawing/2014/main" id="{E4267513-AF1B-44EC-B148-E2968C935B0F}"/>
              </a:ext>
            </a:extLst>
          </p:cNvPr>
          <p:cNvSpPr>
            <a:spLocks xmlns:a="http://schemas.openxmlformats.org/drawingml/2006/main" noGrp="1"/>
          </p:cNvSpPr>
          <p:nvPr/>
        </p:nvSpPr>
        <p:spPr>
          <a:xfrm xmlns:a="http://schemas.openxmlformats.org/drawingml/2006/main">
            <a:off x="6419850" y="1952625"/>
            <a:ext cx="5276850" cy="3762375"/>
          </a:xfrm>
          <a:prstGeom xmlns:a="http://schemas.openxmlformats.org/drawingml/2006/main" prst="rect">
            <a:avLst/>
          </a:prstGeom>
          <a:solidFill xmlns:a="http://schemas.openxmlformats.org/drawingml/2006/main">
            <a:srgbClr val="F1F2F4"/>
          </a:solidFill>
          <a:ln xmlns:a="http://schemas.openxmlformats.org/drawingml/2006/main" w="0">
            <a:solidFill>
              <a:srgbClr val="F1F2F4"/>
            </a:solidFill>
            <a:prstDash val="solid"/>
          </a:ln>
        </p:spPr>
      </p:sp>
      <p:sp>
        <p:nvSpPr>
          <p:cNvPr id="9" name="tradeoff-dot-0-0">
            <a:extLst xmlns:a="http://schemas.openxmlformats.org/drawingml/2006/main">
              <a:ext uri="{FF2B5EF4-FFF2-40B4-BE49-F238E27FC236}">
                <a16:creationId xmlns:a16="http://schemas.microsoft.com/office/drawing/2014/main" id="{2BB40556-81BC-4C60-AE8D-6E5BD414AE00}"/>
              </a:ext>
            </a:extLst>
          </p:cNvPr>
          <p:cNvSpPr>
            <a:spLocks xmlns:a="http://schemas.openxmlformats.org/drawingml/2006/main" noGrp="1"/>
          </p:cNvSpPr>
          <p:nvPr/>
        </p:nvSpPr>
        <p:spPr>
          <a:xfrm xmlns:a="http://schemas.openxmlformats.org/drawingml/2006/main">
            <a:off x="762000" y="2314575"/>
            <a:ext cx="95250" cy="95250"/>
          </a:xfrm>
          <a:prstGeom xmlns:a="http://schemas.openxmlformats.org/drawingml/2006/main" prst="roundRect">
            <a:avLst>
              <a:gd name="adj" fmla="val 50000"/>
            </a:avLst>
          </a:prstGeom>
          <a:solidFill xmlns:a="http://schemas.openxmlformats.org/drawingml/2006/main">
            <a:srgbClr val="3D8DFF"/>
          </a:solidFill>
          <a:ln xmlns:a="http://schemas.openxmlformats.org/drawingml/2006/main" w="0">
            <a:solidFill>
              <a:srgbClr val="3D8DFF"/>
            </a:solidFill>
            <a:prstDash val="solid"/>
          </a:ln>
        </p:spPr>
      </p:sp>
      <p:sp>
        <p:nvSpPr>
          <p:cNvPr id="10" name="tradeoff-item-0-0">
            <a:extLst xmlns:a="http://schemas.openxmlformats.org/drawingml/2006/main">
              <a:ext uri="{FF2B5EF4-FFF2-40B4-BE49-F238E27FC236}">
                <a16:creationId xmlns:a16="http://schemas.microsoft.com/office/drawing/2014/main" id="{C05F5CC9-08E5-40D4-A3F2-743BF0BAFE56}"/>
              </a:ext>
            </a:extLst>
          </p:cNvPr>
          <p:cNvSpPr>
            <a:spLocks xmlns:a="http://schemas.openxmlformats.org/drawingml/2006/main" noGrp="1"/>
          </p:cNvSpPr>
          <p:nvPr/>
        </p:nvSpPr>
        <p:spPr>
          <a:xfrm xmlns:a="http://schemas.openxmlformats.org/drawingml/2006/main">
            <a:off x="1028700" y="2257425"/>
            <a:ext cx="4476750" cy="4191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75" b="0" i="0">
                <a:solidFill>
                  <a:srgbClr val="101114"/>
                </a:solidFill>
                <a:latin typeface="Arial"/>
                <a:ea typeface="Arial"/>
                <a:cs typeface="Arial"/>
              </a:defRPr>
            </a:pPr>
            <a:r>
              <a:rPr sz="1575" b="0" i="0">
                <a:solidFill>
                  <a:srgbClr val="101114"/>
                </a:solidFill>
                <a:latin typeface="Arial"/>
                <a:ea typeface="Arial"/>
                <a:cs typeface="Arial"/>
              </a:rPr>
              <a:t>Earlier detection before installation</a:t>
            </a:r>
          </a:p>
        </p:txBody>
      </p:sp>
      <p:sp>
        <p:nvSpPr>
          <p:cNvPr id="11" name="tradeoff-dot-0-1">
            <a:extLst xmlns:a="http://schemas.openxmlformats.org/drawingml/2006/main">
              <a:ext uri="{FF2B5EF4-FFF2-40B4-BE49-F238E27FC236}">
                <a16:creationId xmlns:a16="http://schemas.microsoft.com/office/drawing/2014/main" id="{525A9ED7-6E4F-444F-99FD-09F8728CAC2E}"/>
              </a:ext>
            </a:extLst>
          </p:cNvPr>
          <p:cNvSpPr>
            <a:spLocks xmlns:a="http://schemas.openxmlformats.org/drawingml/2006/main" noGrp="1"/>
          </p:cNvSpPr>
          <p:nvPr/>
        </p:nvSpPr>
        <p:spPr>
          <a:xfrm xmlns:a="http://schemas.openxmlformats.org/drawingml/2006/main">
            <a:off x="762000" y="2962275"/>
            <a:ext cx="95250" cy="95250"/>
          </a:xfrm>
          <a:prstGeom xmlns:a="http://schemas.openxmlformats.org/drawingml/2006/main" prst="roundRect">
            <a:avLst>
              <a:gd name="adj" fmla="val 50000"/>
            </a:avLst>
          </a:prstGeom>
          <a:solidFill xmlns:a="http://schemas.openxmlformats.org/drawingml/2006/main">
            <a:srgbClr val="3D8DFF"/>
          </a:solidFill>
          <a:ln xmlns:a="http://schemas.openxmlformats.org/drawingml/2006/main" w="0">
            <a:solidFill>
              <a:srgbClr val="3D8DFF"/>
            </a:solidFill>
            <a:prstDash val="solid"/>
          </a:ln>
        </p:spPr>
      </p:sp>
      <p:sp>
        <p:nvSpPr>
          <p:cNvPr id="12" name="tradeoff-item-0-1">
            <a:extLst xmlns:a="http://schemas.openxmlformats.org/drawingml/2006/main">
              <a:ext uri="{FF2B5EF4-FFF2-40B4-BE49-F238E27FC236}">
                <a16:creationId xmlns:a16="http://schemas.microsoft.com/office/drawing/2014/main" id="{3B85AE32-53F3-4D10-9F0F-64C33E39FD66}"/>
              </a:ext>
            </a:extLst>
          </p:cNvPr>
          <p:cNvSpPr>
            <a:spLocks xmlns:a="http://schemas.openxmlformats.org/drawingml/2006/main" noGrp="1"/>
          </p:cNvSpPr>
          <p:nvPr/>
        </p:nvSpPr>
        <p:spPr>
          <a:xfrm xmlns:a="http://schemas.openxmlformats.org/drawingml/2006/main">
            <a:off x="1028700" y="2905125"/>
            <a:ext cx="4476750" cy="4191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75" b="0" i="0">
                <a:solidFill>
                  <a:srgbClr val="101114"/>
                </a:solidFill>
                <a:latin typeface="Arial"/>
                <a:ea typeface="Arial"/>
                <a:cs typeface="Arial"/>
              </a:defRPr>
            </a:pPr>
            <a:r>
              <a:rPr sz="1575" b="0" i="0">
                <a:solidFill>
                  <a:srgbClr val="101114"/>
                </a:solidFill>
                <a:latin typeface="Arial"/>
                <a:ea typeface="Arial"/>
                <a:cs typeface="Arial"/>
              </a:rPr>
              <a:t>Physical identity linked to digital provenance</a:t>
            </a:r>
          </a:p>
        </p:txBody>
      </p:sp>
      <p:sp>
        <p:nvSpPr>
          <p:cNvPr id="13" name="tradeoff-dot-0-2">
            <a:extLst xmlns:a="http://schemas.openxmlformats.org/drawingml/2006/main">
              <a:ext uri="{FF2B5EF4-FFF2-40B4-BE49-F238E27FC236}">
                <a16:creationId xmlns:a16="http://schemas.microsoft.com/office/drawing/2014/main" id="{DFFC8D31-09C4-4B9C-A821-DBA74C178ED4}"/>
              </a:ext>
            </a:extLst>
          </p:cNvPr>
          <p:cNvSpPr>
            <a:spLocks xmlns:a="http://schemas.openxmlformats.org/drawingml/2006/main" noGrp="1"/>
          </p:cNvSpPr>
          <p:nvPr/>
        </p:nvSpPr>
        <p:spPr>
          <a:xfrm xmlns:a="http://schemas.openxmlformats.org/drawingml/2006/main">
            <a:off x="762000" y="3609975"/>
            <a:ext cx="95250" cy="95250"/>
          </a:xfrm>
          <a:prstGeom xmlns:a="http://schemas.openxmlformats.org/drawingml/2006/main" prst="roundRect">
            <a:avLst>
              <a:gd name="adj" fmla="val 50000"/>
            </a:avLst>
          </a:prstGeom>
          <a:solidFill xmlns:a="http://schemas.openxmlformats.org/drawingml/2006/main">
            <a:srgbClr val="3D8DFF"/>
          </a:solidFill>
          <a:ln xmlns:a="http://schemas.openxmlformats.org/drawingml/2006/main" w="0">
            <a:solidFill>
              <a:srgbClr val="3D8DFF"/>
            </a:solidFill>
            <a:prstDash val="solid"/>
          </a:ln>
        </p:spPr>
      </p:sp>
      <p:sp>
        <p:nvSpPr>
          <p:cNvPr id="14" name="tradeoff-item-0-2">
            <a:extLst xmlns:a="http://schemas.openxmlformats.org/drawingml/2006/main">
              <a:ext uri="{FF2B5EF4-FFF2-40B4-BE49-F238E27FC236}">
                <a16:creationId xmlns:a16="http://schemas.microsoft.com/office/drawing/2014/main" id="{BB265EB8-D94F-4577-92F1-EDBFDA976E41}"/>
              </a:ext>
            </a:extLst>
          </p:cNvPr>
          <p:cNvSpPr>
            <a:spLocks xmlns:a="http://schemas.openxmlformats.org/drawingml/2006/main" noGrp="1"/>
          </p:cNvSpPr>
          <p:nvPr/>
        </p:nvSpPr>
        <p:spPr>
          <a:xfrm xmlns:a="http://schemas.openxmlformats.org/drawingml/2006/main">
            <a:off x="1028700" y="3552825"/>
            <a:ext cx="4476750" cy="4191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75" b="0" i="0">
                <a:solidFill>
                  <a:srgbClr val="101114"/>
                </a:solidFill>
                <a:latin typeface="Arial"/>
                <a:ea typeface="Arial"/>
                <a:cs typeface="Arial"/>
              </a:defRPr>
            </a:pPr>
            <a:r>
              <a:rPr sz="1575" b="0" i="0">
                <a:solidFill>
                  <a:srgbClr val="101114"/>
                </a:solidFill>
                <a:latin typeface="Arial"/>
                <a:ea typeface="Arial"/>
                <a:cs typeface="Arial"/>
              </a:rPr>
              <a:t>Shared accountability across organisations</a:t>
            </a:r>
          </a:p>
        </p:txBody>
      </p:sp>
      <p:sp>
        <p:nvSpPr>
          <p:cNvPr id="15" name="tradeoff-dot-0-3">
            <a:extLst xmlns:a="http://schemas.openxmlformats.org/drawingml/2006/main">
              <a:ext uri="{FF2B5EF4-FFF2-40B4-BE49-F238E27FC236}">
                <a16:creationId xmlns:a16="http://schemas.microsoft.com/office/drawing/2014/main" id="{B0F45A6B-F83E-4D4D-9B0F-178C033CB3E3}"/>
              </a:ext>
            </a:extLst>
          </p:cNvPr>
          <p:cNvSpPr>
            <a:spLocks xmlns:a="http://schemas.openxmlformats.org/drawingml/2006/main" noGrp="1"/>
          </p:cNvSpPr>
          <p:nvPr/>
        </p:nvSpPr>
        <p:spPr>
          <a:xfrm xmlns:a="http://schemas.openxmlformats.org/drawingml/2006/main">
            <a:off x="762000" y="4257675"/>
            <a:ext cx="95250" cy="95250"/>
          </a:xfrm>
          <a:prstGeom xmlns:a="http://schemas.openxmlformats.org/drawingml/2006/main" prst="roundRect">
            <a:avLst>
              <a:gd name="adj" fmla="val 50000"/>
            </a:avLst>
          </a:prstGeom>
          <a:solidFill xmlns:a="http://schemas.openxmlformats.org/drawingml/2006/main">
            <a:srgbClr val="3D8DFF"/>
          </a:solidFill>
          <a:ln xmlns:a="http://schemas.openxmlformats.org/drawingml/2006/main" w="0">
            <a:solidFill>
              <a:srgbClr val="3D8DFF"/>
            </a:solidFill>
            <a:prstDash val="solid"/>
          </a:ln>
        </p:spPr>
      </p:sp>
      <p:sp>
        <p:nvSpPr>
          <p:cNvPr id="16" name="tradeoff-item-0-3">
            <a:extLst xmlns:a="http://schemas.openxmlformats.org/drawingml/2006/main">
              <a:ext uri="{FF2B5EF4-FFF2-40B4-BE49-F238E27FC236}">
                <a16:creationId xmlns:a16="http://schemas.microsoft.com/office/drawing/2014/main" id="{0F7ABA16-EC99-405F-AEED-ECD1F3733F56}"/>
              </a:ext>
            </a:extLst>
          </p:cNvPr>
          <p:cNvSpPr>
            <a:spLocks xmlns:a="http://schemas.openxmlformats.org/drawingml/2006/main" noGrp="1"/>
          </p:cNvSpPr>
          <p:nvPr/>
        </p:nvSpPr>
        <p:spPr>
          <a:xfrm xmlns:a="http://schemas.openxmlformats.org/drawingml/2006/main">
            <a:off x="1028700" y="4200525"/>
            <a:ext cx="4476750" cy="4191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75" b="0" i="0">
                <a:solidFill>
                  <a:srgbClr val="101114"/>
                </a:solidFill>
                <a:latin typeface="Arial"/>
                <a:ea typeface="Arial"/>
                <a:cs typeface="Arial"/>
              </a:defRPr>
            </a:pPr>
            <a:r>
              <a:rPr sz="1575" b="0" i="0">
                <a:solidFill>
                  <a:srgbClr val="101114"/>
                </a:solidFill>
                <a:latin typeface="Arial"/>
                <a:ea typeface="Arial"/>
                <a:cs typeface="Arial"/>
              </a:rPr>
              <a:t>Less dependence on copyable labels</a:t>
            </a:r>
          </a:p>
        </p:txBody>
      </p:sp>
      <p:sp>
        <p:nvSpPr>
          <p:cNvPr id="17" name="tradeoff-dot-0-4">
            <a:extLst xmlns:a="http://schemas.openxmlformats.org/drawingml/2006/main">
              <a:ext uri="{FF2B5EF4-FFF2-40B4-BE49-F238E27FC236}">
                <a16:creationId xmlns:a16="http://schemas.microsoft.com/office/drawing/2014/main" id="{D26E72F6-8214-4FCE-8277-85CBF6E13130}"/>
              </a:ext>
            </a:extLst>
          </p:cNvPr>
          <p:cNvSpPr>
            <a:spLocks xmlns:a="http://schemas.openxmlformats.org/drawingml/2006/main" noGrp="1"/>
          </p:cNvSpPr>
          <p:nvPr/>
        </p:nvSpPr>
        <p:spPr>
          <a:xfrm xmlns:a="http://schemas.openxmlformats.org/drawingml/2006/main">
            <a:off x="762000" y="4905375"/>
            <a:ext cx="95250" cy="95250"/>
          </a:xfrm>
          <a:prstGeom xmlns:a="http://schemas.openxmlformats.org/drawingml/2006/main" prst="roundRect">
            <a:avLst>
              <a:gd name="adj" fmla="val 50000"/>
            </a:avLst>
          </a:prstGeom>
          <a:solidFill xmlns:a="http://schemas.openxmlformats.org/drawingml/2006/main">
            <a:srgbClr val="3D8DFF"/>
          </a:solidFill>
          <a:ln xmlns:a="http://schemas.openxmlformats.org/drawingml/2006/main" w="0">
            <a:solidFill>
              <a:srgbClr val="3D8DFF"/>
            </a:solidFill>
            <a:prstDash val="solid"/>
          </a:ln>
        </p:spPr>
      </p:sp>
      <p:sp>
        <p:nvSpPr>
          <p:cNvPr id="18" name="tradeoff-item-0-4">
            <a:extLst xmlns:a="http://schemas.openxmlformats.org/drawingml/2006/main">
              <a:ext uri="{FF2B5EF4-FFF2-40B4-BE49-F238E27FC236}">
                <a16:creationId xmlns:a16="http://schemas.microsoft.com/office/drawing/2014/main" id="{946EB01D-2FA8-4FC3-950A-48664D10FB20}"/>
              </a:ext>
            </a:extLst>
          </p:cNvPr>
          <p:cNvSpPr>
            <a:spLocks xmlns:a="http://schemas.openxmlformats.org/drawingml/2006/main" noGrp="1"/>
          </p:cNvSpPr>
          <p:nvPr/>
        </p:nvSpPr>
        <p:spPr>
          <a:xfrm xmlns:a="http://schemas.openxmlformats.org/drawingml/2006/main">
            <a:off x="1028700" y="4848225"/>
            <a:ext cx="4476750" cy="4191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75" b="0" i="0">
                <a:solidFill>
                  <a:srgbClr val="101114"/>
                </a:solidFill>
                <a:latin typeface="Arial"/>
                <a:ea typeface="Arial"/>
                <a:cs typeface="Arial"/>
              </a:defRPr>
            </a:pPr>
            <a:r>
              <a:rPr sz="1575" b="0" i="0">
                <a:solidFill>
                  <a:srgbClr val="101114"/>
                </a:solidFill>
                <a:latin typeface="Arial"/>
                <a:ea typeface="Arial"/>
                <a:cs typeface="Arial"/>
              </a:rPr>
              <a:t>Evidence about accuracy and resource trade-offs</a:t>
            </a:r>
          </a:p>
        </p:txBody>
      </p:sp>
      <p:sp>
        <p:nvSpPr>
          <p:cNvPr id="19" name="tradeoff-dot-1-0">
            <a:extLst xmlns:a="http://schemas.openxmlformats.org/drawingml/2006/main">
              <a:ext uri="{FF2B5EF4-FFF2-40B4-BE49-F238E27FC236}">
                <a16:creationId xmlns:a16="http://schemas.microsoft.com/office/drawing/2014/main" id="{21698A63-40F6-45DE-A5C1-4ACE5BE19FB8}"/>
              </a:ext>
            </a:extLst>
          </p:cNvPr>
          <p:cNvSpPr>
            <a:spLocks xmlns:a="http://schemas.openxmlformats.org/drawingml/2006/main" noGrp="1"/>
          </p:cNvSpPr>
          <p:nvPr/>
        </p:nvSpPr>
        <p:spPr>
          <a:xfrm xmlns:a="http://schemas.openxmlformats.org/drawingml/2006/main">
            <a:off x="6686550" y="2314575"/>
            <a:ext cx="95250" cy="95250"/>
          </a:xfrm>
          <a:prstGeom xmlns:a="http://schemas.openxmlformats.org/drawingml/2006/main" prst="roundRect">
            <a:avLst>
              <a:gd name="adj" fmla="val 50000"/>
            </a:avLst>
          </a:prstGeom>
          <a:solidFill xmlns:a="http://schemas.openxmlformats.org/drawingml/2006/main">
            <a:srgbClr val="D94B4B"/>
          </a:solidFill>
          <a:ln xmlns:a="http://schemas.openxmlformats.org/drawingml/2006/main" w="0">
            <a:solidFill>
              <a:srgbClr val="D94B4B"/>
            </a:solidFill>
            <a:prstDash val="solid"/>
          </a:ln>
        </p:spPr>
      </p:sp>
      <p:sp>
        <p:nvSpPr>
          <p:cNvPr id="20" name="tradeoff-item-1-0">
            <a:extLst xmlns:a="http://schemas.openxmlformats.org/drawingml/2006/main">
              <a:ext uri="{FF2B5EF4-FFF2-40B4-BE49-F238E27FC236}">
                <a16:creationId xmlns:a16="http://schemas.microsoft.com/office/drawing/2014/main" id="{4A39B872-2154-4237-B71E-96C25C696228}"/>
              </a:ext>
            </a:extLst>
          </p:cNvPr>
          <p:cNvSpPr>
            <a:spLocks xmlns:a="http://schemas.openxmlformats.org/drawingml/2006/main" noGrp="1"/>
          </p:cNvSpPr>
          <p:nvPr/>
        </p:nvSpPr>
        <p:spPr>
          <a:xfrm xmlns:a="http://schemas.openxmlformats.org/drawingml/2006/main">
            <a:off x="6953250" y="2257425"/>
            <a:ext cx="4476750" cy="4191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75" b="0" i="0">
                <a:solidFill>
                  <a:srgbClr val="101114"/>
                </a:solidFill>
                <a:latin typeface="Arial"/>
                <a:ea typeface="Arial"/>
                <a:cs typeface="Arial"/>
              </a:defRPr>
            </a:pPr>
            <a:r>
              <a:rPr sz="1575" b="0" i="0">
                <a:solidFill>
                  <a:srgbClr val="101114"/>
                </a:solidFill>
                <a:latin typeface="Arial"/>
                <a:ea typeface="Arial"/>
                <a:cs typeface="Arial"/>
              </a:rPr>
              <a:t>PUF noise, ageing and environmental change</a:t>
            </a:r>
          </a:p>
        </p:txBody>
      </p:sp>
      <p:sp>
        <p:nvSpPr>
          <p:cNvPr id="21" name="tradeoff-dot-1-1">
            <a:extLst xmlns:a="http://schemas.openxmlformats.org/drawingml/2006/main">
              <a:ext uri="{FF2B5EF4-FFF2-40B4-BE49-F238E27FC236}">
                <a16:creationId xmlns:a16="http://schemas.microsoft.com/office/drawing/2014/main" id="{ED85EF23-C5B6-4B82-9EE5-BA3CCBD44F16}"/>
              </a:ext>
            </a:extLst>
          </p:cNvPr>
          <p:cNvSpPr>
            <a:spLocks xmlns:a="http://schemas.openxmlformats.org/drawingml/2006/main" noGrp="1"/>
          </p:cNvSpPr>
          <p:nvPr/>
        </p:nvSpPr>
        <p:spPr>
          <a:xfrm xmlns:a="http://schemas.openxmlformats.org/drawingml/2006/main">
            <a:off x="6686550" y="2962275"/>
            <a:ext cx="95250" cy="95250"/>
          </a:xfrm>
          <a:prstGeom xmlns:a="http://schemas.openxmlformats.org/drawingml/2006/main" prst="roundRect">
            <a:avLst>
              <a:gd name="adj" fmla="val 50000"/>
            </a:avLst>
          </a:prstGeom>
          <a:solidFill xmlns:a="http://schemas.openxmlformats.org/drawingml/2006/main">
            <a:srgbClr val="D94B4B"/>
          </a:solidFill>
          <a:ln xmlns:a="http://schemas.openxmlformats.org/drawingml/2006/main" w="0">
            <a:solidFill>
              <a:srgbClr val="D94B4B"/>
            </a:solidFill>
            <a:prstDash val="solid"/>
          </a:ln>
        </p:spPr>
      </p:sp>
      <p:sp>
        <p:nvSpPr>
          <p:cNvPr id="22" name="tradeoff-item-1-1">
            <a:extLst xmlns:a="http://schemas.openxmlformats.org/drawingml/2006/main">
              <a:ext uri="{FF2B5EF4-FFF2-40B4-BE49-F238E27FC236}">
                <a16:creationId xmlns:a16="http://schemas.microsoft.com/office/drawing/2014/main" id="{65A815B9-340B-4A06-8CC5-66F6F9D92EC3}"/>
              </a:ext>
            </a:extLst>
          </p:cNvPr>
          <p:cNvSpPr>
            <a:spLocks xmlns:a="http://schemas.openxmlformats.org/drawingml/2006/main" noGrp="1"/>
          </p:cNvSpPr>
          <p:nvPr/>
        </p:nvSpPr>
        <p:spPr>
          <a:xfrm xmlns:a="http://schemas.openxmlformats.org/drawingml/2006/main">
            <a:off x="6953250" y="2905125"/>
            <a:ext cx="4476750" cy="4191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75" b="0" i="0">
                <a:solidFill>
                  <a:srgbClr val="101114"/>
                </a:solidFill>
                <a:latin typeface="Arial"/>
                <a:ea typeface="Arial"/>
                <a:cs typeface="Arial"/>
              </a:defRPr>
            </a:pPr>
            <a:r>
              <a:rPr sz="1575" b="0" i="0">
                <a:solidFill>
                  <a:srgbClr val="101114"/>
                </a:solidFill>
                <a:latin typeface="Arial"/>
                <a:ea typeface="Arial"/>
                <a:cs typeface="Arial"/>
              </a:rPr>
              <a:t>Dishonest enrolment at the manufacturer</a:t>
            </a:r>
          </a:p>
        </p:txBody>
      </p:sp>
      <p:sp>
        <p:nvSpPr>
          <p:cNvPr id="23" name="tradeoff-dot-1-2">
            <a:extLst xmlns:a="http://schemas.openxmlformats.org/drawingml/2006/main">
              <a:ext uri="{FF2B5EF4-FFF2-40B4-BE49-F238E27FC236}">
                <a16:creationId xmlns:a16="http://schemas.microsoft.com/office/drawing/2014/main" id="{CACD54FC-A691-461B-B5E3-AD305660ABE9}"/>
              </a:ext>
            </a:extLst>
          </p:cNvPr>
          <p:cNvSpPr>
            <a:spLocks xmlns:a="http://schemas.openxmlformats.org/drawingml/2006/main" noGrp="1"/>
          </p:cNvSpPr>
          <p:nvPr/>
        </p:nvSpPr>
        <p:spPr>
          <a:xfrm xmlns:a="http://schemas.openxmlformats.org/drawingml/2006/main">
            <a:off x="6686550" y="3609975"/>
            <a:ext cx="95250" cy="95250"/>
          </a:xfrm>
          <a:prstGeom xmlns:a="http://schemas.openxmlformats.org/drawingml/2006/main" prst="roundRect">
            <a:avLst>
              <a:gd name="adj" fmla="val 50000"/>
            </a:avLst>
          </a:prstGeom>
          <a:solidFill xmlns:a="http://schemas.openxmlformats.org/drawingml/2006/main">
            <a:srgbClr val="D94B4B"/>
          </a:solidFill>
          <a:ln xmlns:a="http://schemas.openxmlformats.org/drawingml/2006/main" w="0">
            <a:solidFill>
              <a:srgbClr val="D94B4B"/>
            </a:solidFill>
            <a:prstDash val="solid"/>
          </a:ln>
        </p:spPr>
      </p:sp>
      <p:sp>
        <p:nvSpPr>
          <p:cNvPr id="24" name="tradeoff-item-1-2">
            <a:extLst xmlns:a="http://schemas.openxmlformats.org/drawingml/2006/main">
              <a:ext uri="{FF2B5EF4-FFF2-40B4-BE49-F238E27FC236}">
                <a16:creationId xmlns:a16="http://schemas.microsoft.com/office/drawing/2014/main" id="{CA969173-EF55-4365-B7C0-A26213595BCF}"/>
              </a:ext>
            </a:extLst>
          </p:cNvPr>
          <p:cNvSpPr>
            <a:spLocks xmlns:a="http://schemas.openxmlformats.org/drawingml/2006/main" noGrp="1"/>
          </p:cNvSpPr>
          <p:nvPr/>
        </p:nvSpPr>
        <p:spPr>
          <a:xfrm xmlns:a="http://schemas.openxmlformats.org/drawingml/2006/main">
            <a:off x="6953250" y="3552825"/>
            <a:ext cx="4476750" cy="4191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75" b="0" i="0">
                <a:solidFill>
                  <a:srgbClr val="101114"/>
                </a:solidFill>
                <a:latin typeface="Arial"/>
                <a:ea typeface="Arial"/>
                <a:cs typeface="Arial"/>
              </a:defRPr>
            </a:pPr>
            <a:r>
              <a:rPr sz="1575" b="0" i="0">
                <a:solidFill>
                  <a:srgbClr val="101114"/>
                </a:solidFill>
                <a:latin typeface="Arial"/>
                <a:ea typeface="Arial"/>
                <a:cs typeface="Arial"/>
              </a:rPr>
              <a:t>Modelling, side-channel and physical attacks</a:t>
            </a:r>
          </a:p>
        </p:txBody>
      </p:sp>
      <p:sp>
        <p:nvSpPr>
          <p:cNvPr id="25" name="tradeoff-dot-1-3">
            <a:extLst xmlns:a="http://schemas.openxmlformats.org/drawingml/2006/main">
              <a:ext uri="{FF2B5EF4-FFF2-40B4-BE49-F238E27FC236}">
                <a16:creationId xmlns:a16="http://schemas.microsoft.com/office/drawing/2014/main" id="{07F762D0-7C7B-4D18-903D-DDD6B8A7AEE8}"/>
              </a:ext>
            </a:extLst>
          </p:cNvPr>
          <p:cNvSpPr>
            <a:spLocks xmlns:a="http://schemas.openxmlformats.org/drawingml/2006/main" noGrp="1"/>
          </p:cNvSpPr>
          <p:nvPr/>
        </p:nvSpPr>
        <p:spPr>
          <a:xfrm xmlns:a="http://schemas.openxmlformats.org/drawingml/2006/main">
            <a:off x="6686550" y="4257675"/>
            <a:ext cx="95250" cy="95250"/>
          </a:xfrm>
          <a:prstGeom xmlns:a="http://schemas.openxmlformats.org/drawingml/2006/main" prst="roundRect">
            <a:avLst>
              <a:gd name="adj" fmla="val 50000"/>
            </a:avLst>
          </a:prstGeom>
          <a:solidFill xmlns:a="http://schemas.openxmlformats.org/drawingml/2006/main">
            <a:srgbClr val="D94B4B"/>
          </a:solidFill>
          <a:ln xmlns:a="http://schemas.openxmlformats.org/drawingml/2006/main" w="0">
            <a:solidFill>
              <a:srgbClr val="D94B4B"/>
            </a:solidFill>
            <a:prstDash val="solid"/>
          </a:ln>
        </p:spPr>
      </p:sp>
      <p:sp>
        <p:nvSpPr>
          <p:cNvPr id="26" name="tradeoff-item-1-3">
            <a:extLst xmlns:a="http://schemas.openxmlformats.org/drawingml/2006/main">
              <a:ext uri="{FF2B5EF4-FFF2-40B4-BE49-F238E27FC236}">
                <a16:creationId xmlns:a16="http://schemas.microsoft.com/office/drawing/2014/main" id="{FE0C751E-1FD1-4C70-889B-0EC95562A5DA}"/>
              </a:ext>
            </a:extLst>
          </p:cNvPr>
          <p:cNvSpPr>
            <a:spLocks xmlns:a="http://schemas.openxmlformats.org/drawingml/2006/main" noGrp="1"/>
          </p:cNvSpPr>
          <p:nvPr/>
        </p:nvSpPr>
        <p:spPr>
          <a:xfrm xmlns:a="http://schemas.openxmlformats.org/drawingml/2006/main">
            <a:off x="6953250" y="4200525"/>
            <a:ext cx="4476750" cy="4191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75" b="0" i="0">
                <a:solidFill>
                  <a:srgbClr val="101114"/>
                </a:solidFill>
                <a:latin typeface="Arial"/>
                <a:ea typeface="Arial"/>
                <a:cs typeface="Arial"/>
              </a:defRPr>
            </a:pPr>
            <a:r>
              <a:rPr sz="1575" b="0" i="0">
                <a:solidFill>
                  <a:srgbClr val="101114"/>
                </a:solidFill>
                <a:latin typeface="Arial"/>
                <a:ea typeface="Arial"/>
                <a:cs typeface="Arial"/>
              </a:rPr>
              <a:t>Blockchain preserves records, not input truth</a:t>
            </a:r>
          </a:p>
        </p:txBody>
      </p:sp>
      <p:sp>
        <p:nvSpPr>
          <p:cNvPr id="27" name="tradeoff-dot-1-4">
            <a:extLst xmlns:a="http://schemas.openxmlformats.org/drawingml/2006/main">
              <a:ext uri="{FF2B5EF4-FFF2-40B4-BE49-F238E27FC236}">
                <a16:creationId xmlns:a16="http://schemas.microsoft.com/office/drawing/2014/main" id="{2419C79F-48CC-47E9-9963-CC251444C464}"/>
              </a:ext>
            </a:extLst>
          </p:cNvPr>
          <p:cNvSpPr>
            <a:spLocks xmlns:a="http://schemas.openxmlformats.org/drawingml/2006/main" noGrp="1"/>
          </p:cNvSpPr>
          <p:nvPr/>
        </p:nvSpPr>
        <p:spPr>
          <a:xfrm xmlns:a="http://schemas.openxmlformats.org/drawingml/2006/main">
            <a:off x="6686550" y="4905375"/>
            <a:ext cx="95250" cy="95250"/>
          </a:xfrm>
          <a:prstGeom xmlns:a="http://schemas.openxmlformats.org/drawingml/2006/main" prst="roundRect">
            <a:avLst>
              <a:gd name="adj" fmla="val 50000"/>
            </a:avLst>
          </a:prstGeom>
          <a:solidFill xmlns:a="http://schemas.openxmlformats.org/drawingml/2006/main">
            <a:srgbClr val="D94B4B"/>
          </a:solidFill>
          <a:ln xmlns:a="http://schemas.openxmlformats.org/drawingml/2006/main" w="0">
            <a:solidFill>
              <a:srgbClr val="D94B4B"/>
            </a:solidFill>
            <a:prstDash val="solid"/>
          </a:ln>
        </p:spPr>
      </p:sp>
      <p:sp>
        <p:nvSpPr>
          <p:cNvPr id="28" name="tradeoff-item-1-4">
            <a:extLst xmlns:a="http://schemas.openxmlformats.org/drawingml/2006/main">
              <a:ext uri="{FF2B5EF4-FFF2-40B4-BE49-F238E27FC236}">
                <a16:creationId xmlns:a16="http://schemas.microsoft.com/office/drawing/2014/main" id="{72822A2C-D124-4E30-AFF4-7EBEC2E89FC1}"/>
              </a:ext>
            </a:extLst>
          </p:cNvPr>
          <p:cNvSpPr>
            <a:spLocks xmlns:a="http://schemas.openxmlformats.org/drawingml/2006/main" noGrp="1"/>
          </p:cNvSpPr>
          <p:nvPr/>
        </p:nvSpPr>
        <p:spPr>
          <a:xfrm xmlns:a="http://schemas.openxmlformats.org/drawingml/2006/main">
            <a:off x="6953250" y="4848225"/>
            <a:ext cx="4476750" cy="4191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75" b="0" i="0">
                <a:solidFill>
                  <a:srgbClr val="101114"/>
                </a:solidFill>
                <a:latin typeface="Arial"/>
                <a:ea typeface="Arial"/>
                <a:cs typeface="Arial"/>
              </a:defRPr>
            </a:pPr>
            <a:r>
              <a:rPr sz="1575" b="0" i="0">
                <a:solidFill>
                  <a:srgbClr val="101114"/>
                </a:solidFill>
                <a:latin typeface="Arial"/>
                <a:ea typeface="Arial"/>
                <a:cs typeface="Arial"/>
              </a:rPr>
              <a:t>Privacy and legacy-system integration</a:t>
            </a:r>
          </a:p>
        </p:txBody>
      </p:sp>
      <p:sp>
        <p:nvSpPr>
          <p:cNvPr id="29" name="limitations-principle">
            <a:extLst xmlns:a="http://schemas.openxmlformats.org/drawingml/2006/main">
              <a:ext uri="{FF2B5EF4-FFF2-40B4-BE49-F238E27FC236}">
                <a16:creationId xmlns:a16="http://schemas.microsoft.com/office/drawing/2014/main" id="{5AF84E57-129C-4AA9-8EE2-FC3889575267}"/>
              </a:ext>
            </a:extLst>
          </p:cNvPr>
          <p:cNvSpPr>
            <a:spLocks xmlns:a="http://schemas.openxmlformats.org/drawingml/2006/main" noGrp="1"/>
          </p:cNvSpPr>
          <p:nvPr/>
        </p:nvSpPr>
        <p:spPr>
          <a:xfrm xmlns:a="http://schemas.openxmlformats.org/drawingml/2006/main">
            <a:off x="495300" y="5953125"/>
            <a:ext cx="11201400" cy="285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75" b="1" i="0">
                <a:solidFill>
                  <a:srgbClr val="101114"/>
                </a:solidFill>
                <a:latin typeface="Arial"/>
                <a:ea typeface="Arial"/>
                <a:cs typeface="Arial"/>
              </a:defRPr>
            </a:pPr>
            <a:r>
              <a:rPr sz="1575" b="1" i="0">
                <a:solidFill>
                  <a:srgbClr val="101114"/>
                </a:solidFill>
                <a:latin typeface="Arial"/>
                <a:ea typeface="Arial"/>
                <a:cs typeface="Arial"/>
              </a:rPr>
              <a:t>Key principle: report where the design fails as clearly as where it succeeds.</a:t>
            </a:r>
          </a:p>
        </p:txBody>
      </p:sp>
    </p:spTree>
    <p:extLst>
      <p:ext uri="{BB962C8B-B14F-4D97-AF65-F5344CB8AC3E}">
        <p14:creationId xmlns:p14="http://schemas.microsoft.com/office/powerpoint/2010/main" val="1935858319"/>
      </p:ext>
    </p:extLst>
  </p:cSld>
</p:sld>
</file>

<file path=ppt/slides/slide13.xml><?xml version="1.0" encoding="utf-8"?>
<p:sld xmlns:p="http://schemas.openxmlformats.org/presentationml/2006/main">
  <p:cSld>
    <p:spTree>
      <p:nvGrpSpPr>
        <p:cNvPr id="1" name=""/>
        <p:cNvGrpSpPr/>
        <p:nvPr/>
      </p:nvGrpSpPr>
      <p:grpSpPr>
        <a:xfrm xmlns:a="http://schemas.openxmlformats.org/drawingml/2006/main"/>
      </p:grpSpPr>
      <p:sp>
        <p:nvSpPr>
          <p:cNvPr id="1" name="conclusion-eyebrow">
            <a:extLst xmlns:a="http://schemas.openxmlformats.org/drawingml/2006/main">
              <a:ext uri="{FF2B5EF4-FFF2-40B4-BE49-F238E27FC236}">
                <a16:creationId xmlns:a16="http://schemas.microsoft.com/office/drawing/2014/main" id="{9B5A51B1-EEB4-41AF-8D32-DBCC0870A59E}"/>
              </a:ext>
            </a:extLst>
          </p:cNvPr>
          <p:cNvSpPr>
            <a:spLocks xmlns:a="http://schemas.openxmlformats.org/drawingml/2006/main" noGrp="1"/>
          </p:cNvSpPr>
          <p:nvPr/>
        </p:nvSpPr>
        <p:spPr>
          <a:xfrm xmlns:a="http://schemas.openxmlformats.org/drawingml/2006/main">
            <a:off x="495300" y="400050"/>
            <a:ext cx="2381250" cy="3238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1" i="0">
                <a:solidFill>
                  <a:srgbClr val="3D8DFF"/>
                </a:solidFill>
                <a:latin typeface="Arial"/>
                <a:ea typeface="Arial"/>
                <a:cs typeface="Arial"/>
              </a:defRPr>
            </a:pPr>
            <a:r>
              <a:rPr sz="1500" b="1" i="0">
                <a:solidFill>
                  <a:srgbClr val="3D8DFF"/>
                </a:solidFill>
                <a:latin typeface="Arial"/>
                <a:ea typeface="Arial"/>
                <a:cs typeface="Arial"/>
              </a:rPr>
              <a:t>CONCLUSION</a:t>
            </a:r>
          </a:p>
        </p:txBody>
      </p:sp>
      <p:sp>
        <p:nvSpPr>
          <p:cNvPr id="2" name="conclusion-message">
            <a:extLst xmlns:a="http://schemas.openxmlformats.org/drawingml/2006/main">
              <a:ext uri="{FF2B5EF4-FFF2-40B4-BE49-F238E27FC236}">
                <a16:creationId xmlns:a16="http://schemas.microsoft.com/office/drawing/2014/main" id="{5E31C40D-319F-46C5-881C-DD1D675916B6}"/>
              </a:ext>
            </a:extLst>
          </p:cNvPr>
          <p:cNvSpPr>
            <a:spLocks xmlns:a="http://schemas.openxmlformats.org/drawingml/2006/main" noGrp="1"/>
          </p:cNvSpPr>
          <p:nvPr/>
        </p:nvSpPr>
        <p:spPr>
          <a:xfrm xmlns:a="http://schemas.openxmlformats.org/drawingml/2006/main">
            <a:off x="495300" y="1352550"/>
            <a:ext cx="10668000" cy="2667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4350" b="1" i="0">
                <a:solidFill>
                  <a:srgbClr val="101114"/>
                </a:solidFill>
                <a:latin typeface="Arial"/>
                <a:ea typeface="Arial"/>
                <a:cs typeface="Arial"/>
              </a:defRPr>
            </a:pPr>
            <a:r>
              <a:rPr sz="4350" b="1" i="0">
                <a:solidFill>
                  <a:srgbClr val="101114"/>
                </a:solidFill>
                <a:latin typeface="Arial"/>
                <a:ea typeface="Arial"/>
                <a:cs typeface="Arial"/>
              </a:rPr>
              <a:t>A PUF proves which chip.</a:t>
            </a:r>
          </a:p>
          <a:p xmlns:a="http://schemas.openxmlformats.org/drawingml/2006/main">
            <a:pPr algn="l">
              <a:defRPr sz="4350" b="1" i="0">
                <a:solidFill>
                  <a:srgbClr val="101114"/>
                </a:solidFill>
                <a:latin typeface="Arial"/>
                <a:ea typeface="Arial"/>
                <a:cs typeface="Arial"/>
              </a:defRPr>
            </a:pPr>
            <a:r>
              <a:rPr sz="4350" b="1" i="0">
                <a:solidFill>
                  <a:srgbClr val="101114"/>
                </a:solidFill>
                <a:latin typeface="Arial"/>
                <a:ea typeface="Arial"/>
                <a:cs typeface="Arial"/>
              </a:rPr>
              <a:t>Blockchain records what happened.</a:t>
            </a:r>
          </a:p>
          <a:p xmlns:a="http://schemas.openxmlformats.org/drawingml/2006/main">
            <a:pPr algn="l">
              <a:defRPr sz="4350" b="1" i="0">
                <a:solidFill>
                  <a:srgbClr val="101114"/>
                </a:solidFill>
                <a:latin typeface="Arial"/>
                <a:ea typeface="Arial"/>
                <a:cs typeface="Arial"/>
              </a:defRPr>
            </a:pPr>
            <a:r>
              <a:rPr sz="4350" b="1" i="0">
                <a:solidFill>
                  <a:srgbClr val="101114"/>
                </a:solidFill>
                <a:latin typeface="Arial"/>
                <a:ea typeface="Arial"/>
                <a:cs typeface="Arial"/>
              </a:rPr>
              <a:t>Evaluation shows whether it works.</a:t>
            </a:r>
          </a:p>
        </p:txBody>
      </p:sp>
      <p:cxnSp>
        <p:nvCxnSpPr>
          <p:cNvPr id="9" name="conclusion-rule"/>
          <p:cNvCxnSpPr/>
          <p:nvPr/>
        </p:nvCxnSpPr>
        <p:spPr>
          <a:xfrm xmlns:a="http://schemas.openxmlformats.org/drawingml/2006/main">
            <a:off x="495300" y="4476750"/>
            <a:ext cx="11201400" cy="0"/>
          </a:xfrm>
          <a:prstGeom xmlns:a="http://schemas.openxmlformats.org/drawingml/2006/main" prst="straightConnector1">
            <a:avLst/>
          </a:prstGeom>
          <a:ln xmlns:a="http://schemas.openxmlformats.org/drawingml/2006/main" w="9525">
            <a:solidFill>
              <a:srgbClr val="B8BCC4"/>
            </a:solidFill>
            <a:prstDash val="solid"/>
          </a:ln>
        </p:spPr>
      </p:cxnSp>
      <p:sp>
        <p:nvSpPr>
          <p:cNvPr id="4" name="conclusion-copy">
            <a:extLst xmlns:a="http://schemas.openxmlformats.org/drawingml/2006/main">
              <a:ext uri="{FF2B5EF4-FFF2-40B4-BE49-F238E27FC236}">
                <a16:creationId xmlns:a16="http://schemas.microsoft.com/office/drawing/2014/main" id="{EAB9DD9E-3E9D-4FAF-8C63-5BAA2882576F}"/>
              </a:ext>
            </a:extLst>
          </p:cNvPr>
          <p:cNvSpPr>
            <a:spLocks xmlns:a="http://schemas.openxmlformats.org/drawingml/2006/main" noGrp="1"/>
          </p:cNvSpPr>
          <p:nvPr/>
        </p:nvSpPr>
        <p:spPr>
          <a:xfrm xmlns:a="http://schemas.openxmlformats.org/drawingml/2006/main">
            <a:off x="495300" y="4905375"/>
            <a:ext cx="8096250" cy="9525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2025" b="0" i="0">
                <a:solidFill>
                  <a:srgbClr val="5C6470"/>
                </a:solidFill>
                <a:latin typeface="Arial"/>
                <a:ea typeface="Arial"/>
                <a:cs typeface="Arial"/>
              </a:defRPr>
            </a:pPr>
            <a:r>
              <a:rPr sz="2025" b="0" i="0">
                <a:solidFill>
                  <a:srgbClr val="5C6470"/>
                </a:solidFill>
                <a:latin typeface="Arial"/>
                <a:ea typeface="Arial"/>
                <a:cs typeface="Arial"/>
              </a:rPr>
              <a:t>The proposed research will test whether this combination can deliver accurate, timely and practical detection at real supply-chain checkpoints.</a:t>
            </a:r>
          </a:p>
        </p:txBody>
      </p:sp>
      <p:sp>
        <p:nvSpPr>
          <p:cNvPr id="5" name="questions-pill-bg">
            <a:extLst xmlns:a="http://schemas.openxmlformats.org/drawingml/2006/main">
              <a:ext uri="{FF2B5EF4-FFF2-40B4-BE49-F238E27FC236}">
                <a16:creationId xmlns:a16="http://schemas.microsoft.com/office/drawing/2014/main" id="{07591C3E-AC34-4D78-86B4-B8B1B4B8FF54}"/>
              </a:ext>
            </a:extLst>
          </p:cNvPr>
          <p:cNvSpPr>
            <a:spLocks xmlns:a="http://schemas.openxmlformats.org/drawingml/2006/main" noGrp="1"/>
          </p:cNvSpPr>
          <p:nvPr/>
        </p:nvSpPr>
        <p:spPr>
          <a:xfrm xmlns:a="http://schemas.openxmlformats.org/drawingml/2006/main">
            <a:off x="9715500" y="5257800"/>
            <a:ext cx="1666875" cy="361950"/>
          </a:xfrm>
          <a:prstGeom xmlns:a="http://schemas.openxmlformats.org/drawingml/2006/main" prst="roundRect">
            <a:avLst>
              <a:gd name="adj" fmla="val 21053"/>
            </a:avLst>
          </a:prstGeom>
          <a:solidFill xmlns:a="http://schemas.openxmlformats.org/drawingml/2006/main">
            <a:srgbClr val="3D8DFF"/>
          </a:solidFill>
          <a:ln xmlns:a="http://schemas.openxmlformats.org/drawingml/2006/main" w="0">
            <a:solidFill>
              <a:srgbClr val="3D8DFF"/>
            </a:solidFill>
            <a:prstDash val="solid"/>
          </a:ln>
        </p:spPr>
      </p:sp>
      <p:sp>
        <p:nvSpPr>
          <p:cNvPr id="6" name="questions-pill">
            <a:extLst xmlns:a="http://schemas.openxmlformats.org/drawingml/2006/main">
              <a:ext uri="{FF2B5EF4-FFF2-40B4-BE49-F238E27FC236}">
                <a16:creationId xmlns:a16="http://schemas.microsoft.com/office/drawing/2014/main" id="{4125E044-C86D-468E-984F-1052543548A6}"/>
              </a:ext>
            </a:extLst>
          </p:cNvPr>
          <p:cNvSpPr>
            <a:spLocks xmlns:a="http://schemas.openxmlformats.org/drawingml/2006/main" noGrp="1"/>
          </p:cNvSpPr>
          <p:nvPr/>
        </p:nvSpPr>
        <p:spPr>
          <a:xfrm xmlns:a="http://schemas.openxmlformats.org/drawingml/2006/main">
            <a:off x="9829800" y="5324475"/>
            <a:ext cx="1438275" cy="228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ctr">
              <a:defRPr sz="1275" b="1" i="0">
                <a:solidFill>
                  <a:srgbClr val="FFFFFF"/>
                </a:solidFill>
                <a:latin typeface="Arial"/>
                <a:ea typeface="Arial"/>
                <a:cs typeface="Arial"/>
              </a:defRPr>
            </a:pPr>
            <a:r>
              <a:rPr sz="1275" b="1" i="0">
                <a:solidFill>
                  <a:srgbClr val="FFFFFF"/>
                </a:solidFill>
                <a:latin typeface="Arial"/>
                <a:ea typeface="Arial"/>
                <a:cs typeface="Arial"/>
              </a:rPr>
              <a:t>Questions</a:t>
            </a:r>
          </a:p>
        </p:txBody>
      </p:sp>
    </p:spTree>
    <p:extLst>
      <p:ext uri="{BB962C8B-B14F-4D97-AF65-F5344CB8AC3E}">
        <p14:creationId xmlns:p14="http://schemas.microsoft.com/office/powerpoint/2010/main" val="506556589"/>
      </p:ext>
    </p:extLst>
  </p:cSld>
</p:sld>
</file>

<file path=ppt/slides/slide14.xml><?xml version="1.0" encoding="utf-8"?>
<p:sld xmlns:p="http://schemas.openxmlformats.org/presentationml/2006/main">
  <p:cSld>
    <p:spTree>
      <p:nvGrpSpPr>
        <p:cNvPr id="1" name=""/>
        <p:cNvGrpSpPr/>
        <p:nvPr/>
      </p:nvGrpSpPr>
      <p:grpSpPr>
        <a:xfrm xmlns:a="http://schemas.openxmlformats.org/drawingml/2006/main"/>
      </p:grpSpPr>
      <p:sp>
        <p:nvSpPr>
          <p:cNvPr id="1" name="slide-14-title">
            <a:extLst xmlns:a="http://schemas.openxmlformats.org/drawingml/2006/main">
              <a:ext uri="{FF2B5EF4-FFF2-40B4-BE49-F238E27FC236}">
                <a16:creationId xmlns:a16="http://schemas.microsoft.com/office/drawing/2014/main" id="{496C0120-46B0-4100-87B8-9B3F270FC3B8}"/>
              </a:ext>
            </a:extLst>
          </p:cNvPr>
          <p:cNvSpPr>
            <a:spLocks xmlns:a="http://schemas.openxmlformats.org/drawingml/2006/main" noGrp="1"/>
          </p:cNvSpPr>
          <p:nvPr/>
        </p:nvSpPr>
        <p:spPr>
          <a:xfrm xmlns:a="http://schemas.openxmlformats.org/drawingml/2006/main">
            <a:off x="495300" y="323850"/>
            <a:ext cx="11201400" cy="647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3600" b="1" i="0">
                <a:solidFill>
                  <a:srgbClr val="101114"/>
                </a:solidFill>
                <a:latin typeface="Arial"/>
                <a:ea typeface="Arial"/>
                <a:cs typeface="Arial"/>
              </a:defRPr>
            </a:pPr>
            <a:r>
              <a:rPr sz="3600" b="1" i="0">
                <a:solidFill>
                  <a:srgbClr val="101114"/>
                </a:solidFill>
                <a:latin typeface="Arial"/>
                <a:ea typeface="Arial"/>
                <a:cs typeface="Arial"/>
              </a:rPr>
              <a:t>References</a:t>
            </a:r>
          </a:p>
        </p:txBody>
      </p:sp>
      <p:cxnSp>
        <p:nvCxnSpPr>
          <p:cNvPr id="20" name="slide-14-title-rule"/>
          <p:cNvCxnSpPr/>
          <p:nvPr/>
        </p:nvCxnSpPr>
        <p:spPr>
          <a:xfrm xmlns:a="http://schemas.openxmlformats.org/drawingml/2006/main">
            <a:off x="495300" y="1085850"/>
            <a:ext cx="11201400" cy="0"/>
          </a:xfrm>
          <a:prstGeom xmlns:a="http://schemas.openxmlformats.org/drawingml/2006/main" prst="straightConnector1">
            <a:avLst/>
          </a:prstGeom>
          <a:ln xmlns:a="http://schemas.openxmlformats.org/drawingml/2006/main" w="9525">
            <a:solidFill>
              <a:srgbClr val="B8BCC4"/>
            </a:solidFill>
            <a:prstDash val="solid"/>
          </a:ln>
        </p:spPr>
      </p:cxnSp>
      <p:sp>
        <p:nvSpPr>
          <p:cNvPr id="3" name="slide-14-number">
            <a:extLst xmlns:a="http://schemas.openxmlformats.org/drawingml/2006/main">
              <a:ext uri="{FF2B5EF4-FFF2-40B4-BE49-F238E27FC236}">
                <a16:creationId xmlns:a16="http://schemas.microsoft.com/office/drawing/2014/main" id="{383C9305-8832-48AD-970B-6B3FFD7D28F0}"/>
              </a:ext>
            </a:extLst>
          </p:cNvPr>
          <p:cNvSpPr>
            <a:spLocks xmlns:a="http://schemas.openxmlformats.org/drawingml/2006/main" noGrp="1"/>
          </p:cNvSpPr>
          <p:nvPr/>
        </p:nvSpPr>
        <p:spPr>
          <a:xfrm xmlns:a="http://schemas.openxmlformats.org/drawingml/2006/main">
            <a:off x="11144250" y="6362700"/>
            <a:ext cx="552450" cy="228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r">
              <a:defRPr sz="1050" b="0" i="0">
                <a:solidFill>
                  <a:srgbClr val="5C6470"/>
                </a:solidFill>
                <a:latin typeface="Arial"/>
                <a:ea typeface="Arial"/>
                <a:cs typeface="Arial"/>
              </a:defRPr>
            </a:pPr>
            <a:r>
              <a:rPr sz="1050" b="0" i="0">
                <a:solidFill>
                  <a:srgbClr val="5C6470"/>
                </a:solidFill>
                <a:latin typeface="Arial"/>
                <a:ea typeface="Arial"/>
                <a:cs typeface="Arial"/>
              </a:rPr>
              <a:t>14</a:t>
            </a:r>
          </a:p>
        </p:txBody>
      </p:sp>
      <p:sp>
        <p:nvSpPr>
          <p:cNvPr id="4" name="ref-num-1">
            <a:extLst xmlns:a="http://schemas.openxmlformats.org/drawingml/2006/main">
              <a:ext uri="{FF2B5EF4-FFF2-40B4-BE49-F238E27FC236}">
                <a16:creationId xmlns:a16="http://schemas.microsoft.com/office/drawing/2014/main" id="{AAB77094-AF25-45B2-BBCC-764205A7B109}"/>
              </a:ext>
            </a:extLst>
          </p:cNvPr>
          <p:cNvSpPr>
            <a:spLocks xmlns:a="http://schemas.openxmlformats.org/drawingml/2006/main" noGrp="1"/>
          </p:cNvSpPr>
          <p:nvPr/>
        </p:nvSpPr>
        <p:spPr>
          <a:xfrm xmlns:a="http://schemas.openxmlformats.org/drawingml/2006/main">
            <a:off x="495300" y="1352550"/>
            <a:ext cx="457200" cy="285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1" i="0">
                <a:solidFill>
                  <a:srgbClr val="3D8DFF"/>
                </a:solidFill>
                <a:latin typeface="Arial"/>
                <a:ea typeface="Arial"/>
                <a:cs typeface="Arial"/>
              </a:defRPr>
            </a:pPr>
            <a:r>
              <a:rPr sz="1425" b="1" i="0">
                <a:solidFill>
                  <a:srgbClr val="3D8DFF"/>
                </a:solidFill>
                <a:latin typeface="Arial"/>
                <a:ea typeface="Arial"/>
                <a:cs typeface="Arial"/>
              </a:rPr>
              <a:t>[1]</a:t>
            </a:r>
          </a:p>
        </p:txBody>
      </p:sp>
      <p:sp>
        <p:nvSpPr>
          <p:cNvPr id="5" name="ref-text-1">
            <a:extLst xmlns:a="http://schemas.openxmlformats.org/drawingml/2006/main">
              <a:ext uri="{FF2B5EF4-FFF2-40B4-BE49-F238E27FC236}">
                <a16:creationId xmlns:a16="http://schemas.microsoft.com/office/drawing/2014/main" id="{8AA1843E-117D-42F6-B78F-E079EDE5E736}"/>
              </a:ext>
            </a:extLst>
          </p:cNvPr>
          <p:cNvSpPr>
            <a:spLocks xmlns:a="http://schemas.openxmlformats.org/drawingml/2006/main" noGrp="1"/>
          </p:cNvSpPr>
          <p:nvPr/>
        </p:nvSpPr>
        <p:spPr>
          <a:xfrm xmlns:a="http://schemas.openxmlformats.org/drawingml/2006/main">
            <a:off x="1047750" y="1333500"/>
            <a:ext cx="10648950" cy="742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101114"/>
                </a:solidFill>
                <a:latin typeface="Arial"/>
                <a:ea typeface="Arial"/>
                <a:cs typeface="Arial"/>
              </a:defRPr>
            </a:pPr>
            <a:r>
              <a:rPr sz="1500" b="0" i="0">
                <a:solidFill>
                  <a:srgbClr val="101114"/>
                </a:solidFill>
                <a:latin typeface="Arial"/>
                <a:ea typeface="Arial"/>
                <a:cs typeface="Arial"/>
              </a:rPr>
              <a:t>J. Boyens et al., “Cybersecurity Supply Chain Risk Management Practices for Systems and Organizations,” NIST SP 800-161 Rev. 1 Update 1, 2024. doi: 10.6028/NIST.SP.800-161r1-upd1</a:t>
            </a:r>
          </a:p>
        </p:txBody>
      </p:sp>
      <p:cxnSp>
        <p:nvCxnSpPr>
          <p:cNvPr id="24" name="ref-rule-1"/>
          <p:cNvCxnSpPr/>
          <p:nvPr/>
        </p:nvCxnSpPr>
        <p:spPr>
          <a:xfrm xmlns:a="http://schemas.openxmlformats.org/drawingml/2006/main">
            <a:off x="1047750" y="2133600"/>
            <a:ext cx="10648950" cy="0"/>
          </a:xfrm>
          <a:prstGeom xmlns:a="http://schemas.openxmlformats.org/drawingml/2006/main" prst="straightConnector1">
            <a:avLst/>
          </a:prstGeom>
          <a:ln xmlns:a="http://schemas.openxmlformats.org/drawingml/2006/main" w="9525">
            <a:solidFill>
              <a:srgbClr val="E1E3E6"/>
            </a:solidFill>
            <a:prstDash val="solid"/>
          </a:ln>
        </p:spPr>
      </p:cxnSp>
      <p:sp>
        <p:nvSpPr>
          <p:cNvPr id="7" name="ref-num-2">
            <a:extLst xmlns:a="http://schemas.openxmlformats.org/drawingml/2006/main">
              <a:ext uri="{FF2B5EF4-FFF2-40B4-BE49-F238E27FC236}">
                <a16:creationId xmlns:a16="http://schemas.microsoft.com/office/drawing/2014/main" id="{8FBFD0DF-C7AE-451B-93B0-0BF2B014E5E4}"/>
              </a:ext>
            </a:extLst>
          </p:cNvPr>
          <p:cNvSpPr>
            <a:spLocks xmlns:a="http://schemas.openxmlformats.org/drawingml/2006/main" noGrp="1"/>
          </p:cNvSpPr>
          <p:nvPr/>
        </p:nvSpPr>
        <p:spPr>
          <a:xfrm xmlns:a="http://schemas.openxmlformats.org/drawingml/2006/main">
            <a:off x="495300" y="2324100"/>
            <a:ext cx="457200" cy="285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1" i="0">
                <a:solidFill>
                  <a:srgbClr val="3D8DFF"/>
                </a:solidFill>
                <a:latin typeface="Arial"/>
                <a:ea typeface="Arial"/>
                <a:cs typeface="Arial"/>
              </a:defRPr>
            </a:pPr>
            <a:r>
              <a:rPr sz="1425" b="1" i="0">
                <a:solidFill>
                  <a:srgbClr val="3D8DFF"/>
                </a:solidFill>
                <a:latin typeface="Arial"/>
                <a:ea typeface="Arial"/>
                <a:cs typeface="Arial"/>
              </a:rPr>
              <a:t>[2]</a:t>
            </a:r>
          </a:p>
        </p:txBody>
      </p:sp>
      <p:sp>
        <p:nvSpPr>
          <p:cNvPr id="8" name="ref-text-2">
            <a:extLst xmlns:a="http://schemas.openxmlformats.org/drawingml/2006/main">
              <a:ext uri="{FF2B5EF4-FFF2-40B4-BE49-F238E27FC236}">
                <a16:creationId xmlns:a16="http://schemas.microsoft.com/office/drawing/2014/main" id="{A0DAFDD2-922B-44B7-8D4D-EDB9F72AA296}"/>
              </a:ext>
            </a:extLst>
          </p:cNvPr>
          <p:cNvSpPr>
            <a:spLocks xmlns:a="http://schemas.openxmlformats.org/drawingml/2006/main" noGrp="1"/>
          </p:cNvSpPr>
          <p:nvPr/>
        </p:nvSpPr>
        <p:spPr>
          <a:xfrm xmlns:a="http://schemas.openxmlformats.org/drawingml/2006/main">
            <a:off x="1047750" y="2305050"/>
            <a:ext cx="10648950" cy="742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101114"/>
                </a:solidFill>
                <a:latin typeface="Arial"/>
                <a:ea typeface="Arial"/>
                <a:cs typeface="Arial"/>
              </a:defRPr>
            </a:pPr>
            <a:r>
              <a:rPr sz="1500" b="0" i="0">
                <a:solidFill>
                  <a:srgbClr val="101114"/>
                </a:solidFill>
                <a:latin typeface="Arial"/>
                <a:ea typeface="Arial"/>
                <a:cs typeface="Arial"/>
              </a:rPr>
              <a:t>A. Al-Meer and S. Al-Kuwari, “Physical Unclonable Functions (PUF) for IoT Devices,” ACM Computing Surveys, vol. 55, no. 14s, Art. 314, 2023. doi: 10.1145/3591464</a:t>
            </a:r>
          </a:p>
        </p:txBody>
      </p:sp>
      <p:cxnSp>
        <p:nvCxnSpPr>
          <p:cNvPr id="27" name="ref-rule-2"/>
          <p:cNvCxnSpPr/>
          <p:nvPr/>
        </p:nvCxnSpPr>
        <p:spPr>
          <a:xfrm xmlns:a="http://schemas.openxmlformats.org/drawingml/2006/main">
            <a:off x="1047750" y="3105150"/>
            <a:ext cx="10648950" cy="0"/>
          </a:xfrm>
          <a:prstGeom xmlns:a="http://schemas.openxmlformats.org/drawingml/2006/main" prst="straightConnector1">
            <a:avLst/>
          </a:prstGeom>
          <a:ln xmlns:a="http://schemas.openxmlformats.org/drawingml/2006/main" w="9525">
            <a:solidFill>
              <a:srgbClr val="E1E3E6"/>
            </a:solidFill>
            <a:prstDash val="solid"/>
          </a:ln>
        </p:spPr>
      </p:cxnSp>
      <p:sp>
        <p:nvSpPr>
          <p:cNvPr id="10" name="ref-num-3">
            <a:extLst xmlns:a="http://schemas.openxmlformats.org/drawingml/2006/main">
              <a:ext uri="{FF2B5EF4-FFF2-40B4-BE49-F238E27FC236}">
                <a16:creationId xmlns:a16="http://schemas.microsoft.com/office/drawing/2014/main" id="{AD3A4174-0AF0-4874-8873-131EB293D931}"/>
              </a:ext>
            </a:extLst>
          </p:cNvPr>
          <p:cNvSpPr>
            <a:spLocks xmlns:a="http://schemas.openxmlformats.org/drawingml/2006/main" noGrp="1"/>
          </p:cNvSpPr>
          <p:nvPr/>
        </p:nvSpPr>
        <p:spPr>
          <a:xfrm xmlns:a="http://schemas.openxmlformats.org/drawingml/2006/main">
            <a:off x="495300" y="3295650"/>
            <a:ext cx="457200" cy="285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1" i="0">
                <a:solidFill>
                  <a:srgbClr val="3D8DFF"/>
                </a:solidFill>
                <a:latin typeface="Arial"/>
                <a:ea typeface="Arial"/>
                <a:cs typeface="Arial"/>
              </a:defRPr>
            </a:pPr>
            <a:r>
              <a:rPr sz="1425" b="1" i="0">
                <a:solidFill>
                  <a:srgbClr val="3D8DFF"/>
                </a:solidFill>
                <a:latin typeface="Arial"/>
                <a:ea typeface="Arial"/>
                <a:cs typeface="Arial"/>
              </a:rPr>
              <a:t>[3]</a:t>
            </a:r>
          </a:p>
        </p:txBody>
      </p:sp>
      <p:sp>
        <p:nvSpPr>
          <p:cNvPr id="11" name="ref-text-3">
            <a:extLst xmlns:a="http://schemas.openxmlformats.org/drawingml/2006/main">
              <a:ext uri="{FF2B5EF4-FFF2-40B4-BE49-F238E27FC236}">
                <a16:creationId xmlns:a16="http://schemas.microsoft.com/office/drawing/2014/main" id="{6A4AF707-E741-4160-A383-1357E8476E18}"/>
              </a:ext>
            </a:extLst>
          </p:cNvPr>
          <p:cNvSpPr>
            <a:spLocks xmlns:a="http://schemas.openxmlformats.org/drawingml/2006/main" noGrp="1"/>
          </p:cNvSpPr>
          <p:nvPr/>
        </p:nvSpPr>
        <p:spPr>
          <a:xfrm xmlns:a="http://schemas.openxmlformats.org/drawingml/2006/main">
            <a:off x="1047750" y="3276600"/>
            <a:ext cx="10648950" cy="742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101114"/>
                </a:solidFill>
                <a:latin typeface="Arial"/>
                <a:ea typeface="Arial"/>
                <a:cs typeface="Arial"/>
              </a:defRPr>
            </a:pPr>
            <a:r>
              <a:rPr sz="1500" b="0" i="0">
                <a:solidFill>
                  <a:srgbClr val="101114"/>
                </a:solidFill>
                <a:latin typeface="Arial"/>
                <a:ea typeface="Arial"/>
                <a:cs typeface="Arial"/>
              </a:rPr>
              <a:t>D. Vinko, K. Miličević, I. Lukić and M. Köhler, “Microcontroller-Based PUF for Identity Authentication and Tamper Resistance of Blockchain-Compliant IoT Devices,” Sensors, vol. 23, Art. 6769, 2023. doi: 10.3390/s23156769</a:t>
            </a:r>
          </a:p>
        </p:txBody>
      </p:sp>
      <p:cxnSp>
        <p:nvCxnSpPr>
          <p:cNvPr id="30" name="ref-rule-3"/>
          <p:cNvCxnSpPr/>
          <p:nvPr/>
        </p:nvCxnSpPr>
        <p:spPr>
          <a:xfrm xmlns:a="http://schemas.openxmlformats.org/drawingml/2006/main">
            <a:off x="1047750" y="4076700"/>
            <a:ext cx="10648950" cy="0"/>
          </a:xfrm>
          <a:prstGeom xmlns:a="http://schemas.openxmlformats.org/drawingml/2006/main" prst="straightConnector1">
            <a:avLst/>
          </a:prstGeom>
          <a:ln xmlns:a="http://schemas.openxmlformats.org/drawingml/2006/main" w="9525">
            <a:solidFill>
              <a:srgbClr val="E1E3E6"/>
            </a:solidFill>
            <a:prstDash val="solid"/>
          </a:ln>
        </p:spPr>
      </p:cxnSp>
      <p:sp>
        <p:nvSpPr>
          <p:cNvPr id="13" name="ref-num-4">
            <a:extLst xmlns:a="http://schemas.openxmlformats.org/drawingml/2006/main">
              <a:ext uri="{FF2B5EF4-FFF2-40B4-BE49-F238E27FC236}">
                <a16:creationId xmlns:a16="http://schemas.microsoft.com/office/drawing/2014/main" id="{3BA76DA7-7534-4FC9-A603-AF9A3D54D505}"/>
              </a:ext>
            </a:extLst>
          </p:cNvPr>
          <p:cNvSpPr>
            <a:spLocks xmlns:a="http://schemas.openxmlformats.org/drawingml/2006/main" noGrp="1"/>
          </p:cNvSpPr>
          <p:nvPr/>
        </p:nvSpPr>
        <p:spPr>
          <a:xfrm xmlns:a="http://schemas.openxmlformats.org/drawingml/2006/main">
            <a:off x="495300" y="4267200"/>
            <a:ext cx="457200" cy="285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1" i="0">
                <a:solidFill>
                  <a:srgbClr val="3D8DFF"/>
                </a:solidFill>
                <a:latin typeface="Arial"/>
                <a:ea typeface="Arial"/>
                <a:cs typeface="Arial"/>
              </a:defRPr>
            </a:pPr>
            <a:r>
              <a:rPr sz="1425" b="1" i="0">
                <a:solidFill>
                  <a:srgbClr val="3D8DFF"/>
                </a:solidFill>
                <a:latin typeface="Arial"/>
                <a:ea typeface="Arial"/>
                <a:cs typeface="Arial"/>
              </a:rPr>
              <a:t>[4]</a:t>
            </a:r>
          </a:p>
        </p:txBody>
      </p:sp>
      <p:sp>
        <p:nvSpPr>
          <p:cNvPr id="14" name="ref-text-4">
            <a:extLst xmlns:a="http://schemas.openxmlformats.org/drawingml/2006/main">
              <a:ext uri="{FF2B5EF4-FFF2-40B4-BE49-F238E27FC236}">
                <a16:creationId xmlns:a16="http://schemas.microsoft.com/office/drawing/2014/main" id="{0624E7D0-E9B8-46C2-8C8D-F18DBD37BFCD}"/>
              </a:ext>
            </a:extLst>
          </p:cNvPr>
          <p:cNvSpPr>
            <a:spLocks xmlns:a="http://schemas.openxmlformats.org/drawingml/2006/main" noGrp="1"/>
          </p:cNvSpPr>
          <p:nvPr/>
        </p:nvSpPr>
        <p:spPr>
          <a:xfrm xmlns:a="http://schemas.openxmlformats.org/drawingml/2006/main">
            <a:off x="1047750" y="4248150"/>
            <a:ext cx="10648950" cy="742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101114"/>
                </a:solidFill>
                <a:latin typeface="Arial"/>
                <a:ea typeface="Arial"/>
                <a:cs typeface="Arial"/>
              </a:defRPr>
            </a:pPr>
            <a:r>
              <a:rPr sz="1500" b="0" i="0">
                <a:solidFill>
                  <a:srgbClr val="101114"/>
                </a:solidFill>
                <a:latin typeface="Arial"/>
                <a:ea typeface="Arial"/>
                <a:cs typeface="Arial"/>
              </a:rPr>
              <a:t>L. Aniello et al., “Anti-BlUFf: Towards Counterfeit Mitigation in IC Supply Chains Using Blockchain and PUF,” International Journal of Information Security, vol. 20, pp. 445-460, 2021. doi: 10.1007/s10207-020-00513-8</a:t>
            </a:r>
          </a:p>
        </p:txBody>
      </p:sp>
      <p:cxnSp>
        <p:nvCxnSpPr>
          <p:cNvPr id="33" name="ref-rule-4"/>
          <p:cNvCxnSpPr/>
          <p:nvPr/>
        </p:nvCxnSpPr>
        <p:spPr>
          <a:xfrm xmlns:a="http://schemas.openxmlformats.org/drawingml/2006/main">
            <a:off x="1047750" y="5048250"/>
            <a:ext cx="10648950" cy="0"/>
          </a:xfrm>
          <a:prstGeom xmlns:a="http://schemas.openxmlformats.org/drawingml/2006/main" prst="straightConnector1">
            <a:avLst/>
          </a:prstGeom>
          <a:ln xmlns:a="http://schemas.openxmlformats.org/drawingml/2006/main" w="9525">
            <a:solidFill>
              <a:srgbClr val="E1E3E6"/>
            </a:solidFill>
            <a:prstDash val="solid"/>
          </a:ln>
        </p:spPr>
      </p:cxnSp>
      <p:sp>
        <p:nvSpPr>
          <p:cNvPr id="16" name="ref-num-5">
            <a:extLst xmlns:a="http://schemas.openxmlformats.org/drawingml/2006/main">
              <a:ext uri="{FF2B5EF4-FFF2-40B4-BE49-F238E27FC236}">
                <a16:creationId xmlns:a16="http://schemas.microsoft.com/office/drawing/2014/main" id="{90EDDD65-8E8C-44E4-8BED-8350E10904F9}"/>
              </a:ext>
            </a:extLst>
          </p:cNvPr>
          <p:cNvSpPr>
            <a:spLocks xmlns:a="http://schemas.openxmlformats.org/drawingml/2006/main" noGrp="1"/>
          </p:cNvSpPr>
          <p:nvPr/>
        </p:nvSpPr>
        <p:spPr>
          <a:xfrm xmlns:a="http://schemas.openxmlformats.org/drawingml/2006/main">
            <a:off x="495300" y="5238750"/>
            <a:ext cx="457200" cy="285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1" i="0">
                <a:solidFill>
                  <a:srgbClr val="3D8DFF"/>
                </a:solidFill>
                <a:latin typeface="Arial"/>
                <a:ea typeface="Arial"/>
                <a:cs typeface="Arial"/>
              </a:defRPr>
            </a:pPr>
            <a:r>
              <a:rPr sz="1425" b="1" i="0">
                <a:solidFill>
                  <a:srgbClr val="3D8DFF"/>
                </a:solidFill>
                <a:latin typeface="Arial"/>
                <a:ea typeface="Arial"/>
                <a:cs typeface="Arial"/>
              </a:rPr>
              <a:t>[5]</a:t>
            </a:r>
          </a:p>
        </p:txBody>
      </p:sp>
      <p:sp>
        <p:nvSpPr>
          <p:cNvPr id="17" name="ref-text-5">
            <a:extLst xmlns:a="http://schemas.openxmlformats.org/drawingml/2006/main">
              <a:ext uri="{FF2B5EF4-FFF2-40B4-BE49-F238E27FC236}">
                <a16:creationId xmlns:a16="http://schemas.microsoft.com/office/drawing/2014/main" id="{404A6F36-9865-47B6-A6E8-41A851072C14}"/>
              </a:ext>
            </a:extLst>
          </p:cNvPr>
          <p:cNvSpPr>
            <a:spLocks xmlns:a="http://schemas.openxmlformats.org/drawingml/2006/main" noGrp="1"/>
          </p:cNvSpPr>
          <p:nvPr/>
        </p:nvSpPr>
        <p:spPr>
          <a:xfrm xmlns:a="http://schemas.openxmlformats.org/drawingml/2006/main">
            <a:off x="1047750" y="5219700"/>
            <a:ext cx="10648950" cy="742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101114"/>
                </a:solidFill>
                <a:latin typeface="Arial"/>
                <a:ea typeface="Arial"/>
                <a:cs typeface="Arial"/>
              </a:defRPr>
            </a:pPr>
            <a:r>
              <a:rPr sz="1500" b="0" i="0">
                <a:solidFill>
                  <a:srgbClr val="101114"/>
                </a:solidFill>
                <a:latin typeface="Arial"/>
                <a:ea typeface="Arial"/>
                <a:cs typeface="Arial"/>
              </a:rPr>
              <a:t>T. B. D. Cunha and K. Manjappa, “Private and Consortium Blockchain-Based Authentication Protocol for IoT Devices Using PUF,” Journal of Communications and Networks, vol. 26, no. 2, pp. 166-181, 2024. doi: 10.23919/JCN.2024.000014</a:t>
            </a:r>
          </a:p>
        </p:txBody>
      </p:sp>
      <p:cxnSp>
        <p:nvCxnSpPr>
          <p:cNvPr id="36" name="ref-rule-5"/>
          <p:cNvCxnSpPr/>
          <p:nvPr/>
        </p:nvCxnSpPr>
        <p:spPr>
          <a:xfrm xmlns:a="http://schemas.openxmlformats.org/drawingml/2006/main">
            <a:off x="1047750" y="6019800"/>
            <a:ext cx="10648950" cy="0"/>
          </a:xfrm>
          <a:prstGeom xmlns:a="http://schemas.openxmlformats.org/drawingml/2006/main" prst="straightConnector1">
            <a:avLst/>
          </a:prstGeom>
          <a:ln xmlns:a="http://schemas.openxmlformats.org/drawingml/2006/main" w="9525">
            <a:solidFill>
              <a:srgbClr val="E1E3E6"/>
            </a:solidFill>
            <a:prstDash val="solid"/>
          </a:ln>
        </p:spPr>
      </p:cxnSp>
    </p:spTree>
    <p:extLst>
      <p:ext uri="{BB962C8B-B14F-4D97-AF65-F5344CB8AC3E}">
        <p14:creationId xmlns:p14="http://schemas.microsoft.com/office/powerpoint/2010/main" val="2066190379"/>
      </p:ext>
    </p:extLst>
  </p:cSld>
</p:sld>
</file>

<file path=ppt/slides/slide15.xml><?xml version="1.0" encoding="utf-8"?>
<p:sld xmlns:p="http://schemas.openxmlformats.org/presentationml/2006/main">
  <p:cSld>
    <p:spTree>
      <p:nvGrpSpPr>
        <p:cNvPr id="1" name=""/>
        <p:cNvGrpSpPr/>
        <p:nvPr/>
      </p:nvGrpSpPr>
      <p:grpSpPr>
        <a:xfrm xmlns:a="http://schemas.openxmlformats.org/drawingml/2006/main"/>
      </p:grpSpPr>
      <p:sp>
        <p:nvSpPr>
          <p:cNvPr id="1" name="slide-15-title">
            <a:extLst xmlns:a="http://schemas.openxmlformats.org/drawingml/2006/main">
              <a:ext uri="{FF2B5EF4-FFF2-40B4-BE49-F238E27FC236}">
                <a16:creationId xmlns:a16="http://schemas.microsoft.com/office/drawing/2014/main" id="{5FE12CC5-E22E-4131-BB16-B791CDA4D180}"/>
              </a:ext>
            </a:extLst>
          </p:cNvPr>
          <p:cNvSpPr>
            <a:spLocks xmlns:a="http://schemas.openxmlformats.org/drawingml/2006/main" noGrp="1"/>
          </p:cNvSpPr>
          <p:nvPr/>
        </p:nvSpPr>
        <p:spPr>
          <a:xfrm xmlns:a="http://schemas.openxmlformats.org/drawingml/2006/main">
            <a:off x="495300" y="323850"/>
            <a:ext cx="11201400" cy="647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3600" b="1" i="0">
                <a:solidFill>
                  <a:srgbClr val="101114"/>
                </a:solidFill>
                <a:latin typeface="Arial"/>
                <a:ea typeface="Arial"/>
                <a:cs typeface="Arial"/>
              </a:defRPr>
            </a:pPr>
            <a:r>
              <a:rPr sz="3600" b="1" i="0">
                <a:solidFill>
                  <a:srgbClr val="101114"/>
                </a:solidFill>
                <a:latin typeface="Arial"/>
                <a:ea typeface="Arial"/>
                <a:cs typeface="Arial"/>
              </a:rPr>
              <a:t>References</a:t>
            </a:r>
          </a:p>
        </p:txBody>
      </p:sp>
      <p:cxnSp>
        <p:nvCxnSpPr>
          <p:cNvPr id="20" name="slide-15-title-rule"/>
          <p:cNvCxnSpPr/>
          <p:nvPr/>
        </p:nvCxnSpPr>
        <p:spPr>
          <a:xfrm xmlns:a="http://schemas.openxmlformats.org/drawingml/2006/main">
            <a:off x="495300" y="1085850"/>
            <a:ext cx="11201400" cy="0"/>
          </a:xfrm>
          <a:prstGeom xmlns:a="http://schemas.openxmlformats.org/drawingml/2006/main" prst="straightConnector1">
            <a:avLst/>
          </a:prstGeom>
          <a:ln xmlns:a="http://schemas.openxmlformats.org/drawingml/2006/main" w="9525">
            <a:solidFill>
              <a:srgbClr val="B8BCC4"/>
            </a:solidFill>
            <a:prstDash val="solid"/>
          </a:ln>
        </p:spPr>
      </p:cxnSp>
      <p:sp>
        <p:nvSpPr>
          <p:cNvPr id="3" name="slide-15-number">
            <a:extLst xmlns:a="http://schemas.openxmlformats.org/drawingml/2006/main">
              <a:ext uri="{FF2B5EF4-FFF2-40B4-BE49-F238E27FC236}">
                <a16:creationId xmlns:a16="http://schemas.microsoft.com/office/drawing/2014/main" id="{40FCECEA-D105-4FDF-B1F4-B58DDD821637}"/>
              </a:ext>
            </a:extLst>
          </p:cNvPr>
          <p:cNvSpPr>
            <a:spLocks xmlns:a="http://schemas.openxmlformats.org/drawingml/2006/main" noGrp="1"/>
          </p:cNvSpPr>
          <p:nvPr/>
        </p:nvSpPr>
        <p:spPr>
          <a:xfrm xmlns:a="http://schemas.openxmlformats.org/drawingml/2006/main">
            <a:off x="11144250" y="6362700"/>
            <a:ext cx="552450" cy="228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r">
              <a:defRPr sz="1050" b="0" i="0">
                <a:solidFill>
                  <a:srgbClr val="5C6470"/>
                </a:solidFill>
                <a:latin typeface="Arial"/>
                <a:ea typeface="Arial"/>
                <a:cs typeface="Arial"/>
              </a:defRPr>
            </a:pPr>
            <a:r>
              <a:rPr sz="1050" b="0" i="0">
                <a:solidFill>
                  <a:srgbClr val="5C6470"/>
                </a:solidFill>
                <a:latin typeface="Arial"/>
                <a:ea typeface="Arial"/>
                <a:cs typeface="Arial"/>
              </a:rPr>
              <a:t>15</a:t>
            </a:r>
          </a:p>
        </p:txBody>
      </p:sp>
      <p:sp>
        <p:nvSpPr>
          <p:cNvPr id="4" name="ref-num-6">
            <a:extLst xmlns:a="http://schemas.openxmlformats.org/drawingml/2006/main">
              <a:ext uri="{FF2B5EF4-FFF2-40B4-BE49-F238E27FC236}">
                <a16:creationId xmlns:a16="http://schemas.microsoft.com/office/drawing/2014/main" id="{C7FD79A9-C268-4ACD-88D4-6E5D8D1EAC69}"/>
              </a:ext>
            </a:extLst>
          </p:cNvPr>
          <p:cNvSpPr>
            <a:spLocks xmlns:a="http://schemas.openxmlformats.org/drawingml/2006/main" noGrp="1"/>
          </p:cNvSpPr>
          <p:nvPr/>
        </p:nvSpPr>
        <p:spPr>
          <a:xfrm xmlns:a="http://schemas.openxmlformats.org/drawingml/2006/main">
            <a:off x="495300" y="1352550"/>
            <a:ext cx="457200" cy="285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1" i="0">
                <a:solidFill>
                  <a:srgbClr val="3D8DFF"/>
                </a:solidFill>
                <a:latin typeface="Arial"/>
                <a:ea typeface="Arial"/>
                <a:cs typeface="Arial"/>
              </a:defRPr>
            </a:pPr>
            <a:r>
              <a:rPr sz="1425" b="1" i="0">
                <a:solidFill>
                  <a:srgbClr val="3D8DFF"/>
                </a:solidFill>
                <a:latin typeface="Arial"/>
                <a:ea typeface="Arial"/>
                <a:cs typeface="Arial"/>
              </a:rPr>
              <a:t>[6]</a:t>
            </a:r>
          </a:p>
        </p:txBody>
      </p:sp>
      <p:sp>
        <p:nvSpPr>
          <p:cNvPr id="5" name="ref-text-6">
            <a:extLst xmlns:a="http://schemas.openxmlformats.org/drawingml/2006/main">
              <a:ext uri="{FF2B5EF4-FFF2-40B4-BE49-F238E27FC236}">
                <a16:creationId xmlns:a16="http://schemas.microsoft.com/office/drawing/2014/main" id="{D09536AA-3240-40F7-A5C6-16653941BBC0}"/>
              </a:ext>
            </a:extLst>
          </p:cNvPr>
          <p:cNvSpPr>
            <a:spLocks xmlns:a="http://schemas.openxmlformats.org/drawingml/2006/main" noGrp="1"/>
          </p:cNvSpPr>
          <p:nvPr/>
        </p:nvSpPr>
        <p:spPr>
          <a:xfrm xmlns:a="http://schemas.openxmlformats.org/drawingml/2006/main">
            <a:off x="1047750" y="1333500"/>
            <a:ext cx="10648950" cy="742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101114"/>
                </a:solidFill>
                <a:latin typeface="Arial"/>
                <a:ea typeface="Arial"/>
                <a:cs typeface="Arial"/>
              </a:defRPr>
            </a:pPr>
            <a:r>
              <a:rPr sz="1500" b="0" i="0">
                <a:solidFill>
                  <a:srgbClr val="101114"/>
                </a:solidFill>
                <a:latin typeface="Arial"/>
                <a:ea typeface="Arial"/>
                <a:cs typeface="Arial"/>
              </a:rPr>
              <a:t>A. Kulkarni, N. A. Hazari and M. Y. Niamat, “A Zero Trust-Based Framework Employing Blockchain Technology and Ring Oscillator PUFs for Security of FPGA Supply Chains,” IEEE Access, vol. 12, pp. 89322-89338, 2024. doi: 10.1109/ACCESS.2024.3418572</a:t>
            </a:r>
          </a:p>
        </p:txBody>
      </p:sp>
      <p:cxnSp>
        <p:nvCxnSpPr>
          <p:cNvPr id="24" name="ref-rule-6"/>
          <p:cNvCxnSpPr/>
          <p:nvPr/>
        </p:nvCxnSpPr>
        <p:spPr>
          <a:xfrm xmlns:a="http://schemas.openxmlformats.org/drawingml/2006/main">
            <a:off x="1047750" y="2133600"/>
            <a:ext cx="10648950" cy="0"/>
          </a:xfrm>
          <a:prstGeom xmlns:a="http://schemas.openxmlformats.org/drawingml/2006/main" prst="straightConnector1">
            <a:avLst/>
          </a:prstGeom>
          <a:ln xmlns:a="http://schemas.openxmlformats.org/drawingml/2006/main" w="9525">
            <a:solidFill>
              <a:srgbClr val="E1E3E6"/>
            </a:solidFill>
            <a:prstDash val="solid"/>
          </a:ln>
        </p:spPr>
      </p:cxnSp>
      <p:sp>
        <p:nvSpPr>
          <p:cNvPr id="7" name="ref-num-7">
            <a:extLst xmlns:a="http://schemas.openxmlformats.org/drawingml/2006/main">
              <a:ext uri="{FF2B5EF4-FFF2-40B4-BE49-F238E27FC236}">
                <a16:creationId xmlns:a16="http://schemas.microsoft.com/office/drawing/2014/main" id="{CC1E32AE-93AA-467F-A934-41189DF9BFC2}"/>
              </a:ext>
            </a:extLst>
          </p:cNvPr>
          <p:cNvSpPr>
            <a:spLocks xmlns:a="http://schemas.openxmlformats.org/drawingml/2006/main" noGrp="1"/>
          </p:cNvSpPr>
          <p:nvPr/>
        </p:nvSpPr>
        <p:spPr>
          <a:xfrm xmlns:a="http://schemas.openxmlformats.org/drawingml/2006/main">
            <a:off x="495300" y="2324100"/>
            <a:ext cx="457200" cy="285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1" i="0">
                <a:solidFill>
                  <a:srgbClr val="3D8DFF"/>
                </a:solidFill>
                <a:latin typeface="Arial"/>
                <a:ea typeface="Arial"/>
                <a:cs typeface="Arial"/>
              </a:defRPr>
            </a:pPr>
            <a:r>
              <a:rPr sz="1425" b="1" i="0">
                <a:solidFill>
                  <a:srgbClr val="3D8DFF"/>
                </a:solidFill>
                <a:latin typeface="Arial"/>
                <a:ea typeface="Arial"/>
                <a:cs typeface="Arial"/>
              </a:rPr>
              <a:t>[7]</a:t>
            </a:r>
          </a:p>
        </p:txBody>
      </p:sp>
      <p:sp>
        <p:nvSpPr>
          <p:cNvPr id="8" name="ref-text-7">
            <a:extLst xmlns:a="http://schemas.openxmlformats.org/drawingml/2006/main">
              <a:ext uri="{FF2B5EF4-FFF2-40B4-BE49-F238E27FC236}">
                <a16:creationId xmlns:a16="http://schemas.microsoft.com/office/drawing/2014/main" id="{3148B999-B264-4A9A-A076-BAC40FC2CC5B}"/>
              </a:ext>
            </a:extLst>
          </p:cNvPr>
          <p:cNvSpPr>
            <a:spLocks xmlns:a="http://schemas.openxmlformats.org/drawingml/2006/main" noGrp="1"/>
          </p:cNvSpPr>
          <p:nvPr/>
        </p:nvSpPr>
        <p:spPr>
          <a:xfrm xmlns:a="http://schemas.openxmlformats.org/drawingml/2006/main">
            <a:off x="1047750" y="2305050"/>
            <a:ext cx="10648950" cy="742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101114"/>
                </a:solidFill>
                <a:latin typeface="Arial"/>
                <a:ea typeface="Arial"/>
                <a:cs typeface="Arial"/>
              </a:defRPr>
            </a:pPr>
            <a:r>
              <a:rPr sz="1500" b="0" i="0">
                <a:solidFill>
                  <a:srgbClr val="101114"/>
                </a:solidFill>
                <a:latin typeface="Arial"/>
                <a:ea typeface="Arial"/>
                <a:cs typeface="Arial"/>
              </a:rPr>
              <a:t>D. Commey, B. Mai, S. G. Hounsinou and G. V. Crosby, “Securing Blockchain-Based IoT Systems: A Review,” IEEE Access, vol. 12, pp. 98856-98881, 2024. doi: 10.1109/ACCESS.2024.3428490</a:t>
            </a:r>
          </a:p>
        </p:txBody>
      </p:sp>
      <p:cxnSp>
        <p:nvCxnSpPr>
          <p:cNvPr id="27" name="ref-rule-7"/>
          <p:cNvCxnSpPr/>
          <p:nvPr/>
        </p:nvCxnSpPr>
        <p:spPr>
          <a:xfrm xmlns:a="http://schemas.openxmlformats.org/drawingml/2006/main">
            <a:off x="1047750" y="3105150"/>
            <a:ext cx="10648950" cy="0"/>
          </a:xfrm>
          <a:prstGeom xmlns:a="http://schemas.openxmlformats.org/drawingml/2006/main" prst="straightConnector1">
            <a:avLst/>
          </a:prstGeom>
          <a:ln xmlns:a="http://schemas.openxmlformats.org/drawingml/2006/main" w="9525">
            <a:solidFill>
              <a:srgbClr val="E1E3E6"/>
            </a:solidFill>
            <a:prstDash val="solid"/>
          </a:ln>
        </p:spPr>
      </p:cxnSp>
      <p:sp>
        <p:nvSpPr>
          <p:cNvPr id="10" name="ref-num-8">
            <a:extLst xmlns:a="http://schemas.openxmlformats.org/drawingml/2006/main">
              <a:ext uri="{FF2B5EF4-FFF2-40B4-BE49-F238E27FC236}">
                <a16:creationId xmlns:a16="http://schemas.microsoft.com/office/drawing/2014/main" id="{3E6A0572-2A85-4025-B676-5183E2BDC28B}"/>
              </a:ext>
            </a:extLst>
          </p:cNvPr>
          <p:cNvSpPr>
            <a:spLocks xmlns:a="http://schemas.openxmlformats.org/drawingml/2006/main" noGrp="1"/>
          </p:cNvSpPr>
          <p:nvPr/>
        </p:nvSpPr>
        <p:spPr>
          <a:xfrm xmlns:a="http://schemas.openxmlformats.org/drawingml/2006/main">
            <a:off x="495300" y="3295650"/>
            <a:ext cx="457200" cy="285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1" i="0">
                <a:solidFill>
                  <a:srgbClr val="3D8DFF"/>
                </a:solidFill>
                <a:latin typeface="Arial"/>
                <a:ea typeface="Arial"/>
                <a:cs typeface="Arial"/>
              </a:defRPr>
            </a:pPr>
            <a:r>
              <a:rPr sz="1425" b="1" i="0">
                <a:solidFill>
                  <a:srgbClr val="3D8DFF"/>
                </a:solidFill>
                <a:latin typeface="Arial"/>
                <a:ea typeface="Arial"/>
                <a:cs typeface="Arial"/>
              </a:rPr>
              <a:t>[8]</a:t>
            </a:r>
          </a:p>
        </p:txBody>
      </p:sp>
      <p:sp>
        <p:nvSpPr>
          <p:cNvPr id="11" name="ref-text-8">
            <a:extLst xmlns:a="http://schemas.openxmlformats.org/drawingml/2006/main">
              <a:ext uri="{FF2B5EF4-FFF2-40B4-BE49-F238E27FC236}">
                <a16:creationId xmlns:a16="http://schemas.microsoft.com/office/drawing/2014/main" id="{CA83488D-7088-47AC-92DF-3FF9F1489302}"/>
              </a:ext>
            </a:extLst>
          </p:cNvPr>
          <p:cNvSpPr>
            <a:spLocks xmlns:a="http://schemas.openxmlformats.org/drawingml/2006/main" noGrp="1"/>
          </p:cNvSpPr>
          <p:nvPr/>
        </p:nvSpPr>
        <p:spPr>
          <a:xfrm xmlns:a="http://schemas.openxmlformats.org/drawingml/2006/main">
            <a:off x="1047750" y="3276600"/>
            <a:ext cx="10648950" cy="742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101114"/>
                </a:solidFill>
                <a:latin typeface="Arial"/>
                <a:ea typeface="Arial"/>
                <a:cs typeface="Arial"/>
              </a:defRPr>
            </a:pPr>
            <a:r>
              <a:rPr sz="1500" b="0" i="0">
                <a:solidFill>
                  <a:srgbClr val="101114"/>
                </a:solidFill>
                <a:latin typeface="Arial"/>
                <a:ea typeface="Arial"/>
                <a:cs typeface="Arial"/>
              </a:rPr>
              <a:t>T. K. Dasaklis, T. G. Voutsinas, G. T. Tsoulfas and F. Casino, “A Systematic Literature Review of Blockchain-Enabled Supply Chain Traceability Implementations,” Sustainability, vol. 14, Art. 2439, 2022. doi: 10.3390/su14042439</a:t>
            </a:r>
          </a:p>
        </p:txBody>
      </p:sp>
      <p:cxnSp>
        <p:nvCxnSpPr>
          <p:cNvPr id="30" name="ref-rule-8"/>
          <p:cNvCxnSpPr/>
          <p:nvPr/>
        </p:nvCxnSpPr>
        <p:spPr>
          <a:xfrm xmlns:a="http://schemas.openxmlformats.org/drawingml/2006/main">
            <a:off x="1047750" y="4076700"/>
            <a:ext cx="10648950" cy="0"/>
          </a:xfrm>
          <a:prstGeom xmlns:a="http://schemas.openxmlformats.org/drawingml/2006/main" prst="straightConnector1">
            <a:avLst/>
          </a:prstGeom>
          <a:ln xmlns:a="http://schemas.openxmlformats.org/drawingml/2006/main" w="9525">
            <a:solidFill>
              <a:srgbClr val="E1E3E6"/>
            </a:solidFill>
            <a:prstDash val="solid"/>
          </a:ln>
        </p:spPr>
      </p:cxnSp>
      <p:sp>
        <p:nvSpPr>
          <p:cNvPr id="13" name="ref-num-9">
            <a:extLst xmlns:a="http://schemas.openxmlformats.org/drawingml/2006/main">
              <a:ext uri="{FF2B5EF4-FFF2-40B4-BE49-F238E27FC236}">
                <a16:creationId xmlns:a16="http://schemas.microsoft.com/office/drawing/2014/main" id="{9EAEBDF4-B386-4D31-A6FF-9E57FC3D448E}"/>
              </a:ext>
            </a:extLst>
          </p:cNvPr>
          <p:cNvSpPr>
            <a:spLocks xmlns:a="http://schemas.openxmlformats.org/drawingml/2006/main" noGrp="1"/>
          </p:cNvSpPr>
          <p:nvPr/>
        </p:nvSpPr>
        <p:spPr>
          <a:xfrm xmlns:a="http://schemas.openxmlformats.org/drawingml/2006/main">
            <a:off x="495300" y="4267200"/>
            <a:ext cx="457200" cy="285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1" i="0">
                <a:solidFill>
                  <a:srgbClr val="3D8DFF"/>
                </a:solidFill>
                <a:latin typeface="Arial"/>
                <a:ea typeface="Arial"/>
                <a:cs typeface="Arial"/>
              </a:defRPr>
            </a:pPr>
            <a:r>
              <a:rPr sz="1425" b="1" i="0">
                <a:solidFill>
                  <a:srgbClr val="3D8DFF"/>
                </a:solidFill>
                <a:latin typeface="Arial"/>
                <a:ea typeface="Arial"/>
                <a:cs typeface="Arial"/>
              </a:rPr>
              <a:t>[9]</a:t>
            </a:r>
          </a:p>
        </p:txBody>
      </p:sp>
      <p:sp>
        <p:nvSpPr>
          <p:cNvPr id="14" name="ref-text-9">
            <a:extLst xmlns:a="http://schemas.openxmlformats.org/drawingml/2006/main">
              <a:ext uri="{FF2B5EF4-FFF2-40B4-BE49-F238E27FC236}">
                <a16:creationId xmlns:a16="http://schemas.microsoft.com/office/drawing/2014/main" id="{0F0247BA-A49E-4813-81B4-F1D626A4368D}"/>
              </a:ext>
            </a:extLst>
          </p:cNvPr>
          <p:cNvSpPr>
            <a:spLocks xmlns:a="http://schemas.openxmlformats.org/drawingml/2006/main" noGrp="1"/>
          </p:cNvSpPr>
          <p:nvPr/>
        </p:nvSpPr>
        <p:spPr>
          <a:xfrm xmlns:a="http://schemas.openxmlformats.org/drawingml/2006/main">
            <a:off x="1047750" y="4248150"/>
            <a:ext cx="10648950" cy="742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101114"/>
                </a:solidFill>
                <a:latin typeface="Arial"/>
                <a:ea typeface="Arial"/>
                <a:cs typeface="Arial"/>
              </a:defRPr>
            </a:pPr>
            <a:r>
              <a:rPr sz="1500" b="0" i="0">
                <a:solidFill>
                  <a:srgbClr val="101114"/>
                </a:solidFill>
                <a:latin typeface="Arial"/>
                <a:ea typeface="Arial"/>
                <a:cs typeface="Arial"/>
              </a:rPr>
              <a:t>G. Sharma, “A Survey on Lightweight Hardware Security Using Physically Unclonable Functions for IoT Devices,” Peer-to-Peer Networking and Applications, vol. 18, Art. 315, 2025. doi: 10.1007/s12083-025-02156-9</a:t>
            </a:r>
          </a:p>
        </p:txBody>
      </p:sp>
      <p:cxnSp>
        <p:nvCxnSpPr>
          <p:cNvPr id="33" name="ref-rule-9"/>
          <p:cNvCxnSpPr/>
          <p:nvPr/>
        </p:nvCxnSpPr>
        <p:spPr>
          <a:xfrm xmlns:a="http://schemas.openxmlformats.org/drawingml/2006/main">
            <a:off x="1047750" y="5048250"/>
            <a:ext cx="10648950" cy="0"/>
          </a:xfrm>
          <a:prstGeom xmlns:a="http://schemas.openxmlformats.org/drawingml/2006/main" prst="straightConnector1">
            <a:avLst/>
          </a:prstGeom>
          <a:ln xmlns:a="http://schemas.openxmlformats.org/drawingml/2006/main" w="9525">
            <a:solidFill>
              <a:srgbClr val="E1E3E6"/>
            </a:solidFill>
            <a:prstDash val="solid"/>
          </a:ln>
        </p:spPr>
      </p:cxnSp>
      <p:sp>
        <p:nvSpPr>
          <p:cNvPr id="16" name="ref-num-10">
            <a:extLst xmlns:a="http://schemas.openxmlformats.org/drawingml/2006/main">
              <a:ext uri="{FF2B5EF4-FFF2-40B4-BE49-F238E27FC236}">
                <a16:creationId xmlns:a16="http://schemas.microsoft.com/office/drawing/2014/main" id="{31565DED-0476-41F3-BBFC-7C44520058F5}"/>
              </a:ext>
            </a:extLst>
          </p:cNvPr>
          <p:cNvSpPr>
            <a:spLocks xmlns:a="http://schemas.openxmlformats.org/drawingml/2006/main" noGrp="1"/>
          </p:cNvSpPr>
          <p:nvPr/>
        </p:nvSpPr>
        <p:spPr>
          <a:xfrm xmlns:a="http://schemas.openxmlformats.org/drawingml/2006/main">
            <a:off x="495300" y="5238750"/>
            <a:ext cx="457200" cy="285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425" b="1" i="0">
                <a:solidFill>
                  <a:srgbClr val="3D8DFF"/>
                </a:solidFill>
                <a:latin typeface="Arial"/>
                <a:ea typeface="Arial"/>
                <a:cs typeface="Arial"/>
              </a:defRPr>
            </a:pPr>
            <a:r>
              <a:rPr sz="1425" b="1" i="0">
                <a:solidFill>
                  <a:srgbClr val="3D8DFF"/>
                </a:solidFill>
                <a:latin typeface="Arial"/>
                <a:ea typeface="Arial"/>
                <a:cs typeface="Arial"/>
              </a:rPr>
              <a:t>[10]</a:t>
            </a:r>
          </a:p>
        </p:txBody>
      </p:sp>
      <p:sp>
        <p:nvSpPr>
          <p:cNvPr id="17" name="ref-text-10">
            <a:extLst xmlns:a="http://schemas.openxmlformats.org/drawingml/2006/main">
              <a:ext uri="{FF2B5EF4-FFF2-40B4-BE49-F238E27FC236}">
                <a16:creationId xmlns:a16="http://schemas.microsoft.com/office/drawing/2014/main" id="{08624541-270A-4885-92D5-D508E66EDCEB}"/>
              </a:ext>
            </a:extLst>
          </p:cNvPr>
          <p:cNvSpPr>
            <a:spLocks xmlns:a="http://schemas.openxmlformats.org/drawingml/2006/main" noGrp="1"/>
          </p:cNvSpPr>
          <p:nvPr/>
        </p:nvSpPr>
        <p:spPr>
          <a:xfrm xmlns:a="http://schemas.openxmlformats.org/drawingml/2006/main">
            <a:off x="1047750" y="5219700"/>
            <a:ext cx="10648950" cy="742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rmAutofit fontScale="100000"/>
          </a:bodyPr>
          <a:lstStyle xmlns:a="http://schemas.openxmlformats.org/drawingml/2006/main"/>
          <a:p xmlns:a="http://schemas.openxmlformats.org/drawingml/2006/main">
            <a:pPr algn="l">
              <a:defRPr sz="1500" b="0" i="0">
                <a:solidFill>
                  <a:srgbClr val="101114"/>
                </a:solidFill>
                <a:latin typeface="Arial"/>
                <a:ea typeface="Arial"/>
                <a:cs typeface="Arial"/>
              </a:defRPr>
            </a:pPr>
            <a:r>
              <a:rPr sz="1500" b="0" i="0">
                <a:solidFill>
                  <a:srgbClr val="101114"/>
                </a:solidFill>
                <a:latin typeface="Arial"/>
                <a:ea typeface="Arial"/>
                <a:cs typeface="Arial"/>
              </a:rPr>
              <a:t>K. Peffers, T. Tuunanen, M. A. Rothenberger and S. Chatterjee, “A Design Science Research Methodology for Information Systems Research,” Journal of Management Information Systems, vol. 24, no. 3, pp. 45-77, 2007. doi: 10.2753/MIS0742-1222240302</a:t>
            </a:r>
          </a:p>
        </p:txBody>
      </p:sp>
      <p:cxnSp>
        <p:nvCxnSpPr>
          <p:cNvPr id="36" name="ref-rule-10"/>
          <p:cNvCxnSpPr/>
          <p:nvPr/>
        </p:nvCxnSpPr>
        <p:spPr>
          <a:xfrm xmlns:a="http://schemas.openxmlformats.org/drawingml/2006/main">
            <a:off x="1047750" y="6019800"/>
            <a:ext cx="10648950" cy="0"/>
          </a:xfrm>
          <a:prstGeom xmlns:a="http://schemas.openxmlformats.org/drawingml/2006/main" prst="straightConnector1">
            <a:avLst/>
          </a:prstGeom>
          <a:ln xmlns:a="http://schemas.openxmlformats.org/drawingml/2006/main" w="9525">
            <a:solidFill>
              <a:srgbClr val="E1E3E6"/>
            </a:solidFill>
            <a:prstDash val="solid"/>
          </a:ln>
        </p:spPr>
      </p:cxnSp>
    </p:spTree>
    <p:extLst>
      <p:ext uri="{BB962C8B-B14F-4D97-AF65-F5344CB8AC3E}">
        <p14:creationId xmlns:p14="http://schemas.microsoft.com/office/powerpoint/2010/main" val="601863565"/>
      </p:ext>
    </p:extLst>
  </p:cSld>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theme>
</file>

<file path=docProps/app.xml><?xml version="1.0" encoding="utf-8"?>
<ap:Properties xmlns:ap="http://schemas.openxmlformats.org/officeDocument/2006/extended-properties">
  <ap:Application>Walnut Exporter</ap:Application>
  <ap:PresentationFormat>Converted Presentation</ap:PresentationFormat>
  <ap:Slides>0</ap:Slides>
  <ap:Notes>0</ap:Notes>
  <ap:HiddenSlides>0</ap:HiddenSlides>
  <ap:SharedDoc>false</ap:SharedDoc>
  <ap:DocSecurity>0</ap:DocSecurity>
</ap:Properties>
</file>

<file path=docProps/core.xml><?xml version="1.0" encoding="utf-8"?>
<coreProperties xmlns:dc="http://purl.org/dc/elements/1.1/" xmlns:dcterms="http://purl.org/dc/terms/" xmlns:xsi="http://www.w3.org/2001/XMLSchema-instance" xmlns="http://schemas.openxmlformats.org/package/2006/metadata/core-properties">
  <dc:creator>Walnut Exporter</dc:creator>
  <lastModifiedBy>Walnut Exporter</lastModifiedBy>
  <dc:title>Presentation</dc:title>
  <dcterms:created xsi:type="dcterms:W3CDTF">2026-07-29T17:34:47.5930000Z</dcterms:created>
  <dcterms:modified xsi:type="dcterms:W3CDTF">2026-07-29T17:34:47.5930000Z</dcterms:modified>
</coreProperties>
</file>