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3"/>
  </p:notesMasterIdLst>
  <p:handoutMasterIdLst>
    <p:handoutMasterId r:id="rId14"/>
  </p:handoutMasterIdLst>
  <p:sldIdLst>
    <p:sldId id="257" r:id="rId5"/>
    <p:sldId id="384" r:id="rId6"/>
    <p:sldId id="277" r:id="rId7"/>
    <p:sldId id="278" r:id="rId8"/>
    <p:sldId id="279" r:id="rId9"/>
    <p:sldId id="268" r:id="rId10"/>
    <p:sldId id="272" r:id="rId11"/>
    <p:sldId id="39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335B"/>
    <a:srgbClr val="CCE8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725" autoAdjust="0"/>
  </p:normalViewPr>
  <p:slideViewPr>
    <p:cSldViewPr snapToGrid="0">
      <p:cViewPr varScale="1">
        <p:scale>
          <a:sx n="182" d="100"/>
          <a:sy n="182" d="100"/>
        </p:scale>
        <p:origin x="180" y="1224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2709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1911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1471C2C-1567-47F4-803E-468024209D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8F5B09-2954-46C6-97BB-9E10649FE2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F2C1D-F243-42AB-ADF2-E7CB4E04900E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9A204B-EBA9-4C6D-BFB2-A104F00C8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F72FC-4D2D-4E5B-A4DD-62E2C822F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CDBB5-5B4A-4483-935D-A73935186B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237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CE34E-5667-4A32-A6BA-10C7A552BC63}" type="datetimeFigureOut">
              <a:rPr lang="en-US" smtClean="0"/>
              <a:t>11/21/2023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CE34D-CFF1-4FFE-815B-D050E7ED2D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62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835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33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304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C0559-D619-4E56-BF6F-3712370C215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4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E68F591-F3C7-4872-BBA0-0693794F4F1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99414" y="1051551"/>
            <a:ext cx="3565524" cy="2384898"/>
          </a:xfrm>
        </p:spPr>
        <p:txBody>
          <a:bodyPr anchor="b" anchorCtr="0">
            <a:noAutofit/>
          </a:bodyPr>
          <a:lstStyle/>
          <a:p>
            <a:r>
              <a:rPr lang="en-US" sz="4800" dirty="0"/>
              <a:t>3DFloat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967766A8-18D5-4391-8DB7-7BFF6427636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452360" cy="685800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38AD48E-7D67-4BE9-97B6-DB64DE525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7999413" y="445272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B6FF8E2-165B-49EB-8120-14190F949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5400000">
            <a:off x="10915300" y="5534727"/>
            <a:ext cx="667802" cy="631474"/>
            <a:chOff x="10478914" y="1506691"/>
            <a:chExt cx="667802" cy="631474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9B763A7-EE7D-4306-8306-01E8C86E6350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B3A935F-6844-4FCE-B0AE-5492715A58F1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6EB97-6E8A-4B50-8701-7CB158044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3" y="3568700"/>
            <a:ext cx="3565524" cy="1731963"/>
          </a:xfrm>
        </p:spPr>
        <p:txBody>
          <a:bodyPr>
            <a:noAutofit/>
          </a:bodyPr>
          <a:lstStyle>
            <a:lvl1pPr>
              <a:buNone/>
              <a:defRPr sz="200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00948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923D16-1EC5-4C17-ABA8-B13A1256B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4" y="549275"/>
            <a:ext cx="3565524" cy="1997855"/>
          </a:xfrm>
        </p:spPr>
        <p:txBody>
          <a:bodyPr wrap="square" anchor="b" anchorCtr="0">
            <a:no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0294D8B-CF64-4C26-8C78-57A375E7D33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0863" y="2677306"/>
            <a:ext cx="3565525" cy="3415519"/>
          </a:xfrm>
        </p:spPr>
        <p:txBody>
          <a:bodyPr anchor="t" anchorCtr="0">
            <a:noAutofit/>
          </a:bodyPr>
          <a:lstStyle>
            <a:lvl1pPr>
              <a:buNone/>
              <a:defRPr/>
            </a:lvl1pPr>
          </a:lstStyle>
          <a:p>
            <a:pPr>
              <a:lnSpc>
                <a:spcPct val="120000"/>
              </a:lnSpc>
            </a:pPr>
            <a:r>
              <a:rPr lang="en-US" sz="1600" dirty="0"/>
              <a:t>Click to add text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67BCF456-426F-435B-8DF0-A32A44F5A8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08928" y="1596771"/>
            <a:ext cx="3448558" cy="3448558"/>
          </a:xfrm>
          <a:custGeom>
            <a:avLst/>
            <a:gdLst>
              <a:gd name="connsiteX0" fmla="*/ 1724279 w 3448558"/>
              <a:gd name="connsiteY0" fmla="*/ 0 h 3448558"/>
              <a:gd name="connsiteX1" fmla="*/ 3448558 w 3448558"/>
              <a:gd name="connsiteY1" fmla="*/ 1724279 h 3448558"/>
              <a:gd name="connsiteX2" fmla="*/ 1724279 w 3448558"/>
              <a:gd name="connsiteY2" fmla="*/ 3448558 h 3448558"/>
              <a:gd name="connsiteX3" fmla="*/ 0 w 3448558"/>
              <a:gd name="connsiteY3" fmla="*/ 1724279 h 3448558"/>
              <a:gd name="connsiteX4" fmla="*/ 1724279 w 3448558"/>
              <a:gd name="connsiteY4" fmla="*/ 0 h 3448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8558" h="3448558">
                <a:moveTo>
                  <a:pt x="1724279" y="0"/>
                </a:moveTo>
                <a:cubicBezTo>
                  <a:pt x="2676572" y="0"/>
                  <a:pt x="3448558" y="771986"/>
                  <a:pt x="3448558" y="1724279"/>
                </a:cubicBezTo>
                <a:cubicBezTo>
                  <a:pt x="3448558" y="2676572"/>
                  <a:pt x="2676572" y="3448558"/>
                  <a:pt x="1724279" y="3448558"/>
                </a:cubicBezTo>
                <a:cubicBezTo>
                  <a:pt x="771986" y="3448558"/>
                  <a:pt x="0" y="2676572"/>
                  <a:pt x="0" y="1724279"/>
                </a:cubicBezTo>
                <a:cubicBezTo>
                  <a:pt x="0" y="771986"/>
                  <a:pt x="771986" y="0"/>
                  <a:pt x="1724279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813A609-7079-46D5-9C1D-52004ABDAC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18575" y="596392"/>
            <a:ext cx="2263776" cy="2263776"/>
          </a:xfrm>
          <a:custGeom>
            <a:avLst/>
            <a:gdLst>
              <a:gd name="connsiteX0" fmla="*/ 1131888 w 2263776"/>
              <a:gd name="connsiteY0" fmla="*/ 0 h 2263776"/>
              <a:gd name="connsiteX1" fmla="*/ 2263776 w 2263776"/>
              <a:gd name="connsiteY1" fmla="*/ 1131888 h 2263776"/>
              <a:gd name="connsiteX2" fmla="*/ 1131888 w 2263776"/>
              <a:gd name="connsiteY2" fmla="*/ 2263776 h 2263776"/>
              <a:gd name="connsiteX3" fmla="*/ 0 w 2263776"/>
              <a:gd name="connsiteY3" fmla="*/ 1131888 h 2263776"/>
              <a:gd name="connsiteX4" fmla="*/ 1131888 w 2263776"/>
              <a:gd name="connsiteY4" fmla="*/ 0 h 2263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3776" h="2263776">
                <a:moveTo>
                  <a:pt x="1131888" y="0"/>
                </a:moveTo>
                <a:cubicBezTo>
                  <a:pt x="1757012" y="0"/>
                  <a:pt x="2263776" y="506764"/>
                  <a:pt x="2263776" y="1131888"/>
                </a:cubicBezTo>
                <a:cubicBezTo>
                  <a:pt x="2263776" y="1757012"/>
                  <a:pt x="1757012" y="2263776"/>
                  <a:pt x="1131888" y="2263776"/>
                </a:cubicBezTo>
                <a:cubicBezTo>
                  <a:pt x="506764" y="2263776"/>
                  <a:pt x="0" y="1757012"/>
                  <a:pt x="0" y="1131888"/>
                </a:cubicBezTo>
                <a:cubicBezTo>
                  <a:pt x="0" y="506764"/>
                  <a:pt x="506764" y="0"/>
                  <a:pt x="113188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A14F21DF-D5E0-4C6C-BA2C-D69D65DBB18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91612" y="3324733"/>
            <a:ext cx="2936876" cy="2936876"/>
          </a:xfrm>
          <a:custGeom>
            <a:avLst/>
            <a:gdLst>
              <a:gd name="connsiteX0" fmla="*/ 1468438 w 2936876"/>
              <a:gd name="connsiteY0" fmla="*/ 0 h 2936876"/>
              <a:gd name="connsiteX1" fmla="*/ 2936876 w 2936876"/>
              <a:gd name="connsiteY1" fmla="*/ 1468438 h 2936876"/>
              <a:gd name="connsiteX2" fmla="*/ 1468438 w 2936876"/>
              <a:gd name="connsiteY2" fmla="*/ 2936876 h 2936876"/>
              <a:gd name="connsiteX3" fmla="*/ 0 w 2936876"/>
              <a:gd name="connsiteY3" fmla="*/ 1468438 h 2936876"/>
              <a:gd name="connsiteX4" fmla="*/ 1468438 w 2936876"/>
              <a:gd name="connsiteY4" fmla="*/ 0 h 293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36876" h="2936876">
                <a:moveTo>
                  <a:pt x="1468438" y="0"/>
                </a:moveTo>
                <a:cubicBezTo>
                  <a:pt x="2279434" y="0"/>
                  <a:pt x="2936876" y="657442"/>
                  <a:pt x="2936876" y="1468438"/>
                </a:cubicBezTo>
                <a:cubicBezTo>
                  <a:pt x="2936876" y="2279434"/>
                  <a:pt x="2279434" y="2936876"/>
                  <a:pt x="1468438" y="2936876"/>
                </a:cubicBezTo>
                <a:cubicBezTo>
                  <a:pt x="657442" y="2936876"/>
                  <a:pt x="0" y="2279434"/>
                  <a:pt x="0" y="1468438"/>
                </a:cubicBezTo>
                <a:cubicBezTo>
                  <a:pt x="0" y="657442"/>
                  <a:pt x="657442" y="0"/>
                  <a:pt x="146843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FF63B4-C261-4597-9EE0-811D250B9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6548755" y="85016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92CF088-7F97-4A11-8A81-0EF641F69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602297" y="5691007"/>
            <a:ext cx="667802" cy="631474"/>
            <a:chOff x="3409557" y="4940429"/>
            <a:chExt cx="667802" cy="631474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65B23B7-CE74-4974-ABD8-BFA31D583416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3537358" y="4940429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F99BB1F-6C9D-4972-9EF4-98ACD7BE71E5}"/>
                </a:ext>
              </a:extLst>
            </p:cNvPr>
            <p:cNvSpPr/>
            <p:nvPr/>
          </p:nvSpPr>
          <p:spPr>
            <a:xfrm rot="13500000">
              <a:off x="3544558" y="4858365"/>
              <a:ext cx="270000" cy="540001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284120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458B3A1-C77D-4AFC-B2C8-79520B53C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7200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F551DA26-B267-4F28-B4D0-65B3EF6E11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Picture Placeholder 11">
            <a:extLst>
              <a:ext uri="{FF2B5EF4-FFF2-40B4-BE49-F238E27FC236}">
                <a16:creationId xmlns:a16="http://schemas.microsoft.com/office/drawing/2014/main" id="{95544A62-DA23-4840-99DE-09AFC8F4DC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54096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id="{0C91AF30-C5BB-4601-BDEB-E60C93A1693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83808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0" name="Picture Placeholder 11">
            <a:extLst>
              <a:ext uri="{FF2B5EF4-FFF2-40B4-BE49-F238E27FC236}">
                <a16:creationId xmlns:a16="http://schemas.microsoft.com/office/drawing/2014/main" id="{5B625AA5-EA5B-4115-A461-DA2C7087D83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37904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1B1AE41C-3196-4E6F-A3A8-313A92677FF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Font typeface="Arial" panose="020B0604020202020204" pitchFamily="34" charset="0"/>
              <a:buChar char="•"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026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517979-166D-4AAA-ABBC-0C3E5C2EC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111559-B769-4E2A-A891-97B3C4AA6BAC}"/>
              </a:ext>
            </a:extLst>
          </p:cNvPr>
          <p:cNvSpPr/>
          <p:nvPr userDrawn="1"/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anchor="b" anchorCtr="0">
            <a:noAutofit/>
          </a:bodyPr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16724"/>
            <a:ext cx="5437187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429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57281"/>
            <a:ext cx="6640285" cy="3300719"/>
          </a:xfrm>
          <a:gradFill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60000"/>
                </a:schemeClr>
              </a:gs>
            </a:gsLst>
            <a:lin ang="10800000" scaled="1"/>
          </a:gradFill>
        </p:spPr>
        <p:txBody>
          <a:bodyPr>
            <a:noAutofit/>
          </a:bodyPr>
          <a:lstStyle>
            <a:lvl1pPr marL="548640" indent="0">
              <a:lnSpc>
                <a:spcPct val="200000"/>
              </a:lnSpc>
              <a:buNone/>
              <a:defRPr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6640285" cy="3535509"/>
          </a:xfrm>
          <a:gradFill flip="none"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70000"/>
                </a:schemeClr>
              </a:gs>
            </a:gsLst>
            <a:lin ang="10800000" scaled="1"/>
            <a:tileRect/>
          </a:gradFill>
        </p:spPr>
        <p:txBody>
          <a:bodyPr anchor="b" anchorCtr="0">
            <a:noAutofit/>
          </a:bodyPr>
          <a:lstStyle>
            <a:lvl1pPr marL="548640">
              <a:spcAft>
                <a:spcPts val="1200"/>
              </a:spcAft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304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Chart Tabl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07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062BF5C-3876-4161-B4FF-14CA94D3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6160" cy="3384550"/>
          </a:xfrm>
        </p:spPr>
        <p:txBody>
          <a:bodyPr wrap="square" anchor="b" anchorCtr="0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17C5C60-EC4D-410B-9997-0B7328960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0573155C-3428-4F4F-AE66-A519D777EAAE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1853496C-159E-4D47-94B5-0835FB6511B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CE93E330-715B-44E8-84D9-CE166D428D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80A2FA6F-99B7-4984-A80C-570644889F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439C8C03-81B3-4DE8-B96A-78258E4467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0863" y="4097338"/>
            <a:ext cx="3565524" cy="2351087"/>
          </a:xfrm>
        </p:spPr>
        <p:txBody>
          <a:bodyPr>
            <a:noAutofit/>
          </a:bodyPr>
          <a:lstStyle>
            <a:lvl1pPr>
              <a:buNone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1FBB56D-C8B1-4ED9-A5DB-72BA636DAD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35809" y="65663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08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38C6F9E-A74F-4F54-9409-B6B93DF8CE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F0F71C5-78A4-4793-9BD4-3DF0EE3E3E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288775" y="7626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Title 5">
            <a:extLst>
              <a:ext uri="{FF2B5EF4-FFF2-40B4-BE49-F238E27FC236}">
                <a16:creationId xmlns:a16="http://schemas.microsoft.com/office/drawing/2014/main" id="{36F60F77-4CC9-4F86-B70A-85012C6588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" y="548640"/>
            <a:ext cx="8281987" cy="1253041"/>
          </a:xfrm>
        </p:spPr>
        <p:txBody>
          <a:bodyPr>
            <a:noAutofit/>
          </a:bodyPr>
          <a:lstStyle/>
          <a:p>
            <a:r>
              <a:rPr lang="en-US" dirty="0"/>
              <a:t>Team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E6093F87-C1F6-4FAB-B891-6F7D7FC20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800565" y="4518946"/>
            <a:ext cx="1980001" cy="1363916"/>
            <a:chOff x="4879602" y="3781429"/>
            <a:chExt cx="1980001" cy="1363916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E1A4FD5C-1E5B-46D1-BA9D-99928D19AF04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B7DF0ED5-A971-408F-A055-C7E5D7A623C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AA81F353-4C5B-4A37-9846-2C1E2D0FC25F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2B74EA3-11CE-4D3F-99AD-162563447653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6" name="Picture Placeholder 55">
            <a:extLst>
              <a:ext uri="{FF2B5EF4-FFF2-40B4-BE49-F238E27FC236}">
                <a16:creationId xmlns:a16="http://schemas.microsoft.com/office/drawing/2014/main" id="{8F41896B-6DDA-4F82-9F74-3EBF93A3CD5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78992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7" name="Picture Placeholder 55">
            <a:extLst>
              <a:ext uri="{FF2B5EF4-FFF2-40B4-BE49-F238E27FC236}">
                <a16:creationId xmlns:a16="http://schemas.microsoft.com/office/drawing/2014/main" id="{EF85499B-C29A-4C8B-922C-7CE4771E352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38384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8" name="Picture Placeholder 55">
            <a:extLst>
              <a:ext uri="{FF2B5EF4-FFF2-40B4-BE49-F238E27FC236}">
                <a16:creationId xmlns:a16="http://schemas.microsoft.com/office/drawing/2014/main" id="{F82A1DB8-0AE7-4E17-B07B-FCF45B85EE1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61976" y="1993392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9" name="Picture Placeholder 55">
            <a:extLst>
              <a:ext uri="{FF2B5EF4-FFF2-40B4-BE49-F238E27FC236}">
                <a16:creationId xmlns:a16="http://schemas.microsoft.com/office/drawing/2014/main" id="{A83EEB6C-83B7-471D-B5A4-4071534048D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85568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63" name="Text Placeholder 62">
            <a:extLst>
              <a:ext uri="{FF2B5EF4-FFF2-40B4-BE49-F238E27FC236}">
                <a16:creationId xmlns:a16="http://schemas.microsoft.com/office/drawing/2014/main" id="{17A96A8C-F792-485A-9BB9-4DEDCA0CE6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9500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6C65AE07-519E-4E3B-8521-621C834391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78733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5" name="Text Placeholder 62">
            <a:extLst>
              <a:ext uri="{FF2B5EF4-FFF2-40B4-BE49-F238E27FC236}">
                <a16:creationId xmlns:a16="http://schemas.microsoft.com/office/drawing/2014/main" id="{FB878318-C287-428B-8105-429BC4B03F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39151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1465E516-2CEF-4F9E-9375-7D41DCFCBB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38384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7" name="Text Placeholder 62">
            <a:extLst>
              <a:ext uri="{FF2B5EF4-FFF2-40B4-BE49-F238E27FC236}">
                <a16:creationId xmlns:a16="http://schemas.microsoft.com/office/drawing/2014/main" id="{FE012CE3-36AA-4016-A88E-27BCFFEFD6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62743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id="{8D5671AF-0137-4226-8A84-2784817E519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61976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9" name="Text Placeholder 62">
            <a:extLst>
              <a:ext uri="{FF2B5EF4-FFF2-40B4-BE49-F238E27FC236}">
                <a16:creationId xmlns:a16="http://schemas.microsoft.com/office/drawing/2014/main" id="{DA1587F0-23BF-4FB8-B06C-2B0AA928E93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433112" y="3787288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id="{565C0B22-B5E7-44BB-A17C-7FB5BB5D82B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432345" y="4238812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77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5437186" cy="535354"/>
          </a:xfrm>
        </p:spPr>
        <p:txBody>
          <a:bodyPr anchor="b">
            <a:no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427370"/>
            <a:ext cx="5429114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731375"/>
            <a:ext cx="5436392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427370"/>
            <a:ext cx="5436391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39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7931" y="5260967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rot="2700000">
            <a:off x="10834944" y="17126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8100000">
            <a:off x="10849344" y="51834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EBCCE83C-72C8-4181-8D03-7CFB23A6F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6FCDFCC-38D1-43A4-918F-491DBA6B2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3563936" cy="535354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8A9CB740-8581-4D62-8481-7ECBBEDA7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476" y="2432304"/>
            <a:ext cx="3563936" cy="3515555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AB16E493-D962-46EC-BBB8-D7E68A640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1573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23" name="Content Placeholder 5">
            <a:extLst>
              <a:ext uri="{FF2B5EF4-FFF2-40B4-BE49-F238E27FC236}">
                <a16:creationId xmlns:a16="http://schemas.microsoft.com/office/drawing/2014/main" id="{88CC7C67-1BA6-42A6-B9D3-8EDF70A3DB3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1573" y="2427370"/>
            <a:ext cx="3508755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C17092A6-D0E6-4EF2-B3B8-AE35438D4D77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139659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 dirty="0"/>
              <a:t>Click to EDIT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4534254A-2561-400F-87CB-18A8D35381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39659" y="2427370"/>
            <a:ext cx="3508755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2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949202B-67AE-417A-A336-DF5257FFD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786D546-2834-435F-950F-DCEFE654B3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BD763BD-EAC5-4DB8-81AF-9743BB6A957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46AF837-10C6-44A5-B8D6-960A57487B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3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47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7246E34-E6EE-4BF3-A0D3-A20868B5A5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45BE5FFB-47D1-4474-B6CA-C3C936DF2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27610"/>
            <a:ext cx="5437187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008D9209-1A62-4AC3-BF92-94348A9BC0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56248" y="54864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FADBFB6B-1787-4549-91B6-D748C66B13C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6248" y="342900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6966E3E-9B30-4375-AC9A-23256CC87D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1161347" y="125399"/>
            <a:ext cx="1404698" cy="1155641"/>
            <a:chOff x="11161347" y="125399"/>
            <a:chExt cx="1404698" cy="1155641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4EBBC5A2-A37E-47DF-9230-9A75067F188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161347" y="125399"/>
              <a:ext cx="1341675" cy="926985"/>
            </a:xfrm>
            <a:custGeom>
              <a:avLst/>
              <a:gdLst>
                <a:gd name="connsiteX0" fmla="*/ 1049126 w 1341675"/>
                <a:gd name="connsiteY0" fmla="*/ 8962 h 926985"/>
                <a:gd name="connsiteX1" fmla="*/ 1341675 w 1341675"/>
                <a:gd name="connsiteY1" fmla="*/ 301511 h 926985"/>
                <a:gd name="connsiteX2" fmla="*/ 1130649 w 1341675"/>
                <a:gd name="connsiteY2" fmla="*/ 512537 h 926985"/>
                <a:gd name="connsiteX3" fmla="*/ 1107397 w 1341675"/>
                <a:gd name="connsiteY3" fmla="*/ 499917 h 926985"/>
                <a:gd name="connsiteX4" fmla="*/ 926985 w 1341675"/>
                <a:gd name="connsiteY4" fmla="*/ 463493 h 926985"/>
                <a:gd name="connsiteX5" fmla="*/ 463493 w 1341675"/>
                <a:gd name="connsiteY5" fmla="*/ 926985 h 926985"/>
                <a:gd name="connsiteX6" fmla="*/ 0 w 1341675"/>
                <a:gd name="connsiteY6" fmla="*/ 926985 h 926985"/>
                <a:gd name="connsiteX7" fmla="*/ 926985 w 1341675"/>
                <a:gd name="connsiteY7" fmla="*/ 0 h 926985"/>
                <a:gd name="connsiteX8" fmla="*/ 1021763 w 1341675"/>
                <a:gd name="connsiteY8" fmla="*/ 4786 h 926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1675" h="926985">
                  <a:moveTo>
                    <a:pt x="1049126" y="8962"/>
                  </a:moveTo>
                  <a:lnTo>
                    <a:pt x="1341675" y="301511"/>
                  </a:lnTo>
                  <a:lnTo>
                    <a:pt x="1130649" y="512537"/>
                  </a:lnTo>
                  <a:lnTo>
                    <a:pt x="1107397" y="499917"/>
                  </a:lnTo>
                  <a:cubicBezTo>
                    <a:pt x="1051945" y="476462"/>
                    <a:pt x="990979" y="463493"/>
                    <a:pt x="926985" y="463493"/>
                  </a:cubicBezTo>
                  <a:cubicBezTo>
                    <a:pt x="671005" y="463493"/>
                    <a:pt x="463493" y="671005"/>
                    <a:pt x="463493" y="926985"/>
                  </a:cubicBezTo>
                  <a:lnTo>
                    <a:pt x="0" y="926985"/>
                  </a:lnTo>
                  <a:cubicBezTo>
                    <a:pt x="0" y="415026"/>
                    <a:pt x="415025" y="0"/>
                    <a:pt x="926985" y="0"/>
                  </a:cubicBezTo>
                  <a:cubicBezTo>
                    <a:pt x="958982" y="0"/>
                    <a:pt x="990601" y="1621"/>
                    <a:pt x="1021763" y="478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54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11781B9A-C230-4FFC-90A8-E0571B1DEDA7}"/>
                </a:ext>
              </a:extLst>
            </p:cNvPr>
            <p:cNvSpPr/>
            <p:nvPr/>
          </p:nvSpPr>
          <p:spPr>
            <a:xfrm rot="2700000">
              <a:off x="11798454" y="994196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295925C-3570-40F1-B3CE-07D947ED464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228590" y="129580"/>
              <a:ext cx="1337455" cy="1042921"/>
            </a:xfrm>
            <a:custGeom>
              <a:avLst/>
              <a:gdLst>
                <a:gd name="connsiteX0" fmla="*/ 1084058 w 1337455"/>
                <a:gd name="connsiteY0" fmla="*/ 16081 h 1042921"/>
                <a:gd name="connsiteX1" fmla="*/ 1337455 w 1337455"/>
                <a:gd name="connsiteY1" fmla="*/ 269477 h 1042921"/>
                <a:gd name="connsiteX2" fmla="*/ 1060775 w 1337455"/>
                <a:gd name="connsiteY2" fmla="*/ 546158 h 1042921"/>
                <a:gd name="connsiteX3" fmla="*/ 1020394 w 1337455"/>
                <a:gd name="connsiteY3" fmla="*/ 532055 h 1042921"/>
                <a:gd name="connsiteX4" fmla="*/ 926985 w 1337455"/>
                <a:gd name="connsiteY4" fmla="*/ 521461 h 1042921"/>
                <a:gd name="connsiteX5" fmla="*/ 463492 w 1337455"/>
                <a:gd name="connsiteY5" fmla="*/ 1042921 h 1042921"/>
                <a:gd name="connsiteX6" fmla="*/ 0 w 1337455"/>
                <a:gd name="connsiteY6" fmla="*/ 1042921 h 1042921"/>
                <a:gd name="connsiteX7" fmla="*/ 926984 w 1337455"/>
                <a:gd name="connsiteY7" fmla="*/ 0 h 1042921"/>
                <a:gd name="connsiteX8" fmla="*/ 1021763 w 1337455"/>
                <a:gd name="connsiteY8" fmla="*/ 5384 h 1042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7455" h="1042921">
                  <a:moveTo>
                    <a:pt x="1084058" y="16081"/>
                  </a:moveTo>
                  <a:lnTo>
                    <a:pt x="1337455" y="269477"/>
                  </a:lnTo>
                  <a:lnTo>
                    <a:pt x="1060775" y="546158"/>
                  </a:lnTo>
                  <a:lnTo>
                    <a:pt x="1020394" y="532055"/>
                  </a:lnTo>
                  <a:cubicBezTo>
                    <a:pt x="990222" y="525109"/>
                    <a:pt x="958982" y="521461"/>
                    <a:pt x="926985" y="521461"/>
                  </a:cubicBezTo>
                  <a:cubicBezTo>
                    <a:pt x="671005" y="521461"/>
                    <a:pt x="463493" y="754927"/>
                    <a:pt x="463492" y="1042921"/>
                  </a:cubicBezTo>
                  <a:lnTo>
                    <a:pt x="0" y="1042921"/>
                  </a:lnTo>
                  <a:cubicBezTo>
                    <a:pt x="0" y="466932"/>
                    <a:pt x="415025" y="0"/>
                    <a:pt x="926984" y="0"/>
                  </a:cubicBezTo>
                  <a:cubicBezTo>
                    <a:pt x="958982" y="0"/>
                    <a:pt x="990600" y="1824"/>
                    <a:pt x="1021763" y="5384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94664AE-6DC5-428F-9AC4-5A8F67571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94036" y="5610392"/>
            <a:ext cx="667802" cy="631474"/>
            <a:chOff x="10478914" y="1506691"/>
            <a:chExt cx="667802" cy="63147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8288F304-7DF7-42FB-BD6F-D575128A1DDE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04835D9-7DE9-4DDD-A6C2-1C526822700A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3C43C1C-00B3-40E0-B073-B8C56206D0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303845" y="54272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319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12362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165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32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56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255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33" r:id="rId3"/>
    <p:sldLayoutId id="2147483687" r:id="rId4"/>
    <p:sldLayoutId id="2147483734" r:id="rId5"/>
    <p:sldLayoutId id="2147483686" r:id="rId6"/>
    <p:sldLayoutId id="2147483696" r:id="rId7"/>
    <p:sldLayoutId id="2147483707" r:id="rId8"/>
    <p:sldLayoutId id="2147483689" r:id="rId9"/>
    <p:sldLayoutId id="2147483697" r:id="rId10"/>
    <p:sldLayoutId id="2147483731" r:id="rId11"/>
    <p:sldLayoutId id="2147483693" r:id="rId12"/>
    <p:sldLayoutId id="2147483685" r:id="rId13"/>
    <p:sldLayoutId id="2147483688" r:id="rId14"/>
    <p:sldLayoutId id="2147483691" r:id="rId15"/>
    <p:sldLayoutId id="2147483692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E938C-9D94-4B05-979A-D39FFC45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9414" y="1051551"/>
            <a:ext cx="3565524" cy="2384898"/>
          </a:xfrm>
        </p:spPr>
        <p:txBody>
          <a:bodyPr anchor="b" anchorCtr="0">
            <a:normAutofit/>
          </a:bodyPr>
          <a:lstStyle/>
          <a:p>
            <a:r>
              <a:rPr lang="en-US" dirty="0"/>
              <a:t>Pyrotechnics	</a:t>
            </a:r>
          </a:p>
        </p:txBody>
      </p:sp>
      <p:pic>
        <p:nvPicPr>
          <p:cNvPr id="14" name="Picture Placeholder 13" descr="Data Points Digital background">
            <a:extLst>
              <a:ext uri="{FF2B5EF4-FFF2-40B4-BE49-F238E27FC236}">
                <a16:creationId xmlns:a16="http://schemas.microsoft.com/office/drawing/2014/main" id="{9A8AD548-922D-4E1D-B19C-5F6E808B81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7452360" cy="6858000"/>
          </a:xfr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9A11267-FC52-4990-8D98-010AFABA554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3" y="3568700"/>
            <a:ext cx="3565524" cy="1731963"/>
          </a:xfrm>
        </p:spPr>
        <p:txBody>
          <a:bodyPr>
            <a:normAutofit/>
          </a:bodyPr>
          <a:lstStyle/>
          <a:p>
            <a:r>
              <a:rPr lang="en-US" dirty="0"/>
              <a:t>Sam, Josh and Stan</a:t>
            </a:r>
          </a:p>
        </p:txBody>
      </p:sp>
    </p:spTree>
    <p:extLst>
      <p:ext uri="{BB962C8B-B14F-4D97-AF65-F5344CB8AC3E}">
        <p14:creationId xmlns:p14="http://schemas.microsoft.com/office/powerpoint/2010/main" val="75281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23418ADF-358F-4647-A511-FCFFEDA83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7200"/>
            <a:ext cx="4500562" cy="1562959"/>
          </a:xfrm>
        </p:spPr>
        <p:txBody>
          <a:bodyPr/>
          <a:lstStyle/>
          <a:p>
            <a:r>
              <a:rPr lang="en-US" dirty="0"/>
              <a:t>What are pyrotechnics?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329F70-04F7-4C70-BCF8-D4371F54EF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/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A3302E-502D-4151-81C9-5FD6AF959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907F8-C614-4D59-A03F-BF9CD5E35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/>
          <a:lstStyle/>
          <a:p>
            <a:fld id="{DBA1B0FB-D917-4C8C-928F-313BD683BF3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5127060-CDBF-435F-9009-A5451CCE305D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563" y="4508500"/>
            <a:ext cx="6221412" cy="1563688"/>
          </a:xfrm>
          <a:noFill/>
        </p:spPr>
        <p:txBody>
          <a:bodyPr>
            <a:normAutofit fontScale="77500" lnSpcReduction="20000"/>
          </a:bodyPr>
          <a:lstStyle/>
          <a:p>
            <a:r>
              <a:rPr lang="en-US" dirty="0"/>
              <a:t>Translated from Greek it means the art of fire.</a:t>
            </a:r>
          </a:p>
          <a:p>
            <a:r>
              <a:rPr lang="en-US" dirty="0"/>
              <a:t>Compositions are designed to release smoke, light, heat and noise, dependent on their application.</a:t>
            </a:r>
          </a:p>
          <a:p>
            <a:r>
              <a:rPr lang="en-US" dirty="0"/>
              <a:t>Compared to explosives and propellants, they react at a slower rate as their effects are visible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7E9268-C0D1-4CED-8102-FAE6D039E1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pic>
        <p:nvPicPr>
          <p:cNvPr id="1026" name="Picture 2" descr="New Year's Eve Fire Works in London and Days Out | Lets Go Out">
            <a:extLst>
              <a:ext uri="{FF2B5EF4-FFF2-40B4-BE49-F238E27FC236}">
                <a16:creationId xmlns:a16="http://schemas.microsoft.com/office/drawing/2014/main" id="{6B675C95-C995-4A2B-A73C-A07BC0EA9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3054096" cy="37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lare - Wikipedia">
            <a:extLst>
              <a:ext uri="{FF2B5EF4-FFF2-40B4-BE49-F238E27FC236}">
                <a16:creationId xmlns:a16="http://schemas.microsoft.com/office/drawing/2014/main" id="{98568C50-D156-4E9A-A2A6-4FF47095FA52}"/>
              </a:ext>
            </a:extLst>
          </p:cNvPr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8" r="1415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hy Do Military Aircraft Have Flares?">
            <a:extLst>
              <a:ext uri="{FF2B5EF4-FFF2-40B4-BE49-F238E27FC236}">
                <a16:creationId xmlns:a16="http://schemas.microsoft.com/office/drawing/2014/main" id="{AA046493-A117-4648-B7EA-936202D6A3B8}"/>
              </a:ext>
            </a:extLst>
          </p:cNvPr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55" r="1955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SII Coloured Smokes – SFX Supplies">
            <a:extLst>
              <a:ext uri="{FF2B5EF4-FFF2-40B4-BE49-F238E27FC236}">
                <a16:creationId xmlns:a16="http://schemas.microsoft.com/office/drawing/2014/main" id="{A514745F-EDE3-4B4A-A906-8C81F8A6D522}"/>
              </a:ext>
            </a:extLst>
          </p:cNvPr>
          <p:cNvPicPr>
            <a:picLocks noGrp="1" noChangeAspect="1" noChangeArrowheads="1"/>
          </p:cNvPicPr>
          <p:nvPr>
            <p:ph type="pic" sz="quarter" idx="16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3" t="14330" r="9563" b="11301"/>
          <a:stretch/>
        </p:blipFill>
        <p:spPr bwMode="auto">
          <a:xfrm>
            <a:off x="9137904" y="0"/>
            <a:ext cx="3054096" cy="377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886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: Shape 12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Oval 14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Oval 16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18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19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20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7" name="Oval 21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22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39" name="Rectangle 24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" name="Picture 8">
            <a:extLst>
              <a:ext uri="{FF2B5EF4-FFF2-40B4-BE49-F238E27FC236}">
                <a16:creationId xmlns:a16="http://schemas.microsoft.com/office/drawing/2014/main" id="{642D715A-4CD3-1151-8EFA-F43D7F6442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0"/>
            <a:ext cx="1219198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1" name="Rectangle 26">
            <a:extLst>
              <a:ext uri="{FF2B5EF4-FFF2-40B4-BE49-F238E27FC236}">
                <a16:creationId xmlns:a16="http://schemas.microsoft.com/office/drawing/2014/main" id="{E49CA12F-6E27-4C54-88C4-EE6CE7C47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2"/>
            <a:ext cx="12192000" cy="4857751"/>
          </a:xfrm>
          <a:prstGeom prst="rect">
            <a:avLst/>
          </a:prstGeom>
          <a:gradFill flip="none" rotWithShape="1">
            <a:gsLst>
              <a:gs pos="70000">
                <a:schemeClr val="bg2">
                  <a:alpha val="60000"/>
                </a:schemeClr>
              </a:gs>
              <a:gs pos="26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E174092-82D3-44E0-8948-4096232ED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7308849" cy="984885"/>
          </a:xfrm>
        </p:spPr>
        <p:txBody>
          <a:bodyPr vert="horz" wrap="square" lIns="0" tIns="0" rIns="0" bIns="0" rtlCol="0" anchor="ctr" anchorCtr="0">
            <a:normAutofit/>
          </a:bodyPr>
          <a:lstStyle/>
          <a:p>
            <a:r>
              <a:rPr lang="en-US" sz="3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Types of pyrotechnic compositions</a:t>
            </a:r>
          </a:p>
        </p:txBody>
      </p:sp>
      <p:sp>
        <p:nvSpPr>
          <p:cNvPr id="42" name="Rectangle 28">
            <a:extLst>
              <a:ext uri="{FF2B5EF4-FFF2-40B4-BE49-F238E27FC236}">
                <a16:creationId xmlns:a16="http://schemas.microsoft.com/office/drawing/2014/main" id="{5337EA23-6703-4C96-9EEB-A408CBDD6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9EF484-38C8-4EDC-ACF5-695CFB2168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chemeClr val="tx1">
                    <a:alpha val="80000"/>
                  </a:schemeClr>
                </a:solidFill>
              </a:rPr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D183D7-B16E-4A9D-BC4B-D1EC347B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C33DF-36C9-49E9-B48D-A320B179C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3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F275DC-E801-4F7C-BCFB-F0BCF81F56F6}"/>
              </a:ext>
            </a:extLst>
          </p:cNvPr>
          <p:cNvSpPr txBox="1"/>
          <p:nvPr/>
        </p:nvSpPr>
        <p:spPr>
          <a:xfrm>
            <a:off x="486351" y="1687964"/>
            <a:ext cx="4502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Fe</a:t>
            </a:r>
            <a:r>
              <a:rPr lang="en-GB" baseline="-25000" dirty="0"/>
              <a:t>2</a:t>
            </a:r>
            <a:r>
              <a:rPr lang="en-GB" dirty="0"/>
              <a:t>O</a:t>
            </a:r>
            <a:r>
              <a:rPr lang="en-GB" baseline="-25000" dirty="0"/>
              <a:t>3(s) </a:t>
            </a:r>
            <a:r>
              <a:rPr lang="en-GB" dirty="0"/>
              <a:t>+ 2 Al </a:t>
            </a:r>
            <a:r>
              <a:rPr lang="en-GB" dirty="0">
                <a:sym typeface="Wingdings" panose="05000000000000000000" pitchFamily="2" charset="2"/>
              </a:rPr>
              <a:t> 2 Fe</a:t>
            </a:r>
            <a:r>
              <a:rPr lang="en-GB" baseline="-25000" dirty="0">
                <a:sym typeface="Wingdings" panose="05000000000000000000" pitchFamily="2" charset="2"/>
              </a:rPr>
              <a:t>(l) </a:t>
            </a:r>
            <a:r>
              <a:rPr lang="en-GB" dirty="0">
                <a:sym typeface="Wingdings" panose="05000000000000000000" pitchFamily="2" charset="2"/>
              </a:rPr>
              <a:t>+ Al</a:t>
            </a:r>
            <a:r>
              <a:rPr lang="en-GB" baseline="-25000" dirty="0">
                <a:sym typeface="Wingdings" panose="05000000000000000000" pitchFamily="2" charset="2"/>
              </a:rPr>
              <a:t>2</a:t>
            </a:r>
            <a:r>
              <a:rPr lang="en-GB" dirty="0">
                <a:sym typeface="Wingdings" panose="05000000000000000000" pitchFamily="2" charset="2"/>
              </a:rPr>
              <a:t>0</a:t>
            </a:r>
            <a:r>
              <a:rPr lang="en-GB" baseline="-25000" dirty="0">
                <a:sym typeface="Wingdings" panose="05000000000000000000" pitchFamily="2" charset="2"/>
              </a:rPr>
              <a:t>3(s)</a:t>
            </a:r>
          </a:p>
          <a:p>
            <a:r>
              <a:rPr lang="en-GB" baseline="-25000" dirty="0">
                <a:sym typeface="Wingdings" panose="05000000000000000000" pitchFamily="2" charset="2"/>
              </a:rPr>
              <a:t> </a:t>
            </a:r>
            <a:r>
              <a:rPr lang="en-GB" dirty="0">
                <a:sym typeface="Wingdings" panose="05000000000000000000" pitchFamily="2" charset="2"/>
              </a:rPr>
              <a:t>∆H = -850 kJ</a:t>
            </a:r>
            <a:r>
              <a:rPr lang="en-GB" baseline="-25000" dirty="0"/>
              <a:t> </a:t>
            </a:r>
          </a:p>
          <a:p>
            <a:r>
              <a:rPr lang="en-GB" dirty="0"/>
              <a:t>Thermite</a:t>
            </a:r>
          </a:p>
        </p:txBody>
      </p:sp>
      <p:pic>
        <p:nvPicPr>
          <p:cNvPr id="2050" name="Picture 2" descr="upload.wikimedia.org/wikipedia/commons/8/8a/Potass...">
            <a:extLst>
              <a:ext uri="{FF2B5EF4-FFF2-40B4-BE49-F238E27FC236}">
                <a16:creationId xmlns:a16="http://schemas.microsoft.com/office/drawing/2014/main" id="{B57571AA-D937-41AE-A55E-62D7C841F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63" y="903723"/>
            <a:ext cx="2181225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F744DAF-AC99-4D09-82C9-833C8179813B}"/>
              </a:ext>
            </a:extLst>
          </p:cNvPr>
          <p:cNvSpPr txBox="1"/>
          <p:nvPr/>
        </p:nvSpPr>
        <p:spPr>
          <a:xfrm>
            <a:off x="9150034" y="2272407"/>
            <a:ext cx="2181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Potassium chlorate</a:t>
            </a:r>
          </a:p>
          <a:p>
            <a:r>
              <a:rPr lang="en-GB" dirty="0"/>
              <a:t>Primer composition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72CC08A5-C2FB-4AAC-81AD-EE47A3B52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69" y="3040089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8F1C6B9-E6D9-4988-9D78-8CE6F7B690CC}"/>
              </a:ext>
            </a:extLst>
          </p:cNvPr>
          <p:cNvSpPr txBox="1"/>
          <p:nvPr/>
        </p:nvSpPr>
        <p:spPr>
          <a:xfrm>
            <a:off x="657451" y="4984870"/>
            <a:ext cx="20310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Tetranitrocarbazole</a:t>
            </a:r>
            <a:r>
              <a:rPr lang="en-GB" dirty="0"/>
              <a:t> + Potassium nitrate</a:t>
            </a:r>
          </a:p>
          <a:p>
            <a:r>
              <a:rPr lang="en-GB" dirty="0"/>
              <a:t>Delay composition</a:t>
            </a:r>
          </a:p>
        </p:txBody>
      </p:sp>
      <p:pic>
        <p:nvPicPr>
          <p:cNvPr id="2054" name="Picture 6" descr="Phosphorus pentoxide powder, ACS reagent, = 98.0 1314-56-3">
            <a:extLst>
              <a:ext uri="{FF2B5EF4-FFF2-40B4-BE49-F238E27FC236}">
                <a16:creationId xmlns:a16="http://schemas.microsoft.com/office/drawing/2014/main" id="{F390E994-1132-426F-8387-47325D1AA6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63" y="3411847"/>
            <a:ext cx="21336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8F4775F-9B5D-4E9C-AFE2-CB6DA41924B8}"/>
              </a:ext>
            </a:extLst>
          </p:cNvPr>
          <p:cNvSpPr txBox="1"/>
          <p:nvPr/>
        </p:nvSpPr>
        <p:spPr>
          <a:xfrm>
            <a:off x="9175763" y="5605217"/>
            <a:ext cx="2358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Phosphorus pentoxide</a:t>
            </a:r>
          </a:p>
          <a:p>
            <a:r>
              <a:rPr lang="en-GB" dirty="0"/>
              <a:t>White smoke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592052B-2101-4FC5-99E6-9D179C9AFDB1}"/>
              </a:ext>
            </a:extLst>
          </p:cNvPr>
          <p:cNvSpPr txBox="1"/>
          <p:nvPr/>
        </p:nvSpPr>
        <p:spPr>
          <a:xfrm>
            <a:off x="3848136" y="3948844"/>
            <a:ext cx="620829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effectLst/>
              </a:rPr>
              <a:t>2</a:t>
            </a:r>
            <a:r>
              <a:rPr lang="pt-BR" b="0" i="1" dirty="0">
                <a:effectLst/>
              </a:rPr>
              <a:t>n</a:t>
            </a:r>
            <a:r>
              <a:rPr lang="pt-BR" b="0" i="0" dirty="0">
                <a:effectLst/>
              </a:rPr>
              <a:t> Mg + (C</a:t>
            </a:r>
            <a:r>
              <a:rPr lang="pt-BR" b="0" i="0" baseline="-25000" dirty="0">
                <a:effectLst/>
              </a:rPr>
              <a:t>2</a:t>
            </a:r>
            <a:r>
              <a:rPr lang="pt-BR" b="0" i="0" dirty="0">
                <a:effectLst/>
              </a:rPr>
              <a:t>F</a:t>
            </a:r>
            <a:r>
              <a:rPr lang="pt-BR" b="0" i="0" baseline="-25000" dirty="0">
                <a:effectLst/>
              </a:rPr>
              <a:t>4</a:t>
            </a:r>
            <a:r>
              <a:rPr lang="pt-BR" b="0" i="0" dirty="0">
                <a:effectLst/>
              </a:rPr>
              <a:t>)</a:t>
            </a:r>
            <a:r>
              <a:rPr lang="pt-BR" b="0" i="1" baseline="-25000" dirty="0">
                <a:effectLst/>
              </a:rPr>
              <a:t>n</a:t>
            </a:r>
            <a:r>
              <a:rPr lang="pt-BR" b="0" i="0" dirty="0">
                <a:effectLst/>
              </a:rPr>
              <a:t> → 2</a:t>
            </a:r>
            <a:r>
              <a:rPr lang="pt-BR" b="0" i="1" dirty="0">
                <a:effectLst/>
              </a:rPr>
              <a:t>n</a:t>
            </a:r>
            <a:r>
              <a:rPr lang="pt-BR" b="0" i="0" dirty="0">
                <a:effectLst/>
              </a:rPr>
              <a:t> MgF</a:t>
            </a:r>
            <a:r>
              <a:rPr lang="pt-BR" b="0" i="0" baseline="-25000" dirty="0">
                <a:effectLst/>
              </a:rPr>
              <a:t>2</a:t>
            </a:r>
            <a:r>
              <a:rPr lang="pt-BR" b="0" i="1" baseline="-25000" dirty="0">
                <a:effectLst/>
              </a:rPr>
              <a:t>(s)</a:t>
            </a:r>
            <a:r>
              <a:rPr lang="pt-BR" b="0" i="0" dirty="0">
                <a:effectLst/>
              </a:rPr>
              <a:t> + 2</a:t>
            </a:r>
            <a:r>
              <a:rPr lang="pt-BR" b="0" i="1" dirty="0">
                <a:effectLst/>
              </a:rPr>
              <a:t>n</a:t>
            </a:r>
            <a:r>
              <a:rPr lang="pt-BR" b="0" i="0" dirty="0">
                <a:effectLst/>
              </a:rPr>
              <a:t> C</a:t>
            </a:r>
          </a:p>
          <a:p>
            <a:r>
              <a:rPr lang="en-GB" dirty="0">
                <a:sym typeface="Wingdings" panose="05000000000000000000" pitchFamily="2" charset="2"/>
              </a:rPr>
              <a:t>∆H = -1438 kJ/mol</a:t>
            </a:r>
            <a:endParaRPr lang="pt-BR" b="0" i="0" dirty="0">
              <a:effectLst/>
            </a:endParaRPr>
          </a:p>
          <a:p>
            <a:r>
              <a:rPr lang="pt-BR" dirty="0"/>
              <a:t>MTV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0286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102D8-1D22-4940-AF19-07CF3A0DC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/>
          <a:lstStyle/>
          <a:p>
            <a:r>
              <a:rPr lang="en-US" dirty="0"/>
              <a:t>Effects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DC738669-5750-45EA-9715-A0041D4C569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/>
          <a:lstStyle/>
          <a:p>
            <a:r>
              <a:rPr lang="en-US"/>
              <a:t>Tuesday, February 2, 20XX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CD05A243-8080-4F6D-8538-65CDDF891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3F8A62C8-5437-4C47-AC0F-0605F84CB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/>
          <a:lstStyle/>
          <a:p>
            <a:fld id="{DBA1B0FB-D917-4C8C-928F-313BD683BF39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68B932AC-7C97-40FA-B24E-9A9E7926F1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4353168"/>
              </p:ext>
            </p:extLst>
          </p:nvPr>
        </p:nvGraphicFramePr>
        <p:xfrm>
          <a:off x="1000199" y="1453935"/>
          <a:ext cx="10640938" cy="46572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9500">
                  <a:extLst>
                    <a:ext uri="{9D8B030D-6E8A-4147-A177-3AD203B41FA5}">
                      <a16:colId xmlns:a16="http://schemas.microsoft.com/office/drawing/2014/main" val="600140564"/>
                    </a:ext>
                  </a:extLst>
                </a:gridCol>
                <a:gridCol w="3847971">
                  <a:extLst>
                    <a:ext uri="{9D8B030D-6E8A-4147-A177-3AD203B41FA5}">
                      <a16:colId xmlns:a16="http://schemas.microsoft.com/office/drawing/2014/main" val="2964318299"/>
                    </a:ext>
                  </a:extLst>
                </a:gridCol>
                <a:gridCol w="4623467">
                  <a:extLst>
                    <a:ext uri="{9D8B030D-6E8A-4147-A177-3AD203B41FA5}">
                      <a16:colId xmlns:a16="http://schemas.microsoft.com/office/drawing/2014/main" val="3181619605"/>
                    </a:ext>
                  </a:extLst>
                </a:gridCol>
              </a:tblGrid>
              <a:tr h="4350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Effect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Military application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Chemical Composition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9969826"/>
                  </a:ext>
                </a:extLst>
              </a:tr>
              <a:tr h="4350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Heat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Incendiary ammunition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Zirconium/crepe rubber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027376"/>
                  </a:ext>
                </a:extLst>
              </a:tr>
              <a:tr h="8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Illumination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Illuminating Flare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Magnesium/sodium nitrate (NaNO3)/resin (binder)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8077181"/>
                  </a:ext>
                </a:extLst>
              </a:tr>
              <a:tr h="4350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Flame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Rocket Ignitor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Boron/KNO3/binder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67220164"/>
                  </a:ext>
                </a:extLst>
              </a:tr>
              <a:tr h="4350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I.R. Decoy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Anti-heat seeking weaponry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Magnesium/Teflon/Viton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58327812"/>
                  </a:ext>
                </a:extLst>
              </a:tr>
              <a:tr h="4350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Smoke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Visual obscuration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Red phosphorous/KNO3/resin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4570790"/>
                  </a:ext>
                </a:extLst>
              </a:tr>
              <a:tr h="4350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Sound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Distraction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-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7756554"/>
                  </a:ext>
                </a:extLst>
              </a:tr>
              <a:tr h="8921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Delay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effectLst/>
                        </a:rPr>
                        <a:t>Delay of effect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</a:rPr>
                        <a:t>Barium chromate (BaCrO4)/antimony trisulfide/potassium perchlorate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91300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94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C15EE852-24F1-4643-8082-AB45CFF2B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960" y="528012"/>
            <a:ext cx="1746859" cy="862378"/>
          </a:xfrm>
        </p:spPr>
        <p:txBody>
          <a:bodyPr>
            <a:normAutofit/>
          </a:bodyPr>
          <a:lstStyle/>
          <a:p>
            <a:r>
              <a:rPr lang="en-US" dirty="0"/>
              <a:t>Factors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4139825C-53C7-44F4-A064-9795CECD081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14960" y="2024842"/>
            <a:ext cx="10129594" cy="217393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Stoichiometry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Particle size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Avoiding material degradation during storage</a:t>
            </a:r>
          </a:p>
        </p:txBody>
      </p:sp>
      <p:sp>
        <p:nvSpPr>
          <p:cNvPr id="19" name="Date Placeholder 18">
            <a:extLst>
              <a:ext uri="{FF2B5EF4-FFF2-40B4-BE49-F238E27FC236}">
                <a16:creationId xmlns:a16="http://schemas.microsoft.com/office/drawing/2014/main" id="{386DB667-0553-4FB8-B0E0-776539934AF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/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20" name="Footer Placeholder 19">
            <a:extLst>
              <a:ext uri="{FF2B5EF4-FFF2-40B4-BE49-F238E27FC236}">
                <a16:creationId xmlns:a16="http://schemas.microsoft.com/office/drawing/2014/main" id="{C77C6228-C5A8-44DC-ABD7-A22A4475D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1C563B34-DD53-4FB1-B8C2-8914E01C6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/>
          <a:lstStyle/>
          <a:p>
            <a:fld id="{DBA1B0FB-D917-4C8C-928F-313BD683BF3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18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Freeform: Shape 4102">
            <a:extLst>
              <a:ext uri="{FF2B5EF4-FFF2-40B4-BE49-F238E27FC236}">
                <a16:creationId xmlns:a16="http://schemas.microsoft.com/office/drawing/2014/main" id="{82184FF4-7029-4ED7-813A-192E606087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12445" y="481888"/>
            <a:ext cx="1080000" cy="1262947"/>
          </a:xfrm>
          <a:custGeom>
            <a:avLst/>
            <a:gdLst/>
            <a:ahLst/>
            <a:cxnLst/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105" name="Oval 4104">
            <a:extLst>
              <a:ext uri="{FF2B5EF4-FFF2-40B4-BE49-F238E27FC236}">
                <a16:creationId xmlns:a16="http://schemas.microsoft.com/office/drawing/2014/main" id="{AAA7AB09-557C-41AD-9113-FF9F68FA10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107" name="Oval 4106">
            <a:extLst>
              <a:ext uri="{FF2B5EF4-FFF2-40B4-BE49-F238E27FC236}">
                <a16:creationId xmlns:a16="http://schemas.microsoft.com/office/drawing/2014/main" id="{EF99ECAA-1F11-4937-BBA6-51935AB44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4109" name="Group 4108">
            <a:extLst>
              <a:ext uri="{FF2B5EF4-FFF2-40B4-BE49-F238E27FC236}">
                <a16:creationId xmlns:a16="http://schemas.microsoft.com/office/drawing/2014/main" id="{79DE9FAB-6BBA-4CFE-B67D-77B47F01EC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4110" name="Freeform: Shape 4109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1" name="Freeform: Shape 4110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12" name="Oval 4111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13" name="Oval 4112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 useBgFill="1">
        <p:nvSpPr>
          <p:cNvPr id="4115" name="Rectangle 4114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D2A30C0-1BC4-4764-9C0F-5D811CAB83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6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Storage</a:t>
            </a:r>
          </a:p>
        </p:txBody>
      </p:sp>
      <p:pic>
        <p:nvPicPr>
          <p:cNvPr id="4098" name="Picture 2" descr="Photos: Huge fire damages building under construction in downtown St. Paul  | MPR News">
            <a:extLst>
              <a:ext uri="{FF2B5EF4-FFF2-40B4-BE49-F238E27FC236}">
                <a16:creationId xmlns:a16="http://schemas.microsoft.com/office/drawing/2014/main" id="{33BE1EB0-ECE5-4CE9-B145-842E3F2739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3" r="18305" b="1"/>
          <a:stretch/>
        </p:blipFill>
        <p:spPr bwMode="auto"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17" name="Group 4116">
            <a:extLst>
              <a:ext uri="{FF2B5EF4-FFF2-40B4-BE49-F238E27FC236}">
                <a16:creationId xmlns:a16="http://schemas.microsoft.com/office/drawing/2014/main" id="{73840CF4-F848-4FE0-AEA6-C9E806911B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20950" y="549275"/>
            <a:ext cx="667802" cy="631474"/>
            <a:chOff x="10478914" y="1506691"/>
            <a:chExt cx="667802" cy="631474"/>
          </a:xfrm>
        </p:grpSpPr>
        <p:sp>
          <p:nvSpPr>
            <p:cNvPr id="4118" name="Freeform: Shape 4117">
              <a:extLst>
                <a:ext uri="{FF2B5EF4-FFF2-40B4-BE49-F238E27FC236}">
                  <a16:creationId xmlns:a16="http://schemas.microsoft.com/office/drawing/2014/main" id="{F4B46153-41DB-494F-9B08-EBCCF27283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19" name="Oval 4118">
              <a:extLst>
                <a:ext uri="{FF2B5EF4-FFF2-40B4-BE49-F238E27FC236}">
                  <a16:creationId xmlns:a16="http://schemas.microsoft.com/office/drawing/2014/main" id="{7B6D42DA-2D84-4A50-A359-7A5C651B1C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121" name="Oval 4120">
            <a:extLst>
              <a:ext uri="{FF2B5EF4-FFF2-40B4-BE49-F238E27FC236}">
                <a16:creationId xmlns:a16="http://schemas.microsoft.com/office/drawing/2014/main" id="{94459D96-B947-4C7F-8BCA-915F8B07C0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2954" y="5171203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F9A883-CC44-4401-AE67-8FCEACB7D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6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87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AD72D26-24EF-4CBD-9431-A558CB7CA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/>
          <a:lstStyle/>
          <a:p>
            <a:r>
              <a:rPr lang="en-US" dirty="0"/>
              <a:t>Pyrotechnics Safety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FCAF0A-629F-4EC6-B3E6-563ED999F3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/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20A7C57-D6C5-4BA0-AB3C-41D4E3436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CAC52-3FD1-464A-805A-B8F7AF0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/>
          <a:lstStyle/>
          <a:p>
            <a:fld id="{DBA1B0FB-D917-4C8C-928F-313BD683BF39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5122" name="Picture 2" descr="Your Comprehensive Guide To Gemstones vs. Crystals - BIRON® Gems">
            <a:extLst>
              <a:ext uri="{FF2B5EF4-FFF2-40B4-BE49-F238E27FC236}">
                <a16:creationId xmlns:a16="http://schemas.microsoft.com/office/drawing/2014/main" id="{7F97BD51-C291-492C-9487-E86414FE7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07" y="1270142"/>
            <a:ext cx="3857271" cy="216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550A19-731B-44A5-886E-087E9AC161A0}"/>
              </a:ext>
            </a:extLst>
          </p:cNvPr>
          <p:cNvSpPr txBox="1"/>
          <p:nvPr/>
        </p:nvSpPr>
        <p:spPr>
          <a:xfrm>
            <a:off x="550862" y="3689416"/>
            <a:ext cx="4842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Pyrophoric Zr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Thermite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AlFe</a:t>
            </a:r>
            <a:r>
              <a:rPr lang="en-GB" baseline="-25000" dirty="0"/>
              <a:t>2</a:t>
            </a:r>
            <a:r>
              <a:rPr lang="en-GB" dirty="0"/>
              <a:t>O</a:t>
            </a:r>
            <a:r>
              <a:rPr lang="en-GB" baseline="-25000" dirty="0"/>
              <a:t>3</a:t>
            </a:r>
          </a:p>
        </p:txBody>
      </p:sp>
      <p:pic>
        <p:nvPicPr>
          <p:cNvPr id="5124" name="Picture 4" descr="UK Government Crown Crest Logo PNG Vector (AI) Free Download">
            <a:extLst>
              <a:ext uri="{FF2B5EF4-FFF2-40B4-BE49-F238E27FC236}">
                <a16:creationId xmlns:a16="http://schemas.microsoft.com/office/drawing/2014/main" id="{791B2C9B-6748-4EA0-94CD-406AFB6C7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096" y="1053238"/>
            <a:ext cx="2390613" cy="196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7B6C9D-DA58-4819-9670-8DA3C5220F47}"/>
              </a:ext>
            </a:extLst>
          </p:cNvPr>
          <p:cNvSpPr txBox="1"/>
          <p:nvPr/>
        </p:nvSpPr>
        <p:spPr>
          <a:xfrm>
            <a:off x="6548755" y="3732578"/>
            <a:ext cx="4898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Explosives Reg 2014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Pyrotechnic safety articles regulations 2015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Fireworks regulations 2004</a:t>
            </a:r>
          </a:p>
        </p:txBody>
      </p:sp>
    </p:spTree>
    <p:extLst>
      <p:ext uri="{BB962C8B-B14F-4D97-AF65-F5344CB8AC3E}">
        <p14:creationId xmlns:p14="http://schemas.microsoft.com/office/powerpoint/2010/main" val="2624630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>
            <a:extLst>
              <a:ext uri="{FF2B5EF4-FFF2-40B4-BE49-F238E27FC236}">
                <a16:creationId xmlns:a16="http://schemas.microsoft.com/office/drawing/2014/main" id="{F8FAEED9-1ECD-45F9-87A0-9394BAEABB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pic>
        <p:nvPicPr>
          <p:cNvPr id="27" name="Picture Placeholder 26" descr="Data Points Digital background">
            <a:extLst>
              <a:ext uri="{FF2B5EF4-FFF2-40B4-BE49-F238E27FC236}">
                <a16:creationId xmlns:a16="http://schemas.microsoft.com/office/drawing/2014/main" id="{9E660784-34E2-4CDA-926A-DDD6AAF3504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6248" y="548640"/>
            <a:ext cx="5084064" cy="2880360"/>
          </a:xfrm>
        </p:spPr>
      </p:pic>
      <p:pic>
        <p:nvPicPr>
          <p:cNvPr id="33" name="Picture Placeholder 32" descr="Data Points Digital background">
            <a:extLst>
              <a:ext uri="{FF2B5EF4-FFF2-40B4-BE49-F238E27FC236}">
                <a16:creationId xmlns:a16="http://schemas.microsoft.com/office/drawing/2014/main" id="{48106962-23C6-4DFE-BB3A-E5FFF03F38C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6248" y="3429000"/>
            <a:ext cx="5084064" cy="288036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3E305-6365-4345-8BD1-4A31C61D96C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/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37A3FF-ED32-4C4A-A21F-848A3BF6F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60F23-FB58-4EF8-82FD-E86CED25F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/>
          <a:lstStyle/>
          <a:p>
            <a:fld id="{DBA1B0FB-D917-4C8C-928F-313BD683BF3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798845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Walbaum Display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E4876F9-7AE1-498D-B8FE-1E3AD703D2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4751AB-E840-446F-8D49-E697067EC8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811A92-D464-4AC4-A396-BA73B10CEEA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{9835EED8-F324-4669-8A69-8B248242A67A}tf33713516_win32</Template>
  <TotalTime>0</TotalTime>
  <Words>293</Words>
  <Application>Microsoft Office PowerPoint</Application>
  <PresentationFormat>Widescreen</PresentationFormat>
  <Paragraphs>80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Gill Sans MT</vt:lpstr>
      <vt:lpstr>Walbaum Display</vt:lpstr>
      <vt:lpstr>3DFloatVTI</vt:lpstr>
      <vt:lpstr>Pyrotechnics </vt:lpstr>
      <vt:lpstr>What are pyrotechnics?</vt:lpstr>
      <vt:lpstr>Types of pyrotechnic compositions</vt:lpstr>
      <vt:lpstr>Effects</vt:lpstr>
      <vt:lpstr>Factors</vt:lpstr>
      <vt:lpstr>Storage</vt:lpstr>
      <vt:lpstr>Pyrotechnics Safety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Pyrotechnics</dc:title>
  <dc:creator>Samuel Parker (2023507)</dc:creator>
  <cp:lastModifiedBy>Ewa Kazimierska</cp:lastModifiedBy>
  <cp:revision>6</cp:revision>
  <dcterms:created xsi:type="dcterms:W3CDTF">2023-10-20T10:16:01Z</dcterms:created>
  <dcterms:modified xsi:type="dcterms:W3CDTF">2023-11-21T00:25:05Z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