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7" r:id="rId2"/>
    <p:sldId id="273" r:id="rId3"/>
    <p:sldId id="266" r:id="rId4"/>
    <p:sldId id="286" r:id="rId5"/>
    <p:sldId id="302" r:id="rId6"/>
    <p:sldId id="272" r:id="rId7"/>
    <p:sldId id="301" r:id="rId8"/>
    <p:sldId id="293" r:id="rId9"/>
    <p:sldId id="289" r:id="rId10"/>
    <p:sldId id="2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810" autoAdjust="0"/>
  </p:normalViewPr>
  <p:slideViewPr>
    <p:cSldViewPr snapToGrid="0" showGuides="1">
      <p:cViewPr varScale="1">
        <p:scale>
          <a:sx n="82" d="100"/>
          <a:sy n="82" d="100"/>
        </p:scale>
        <p:origin x="720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 Gotsev" userId="cc80aba9e24699b3" providerId="LiveId" clId="{7F41C41E-3F50-4716-ADA4-1CDBB9A8737C}"/>
    <pc:docChg chg="custSel delSld modSld sldOrd">
      <pc:chgData name="Valentin Gotsev" userId="cc80aba9e24699b3" providerId="LiveId" clId="{7F41C41E-3F50-4716-ADA4-1CDBB9A8737C}" dt="2023-01-27T13:36:38.492" v="246"/>
      <pc:docMkLst>
        <pc:docMk/>
      </pc:docMkLst>
      <pc:sldChg chg="ord">
        <pc:chgData name="Valentin Gotsev" userId="cc80aba9e24699b3" providerId="LiveId" clId="{7F41C41E-3F50-4716-ADA4-1CDBB9A8737C}" dt="2023-01-27T13:19:44.989" v="39"/>
        <pc:sldMkLst>
          <pc:docMk/>
          <pc:sldMk cId="1300311978" sldId="266"/>
        </pc:sldMkLst>
      </pc:sldChg>
      <pc:sldChg chg="ord">
        <pc:chgData name="Valentin Gotsev" userId="cc80aba9e24699b3" providerId="LiveId" clId="{7F41C41E-3F50-4716-ADA4-1CDBB9A8737C}" dt="2023-01-27T13:19:54.276" v="41"/>
        <pc:sldMkLst>
          <pc:docMk/>
          <pc:sldMk cId="3242389936" sldId="273"/>
        </pc:sldMkLst>
      </pc:sldChg>
      <pc:sldChg chg="addSp delSp modSp mod">
        <pc:chgData name="Valentin Gotsev" userId="cc80aba9e24699b3" providerId="LiveId" clId="{7F41C41E-3F50-4716-ADA4-1CDBB9A8737C}" dt="2023-01-27T13:34:55.501" v="135" actId="255"/>
        <pc:sldMkLst>
          <pc:docMk/>
          <pc:sldMk cId="196070355" sldId="282"/>
        </pc:sldMkLst>
        <pc:spChg chg="add del mod">
          <ac:chgData name="Valentin Gotsev" userId="cc80aba9e24699b3" providerId="LiveId" clId="{7F41C41E-3F50-4716-ADA4-1CDBB9A8737C}" dt="2023-01-27T13:20:14" v="44" actId="478"/>
          <ac:spMkLst>
            <pc:docMk/>
            <pc:sldMk cId="196070355" sldId="282"/>
            <ac:spMk id="3" creationId="{5C525668-E5B8-179E-3CCD-D20991F56BA8}"/>
          </ac:spMkLst>
        </pc:spChg>
        <pc:spChg chg="add mod">
          <ac:chgData name="Valentin Gotsev" userId="cc80aba9e24699b3" providerId="LiveId" clId="{7F41C41E-3F50-4716-ADA4-1CDBB9A8737C}" dt="2023-01-27T13:34:55.501" v="135" actId="255"/>
          <ac:spMkLst>
            <pc:docMk/>
            <pc:sldMk cId="196070355" sldId="282"/>
            <ac:spMk id="4" creationId="{4ADCAC5A-62FB-4463-C2CF-D6254A75B163}"/>
          </ac:spMkLst>
        </pc:spChg>
        <pc:picChg chg="del mod">
          <ac:chgData name="Valentin Gotsev" userId="cc80aba9e24699b3" providerId="LiveId" clId="{7F41C41E-3F50-4716-ADA4-1CDBB9A8737C}" dt="2023-01-27T13:20:10.598" v="43" actId="478"/>
          <ac:picMkLst>
            <pc:docMk/>
            <pc:sldMk cId="196070355" sldId="282"/>
            <ac:picMk id="17" creationId="{18B7855D-2DE6-49A4-BA98-97404403C66B}"/>
          </ac:picMkLst>
        </pc:picChg>
      </pc:sldChg>
      <pc:sldChg chg="modSp mod">
        <pc:chgData name="Valentin Gotsev" userId="cc80aba9e24699b3" providerId="LiveId" clId="{7F41C41E-3F50-4716-ADA4-1CDBB9A8737C}" dt="2023-01-27T13:34:32.922" v="132" actId="20577"/>
        <pc:sldMkLst>
          <pc:docMk/>
          <pc:sldMk cId="1154969311" sldId="286"/>
        </pc:sldMkLst>
        <pc:spChg chg="mod">
          <ac:chgData name="Valentin Gotsev" userId="cc80aba9e24699b3" providerId="LiveId" clId="{7F41C41E-3F50-4716-ADA4-1CDBB9A8737C}" dt="2023-01-27T13:34:32.922" v="132" actId="20577"/>
          <ac:spMkLst>
            <pc:docMk/>
            <pc:sldMk cId="1154969311" sldId="286"/>
            <ac:spMk id="13" creationId="{0097C6D9-3930-4866-9E88-F17648880044}"/>
          </ac:spMkLst>
        </pc:spChg>
      </pc:sldChg>
      <pc:sldChg chg="modSp mod">
        <pc:chgData name="Valentin Gotsev" userId="cc80aba9e24699b3" providerId="LiveId" clId="{7F41C41E-3F50-4716-ADA4-1CDBB9A8737C}" dt="2023-01-27T13:18:33.654" v="17" actId="1076"/>
        <pc:sldMkLst>
          <pc:docMk/>
          <pc:sldMk cId="3149670743" sldId="289"/>
        </pc:sldMkLst>
        <pc:picChg chg="mod">
          <ac:chgData name="Valentin Gotsev" userId="cc80aba9e24699b3" providerId="LiveId" clId="{7F41C41E-3F50-4716-ADA4-1CDBB9A8737C}" dt="2023-01-27T13:18:31.659" v="16" actId="1076"/>
          <ac:picMkLst>
            <pc:docMk/>
            <pc:sldMk cId="3149670743" sldId="289"/>
            <ac:picMk id="13" creationId="{C56F6876-F532-4396-8FC3-BEB43E626529}"/>
          </ac:picMkLst>
        </pc:picChg>
        <pc:picChg chg="mod">
          <ac:chgData name="Valentin Gotsev" userId="cc80aba9e24699b3" providerId="LiveId" clId="{7F41C41E-3F50-4716-ADA4-1CDBB9A8737C}" dt="2023-01-27T13:18:33.654" v="17" actId="1076"/>
          <ac:picMkLst>
            <pc:docMk/>
            <pc:sldMk cId="3149670743" sldId="289"/>
            <ac:picMk id="15" creationId="{95339E7E-14EB-4886-A417-E9C84CA1E342}"/>
          </ac:picMkLst>
        </pc:picChg>
      </pc:sldChg>
      <pc:sldChg chg="modSp mod ord">
        <pc:chgData name="Valentin Gotsev" userId="cc80aba9e24699b3" providerId="LiveId" clId="{7F41C41E-3F50-4716-ADA4-1CDBB9A8737C}" dt="2023-01-27T13:36:38.492" v="246"/>
        <pc:sldMkLst>
          <pc:docMk/>
          <pc:sldMk cId="1163063007" sldId="293"/>
        </pc:sldMkLst>
        <pc:spChg chg="mod">
          <ac:chgData name="Valentin Gotsev" userId="cc80aba9e24699b3" providerId="LiveId" clId="{7F41C41E-3F50-4716-ADA4-1CDBB9A8737C}" dt="2023-01-27T13:19:09.864" v="37" actId="313"/>
          <ac:spMkLst>
            <pc:docMk/>
            <pc:sldMk cId="1163063007" sldId="293"/>
            <ac:spMk id="13" creationId="{6DFAA7E0-5467-48C2-A0A1-08FFCDD0AB29}"/>
          </ac:spMkLst>
        </pc:spChg>
      </pc:sldChg>
      <pc:sldChg chg="del">
        <pc:chgData name="Valentin Gotsev" userId="cc80aba9e24699b3" providerId="LiveId" clId="{7F41C41E-3F50-4716-ADA4-1CDBB9A8737C}" dt="2023-01-27T13:34:45.062" v="133" actId="47"/>
        <pc:sldMkLst>
          <pc:docMk/>
          <pc:sldMk cId="2971040159" sldId="298"/>
        </pc:sldMkLst>
      </pc:sldChg>
      <pc:sldChg chg="del">
        <pc:chgData name="Valentin Gotsev" userId="cc80aba9e24699b3" providerId="LiveId" clId="{7F41C41E-3F50-4716-ADA4-1CDBB9A8737C}" dt="2023-01-27T13:34:48.672" v="134" actId="47"/>
        <pc:sldMkLst>
          <pc:docMk/>
          <pc:sldMk cId="2900026269" sldId="300"/>
        </pc:sldMkLst>
      </pc:sldChg>
      <pc:sldChg chg="modSp mod">
        <pc:chgData name="Valentin Gotsev" userId="cc80aba9e24699b3" providerId="LiveId" clId="{7F41C41E-3F50-4716-ADA4-1CDBB9A8737C}" dt="2023-01-27T13:36:15.792" v="244" actId="20577"/>
        <pc:sldMkLst>
          <pc:docMk/>
          <pc:sldMk cId="1206846853" sldId="301"/>
        </pc:sldMkLst>
        <pc:spChg chg="mod">
          <ac:chgData name="Valentin Gotsev" userId="cc80aba9e24699b3" providerId="LiveId" clId="{7F41C41E-3F50-4716-ADA4-1CDBB9A8737C}" dt="2023-01-27T13:36:15.792" v="244" actId="20577"/>
          <ac:spMkLst>
            <pc:docMk/>
            <pc:sldMk cId="1206846853" sldId="301"/>
            <ac:spMk id="6" creationId="{33DA7B46-E592-40C7-91D7-A26B47A30C67}"/>
          </ac:spMkLst>
        </pc:spChg>
      </pc:sldChg>
      <pc:sldChg chg="modSp mod">
        <pc:chgData name="Valentin Gotsev" userId="cc80aba9e24699b3" providerId="LiveId" clId="{7F41C41E-3F50-4716-ADA4-1CDBB9A8737C}" dt="2023-01-26T15:31:02.633" v="11" actId="20577"/>
        <pc:sldMkLst>
          <pc:docMk/>
          <pc:sldMk cId="777694062" sldId="302"/>
        </pc:sldMkLst>
        <pc:spChg chg="mod">
          <ac:chgData name="Valentin Gotsev" userId="cc80aba9e24699b3" providerId="LiveId" clId="{7F41C41E-3F50-4716-ADA4-1CDBB9A8737C}" dt="2023-01-26T15:31:02.633" v="11" actId="20577"/>
          <ac:spMkLst>
            <pc:docMk/>
            <pc:sldMk cId="777694062" sldId="302"/>
            <ac:spMk id="7" creationId="{1D6EB617-E017-4B26-9576-8578E948979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AD794A-17F4-48F7-A14F-39DCAE091952}" type="datetimeFigureOut">
              <a:rPr lang="en-US" smtClean="0"/>
              <a:t>1/25/2023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DFAA7-D3C3-4D01-9299-453E25D16D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4C6A87-CC60-415C-BFEE-13D1CAD6861A}" type="datetimeFigureOut">
              <a:rPr lang="en-US" smtClean="0"/>
              <a:t>1/25/2023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51814-3B91-4036-94D2-3977634EE2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508BC1-7ABB-42C8-B268-3C6F4FD455DE}"/>
              </a:ext>
            </a:extLst>
          </p:cNvPr>
          <p:cNvSpPr/>
          <p:nvPr userDrawn="1"/>
        </p:nvSpPr>
        <p:spPr>
          <a:xfrm>
            <a:off x="200025" y="-1"/>
            <a:ext cx="119919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" y="0"/>
            <a:ext cx="6034088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1"/>
            <a:ext cx="37147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89"/>
            <a:ext cx="4986338" cy="3262311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5625" y="4927600"/>
            <a:ext cx="4986338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085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79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anchor="ctr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3572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anchor="ctr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31584"/>
            <a:ext cx="1051560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2E6F7-3BE5-4484-A73E-3EFDB7348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968071"/>
            <a:ext cx="10515600" cy="805542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9AEFA0-9379-4E32-9D66-976465036916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FFB43B-30D9-4055-B912-4E3C85B03657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144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4458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6C789F-805A-4494-8430-C63414191AC2}"/>
              </a:ext>
            </a:extLst>
          </p:cNvPr>
          <p:cNvSpPr/>
          <p:nvPr userDrawn="1"/>
        </p:nvSpPr>
        <p:spPr>
          <a:xfrm>
            <a:off x="371475" y="1526382"/>
            <a:ext cx="3595688" cy="45624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8224838" y="1526382"/>
            <a:ext cx="3595688" cy="45624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026" y="1724025"/>
            <a:ext cx="314325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1712119"/>
            <a:ext cx="314280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67163" y="1233488"/>
            <a:ext cx="4257675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6615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71FC10-F7C3-4841-A705-B83FDE093009}"/>
              </a:ext>
            </a:extLst>
          </p:cNvPr>
          <p:cNvSpPr/>
          <p:nvPr userDrawn="1"/>
        </p:nvSpPr>
        <p:spPr>
          <a:xfrm>
            <a:off x="9398000" y="0"/>
            <a:ext cx="2793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50"/>
            <a:ext cx="11891963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0859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4248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8698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371475" y="1233488"/>
            <a:ext cx="2776354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5BF167-B9E6-4F02-9FA8-3CA79D552F0E}"/>
              </a:ext>
            </a:extLst>
          </p:cNvPr>
          <p:cNvSpPr/>
          <p:nvPr userDrawn="1"/>
        </p:nvSpPr>
        <p:spPr>
          <a:xfrm>
            <a:off x="3286186" y="1233488"/>
            <a:ext cx="2776354" cy="49672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8694DE-D82B-49DB-8A45-D1DD4C9BCEF1}"/>
              </a:ext>
            </a:extLst>
          </p:cNvPr>
          <p:cNvSpPr/>
          <p:nvPr userDrawn="1"/>
        </p:nvSpPr>
        <p:spPr>
          <a:xfrm>
            <a:off x="6200897" y="1233488"/>
            <a:ext cx="2776354" cy="4967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07C1370-8D38-4641-8D37-30A1218A4372}"/>
              </a:ext>
            </a:extLst>
          </p:cNvPr>
          <p:cNvSpPr/>
          <p:nvPr userDrawn="1"/>
        </p:nvSpPr>
        <p:spPr>
          <a:xfrm>
            <a:off x="9115608" y="1246188"/>
            <a:ext cx="2776354" cy="49672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3EDDE5-9B23-44D7-8546-0B2365B42B16}"/>
              </a:ext>
            </a:extLst>
          </p:cNvPr>
          <p:cNvCxnSpPr/>
          <p:nvPr userDrawn="1"/>
        </p:nvCxnSpPr>
        <p:spPr>
          <a:xfrm>
            <a:off x="591252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9D259D5-D3C0-4B60-B2D9-9B6DFFD270D8}"/>
              </a:ext>
            </a:extLst>
          </p:cNvPr>
          <p:cNvCxnSpPr/>
          <p:nvPr userDrawn="1"/>
        </p:nvCxnSpPr>
        <p:spPr>
          <a:xfrm>
            <a:off x="3505963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10C392-9E34-4640-AC70-210A1B8C47B5}"/>
              </a:ext>
            </a:extLst>
          </p:cNvPr>
          <p:cNvCxnSpPr/>
          <p:nvPr userDrawn="1"/>
        </p:nvCxnSpPr>
        <p:spPr>
          <a:xfrm>
            <a:off x="6420674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A92E0B-B060-48FA-A650-36894FF4B216}"/>
              </a:ext>
            </a:extLst>
          </p:cNvPr>
          <p:cNvCxnSpPr/>
          <p:nvPr userDrawn="1"/>
        </p:nvCxnSpPr>
        <p:spPr>
          <a:xfrm>
            <a:off x="9335385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D9056F2B-EAFD-4A57-BB92-D14816C84D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6300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3">
            <a:extLst>
              <a:ext uri="{FF2B5EF4-FFF2-40B4-BE49-F238E27FC236}">
                <a16:creationId xmlns:a16="http://schemas.microsoft.com/office/drawing/2014/main" id="{E65006DE-F797-4019-BB72-F484F9FE7E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9813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6" name="Picture Placeholder 33">
            <a:extLst>
              <a:ext uri="{FF2B5EF4-FFF2-40B4-BE49-F238E27FC236}">
                <a16:creationId xmlns:a16="http://schemas.microsoft.com/office/drawing/2014/main" id="{0947D252-5545-4406-8764-B7712464D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4524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Picture Placeholder 33">
            <a:extLst>
              <a:ext uri="{FF2B5EF4-FFF2-40B4-BE49-F238E27FC236}">
                <a16:creationId xmlns:a16="http://schemas.microsoft.com/office/drawing/2014/main" id="{DD89F80C-C1D7-4F63-BAD2-F4EE1F9A162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659235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08BBFEC8-B6BE-4768-9284-26D98C06FF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0550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12C79C2-427D-418B-8FFA-C27D8F2C98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05963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0FD568C4-A06D-4A56-B7D6-AF338F5C329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0674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76B41443-1233-4172-B61C-7CC516D88802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35385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1080789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4" y="1660868"/>
            <a:ext cx="2686613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D9ECBB-3A0A-409C-B1C0-C8F4C3087894}"/>
              </a:ext>
            </a:extLst>
          </p:cNvPr>
          <p:cNvSpPr/>
          <p:nvPr userDrawn="1"/>
        </p:nvSpPr>
        <p:spPr>
          <a:xfrm>
            <a:off x="3316099" y="1660868"/>
            <a:ext cx="2686613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B4FA2C-0414-484D-95CD-C5E17E33E238}"/>
              </a:ext>
            </a:extLst>
          </p:cNvPr>
          <p:cNvSpPr/>
          <p:nvPr userDrawn="1"/>
        </p:nvSpPr>
        <p:spPr>
          <a:xfrm>
            <a:off x="6260723" y="1660868"/>
            <a:ext cx="2686613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0DE753-6478-4950-8F99-15952FCB6521}"/>
              </a:ext>
            </a:extLst>
          </p:cNvPr>
          <p:cNvSpPr/>
          <p:nvPr userDrawn="1"/>
        </p:nvSpPr>
        <p:spPr>
          <a:xfrm>
            <a:off x="9205348" y="1660868"/>
            <a:ext cx="2686613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1474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1474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316099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316099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60723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60723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205350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205350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18847343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4900613" y="1233488"/>
            <a:ext cx="699135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28258E-48B5-471F-BC61-B45FB2CA51BA}"/>
              </a:ext>
            </a:extLst>
          </p:cNvPr>
          <p:cNvSpPr/>
          <p:nvPr userDrawn="1"/>
        </p:nvSpPr>
        <p:spPr>
          <a:xfrm>
            <a:off x="371474" y="1233488"/>
            <a:ext cx="4419187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67FAC3-5109-4D5D-8105-FC4831339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6100" y="1450975"/>
            <a:ext cx="4065588" cy="455295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596796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3DD3-9184-4434-93FC-DDB3E5B5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02458-F7EC-4A75-A897-E73CF802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D31584-D229-4F6C-BA8E-36782FDA8D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B7AE8-665C-4FF6-B292-B525984D9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189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2ACFC-0D65-4857-AAEE-904747F3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594C5E-E06C-488C-AC82-331C53B94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C8C27-FA57-408C-8D6B-844D81BC8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8A18F-96D4-4F1F-BF6B-EDFACBF8D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416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060ACE-E228-45FD-83E3-FF4D1CCF7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AF9FF-2A4E-41E6-956B-69BC625CC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4" y="1233488"/>
            <a:ext cx="11520487" cy="4943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E1F87C-C7F2-4F14-86B1-854B7B0C580E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D9470-E137-41DF-A5CA-C7B4B9856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8900" y="6581978"/>
            <a:ext cx="373062" cy="2061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3DC2DEF-D2FE-4B45-ABA4-9F153FD1C98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AB12CC-D752-4664-B92F-BAEFF0416B7E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583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50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51" r:id="rId13"/>
    <p:sldLayoutId id="2147483670" r:id="rId14"/>
    <p:sldLayoutId id="2147483671" r:id="rId15"/>
    <p:sldLayoutId id="2147483672" r:id="rId16"/>
    <p:sldLayoutId id="2147483673" r:id="rId17"/>
    <p:sldLayoutId id="2147483652" r:id="rId18"/>
    <p:sldLayoutId id="2147483674" r:id="rId19"/>
    <p:sldLayoutId id="2147483675" r:id="rId20"/>
    <p:sldLayoutId id="2147483676" r:id="rId21"/>
    <p:sldLayoutId id="2147483677" r:id="rId22"/>
    <p:sldLayoutId id="2147483655" r:id="rId23"/>
    <p:sldLayoutId id="2147483678" r:id="rId24"/>
    <p:sldLayoutId id="2147483679" r:id="rId25"/>
    <p:sldLayoutId id="2147483680" r:id="rId26"/>
    <p:sldLayoutId id="2147483681" r:id="rId27"/>
    <p:sldLayoutId id="2147483653" r:id="rId28"/>
    <p:sldLayoutId id="2147483682" r:id="rId29"/>
    <p:sldLayoutId id="2147483683" r:id="rId30"/>
    <p:sldLayoutId id="2147483684" r:id="rId31"/>
    <p:sldLayoutId id="2147483685" r:id="rId32"/>
    <p:sldLayoutId id="2147483654" r:id="rId33"/>
    <p:sldLayoutId id="2147483686" r:id="rId34"/>
    <p:sldLayoutId id="2147483687" r:id="rId35"/>
    <p:sldLayoutId id="2147483689" r:id="rId36"/>
    <p:sldLayoutId id="2147483688" r:id="rId37"/>
    <p:sldLayoutId id="2147483690" r:id="rId38"/>
    <p:sldLayoutId id="2147483691" r:id="rId39"/>
    <p:sldLayoutId id="2147483692" r:id="rId40"/>
    <p:sldLayoutId id="2147483693" r:id="rId41"/>
    <p:sldLayoutId id="2147483694" r:id="rId42"/>
    <p:sldLayoutId id="2147483695" r:id="rId43"/>
    <p:sldLayoutId id="2147483696" r:id="rId44"/>
    <p:sldLayoutId id="2147483697" r:id="rId45"/>
    <p:sldLayoutId id="2147483698" r:id="rId46"/>
    <p:sldLayoutId id="2147483699" r:id="rId47"/>
    <p:sldLayoutId id="2147483700" r:id="rId48"/>
    <p:sldLayoutId id="2147483701" r:id="rId49"/>
    <p:sldLayoutId id="2147483702" r:id="rId50"/>
    <p:sldLayoutId id="2147483656" r:id="rId51"/>
    <p:sldLayoutId id="2147483657" r:id="rId5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orient="horz" pos="4133" userDrawn="1">
          <p15:clr>
            <a:srgbClr val="F26B43"/>
          </p15:clr>
        </p15:guide>
        <p15:guide id="4" pos="7491" userDrawn="1">
          <p15:clr>
            <a:srgbClr val="F26B43"/>
          </p15:clr>
        </p15:guide>
        <p15:guide id="5" orient="horz" pos="640" userDrawn="1">
          <p15:clr>
            <a:srgbClr val="F26B43"/>
          </p15:clr>
        </p15:guide>
        <p15:guide id="6" orient="horz" pos="777" userDrawn="1">
          <p15:clr>
            <a:srgbClr val="F26B43"/>
          </p15:clr>
        </p15:guide>
        <p15:guide id="7" orient="horz" pos="4020" userDrawn="1">
          <p15:clr>
            <a:srgbClr val="F26B43"/>
          </p15:clr>
        </p15:guide>
        <p15:guide id="8" orient="horz" pos="390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f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Relationship Id="rId9" Type="http://schemas.openxmlformats.org/officeDocument/2006/relationships/image" Target="../media/image1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20.jf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51CEBEB-5088-4E63-81A4-0DCEB5B45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00037" y="0"/>
            <a:ext cx="6034088" cy="6857999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D71C9CD-CAE8-4AC8-936D-333769D479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Amazon.com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6D24F99-E026-485A-96CD-AEC9813726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Managing  Change</a:t>
            </a: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13114DCB-0A2F-568D-DA53-8501E11350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0141" y="0"/>
            <a:ext cx="272415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496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51932C-7145-4FBD-B81D-9ADC42401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756" y="269587"/>
            <a:ext cx="11520487" cy="758824"/>
          </a:xfrm>
        </p:spPr>
        <p:txBody>
          <a:bodyPr/>
          <a:lstStyle/>
          <a:p>
            <a:r>
              <a:rPr lang="en-US" dirty="0"/>
              <a:t>Top 5 most important dates in Amazon history.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DA7B46-E592-40C7-91D7-A26B47A30C6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In July 1994 Jeff Bezos founded the company at 30.</a:t>
            </a:r>
          </a:p>
          <a:p>
            <a:r>
              <a:rPr lang="en-US" dirty="0"/>
              <a:t> In July 1995 Amazon sells its first product a book.</a:t>
            </a:r>
          </a:p>
          <a:p>
            <a:r>
              <a:rPr lang="en-US" dirty="0"/>
              <a:t>November 2000 - Amazon launches its Marketplace becoming a platform for 3</a:t>
            </a:r>
            <a:r>
              <a:rPr lang="en-US" baseline="30000" dirty="0"/>
              <a:t>rd</a:t>
            </a:r>
            <a:r>
              <a:rPr lang="en-US" dirty="0"/>
              <a:t> party sellers.</a:t>
            </a:r>
          </a:p>
          <a:p>
            <a:r>
              <a:rPr lang="en-US" dirty="0"/>
              <a:t>February 2005 Amazon launches Amazon Prime service</a:t>
            </a:r>
          </a:p>
          <a:p>
            <a:r>
              <a:rPr lang="en-US" dirty="0"/>
              <a:t>2021 Jeff Bezos formally steps down as Amazon CEO and gives the position to Andy Jessy.</a:t>
            </a:r>
          </a:p>
          <a:p>
            <a:pPr marL="0" indent="0">
              <a:buNone/>
            </a:pPr>
            <a:r>
              <a:rPr lang="en-US" dirty="0"/>
              <a:t>(Palmer 2021)</a:t>
            </a:r>
            <a:br>
              <a:rPr lang="en-US" dirty="0"/>
            </a:br>
            <a:r>
              <a:rPr lang="en-US" dirty="0"/>
              <a:t>(Malik, 2022)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4AF259-0EA0-486A-A345-68549DF55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2</a:t>
            </a:fld>
            <a:endParaRPr lang="en-US" dirty="0"/>
          </a:p>
        </p:txBody>
      </p:sp>
      <p:pic>
        <p:nvPicPr>
          <p:cNvPr id="26" name="Picture 25" descr="A person sitting at a desk&#10;&#10;Description automatically generated with medium confidence">
            <a:extLst>
              <a:ext uri="{FF2B5EF4-FFF2-40B4-BE49-F238E27FC236}">
                <a16:creationId xmlns:a16="http://schemas.microsoft.com/office/drawing/2014/main" id="{F858AA56-F024-0E53-2B83-6CDC1A692B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6229" y="1254334"/>
            <a:ext cx="4309202" cy="2262331"/>
          </a:xfrm>
          <a:prstGeom prst="rect">
            <a:avLst/>
          </a:prstGeom>
        </p:spPr>
      </p:pic>
      <p:pic>
        <p:nvPicPr>
          <p:cNvPr id="28" name="Picture 27" descr="A picture containing building, outdoor, dome&#10;&#10;Description automatically generated">
            <a:extLst>
              <a:ext uri="{FF2B5EF4-FFF2-40B4-BE49-F238E27FC236}">
                <a16:creationId xmlns:a16="http://schemas.microsoft.com/office/drawing/2014/main" id="{F5FFFD0A-97DD-1E45-CD32-613F1E08AB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6229" y="3697247"/>
            <a:ext cx="4309202" cy="2523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389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E253D32-8B7B-47D0-BB63-402C3DB9B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does Amazon stand now?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D6EB617-E017-4B26-9576-8578E9489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Share price: 97.18$</a:t>
            </a:r>
          </a:p>
          <a:p>
            <a:r>
              <a:rPr lang="en-US" dirty="0"/>
              <a:t>Market cap: 1.013T</a:t>
            </a:r>
          </a:p>
          <a:p>
            <a:r>
              <a:rPr lang="en-US" dirty="0"/>
              <a:t>37% of all E-Commerce stores.</a:t>
            </a:r>
          </a:p>
          <a:p>
            <a:r>
              <a:rPr lang="en-US" dirty="0"/>
              <a:t>1,600,000 Employees worldwide.</a:t>
            </a:r>
          </a:p>
          <a:p>
            <a:r>
              <a:rPr lang="en-US" dirty="0"/>
              <a:t>Over 185 Fulfillment </a:t>
            </a:r>
            <a:r>
              <a:rPr lang="en-US" dirty="0" err="1"/>
              <a:t>centres</a:t>
            </a:r>
            <a:r>
              <a:rPr lang="en-US" dirty="0"/>
              <a:t> and offices globally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Marketwatch</a:t>
            </a:r>
            <a:r>
              <a:rPr lang="en-US" dirty="0"/>
              <a:t> 2023)</a:t>
            </a:r>
          </a:p>
          <a:p>
            <a:pPr marL="0" indent="0">
              <a:buNone/>
            </a:pPr>
            <a:r>
              <a:rPr lang="en-US" dirty="0"/>
              <a:t>(Macrotrends 2022)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183CA-19AD-485E-AEC5-FC032D453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3</a:t>
            </a:fld>
            <a:endParaRPr lang="en-US" dirty="0"/>
          </a:p>
        </p:txBody>
      </p:sp>
      <p:pic>
        <p:nvPicPr>
          <p:cNvPr id="3" name="Picture 2" descr="A person standing in front of a blue background&#10;&#10;Description automatically generated with medium confidence">
            <a:extLst>
              <a:ext uri="{FF2B5EF4-FFF2-40B4-BE49-F238E27FC236}">
                <a16:creationId xmlns:a16="http://schemas.microsoft.com/office/drawing/2014/main" id="{9C106048-7F4F-C16B-3CD2-0BA3236515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8" y="1189019"/>
            <a:ext cx="4514981" cy="2557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311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F48F30-BEB4-44C7-9F35-3BBB61CF8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change?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60433D-E380-4571-991C-16B6CE7A4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4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241C871-580D-4A29-A334-0208A8E479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Disadvantages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0097C6D9-3930-4866-9E88-F1764888004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dirty="0"/>
              <a:t>It can fail.</a:t>
            </a:r>
          </a:p>
          <a:p>
            <a:r>
              <a:rPr lang="en-US" dirty="0"/>
              <a:t> Employee pushback.</a:t>
            </a:r>
          </a:p>
          <a:p>
            <a:r>
              <a:rPr lang="en-US" dirty="0"/>
              <a:t>Loss of loyalty and increased employee turnover.</a:t>
            </a:r>
          </a:p>
          <a:p>
            <a:r>
              <a:rPr lang="en-US" dirty="0"/>
              <a:t>Mental health impact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Costel</a:t>
            </a:r>
            <a:r>
              <a:rPr lang="en-US" dirty="0"/>
              <a:t>, 2015)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1B8DC8C-1FD7-4773-B07E-7E4432766A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Advantages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B253683-524F-46CF-BFCD-BFF6A7A920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Improves the ability of the companies to adapt to changes in the external or internal environment.</a:t>
            </a:r>
          </a:p>
          <a:p>
            <a:r>
              <a:rPr lang="en-US" dirty="0"/>
              <a:t>Opens the way for continuous improvement.</a:t>
            </a:r>
          </a:p>
          <a:p>
            <a:r>
              <a:rPr lang="en-US" dirty="0"/>
              <a:t>Competitor advantage.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(Indeed 2022)</a:t>
            </a:r>
          </a:p>
        </p:txBody>
      </p:sp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38B0024B-0AD8-4DDB-8486-A9BD3A8E9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1476" y="1593851"/>
            <a:ext cx="5582064" cy="1929569"/>
          </a:xfrm>
        </p:spPr>
      </p:pic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18D1195C-D9D4-4994-BAD9-68AA2C2BD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54969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E253D32-8B7B-47D0-BB63-402C3DB9B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Amazon leadership principles and change?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D6EB617-E017-4B26-9576-8578E9489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Disagree and commit.</a:t>
            </a:r>
          </a:p>
          <a:p>
            <a:r>
              <a:rPr lang="en-US" dirty="0"/>
              <a:t>Insist on the highest standard.</a:t>
            </a:r>
          </a:p>
          <a:p>
            <a:r>
              <a:rPr lang="en-US" dirty="0"/>
              <a:t>Invent and simplify.</a:t>
            </a:r>
          </a:p>
          <a:p>
            <a:r>
              <a:rPr lang="en-US" dirty="0"/>
              <a:t>Think big.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(Amazon.jobs 2023)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183CA-19AD-485E-AEC5-FC032D453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5</a:t>
            </a:fld>
            <a:endParaRPr lang="en-US" dirty="0"/>
          </a:p>
        </p:txBody>
      </p:sp>
      <p:pic>
        <p:nvPicPr>
          <p:cNvPr id="3" name="Picture 2" descr="A person standing in front of a blue background&#10;&#10;Description automatically generated with medium confidence">
            <a:extLst>
              <a:ext uri="{FF2B5EF4-FFF2-40B4-BE49-F238E27FC236}">
                <a16:creationId xmlns:a16="http://schemas.microsoft.com/office/drawing/2014/main" id="{9C106048-7F4F-C16B-3CD2-0BA3236515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8" y="1189019"/>
            <a:ext cx="4514981" cy="2557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694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DE860BC-070C-49AE-AF30-7F05D5940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910" r="43351"/>
          <a:stretch/>
        </p:blipFill>
        <p:spPr>
          <a:xfrm>
            <a:off x="5400675" y="260350"/>
            <a:ext cx="6499502" cy="5940425"/>
          </a:xfrm>
          <a:noFill/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6F3494C0-ABDD-4C4D-8C46-49B8F20CC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anchor="ctr">
            <a:normAutofit/>
          </a:bodyPr>
          <a:lstStyle/>
          <a:p>
            <a:r>
              <a:rPr lang="en-US" dirty="0"/>
              <a:t>COVID-19 Pandemic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622C3-EE4F-4FB9-94FB-550563528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US" sz="800" smtClean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3462884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51932C-7145-4FBD-B81D-9ADC42401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made the Operational Change necessary?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DA7B46-E592-40C7-91D7-A26B47A30C6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Company profit soared by 220% during the pandemic.</a:t>
            </a:r>
          </a:p>
          <a:p>
            <a:r>
              <a:rPr lang="en-US" dirty="0"/>
              <a:t>Amazon had grown by 47% in comparison to the usual 20% yearly growth.</a:t>
            </a:r>
          </a:p>
          <a:p>
            <a:r>
              <a:rPr lang="en-US" dirty="0"/>
              <a:t>The Company was forced to hire 1,400 workers globally every day to be able to meet customer demand.</a:t>
            </a:r>
          </a:p>
          <a:p>
            <a:r>
              <a:rPr lang="en-US" dirty="0"/>
              <a:t>To protect its Employees Amazon had to restructure its operations and require its corporate employees to work from home.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(Weise, 2020)</a:t>
            </a:r>
            <a:br>
              <a:rPr lang="en-US" dirty="0"/>
            </a:br>
            <a:r>
              <a:rPr lang="en-US" dirty="0"/>
              <a:t>(Amazon staff, 2022)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Masini</a:t>
            </a:r>
            <a:r>
              <a:rPr lang="en-US" dirty="0"/>
              <a:t> 2021)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7F42263-DE86-44BB-AC19-CD7982D365B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4AF259-0EA0-486A-A345-68549DF55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7</a:t>
            </a:fld>
            <a:endParaRPr lang="en-US" dirty="0"/>
          </a:p>
        </p:txBody>
      </p:sp>
      <p:pic>
        <p:nvPicPr>
          <p:cNvPr id="4" name="Picture 3" descr="Chart, line chart&#10;&#10;Description automatically generated">
            <a:extLst>
              <a:ext uri="{FF2B5EF4-FFF2-40B4-BE49-F238E27FC236}">
                <a16:creationId xmlns:a16="http://schemas.microsoft.com/office/drawing/2014/main" id="{88D3EE62-D498-611B-D365-5F6123FD8D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8316" y="1094287"/>
            <a:ext cx="4206730" cy="5148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846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1768246-2496-4F97-8FCA-02252116F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does remaining working from home impacted Amazon employees?</a:t>
            </a:r>
          </a:p>
        </p:txBody>
      </p:sp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0F5C8F58-81B2-4162-9563-70C679CF8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7857" t="-6122" r="-17857" b="-6122"/>
          <a:stretch/>
        </p:blipFill>
        <p:spPr>
          <a:xfrm>
            <a:off x="876300" y="1739900"/>
            <a:ext cx="1689100" cy="1397000"/>
          </a:xfrm>
        </p:spPr>
      </p:pic>
      <p:pic>
        <p:nvPicPr>
          <p:cNvPr id="26" name="Picture Placeholder 25">
            <a:extLst>
              <a:ext uri="{FF2B5EF4-FFF2-40B4-BE49-F238E27FC236}">
                <a16:creationId xmlns:a16="http://schemas.microsoft.com/office/drawing/2014/main" id="{2AD0E03E-80ED-4CBF-B567-3E1EAB01F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-18293" t="-6483" r="-18293" b="-6483"/>
          <a:stretch/>
        </p:blipFill>
        <p:spPr>
          <a:xfrm>
            <a:off x="3829813" y="4263232"/>
            <a:ext cx="1689100" cy="1397000"/>
          </a:xfrm>
        </p:spPr>
      </p:pic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F1E0AF3E-867C-4F0D-8325-9DC9A985B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-16501" t="-5000" r="-16501" b="-5000"/>
          <a:stretch/>
        </p:blipFill>
        <p:spPr>
          <a:xfrm>
            <a:off x="6744524" y="1739900"/>
            <a:ext cx="1689100" cy="1397000"/>
          </a:xfrm>
        </p:spPr>
      </p:pic>
      <p:pic>
        <p:nvPicPr>
          <p:cNvPr id="28" name="Picture Placeholder 27">
            <a:extLst>
              <a:ext uri="{FF2B5EF4-FFF2-40B4-BE49-F238E27FC236}">
                <a16:creationId xmlns:a16="http://schemas.microsoft.com/office/drawing/2014/main" id="{43BC7054-E269-4210-98F5-65D485066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-18293" t="-6483" r="-18293" b="-6483"/>
          <a:stretch/>
        </p:blipFill>
        <p:spPr>
          <a:xfrm>
            <a:off x="9659235" y="4263232"/>
            <a:ext cx="1689100" cy="1397000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01B6E4D-6942-45C5-99A9-6B769E8902B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/>
              <a:t>Reduced interactions with line Managers lead to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D269992-EA9D-41F6-85C3-B78921847100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anchor="b"/>
          <a:lstStyle/>
          <a:p>
            <a:r>
              <a:rPr lang="en-US" dirty="0"/>
              <a:t>Reduced cost fore the company.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FAA7E0-5467-48C2-A0A1-08FFCDD0AB2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Protect employees’ health.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26CD0F95-69FE-4CD4-B47D-11711D39422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 anchor="b"/>
          <a:lstStyle/>
          <a:p>
            <a:r>
              <a:rPr lang="en-US" dirty="0"/>
              <a:t>Flexibility for employees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EAB17F8-59B5-4C93-9884-D30446299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063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60B770E-507E-4361-9D91-5007702BFC3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33632" y="5945666"/>
            <a:ext cx="5372100" cy="71120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2400" dirty="0">
                <a:ea typeface="+mn-ea"/>
                <a:cs typeface="+mn-cs"/>
              </a:rPr>
              <a:t>(</a:t>
            </a:r>
            <a:r>
              <a:rPr lang="en-US" sz="2400" dirty="0" err="1">
                <a:ea typeface="+mn-ea"/>
                <a:cs typeface="+mn-cs"/>
              </a:rPr>
              <a:t>Aboutamazon</a:t>
            </a:r>
            <a:r>
              <a:rPr lang="en-US" sz="2400" dirty="0">
                <a:ea typeface="+mn-ea"/>
                <a:cs typeface="+mn-cs"/>
              </a:rPr>
              <a:t> 2021)</a:t>
            </a:r>
            <a:endParaRPr kumimoji="0" lang="en-US" sz="2400" b="1" i="0" u="none" strike="noStrike" kern="1200" cap="none" spc="0" normalizeH="0" baseline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6BEE08E-D5C0-42E2-AB73-7CCC07B72E3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172206" y="312281"/>
            <a:ext cx="5372096" cy="711200"/>
          </a:xfrm>
        </p:spPr>
        <p:txBody>
          <a:bodyPr/>
          <a:lstStyle/>
          <a:p>
            <a:r>
              <a:rPr lang="en-US" dirty="0"/>
              <a:t>On the 11th Of October 2021 Andy Jessy announces flexibility for all corporate employees.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C56F6876-F532-4396-8FC3-BEB43E626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65248">
            <a:off x="561436" y="340852"/>
            <a:ext cx="4425396" cy="3163168"/>
          </a:xfrm>
        </p:spPr>
      </p:pic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95339E7E-14EB-4886-A417-E9C84CA1E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312544" y="3844873"/>
            <a:ext cx="4179497" cy="3000746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0BEB88-12D3-41F1-B6BA-706EF7480FD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18938" y="6581775"/>
            <a:ext cx="373062" cy="206375"/>
          </a:xfrm>
        </p:spPr>
        <p:txBody>
          <a:bodyPr/>
          <a:lstStyle/>
          <a:p>
            <a:fld id="{03DC2DEF-D2FE-4B45-ABA4-9F153FD1C98A}" type="slidenum">
              <a:rPr lang="en-US" smtClean="0"/>
              <a:t>9</a:t>
            </a:fld>
            <a:endParaRPr lang="en-US" dirty="0"/>
          </a:p>
        </p:txBody>
      </p:sp>
      <p:pic>
        <p:nvPicPr>
          <p:cNvPr id="4" name="Picture 3" descr="A person wearing a suit and tie&#10;&#10;Description automatically generated with low confidence">
            <a:extLst>
              <a:ext uri="{FF2B5EF4-FFF2-40B4-BE49-F238E27FC236}">
                <a16:creationId xmlns:a16="http://schemas.microsoft.com/office/drawing/2014/main" id="{76CDBE3A-638B-4E84-B090-1854258C8A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7869" y="1210950"/>
            <a:ext cx="4515920" cy="2528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670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ADCAC5A-62FB-4463-C2CF-D6254A75B163}"/>
              </a:ext>
            </a:extLst>
          </p:cNvPr>
          <p:cNvSpPr txBox="1"/>
          <p:nvPr/>
        </p:nvSpPr>
        <p:spPr>
          <a:xfrm>
            <a:off x="103517" y="232913"/>
            <a:ext cx="9144000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 List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Malik, E. (2022).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Amazon History Timeline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Office Timeline. Available at: https://www.officetimeline.com/blog/amazon-history-timeline [Accessed 27 January 2023].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Palmer, A. (2021).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Jeff Bezos to formally step down as Amazon CEO on July 5, Andy Jassy to take over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CNBC. Available at: https://www.cnbc.com/2021/05/26/jeff-bezos-to-formally-step-down-as-amazon-ceo-on-july-5.html#:~:tex [Accessed 27 January 2023]</a:t>
            </a:r>
            <a:endParaRPr lang="en-US" sz="1200" dirty="0">
              <a:solidFill>
                <a:srgbClr val="000000"/>
              </a:solidFill>
              <a:latin typeface="Noto Sans" panose="020B050204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Marketwatch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(2023).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Amazon.com inc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Marketwatch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Available at: https://www.marketwatch.com/investing/stock/amzn [Accessed 27 January 2023].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Macrortrends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(2022).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Amazon: Number of Employees 2010-2022 | AMZN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Macrotrends. Available at: https://www.macrotrends.net/stocks/charts/AMZN/amazon/number-of-employees [Accessed 27 January 2023].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Amazon Staff. (2022).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Amazon’s COVID-19 blog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AboutAmazon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Available at: https://www.aboutamazon.com/news/company-news/amazons-covid-19-blog-updates-on-how-were-responding-t [Accessed 27 January 2023].</a:t>
            </a:r>
            <a:endParaRPr lang="en-US" sz="1200" dirty="0">
              <a:solidFill>
                <a:srgbClr val="000000"/>
              </a:solidFill>
              <a:latin typeface="Noto Sans" panose="020B050204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Palmer, A. (2020).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TECH How Amazon managed the coronavirus crisis and came out stronger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CNBC. Available at: https://www.cnbc.com/2020/09/29/how-amazon-managed-the-coronavirus-crisis-and-came-out-stronger.html [Accessed 27 January 2023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Masini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, E. (2021).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How Amazon Moved Faster Than Ever During the Pandemic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https://www.mccormick.northwestern.edu/news/articles/2021/02/how-amazon-moved-faster-than-ever-during-the-pandemic.html. Available at: https://www.mccormick.northwestern.edu/news/articles/2021/02/how-amazon-moved-faster-than-ever-durin [Accessed 27 January 2023].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Weise, K. (2020).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Pushed by Pandemic, Amazon Goes on a Hiring Spree Without Equal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New York 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TImes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Available at: https://www.nytimes.com/2020/11/27/technology/pushed-by-pandemic-amazon-goes-on-a-hiring-spree-witho [Accessed 27 January 2023].</a:t>
            </a:r>
            <a:br>
              <a:rPr lang="en-US" sz="1200" dirty="0"/>
            </a:br>
            <a:endParaRPr lang="en-US" sz="1200" b="0" i="0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Indeed Editorial Team. (2021).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11 Tips for Dealing With Change at Work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Indeed.com. Available at: https://www.indeed.com/career-advice/career-development/dealing-with-change-at-work#:~:text=What%20i [Accessed 27 January 2023].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Loloiu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, 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Costel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 &amp; 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Plesanu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, Toma &amp; </a:t>
            </a:r>
            <a:r>
              <a:rPr lang="en-US" sz="1200" b="0" i="0" dirty="0" err="1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Bursuc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, Dumitru. (2015). The Resistance to Change as a Specific Risk for the Organization Transformation. Journal of US-China Public Administration. 12. 10.17265/1548-6591/2015.08.001.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00000"/>
              </a:solidFill>
              <a:effectLst/>
              <a:latin typeface="Noto Sans" panose="020B050204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Noto Sans" panose="020B050204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703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FT_Color_1">
      <a:dk1>
        <a:srgbClr val="32363F"/>
      </a:dk1>
      <a:lt1>
        <a:sysClr val="window" lastClr="FFFFFF"/>
      </a:lt1>
      <a:dk2>
        <a:srgbClr val="313C41"/>
      </a:dk2>
      <a:lt2>
        <a:srgbClr val="FFFFFF"/>
      </a:lt2>
      <a:accent1>
        <a:srgbClr val="2C85AE"/>
      </a:accent1>
      <a:accent2>
        <a:srgbClr val="5E5CA2"/>
      </a:accent2>
      <a:accent3>
        <a:srgbClr val="5268A5"/>
      </a:accent3>
      <a:accent4>
        <a:srgbClr val="4276AA"/>
      </a:accent4>
      <a:accent5>
        <a:srgbClr val="1891AB"/>
      </a:accent5>
      <a:accent6>
        <a:srgbClr val="00A09D"/>
      </a:accent6>
      <a:hlink>
        <a:srgbClr val="2C85AE"/>
      </a:hlink>
      <a:folHlink>
        <a:srgbClr val="00A09D"/>
      </a:folHlink>
    </a:clrScheme>
    <a:fontScheme name="MSFT_Font">
      <a:majorFont>
        <a:latin typeface="Calibri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itle goes here" id="{A4715F0E-2373-46DF-8650-9CD6D2E73FF4}" vid="{7AE24D49-249C-4823-B15D-D301F3E6335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 bold block presentation</Template>
  <TotalTime>2665</TotalTime>
  <Words>828</Words>
  <Application>Microsoft Office PowerPoint</Application>
  <PresentationFormat>Widescreen</PresentationFormat>
  <Paragraphs>79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Noto Sans</vt:lpstr>
      <vt:lpstr>Office Theme</vt:lpstr>
      <vt:lpstr>Amazon.com</vt:lpstr>
      <vt:lpstr>Top 5 most important dates in Amazon history.</vt:lpstr>
      <vt:lpstr>Where does Amazon stand now?</vt:lpstr>
      <vt:lpstr>What is change?</vt:lpstr>
      <vt:lpstr>Amazon leadership principles and change?</vt:lpstr>
      <vt:lpstr>COVID-19 Pandemic</vt:lpstr>
      <vt:lpstr>What made the Operational Change necessary?</vt:lpstr>
      <vt:lpstr>How does remaining working from home impacted Amazon employees?</vt:lpstr>
      <vt:lpstr>(Aboutamazon 2021)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Amazon.com</dc:title>
  <dc:creator>Valentin Gotsev</dc:creator>
  <cp:lastModifiedBy>Valentin Gotsev</cp:lastModifiedBy>
  <cp:revision>1</cp:revision>
  <dcterms:created xsi:type="dcterms:W3CDTF">2023-01-25T17:11:17Z</dcterms:created>
  <dcterms:modified xsi:type="dcterms:W3CDTF">2023-01-27T13:36:56Z</dcterms:modified>
</cp:coreProperties>
</file>