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2" r:id="rId4"/>
    <p:sldId id="263" r:id="rId5"/>
    <p:sldId id="258" r:id="rId6"/>
    <p:sldId id="259" r:id="rId7"/>
    <p:sldId id="260"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3D9F2A-DAD4-4851-A5E3-201255501012}" type="datetimeFigureOut">
              <a:rPr lang="en-GB" smtClean="0"/>
              <a:t>03/04/2020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5DDA70-11DE-4C82-9363-1228CFC5F77F}" type="slidenum">
              <a:rPr lang="en-GB" smtClean="0"/>
              <a:t>‹#›</a:t>
            </a:fld>
            <a:endParaRPr lang="en-GB"/>
          </a:p>
        </p:txBody>
      </p:sp>
    </p:spTree>
    <p:extLst>
      <p:ext uri="{BB962C8B-B14F-4D97-AF65-F5344CB8AC3E}">
        <p14:creationId xmlns:p14="http://schemas.microsoft.com/office/powerpoint/2010/main" val="3328762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45DDA70-11DE-4C82-9363-1228CFC5F77F}" type="slidenum">
              <a:rPr lang="en-GB" smtClean="0"/>
              <a:t>4</a:t>
            </a:fld>
            <a:endParaRPr lang="en-GB"/>
          </a:p>
        </p:txBody>
      </p:sp>
    </p:spTree>
    <p:extLst>
      <p:ext uri="{BB962C8B-B14F-4D97-AF65-F5344CB8AC3E}">
        <p14:creationId xmlns:p14="http://schemas.microsoft.com/office/powerpoint/2010/main" val="3607170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96C9878-D7CA-4DA7-A505-684C479EAD29}" type="datetime1">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3515826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5848ACE-BAC0-4E99-8281-F4AC93B3E561}" type="datetime1">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561113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68DD80-2251-4ADD-B609-CC692C35AB25}" type="datetime1">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958509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CA078B4-D839-43FA-B9C9-E9E61EF8692B}" type="datetime1">
              <a:rPr lang="en-GB" smtClean="0"/>
              <a:t>03/04/2020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762766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0305D2-021D-46ED-B93A-FCD730B8F757}" type="datetime1">
              <a:rPr lang="en-GB" smtClean="0"/>
              <a:t>03/04/2020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519193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9E27C0F-7913-46C5-AE13-185828427608}" type="datetime1">
              <a:rPr lang="en-GB" smtClean="0"/>
              <a:t>03/04/2020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039793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6553F-CA3C-4455-BA18-59B95B5C3898}" type="datetime1">
              <a:rPr lang="en-GB" smtClean="0"/>
              <a:t>03/04/2020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830870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7DCBA-E37C-4F8A-82AA-5C2E7E702AE1}" type="datetime1">
              <a:rPr lang="en-GB" smtClean="0"/>
              <a:t>03/04/2020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003744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EC2891E-E4F4-4EA6-A26D-4E6DEADE7C8D}" type="datetime1">
              <a:rPr lang="en-GB" smtClean="0"/>
              <a:t>03/04/2020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3026538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7E1EA75-3C04-4321-BABD-4F24853F6C54}" type="datetime1">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2987579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376696F-287C-4DCA-AED0-4BEB29FE829D}" type="datetime1">
              <a:rPr lang="en-GB" smtClean="0"/>
              <a:t>03/04/2020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7F9C4E-E094-47F3-979E-CCAA59D38963}" type="slidenum">
              <a:rPr lang="en-GB" smtClean="0"/>
              <a:t>‹#›</a:t>
            </a:fld>
            <a:endParaRPr lang="en-GB"/>
          </a:p>
        </p:txBody>
      </p:sp>
    </p:spTree>
    <p:extLst>
      <p:ext uri="{BB962C8B-B14F-4D97-AF65-F5344CB8AC3E}">
        <p14:creationId xmlns:p14="http://schemas.microsoft.com/office/powerpoint/2010/main" val="1466022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CFBCAE-4B72-4F09-B54C-2124B080A758}" type="datetime1">
              <a:rPr lang="en-GB" smtClean="0"/>
              <a:t>03/04/2020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7F9C4E-E094-47F3-979E-CCAA59D38963}" type="slidenum">
              <a:rPr lang="en-GB" smtClean="0"/>
              <a:t>‹#›</a:t>
            </a:fld>
            <a:endParaRPr lang="en-GB"/>
          </a:p>
        </p:txBody>
      </p:sp>
    </p:spTree>
    <p:extLst>
      <p:ext uri="{BB962C8B-B14F-4D97-AF65-F5344CB8AC3E}">
        <p14:creationId xmlns:p14="http://schemas.microsoft.com/office/powerpoint/2010/main" val="1874321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englishpage.com/prepositions/verb_prepositio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200" dirty="0" smtClean="0"/>
              <a:t>Mini lecture series by David C. Williams</a:t>
            </a:r>
            <a:br>
              <a:rPr lang="en-GB" sz="3200" dirty="0" smtClean="0"/>
            </a:br>
            <a:r>
              <a:rPr lang="en-GB" sz="3200" dirty="0" smtClean="0"/>
              <a:t>Lecturer in EAP (English for Academic Purposes) </a:t>
            </a:r>
            <a:br>
              <a:rPr lang="en-GB" sz="3200" dirty="0" smtClean="0"/>
            </a:br>
            <a:r>
              <a:rPr lang="en-GB" sz="3200" dirty="0" smtClean="0"/>
              <a:t>UWTSD Swansea campus 2020</a:t>
            </a:r>
            <a:endParaRPr lang="en-GB" sz="3200" dirty="0"/>
          </a:p>
        </p:txBody>
      </p:sp>
      <p:sp>
        <p:nvSpPr>
          <p:cNvPr id="3" name="Subtitle 2"/>
          <p:cNvSpPr>
            <a:spLocks noGrp="1"/>
          </p:cNvSpPr>
          <p:nvPr>
            <p:ph type="subTitle" idx="1"/>
          </p:nvPr>
        </p:nvSpPr>
        <p:spPr/>
        <p:txBody>
          <a:bodyPr/>
          <a:lstStyle/>
          <a:p>
            <a:r>
              <a:rPr lang="en-GB" dirty="0" smtClean="0"/>
              <a:t>Mini-topic 11 - Prepositions</a:t>
            </a:r>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1</a:t>
            </a:fld>
            <a:endParaRPr lang="en-GB"/>
          </a:p>
        </p:txBody>
      </p:sp>
    </p:spTree>
    <p:extLst>
      <p:ext uri="{BB962C8B-B14F-4D97-AF65-F5344CB8AC3E}">
        <p14:creationId xmlns:p14="http://schemas.microsoft.com/office/powerpoint/2010/main" val="7430837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meant by the term Preposition?</a:t>
            </a:r>
            <a:br>
              <a:rPr lang="en-GB" dirty="0" smtClean="0"/>
            </a:br>
            <a:r>
              <a:rPr lang="en-GB" sz="2000" dirty="0" smtClean="0"/>
              <a:t>[Source – Alexander, L.G. (1989). Longman English Grammar. Longman. New York]</a:t>
            </a:r>
            <a:endParaRPr lang="en-GB" sz="2000" dirty="0"/>
          </a:p>
        </p:txBody>
      </p:sp>
      <p:sp>
        <p:nvSpPr>
          <p:cNvPr id="3" name="Content Placeholder 2"/>
          <p:cNvSpPr>
            <a:spLocks noGrp="1"/>
          </p:cNvSpPr>
          <p:nvPr>
            <p:ph idx="1"/>
          </p:nvPr>
        </p:nvSpPr>
        <p:spPr/>
        <p:txBody>
          <a:bodyPr>
            <a:normAutofit lnSpcReduction="10000"/>
          </a:bodyPr>
          <a:lstStyle/>
          <a:p>
            <a:r>
              <a:rPr lang="en-GB" dirty="0" smtClean="0"/>
              <a:t>A preposition is a word that comes in front of nouns, noun phrases, pronouns or gerunds to express a relationship between one person, thing, event etc...and another.</a:t>
            </a:r>
          </a:p>
          <a:p>
            <a:pPr lvl="1"/>
            <a:r>
              <a:rPr lang="en-GB" b="1" dirty="0" smtClean="0">
                <a:solidFill>
                  <a:srgbClr val="FF0000"/>
                </a:solidFill>
              </a:rPr>
              <a:t>Preposition</a:t>
            </a:r>
            <a:r>
              <a:rPr lang="en-GB" dirty="0" smtClean="0"/>
              <a:t> + </a:t>
            </a:r>
            <a:r>
              <a:rPr lang="en-GB" b="1" dirty="0" smtClean="0">
                <a:solidFill>
                  <a:srgbClr val="0070C0"/>
                </a:solidFill>
              </a:rPr>
              <a:t>noun </a:t>
            </a:r>
            <a:r>
              <a:rPr lang="en-GB" dirty="0" smtClean="0"/>
              <a:t>		I gave the book </a:t>
            </a:r>
            <a:r>
              <a:rPr lang="en-GB" b="1" dirty="0" smtClean="0">
                <a:solidFill>
                  <a:srgbClr val="FF0000"/>
                </a:solidFill>
              </a:rPr>
              <a:t>to</a:t>
            </a:r>
            <a:r>
              <a:rPr lang="en-GB" dirty="0" smtClean="0"/>
              <a:t> </a:t>
            </a:r>
            <a:r>
              <a:rPr lang="en-GB" b="1" dirty="0" smtClean="0">
                <a:solidFill>
                  <a:srgbClr val="0070C0"/>
                </a:solidFill>
              </a:rPr>
              <a:t>Charlie</a:t>
            </a:r>
          </a:p>
          <a:p>
            <a:pPr lvl="1"/>
            <a:r>
              <a:rPr lang="en-GB" b="1" dirty="0" smtClean="0">
                <a:solidFill>
                  <a:srgbClr val="FF0000"/>
                </a:solidFill>
              </a:rPr>
              <a:t>Preposition</a:t>
            </a:r>
            <a:r>
              <a:rPr lang="en-GB" dirty="0" smtClean="0"/>
              <a:t> + </a:t>
            </a:r>
            <a:r>
              <a:rPr lang="en-GB" b="1" dirty="0" smtClean="0">
                <a:solidFill>
                  <a:srgbClr val="0070C0"/>
                </a:solidFill>
              </a:rPr>
              <a:t>pronoun</a:t>
            </a:r>
            <a:r>
              <a:rPr lang="en-GB" dirty="0" smtClean="0"/>
              <a:t> 		I gave it </a:t>
            </a:r>
            <a:r>
              <a:rPr lang="en-GB" b="1" dirty="0" smtClean="0">
                <a:solidFill>
                  <a:srgbClr val="FF0000"/>
                </a:solidFill>
              </a:rPr>
              <a:t>to</a:t>
            </a:r>
            <a:r>
              <a:rPr lang="en-GB" dirty="0" smtClean="0"/>
              <a:t> </a:t>
            </a:r>
            <a:r>
              <a:rPr lang="en-GB" b="1" dirty="0" smtClean="0">
                <a:solidFill>
                  <a:srgbClr val="0070C0"/>
                </a:solidFill>
              </a:rPr>
              <a:t>him</a:t>
            </a:r>
          </a:p>
          <a:p>
            <a:pPr lvl="1"/>
            <a:r>
              <a:rPr lang="en-GB" b="1" dirty="0" smtClean="0">
                <a:solidFill>
                  <a:srgbClr val="FF0000"/>
                </a:solidFill>
              </a:rPr>
              <a:t>Preposition</a:t>
            </a:r>
            <a:r>
              <a:rPr lang="en-GB" dirty="0" smtClean="0"/>
              <a:t> + </a:t>
            </a:r>
            <a:r>
              <a:rPr lang="en-GB" b="1" dirty="0" smtClean="0">
                <a:solidFill>
                  <a:srgbClr val="0070C0"/>
                </a:solidFill>
              </a:rPr>
              <a:t>gerund	</a:t>
            </a:r>
            <a:r>
              <a:rPr lang="en-GB" dirty="0" smtClean="0"/>
              <a:t>	Charlie devotes his free time </a:t>
            </a:r>
            <a:r>
              <a:rPr lang="en-GB" b="1" dirty="0" smtClean="0">
                <a:solidFill>
                  <a:srgbClr val="FF0000"/>
                </a:solidFill>
              </a:rPr>
              <a:t>to </a:t>
            </a:r>
            <a:r>
              <a:rPr lang="en-GB" b="1" dirty="0" smtClean="0">
                <a:solidFill>
                  <a:srgbClr val="0070C0"/>
                </a:solidFill>
              </a:rPr>
              <a:t>reading</a:t>
            </a:r>
          </a:p>
          <a:p>
            <a:r>
              <a:rPr lang="en-GB" dirty="0" smtClean="0"/>
              <a:t>Some relationships expressed by prepositions are as follows:-</a:t>
            </a:r>
          </a:p>
          <a:p>
            <a:pPr lvl="1"/>
            <a:r>
              <a:rPr lang="en-GB" dirty="0" smtClean="0"/>
              <a:t>Space:	We ran </a:t>
            </a:r>
            <a:r>
              <a:rPr lang="en-GB" b="1" dirty="0" smtClean="0">
                <a:solidFill>
                  <a:srgbClr val="FF0000"/>
                </a:solidFill>
              </a:rPr>
              <a:t>across</a:t>
            </a:r>
            <a:r>
              <a:rPr lang="en-GB" dirty="0" smtClean="0"/>
              <a:t> the city</a:t>
            </a:r>
          </a:p>
          <a:p>
            <a:pPr lvl="1"/>
            <a:r>
              <a:rPr lang="en-GB" dirty="0" smtClean="0"/>
              <a:t>Time:	The plane landed </a:t>
            </a:r>
            <a:r>
              <a:rPr lang="en-GB" b="1" dirty="0" smtClean="0">
                <a:solidFill>
                  <a:srgbClr val="FF0000"/>
                </a:solidFill>
              </a:rPr>
              <a:t>at</a:t>
            </a:r>
            <a:r>
              <a:rPr lang="en-GB" dirty="0" smtClean="0"/>
              <a:t> 4:25pm precisely</a:t>
            </a:r>
          </a:p>
          <a:p>
            <a:pPr lvl="1"/>
            <a:r>
              <a:rPr lang="en-GB" dirty="0" smtClean="0"/>
              <a:t>Cause:	Travel is cheap for us </a:t>
            </a:r>
            <a:r>
              <a:rPr lang="en-GB" b="1" dirty="0" smtClean="0">
                <a:solidFill>
                  <a:srgbClr val="FF0000"/>
                </a:solidFill>
              </a:rPr>
              <a:t>because of </a:t>
            </a:r>
            <a:r>
              <a:rPr lang="en-GB" dirty="0" smtClean="0"/>
              <a:t>the strength of the dollar</a:t>
            </a:r>
          </a:p>
          <a:p>
            <a:pPr lvl="1"/>
            <a:r>
              <a:rPr lang="en-GB" dirty="0" smtClean="0"/>
              <a:t>Means: 	You unlock the door </a:t>
            </a:r>
            <a:r>
              <a:rPr lang="en-GB" b="1" dirty="0" smtClean="0">
                <a:solidFill>
                  <a:srgbClr val="FF0000"/>
                </a:solidFill>
              </a:rPr>
              <a:t>by</a:t>
            </a:r>
            <a:r>
              <a:rPr lang="en-GB" dirty="0" smtClean="0"/>
              <a:t> turning the key to the right </a:t>
            </a:r>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2</a:t>
            </a:fld>
            <a:endParaRPr lang="en-GB"/>
          </a:p>
        </p:txBody>
      </p:sp>
    </p:spTree>
    <p:extLst>
      <p:ext uri="{BB962C8B-B14F-4D97-AF65-F5344CB8AC3E}">
        <p14:creationId xmlns:p14="http://schemas.microsoft.com/office/powerpoint/2010/main" val="742558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prepositions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simplest preposition are only 2 letter words:-</a:t>
            </a:r>
          </a:p>
          <a:p>
            <a:pPr lvl="1"/>
            <a:r>
              <a:rPr lang="en-GB" dirty="0" smtClean="0"/>
              <a:t>At, as, by, in, of, on, to, up</a:t>
            </a:r>
          </a:p>
          <a:p>
            <a:r>
              <a:rPr lang="en-GB" dirty="0" smtClean="0"/>
              <a:t>Choosing the wrong preposition can dramatically alter the meaning of a sentence. </a:t>
            </a:r>
          </a:p>
          <a:p>
            <a:r>
              <a:rPr lang="en-GB" dirty="0" smtClean="0"/>
              <a:t>Dear Sir, Thank you for everything you did </a:t>
            </a:r>
            <a:r>
              <a:rPr lang="en-GB" b="1" u="sng" dirty="0" smtClean="0">
                <a:solidFill>
                  <a:srgbClr val="FF0000"/>
                </a:solidFill>
              </a:rPr>
              <a:t>for</a:t>
            </a:r>
            <a:r>
              <a:rPr lang="en-GB" dirty="0" smtClean="0"/>
              <a:t> us.</a:t>
            </a:r>
          </a:p>
          <a:p>
            <a:r>
              <a:rPr lang="en-GB" dirty="0" smtClean="0"/>
              <a:t>Dear </a:t>
            </a:r>
            <a:r>
              <a:rPr lang="en-GB" dirty="0"/>
              <a:t>Sir, Thank you for everything you did </a:t>
            </a:r>
            <a:r>
              <a:rPr lang="en-GB" b="1" u="sng" dirty="0">
                <a:solidFill>
                  <a:srgbClr val="FF0000"/>
                </a:solidFill>
              </a:rPr>
              <a:t>to</a:t>
            </a:r>
            <a:r>
              <a:rPr lang="en-GB" dirty="0"/>
              <a:t> us</a:t>
            </a:r>
            <a:endParaRPr lang="en-GB" dirty="0" smtClean="0"/>
          </a:p>
          <a:p>
            <a:pPr lvl="1"/>
            <a:r>
              <a:rPr lang="en-GB" b="1" dirty="0" smtClean="0">
                <a:solidFill>
                  <a:srgbClr val="FF0000"/>
                </a:solidFill>
              </a:rPr>
              <a:t>In the first example</a:t>
            </a:r>
            <a:r>
              <a:rPr lang="en-GB" dirty="0" smtClean="0"/>
              <a:t>, the students have expressed their gratitude for all the efforts made by their teacher (probably as a message on a thank you card at the end of a course)</a:t>
            </a:r>
          </a:p>
          <a:p>
            <a:pPr lvl="1"/>
            <a:r>
              <a:rPr lang="en-GB" b="1" dirty="0" smtClean="0">
                <a:solidFill>
                  <a:srgbClr val="FF0000"/>
                </a:solidFill>
              </a:rPr>
              <a:t>In the second example</a:t>
            </a:r>
            <a:r>
              <a:rPr lang="en-GB" dirty="0" smtClean="0"/>
              <a:t>, although grammatically correct, the connotation is negative and implies harm inflicted on the students by the teacher and so it is highly unlikely that the students would offer their thanks unless they were being sarcastic. </a:t>
            </a:r>
          </a:p>
          <a:p>
            <a:r>
              <a:rPr lang="en-GB" dirty="0" smtClean="0"/>
              <a:t>Prepositions occur so frequently in sentences that out understanding of them is crucial</a:t>
            </a:r>
          </a:p>
          <a:p>
            <a:r>
              <a:rPr lang="en-GB" dirty="0" smtClean="0"/>
              <a:t>Even native speakers can sometimes make mistakes with usage so it is vitally important that they are taught clearly to non-native speakers </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3</a:t>
            </a:fld>
            <a:endParaRPr lang="en-GB"/>
          </a:p>
        </p:txBody>
      </p:sp>
    </p:spTree>
    <p:extLst>
      <p:ext uri="{BB962C8B-B14F-4D97-AF65-F5344CB8AC3E}">
        <p14:creationId xmlns:p14="http://schemas.microsoft.com/office/powerpoint/2010/main" val="18677061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Extract from a newspaper with all single word prepositions highlighted</a:t>
            </a:r>
            <a:endParaRPr lang="en-GB" dirty="0"/>
          </a:p>
        </p:txBody>
      </p:sp>
      <p:sp>
        <p:nvSpPr>
          <p:cNvPr id="3" name="Content Placeholder 2"/>
          <p:cNvSpPr>
            <a:spLocks noGrp="1"/>
          </p:cNvSpPr>
          <p:nvPr>
            <p:ph idx="1"/>
          </p:nvPr>
        </p:nvSpPr>
        <p:spPr/>
        <p:txBody>
          <a:bodyPr/>
          <a:lstStyle/>
          <a:p>
            <a:pPr algn="just"/>
            <a:r>
              <a:rPr lang="en-GB" dirty="0" smtClean="0"/>
              <a:t>Ian Smith who runs Mr Whippy Leeds, has just been voted best ice cream van operator </a:t>
            </a:r>
            <a:r>
              <a:rPr lang="en-GB" b="1" u="sng" dirty="0" smtClean="0">
                <a:solidFill>
                  <a:srgbClr val="FF0000"/>
                </a:solidFill>
              </a:rPr>
              <a:t>in</a:t>
            </a:r>
            <a:r>
              <a:rPr lang="en-GB" dirty="0" smtClean="0"/>
              <a:t> the National Ice Cream Competition organised </a:t>
            </a:r>
            <a:r>
              <a:rPr lang="en-GB" b="1" u="sng" dirty="0" smtClean="0">
                <a:solidFill>
                  <a:srgbClr val="FF0000"/>
                </a:solidFill>
              </a:rPr>
              <a:t>by</a:t>
            </a:r>
            <a:r>
              <a:rPr lang="en-GB" dirty="0" smtClean="0"/>
              <a:t> the Ice Cream Alliance UK. Starting </a:t>
            </a:r>
            <a:r>
              <a:rPr lang="en-GB" b="1" u="sng" dirty="0" smtClean="0">
                <a:solidFill>
                  <a:srgbClr val="FF0000"/>
                </a:solidFill>
              </a:rPr>
              <a:t>as</a:t>
            </a:r>
            <a:r>
              <a:rPr lang="en-GB" dirty="0" smtClean="0"/>
              <a:t> a teenager, he built </a:t>
            </a:r>
            <a:r>
              <a:rPr lang="en-GB" b="1" u="sng" dirty="0" smtClean="0">
                <a:solidFill>
                  <a:srgbClr val="FF0000"/>
                </a:solidFill>
              </a:rPr>
              <a:t>up</a:t>
            </a:r>
            <a:r>
              <a:rPr lang="en-GB" dirty="0" smtClean="0"/>
              <a:t> his business </a:t>
            </a:r>
            <a:r>
              <a:rPr lang="en-GB" b="1" u="sng" dirty="0" smtClean="0">
                <a:solidFill>
                  <a:srgbClr val="FF0000"/>
                </a:solidFill>
              </a:rPr>
              <a:t>in</a:t>
            </a:r>
            <a:r>
              <a:rPr lang="en-GB" dirty="0" smtClean="0"/>
              <a:t> West Yorkshire </a:t>
            </a:r>
            <a:r>
              <a:rPr lang="en-GB" b="1" u="sng" dirty="0" smtClean="0">
                <a:solidFill>
                  <a:srgbClr val="FF0000"/>
                </a:solidFill>
              </a:rPr>
              <a:t>over</a:t>
            </a:r>
            <a:r>
              <a:rPr lang="en-GB" dirty="0" smtClean="0"/>
              <a:t> the years and now has a fleet </a:t>
            </a:r>
            <a:r>
              <a:rPr lang="en-GB" b="1" u="sng" dirty="0" smtClean="0">
                <a:solidFill>
                  <a:srgbClr val="FF0000"/>
                </a:solidFill>
              </a:rPr>
              <a:t>of</a:t>
            </a:r>
            <a:r>
              <a:rPr lang="en-GB" dirty="0" smtClean="0"/>
              <a:t> seven vans. He said winning the award was the perfect topping </a:t>
            </a:r>
            <a:r>
              <a:rPr lang="en-GB" b="1" u="sng" dirty="0" smtClean="0">
                <a:solidFill>
                  <a:srgbClr val="FF0000"/>
                </a:solidFill>
              </a:rPr>
              <a:t>to</a:t>
            </a:r>
            <a:r>
              <a:rPr lang="en-GB" dirty="0" smtClean="0"/>
              <a:t> a 42-year career, adding “This is fantastic”. I don’t think it’s sunk </a:t>
            </a:r>
            <a:r>
              <a:rPr lang="en-GB" b="1" u="sng" dirty="0" smtClean="0">
                <a:solidFill>
                  <a:srgbClr val="FF0000"/>
                </a:solidFill>
              </a:rPr>
              <a:t>in</a:t>
            </a:r>
            <a:r>
              <a:rPr lang="en-GB" dirty="0" smtClean="0"/>
              <a:t>. This is really good news </a:t>
            </a:r>
            <a:r>
              <a:rPr lang="en-GB" b="1" u="sng" dirty="0" smtClean="0">
                <a:solidFill>
                  <a:srgbClr val="FF0000"/>
                </a:solidFill>
              </a:rPr>
              <a:t>for </a:t>
            </a:r>
            <a:r>
              <a:rPr lang="en-GB" dirty="0" smtClean="0"/>
              <a:t>me, my family, and the business.</a:t>
            </a:r>
          </a:p>
          <a:p>
            <a:r>
              <a:rPr lang="en-GB" sz="1600" dirty="0" smtClean="0"/>
              <a:t>© Saturday 29</a:t>
            </a:r>
            <a:r>
              <a:rPr lang="en-GB" sz="1600" baseline="30000" dirty="0" smtClean="0"/>
              <a:t>th</a:t>
            </a:r>
            <a:r>
              <a:rPr lang="en-GB" sz="1600" dirty="0" smtClean="0"/>
              <a:t> February 2020, page 3 of the I-Paper. </a:t>
            </a:r>
            <a:r>
              <a:rPr lang="en-GB" dirty="0" smtClean="0"/>
              <a:t> </a:t>
            </a:r>
          </a:p>
          <a:p>
            <a:r>
              <a:rPr lang="en-GB" sz="1600" dirty="0" smtClean="0"/>
              <a:t>  87 words in article, preposition coverage </a:t>
            </a:r>
            <a:r>
              <a:rPr lang="en-GB" sz="1600" dirty="0"/>
              <a:t>12</a:t>
            </a:r>
            <a:r>
              <a:rPr lang="en-GB" sz="1600" dirty="0" smtClean="0"/>
              <a:t>%</a:t>
            </a:r>
            <a:endParaRPr lang="en-GB" sz="1600" dirty="0"/>
          </a:p>
        </p:txBody>
      </p:sp>
      <p:sp>
        <p:nvSpPr>
          <p:cNvPr id="4" name="Slide Number Placeholder 3"/>
          <p:cNvSpPr>
            <a:spLocks noGrp="1"/>
          </p:cNvSpPr>
          <p:nvPr>
            <p:ph type="sldNum" sz="quarter" idx="12"/>
          </p:nvPr>
        </p:nvSpPr>
        <p:spPr/>
        <p:txBody>
          <a:bodyPr/>
          <a:lstStyle/>
          <a:p>
            <a:fld id="{3A7F9C4E-E094-47F3-979E-CCAA59D38963}" type="slidenum">
              <a:rPr lang="en-GB" smtClean="0"/>
              <a:t>4</a:t>
            </a:fld>
            <a:endParaRPr lang="en-GB"/>
          </a:p>
        </p:txBody>
      </p:sp>
    </p:spTree>
    <p:extLst>
      <p:ext uri="{BB962C8B-B14F-4D97-AF65-F5344CB8AC3E}">
        <p14:creationId xmlns:p14="http://schemas.microsoft.com/office/powerpoint/2010/main" val="1287140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single word prepositions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73927586"/>
              </p:ext>
            </p:extLst>
          </p:nvPr>
        </p:nvGraphicFramePr>
        <p:xfrm>
          <a:off x="838200" y="1565189"/>
          <a:ext cx="9990223" cy="4876800"/>
        </p:xfrm>
        <a:graphic>
          <a:graphicData uri="http://schemas.openxmlformats.org/drawingml/2006/table">
            <a:tbl>
              <a:tblPr firstRow="1" firstCol="1" bandRow="1">
                <a:tableStyleId>{5C22544A-7EE6-4342-B048-85BDC9FD1C3A}</a:tableStyleId>
              </a:tblPr>
              <a:tblGrid>
                <a:gridCol w="2270578"/>
                <a:gridCol w="2270578"/>
                <a:gridCol w="2270578"/>
                <a:gridCol w="3178489"/>
              </a:tblGrid>
              <a:tr h="4402473">
                <a:tc>
                  <a:txBody>
                    <a:bodyPr/>
                    <a:lstStyle/>
                    <a:p>
                      <a:pPr algn="just">
                        <a:spcAft>
                          <a:spcPts val="0"/>
                        </a:spcAft>
                      </a:pPr>
                      <a:r>
                        <a:rPr lang="en-GB" sz="1600" dirty="0">
                          <a:effectLst/>
                        </a:rPr>
                        <a:t>aboard	</a:t>
                      </a:r>
                    </a:p>
                    <a:p>
                      <a:pPr algn="just">
                        <a:spcAft>
                          <a:spcPts val="0"/>
                        </a:spcAft>
                      </a:pPr>
                      <a:r>
                        <a:rPr lang="en-GB" sz="1600" dirty="0">
                          <a:effectLst/>
                        </a:rPr>
                        <a:t>about	</a:t>
                      </a:r>
                    </a:p>
                    <a:p>
                      <a:pPr algn="just">
                        <a:spcAft>
                          <a:spcPts val="0"/>
                        </a:spcAft>
                      </a:pPr>
                      <a:r>
                        <a:rPr lang="en-GB" sz="1600" dirty="0">
                          <a:effectLst/>
                        </a:rPr>
                        <a:t>above	</a:t>
                      </a:r>
                    </a:p>
                    <a:p>
                      <a:pPr algn="just">
                        <a:spcAft>
                          <a:spcPts val="0"/>
                        </a:spcAft>
                      </a:pPr>
                      <a:r>
                        <a:rPr lang="en-GB" sz="1600" dirty="0">
                          <a:effectLst/>
                        </a:rPr>
                        <a:t>across	</a:t>
                      </a:r>
                    </a:p>
                    <a:p>
                      <a:pPr algn="just">
                        <a:spcAft>
                          <a:spcPts val="0"/>
                        </a:spcAft>
                      </a:pPr>
                      <a:r>
                        <a:rPr lang="en-GB" sz="1600" dirty="0">
                          <a:effectLst/>
                        </a:rPr>
                        <a:t>after	</a:t>
                      </a:r>
                    </a:p>
                    <a:p>
                      <a:pPr algn="just">
                        <a:spcAft>
                          <a:spcPts val="0"/>
                        </a:spcAft>
                      </a:pPr>
                      <a:r>
                        <a:rPr lang="en-GB" sz="1600" dirty="0">
                          <a:effectLst/>
                        </a:rPr>
                        <a:t>against	</a:t>
                      </a:r>
                    </a:p>
                    <a:p>
                      <a:pPr algn="just">
                        <a:spcAft>
                          <a:spcPts val="0"/>
                        </a:spcAft>
                      </a:pPr>
                      <a:r>
                        <a:rPr lang="en-GB" sz="1600" dirty="0">
                          <a:effectLst/>
                        </a:rPr>
                        <a:t>along</a:t>
                      </a:r>
                    </a:p>
                    <a:p>
                      <a:pPr algn="just">
                        <a:spcAft>
                          <a:spcPts val="0"/>
                        </a:spcAft>
                      </a:pPr>
                      <a:r>
                        <a:rPr lang="en-GB" sz="1600" dirty="0">
                          <a:effectLst/>
                        </a:rPr>
                        <a:t>alongside</a:t>
                      </a:r>
                    </a:p>
                    <a:p>
                      <a:pPr algn="just">
                        <a:spcAft>
                          <a:spcPts val="0"/>
                        </a:spcAft>
                      </a:pPr>
                      <a:r>
                        <a:rPr lang="en-GB" sz="1600" dirty="0">
                          <a:effectLst/>
                        </a:rPr>
                        <a:t>amid</a:t>
                      </a:r>
                    </a:p>
                    <a:p>
                      <a:pPr algn="just">
                        <a:spcAft>
                          <a:spcPts val="0"/>
                        </a:spcAft>
                      </a:pPr>
                      <a:r>
                        <a:rPr lang="en-GB" sz="1600" dirty="0">
                          <a:effectLst/>
                        </a:rPr>
                        <a:t>amidst</a:t>
                      </a:r>
                    </a:p>
                    <a:p>
                      <a:pPr algn="just">
                        <a:spcAft>
                          <a:spcPts val="0"/>
                        </a:spcAft>
                      </a:pPr>
                      <a:r>
                        <a:rPr lang="en-GB" sz="1600" dirty="0">
                          <a:effectLst/>
                        </a:rPr>
                        <a:t>among</a:t>
                      </a:r>
                    </a:p>
                    <a:p>
                      <a:pPr algn="just">
                        <a:spcAft>
                          <a:spcPts val="0"/>
                        </a:spcAft>
                      </a:pPr>
                      <a:r>
                        <a:rPr lang="en-GB" sz="1600" dirty="0">
                          <a:effectLst/>
                        </a:rPr>
                        <a:t>around</a:t>
                      </a:r>
                    </a:p>
                    <a:p>
                      <a:pPr algn="just">
                        <a:spcAft>
                          <a:spcPts val="0"/>
                        </a:spcAft>
                      </a:pPr>
                      <a:r>
                        <a:rPr lang="en-GB" sz="1600" dirty="0">
                          <a:effectLst/>
                        </a:rPr>
                        <a:t>as</a:t>
                      </a:r>
                    </a:p>
                    <a:p>
                      <a:pPr algn="just">
                        <a:spcAft>
                          <a:spcPts val="0"/>
                        </a:spcAft>
                      </a:pPr>
                      <a:r>
                        <a:rPr lang="en-GB" sz="1600" dirty="0">
                          <a:effectLst/>
                        </a:rPr>
                        <a:t>astride</a:t>
                      </a:r>
                    </a:p>
                    <a:p>
                      <a:pPr algn="just">
                        <a:spcAft>
                          <a:spcPts val="0"/>
                        </a:spcAft>
                      </a:pPr>
                      <a:r>
                        <a:rPr lang="en-GB" sz="1600" dirty="0">
                          <a:effectLst/>
                        </a:rPr>
                        <a:t>at</a:t>
                      </a:r>
                    </a:p>
                    <a:p>
                      <a:pPr algn="just">
                        <a:spcAft>
                          <a:spcPts val="0"/>
                        </a:spcAft>
                      </a:pPr>
                      <a:r>
                        <a:rPr lang="en-GB" sz="1600" dirty="0">
                          <a:effectLst/>
                        </a:rPr>
                        <a:t>beneath	</a:t>
                      </a:r>
                    </a:p>
                    <a:p>
                      <a:pPr algn="just">
                        <a:spcAft>
                          <a:spcPts val="0"/>
                        </a:spcAft>
                      </a:pPr>
                      <a:r>
                        <a:rPr lang="en-GB" sz="1600" dirty="0">
                          <a:effectLst/>
                        </a:rPr>
                        <a:t>beside	</a:t>
                      </a:r>
                    </a:p>
                    <a:p>
                      <a:pPr algn="just">
                        <a:spcAft>
                          <a:spcPts val="0"/>
                        </a:spcAft>
                      </a:pPr>
                      <a:r>
                        <a:rPr lang="en-GB" sz="1600" dirty="0">
                          <a:effectLst/>
                        </a:rPr>
                        <a:t>besides</a:t>
                      </a:r>
                    </a:p>
                    <a:p>
                      <a:pPr algn="just">
                        <a:spcAft>
                          <a:spcPts val="0"/>
                        </a:spcAft>
                      </a:pPr>
                      <a:r>
                        <a:rPr lang="en-GB" sz="1600" dirty="0">
                          <a:effectLst/>
                        </a:rPr>
                        <a:t>between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beyond	</a:t>
                      </a:r>
                    </a:p>
                    <a:p>
                      <a:pPr algn="just">
                        <a:spcAft>
                          <a:spcPts val="0"/>
                        </a:spcAft>
                      </a:pPr>
                      <a:r>
                        <a:rPr lang="en-GB" sz="1600" dirty="0">
                          <a:effectLst/>
                        </a:rPr>
                        <a:t>by	</a:t>
                      </a:r>
                    </a:p>
                    <a:p>
                      <a:pPr algn="just">
                        <a:spcAft>
                          <a:spcPts val="0"/>
                        </a:spcAft>
                      </a:pPr>
                      <a:r>
                        <a:rPr lang="en-GB" sz="1600" dirty="0">
                          <a:effectLst/>
                        </a:rPr>
                        <a:t>bar</a:t>
                      </a:r>
                    </a:p>
                    <a:p>
                      <a:pPr algn="just">
                        <a:spcAft>
                          <a:spcPts val="0"/>
                        </a:spcAft>
                      </a:pPr>
                      <a:r>
                        <a:rPr lang="en-GB" sz="1600" dirty="0">
                          <a:effectLst/>
                        </a:rPr>
                        <a:t>barring</a:t>
                      </a:r>
                    </a:p>
                    <a:p>
                      <a:pPr algn="just">
                        <a:spcAft>
                          <a:spcPts val="0"/>
                        </a:spcAft>
                      </a:pPr>
                      <a:r>
                        <a:rPr lang="en-GB" sz="1600" dirty="0">
                          <a:effectLst/>
                        </a:rPr>
                        <a:t>before</a:t>
                      </a:r>
                    </a:p>
                    <a:p>
                      <a:pPr algn="just">
                        <a:spcAft>
                          <a:spcPts val="0"/>
                        </a:spcAft>
                      </a:pPr>
                      <a:r>
                        <a:rPr lang="en-GB" sz="1600" dirty="0">
                          <a:effectLst/>
                        </a:rPr>
                        <a:t>behind</a:t>
                      </a:r>
                    </a:p>
                    <a:p>
                      <a:pPr algn="just">
                        <a:spcAft>
                          <a:spcPts val="0"/>
                        </a:spcAft>
                      </a:pPr>
                      <a:r>
                        <a:rPr lang="en-GB" sz="1600" dirty="0">
                          <a:effectLst/>
                        </a:rPr>
                        <a:t>below</a:t>
                      </a:r>
                    </a:p>
                    <a:p>
                      <a:pPr algn="just">
                        <a:spcAft>
                          <a:spcPts val="0"/>
                        </a:spcAft>
                      </a:pPr>
                      <a:r>
                        <a:rPr lang="en-GB" sz="1600" dirty="0">
                          <a:effectLst/>
                        </a:rPr>
                        <a:t>concerning</a:t>
                      </a:r>
                    </a:p>
                    <a:p>
                      <a:pPr algn="just">
                        <a:spcAft>
                          <a:spcPts val="0"/>
                        </a:spcAft>
                      </a:pPr>
                      <a:r>
                        <a:rPr lang="en-GB" sz="1600" dirty="0">
                          <a:effectLst/>
                        </a:rPr>
                        <a:t>considering</a:t>
                      </a:r>
                    </a:p>
                    <a:p>
                      <a:pPr algn="just">
                        <a:spcAft>
                          <a:spcPts val="0"/>
                        </a:spcAft>
                      </a:pPr>
                      <a:r>
                        <a:rPr lang="en-GB" sz="1600" dirty="0">
                          <a:effectLst/>
                        </a:rPr>
                        <a:t>despite</a:t>
                      </a:r>
                    </a:p>
                    <a:p>
                      <a:pPr algn="just">
                        <a:spcAft>
                          <a:spcPts val="0"/>
                        </a:spcAft>
                      </a:pPr>
                      <a:r>
                        <a:rPr lang="en-GB" sz="1600" dirty="0">
                          <a:effectLst/>
                        </a:rPr>
                        <a:t>down</a:t>
                      </a:r>
                    </a:p>
                    <a:p>
                      <a:pPr algn="just">
                        <a:spcAft>
                          <a:spcPts val="0"/>
                        </a:spcAft>
                      </a:pPr>
                      <a:r>
                        <a:rPr lang="en-GB" sz="1600" dirty="0">
                          <a:effectLst/>
                        </a:rPr>
                        <a:t>during</a:t>
                      </a:r>
                    </a:p>
                    <a:p>
                      <a:pPr algn="just">
                        <a:spcAft>
                          <a:spcPts val="0"/>
                        </a:spcAft>
                      </a:pPr>
                      <a:r>
                        <a:rPr lang="en-GB" sz="1600" dirty="0">
                          <a:effectLst/>
                        </a:rPr>
                        <a:t>except</a:t>
                      </a:r>
                    </a:p>
                    <a:p>
                      <a:pPr algn="just">
                        <a:spcAft>
                          <a:spcPts val="0"/>
                        </a:spcAft>
                      </a:pPr>
                      <a:r>
                        <a:rPr lang="en-GB" sz="1600" dirty="0">
                          <a:effectLst/>
                        </a:rPr>
                        <a:t>excepting</a:t>
                      </a:r>
                    </a:p>
                    <a:p>
                      <a:pPr algn="just">
                        <a:spcAft>
                          <a:spcPts val="0"/>
                        </a:spcAft>
                      </a:pPr>
                      <a:r>
                        <a:rPr lang="en-GB" sz="1600" dirty="0">
                          <a:effectLst/>
                        </a:rPr>
                        <a:t>excluding</a:t>
                      </a:r>
                    </a:p>
                    <a:p>
                      <a:pPr algn="just">
                        <a:spcAft>
                          <a:spcPts val="0"/>
                        </a:spcAft>
                      </a:pPr>
                      <a:r>
                        <a:rPr lang="en-GB" sz="1600" dirty="0">
                          <a:effectLst/>
                        </a:rPr>
                        <a:t>following</a:t>
                      </a:r>
                    </a:p>
                    <a:p>
                      <a:pPr algn="just">
                        <a:spcAft>
                          <a:spcPts val="0"/>
                        </a:spcAft>
                      </a:pPr>
                      <a:r>
                        <a:rPr lang="en-GB" sz="1600" dirty="0">
                          <a:effectLst/>
                        </a:rPr>
                        <a:t>for	</a:t>
                      </a:r>
                    </a:p>
                    <a:p>
                      <a:pPr algn="just">
                        <a:spcAft>
                          <a:spcPts val="0"/>
                        </a:spcAft>
                      </a:pPr>
                      <a:r>
                        <a:rPr lang="en-GB" sz="1600" dirty="0">
                          <a:effectLst/>
                        </a:rPr>
                        <a:t>from	</a:t>
                      </a:r>
                    </a:p>
                    <a:p>
                      <a:pPr algn="just">
                        <a:spcAft>
                          <a:spcPts val="0"/>
                        </a:spcAft>
                      </a:pPr>
                      <a:r>
                        <a:rPr lang="en-GB" sz="1600" dirty="0">
                          <a:effectLst/>
                        </a:rPr>
                        <a:t>in</a:t>
                      </a:r>
                    </a:p>
                    <a:p>
                      <a:pPr algn="just">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including</a:t>
                      </a:r>
                    </a:p>
                    <a:p>
                      <a:pPr algn="just">
                        <a:spcAft>
                          <a:spcPts val="0"/>
                        </a:spcAft>
                      </a:pPr>
                      <a:r>
                        <a:rPr lang="en-GB" sz="1600" dirty="0">
                          <a:effectLst/>
                        </a:rPr>
                        <a:t>inside</a:t>
                      </a:r>
                    </a:p>
                    <a:p>
                      <a:pPr algn="just">
                        <a:spcAft>
                          <a:spcPts val="0"/>
                        </a:spcAft>
                      </a:pPr>
                      <a:r>
                        <a:rPr lang="en-GB" sz="1600" dirty="0">
                          <a:effectLst/>
                        </a:rPr>
                        <a:t>into</a:t>
                      </a:r>
                    </a:p>
                    <a:p>
                      <a:pPr algn="just">
                        <a:spcAft>
                          <a:spcPts val="0"/>
                        </a:spcAft>
                      </a:pPr>
                      <a:r>
                        <a:rPr lang="en-GB" sz="1600" dirty="0">
                          <a:effectLst/>
                        </a:rPr>
                        <a:t>notwithstanding</a:t>
                      </a:r>
                    </a:p>
                    <a:p>
                      <a:pPr algn="just">
                        <a:spcAft>
                          <a:spcPts val="0"/>
                        </a:spcAft>
                      </a:pPr>
                      <a:r>
                        <a:rPr lang="en-GB" sz="1600" dirty="0">
                          <a:effectLst/>
                        </a:rPr>
                        <a:t>of</a:t>
                      </a:r>
                    </a:p>
                    <a:p>
                      <a:pPr algn="just">
                        <a:spcAft>
                          <a:spcPts val="0"/>
                        </a:spcAft>
                      </a:pPr>
                      <a:r>
                        <a:rPr lang="en-GB" sz="1600" dirty="0">
                          <a:effectLst/>
                        </a:rPr>
                        <a:t>off</a:t>
                      </a:r>
                    </a:p>
                    <a:p>
                      <a:pPr algn="just">
                        <a:spcAft>
                          <a:spcPts val="0"/>
                        </a:spcAft>
                      </a:pPr>
                      <a:r>
                        <a:rPr lang="en-GB" sz="1600" dirty="0">
                          <a:effectLst/>
                        </a:rPr>
                        <a:t>on	</a:t>
                      </a:r>
                    </a:p>
                    <a:p>
                      <a:pPr algn="just">
                        <a:spcAft>
                          <a:spcPts val="0"/>
                        </a:spcAft>
                      </a:pPr>
                      <a:r>
                        <a:rPr lang="en-GB" sz="1600" dirty="0">
                          <a:effectLst/>
                        </a:rPr>
                        <a:t>like	</a:t>
                      </a:r>
                    </a:p>
                    <a:p>
                      <a:pPr algn="just">
                        <a:spcAft>
                          <a:spcPts val="0"/>
                        </a:spcAft>
                      </a:pPr>
                      <a:r>
                        <a:rPr lang="en-GB" sz="1600" dirty="0">
                          <a:effectLst/>
                        </a:rPr>
                        <a:t>minus</a:t>
                      </a:r>
                    </a:p>
                    <a:p>
                      <a:pPr algn="just">
                        <a:spcAft>
                          <a:spcPts val="0"/>
                        </a:spcAft>
                      </a:pPr>
                      <a:r>
                        <a:rPr lang="en-GB" sz="1600" dirty="0">
                          <a:effectLst/>
                        </a:rPr>
                        <a:t>near</a:t>
                      </a:r>
                    </a:p>
                    <a:p>
                      <a:pPr algn="just">
                        <a:spcAft>
                          <a:spcPts val="0"/>
                        </a:spcAft>
                      </a:pPr>
                      <a:r>
                        <a:rPr lang="en-GB" sz="1600" dirty="0">
                          <a:effectLst/>
                        </a:rPr>
                        <a:t>onto</a:t>
                      </a:r>
                    </a:p>
                    <a:p>
                      <a:pPr algn="just">
                        <a:spcAft>
                          <a:spcPts val="0"/>
                        </a:spcAft>
                      </a:pPr>
                      <a:r>
                        <a:rPr lang="en-GB" sz="1600" dirty="0">
                          <a:effectLst/>
                        </a:rPr>
                        <a:t>opposite</a:t>
                      </a:r>
                    </a:p>
                    <a:p>
                      <a:pPr algn="just">
                        <a:spcAft>
                          <a:spcPts val="0"/>
                        </a:spcAft>
                      </a:pPr>
                      <a:r>
                        <a:rPr lang="en-GB" sz="1600" dirty="0">
                          <a:effectLst/>
                        </a:rPr>
                        <a:t>outside</a:t>
                      </a:r>
                    </a:p>
                    <a:p>
                      <a:pPr algn="just">
                        <a:spcAft>
                          <a:spcPts val="0"/>
                        </a:spcAft>
                      </a:pPr>
                      <a:r>
                        <a:rPr lang="en-GB" sz="1600" dirty="0">
                          <a:effectLst/>
                        </a:rPr>
                        <a:t>over	</a:t>
                      </a:r>
                    </a:p>
                    <a:p>
                      <a:pPr algn="just">
                        <a:spcAft>
                          <a:spcPts val="0"/>
                        </a:spcAft>
                      </a:pPr>
                      <a:r>
                        <a:rPr lang="en-GB" sz="1600" dirty="0">
                          <a:effectLst/>
                        </a:rPr>
                        <a:t>past</a:t>
                      </a:r>
                    </a:p>
                    <a:p>
                      <a:pPr algn="just">
                        <a:spcAft>
                          <a:spcPts val="0"/>
                        </a:spcAft>
                      </a:pPr>
                      <a:r>
                        <a:rPr lang="en-GB" sz="1600" dirty="0">
                          <a:effectLst/>
                        </a:rPr>
                        <a:t>pending</a:t>
                      </a:r>
                    </a:p>
                    <a:p>
                      <a:pPr algn="just">
                        <a:spcAft>
                          <a:spcPts val="0"/>
                        </a:spcAft>
                      </a:pPr>
                      <a:r>
                        <a:rPr lang="en-GB" sz="1600" dirty="0">
                          <a:effectLst/>
                        </a:rPr>
                        <a:t>per</a:t>
                      </a:r>
                    </a:p>
                    <a:p>
                      <a:pPr algn="just">
                        <a:spcAft>
                          <a:spcPts val="0"/>
                        </a:spcAft>
                      </a:pPr>
                      <a:r>
                        <a:rPr lang="en-GB" sz="1600" dirty="0">
                          <a:effectLst/>
                        </a:rPr>
                        <a:t>plus</a:t>
                      </a:r>
                    </a:p>
                    <a:p>
                      <a:pPr algn="just">
                        <a:spcAft>
                          <a:spcPts val="0"/>
                        </a:spcAft>
                      </a:pPr>
                      <a:r>
                        <a:rPr lang="en-GB" sz="1600" dirty="0">
                          <a:effectLst/>
                        </a:rPr>
                        <a:t>regarding</a:t>
                      </a:r>
                    </a:p>
                    <a:p>
                      <a:pPr algn="just">
                        <a:spcAft>
                          <a:spcPts val="0"/>
                        </a:spcAft>
                      </a:pPr>
                      <a:r>
                        <a:rPr lang="en-GB" sz="1600" dirty="0">
                          <a:effectLst/>
                        </a:rPr>
                        <a:t> </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round</a:t>
                      </a:r>
                    </a:p>
                    <a:p>
                      <a:pPr algn="just">
                        <a:spcAft>
                          <a:spcPts val="0"/>
                        </a:spcAft>
                      </a:pPr>
                      <a:r>
                        <a:rPr lang="en-GB" sz="1600" dirty="0">
                          <a:effectLst/>
                        </a:rPr>
                        <a:t>save</a:t>
                      </a:r>
                    </a:p>
                    <a:p>
                      <a:pPr algn="just">
                        <a:spcAft>
                          <a:spcPts val="0"/>
                        </a:spcAft>
                      </a:pPr>
                      <a:r>
                        <a:rPr lang="en-GB" sz="1600" dirty="0">
                          <a:effectLst/>
                        </a:rPr>
                        <a:t>since</a:t>
                      </a:r>
                    </a:p>
                    <a:p>
                      <a:pPr algn="just">
                        <a:spcAft>
                          <a:spcPts val="0"/>
                        </a:spcAft>
                      </a:pPr>
                      <a:r>
                        <a:rPr lang="en-GB" sz="1600" dirty="0">
                          <a:effectLst/>
                        </a:rPr>
                        <a:t>than</a:t>
                      </a:r>
                    </a:p>
                    <a:p>
                      <a:pPr algn="just">
                        <a:spcAft>
                          <a:spcPts val="0"/>
                        </a:spcAft>
                      </a:pPr>
                      <a:r>
                        <a:rPr lang="en-GB" sz="1600" dirty="0">
                          <a:effectLst/>
                        </a:rPr>
                        <a:t>through</a:t>
                      </a:r>
                    </a:p>
                    <a:p>
                      <a:pPr algn="just">
                        <a:spcAft>
                          <a:spcPts val="0"/>
                        </a:spcAft>
                      </a:pPr>
                      <a:r>
                        <a:rPr lang="en-GB" sz="1600" dirty="0">
                          <a:effectLst/>
                        </a:rPr>
                        <a:t>throughout</a:t>
                      </a:r>
                    </a:p>
                    <a:p>
                      <a:pPr algn="just">
                        <a:spcAft>
                          <a:spcPts val="0"/>
                        </a:spcAft>
                      </a:pPr>
                      <a:r>
                        <a:rPr lang="en-GB" sz="1600" dirty="0">
                          <a:effectLst/>
                        </a:rPr>
                        <a:t>till</a:t>
                      </a:r>
                    </a:p>
                    <a:p>
                      <a:pPr algn="just">
                        <a:spcAft>
                          <a:spcPts val="0"/>
                        </a:spcAft>
                      </a:pPr>
                      <a:r>
                        <a:rPr lang="en-GB" sz="1600" dirty="0">
                          <a:effectLst/>
                        </a:rPr>
                        <a:t>to</a:t>
                      </a:r>
                    </a:p>
                    <a:p>
                      <a:pPr algn="just">
                        <a:spcAft>
                          <a:spcPts val="0"/>
                        </a:spcAft>
                      </a:pPr>
                      <a:r>
                        <a:rPr lang="en-GB" sz="1600" dirty="0">
                          <a:effectLst/>
                        </a:rPr>
                        <a:t>toward</a:t>
                      </a:r>
                    </a:p>
                    <a:p>
                      <a:pPr algn="just">
                        <a:spcAft>
                          <a:spcPts val="0"/>
                        </a:spcAft>
                      </a:pPr>
                      <a:r>
                        <a:rPr lang="en-GB" sz="1600" dirty="0">
                          <a:effectLst/>
                        </a:rPr>
                        <a:t>under</a:t>
                      </a:r>
                    </a:p>
                    <a:p>
                      <a:pPr algn="just">
                        <a:spcAft>
                          <a:spcPts val="0"/>
                        </a:spcAft>
                      </a:pPr>
                      <a:r>
                        <a:rPr lang="en-GB" sz="1600" dirty="0">
                          <a:effectLst/>
                        </a:rPr>
                        <a:t>underneath</a:t>
                      </a:r>
                    </a:p>
                    <a:p>
                      <a:pPr algn="just">
                        <a:spcAft>
                          <a:spcPts val="0"/>
                        </a:spcAft>
                      </a:pPr>
                      <a:r>
                        <a:rPr lang="en-GB" sz="1600" dirty="0">
                          <a:effectLst/>
                        </a:rPr>
                        <a:t>unlike</a:t>
                      </a:r>
                    </a:p>
                    <a:p>
                      <a:pPr algn="just">
                        <a:spcAft>
                          <a:spcPts val="0"/>
                        </a:spcAft>
                      </a:pPr>
                      <a:r>
                        <a:rPr lang="en-GB" sz="1600" dirty="0">
                          <a:effectLst/>
                        </a:rPr>
                        <a:t>until</a:t>
                      </a:r>
                    </a:p>
                    <a:p>
                      <a:pPr algn="just">
                        <a:spcAft>
                          <a:spcPts val="0"/>
                        </a:spcAft>
                      </a:pPr>
                      <a:r>
                        <a:rPr lang="en-GB" sz="1600" dirty="0">
                          <a:effectLst/>
                        </a:rPr>
                        <a:t>up</a:t>
                      </a:r>
                    </a:p>
                    <a:p>
                      <a:pPr algn="just">
                        <a:spcAft>
                          <a:spcPts val="0"/>
                        </a:spcAft>
                      </a:pPr>
                      <a:r>
                        <a:rPr lang="en-GB" sz="1600" dirty="0">
                          <a:effectLst/>
                        </a:rPr>
                        <a:t>upon</a:t>
                      </a:r>
                    </a:p>
                    <a:p>
                      <a:pPr algn="just">
                        <a:spcAft>
                          <a:spcPts val="0"/>
                        </a:spcAft>
                      </a:pPr>
                      <a:r>
                        <a:rPr lang="en-GB" sz="1600" dirty="0">
                          <a:effectLst/>
                        </a:rPr>
                        <a:t>via</a:t>
                      </a:r>
                    </a:p>
                    <a:p>
                      <a:pPr algn="just">
                        <a:spcAft>
                          <a:spcPts val="0"/>
                        </a:spcAft>
                      </a:pPr>
                      <a:r>
                        <a:rPr lang="en-GB" sz="1600" dirty="0">
                          <a:effectLst/>
                        </a:rPr>
                        <a:t>with</a:t>
                      </a:r>
                    </a:p>
                    <a:p>
                      <a:pPr algn="just">
                        <a:spcAft>
                          <a:spcPts val="0"/>
                        </a:spcAft>
                      </a:pPr>
                      <a:r>
                        <a:rPr lang="en-GB" sz="1600" dirty="0">
                          <a:effectLst/>
                        </a:rPr>
                        <a:t>within</a:t>
                      </a:r>
                    </a:p>
                    <a:p>
                      <a:pPr algn="just">
                        <a:spcAft>
                          <a:spcPts val="0"/>
                        </a:spcAft>
                      </a:pPr>
                      <a:r>
                        <a:rPr lang="en-GB" sz="1600" dirty="0">
                          <a:effectLst/>
                        </a:rPr>
                        <a:t>without</a:t>
                      </a:r>
                    </a:p>
                    <a:p>
                      <a:pPr algn="just">
                        <a:spcAft>
                          <a:spcPts val="0"/>
                        </a:spcAft>
                      </a:pPr>
                      <a:r>
                        <a:rPr lang="en-GB" sz="1600" dirty="0">
                          <a:effectLst/>
                        </a:rPr>
                        <a:t>worth</a:t>
                      </a:r>
                      <a:endParaRPr lang="en-GB" sz="16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
        <p:nvSpPr>
          <p:cNvPr id="3" name="Slide Number Placeholder 2"/>
          <p:cNvSpPr>
            <a:spLocks noGrp="1"/>
          </p:cNvSpPr>
          <p:nvPr>
            <p:ph type="sldNum" sz="quarter" idx="12"/>
          </p:nvPr>
        </p:nvSpPr>
        <p:spPr/>
        <p:txBody>
          <a:bodyPr/>
          <a:lstStyle/>
          <a:p>
            <a:fld id="{3A7F9C4E-E094-47F3-979E-CCAA59D38963}" type="slidenum">
              <a:rPr lang="en-GB" smtClean="0"/>
              <a:t>5</a:t>
            </a:fld>
            <a:endParaRPr lang="en-GB"/>
          </a:p>
        </p:txBody>
      </p:sp>
    </p:spTree>
    <p:extLst>
      <p:ext uri="{BB962C8B-B14F-4D97-AF65-F5344CB8AC3E}">
        <p14:creationId xmlns:p14="http://schemas.microsoft.com/office/powerpoint/2010/main" val="37436588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multi-word prepositions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74053991"/>
              </p:ext>
            </p:extLst>
          </p:nvPr>
        </p:nvGraphicFramePr>
        <p:xfrm>
          <a:off x="724931" y="1690688"/>
          <a:ext cx="8460258" cy="3657600"/>
        </p:xfrm>
        <a:graphic>
          <a:graphicData uri="http://schemas.openxmlformats.org/drawingml/2006/table">
            <a:tbl>
              <a:tblPr firstRow="1" firstCol="1" bandRow="1">
                <a:tableStyleId>{5C22544A-7EE6-4342-B048-85BDC9FD1C3A}</a:tableStyleId>
              </a:tblPr>
              <a:tblGrid>
                <a:gridCol w="2820086"/>
                <a:gridCol w="2820086"/>
                <a:gridCol w="2820086"/>
              </a:tblGrid>
              <a:tr h="3342631">
                <a:tc>
                  <a:txBody>
                    <a:bodyPr/>
                    <a:lstStyle/>
                    <a:p>
                      <a:pPr algn="just">
                        <a:spcAft>
                          <a:spcPts val="0"/>
                        </a:spcAft>
                      </a:pPr>
                      <a:r>
                        <a:rPr lang="en-GB" sz="1600" dirty="0">
                          <a:effectLst/>
                        </a:rPr>
                        <a:t>according to</a:t>
                      </a:r>
                    </a:p>
                    <a:p>
                      <a:pPr algn="just">
                        <a:spcAft>
                          <a:spcPts val="0"/>
                        </a:spcAft>
                      </a:pPr>
                      <a:r>
                        <a:rPr lang="en-GB" sz="1600" dirty="0">
                          <a:effectLst/>
                        </a:rPr>
                        <a:t>across from</a:t>
                      </a:r>
                    </a:p>
                    <a:p>
                      <a:pPr algn="just">
                        <a:spcAft>
                          <a:spcPts val="0"/>
                        </a:spcAft>
                      </a:pPr>
                      <a:r>
                        <a:rPr lang="en-GB" sz="1600" dirty="0">
                          <a:effectLst/>
                        </a:rPr>
                        <a:t>ahead of</a:t>
                      </a:r>
                    </a:p>
                    <a:p>
                      <a:pPr algn="just">
                        <a:spcAft>
                          <a:spcPts val="0"/>
                        </a:spcAft>
                      </a:pPr>
                      <a:r>
                        <a:rPr lang="en-GB" sz="1600" dirty="0">
                          <a:effectLst/>
                        </a:rPr>
                        <a:t>along with</a:t>
                      </a:r>
                    </a:p>
                    <a:p>
                      <a:pPr algn="just">
                        <a:spcAft>
                          <a:spcPts val="0"/>
                        </a:spcAft>
                      </a:pPr>
                      <a:r>
                        <a:rPr lang="en-GB" sz="1600" dirty="0">
                          <a:effectLst/>
                        </a:rPr>
                        <a:t>apart from</a:t>
                      </a:r>
                    </a:p>
                    <a:p>
                      <a:pPr algn="just">
                        <a:spcAft>
                          <a:spcPts val="0"/>
                        </a:spcAft>
                      </a:pPr>
                      <a:r>
                        <a:rPr lang="en-GB" sz="1600" dirty="0">
                          <a:effectLst/>
                        </a:rPr>
                        <a:t>as for		</a:t>
                      </a:r>
                    </a:p>
                    <a:p>
                      <a:pPr algn="just">
                        <a:spcAft>
                          <a:spcPts val="0"/>
                        </a:spcAft>
                      </a:pPr>
                      <a:r>
                        <a:rPr lang="en-GB" sz="1600" dirty="0">
                          <a:effectLst/>
                        </a:rPr>
                        <a:t>as to</a:t>
                      </a:r>
                    </a:p>
                    <a:p>
                      <a:pPr algn="just">
                        <a:spcAft>
                          <a:spcPts val="0"/>
                        </a:spcAft>
                      </a:pPr>
                      <a:r>
                        <a:rPr lang="en-GB" sz="1600" dirty="0">
                          <a:effectLst/>
                        </a:rPr>
                        <a:t>aside from</a:t>
                      </a:r>
                    </a:p>
                    <a:p>
                      <a:pPr algn="just">
                        <a:spcAft>
                          <a:spcPts val="0"/>
                        </a:spcAft>
                      </a:pPr>
                      <a:r>
                        <a:rPr lang="en-GB" sz="1600" dirty="0">
                          <a:effectLst/>
                        </a:rPr>
                        <a:t>away from</a:t>
                      </a:r>
                    </a:p>
                    <a:p>
                      <a:pPr algn="just">
                        <a:spcAft>
                          <a:spcPts val="0"/>
                        </a:spcAft>
                      </a:pPr>
                      <a:r>
                        <a:rPr lang="en-GB" sz="1600" dirty="0">
                          <a:effectLst/>
                        </a:rPr>
                        <a:t>because of</a:t>
                      </a:r>
                    </a:p>
                    <a:p>
                      <a:pPr algn="just">
                        <a:spcAft>
                          <a:spcPts val="0"/>
                        </a:spcAft>
                      </a:pPr>
                      <a:r>
                        <a:rPr lang="en-GB" sz="1600" dirty="0">
                          <a:effectLst/>
                        </a:rPr>
                        <a:t>by means of</a:t>
                      </a:r>
                    </a:p>
                    <a:p>
                      <a:pPr algn="just">
                        <a:spcAft>
                          <a:spcPts val="0"/>
                        </a:spcAft>
                      </a:pPr>
                      <a:r>
                        <a:rPr lang="en-GB" sz="1600" dirty="0">
                          <a:effectLst/>
                        </a:rPr>
                        <a:t>close to</a:t>
                      </a:r>
                    </a:p>
                    <a:p>
                      <a:pPr algn="just">
                        <a:spcAft>
                          <a:spcPts val="0"/>
                        </a:spcAft>
                      </a:pPr>
                      <a:r>
                        <a:rPr lang="en-GB" sz="1600" dirty="0">
                          <a:effectLst/>
                        </a:rPr>
                        <a:t>contrary to</a:t>
                      </a:r>
                    </a:p>
                    <a:p>
                      <a:pPr algn="just">
                        <a:spcAft>
                          <a:spcPts val="0"/>
                        </a:spcAft>
                      </a:pPr>
                      <a:r>
                        <a:rPr lang="en-GB" sz="1600" dirty="0">
                          <a:effectLst/>
                        </a:rPr>
                        <a:t>depending on</a:t>
                      </a:r>
                    </a:p>
                    <a:p>
                      <a:pPr algn="just">
                        <a:spcAft>
                          <a:spcPts val="0"/>
                        </a:spcAft>
                      </a:pPr>
                      <a:r>
                        <a:rPr lang="en-GB" sz="1600" dirty="0">
                          <a:effectLst/>
                        </a:rPr>
                        <a:t>due to</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except for</a:t>
                      </a:r>
                    </a:p>
                    <a:p>
                      <a:pPr algn="just">
                        <a:spcAft>
                          <a:spcPts val="0"/>
                        </a:spcAft>
                      </a:pPr>
                      <a:r>
                        <a:rPr lang="en-GB" sz="1600" dirty="0">
                          <a:effectLst/>
                        </a:rPr>
                        <a:t>forward of</a:t>
                      </a:r>
                    </a:p>
                    <a:p>
                      <a:pPr algn="just">
                        <a:spcAft>
                          <a:spcPts val="0"/>
                        </a:spcAft>
                      </a:pPr>
                      <a:r>
                        <a:rPr lang="en-GB" sz="1600" dirty="0">
                          <a:effectLst/>
                        </a:rPr>
                        <a:t>in between</a:t>
                      </a:r>
                    </a:p>
                    <a:p>
                      <a:pPr algn="just">
                        <a:spcAft>
                          <a:spcPts val="0"/>
                        </a:spcAft>
                      </a:pPr>
                      <a:r>
                        <a:rPr lang="en-GB" sz="1600" dirty="0">
                          <a:effectLst/>
                        </a:rPr>
                        <a:t>in favour of</a:t>
                      </a:r>
                    </a:p>
                    <a:p>
                      <a:pPr algn="just">
                        <a:spcAft>
                          <a:spcPts val="0"/>
                        </a:spcAft>
                      </a:pPr>
                      <a:r>
                        <a:rPr lang="en-GB" sz="1600" dirty="0">
                          <a:effectLst/>
                        </a:rPr>
                        <a:t>in front of</a:t>
                      </a:r>
                    </a:p>
                    <a:p>
                      <a:pPr algn="just">
                        <a:spcAft>
                          <a:spcPts val="0"/>
                        </a:spcAft>
                      </a:pPr>
                      <a:r>
                        <a:rPr lang="en-GB" sz="1600" dirty="0">
                          <a:effectLst/>
                        </a:rPr>
                        <a:t>in lieu of</a:t>
                      </a:r>
                    </a:p>
                    <a:p>
                      <a:pPr algn="just">
                        <a:spcAft>
                          <a:spcPts val="0"/>
                        </a:spcAft>
                      </a:pPr>
                      <a:r>
                        <a:rPr lang="en-GB" sz="1600" dirty="0">
                          <a:effectLst/>
                        </a:rPr>
                        <a:t>in spite of</a:t>
                      </a:r>
                    </a:p>
                    <a:p>
                      <a:pPr algn="just">
                        <a:spcAft>
                          <a:spcPts val="0"/>
                        </a:spcAft>
                      </a:pPr>
                      <a:r>
                        <a:rPr lang="en-GB" sz="1600" dirty="0">
                          <a:effectLst/>
                        </a:rPr>
                        <a:t>inside of</a:t>
                      </a:r>
                    </a:p>
                    <a:p>
                      <a:pPr algn="just">
                        <a:spcAft>
                          <a:spcPts val="0"/>
                        </a:spcAft>
                      </a:pPr>
                      <a:r>
                        <a:rPr lang="en-GB" sz="1600" dirty="0">
                          <a:effectLst/>
                        </a:rPr>
                        <a:t>instead of</a:t>
                      </a:r>
                    </a:p>
                    <a:p>
                      <a:pPr algn="just">
                        <a:spcAft>
                          <a:spcPts val="0"/>
                        </a:spcAft>
                      </a:pPr>
                      <a:r>
                        <a:rPr lang="en-GB" sz="1600" dirty="0">
                          <a:effectLst/>
                        </a:rPr>
                        <a:t>irrespective of</a:t>
                      </a:r>
                    </a:p>
                    <a:p>
                      <a:pPr algn="just">
                        <a:spcAft>
                          <a:spcPts val="0"/>
                        </a:spcAft>
                      </a:pPr>
                      <a:r>
                        <a:rPr lang="en-GB" sz="1600" dirty="0">
                          <a:effectLst/>
                        </a:rPr>
                        <a:t>near to</a:t>
                      </a:r>
                    </a:p>
                    <a:p>
                      <a:pPr algn="just">
                        <a:spcAft>
                          <a:spcPts val="0"/>
                        </a:spcAft>
                      </a:pPr>
                      <a:r>
                        <a:rPr lang="en-GB" sz="1600" dirty="0">
                          <a:effectLst/>
                        </a:rPr>
                        <a:t>next to</a:t>
                      </a:r>
                    </a:p>
                    <a:p>
                      <a:pPr algn="just">
                        <a:spcAft>
                          <a:spcPts val="0"/>
                        </a:spcAft>
                      </a:pPr>
                      <a:r>
                        <a:rPr lang="en-GB" sz="1600" dirty="0">
                          <a:effectLst/>
                        </a:rPr>
                        <a:t>on account of</a:t>
                      </a:r>
                    </a:p>
                    <a:p>
                      <a:pPr algn="just">
                        <a:spcAft>
                          <a:spcPts val="0"/>
                        </a:spcAft>
                      </a:pPr>
                      <a:r>
                        <a:rPr lang="en-GB" sz="1600" dirty="0">
                          <a:effectLst/>
                        </a:rPr>
                        <a:t>on board</a:t>
                      </a:r>
                    </a:p>
                    <a:p>
                      <a:pPr algn="just">
                        <a:spcAft>
                          <a:spcPts val="0"/>
                        </a:spcAft>
                      </a:pPr>
                      <a:r>
                        <a:rPr lang="en-GB" sz="1600" dirty="0">
                          <a:effectLst/>
                        </a:rPr>
                        <a:t>on top of</a:t>
                      </a:r>
                      <a:endParaRPr lang="en-GB" sz="16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Aft>
                          <a:spcPts val="0"/>
                        </a:spcAft>
                      </a:pPr>
                      <a:r>
                        <a:rPr lang="en-GB" sz="1600" dirty="0">
                          <a:effectLst/>
                        </a:rPr>
                        <a:t>opposite to</a:t>
                      </a:r>
                    </a:p>
                    <a:p>
                      <a:pPr algn="just">
                        <a:spcAft>
                          <a:spcPts val="0"/>
                        </a:spcAft>
                      </a:pPr>
                      <a:r>
                        <a:rPr lang="en-GB" sz="1600" dirty="0">
                          <a:effectLst/>
                        </a:rPr>
                        <a:t>other than</a:t>
                      </a:r>
                    </a:p>
                    <a:p>
                      <a:pPr algn="just">
                        <a:spcAft>
                          <a:spcPts val="0"/>
                        </a:spcAft>
                      </a:pPr>
                      <a:r>
                        <a:rPr lang="en-GB" sz="1600" dirty="0">
                          <a:effectLst/>
                        </a:rPr>
                        <a:t>out of</a:t>
                      </a:r>
                    </a:p>
                    <a:p>
                      <a:pPr algn="just">
                        <a:spcAft>
                          <a:spcPts val="0"/>
                        </a:spcAft>
                      </a:pPr>
                      <a:r>
                        <a:rPr lang="en-GB" sz="1600" dirty="0">
                          <a:effectLst/>
                        </a:rPr>
                        <a:t>outside of</a:t>
                      </a:r>
                    </a:p>
                    <a:p>
                      <a:pPr algn="just">
                        <a:spcAft>
                          <a:spcPts val="0"/>
                        </a:spcAft>
                      </a:pPr>
                      <a:r>
                        <a:rPr lang="en-GB" sz="1600" dirty="0">
                          <a:effectLst/>
                        </a:rPr>
                        <a:t>owing to</a:t>
                      </a:r>
                    </a:p>
                    <a:p>
                      <a:pPr algn="just">
                        <a:spcAft>
                          <a:spcPts val="0"/>
                        </a:spcAft>
                      </a:pPr>
                      <a:r>
                        <a:rPr lang="en-GB" sz="1600" dirty="0">
                          <a:effectLst/>
                        </a:rPr>
                        <a:t>preparatory to</a:t>
                      </a:r>
                    </a:p>
                    <a:p>
                      <a:pPr algn="just">
                        <a:spcAft>
                          <a:spcPts val="0"/>
                        </a:spcAft>
                      </a:pPr>
                      <a:r>
                        <a:rPr lang="en-GB" sz="1600" dirty="0">
                          <a:effectLst/>
                        </a:rPr>
                        <a:t>prior to</a:t>
                      </a:r>
                    </a:p>
                    <a:p>
                      <a:pPr algn="just">
                        <a:spcAft>
                          <a:spcPts val="0"/>
                        </a:spcAft>
                      </a:pPr>
                      <a:r>
                        <a:rPr lang="en-GB" sz="1600" dirty="0">
                          <a:effectLst/>
                        </a:rPr>
                        <a:t>regardless of</a:t>
                      </a:r>
                    </a:p>
                    <a:p>
                      <a:pPr algn="just">
                        <a:spcAft>
                          <a:spcPts val="0"/>
                        </a:spcAft>
                      </a:pPr>
                      <a:r>
                        <a:rPr lang="en-GB" sz="1600" dirty="0">
                          <a:effectLst/>
                        </a:rPr>
                        <a:t>save for</a:t>
                      </a:r>
                    </a:p>
                    <a:p>
                      <a:pPr algn="just">
                        <a:spcAft>
                          <a:spcPts val="0"/>
                        </a:spcAft>
                      </a:pPr>
                      <a:r>
                        <a:rPr lang="en-GB" sz="1600" dirty="0">
                          <a:effectLst/>
                        </a:rPr>
                        <a:t>thanks to</a:t>
                      </a:r>
                    </a:p>
                    <a:p>
                      <a:pPr algn="just">
                        <a:spcAft>
                          <a:spcPts val="0"/>
                        </a:spcAft>
                      </a:pPr>
                      <a:r>
                        <a:rPr lang="en-GB" sz="1600" dirty="0">
                          <a:effectLst/>
                        </a:rPr>
                        <a:t>together with</a:t>
                      </a:r>
                    </a:p>
                    <a:p>
                      <a:pPr algn="just">
                        <a:spcAft>
                          <a:spcPts val="0"/>
                        </a:spcAft>
                      </a:pPr>
                      <a:r>
                        <a:rPr lang="en-GB" sz="1600" dirty="0">
                          <a:effectLst/>
                        </a:rPr>
                        <a:t>up against</a:t>
                      </a:r>
                    </a:p>
                    <a:p>
                      <a:pPr algn="just">
                        <a:spcAft>
                          <a:spcPts val="0"/>
                        </a:spcAft>
                      </a:pPr>
                      <a:r>
                        <a:rPr lang="en-GB" sz="1600" dirty="0">
                          <a:effectLst/>
                        </a:rPr>
                        <a:t>up to</a:t>
                      </a:r>
                    </a:p>
                    <a:p>
                      <a:pPr algn="just">
                        <a:spcAft>
                          <a:spcPts val="0"/>
                        </a:spcAft>
                      </a:pPr>
                      <a:r>
                        <a:rPr lang="en-GB" sz="1600" dirty="0">
                          <a:effectLst/>
                        </a:rPr>
                        <a:t>up until</a:t>
                      </a:r>
                      <a:endParaRPr lang="en-GB" sz="16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
        <p:nvSpPr>
          <p:cNvPr id="3" name="Slide Number Placeholder 2"/>
          <p:cNvSpPr>
            <a:spLocks noGrp="1"/>
          </p:cNvSpPr>
          <p:nvPr>
            <p:ph type="sldNum" sz="quarter" idx="12"/>
          </p:nvPr>
        </p:nvSpPr>
        <p:spPr/>
        <p:txBody>
          <a:bodyPr/>
          <a:lstStyle/>
          <a:p>
            <a:fld id="{3A7F9C4E-E094-47F3-979E-CCAA59D38963}" type="slidenum">
              <a:rPr lang="en-GB" smtClean="0"/>
              <a:t>6</a:t>
            </a:fld>
            <a:endParaRPr lang="en-GB"/>
          </a:p>
        </p:txBody>
      </p:sp>
    </p:spTree>
    <p:extLst>
      <p:ext uri="{BB962C8B-B14F-4D97-AF65-F5344CB8AC3E}">
        <p14:creationId xmlns:p14="http://schemas.microsoft.com/office/powerpoint/2010/main" val="3821161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Typical errors made by international students</a:t>
            </a:r>
            <a:endParaRPr lang="en-GB" dirty="0"/>
          </a:p>
        </p:txBody>
      </p:sp>
      <p:sp>
        <p:nvSpPr>
          <p:cNvPr id="3" name="Content Placeholder 2"/>
          <p:cNvSpPr>
            <a:spLocks noGrp="1"/>
          </p:cNvSpPr>
          <p:nvPr>
            <p:ph idx="1"/>
          </p:nvPr>
        </p:nvSpPr>
        <p:spPr/>
        <p:txBody>
          <a:bodyPr>
            <a:normAutofit/>
          </a:bodyPr>
          <a:lstStyle/>
          <a:p>
            <a:r>
              <a:rPr lang="en-GB" sz="2000" dirty="0" smtClean="0"/>
              <a:t>After </a:t>
            </a:r>
            <a:r>
              <a:rPr lang="en-GB" sz="2000" dirty="0"/>
              <a:t>studying </a:t>
            </a:r>
            <a:r>
              <a:rPr lang="en-GB" sz="2000" b="1" u="sng" dirty="0" smtClean="0">
                <a:solidFill>
                  <a:srgbClr val="FF0000"/>
                </a:solidFill>
              </a:rPr>
              <a:t>for</a:t>
            </a:r>
            <a:r>
              <a:rPr lang="en-GB" sz="2000" dirty="0" smtClean="0"/>
              <a:t> </a:t>
            </a:r>
            <a:r>
              <a:rPr lang="en-GB" sz="2000" strike="sngStrike" dirty="0" smtClean="0"/>
              <a:t>on</a:t>
            </a:r>
            <a:r>
              <a:rPr lang="en-GB" sz="2000" dirty="0" smtClean="0"/>
              <a:t> a </a:t>
            </a:r>
            <a:r>
              <a:rPr lang="en-GB" sz="2000" dirty="0"/>
              <a:t>long time I need to </a:t>
            </a:r>
            <a:r>
              <a:rPr lang="en-GB" sz="2000" dirty="0" smtClean="0"/>
              <a:t>relax</a:t>
            </a:r>
          </a:p>
          <a:p>
            <a:r>
              <a:rPr lang="en-GB" sz="2000" dirty="0" smtClean="0"/>
              <a:t>You </a:t>
            </a:r>
            <a:r>
              <a:rPr lang="en-GB" sz="2000" dirty="0"/>
              <a:t>cannot concentrate </a:t>
            </a:r>
            <a:r>
              <a:rPr lang="en-GB" sz="2000" b="1" u="sng" dirty="0" smtClean="0">
                <a:solidFill>
                  <a:srgbClr val="FF0000"/>
                </a:solidFill>
              </a:rPr>
              <a:t>on</a:t>
            </a:r>
            <a:r>
              <a:rPr lang="en-GB" sz="2000" dirty="0" smtClean="0"/>
              <a:t> </a:t>
            </a:r>
            <a:r>
              <a:rPr lang="en-GB" sz="2000" strike="sngStrike" dirty="0" smtClean="0"/>
              <a:t>with</a:t>
            </a:r>
            <a:r>
              <a:rPr lang="en-GB" sz="2000" dirty="0" smtClean="0"/>
              <a:t> </a:t>
            </a:r>
            <a:r>
              <a:rPr lang="en-GB" sz="2000" dirty="0"/>
              <a:t>your works</a:t>
            </a:r>
            <a:r>
              <a:rPr lang="en-GB" sz="2000" dirty="0" smtClean="0"/>
              <a:t>.</a:t>
            </a:r>
          </a:p>
          <a:p>
            <a:r>
              <a:rPr lang="en-GB" sz="2000" dirty="0" smtClean="0"/>
              <a:t>I </a:t>
            </a:r>
            <a:r>
              <a:rPr lang="en-GB" sz="2000" dirty="0"/>
              <a:t>went to Finland and Denmark </a:t>
            </a:r>
            <a:r>
              <a:rPr lang="en-GB" sz="2000" b="1" u="sng" dirty="0">
                <a:solidFill>
                  <a:srgbClr val="FF0000"/>
                </a:solidFill>
              </a:rPr>
              <a:t>at</a:t>
            </a:r>
            <a:r>
              <a:rPr lang="en-GB" sz="2000" dirty="0"/>
              <a:t> </a:t>
            </a:r>
            <a:r>
              <a:rPr lang="en-GB" sz="2000" strike="sngStrike" dirty="0"/>
              <a:t>on</a:t>
            </a:r>
            <a:r>
              <a:rPr lang="en-GB" sz="2000" dirty="0"/>
              <a:t> Christmas</a:t>
            </a:r>
            <a:r>
              <a:rPr lang="en-GB" sz="2000" dirty="0" smtClean="0"/>
              <a:t>.</a:t>
            </a:r>
          </a:p>
          <a:p>
            <a:r>
              <a:rPr lang="en-GB" sz="2000" dirty="0" smtClean="0"/>
              <a:t>To </a:t>
            </a:r>
            <a:r>
              <a:rPr lang="en-GB" sz="2000" dirty="0"/>
              <a:t>meet my target, I need special knowledge </a:t>
            </a:r>
            <a:r>
              <a:rPr lang="en-GB" sz="2000" b="1" u="sng" dirty="0" smtClean="0">
                <a:solidFill>
                  <a:srgbClr val="FF0000"/>
                </a:solidFill>
              </a:rPr>
              <a:t>about</a:t>
            </a:r>
            <a:r>
              <a:rPr lang="en-GB" sz="2000" dirty="0" smtClean="0"/>
              <a:t> </a:t>
            </a:r>
            <a:r>
              <a:rPr lang="en-GB" sz="2000" strike="sngStrike" dirty="0" smtClean="0"/>
              <a:t>in</a:t>
            </a:r>
            <a:r>
              <a:rPr lang="en-GB" sz="2000" dirty="0" smtClean="0"/>
              <a:t> it</a:t>
            </a:r>
          </a:p>
          <a:p>
            <a:r>
              <a:rPr lang="en-GB" sz="2000" dirty="0" smtClean="0"/>
              <a:t>Companies </a:t>
            </a:r>
            <a:r>
              <a:rPr lang="en-GB" sz="2000" dirty="0"/>
              <a:t>must pay more attention </a:t>
            </a:r>
            <a:r>
              <a:rPr lang="en-GB" sz="2000" b="1" u="sng" dirty="0">
                <a:solidFill>
                  <a:srgbClr val="FF0000"/>
                </a:solidFill>
              </a:rPr>
              <a:t>to</a:t>
            </a:r>
            <a:r>
              <a:rPr lang="en-GB" sz="2000" b="1" dirty="0">
                <a:solidFill>
                  <a:srgbClr val="FF0000"/>
                </a:solidFill>
              </a:rPr>
              <a:t> </a:t>
            </a:r>
            <a:r>
              <a:rPr lang="en-GB" sz="2000" strike="sngStrike" dirty="0"/>
              <a:t>on</a:t>
            </a:r>
            <a:r>
              <a:rPr lang="en-GB" sz="2000" dirty="0"/>
              <a:t> the natural environment.</a:t>
            </a:r>
          </a:p>
          <a:p>
            <a:r>
              <a:rPr lang="en-GB" sz="2000" dirty="0"/>
              <a:t>We translate the </a:t>
            </a:r>
            <a:r>
              <a:rPr lang="en-GB" sz="2000" dirty="0" smtClean="0"/>
              <a:t>sentences </a:t>
            </a:r>
            <a:r>
              <a:rPr lang="en-GB" sz="2000" b="1" dirty="0" smtClean="0">
                <a:solidFill>
                  <a:srgbClr val="FF0000"/>
                </a:solidFill>
              </a:rPr>
              <a:t>into</a:t>
            </a:r>
            <a:r>
              <a:rPr lang="en-GB" sz="2000" dirty="0" smtClean="0"/>
              <a:t>  </a:t>
            </a:r>
            <a:r>
              <a:rPr lang="en-GB" sz="2000" strike="sngStrike" dirty="0"/>
              <a:t>in</a:t>
            </a:r>
            <a:r>
              <a:rPr lang="en-GB" sz="2000" dirty="0"/>
              <a:t> </a:t>
            </a:r>
            <a:r>
              <a:rPr lang="en-GB" sz="2000" dirty="0" smtClean="0"/>
              <a:t>our </a:t>
            </a:r>
            <a:r>
              <a:rPr lang="en-GB" sz="2000" dirty="0"/>
              <a:t>own words</a:t>
            </a:r>
            <a:r>
              <a:rPr lang="en-GB" sz="2000" dirty="0" smtClean="0"/>
              <a:t>.</a:t>
            </a:r>
          </a:p>
          <a:p>
            <a:r>
              <a:rPr lang="en-GB" sz="2000" dirty="0" smtClean="0"/>
              <a:t>It </a:t>
            </a:r>
            <a:r>
              <a:rPr lang="en-GB" sz="2000" dirty="0"/>
              <a:t>is a way </a:t>
            </a:r>
            <a:r>
              <a:rPr lang="en-GB" sz="2000" b="1" u="sng" dirty="0">
                <a:solidFill>
                  <a:srgbClr val="FF0000"/>
                </a:solidFill>
              </a:rPr>
              <a:t>of</a:t>
            </a:r>
            <a:r>
              <a:rPr lang="en-GB" sz="2000" dirty="0"/>
              <a:t> </a:t>
            </a:r>
            <a:r>
              <a:rPr lang="en-GB" sz="2000" strike="sngStrike" dirty="0" smtClean="0"/>
              <a:t>to</a:t>
            </a:r>
            <a:r>
              <a:rPr lang="en-GB" sz="2000" dirty="0" smtClean="0"/>
              <a:t> deciding </a:t>
            </a:r>
            <a:r>
              <a:rPr lang="en-GB" sz="2000" dirty="0"/>
              <a:t>whether a claim is true or false</a:t>
            </a:r>
            <a:r>
              <a:rPr lang="en-GB" sz="2000" dirty="0" smtClean="0"/>
              <a:t>.</a:t>
            </a:r>
          </a:p>
          <a:p>
            <a:r>
              <a:rPr lang="en-GB" sz="2000" dirty="0" smtClean="0"/>
              <a:t>We </a:t>
            </a:r>
            <a:r>
              <a:rPr lang="en-GB" sz="2000" dirty="0"/>
              <a:t>can enjoy different opinions </a:t>
            </a:r>
            <a:r>
              <a:rPr lang="en-GB" sz="2000" b="1" u="sng" dirty="0">
                <a:solidFill>
                  <a:srgbClr val="FF0000"/>
                </a:solidFill>
              </a:rPr>
              <a:t>from</a:t>
            </a:r>
            <a:r>
              <a:rPr lang="en-GB" sz="2000" dirty="0"/>
              <a:t> </a:t>
            </a:r>
            <a:r>
              <a:rPr lang="en-GB" sz="2000" strike="sngStrike" dirty="0"/>
              <a:t>in</a:t>
            </a:r>
            <a:r>
              <a:rPr lang="en-GB" sz="2000" dirty="0"/>
              <a:t> different angles</a:t>
            </a:r>
            <a:r>
              <a:rPr lang="en-GB" sz="2000" dirty="0" smtClean="0"/>
              <a:t>.</a:t>
            </a:r>
          </a:p>
          <a:p>
            <a:r>
              <a:rPr lang="en-GB" sz="2000" dirty="0" smtClean="0"/>
              <a:t>I like to listen </a:t>
            </a:r>
            <a:r>
              <a:rPr lang="en-GB" sz="2000" b="1" u="sng" dirty="0" smtClean="0">
                <a:solidFill>
                  <a:srgbClr val="FF0000"/>
                </a:solidFill>
              </a:rPr>
              <a:t>to</a:t>
            </a:r>
            <a:r>
              <a:rPr lang="en-GB" sz="2000" dirty="0" smtClean="0"/>
              <a:t> music from different genres.</a:t>
            </a:r>
          </a:p>
          <a:p>
            <a:endParaRPr lang="en-GB" sz="1400" dirty="0" smtClean="0"/>
          </a:p>
          <a:p>
            <a:endParaRPr lang="en-GB" sz="1400" dirty="0" smtClean="0"/>
          </a:p>
          <a:p>
            <a:endParaRPr lang="en-GB" sz="1600" dirty="0"/>
          </a:p>
          <a:p>
            <a:endParaRPr lang="en-GB" sz="1600" dirty="0"/>
          </a:p>
          <a:p>
            <a:endParaRPr lang="en-GB" sz="1600" dirty="0"/>
          </a:p>
          <a:p>
            <a:endParaRPr lang="en-GB" sz="2000" dirty="0" smtClean="0"/>
          </a:p>
          <a:p>
            <a:pPr lvl="1"/>
            <a:endParaRPr lang="en-GB" sz="1800" dirty="0"/>
          </a:p>
          <a:p>
            <a:endParaRPr lang="en-GB" sz="2200" dirty="0"/>
          </a:p>
          <a:p>
            <a:pPr lvl="1"/>
            <a:endParaRPr lang="en-GB" sz="1800" dirty="0"/>
          </a:p>
          <a:p>
            <a:pPr lvl="1"/>
            <a:endParaRPr lang="en-GB" dirty="0"/>
          </a:p>
          <a:p>
            <a:endParaRPr lang="en-GB" dirty="0"/>
          </a:p>
          <a:p>
            <a:pPr lvl="1"/>
            <a:endParaRPr lang="en-GB" dirty="0"/>
          </a:p>
          <a:p>
            <a:pPr lvl="1"/>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7</a:t>
            </a:fld>
            <a:endParaRPr lang="en-GB"/>
          </a:p>
        </p:txBody>
      </p:sp>
    </p:spTree>
    <p:extLst>
      <p:ext uri="{BB962C8B-B14F-4D97-AF65-F5344CB8AC3E}">
        <p14:creationId xmlns:p14="http://schemas.microsoft.com/office/powerpoint/2010/main" val="26835510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Verb + Preposition dictionary </a:t>
            </a:r>
            <a:endParaRPr lang="en-GB" dirty="0"/>
          </a:p>
        </p:txBody>
      </p:sp>
      <p:sp>
        <p:nvSpPr>
          <p:cNvPr id="3" name="Content Placeholder 2"/>
          <p:cNvSpPr>
            <a:spLocks noGrp="1"/>
          </p:cNvSpPr>
          <p:nvPr>
            <p:ph idx="1"/>
          </p:nvPr>
        </p:nvSpPr>
        <p:spPr/>
        <p:txBody>
          <a:bodyPr/>
          <a:lstStyle/>
          <a:p>
            <a:endParaRPr lang="en-GB" u="sng" dirty="0" smtClean="0">
              <a:hlinkClick r:id="rId2"/>
            </a:endParaRPr>
          </a:p>
          <a:p>
            <a:r>
              <a:rPr lang="en-GB" dirty="0" smtClean="0">
                <a:hlinkClick r:id="rId2"/>
              </a:rPr>
              <a:t>Hundreds of examples via </a:t>
            </a:r>
            <a:r>
              <a:rPr lang="en-GB" u="sng" dirty="0" smtClean="0">
                <a:hlinkClick r:id="rId2"/>
              </a:rPr>
              <a:t>an A-Z search menu:-</a:t>
            </a:r>
            <a:endParaRPr lang="en-GB" u="sng" dirty="0">
              <a:hlinkClick r:id="rId2"/>
            </a:endParaRPr>
          </a:p>
          <a:p>
            <a:endParaRPr lang="en-GB" u="sng" dirty="0" smtClean="0">
              <a:hlinkClick r:id="rId2"/>
            </a:endParaRPr>
          </a:p>
          <a:p>
            <a:r>
              <a:rPr lang="en-GB" u="sng" dirty="0" smtClean="0">
                <a:hlinkClick r:id="rId2"/>
              </a:rPr>
              <a:t>http</a:t>
            </a:r>
            <a:r>
              <a:rPr lang="en-GB" u="sng" dirty="0">
                <a:hlinkClick r:id="rId2"/>
              </a:rPr>
              <a:t>://www.englishpage.com/prepositions/verb_preposition.html</a:t>
            </a:r>
            <a:endParaRPr lang="en-GB" dirty="0"/>
          </a:p>
        </p:txBody>
      </p:sp>
      <p:sp>
        <p:nvSpPr>
          <p:cNvPr id="4" name="Slide Number Placeholder 3"/>
          <p:cNvSpPr>
            <a:spLocks noGrp="1"/>
          </p:cNvSpPr>
          <p:nvPr>
            <p:ph type="sldNum" sz="quarter" idx="12"/>
          </p:nvPr>
        </p:nvSpPr>
        <p:spPr/>
        <p:txBody>
          <a:bodyPr/>
          <a:lstStyle/>
          <a:p>
            <a:fld id="{3A7F9C4E-E094-47F3-979E-CCAA59D38963}" type="slidenum">
              <a:rPr lang="en-GB" smtClean="0"/>
              <a:t>8</a:t>
            </a:fld>
            <a:endParaRPr lang="en-GB"/>
          </a:p>
        </p:txBody>
      </p:sp>
    </p:spTree>
    <p:extLst>
      <p:ext uri="{BB962C8B-B14F-4D97-AF65-F5344CB8AC3E}">
        <p14:creationId xmlns:p14="http://schemas.microsoft.com/office/powerpoint/2010/main" val="3896004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TotalTime>
  <Words>606</Words>
  <Application>Microsoft Office PowerPoint</Application>
  <PresentationFormat>Widescreen</PresentationFormat>
  <Paragraphs>186</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Mini lecture series by David C. Williams Lecturer in EAP (English for Academic Purposes)  UWTSD Swansea campus 2020</vt:lpstr>
      <vt:lpstr>What is meant by the term Preposition? [Source – Alexander, L.G. (1989). Longman English Grammar. Longman. New York]</vt:lpstr>
      <vt:lpstr>The importance of prepositions</vt:lpstr>
      <vt:lpstr>Extract from a newspaper with all single word prepositions highlighted</vt:lpstr>
      <vt:lpstr>Examples of single word prepositions</vt:lpstr>
      <vt:lpstr>Examples of multi-word prepositions </vt:lpstr>
      <vt:lpstr>Typical errors made by international students</vt:lpstr>
      <vt:lpstr>Verb + Preposition dictionary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Charles Williams (International Centre)</dc:creator>
  <cp:lastModifiedBy>David Charles Williams (International Centre)</cp:lastModifiedBy>
  <cp:revision>75</cp:revision>
  <dcterms:created xsi:type="dcterms:W3CDTF">2020-03-02T08:20:18Z</dcterms:created>
  <dcterms:modified xsi:type="dcterms:W3CDTF">2020-04-03T08:48:59Z</dcterms:modified>
</cp:coreProperties>
</file>