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3542E0-645A-4F8C-A6BD-65A7DB8B17E7}" v="674" dt="2023-05-03T18:05:03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slide" Target="slides/slide2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microsoft.com/office/2015/10/relationships/revisionInfo" Target="revisionInfo.xml" Id="rId10" /><Relationship Type="http://schemas.openxmlformats.org/officeDocument/2006/relationships/slide" Target="slides/slide3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英国的一年四季</a:t>
            </a:r>
            <a:endParaRPr lang="en-US" sz="3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4" descr="A picture containing text, window&#10;&#10;Description automatically generated">
            <a:extLst>
              <a:ext uri="{FF2B5EF4-FFF2-40B4-BE49-F238E27FC236}">
                <a16:creationId xmlns:a16="http://schemas.microsoft.com/office/drawing/2014/main" id="{FF46F9CA-9FC2-CD34-1A5E-A6139557FA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519" y="50800"/>
            <a:ext cx="6697627" cy="66835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84DB88-1FBF-5A2E-E4BB-059F48A80AFB}"/>
              </a:ext>
            </a:extLst>
          </p:cNvPr>
          <p:cNvSpPr txBox="1"/>
          <p:nvPr/>
        </p:nvSpPr>
        <p:spPr>
          <a:xfrm>
            <a:off x="5142088" y="1828799"/>
            <a:ext cx="179493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4000">
                <a:solidFill>
                  <a:srgbClr val="00B050"/>
                </a:solidFill>
                <a:ea typeface="ＭＳ Ｐゴシック"/>
                <a:cs typeface="Calibri"/>
              </a:rPr>
              <a:t>春天</a:t>
            </a:r>
            <a:endParaRPr lang="en-GB" sz="4000">
              <a:solidFill>
                <a:srgbClr val="00B050"/>
              </a:solidFill>
              <a:ea typeface="ＭＳ Ｐゴシック"/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06833-F15B-D146-A68C-4D25C9366841}"/>
              </a:ext>
            </a:extLst>
          </p:cNvPr>
          <p:cNvSpPr txBox="1"/>
          <p:nvPr/>
        </p:nvSpPr>
        <p:spPr>
          <a:xfrm>
            <a:off x="9979377" y="1823155"/>
            <a:ext cx="195297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4000">
                <a:solidFill>
                  <a:schemeClr val="bg1"/>
                </a:solidFill>
                <a:ea typeface="ＭＳ Ｐゴシック"/>
                <a:cs typeface="Calibri"/>
              </a:rPr>
              <a:t>冬天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9F3063-F242-2AB6-60DD-730974EEE281}"/>
              </a:ext>
            </a:extLst>
          </p:cNvPr>
          <p:cNvSpPr txBox="1"/>
          <p:nvPr/>
        </p:nvSpPr>
        <p:spPr>
          <a:xfrm>
            <a:off x="5142088" y="4278489"/>
            <a:ext cx="138853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4000">
                <a:solidFill>
                  <a:srgbClr val="FFC000"/>
                </a:solidFill>
                <a:ea typeface="ＭＳ Ｐゴシック"/>
                <a:cs typeface="Calibri"/>
              </a:rPr>
              <a:t>夏天</a:t>
            </a:r>
            <a:endParaRPr lang="en-GB" sz="4000">
              <a:solidFill>
                <a:srgbClr val="FFC000"/>
              </a:solidFill>
              <a:ea typeface="ＭＳ Ｐゴシック"/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DDB025-D15B-B8B1-15CD-C64FFE382F44}"/>
              </a:ext>
            </a:extLst>
          </p:cNvPr>
          <p:cNvSpPr txBox="1"/>
          <p:nvPr/>
        </p:nvSpPr>
        <p:spPr>
          <a:xfrm>
            <a:off x="9982199" y="4278489"/>
            <a:ext cx="144497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4000">
                <a:solidFill>
                  <a:schemeClr val="accent2">
                    <a:lumMod val="50000"/>
                  </a:schemeClr>
                </a:solidFill>
                <a:ea typeface="ＭＳ Ｐゴシック"/>
                <a:cs typeface="Calibri"/>
              </a:rPr>
              <a:t>秋天</a:t>
            </a:r>
            <a:endParaRPr lang="en-GB" sz="4000">
              <a:solidFill>
                <a:schemeClr val="accent2">
                  <a:lumMod val="50000"/>
                </a:schemeClr>
              </a:solidFill>
              <a:ea typeface="ＭＳ Ｐゴシック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F53724F-4A47-A627-21F0-F70292F75441}"/>
              </a:ext>
            </a:extLst>
          </p:cNvPr>
          <p:cNvCxnSpPr/>
          <p:nvPr/>
        </p:nvCxnSpPr>
        <p:spPr>
          <a:xfrm>
            <a:off x="5989058" y="-5143"/>
            <a:ext cx="39510" cy="6925731"/>
          </a:xfrm>
          <a:prstGeom prst="straightConnector1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97B2BE8-FC3D-68E3-DB7A-07EE207CB85E}"/>
              </a:ext>
            </a:extLst>
          </p:cNvPr>
          <p:cNvCxnSpPr>
            <a:cxnSpLocks/>
          </p:cNvCxnSpPr>
          <p:nvPr/>
        </p:nvCxnSpPr>
        <p:spPr>
          <a:xfrm>
            <a:off x="1916" y="3587143"/>
            <a:ext cx="12190685" cy="26910"/>
          </a:xfrm>
          <a:prstGeom prst="straightConnector1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A496C3D-D5E6-BB66-C676-4F7A5B8623CD}"/>
              </a:ext>
            </a:extLst>
          </p:cNvPr>
          <p:cNvSpPr txBox="1"/>
          <p:nvPr/>
        </p:nvSpPr>
        <p:spPr>
          <a:xfrm>
            <a:off x="1777093" y="166006"/>
            <a:ext cx="23948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 u="sng">
                <a:ea typeface="ＭＳ Ｐゴシック"/>
                <a:cs typeface="Calibri"/>
              </a:rPr>
              <a:t>英国春天的天气</a:t>
            </a:r>
            <a:endParaRPr lang="en-GB" sz="2400" u="sng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178E18-5499-29D6-9C21-F18D687A781C}"/>
              </a:ext>
            </a:extLst>
          </p:cNvPr>
          <p:cNvSpPr txBox="1"/>
          <p:nvPr/>
        </p:nvSpPr>
        <p:spPr>
          <a:xfrm>
            <a:off x="-5443" y="5998026"/>
            <a:ext cx="605789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>
                <a:ea typeface="Calibri"/>
                <a:cs typeface="Calibri"/>
              </a:rPr>
              <a:t>英国夏天的天气很温和，通常气温在二十度到二十五度之间，偶尔也会有阵雨或雷暴。</a:t>
            </a:r>
            <a:endParaRPr lang="en-GB" sz="2000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2CD247-9899-A0E0-FC82-25D7C7EB7351}"/>
              </a:ext>
            </a:extLst>
          </p:cNvPr>
          <p:cNvSpPr txBox="1"/>
          <p:nvPr/>
        </p:nvSpPr>
        <p:spPr>
          <a:xfrm>
            <a:off x="1771650" y="3752850"/>
            <a:ext cx="29391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 u="sng">
                <a:ea typeface="ＭＳ Ｐゴシック"/>
                <a:cs typeface="Calibri"/>
              </a:rPr>
              <a:t>英国夏天的天气</a:t>
            </a:r>
            <a:endParaRPr lang="en-GB" sz="2400" u="sng">
              <a:ea typeface="ＭＳ Ｐゴシック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C403AA-46BB-9A95-858A-B6170E574121}"/>
              </a:ext>
            </a:extLst>
          </p:cNvPr>
          <p:cNvSpPr txBox="1"/>
          <p:nvPr/>
        </p:nvSpPr>
        <p:spPr>
          <a:xfrm>
            <a:off x="8017328" y="171449"/>
            <a:ext cx="261257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 u="sng">
                <a:ea typeface="ＭＳ Ｐゴシック"/>
                <a:cs typeface="Calibri"/>
              </a:rPr>
              <a:t>英国冬天的天气</a:t>
            </a:r>
            <a:endParaRPr lang="en-GB" sz="2400" u="sng">
              <a:ea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7B191A-E0A7-47ED-77F7-3FD1BBCEF0B0}"/>
              </a:ext>
            </a:extLst>
          </p:cNvPr>
          <p:cNvSpPr txBox="1"/>
          <p:nvPr/>
        </p:nvSpPr>
        <p:spPr>
          <a:xfrm>
            <a:off x="8077199" y="3739243"/>
            <a:ext cx="24057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 u="sng">
                <a:ea typeface="ＭＳ Ｐゴシック"/>
                <a:cs typeface="Calibri"/>
              </a:rPr>
              <a:t>英国秋天的天气</a:t>
            </a:r>
            <a:endParaRPr lang="en-GB" sz="2400" u="sng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0094D3-B53B-FFBD-318F-0E804EC8B5B5}"/>
              </a:ext>
            </a:extLst>
          </p:cNvPr>
          <p:cNvSpPr txBox="1"/>
          <p:nvPr/>
        </p:nvSpPr>
        <p:spPr>
          <a:xfrm>
            <a:off x="209550" y="2403020"/>
            <a:ext cx="552994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ja-JP" sz="2400">
                <a:latin typeface="ＭＳ Ｐゴシック"/>
                <a:ea typeface="ＭＳ Ｐゴシック"/>
                <a:cs typeface="Calibri" panose="020F0502020204030204"/>
              </a:rPr>
              <a:t>英国春</a:t>
            </a:r>
            <a:r>
              <a:rPr lang="ja-JP" altLang="en-US" sz="2400">
                <a:latin typeface="ＭＳ Ｐゴシック"/>
                <a:ea typeface="ＭＳ Ｐゴシック"/>
                <a:cs typeface="Calibri" panose="020F0502020204030204"/>
              </a:rPr>
              <a:t>天</a:t>
            </a:r>
            <a:r>
              <a:rPr lang="ja-JP" sz="2400">
                <a:latin typeface="ＭＳ Ｐゴシック"/>
                <a:ea typeface="ＭＳ Ｐゴシック"/>
                <a:cs typeface="Calibri" panose="020F0502020204030204"/>
              </a:rPr>
              <a:t>的天气常常阴雨</a:t>
            </a:r>
            <a:r>
              <a:rPr lang="ja-JP" altLang="en-US" sz="2400">
                <a:latin typeface="ＭＳ Ｐゴシック"/>
                <a:ea typeface="ＭＳ Ｐゴシック"/>
                <a:cs typeface="Calibri" panose="020F0502020204030204"/>
              </a:rPr>
              <a:t>绵绵</a:t>
            </a:r>
            <a:r>
              <a:rPr lang="ja-JP" sz="2400">
                <a:latin typeface="ＭＳ Ｐゴシック"/>
                <a:ea typeface="ＭＳ Ｐゴシック"/>
                <a:cs typeface="Calibri" panose="020F0502020204030204"/>
              </a:rPr>
              <a:t>, 有时会有阳光，但大部分时间都是多云的</a:t>
            </a:r>
            <a:r>
              <a:rPr lang="ja-JP" altLang="en-US" sz="2400">
                <a:latin typeface="ＭＳ Ｐゴシック"/>
                <a:ea typeface="ＭＳ Ｐゴシック"/>
                <a:cs typeface="Calibri" panose="020F0502020204030204"/>
              </a:rPr>
              <a:t>，特别是在我的家乡博尔顿！</a:t>
            </a:r>
            <a:endParaRPr lang="en-US" altLang="ja-JP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3B371A-D6F1-1A80-F4AC-A53DA56D20C2}"/>
              </a:ext>
            </a:extLst>
          </p:cNvPr>
          <p:cNvSpPr txBox="1"/>
          <p:nvPr/>
        </p:nvSpPr>
        <p:spPr>
          <a:xfrm>
            <a:off x="6215743" y="2394857"/>
            <a:ext cx="583474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>
                <a:ea typeface="ＭＳ Ｐゴシック"/>
                <a:cs typeface="Calibri"/>
              </a:rPr>
              <a:t>英国冬天的天气又冷又下雪，气温通常在零度到五度之间，有时也会更低。冬季需要多穿衣服并注意保暖。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43AD7B-85DF-885A-B632-F5ABA3EF4325}"/>
              </a:ext>
            </a:extLst>
          </p:cNvPr>
          <p:cNvSpPr txBox="1"/>
          <p:nvPr/>
        </p:nvSpPr>
        <p:spPr>
          <a:xfrm>
            <a:off x="6302828" y="5595257"/>
            <a:ext cx="5802085" cy="1153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D58769-AEBE-F285-2FEE-BE8091BF18B1}"/>
              </a:ext>
            </a:extLst>
          </p:cNvPr>
          <p:cNvSpPr txBox="1"/>
          <p:nvPr/>
        </p:nvSpPr>
        <p:spPr>
          <a:xfrm>
            <a:off x="6428015" y="5663291"/>
            <a:ext cx="54101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ja-JP" altLang="en-GB" sz="2400">
                <a:ea typeface="ＭＳ Ｐゴシック"/>
                <a:cs typeface="Calibri"/>
              </a:rPr>
              <a:t>英国秋天的天气渐渐转凉。天气比较多变，有时晴朗，有时多云。秋季是英国落叶季节，枫树叶变得特别漂亮</a:t>
            </a:r>
            <a:r>
              <a:rPr lang="en-GB" sz="2400" dirty="0">
                <a:ea typeface="Calibri"/>
                <a:cs typeface="Calibri"/>
              </a:rPr>
              <a:t>。</a:t>
            </a:r>
            <a:endParaRPr lang="en-US" sz="2400" dirty="0">
              <a:ea typeface="Calibri"/>
              <a:cs typeface="Calibri"/>
            </a:endParaRPr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7960C7BE-BA62-41B9-0F23-88DC74B88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364" y="568779"/>
            <a:ext cx="3477985" cy="1828800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0D19256E-A43F-0317-161F-8E9FBC0D6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9436" y="568322"/>
            <a:ext cx="3423556" cy="1843321"/>
          </a:xfrm>
          <a:prstGeom prst="rect">
            <a:avLst/>
          </a:prstGeom>
        </p:spPr>
      </p:pic>
      <p:pic>
        <p:nvPicPr>
          <p:cNvPr id="18" name="Picture 18" descr="A picture containing grass, sky, outdoor&#10;&#10;Description automatically generated">
            <a:extLst>
              <a:ext uri="{FF2B5EF4-FFF2-40B4-BE49-F238E27FC236}">
                <a16:creationId xmlns:a16="http://schemas.microsoft.com/office/drawing/2014/main" id="{1E586A40-D7E1-E821-6AC0-F8E672143F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6543" y="4201886"/>
            <a:ext cx="3518806" cy="1801586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37968109-3A66-6144-4416-42AC7760EB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8293" y="4133850"/>
            <a:ext cx="3382736" cy="1529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32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75A5B51-0925-4835-8511-A0DD17EAA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650F7-FA29-2020-CC04-41F0CFF2F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5295015" cy="2063808"/>
          </a:xfrm>
        </p:spPr>
        <p:txBody>
          <a:bodyPr anchor="b">
            <a:normAutofit/>
          </a:bodyPr>
          <a:lstStyle/>
          <a:p>
            <a:r>
              <a:rPr lang="ja-JP" altLang="en-GB" sz="5400" u="sng">
                <a:ea typeface="ＭＳ Ｐゴシック"/>
                <a:cs typeface="Calibri Light"/>
              </a:rPr>
              <a:t>公共假期和季节活动</a:t>
            </a:r>
            <a:endParaRPr lang="en-GB" sz="5400" u="sng"/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5CDFD20D-8E4F-4E3A-AF87-93F23E0D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650181"/>
            <a:ext cx="4343400" cy="18288"/>
          </a:xfrm>
          <a:custGeom>
            <a:avLst/>
            <a:gdLst>
              <a:gd name="connsiteX0" fmla="*/ 0 w 4343400"/>
              <a:gd name="connsiteY0" fmla="*/ 0 h 18288"/>
              <a:gd name="connsiteX1" fmla="*/ 577052 w 4343400"/>
              <a:gd name="connsiteY1" fmla="*/ 0 h 18288"/>
              <a:gd name="connsiteX2" fmla="*/ 1067235 w 4343400"/>
              <a:gd name="connsiteY2" fmla="*/ 0 h 18288"/>
              <a:gd name="connsiteX3" fmla="*/ 1600853 w 4343400"/>
              <a:gd name="connsiteY3" fmla="*/ 0 h 18288"/>
              <a:gd name="connsiteX4" fmla="*/ 2264773 w 4343400"/>
              <a:gd name="connsiteY4" fmla="*/ 0 h 18288"/>
              <a:gd name="connsiteX5" fmla="*/ 2841825 w 4343400"/>
              <a:gd name="connsiteY5" fmla="*/ 0 h 18288"/>
              <a:gd name="connsiteX6" fmla="*/ 3375442 w 4343400"/>
              <a:gd name="connsiteY6" fmla="*/ 0 h 18288"/>
              <a:gd name="connsiteX7" fmla="*/ 4343400 w 4343400"/>
              <a:gd name="connsiteY7" fmla="*/ 0 h 18288"/>
              <a:gd name="connsiteX8" fmla="*/ 4343400 w 4343400"/>
              <a:gd name="connsiteY8" fmla="*/ 18288 h 18288"/>
              <a:gd name="connsiteX9" fmla="*/ 3722914 w 4343400"/>
              <a:gd name="connsiteY9" fmla="*/ 18288 h 18288"/>
              <a:gd name="connsiteX10" fmla="*/ 3189297 w 4343400"/>
              <a:gd name="connsiteY10" fmla="*/ 18288 h 18288"/>
              <a:gd name="connsiteX11" fmla="*/ 2481943 w 4343400"/>
              <a:gd name="connsiteY11" fmla="*/ 18288 h 18288"/>
              <a:gd name="connsiteX12" fmla="*/ 1904891 w 4343400"/>
              <a:gd name="connsiteY12" fmla="*/ 18288 h 18288"/>
              <a:gd name="connsiteX13" fmla="*/ 1414707 w 4343400"/>
              <a:gd name="connsiteY13" fmla="*/ 18288 h 18288"/>
              <a:gd name="connsiteX14" fmla="*/ 750788 w 4343400"/>
              <a:gd name="connsiteY14" fmla="*/ 18288 h 18288"/>
              <a:gd name="connsiteX15" fmla="*/ 0 w 4343400"/>
              <a:gd name="connsiteY15" fmla="*/ 18288 h 18288"/>
              <a:gd name="connsiteX16" fmla="*/ 0 w 43434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F7C76-C97F-077F-54B6-01288695F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908005"/>
            <a:ext cx="5295015" cy="32689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ja-JP" altLang="en-GB" sz="2200">
                <a:ea typeface="ＭＳ Ｐゴシック"/>
                <a:cs typeface="Calibri"/>
              </a:rPr>
              <a:t>春天的公共假期： 耶稣受难日、复活节和圣乔治日。</a:t>
            </a:r>
          </a:p>
          <a:p>
            <a:r>
              <a:rPr lang="ja-JP" altLang="en-GB" sz="2200">
                <a:ea typeface="ＭＳ Ｐゴシック"/>
                <a:cs typeface="Calibri"/>
              </a:rPr>
              <a:t>夏天的公共假期：北京奥运会十五周年和独立日的美国。</a:t>
            </a:r>
          </a:p>
          <a:p>
            <a:r>
              <a:rPr lang="ja-JP" altLang="en-GB" sz="2200">
                <a:ea typeface="ＭＳ Ｐゴシック"/>
                <a:cs typeface="Calibri"/>
              </a:rPr>
              <a:t>秋天的公共假期： 万圣节、阵亡将士纪念日和我的生日！</a:t>
            </a:r>
          </a:p>
          <a:p>
            <a:r>
              <a:rPr lang="ja-JP" altLang="en-GB" sz="2200">
                <a:ea typeface="ＭＳ Ｐゴシック"/>
                <a:cs typeface="Calibri"/>
              </a:rPr>
              <a:t>冬天的公共假期： 圣诞节、除夕和情人节。</a:t>
            </a:r>
          </a:p>
          <a:p>
            <a:pPr marL="0" indent="0">
              <a:buNone/>
            </a:pPr>
            <a:endParaRPr lang="ja-JP" altLang="en-GB" sz="2200">
              <a:ea typeface="ＭＳ Ｐゴシック"/>
              <a:cs typeface="Calibri"/>
            </a:endParaRPr>
          </a:p>
          <a:p>
            <a:pPr marL="0" indent="0">
              <a:buNone/>
            </a:pPr>
            <a:endParaRPr lang="ja-JP" altLang="en-US" sz="2200">
              <a:latin typeface="ＭＳ Ｐゴシック"/>
              <a:ea typeface="ＭＳ Ｐゴシック"/>
              <a:cs typeface="Calibri"/>
            </a:endParaRPr>
          </a:p>
          <a:p>
            <a:pPr marL="0" indent="0">
              <a:buNone/>
            </a:pPr>
            <a:endParaRPr lang="en-US" altLang="ja-JP" sz="2200">
              <a:latin typeface="ＭＳ Ｐゴシック"/>
              <a:ea typeface="ＭＳ Ｐゴシック"/>
              <a:cs typeface="Calibri"/>
            </a:endParaRPr>
          </a:p>
        </p:txBody>
      </p:sp>
      <p:pic>
        <p:nvPicPr>
          <p:cNvPr id="14" name="Graphic 14">
            <a:extLst>
              <a:ext uri="{FF2B5EF4-FFF2-40B4-BE49-F238E27FC236}">
                <a16:creationId xmlns:a16="http://schemas.microsoft.com/office/drawing/2014/main" id="{29813418-7C9D-27DF-2270-A7C7616AA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0554" y="362384"/>
            <a:ext cx="2115291" cy="2884488"/>
          </a:xfrm>
          <a:prstGeom prst="rect">
            <a:avLst/>
          </a:prstGeom>
        </p:spPr>
      </p:pic>
      <p:pic>
        <p:nvPicPr>
          <p:cNvPr id="15" name="Picture 15" descr="A picture containing text&#10;&#10;Description automatically generated">
            <a:extLst>
              <a:ext uri="{FF2B5EF4-FFF2-40B4-BE49-F238E27FC236}">
                <a16:creationId xmlns:a16="http://schemas.microsoft.com/office/drawing/2014/main" id="{63CE733D-7A1D-999F-AB34-7CC634E9B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4328" y="675314"/>
            <a:ext cx="2603605" cy="2258627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F728350E-7966-CB07-AD01-12BC85F84C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1712" y="3426258"/>
            <a:ext cx="4120906" cy="275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785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英国的一年四季</vt:lpstr>
      <vt:lpstr>PowerPoint Presentation</vt:lpstr>
      <vt:lpstr>公共假期和季节活动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279</cp:revision>
  <dcterms:created xsi:type="dcterms:W3CDTF">2023-05-03T15:28:24Z</dcterms:created>
  <dcterms:modified xsi:type="dcterms:W3CDTF">2023-05-03T18:05:13Z</dcterms:modified>
</cp:coreProperties>
</file>