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MU_header_banner.jpg"/>
          <p:cNvPicPr>
            <a:picLocks noChangeAspect="1"/>
          </p:cNvPicPr>
          <p:nvPr/>
        </p:nvPicPr>
        <p:blipFill>
          <a:blip r:embed="rId2" cstate="print"/>
          <a:srcRect r="17261"/>
          <a:stretch>
            <a:fillRect/>
          </a:stretch>
        </p:blipFill>
        <p:spPr bwMode="auto">
          <a:xfrm>
            <a:off x="182563" y="246063"/>
            <a:ext cx="8713787" cy="109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573088" y="3702050"/>
            <a:ext cx="6000750" cy="1249363"/>
          </a:xfrm>
        </p:spPr>
        <p:txBody>
          <a:bodyPr rIns="0"/>
          <a:lstStyle>
            <a:lvl1pPr marL="0" indent="0">
              <a:spcBef>
                <a:spcPct val="0"/>
              </a:spcBef>
              <a:buFontTx/>
              <a:buNone/>
              <a:defRPr sz="1800" b="1"/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US" noProof="0" smtClean="0"/>
          </a:p>
        </p:txBody>
      </p:sp>
      <p:sp>
        <p:nvSpPr>
          <p:cNvPr id="24578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573088" y="2808288"/>
            <a:ext cx="7999412" cy="593725"/>
          </a:xfrm>
        </p:spPr>
        <p:txBody>
          <a:bodyPr/>
          <a:lstStyle>
            <a:lvl1pPr>
              <a:defRPr sz="31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US" noProof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3088" y="1390650"/>
            <a:ext cx="3924300" cy="5084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9788" y="1390650"/>
            <a:ext cx="3925887" cy="5084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5425" y="311150"/>
            <a:ext cx="2000250" cy="61642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3088" y="311150"/>
            <a:ext cx="5849937" cy="61642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573088" y="1390650"/>
            <a:ext cx="8002587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10800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6147" name="Rectangle 47"/>
          <p:cNvSpPr>
            <a:spLocks noGrp="1" noChangeArrowheads="1"/>
          </p:cNvSpPr>
          <p:nvPr>
            <p:ph type="title"/>
          </p:nvPr>
        </p:nvSpPr>
        <p:spPr bwMode="auto">
          <a:xfrm>
            <a:off x="573088" y="311150"/>
            <a:ext cx="7131050" cy="75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smtClean="0"/>
          </a:p>
        </p:txBody>
      </p:sp>
      <p:sp>
        <p:nvSpPr>
          <p:cNvPr id="1028" name="Line 48"/>
          <p:cNvSpPr>
            <a:spLocks noChangeShapeType="1"/>
          </p:cNvSpPr>
          <p:nvPr/>
        </p:nvSpPr>
        <p:spPr bwMode="auto">
          <a:xfrm>
            <a:off x="0" y="1203325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defRPr/>
            </a:pPr>
            <a:endParaRPr lang="en-GB"/>
          </a:p>
        </p:txBody>
      </p:sp>
      <p:sp>
        <p:nvSpPr>
          <p:cNvPr id="1029" name="Text Box 49"/>
          <p:cNvSpPr txBox="1">
            <a:spLocks noChangeArrowheads="1"/>
          </p:cNvSpPr>
          <p:nvPr/>
        </p:nvSpPr>
        <p:spPr bwMode="auto">
          <a:xfrm>
            <a:off x="120650" y="6513513"/>
            <a:ext cx="8893175" cy="27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>
              <a:spcBef>
                <a:spcPct val="50000"/>
              </a:spcBef>
              <a:defRPr/>
            </a:pPr>
            <a:r>
              <a:rPr lang="en-GB" sz="1200" b="0" i="1" smtClean="0"/>
              <a:t>ECT 2010 </a:t>
            </a:r>
          </a:p>
        </p:txBody>
      </p:sp>
      <p:sp>
        <p:nvSpPr>
          <p:cNvPr id="1030" name="Line 50"/>
          <p:cNvSpPr>
            <a:spLocks noChangeShapeType="1"/>
          </p:cNvSpPr>
          <p:nvPr/>
        </p:nvSpPr>
        <p:spPr bwMode="auto">
          <a:xfrm>
            <a:off x="0" y="647541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defRPr/>
            </a:pPr>
            <a:endParaRPr lang="en-GB"/>
          </a:p>
        </p:txBody>
      </p:sp>
      <p:pic>
        <p:nvPicPr>
          <p:cNvPr id="6151" name="Picture 7" descr="SMU_header_banner.jpg"/>
          <p:cNvPicPr>
            <a:picLocks noChangeAspect="1"/>
          </p:cNvPicPr>
          <p:nvPr/>
        </p:nvPicPr>
        <p:blipFill>
          <a:blip r:embed="rId13" cstate="print"/>
          <a:srcRect l="2695" t="11290" r="64796" b="10484"/>
          <a:stretch>
            <a:fillRect/>
          </a:stretch>
        </p:blipFill>
        <p:spPr bwMode="auto">
          <a:xfrm>
            <a:off x="5327650" y="141288"/>
            <a:ext cx="36861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  <a:ea typeface="ＭＳ Ｐゴシック" pitchFamily="34" charset="-128"/>
        </a:defRPr>
      </a:lvl2pPr>
      <a:lvl3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  <a:ea typeface="ＭＳ Ｐゴシック" pitchFamily="34" charset="-128"/>
        </a:defRPr>
      </a:lvl3pPr>
      <a:lvl4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  <a:ea typeface="ＭＳ Ｐゴシック" pitchFamily="34" charset="-128"/>
        </a:defRPr>
      </a:lvl4pPr>
      <a:lvl5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  <a:ea typeface="ＭＳ Ｐゴシック" pitchFamily="34" charset="-128"/>
        </a:defRPr>
      </a:lvl5pPr>
      <a:lvl6pPr marL="4572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  <a:ea typeface="ＭＳ Ｐゴシック" pitchFamily="34" charset="-128"/>
        </a:defRPr>
      </a:lvl6pPr>
      <a:lvl7pPr marL="9144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  <a:ea typeface="ＭＳ Ｐゴシック" pitchFamily="34" charset="-128"/>
        </a:defRPr>
      </a:lvl7pPr>
      <a:lvl8pPr marL="13716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  <a:ea typeface="ＭＳ Ｐゴシック" pitchFamily="34" charset="-128"/>
        </a:defRPr>
      </a:lvl8pPr>
      <a:lvl9pPr marL="18288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  <a:ea typeface="ＭＳ Ｐゴシック" pitchFamily="34" charset="-128"/>
        </a:defRPr>
      </a:lvl9pPr>
    </p:titleStyle>
    <p:bodyStyle>
      <a:lvl1pPr marL="185738" indent="-185738" algn="l" rtl="0" eaLnBrk="1" fontAlgn="base" hangingPunct="1">
        <a:spcBef>
          <a:spcPct val="60000"/>
        </a:spcBef>
        <a:spcAft>
          <a:spcPct val="0"/>
        </a:spcAft>
        <a:buClr>
          <a:schemeClr val="accent1"/>
        </a:buClr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411163" indent="-206375" algn="l" rtl="0" eaLnBrk="1" fontAlgn="base" hangingPunct="1">
        <a:spcBef>
          <a:spcPct val="3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ea typeface="+mn-ea"/>
        </a:defRPr>
      </a:lvl2pPr>
      <a:lvl3pPr marL="582613" indent="-153988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+mn-ea"/>
        </a:defRPr>
      </a:lvl3pPr>
      <a:lvl4pPr marL="744538" indent="-160338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4pPr>
      <a:lvl5pPr marL="893763" indent="-147638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1350963" indent="-147638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1808163" indent="-147638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2265363" indent="-147638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2722563" indent="-147638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unbrako.uk@spstech.com" TargetMode="External"/><Relationship Id="rId2" Type="http://schemas.openxmlformats.org/officeDocument/2006/relationships/hyperlink" Target="http://www.spstech.com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sales@cirteq.com" TargetMode="External"/><Relationship Id="rId2" Type="http://schemas.openxmlformats.org/officeDocument/2006/relationships/hyperlink" Target="http://www.cirteq.com/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atweb.com/" TargetMode="Externa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Dr. Alastair Clarke</a:t>
            </a:r>
          </a:p>
          <a:p>
            <a:endParaRPr lang="en-GB" dirty="0" smtClean="0"/>
          </a:p>
          <a:p>
            <a:r>
              <a:rPr lang="en-GB" dirty="0" smtClean="0"/>
              <a:t>alastair.clarke@smu.ac.uk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Mechanical Design and Materials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Overview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400" b="1" dirty="0" smtClean="0"/>
              <a:t>Drawings &amp; Tolerances</a:t>
            </a:r>
          </a:p>
          <a:p>
            <a:pPr>
              <a:lnSpc>
                <a:spcPct val="90000"/>
              </a:lnSpc>
            </a:pPr>
            <a:r>
              <a:rPr lang="en-GB" sz="2400" b="1" dirty="0" smtClean="0"/>
              <a:t>Fits</a:t>
            </a:r>
          </a:p>
          <a:p>
            <a:pPr>
              <a:lnSpc>
                <a:spcPct val="90000"/>
              </a:lnSpc>
            </a:pPr>
            <a:r>
              <a:rPr lang="en-GB" sz="2400" b="1" dirty="0" smtClean="0"/>
              <a:t>Thread Systems</a:t>
            </a:r>
          </a:p>
          <a:p>
            <a:pPr>
              <a:lnSpc>
                <a:spcPct val="90000"/>
              </a:lnSpc>
            </a:pPr>
            <a:r>
              <a:rPr lang="en-GB" sz="2400" b="1" dirty="0" smtClean="0"/>
              <a:t>Fasteners</a:t>
            </a:r>
          </a:p>
          <a:p>
            <a:pPr lvl="2">
              <a:lnSpc>
                <a:spcPct val="90000"/>
              </a:lnSpc>
            </a:pPr>
            <a:r>
              <a:rPr lang="en-GB" dirty="0" smtClean="0"/>
              <a:t>Threaded Fasteners</a:t>
            </a:r>
          </a:p>
          <a:p>
            <a:pPr lvl="2">
              <a:lnSpc>
                <a:spcPct val="90000"/>
              </a:lnSpc>
            </a:pPr>
            <a:r>
              <a:rPr lang="en-GB" dirty="0" smtClean="0"/>
              <a:t>Welding</a:t>
            </a:r>
          </a:p>
          <a:p>
            <a:pPr lvl="2">
              <a:lnSpc>
                <a:spcPct val="90000"/>
              </a:lnSpc>
            </a:pPr>
            <a:r>
              <a:rPr lang="en-GB" dirty="0" err="1" smtClean="0"/>
              <a:t>Circlips</a:t>
            </a:r>
            <a:r>
              <a:rPr lang="en-GB" dirty="0" smtClean="0"/>
              <a:t> etc</a:t>
            </a:r>
          </a:p>
          <a:p>
            <a:pPr>
              <a:lnSpc>
                <a:spcPct val="90000"/>
              </a:lnSpc>
            </a:pPr>
            <a:r>
              <a:rPr lang="en-GB" sz="2400" b="1" dirty="0" smtClean="0"/>
              <a:t>Materials</a:t>
            </a:r>
          </a:p>
          <a:p>
            <a:pPr>
              <a:lnSpc>
                <a:spcPct val="90000"/>
              </a:lnSpc>
            </a:pPr>
            <a:r>
              <a:rPr lang="en-GB" sz="2400" b="1" dirty="0" smtClean="0"/>
              <a:t>Design Principles</a:t>
            </a:r>
          </a:p>
          <a:p>
            <a:pPr lvl="2">
              <a:lnSpc>
                <a:spcPct val="90000"/>
              </a:lnSpc>
            </a:pPr>
            <a:r>
              <a:rPr lang="en-GB" dirty="0" smtClean="0"/>
              <a:t>Manufacturability</a:t>
            </a:r>
          </a:p>
          <a:p>
            <a:pPr lvl="2">
              <a:lnSpc>
                <a:spcPct val="90000"/>
              </a:lnSpc>
            </a:pPr>
            <a:r>
              <a:rPr lang="en-GB" dirty="0" smtClean="0"/>
              <a:t>Single and Double Shear</a:t>
            </a:r>
          </a:p>
          <a:p>
            <a:pPr lvl="2">
              <a:lnSpc>
                <a:spcPct val="90000"/>
              </a:lnSpc>
            </a:pPr>
            <a:r>
              <a:rPr lang="en-GB" dirty="0" smtClean="0"/>
              <a:t>Designing for Fatigue</a:t>
            </a:r>
          </a:p>
          <a:p>
            <a:endParaRPr lang="en-GB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Drawings &amp; Tolerances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000" dirty="0" smtClean="0"/>
              <a:t>Drawings need: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Material – just to put steel is not enough!!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Specific and general tolerances</a:t>
            </a:r>
          </a:p>
          <a:p>
            <a:pPr lvl="3">
              <a:lnSpc>
                <a:spcPct val="90000"/>
              </a:lnSpc>
            </a:pPr>
            <a:r>
              <a:rPr lang="en-GB" sz="2000" dirty="0" smtClean="0"/>
              <a:t>Tolerances = cost of part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Sensible dimensions</a:t>
            </a:r>
          </a:p>
          <a:p>
            <a:pPr lvl="3">
              <a:lnSpc>
                <a:spcPct val="90000"/>
              </a:lnSpc>
            </a:pPr>
            <a:r>
              <a:rPr lang="en-GB" sz="2000" dirty="0" smtClean="0"/>
              <a:t>e.g. not 12.873mm 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All the information required to make the part correctly</a:t>
            </a:r>
          </a:p>
          <a:p>
            <a:pPr lvl="3">
              <a:lnSpc>
                <a:spcPct val="90000"/>
              </a:lnSpc>
            </a:pPr>
            <a:r>
              <a:rPr lang="en-GB" sz="2000" dirty="0" smtClean="0"/>
              <a:t>Hole information – is a hole tapped, reamed, drilled etc?</a:t>
            </a:r>
          </a:p>
          <a:p>
            <a:pPr lvl="3">
              <a:lnSpc>
                <a:spcPct val="90000"/>
              </a:lnSpc>
            </a:pPr>
            <a:r>
              <a:rPr lang="en-GB" sz="2000" dirty="0" smtClean="0"/>
              <a:t>Any secondary views or cross sections needed to fully define the component</a:t>
            </a:r>
          </a:p>
          <a:p>
            <a:pPr>
              <a:lnSpc>
                <a:spcPct val="90000"/>
              </a:lnSpc>
            </a:pPr>
            <a:r>
              <a:rPr lang="en-GB" sz="2000" dirty="0" smtClean="0"/>
              <a:t>Drawn to </a:t>
            </a:r>
            <a:r>
              <a:rPr lang="en-GB" sz="2000" dirty="0" smtClean="0"/>
              <a:t>British Standards for engineering drawing</a:t>
            </a:r>
            <a:endParaRPr lang="en-GB" sz="2000" dirty="0" smtClean="0"/>
          </a:p>
          <a:p>
            <a:endParaRPr lang="en-GB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Drawings &amp; Tolerances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 smtClean="0"/>
              <a:t>General Tolerance</a:t>
            </a:r>
          </a:p>
          <a:p>
            <a:pPr lvl="1"/>
            <a:r>
              <a:rPr lang="en-GB" dirty="0" smtClean="0"/>
              <a:t>Applied to dimensions where no specific tolerance is shown</a:t>
            </a:r>
          </a:p>
          <a:p>
            <a:pPr lvl="1"/>
            <a:r>
              <a:rPr lang="en-GB" dirty="0" smtClean="0"/>
              <a:t>+/- 0.25mm for machined components</a:t>
            </a:r>
          </a:p>
          <a:p>
            <a:pPr lvl="1"/>
            <a:r>
              <a:rPr lang="en-GB" dirty="0" smtClean="0"/>
              <a:t>Drawing must be annotated to show general tolerance</a:t>
            </a:r>
          </a:p>
          <a:p>
            <a:r>
              <a:rPr lang="en-GB" sz="2000" dirty="0" smtClean="0"/>
              <a:t>Specific tolerance for parts which require better than the general tolerance</a:t>
            </a:r>
          </a:p>
          <a:p>
            <a:pPr lvl="1"/>
            <a:r>
              <a:rPr lang="en-GB" dirty="0" smtClean="0"/>
              <a:t>Shown as part of the dimension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Drawings &amp; Tolerances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Dimension plus bilateral tolerance</a:t>
            </a:r>
          </a:p>
          <a:p>
            <a:pPr lvl="2"/>
            <a:r>
              <a:rPr lang="en-GB" dirty="0" smtClean="0"/>
              <a:t>25.50 </a:t>
            </a:r>
            <a:r>
              <a:rPr lang="en-GB" dirty="0" smtClean="0">
                <a:cs typeface="Tahoma" pitchFamily="34" charset="0"/>
              </a:rPr>
              <a:t>± 0.08  </a:t>
            </a:r>
          </a:p>
          <a:p>
            <a:endParaRPr lang="en-GB" dirty="0" smtClean="0"/>
          </a:p>
          <a:p>
            <a:r>
              <a:rPr lang="en-GB" dirty="0" smtClean="0"/>
              <a:t>Dimension plus unilateral tolerance</a:t>
            </a:r>
          </a:p>
          <a:p>
            <a:pPr lvl="2"/>
            <a:endParaRPr lang="en-GB" sz="1000" dirty="0" smtClean="0"/>
          </a:p>
          <a:p>
            <a:pPr lvl="2"/>
            <a:r>
              <a:rPr lang="en-GB" dirty="0" smtClean="0"/>
              <a:t>67.40   </a:t>
            </a:r>
          </a:p>
          <a:p>
            <a:endParaRPr lang="en-GB" dirty="0" smtClean="0"/>
          </a:p>
          <a:p>
            <a:r>
              <a:rPr lang="en-GB" dirty="0" smtClean="0"/>
              <a:t>Upper and Lower Limits</a:t>
            </a:r>
          </a:p>
          <a:p>
            <a:pPr lvl="2"/>
            <a:r>
              <a:rPr lang="en-GB" dirty="0" smtClean="0"/>
              <a:t>i.e.   </a:t>
            </a:r>
          </a:p>
          <a:p>
            <a:endParaRPr lang="en-GB" dirty="0"/>
          </a:p>
        </p:txBody>
      </p:sp>
      <p:sp>
        <p:nvSpPr>
          <p:cNvPr id="4" name="Text Box 1029"/>
          <p:cNvSpPr txBox="1">
            <a:spLocks noChangeArrowheads="1"/>
          </p:cNvSpPr>
          <p:nvPr/>
        </p:nvSpPr>
        <p:spPr bwMode="auto">
          <a:xfrm>
            <a:off x="1928794" y="3214686"/>
            <a:ext cx="990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5000"/>
              </a:spcBef>
            </a:pPr>
            <a:r>
              <a:rPr lang="en-GB" sz="1400" dirty="0"/>
              <a:t>+ 0.12</a:t>
            </a:r>
          </a:p>
          <a:p>
            <a:pPr>
              <a:spcBef>
                <a:spcPct val="25000"/>
              </a:spcBef>
            </a:pPr>
            <a:r>
              <a:rPr lang="en-GB" sz="1400" dirty="0"/>
              <a:t>-  0.00</a:t>
            </a:r>
          </a:p>
        </p:txBody>
      </p:sp>
      <p:sp>
        <p:nvSpPr>
          <p:cNvPr id="5" name="Text Box 1030"/>
          <p:cNvSpPr txBox="1">
            <a:spLocks noChangeArrowheads="1"/>
          </p:cNvSpPr>
          <p:nvPr/>
        </p:nvSpPr>
        <p:spPr bwMode="auto">
          <a:xfrm>
            <a:off x="2000232" y="4857760"/>
            <a:ext cx="1295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5000"/>
              </a:spcBef>
            </a:pPr>
            <a:r>
              <a:rPr lang="en-GB" sz="1600" dirty="0"/>
              <a:t>35.76</a:t>
            </a:r>
          </a:p>
          <a:p>
            <a:pPr>
              <a:spcBef>
                <a:spcPct val="25000"/>
              </a:spcBef>
            </a:pPr>
            <a:r>
              <a:rPr lang="en-GB" sz="1600" dirty="0"/>
              <a:t>35.56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Drawings &amp; Tolerances</a:t>
            </a:r>
            <a:endParaRPr lang="en-GB" sz="3200" dirty="0"/>
          </a:p>
        </p:txBody>
      </p:sp>
      <p:pic>
        <p:nvPicPr>
          <p:cNvPr id="5" name="Picture 10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1357298"/>
            <a:ext cx="39433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1028"/>
          <p:cNvSpPr txBox="1">
            <a:spLocks noChangeArrowheads="1"/>
          </p:cNvSpPr>
          <p:nvPr/>
        </p:nvSpPr>
        <p:spPr bwMode="auto">
          <a:xfrm>
            <a:off x="428596" y="1428736"/>
            <a:ext cx="70866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/>
              <a:t>General Tolerance = 0.25mm</a:t>
            </a:r>
          </a:p>
          <a:p>
            <a:pPr>
              <a:spcBef>
                <a:spcPct val="50000"/>
              </a:spcBef>
            </a:pPr>
            <a:endParaRPr lang="en-GB" dirty="0"/>
          </a:p>
        </p:txBody>
      </p:sp>
      <p:grpSp>
        <p:nvGrpSpPr>
          <p:cNvPr id="7" name="Group 1039"/>
          <p:cNvGrpSpPr>
            <a:grpSpLocks/>
          </p:cNvGrpSpPr>
          <p:nvPr/>
        </p:nvGrpSpPr>
        <p:grpSpPr bwMode="auto">
          <a:xfrm>
            <a:off x="4329130" y="2285992"/>
            <a:ext cx="2743200" cy="842963"/>
            <a:chOff x="1692" y="1488"/>
            <a:chExt cx="1728" cy="531"/>
          </a:xfrm>
        </p:grpSpPr>
        <p:sp>
          <p:nvSpPr>
            <p:cNvPr id="8" name="Line 1029"/>
            <p:cNvSpPr>
              <a:spLocks noChangeShapeType="1"/>
            </p:cNvSpPr>
            <p:nvPr/>
          </p:nvSpPr>
          <p:spPr bwMode="auto">
            <a:xfrm>
              <a:off x="1704" y="175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Line 1030"/>
            <p:cNvSpPr>
              <a:spLocks noChangeShapeType="1"/>
            </p:cNvSpPr>
            <p:nvPr/>
          </p:nvSpPr>
          <p:spPr bwMode="auto">
            <a:xfrm>
              <a:off x="3420" y="1488"/>
              <a:ext cx="0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Line 1031"/>
            <p:cNvSpPr>
              <a:spLocks noChangeShapeType="1"/>
            </p:cNvSpPr>
            <p:nvPr/>
          </p:nvSpPr>
          <p:spPr bwMode="auto">
            <a:xfrm flipV="1">
              <a:off x="1692" y="1824"/>
              <a:ext cx="17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 Box 1032"/>
            <p:cNvSpPr txBox="1">
              <a:spLocks noChangeArrowheads="1"/>
            </p:cNvSpPr>
            <p:nvPr/>
          </p:nvSpPr>
          <p:spPr bwMode="auto">
            <a:xfrm>
              <a:off x="2448" y="1788"/>
              <a:ext cx="2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/>
                <a:t>X</a:t>
              </a:r>
            </a:p>
          </p:txBody>
        </p:sp>
      </p:grpSp>
      <p:sp>
        <p:nvSpPr>
          <p:cNvPr id="12" name="Text Box 1033"/>
          <p:cNvSpPr txBox="1">
            <a:spLocks noChangeArrowheads="1"/>
          </p:cNvSpPr>
          <p:nvPr/>
        </p:nvSpPr>
        <p:spPr bwMode="auto">
          <a:xfrm>
            <a:off x="357158" y="3028956"/>
            <a:ext cx="863444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/>
              <a:t>Distance X could be out by up to 1.25mm or 0.25mm depending on how dimensions are drawn – consider which dimensions are important and dimension accordingly</a:t>
            </a:r>
          </a:p>
          <a:p>
            <a:pPr>
              <a:spcBef>
                <a:spcPct val="50000"/>
              </a:spcBef>
            </a:pPr>
            <a:endParaRPr lang="en-GB" dirty="0"/>
          </a:p>
        </p:txBody>
      </p:sp>
      <p:pic>
        <p:nvPicPr>
          <p:cNvPr id="13" name="Picture 103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3571876"/>
            <a:ext cx="3829050" cy="246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Group 1040"/>
          <p:cNvGrpSpPr>
            <a:grpSpLocks/>
          </p:cNvGrpSpPr>
          <p:nvPr/>
        </p:nvGrpSpPr>
        <p:grpSpPr bwMode="auto">
          <a:xfrm>
            <a:off x="2571736" y="5643578"/>
            <a:ext cx="2743200" cy="842962"/>
            <a:chOff x="1692" y="1488"/>
            <a:chExt cx="1728" cy="531"/>
          </a:xfrm>
        </p:grpSpPr>
        <p:sp>
          <p:nvSpPr>
            <p:cNvPr id="15" name="Line 1041"/>
            <p:cNvSpPr>
              <a:spLocks noChangeShapeType="1"/>
            </p:cNvSpPr>
            <p:nvPr/>
          </p:nvSpPr>
          <p:spPr bwMode="auto">
            <a:xfrm>
              <a:off x="1704" y="175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Line 1042"/>
            <p:cNvSpPr>
              <a:spLocks noChangeShapeType="1"/>
            </p:cNvSpPr>
            <p:nvPr/>
          </p:nvSpPr>
          <p:spPr bwMode="auto">
            <a:xfrm>
              <a:off x="3420" y="1488"/>
              <a:ext cx="0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Line 1043"/>
            <p:cNvSpPr>
              <a:spLocks noChangeShapeType="1"/>
            </p:cNvSpPr>
            <p:nvPr/>
          </p:nvSpPr>
          <p:spPr bwMode="auto">
            <a:xfrm flipV="1">
              <a:off x="1692" y="1824"/>
              <a:ext cx="17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Text Box 1044"/>
            <p:cNvSpPr txBox="1">
              <a:spLocks noChangeArrowheads="1"/>
            </p:cNvSpPr>
            <p:nvPr/>
          </p:nvSpPr>
          <p:spPr bwMode="auto">
            <a:xfrm>
              <a:off x="2448" y="1788"/>
              <a:ext cx="2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/>
                <a:t>X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400" dirty="0" smtClean="0"/>
              <a:t>The shaft and hole is a common design problem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e.g. bearings, location pins, pegs, spindles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May require </a:t>
            </a:r>
          </a:p>
          <a:p>
            <a:pPr lvl="2">
              <a:lnSpc>
                <a:spcPct val="90000"/>
              </a:lnSpc>
            </a:pPr>
            <a:r>
              <a:rPr lang="en-GB" dirty="0" smtClean="0"/>
              <a:t>tight fit for location</a:t>
            </a:r>
          </a:p>
          <a:p>
            <a:pPr lvl="2">
              <a:lnSpc>
                <a:spcPct val="90000"/>
              </a:lnSpc>
            </a:pPr>
            <a:r>
              <a:rPr lang="en-GB" dirty="0" smtClean="0"/>
              <a:t>loose fit for ease of assembly</a:t>
            </a:r>
          </a:p>
          <a:p>
            <a:pPr>
              <a:lnSpc>
                <a:spcPct val="90000"/>
              </a:lnSpc>
            </a:pPr>
            <a:r>
              <a:rPr lang="en-GB" sz="2400" dirty="0" smtClean="0"/>
              <a:t>ISO system of limits and fits gives recommended tolerances (BS 4500)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Gives deviation by which hole may be larger than the nominal size and deviation by which shaft may be smaller than nominal size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e.g. H7-h6  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H7 is holes tolerance, h6 is shaft tolerance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Allocates largest part of tolerance to hole</a:t>
            </a:r>
          </a:p>
          <a:p>
            <a:endParaRPr lang="en-GB" sz="2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Fits</a:t>
            </a:r>
            <a:endParaRPr lang="en-GB" sz="3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" y="152400"/>
            <a:ext cx="88773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Fits</a:t>
            </a:r>
            <a:endParaRPr lang="en-GB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2000" dirty="0" smtClean="0">
                <a:latin typeface="Tahoma" pitchFamily="34" charset="0"/>
              </a:rPr>
              <a:t>Easy Running Fit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dirty="0" smtClean="0">
                <a:latin typeface="Tahoma" pitchFamily="34" charset="0"/>
              </a:rPr>
              <a:t>H11-c11, H9-d10, H9-e9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dirty="0" smtClean="0">
                <a:latin typeface="Tahoma" pitchFamily="34" charset="0"/>
              </a:rPr>
              <a:t>Where significant clearance is required, e.g. for ease of assembly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2000" dirty="0" smtClean="0">
                <a:latin typeface="Tahoma" pitchFamily="34" charset="0"/>
              </a:rPr>
              <a:t>Close Running Fit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dirty="0" smtClean="0">
                <a:latin typeface="Tahoma" pitchFamily="34" charset="0"/>
              </a:rPr>
              <a:t>H8-f7, H8-g6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dirty="0" smtClean="0">
                <a:latin typeface="Tahoma" pitchFamily="34" charset="0"/>
              </a:rPr>
              <a:t>Small amount of clearance, e.g. for sliding spigot fits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2000" dirty="0" smtClean="0">
                <a:latin typeface="Tahoma" pitchFamily="34" charset="0"/>
              </a:rPr>
              <a:t>Sliding Fit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dirty="0" smtClean="0">
                <a:latin typeface="Tahoma" pitchFamily="34" charset="0"/>
              </a:rPr>
              <a:t>H7-h6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dirty="0" err="1" smtClean="0">
                <a:latin typeface="Tahoma" pitchFamily="34" charset="0"/>
              </a:rPr>
              <a:t>Locational</a:t>
            </a:r>
            <a:r>
              <a:rPr lang="en-GB" dirty="0" smtClean="0">
                <a:latin typeface="Tahoma" pitchFamily="34" charset="0"/>
              </a:rPr>
              <a:t> fit where close fitting items slide together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dirty="0" smtClean="0">
                <a:latin typeface="Tahoma" pitchFamily="34" charset="0"/>
              </a:rPr>
              <a:t>Can still be freely assembled &amp; disassembled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2000" dirty="0" smtClean="0">
                <a:latin typeface="Tahoma" pitchFamily="34" charset="0"/>
              </a:rPr>
              <a:t>Push Fit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dirty="0" smtClean="0">
                <a:latin typeface="Tahoma" pitchFamily="34" charset="0"/>
              </a:rPr>
              <a:t>H7-k6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dirty="0" smtClean="0">
                <a:latin typeface="Tahoma" pitchFamily="34" charset="0"/>
              </a:rPr>
              <a:t>Accurate location – e.g. dowel pins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Fits</a:t>
            </a:r>
            <a:endParaRPr lang="en-GB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2000" dirty="0" smtClean="0">
                <a:latin typeface="Tahoma" pitchFamily="34" charset="0"/>
              </a:rPr>
              <a:t>Drive Fit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dirty="0" smtClean="0">
                <a:latin typeface="Tahoma" pitchFamily="34" charset="0"/>
              </a:rPr>
              <a:t>H7-n6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dirty="0" smtClean="0">
                <a:latin typeface="Tahoma" pitchFamily="34" charset="0"/>
              </a:rPr>
              <a:t>Tighter than Push Fit – may require pressing together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2000" dirty="0" smtClean="0">
                <a:latin typeface="Tahoma" pitchFamily="34" charset="0"/>
              </a:rPr>
              <a:t>Light Press Fit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dirty="0" smtClean="0">
                <a:latin typeface="Tahoma" pitchFamily="34" charset="0"/>
              </a:rPr>
              <a:t>H7-p6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dirty="0" smtClean="0">
                <a:latin typeface="Tahoma" pitchFamily="34" charset="0"/>
              </a:rPr>
              <a:t>For permanent, accurate assembly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dirty="0" smtClean="0">
                <a:latin typeface="Tahoma" pitchFamily="34" charset="0"/>
              </a:rPr>
              <a:t>Parts need pressing together, but doesn’t overstress hole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2000" dirty="0" smtClean="0">
                <a:latin typeface="Tahoma" pitchFamily="34" charset="0"/>
              </a:rPr>
              <a:t>Press Fit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dirty="0" smtClean="0">
                <a:latin typeface="Tahoma" pitchFamily="34" charset="0"/>
              </a:rPr>
              <a:t>H7-s6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GB" dirty="0" smtClean="0">
                <a:latin typeface="Tahoma" pitchFamily="34" charset="0"/>
              </a:rPr>
              <a:t>Tightest practical fit – e.g. for bearing bushes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GB" dirty="0" smtClean="0">
              <a:latin typeface="Tahoma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2000" dirty="0" smtClean="0">
                <a:latin typeface="Tahoma" pitchFamily="34" charset="0"/>
              </a:rPr>
              <a:t>Shrink Fits – not usually </a:t>
            </a:r>
            <a:r>
              <a:rPr lang="en-GB" sz="2000" dirty="0" smtClean="0">
                <a:latin typeface="Tahoma" pitchFamily="34" charset="0"/>
              </a:rPr>
              <a:t>required</a:t>
            </a:r>
            <a:endParaRPr lang="en-GB" sz="2000" dirty="0" smtClean="0">
              <a:latin typeface="Tahoma" pitchFamily="34" charset="0"/>
            </a:endParaRPr>
          </a:p>
          <a:p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Fits</a:t>
            </a:r>
            <a:endParaRPr lang="en-GB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 smtClean="0"/>
              <a:t>Most of the hole fits we will be using are H7</a:t>
            </a:r>
          </a:p>
          <a:p>
            <a:r>
              <a:rPr lang="en-GB" sz="2000" dirty="0" smtClean="0"/>
              <a:t>A reamed hole meets this tolerance</a:t>
            </a:r>
          </a:p>
          <a:p>
            <a:r>
              <a:rPr lang="en-GB" sz="2000" dirty="0" smtClean="0"/>
              <a:t>The plain shank of a socket screw will locate accurately into a reamed hole</a:t>
            </a:r>
          </a:p>
          <a:p>
            <a:r>
              <a:rPr lang="en-GB" sz="2000" dirty="0" smtClean="0"/>
              <a:t>Annotate drawing to specify reamed hole</a:t>
            </a:r>
          </a:p>
          <a:p>
            <a:endParaRPr lang="en-GB" dirty="0"/>
          </a:p>
        </p:txBody>
      </p:sp>
      <p:pic>
        <p:nvPicPr>
          <p:cNvPr id="5" name="Picture 6" descr="Parallel Hand Ream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4500570"/>
            <a:ext cx="3787775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Thread Systems</a:t>
            </a:r>
            <a:endParaRPr lang="en-GB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Metric Coarse, UNF, UNC???</a:t>
            </a:r>
          </a:p>
          <a:p>
            <a:r>
              <a:rPr lang="en-GB" dirty="0" smtClean="0"/>
              <a:t>All terms you will hear in FS work</a:t>
            </a:r>
          </a:p>
          <a:p>
            <a:r>
              <a:rPr lang="en-GB" dirty="0" smtClean="0"/>
              <a:t>Different types of thread</a:t>
            </a:r>
          </a:p>
          <a:p>
            <a:endParaRPr lang="en-GB" dirty="0"/>
          </a:p>
        </p:txBody>
      </p:sp>
      <p:pic>
        <p:nvPicPr>
          <p:cNvPr id="6" name="Picture 4" descr="bolt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0" y="3143248"/>
            <a:ext cx="32004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Imperial Thread Systems</a:t>
            </a:r>
            <a:endParaRPr lang="en-GB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800" dirty="0" smtClean="0"/>
              <a:t>The two common types in FS work are</a:t>
            </a:r>
          </a:p>
          <a:p>
            <a:pPr lvl="2">
              <a:lnSpc>
                <a:spcPct val="90000"/>
              </a:lnSpc>
            </a:pPr>
            <a:r>
              <a:rPr lang="en-GB" sz="2000" dirty="0" smtClean="0"/>
              <a:t>UNC – Unified Coarse thread</a:t>
            </a:r>
          </a:p>
          <a:p>
            <a:pPr lvl="3">
              <a:lnSpc>
                <a:spcPct val="90000"/>
              </a:lnSpc>
            </a:pPr>
            <a:r>
              <a:rPr lang="en-GB" sz="1800" dirty="0" smtClean="0"/>
              <a:t>Most commonly used</a:t>
            </a:r>
          </a:p>
          <a:p>
            <a:pPr lvl="3">
              <a:lnSpc>
                <a:spcPct val="90000"/>
              </a:lnSpc>
            </a:pPr>
            <a:r>
              <a:rPr lang="en-GB" sz="1800" dirty="0" smtClean="0"/>
              <a:t>Avoids stripping threads when bolting into softer materials</a:t>
            </a:r>
          </a:p>
          <a:p>
            <a:pPr lvl="2">
              <a:lnSpc>
                <a:spcPct val="90000"/>
              </a:lnSpc>
            </a:pPr>
            <a:r>
              <a:rPr lang="en-GB" sz="2000" dirty="0" smtClean="0"/>
              <a:t>UNF – Unified Fine thread</a:t>
            </a:r>
          </a:p>
          <a:p>
            <a:pPr lvl="3">
              <a:lnSpc>
                <a:spcPct val="90000"/>
              </a:lnSpc>
            </a:pPr>
            <a:r>
              <a:rPr lang="en-GB" sz="1800" dirty="0" smtClean="0"/>
              <a:t>Bolt made with UNF thread has greater tensile strength than same diameter bolt with UNC thread</a:t>
            </a:r>
          </a:p>
          <a:p>
            <a:pPr lvl="3">
              <a:lnSpc>
                <a:spcPct val="90000"/>
              </a:lnSpc>
            </a:pPr>
            <a:r>
              <a:rPr lang="en-GB" sz="1800" dirty="0" smtClean="0"/>
              <a:t>Also used if screwing into thin materials</a:t>
            </a:r>
          </a:p>
          <a:p>
            <a:pPr>
              <a:lnSpc>
                <a:spcPct val="90000"/>
              </a:lnSpc>
            </a:pPr>
            <a:r>
              <a:rPr lang="en-GB" sz="2800" dirty="0" smtClean="0"/>
              <a:t>Specified by bolt diameter and thread </a:t>
            </a:r>
            <a:r>
              <a:rPr lang="en-GB" sz="2800" dirty="0" err="1" smtClean="0"/>
              <a:t>eg</a:t>
            </a:r>
            <a:r>
              <a:rPr lang="en-GB" sz="2800" dirty="0" smtClean="0"/>
              <a:t>.</a:t>
            </a:r>
          </a:p>
          <a:p>
            <a:pPr lvl="2">
              <a:lnSpc>
                <a:spcPct val="90000"/>
              </a:lnSpc>
            </a:pPr>
            <a:r>
              <a:rPr lang="en-GB" sz="2000" dirty="0" smtClean="0"/>
              <a:t>¼”-20 UNF = ¼” diameter, with a unified fine thread, which has 20 teeth per inch</a:t>
            </a:r>
          </a:p>
          <a:p>
            <a:pPr lvl="2">
              <a:lnSpc>
                <a:spcPct val="90000"/>
              </a:lnSpc>
            </a:pPr>
            <a:r>
              <a:rPr lang="en-GB" sz="2000" dirty="0" smtClean="0"/>
              <a:t>Tables of threads in Zeus book etc.</a:t>
            </a:r>
            <a:endParaRPr lang="en-GB" sz="2000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Metric Thread Systems</a:t>
            </a:r>
            <a:endParaRPr lang="en-GB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Again, two series in common use</a:t>
            </a:r>
          </a:p>
          <a:p>
            <a:pPr lvl="2"/>
            <a:r>
              <a:rPr lang="en-GB" dirty="0" smtClean="0"/>
              <a:t>Metric Fine</a:t>
            </a:r>
          </a:p>
          <a:p>
            <a:pPr lvl="2"/>
            <a:r>
              <a:rPr lang="en-GB" dirty="0" smtClean="0"/>
              <a:t>Metric Coarse</a:t>
            </a:r>
          </a:p>
          <a:p>
            <a:pPr lvl="2"/>
            <a:r>
              <a:rPr lang="en-GB" dirty="0" smtClean="0"/>
              <a:t>Similar advantages/uses as UNF and UNC</a:t>
            </a:r>
          </a:p>
          <a:p>
            <a:r>
              <a:rPr lang="en-GB" dirty="0" smtClean="0"/>
              <a:t>Specified by diameter and pitch</a:t>
            </a:r>
          </a:p>
          <a:p>
            <a:pPr lvl="2"/>
            <a:r>
              <a:rPr lang="en-GB" dirty="0" smtClean="0"/>
              <a:t>i.e. M12 x 1.75 is 12mm diameter, with a 1.75mm pitch thread</a:t>
            </a:r>
          </a:p>
          <a:p>
            <a:pPr lvl="2"/>
            <a:r>
              <a:rPr lang="en-GB" dirty="0" smtClean="0"/>
              <a:t>if pitch is not specified, then the coarse series is assumed</a:t>
            </a:r>
          </a:p>
          <a:p>
            <a:pPr lvl="2"/>
            <a:r>
              <a:rPr lang="en-GB" dirty="0" smtClean="0"/>
              <a:t>Table of threads on handout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Fasteners</a:t>
            </a:r>
            <a:endParaRPr lang="en-GB" sz="3200" dirty="0"/>
          </a:p>
        </p:txBody>
      </p:sp>
      <p:pic>
        <p:nvPicPr>
          <p:cNvPr id="6" name="Picture 5" descr="Socket Head Cap Screws(Product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524000"/>
            <a:ext cx="20574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3581400" y="1524000"/>
            <a:ext cx="3657600" cy="215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GB" b="1" dirty="0"/>
              <a:t>Socket Head Cap Screws</a:t>
            </a:r>
          </a:p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GB" dirty="0"/>
              <a:t>Suitable for all high tensile applications</a:t>
            </a:r>
          </a:p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GB" dirty="0"/>
              <a:t>Smaller head than hex head bolts</a:t>
            </a:r>
          </a:p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GB" dirty="0"/>
              <a:t>Also in low head version</a:t>
            </a:r>
          </a:p>
        </p:txBody>
      </p:sp>
      <p:pic>
        <p:nvPicPr>
          <p:cNvPr id="8" name="Picture 8" descr="BlackAllenHeadCountersunkSocketCa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400" y="4267200"/>
            <a:ext cx="17875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1524000" y="4191000"/>
            <a:ext cx="3962400" cy="174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GB" b="1"/>
              <a:t>Countersunk Socket Head Screws</a:t>
            </a:r>
          </a:p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GB"/>
              <a:t>Use where bolt head cannot project above surface</a:t>
            </a:r>
          </a:p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GB"/>
              <a:t>Taper gives large contact area under head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Fasteners</a:t>
            </a:r>
            <a:endParaRPr lang="en-GB" sz="3200" dirty="0"/>
          </a:p>
        </p:txBody>
      </p:sp>
      <p:pic>
        <p:nvPicPr>
          <p:cNvPr id="10" name="Picture 5" descr="3c0000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676400"/>
            <a:ext cx="2171700" cy="178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3733800" y="1676400"/>
            <a:ext cx="365760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GB" b="1"/>
              <a:t>Button Head Screws</a:t>
            </a:r>
          </a:p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GB"/>
              <a:t>Low profile head</a:t>
            </a:r>
          </a:p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GB"/>
              <a:t>Use in materials too thin to countersink</a:t>
            </a:r>
          </a:p>
        </p:txBody>
      </p:sp>
      <p:pic>
        <p:nvPicPr>
          <p:cNvPr id="12" name="Picture 10" descr="135903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0" y="3844925"/>
            <a:ext cx="2601913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1447800" y="3886200"/>
            <a:ext cx="3657600" cy="174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GB" b="1"/>
              <a:t>Flange Button Head Screws</a:t>
            </a:r>
          </a:p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GB"/>
              <a:t>Use to cover large diameter holes in thin metal</a:t>
            </a:r>
          </a:p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GB"/>
              <a:t>Spreads load on softer materials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Fasteners</a:t>
            </a:r>
            <a:endParaRPr lang="en-GB" sz="3200" dirty="0"/>
          </a:p>
        </p:txBody>
      </p:sp>
      <p:pic>
        <p:nvPicPr>
          <p:cNvPr id="7" name="Picture 4" descr="42708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1296988"/>
            <a:ext cx="2133600" cy="211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733800" y="1524000"/>
            <a:ext cx="365760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GB" b="1"/>
              <a:t>Shoulder Screws</a:t>
            </a:r>
          </a:p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GB"/>
              <a:t>Ground shank</a:t>
            </a:r>
          </a:p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GB"/>
              <a:t>Use for pivots, accurate location etc.</a:t>
            </a:r>
          </a:p>
        </p:txBody>
      </p:sp>
      <p:pic>
        <p:nvPicPr>
          <p:cNvPr id="9" name="Picture 8" descr="Hex Socket Set Screws(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48400" y="3657600"/>
            <a:ext cx="2286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1524000" y="3733800"/>
            <a:ext cx="2971800" cy="215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GB" b="1"/>
              <a:t>Socket Set Screws</a:t>
            </a:r>
          </a:p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GB"/>
              <a:t>a.k.a. “Grub Screws”</a:t>
            </a:r>
          </a:p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GB"/>
              <a:t>Fasten collars, sleeves, gears, knobs etc on shafts.</a:t>
            </a:r>
          </a:p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GB"/>
              <a:t>Locate machine parts</a:t>
            </a:r>
          </a:p>
        </p:txBody>
      </p:sp>
      <p:pic>
        <p:nvPicPr>
          <p:cNvPr id="15" name="Picture 12" descr="ALTF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733800"/>
            <a:ext cx="1392238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Fasteners</a:t>
            </a:r>
            <a:endParaRPr lang="en-GB" sz="3200" dirty="0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642910" y="1546249"/>
            <a:ext cx="80279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108000" bIns="0" numCol="1" anchor="t" anchorCtr="0" compatLnSpc="1">
            <a:prstTxWarp prst="textNoShape">
              <a:avLst/>
            </a:prstTxWarp>
          </a:bodyPr>
          <a:lstStyle/>
          <a:p>
            <a:pPr marL="185738" marR="0" lvl="0" indent="-185738" algn="l" defTabSz="914400" rtl="0" eaLnBrk="1" fontAlgn="base" latinLnBrk="0" hangingPunct="1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Locking of threaded fasteners</a:t>
            </a:r>
          </a:p>
          <a:p>
            <a:pPr marL="411163" marR="0" lvl="1" indent="-206375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endParaRPr kumimoji="0" lang="en-GB" sz="2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</a:endParaRPr>
          </a:p>
          <a:p>
            <a:pPr marL="411163" marR="0" lvl="1" indent="-206375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GB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Nylock nuts</a:t>
            </a:r>
          </a:p>
          <a:p>
            <a:pPr marL="411163" marR="0" lvl="1" indent="-206375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GB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K nuts</a:t>
            </a:r>
          </a:p>
          <a:p>
            <a:pPr marL="411163" marR="0" lvl="1" indent="-206375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GB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Lock nut</a:t>
            </a:r>
          </a:p>
          <a:p>
            <a:pPr marL="411163" marR="0" lvl="1" indent="-206375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GB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Lock-wiring</a:t>
            </a:r>
          </a:p>
          <a:p>
            <a:pPr marL="185738" marR="0" lvl="0" indent="-185738" algn="l" defTabSz="914400" rtl="0" eaLnBrk="1" fontAlgn="base" latinLnBrk="0" hangingPunct="1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endParaRPr kumimoji="0" lang="en-GB" sz="2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Picture 4" descr="240-5102-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297" y="1857364"/>
            <a:ext cx="1511300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" descr="Nut_J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27497" y="2009764"/>
            <a:ext cx="1247775" cy="137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 descr="2 lock wir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13297" y="3857628"/>
            <a:ext cx="1662113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Fasteners</a:t>
            </a:r>
            <a:endParaRPr lang="en-GB" sz="3200" dirty="0"/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2286000" y="1676400"/>
            <a:ext cx="5029200" cy="430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 dirty="0"/>
              <a:t>DESIGN TABLES</a:t>
            </a:r>
          </a:p>
          <a:p>
            <a:pPr>
              <a:spcBef>
                <a:spcPct val="50000"/>
              </a:spcBef>
            </a:pPr>
            <a:endParaRPr lang="en-GB" sz="2400" b="1" dirty="0"/>
          </a:p>
          <a:p>
            <a:pPr>
              <a:spcBef>
                <a:spcPct val="50000"/>
              </a:spcBef>
            </a:pPr>
            <a:r>
              <a:rPr lang="en-GB" dirty="0" err="1"/>
              <a:t>Unbrako</a:t>
            </a:r>
            <a:r>
              <a:rPr lang="en-GB" dirty="0"/>
              <a:t> Technical Brochure</a:t>
            </a:r>
          </a:p>
          <a:p>
            <a:pPr>
              <a:spcBef>
                <a:spcPct val="50000"/>
              </a:spcBef>
            </a:pPr>
            <a:endParaRPr lang="en-GB" dirty="0"/>
          </a:p>
          <a:p>
            <a:pPr>
              <a:spcBef>
                <a:spcPct val="50000"/>
              </a:spcBef>
            </a:pPr>
            <a:r>
              <a:rPr lang="en-GB" dirty="0"/>
              <a:t>0247 658 5050</a:t>
            </a:r>
          </a:p>
          <a:p>
            <a:pPr>
              <a:spcBef>
                <a:spcPct val="50000"/>
              </a:spcBef>
            </a:pPr>
            <a:endParaRPr lang="en-GB" dirty="0"/>
          </a:p>
          <a:p>
            <a:pPr>
              <a:spcBef>
                <a:spcPct val="50000"/>
              </a:spcBef>
            </a:pPr>
            <a:r>
              <a:rPr lang="en-GB" dirty="0">
                <a:hlinkClick r:id="rId2"/>
              </a:rPr>
              <a:t>www.spstech.com</a:t>
            </a:r>
            <a:endParaRPr lang="en-GB" dirty="0"/>
          </a:p>
          <a:p>
            <a:pPr>
              <a:spcBef>
                <a:spcPct val="50000"/>
              </a:spcBef>
            </a:pPr>
            <a:endParaRPr lang="en-GB" dirty="0"/>
          </a:p>
          <a:p>
            <a:pPr>
              <a:spcBef>
                <a:spcPct val="50000"/>
              </a:spcBef>
            </a:pPr>
            <a:r>
              <a:rPr lang="en-GB" dirty="0">
                <a:hlinkClick r:id="rId3"/>
              </a:rPr>
              <a:t>unbrako.uk@spstech.com</a:t>
            </a:r>
            <a:endParaRPr lang="en-GB" dirty="0"/>
          </a:p>
          <a:p>
            <a:pPr>
              <a:spcBef>
                <a:spcPct val="50000"/>
              </a:spcBef>
            </a:pPr>
            <a:endParaRPr lang="en-GB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Welding</a:t>
            </a:r>
            <a:endParaRPr lang="en-GB" sz="3200" dirty="0"/>
          </a:p>
        </p:txBody>
      </p:sp>
      <p:pic>
        <p:nvPicPr>
          <p:cNvPr id="4" name="Picture 5" descr="karlweld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52714" y="3033713"/>
            <a:ext cx="3911600" cy="293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444652" y="1484313"/>
            <a:ext cx="6985000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/>
              <a:t>2 main types of welding are relevant to our work:</a:t>
            </a:r>
          </a:p>
          <a:p>
            <a:pPr lvl="3">
              <a:spcBef>
                <a:spcPct val="50000"/>
              </a:spcBef>
              <a:buFontTx/>
              <a:buChar char="•"/>
            </a:pPr>
            <a:r>
              <a:rPr lang="en-GB" dirty="0"/>
              <a:t>   MIG (Metal Inert Gas)</a:t>
            </a:r>
          </a:p>
          <a:p>
            <a:pPr lvl="3">
              <a:spcBef>
                <a:spcPct val="50000"/>
              </a:spcBef>
              <a:buFontTx/>
              <a:buChar char="•"/>
            </a:pPr>
            <a:r>
              <a:rPr lang="en-GB" dirty="0"/>
              <a:t>   TIG (Tungsten Inert Gas)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TIG Welding</a:t>
            </a:r>
            <a:endParaRPr lang="en-GB" sz="3200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714349" y="1341438"/>
            <a:ext cx="796134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108000" bIns="0" numCol="1" anchor="t" anchorCtr="0" compatLnSpc="1">
            <a:prstTxWarp prst="textNoShape">
              <a:avLst/>
            </a:prstTxWarp>
          </a:bodyPr>
          <a:lstStyle/>
          <a:p>
            <a:pPr marL="185738" marR="0" lvl="0" indent="-185738" algn="l" defTabSz="914400" rtl="0" eaLnBrk="1" fontAlgn="base" latinLnBrk="0" hangingPunct="1">
              <a:lnSpc>
                <a:spcPct val="9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Generates heat by arc struck between non-consumable tungsten electrode and workpiece</a:t>
            </a:r>
          </a:p>
          <a:p>
            <a:pPr marL="185738" marR="0" lvl="0" indent="-185738" algn="l" defTabSz="914400" rtl="0" eaLnBrk="1" fontAlgn="base" latinLnBrk="0" hangingPunct="1">
              <a:lnSpc>
                <a:spcPct val="9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Filler rod can be added to molten puddle</a:t>
            </a:r>
          </a:p>
          <a:p>
            <a:pPr marL="185738" marR="0" lvl="0" indent="-185738" algn="l" defTabSz="914400" rtl="0" eaLnBrk="1" fontAlgn="base" latinLnBrk="0" hangingPunct="1">
              <a:lnSpc>
                <a:spcPct val="9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Very clean, high quality welds</a:t>
            </a:r>
          </a:p>
          <a:p>
            <a:pPr marL="411163" marR="0" lvl="1" indent="-206375" algn="l" defTabSz="914400" rtl="0" eaLnBrk="1" fontAlgn="base" latinLnBrk="0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GB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Shielded by inert gas (argon)</a:t>
            </a:r>
          </a:p>
          <a:p>
            <a:pPr marL="411163" marR="0" lvl="1" indent="-206375" algn="l" defTabSz="914400" rtl="0" eaLnBrk="1" fontAlgn="base" latinLnBrk="0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GB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No flux – slag inclusions less likely</a:t>
            </a:r>
          </a:p>
          <a:p>
            <a:pPr marL="411163" marR="0" lvl="1" indent="-206375" algn="l" defTabSz="914400" rtl="0" eaLnBrk="1" fontAlgn="base" latinLnBrk="0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GB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Less porosity – slow process, so impurities have time to escape from molten puddle</a:t>
            </a:r>
          </a:p>
          <a:p>
            <a:pPr marL="185738" marR="0" lvl="0" indent="-185738" algn="l" defTabSz="914400" rtl="0" eaLnBrk="1" fontAlgn="base" latinLnBrk="0" hangingPunct="1">
              <a:lnSpc>
                <a:spcPct val="9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Very narrow HAZ – less distortion, cracking etc</a:t>
            </a:r>
          </a:p>
          <a:p>
            <a:pPr marL="185738" marR="0" lvl="0" indent="-185738" algn="l" defTabSz="914400" rtl="0" eaLnBrk="1" fontAlgn="base" latinLnBrk="0" hangingPunct="1">
              <a:lnSpc>
                <a:spcPct val="9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Needs clean surface, well fitting parts</a:t>
            </a:r>
          </a:p>
          <a:p>
            <a:pPr marL="185738" marR="0" lvl="0" indent="-185738" algn="l" defTabSz="914400" rtl="0" eaLnBrk="1" fontAlgn="base" latinLnBrk="0" hangingPunct="1">
              <a:lnSpc>
                <a:spcPct val="9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Relatively slow process</a:t>
            </a:r>
          </a:p>
          <a:p>
            <a:pPr marL="185738" marR="0" lvl="0" indent="-185738" algn="l" defTabSz="914400" rtl="0" eaLnBrk="1" fontAlgn="base" latinLnBrk="0" hangingPunct="1">
              <a:lnSpc>
                <a:spcPct val="9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Can weld aluminium (with square wave set)</a:t>
            </a:r>
            <a:endParaRPr kumimoji="0" lang="en-GB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TIG Welding</a:t>
            </a:r>
            <a:endParaRPr lang="en-GB" sz="3200" dirty="0"/>
          </a:p>
        </p:txBody>
      </p:sp>
      <p:pic>
        <p:nvPicPr>
          <p:cNvPr id="4" name="Picture 5" descr="TIG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84712" y="1970103"/>
            <a:ext cx="3571875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ian_tig_bb_gussett"/>
          <p:cNvPicPr>
            <a:picLocks noChangeAspect="1" noChangeArrowheads="1"/>
          </p:cNvPicPr>
          <p:nvPr/>
        </p:nvPicPr>
        <p:blipFill>
          <a:blip r:embed="rId3"/>
          <a:srcRect t="21545" b="17874"/>
          <a:stretch>
            <a:fillRect/>
          </a:stretch>
        </p:blipFill>
        <p:spPr bwMode="auto">
          <a:xfrm>
            <a:off x="857224" y="1968515"/>
            <a:ext cx="3956050" cy="360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MIG Welding</a:t>
            </a:r>
            <a:endParaRPr lang="en-GB" sz="3200" dirty="0"/>
          </a:p>
        </p:txBody>
      </p:sp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642911" y="1304925"/>
            <a:ext cx="8032778" cy="518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108000" bIns="0" numCol="1" anchor="t" anchorCtr="0" compatLnSpc="1">
            <a:prstTxWarp prst="textNoShape">
              <a:avLst/>
            </a:prstTxWarp>
          </a:bodyPr>
          <a:lstStyle/>
          <a:p>
            <a:pPr marL="185738" marR="0" lvl="0" indent="-185738" algn="l" defTabSz="914400" rtl="0" eaLnBrk="1" fontAlgn="base" latinLnBrk="0" hangingPunct="1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Generates heat by arc struck between consumable wire-fed electrode and </a:t>
            </a:r>
            <a:r>
              <a:rPr kumimoji="0" lang="en-GB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workpiece</a:t>
            </a:r>
            <a:endParaRPr kumimoji="0" lang="en-GB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5738" marR="0" lvl="0" indent="-185738" algn="l" defTabSz="914400" rtl="0" eaLnBrk="1" fontAlgn="base" latinLnBrk="0" hangingPunct="1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Quick process, easier than TIG</a:t>
            </a:r>
          </a:p>
          <a:p>
            <a:pPr marL="185738" marR="0" lvl="0" indent="-185738" algn="l" defTabSz="914400" rtl="0" eaLnBrk="1" fontAlgn="base" latinLnBrk="0" hangingPunct="1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Requires less accurate weld preparation than TIG</a:t>
            </a:r>
          </a:p>
          <a:p>
            <a:pPr marL="185738" marR="0" lvl="0" indent="-185738" algn="l" defTabSz="914400" rtl="0" eaLnBrk="1" fontAlgn="base" latinLnBrk="0" hangingPunct="1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Spatter thrown off from arc</a:t>
            </a:r>
          </a:p>
          <a:p>
            <a:pPr marL="185738" marR="0" lvl="0" indent="-185738" algn="l" defTabSz="914400" rtl="0" eaLnBrk="1" fontAlgn="base" latinLnBrk="0" hangingPunct="1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Possible to produce good looking weld but with little penetration – not obvious until failure!</a:t>
            </a:r>
          </a:p>
          <a:p>
            <a:pPr marL="185738" marR="0" lvl="0" indent="-185738" algn="l" defTabSz="914400" rtl="0" eaLnBrk="1" fontAlgn="base" latinLnBrk="0" hangingPunct="1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Bigger HAZ, but quick speed can limit distortion</a:t>
            </a:r>
          </a:p>
          <a:p>
            <a:pPr marL="185738" marR="0" lvl="0" indent="-185738" algn="l" defTabSz="914400" rtl="0" eaLnBrk="1" fontAlgn="base" latinLnBrk="0" hangingPunct="1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Build up of metal usually occurs due to constant electrode feed requiring post-welding machining or grinding</a:t>
            </a:r>
          </a:p>
          <a:p>
            <a:pPr marL="185738" marR="0" lvl="0" indent="-185738" algn="l" defTabSz="914400" rtl="0" eaLnBrk="1" fontAlgn="base" latinLnBrk="0" hangingPunct="1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endParaRPr kumimoji="0" lang="en-GB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MIG Welding</a:t>
            </a:r>
            <a:endParaRPr lang="en-GB" sz="3200" dirty="0"/>
          </a:p>
        </p:txBody>
      </p:sp>
      <p:pic>
        <p:nvPicPr>
          <p:cNvPr id="5" name="Picture 7" descr="Mig Wel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2024063"/>
            <a:ext cx="3082925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goodbadweld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11750" y="1089025"/>
            <a:ext cx="2536825" cy="558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Other assembly methods</a:t>
            </a:r>
            <a:endParaRPr lang="en-GB" sz="3200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714348" y="1285860"/>
            <a:ext cx="80279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108000" bIns="0" numCol="1" anchor="t" anchorCtr="0" compatLnSpc="1">
            <a:prstTxWarp prst="textNoShape">
              <a:avLst/>
            </a:prstTxWarp>
          </a:bodyPr>
          <a:lstStyle/>
          <a:p>
            <a:pPr marL="185738" marR="0" lvl="0" indent="-185738" algn="l" defTabSz="914400" rtl="0" eaLnBrk="1" fontAlgn="base" latinLnBrk="0" hangingPunct="1">
              <a:lnSpc>
                <a:spcPct val="9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Press or push fits</a:t>
            </a:r>
          </a:p>
          <a:p>
            <a:pPr marL="185738" marR="0" lvl="0" indent="-185738" algn="l" defTabSz="914400" rtl="0" eaLnBrk="1" fontAlgn="base" latinLnBrk="0" hangingPunct="1">
              <a:lnSpc>
                <a:spcPct val="9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Bolted</a:t>
            </a:r>
          </a:p>
          <a:p>
            <a:pPr marL="185738" marR="0" lvl="0" indent="-185738" algn="l" defTabSz="914400" rtl="0" eaLnBrk="1" fontAlgn="base" latinLnBrk="0" hangingPunct="1">
              <a:lnSpc>
                <a:spcPct val="9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Riveted</a:t>
            </a:r>
          </a:p>
          <a:p>
            <a:pPr marL="185738" marR="0" lvl="0" indent="-185738" algn="l" defTabSz="914400" rtl="0" eaLnBrk="1" fontAlgn="base" latinLnBrk="0" hangingPunct="1">
              <a:lnSpc>
                <a:spcPct val="9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Glued (</a:t>
            </a:r>
            <a:r>
              <a:rPr kumimoji="0" lang="en-GB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Loctite</a:t>
            </a:r>
            <a:r>
              <a:rPr kumimoji="0" lang="en-GB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), i.e. Bearings</a:t>
            </a:r>
          </a:p>
          <a:p>
            <a:pPr marL="185738" marR="0" lvl="0" indent="-185738" algn="l" defTabSz="914400" rtl="0" eaLnBrk="1" fontAlgn="base" latinLnBrk="0" hangingPunct="1">
              <a:lnSpc>
                <a:spcPct val="9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Pinned</a:t>
            </a:r>
          </a:p>
          <a:p>
            <a:pPr marL="411163" marR="0" lvl="1" indent="-206375" algn="l" defTabSz="914400" rtl="0" eaLnBrk="1" fontAlgn="base" latinLnBrk="0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Roll pins, dowel pins etc</a:t>
            </a:r>
          </a:p>
          <a:p>
            <a:pPr marL="185738" marR="0" lvl="0" indent="-185738" algn="l" defTabSz="914400" rtl="0" eaLnBrk="1" fontAlgn="base" latinLnBrk="0" hangingPunct="1">
              <a:lnSpc>
                <a:spcPct val="9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Circlips</a:t>
            </a:r>
            <a:r>
              <a:rPr kumimoji="0" lang="en-GB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/Spring Clips</a:t>
            </a:r>
          </a:p>
          <a:p>
            <a:pPr marL="411163" marR="0" lvl="1" indent="-206375" algn="l" defTabSz="914400" rtl="0" eaLnBrk="1" fontAlgn="base" latinLnBrk="0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Avoid placing </a:t>
            </a:r>
            <a:r>
              <a:rPr kumimoji="0" lang="en-GB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circlip</a:t>
            </a: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 groove in stressed areas</a:t>
            </a:r>
          </a:p>
          <a:p>
            <a:pPr marL="411163" marR="0" lvl="1" indent="-206375" algn="l" defTabSz="914400" rtl="0" eaLnBrk="1" fontAlgn="base" latinLnBrk="0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Design groove “by the book”</a:t>
            </a:r>
          </a:p>
          <a:p>
            <a:pPr marL="744538" marR="0" lvl="3" indent="-160338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Cirteq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 Technical Manual</a:t>
            </a:r>
          </a:p>
          <a:p>
            <a:pPr marL="744538" marR="0" lvl="3" indent="-160338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hlinkClick r:id="rId2"/>
              </a:rPr>
              <a:t>www.cirteq.com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	</a:t>
            </a:r>
          </a:p>
          <a:p>
            <a:pPr marL="744538" marR="0" lvl="3" indent="-160338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hlinkClick r:id="rId3"/>
              </a:rPr>
              <a:t>sales@cirteq.com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   01535 633333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Automotive Materials</a:t>
            </a:r>
            <a:endParaRPr lang="en-GB" sz="3200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42910" y="1500174"/>
            <a:ext cx="80279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108000" bIns="0" numCol="1" anchor="t" anchorCtr="0" compatLnSpc="1">
            <a:prstTxWarp prst="textNoShape">
              <a:avLst/>
            </a:prstTxWarp>
          </a:bodyPr>
          <a:lstStyle/>
          <a:p>
            <a:pPr marL="185738" marR="0" lvl="0" indent="-185738" algn="l" defTabSz="914400" rtl="0" eaLnBrk="1" fontAlgn="base" latinLnBrk="0" hangingPunct="1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Correct choice of materials can</a:t>
            </a:r>
          </a:p>
          <a:p>
            <a:pPr marL="582613" marR="0" lvl="2" indent="-15398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Save weight</a:t>
            </a:r>
          </a:p>
          <a:p>
            <a:pPr marL="582613" marR="0" lvl="2" indent="-15398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Improve component performance (e.g. fatigue)</a:t>
            </a:r>
          </a:p>
          <a:p>
            <a:pPr marL="582613" marR="0" lvl="2" indent="-15398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Reduce failures</a:t>
            </a:r>
          </a:p>
          <a:p>
            <a:pPr marL="582613" marR="0" lvl="2" indent="-15398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Improve ease of manufacture</a:t>
            </a:r>
          </a:p>
          <a:p>
            <a:pPr marL="582613" marR="0" lvl="2" indent="-15398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Allow use of heat treatment or surface protection</a:t>
            </a:r>
          </a:p>
          <a:p>
            <a:pPr marL="185738" marR="0" lvl="0" indent="-185738" algn="l" defTabSz="914400" rtl="0" eaLnBrk="1" fontAlgn="base" latinLnBrk="0" hangingPunct="1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Three main classes of interest</a:t>
            </a:r>
          </a:p>
          <a:p>
            <a:pPr marL="582613" marR="0" lvl="2" indent="-15398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Steels</a:t>
            </a:r>
          </a:p>
          <a:p>
            <a:pPr marL="582613" marR="0" lvl="2" indent="-15398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Aluminium Alloys</a:t>
            </a:r>
          </a:p>
          <a:p>
            <a:pPr marL="582613" marR="0" lvl="2" indent="-15398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Composites</a:t>
            </a:r>
          </a:p>
          <a:p>
            <a:pPr marL="185738" marR="0" lvl="0" indent="-185738" algn="l" defTabSz="914400" rtl="0" eaLnBrk="1" fontAlgn="base" latinLnBrk="0" hangingPunct="1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FIA document – “Recommended Materials”</a:t>
            </a:r>
          </a:p>
          <a:p>
            <a:pPr marL="185738" marR="0" lvl="0" indent="-185738" algn="l" defTabSz="914400" rtl="0" eaLnBrk="1" fontAlgn="base" latinLnBrk="0" hangingPunct="1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endParaRPr kumimoji="0" lang="en-GB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Steels</a:t>
            </a:r>
            <a:endParaRPr lang="en-GB" sz="3200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615979" y="1524000"/>
            <a:ext cx="80279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108000" bIns="0" numCol="1" anchor="t" anchorCtr="0" compatLnSpc="1">
            <a:prstTxWarp prst="textNoShape">
              <a:avLst/>
            </a:prstTxWarp>
          </a:bodyPr>
          <a:lstStyle/>
          <a:p>
            <a:pPr marL="185738" marR="0" lvl="0" indent="-185738" algn="l" defTabSz="914400" rtl="0" eaLnBrk="1" fontAlgn="base" latinLnBrk="0" hangingPunct="1">
              <a:lnSpc>
                <a:spcPct val="10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Machined Components</a:t>
            </a:r>
          </a:p>
          <a:p>
            <a:pPr marL="411163" marR="0" lvl="1" indent="-206375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GB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EN1A – Free Cutting Mild Steel</a:t>
            </a:r>
          </a:p>
          <a:p>
            <a:pPr marL="744538" marR="0" lvl="3" indent="-16033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1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Yield Strength = 215 MPa</a:t>
            </a:r>
          </a:p>
          <a:p>
            <a:pPr marL="744538" marR="0" lvl="3" indent="-16033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1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Low carbon mild steel</a:t>
            </a:r>
          </a:p>
          <a:p>
            <a:pPr marL="744538" marR="0" lvl="3" indent="-16033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1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Use in lowly stressed applications</a:t>
            </a:r>
          </a:p>
          <a:p>
            <a:pPr marL="744538" marR="0" lvl="3" indent="-16033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1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Cheap, easy to machine</a:t>
            </a:r>
          </a:p>
          <a:p>
            <a:pPr marL="411163" marR="0" lvl="1" indent="-206375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GB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EN16T – free cutting medium carbon</a:t>
            </a:r>
          </a:p>
          <a:p>
            <a:pPr marL="744538" marR="0" lvl="3" indent="-16033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1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sym typeface="Symbol" pitchFamily="18" charset="2"/>
              </a:rPr>
              <a:t>Yield Strength</a:t>
            </a:r>
            <a:r>
              <a:rPr kumimoji="0" lang="en-GB" sz="1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 = 700 MPa</a:t>
            </a:r>
          </a:p>
          <a:p>
            <a:pPr marL="744538" marR="0" lvl="3" indent="-16033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1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Medium strength machined parts</a:t>
            </a:r>
          </a:p>
          <a:p>
            <a:pPr marL="744538" marR="0" lvl="3" indent="-16033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16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Shafts, crankshafts, con rods etc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Steels</a:t>
            </a:r>
            <a:endParaRPr lang="en-GB" sz="3200" dirty="0"/>
          </a:p>
        </p:txBody>
      </p:sp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720751" y="1524000"/>
            <a:ext cx="74945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108000" bIns="0" numCol="1" anchor="t" anchorCtr="0" compatLnSpc="1">
            <a:prstTxWarp prst="textNoShape">
              <a:avLst/>
            </a:prstTxWarp>
          </a:bodyPr>
          <a:lstStyle/>
          <a:p>
            <a:pPr marL="185738" marR="0" lvl="0" indent="-185738" algn="l" defTabSz="914400" rtl="0" eaLnBrk="1" fontAlgn="base" latinLnBrk="0" hangingPunct="1">
              <a:lnSpc>
                <a:spcPct val="90000"/>
              </a:lnSpc>
              <a:spcBef>
                <a:spcPct val="6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tabLst/>
              <a:defRPr/>
            </a:pPr>
            <a:r>
              <a:rPr kumimoji="0" lang="en-GB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Machined Components</a:t>
            </a:r>
          </a:p>
          <a:p>
            <a:pPr marL="411163" marR="0" lvl="1" indent="-206375" algn="l" defTabSz="914400" rtl="0" eaLnBrk="1" fontAlgn="base" latinLnBrk="0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EN24T – High Strength Alloy Steel</a:t>
            </a:r>
          </a:p>
          <a:p>
            <a:pPr marL="582613" marR="0" lvl="2" indent="-153988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Heat treat to wide range of strengths</a:t>
            </a:r>
          </a:p>
          <a:p>
            <a:pPr marL="582613" marR="0" lvl="2" indent="-153988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Yield Strength = 650 </a:t>
            </a:r>
            <a:r>
              <a:rPr kumimoji="0" lang="en-GB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Mpa</a:t>
            </a:r>
            <a:endParaRPr kumimoji="0" lang="en-GB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</a:endParaRPr>
          </a:p>
          <a:p>
            <a:pPr marL="582613" marR="0" lvl="2" indent="-153988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Use for high strength components</a:t>
            </a:r>
          </a:p>
          <a:p>
            <a:pPr marL="582613" marR="0" lvl="2" indent="-153988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Good in reversed stress cycles</a:t>
            </a:r>
          </a:p>
          <a:p>
            <a:pPr marL="582613" marR="0" lvl="2" indent="-153988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Equivalent to SAE 4340 (see Carroll Smith – “Engineer to Win”)</a:t>
            </a:r>
          </a:p>
          <a:p>
            <a:pPr marL="411163" marR="0" lvl="1" indent="-206375" algn="l" defTabSz="914400" rtl="0" eaLnBrk="1" fontAlgn="base" latinLnBrk="0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VAR 300M – through hardening steel</a:t>
            </a:r>
          </a:p>
          <a:p>
            <a:pPr marL="582613" marR="0" lvl="2" indent="-153988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High strength machined components, i.e. axles, drive shafts etc</a:t>
            </a:r>
          </a:p>
          <a:p>
            <a:pPr marL="582613" marR="0" lvl="2" indent="-153988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GB" kern="0" dirty="0" smtClean="0"/>
              <a:t>Awkward to machine</a:t>
            </a:r>
            <a:endParaRPr kumimoji="0" lang="en-GB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</a:endParaRPr>
          </a:p>
          <a:p>
            <a:pPr marL="582613" marR="0" lvl="2" indent="-153988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Yield Strength = 1670 </a:t>
            </a:r>
            <a:r>
              <a:rPr kumimoji="0" lang="en-GB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</a:rPr>
              <a:t>MPa</a:t>
            </a:r>
            <a:endParaRPr kumimoji="0" lang="en-GB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</a:endParaRPr>
          </a:p>
          <a:p>
            <a:pPr marL="582613" marR="0" lvl="2" indent="-153988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Steels</a:t>
            </a:r>
            <a:endParaRPr lang="en-GB" sz="3200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14348" y="1524000"/>
            <a:ext cx="7494588" cy="292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GB" sz="2400" b="1" dirty="0">
                <a:latin typeface="Tahoma" pitchFamily="34" charset="0"/>
              </a:rPr>
              <a:t>Machined Components</a:t>
            </a:r>
          </a:p>
          <a:p>
            <a:pPr marL="742950" lvl="1" indent="-285750">
              <a:spcBef>
                <a:spcPct val="20000"/>
              </a:spcBef>
              <a:buFontTx/>
              <a:buChar char="•"/>
            </a:pPr>
            <a:r>
              <a:rPr lang="en-GB" dirty="0">
                <a:latin typeface="Tahoma" pitchFamily="34" charset="0"/>
              </a:rPr>
              <a:t>EN36C – Carburising Steel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GB" sz="1600" dirty="0">
                <a:latin typeface="Tahoma" pitchFamily="34" charset="0"/>
              </a:rPr>
              <a:t>can be case hardened to give hard surface with tough core – gears, drive shafts etc.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GB" sz="1600" dirty="0">
                <a:latin typeface="Tahoma" pitchFamily="34" charset="0"/>
              </a:rPr>
              <a:t>Yield Strength = 950 </a:t>
            </a:r>
            <a:r>
              <a:rPr lang="en-GB" sz="1600" dirty="0" err="1">
                <a:latin typeface="Tahoma" pitchFamily="34" charset="0"/>
              </a:rPr>
              <a:t>MPa</a:t>
            </a:r>
            <a:endParaRPr lang="en-GB" sz="1600" dirty="0">
              <a:latin typeface="Tahoma" pitchFamily="34" charset="0"/>
            </a:endParaRPr>
          </a:p>
          <a:p>
            <a:pPr marL="742950" lvl="1" indent="-285750">
              <a:spcBef>
                <a:spcPct val="20000"/>
              </a:spcBef>
              <a:buFontTx/>
              <a:buChar char="•"/>
            </a:pPr>
            <a:endParaRPr lang="en-GB" dirty="0"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Steels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10" y="1352571"/>
            <a:ext cx="7646987" cy="5005387"/>
          </a:xfrm>
        </p:spPr>
        <p:txBody>
          <a:bodyPr/>
          <a:lstStyle/>
          <a:p>
            <a:pPr eaLnBrk="1" hangingPunct="1"/>
            <a:r>
              <a:rPr lang="en-GB" b="1" dirty="0" smtClean="0">
                <a:solidFill>
                  <a:schemeClr val="tx1"/>
                </a:solidFill>
              </a:rPr>
              <a:t>Fabricated Components</a:t>
            </a:r>
          </a:p>
          <a:p>
            <a:pPr lvl="1" eaLnBrk="1" hangingPunct="1"/>
            <a:r>
              <a:rPr lang="en-GB" sz="2400" dirty="0" smtClean="0">
                <a:solidFill>
                  <a:schemeClr val="tx1"/>
                </a:solidFill>
              </a:rPr>
              <a:t>SAE 4130</a:t>
            </a:r>
          </a:p>
          <a:p>
            <a:pPr lvl="2" eaLnBrk="1" hangingPunct="1"/>
            <a:r>
              <a:rPr lang="en-GB" sz="2000" dirty="0" smtClean="0">
                <a:solidFill>
                  <a:schemeClr val="tx1"/>
                </a:solidFill>
              </a:rPr>
              <a:t>Use for stressed steel fabrications, e.g. fabricated uprights, wishbones</a:t>
            </a:r>
          </a:p>
          <a:p>
            <a:pPr lvl="2" eaLnBrk="1" hangingPunct="1"/>
            <a:r>
              <a:rPr lang="en-GB" sz="2000" dirty="0" smtClean="0">
                <a:solidFill>
                  <a:schemeClr val="tx1"/>
                </a:solidFill>
              </a:rPr>
              <a:t>Must heat treat to obtain required properties</a:t>
            </a:r>
          </a:p>
          <a:p>
            <a:pPr lvl="2" eaLnBrk="1" hangingPunct="1"/>
            <a:r>
              <a:rPr lang="en-GB" sz="2000" dirty="0" smtClean="0">
                <a:solidFill>
                  <a:schemeClr val="tx1"/>
                </a:solidFill>
              </a:rPr>
              <a:t>Yield Strength = 830 </a:t>
            </a:r>
            <a:r>
              <a:rPr lang="en-GB" sz="2000" dirty="0" err="1" smtClean="0">
                <a:solidFill>
                  <a:schemeClr val="tx1"/>
                </a:solidFill>
              </a:rPr>
              <a:t>MPa</a:t>
            </a:r>
            <a:r>
              <a:rPr lang="en-GB" sz="2000" dirty="0" smtClean="0">
                <a:solidFill>
                  <a:schemeClr val="tx1"/>
                </a:solidFill>
              </a:rPr>
              <a:t> when heat treated</a:t>
            </a:r>
          </a:p>
          <a:p>
            <a:pPr lvl="1" eaLnBrk="1" hangingPunct="1"/>
            <a:r>
              <a:rPr lang="en-GB" sz="2400" dirty="0" smtClean="0">
                <a:solidFill>
                  <a:schemeClr val="tx1"/>
                </a:solidFill>
              </a:rPr>
              <a:t>SAE 1020</a:t>
            </a:r>
          </a:p>
          <a:p>
            <a:pPr lvl="2" eaLnBrk="1" hangingPunct="1"/>
            <a:r>
              <a:rPr lang="en-GB" sz="2000" dirty="0" smtClean="0">
                <a:solidFill>
                  <a:schemeClr val="tx1"/>
                </a:solidFill>
              </a:rPr>
              <a:t>Use for less stressed structures</a:t>
            </a:r>
          </a:p>
          <a:p>
            <a:pPr lvl="2" eaLnBrk="1" hangingPunct="1"/>
            <a:r>
              <a:rPr lang="en-GB" sz="2000" dirty="0" smtClean="0">
                <a:solidFill>
                  <a:schemeClr val="tx1"/>
                </a:solidFill>
              </a:rPr>
              <a:t>Yield Strength =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sz="2000" dirty="0" smtClean="0">
                <a:solidFill>
                  <a:schemeClr val="tx1"/>
                </a:solidFill>
              </a:rPr>
              <a:t>350 </a:t>
            </a:r>
            <a:r>
              <a:rPr lang="en-GB" sz="2000" dirty="0" err="1" smtClean="0">
                <a:solidFill>
                  <a:schemeClr val="tx1"/>
                </a:solidFill>
              </a:rPr>
              <a:t>MPa</a:t>
            </a:r>
            <a:endParaRPr lang="en-GB" sz="2000" dirty="0" smtClean="0">
              <a:solidFill>
                <a:schemeClr val="tx1"/>
              </a:solidFill>
            </a:endParaRPr>
          </a:p>
          <a:p>
            <a:pPr lvl="1" eaLnBrk="1" hangingPunct="1"/>
            <a:r>
              <a:rPr lang="en-GB" sz="2400" dirty="0" smtClean="0">
                <a:solidFill>
                  <a:schemeClr val="tx1"/>
                </a:solidFill>
              </a:rPr>
              <a:t>T45 tube</a:t>
            </a:r>
          </a:p>
          <a:p>
            <a:pPr lvl="2" eaLnBrk="1" hangingPunct="1"/>
            <a:r>
              <a:rPr lang="en-GB" sz="2000" dirty="0" smtClean="0">
                <a:solidFill>
                  <a:schemeClr val="tx1"/>
                </a:solidFill>
              </a:rPr>
              <a:t>Ideal for wishbones, roll cages etc</a:t>
            </a:r>
          </a:p>
          <a:p>
            <a:pPr lvl="2" eaLnBrk="1" hangingPunct="1"/>
            <a:r>
              <a:rPr lang="en-GB" sz="2000" dirty="0" smtClean="0">
                <a:solidFill>
                  <a:schemeClr val="tx1"/>
                </a:solidFill>
              </a:rPr>
              <a:t>Minimum Yield Strength = 620 </a:t>
            </a:r>
            <a:r>
              <a:rPr lang="en-GB" sz="2000" dirty="0" err="1" smtClean="0">
                <a:solidFill>
                  <a:schemeClr val="tx1"/>
                </a:solidFill>
              </a:rPr>
              <a:t>MPa</a:t>
            </a:r>
            <a:endParaRPr lang="en-GB" sz="2000" dirty="0" smtClean="0">
              <a:solidFill>
                <a:schemeClr val="tx1"/>
              </a:solidFill>
            </a:endParaRPr>
          </a:p>
          <a:p>
            <a:pPr lvl="2" eaLnBrk="1" hangingPunct="1"/>
            <a:r>
              <a:rPr lang="en-GB" sz="2000" dirty="0" smtClean="0">
                <a:solidFill>
                  <a:schemeClr val="tx1"/>
                </a:solidFill>
              </a:rPr>
              <a:t>No heat treatment needed to obtain these properties</a:t>
            </a:r>
          </a:p>
          <a:p>
            <a:pPr eaLnBrk="1" hangingPunct="1"/>
            <a:endParaRPr lang="en-GB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Aluminium Alloys</a:t>
            </a: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1116013" y="1089025"/>
            <a:ext cx="80279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42950" lvl="1" indent="-285750">
              <a:spcBef>
                <a:spcPct val="20000"/>
              </a:spcBef>
              <a:buFontTx/>
              <a:buChar char="•"/>
            </a:pPr>
            <a:endParaRPr lang="en-GB" sz="2400">
              <a:latin typeface="Tahoma" pitchFamily="34" charset="0"/>
            </a:endParaRPr>
          </a:p>
          <a:p>
            <a:pPr marL="742950" lvl="1" indent="-285750">
              <a:spcBef>
                <a:spcPct val="20000"/>
              </a:spcBef>
              <a:buFontTx/>
              <a:buChar char="•"/>
            </a:pPr>
            <a:r>
              <a:rPr lang="en-GB" sz="2400">
                <a:latin typeface="Tahoma" pitchFamily="34" charset="0"/>
              </a:rPr>
              <a:t>2014 A T6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GB" sz="2400">
                <a:latin typeface="Tahoma" pitchFamily="34" charset="0"/>
              </a:rPr>
              <a:t>High strength alloy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GB" sz="2400">
                <a:latin typeface="Tahoma" pitchFamily="34" charset="0"/>
              </a:rPr>
              <a:t>Suitable for general machined components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GB" sz="2400">
                <a:latin typeface="Tahoma" pitchFamily="34" charset="0"/>
              </a:rPr>
              <a:t>Yield Strength = 420 MPa</a:t>
            </a:r>
          </a:p>
          <a:p>
            <a:pPr marL="742950" lvl="1" indent="-285750">
              <a:spcBef>
                <a:spcPct val="20000"/>
              </a:spcBef>
              <a:buFontTx/>
              <a:buChar char="•"/>
            </a:pPr>
            <a:endParaRPr lang="en-GB" sz="2400">
              <a:latin typeface="Tahoma" pitchFamily="34" charset="0"/>
            </a:endParaRPr>
          </a:p>
          <a:p>
            <a:pPr marL="742950" lvl="1" indent="-285750">
              <a:spcBef>
                <a:spcPct val="20000"/>
              </a:spcBef>
              <a:buFontTx/>
              <a:buChar char="•"/>
            </a:pPr>
            <a:r>
              <a:rPr lang="en-GB" sz="2400">
                <a:latin typeface="Tahoma" pitchFamily="34" charset="0"/>
              </a:rPr>
              <a:t>5251 H3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GB" sz="2400">
                <a:latin typeface="Tahoma" pitchFamily="34" charset="0"/>
              </a:rPr>
              <a:t>For fabrications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GB" sz="2400">
                <a:latin typeface="Tahoma" pitchFamily="34" charset="0"/>
              </a:rPr>
              <a:t>eg radiator tanks and swirl pots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Aluminium Alloys</a:t>
            </a: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1116013" y="1089025"/>
            <a:ext cx="80279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42950" lvl="1" indent="-285750">
              <a:spcBef>
                <a:spcPct val="20000"/>
              </a:spcBef>
              <a:buFontTx/>
              <a:buChar char="•"/>
            </a:pPr>
            <a:endParaRPr lang="en-GB" sz="2400">
              <a:latin typeface="Tahoma" pitchFamily="34" charset="0"/>
            </a:endParaRPr>
          </a:p>
          <a:p>
            <a:pPr marL="742950" lvl="1" indent="-285750">
              <a:spcBef>
                <a:spcPct val="20000"/>
              </a:spcBef>
              <a:buFontTx/>
              <a:buChar char="•"/>
            </a:pPr>
            <a:r>
              <a:rPr lang="en-GB" sz="2400">
                <a:latin typeface="Tahoma" pitchFamily="34" charset="0"/>
              </a:rPr>
              <a:t>6082 T6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GB" sz="2400">
                <a:latin typeface="Tahoma" pitchFamily="34" charset="0"/>
              </a:rPr>
              <a:t>Suitable for medium strength applications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GB" sz="2400">
                <a:latin typeface="Tahoma" pitchFamily="34" charset="0"/>
              </a:rPr>
              <a:t>e.g. wheel rims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GB" sz="2400">
                <a:latin typeface="Tahoma" pitchFamily="34" charset="0"/>
              </a:rPr>
              <a:t>Yield Strength = 270 MPa</a:t>
            </a:r>
          </a:p>
          <a:p>
            <a:pPr marL="742950" lvl="1" indent="-285750">
              <a:spcBef>
                <a:spcPct val="20000"/>
              </a:spcBef>
              <a:buFontTx/>
              <a:buChar char="•"/>
            </a:pPr>
            <a:endParaRPr lang="en-GB" sz="2400">
              <a:latin typeface="Tahoma" pitchFamily="34" charset="0"/>
            </a:endParaRPr>
          </a:p>
          <a:p>
            <a:pPr marL="742950" lvl="1" indent="-285750">
              <a:spcBef>
                <a:spcPct val="20000"/>
              </a:spcBef>
              <a:buFontTx/>
              <a:buChar char="•"/>
            </a:pPr>
            <a:r>
              <a:rPr lang="en-GB" sz="2400">
                <a:latin typeface="Tahoma" pitchFamily="34" charset="0"/>
              </a:rPr>
              <a:t>7075 T6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GB" sz="2400">
                <a:latin typeface="Tahoma" pitchFamily="34" charset="0"/>
              </a:rPr>
              <a:t>Very high strength – highly stressed parts</a:t>
            </a:r>
          </a:p>
          <a:p>
            <a:pPr marL="1143000" lvl="2" indent="-228600">
              <a:spcBef>
                <a:spcPct val="20000"/>
              </a:spcBef>
              <a:buFontTx/>
              <a:buChar char="•"/>
            </a:pPr>
            <a:r>
              <a:rPr lang="en-GB" sz="2400">
                <a:latin typeface="Tahoma" pitchFamily="34" charset="0"/>
              </a:rPr>
              <a:t>Yield Strength = 505 MPa</a:t>
            </a:r>
          </a:p>
          <a:p>
            <a:pPr marL="742950" lvl="1" indent="-285750">
              <a:spcBef>
                <a:spcPct val="20000"/>
              </a:spcBef>
              <a:buFontTx/>
              <a:buChar char="•"/>
            </a:pPr>
            <a:endParaRPr lang="en-GB" sz="2400">
              <a:latin typeface="Tahoma" pitchFamily="34" charset="0"/>
            </a:endParaRPr>
          </a:p>
          <a:p>
            <a:pPr marL="742950" lvl="1" indent="-285750">
              <a:spcBef>
                <a:spcPct val="20000"/>
              </a:spcBef>
            </a:pPr>
            <a:r>
              <a:rPr lang="en-GB" sz="2400">
                <a:latin typeface="Tahoma" pitchFamily="34" charset="0"/>
                <a:hlinkClick r:id="rId2"/>
              </a:rPr>
              <a:t>www.matweb.com</a:t>
            </a:r>
            <a:r>
              <a:rPr lang="en-GB" sz="2400">
                <a:latin typeface="Tahoma" pitchFamily="34" charset="0"/>
              </a:rPr>
              <a:t>	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Design Principles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219200"/>
            <a:ext cx="8027987" cy="4090988"/>
          </a:xfrm>
        </p:spPr>
        <p:txBody>
          <a:bodyPr/>
          <a:lstStyle/>
          <a:p>
            <a:pPr eaLnBrk="1" hangingPunct="1"/>
            <a:r>
              <a:rPr lang="en-GB" sz="2800" b="1" dirty="0" smtClean="0">
                <a:solidFill>
                  <a:schemeClr val="tx1"/>
                </a:solidFill>
              </a:rPr>
              <a:t>Manufacturability</a:t>
            </a:r>
          </a:p>
          <a:p>
            <a:pPr lvl="1" eaLnBrk="1" hangingPunct="1"/>
            <a:r>
              <a:rPr lang="en-GB" sz="2400" dirty="0" smtClean="0">
                <a:solidFill>
                  <a:schemeClr val="tx1"/>
                </a:solidFill>
              </a:rPr>
              <a:t>Can a part be made easily and cost effectively</a:t>
            </a:r>
          </a:p>
          <a:p>
            <a:pPr lvl="2" eaLnBrk="1" hangingPunct="1"/>
            <a:r>
              <a:rPr lang="en-GB" sz="2000" dirty="0" smtClean="0">
                <a:solidFill>
                  <a:schemeClr val="tx1"/>
                </a:solidFill>
              </a:rPr>
              <a:t>In the university?</a:t>
            </a:r>
          </a:p>
          <a:p>
            <a:pPr lvl="2" eaLnBrk="1" hangingPunct="1"/>
            <a:r>
              <a:rPr lang="en-GB" sz="2000" dirty="0" smtClean="0">
                <a:solidFill>
                  <a:schemeClr val="tx1"/>
                </a:solidFill>
              </a:rPr>
              <a:t>By an external company or sponsor?</a:t>
            </a:r>
          </a:p>
          <a:p>
            <a:pPr lvl="1" eaLnBrk="1" hangingPunct="1"/>
            <a:r>
              <a:rPr lang="en-GB" sz="2400" dirty="0" smtClean="0">
                <a:solidFill>
                  <a:schemeClr val="tx1"/>
                </a:solidFill>
              </a:rPr>
              <a:t>Consider manufacturing methods</a:t>
            </a:r>
          </a:p>
          <a:p>
            <a:pPr lvl="1" eaLnBrk="1" hangingPunct="1"/>
            <a:r>
              <a:rPr lang="en-GB" sz="2400" dirty="0" smtClean="0">
                <a:solidFill>
                  <a:schemeClr val="tx1"/>
                </a:solidFill>
              </a:rPr>
              <a:t>Consult technicians / advisors if you’re unsure</a:t>
            </a:r>
          </a:p>
          <a:p>
            <a:pPr eaLnBrk="1" hangingPunct="1"/>
            <a:r>
              <a:rPr lang="en-GB" sz="2800" b="1" dirty="0" smtClean="0">
                <a:solidFill>
                  <a:schemeClr val="tx1"/>
                </a:solidFill>
              </a:rPr>
              <a:t>Factor of safety</a:t>
            </a:r>
          </a:p>
          <a:p>
            <a:pPr lvl="1" eaLnBrk="1" hangingPunct="1"/>
            <a:r>
              <a:rPr lang="en-GB" sz="2400" dirty="0" smtClean="0">
                <a:solidFill>
                  <a:schemeClr val="tx1"/>
                </a:solidFill>
              </a:rPr>
              <a:t>Varies for different parts</a:t>
            </a:r>
          </a:p>
          <a:p>
            <a:pPr lvl="1" eaLnBrk="1" hangingPunct="1"/>
            <a:r>
              <a:rPr lang="en-GB" sz="2400" dirty="0" smtClean="0">
                <a:solidFill>
                  <a:schemeClr val="tx1"/>
                </a:solidFill>
              </a:rPr>
              <a:t>Typically FOS </a:t>
            </a:r>
            <a:r>
              <a:rPr lang="en-GB" sz="2400" dirty="0" smtClean="0"/>
              <a:t>&gt; 2</a:t>
            </a:r>
            <a:endParaRPr lang="en-GB" sz="2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Design Principles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chemeClr val="tx1"/>
                </a:solidFill>
              </a:rPr>
              <a:t>Single and Double Shear mountings</a:t>
            </a:r>
          </a:p>
          <a:p>
            <a:pPr lvl="1" eaLnBrk="1" hangingPunct="1"/>
            <a:r>
              <a:rPr lang="en-GB" smtClean="0">
                <a:solidFill>
                  <a:schemeClr val="tx1"/>
                </a:solidFill>
              </a:rPr>
              <a:t>Double Shear = Good</a:t>
            </a:r>
          </a:p>
          <a:p>
            <a:pPr lvl="1" eaLnBrk="1" hangingPunct="1"/>
            <a:r>
              <a:rPr lang="en-GB" smtClean="0">
                <a:solidFill>
                  <a:schemeClr val="tx1"/>
                </a:solidFill>
              </a:rPr>
              <a:t>Reduces shear stress on bolt</a:t>
            </a:r>
          </a:p>
        </p:txBody>
      </p:sp>
      <p:graphicFrame>
        <p:nvGraphicFramePr>
          <p:cNvPr id="1026" name="Object 5"/>
          <p:cNvGraphicFramePr>
            <a:graphicFrameLocks noChangeAspect="1"/>
          </p:cNvGraphicFramePr>
          <p:nvPr/>
        </p:nvGraphicFramePr>
        <p:xfrm>
          <a:off x="2286000" y="2819400"/>
          <a:ext cx="4117975" cy="3524250"/>
        </p:xfrm>
        <a:graphic>
          <a:graphicData uri="http://schemas.openxmlformats.org/presentationml/2006/ole">
            <p:oleObj spid="_x0000_s1026" name="Photo Editor Photo" r:id="rId3" imgW="5706272" imgH="4885714" progId="MSPhotoEd.3">
              <p:embed/>
            </p:oleObj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Design Principles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chemeClr val="tx1"/>
                </a:solidFill>
              </a:rPr>
              <a:t>Single and double shear mountings</a:t>
            </a:r>
          </a:p>
          <a:p>
            <a:pPr lvl="1" eaLnBrk="1" hangingPunct="1"/>
            <a:r>
              <a:rPr lang="en-GB" smtClean="0">
                <a:solidFill>
                  <a:schemeClr val="tx1"/>
                </a:solidFill>
              </a:rPr>
              <a:t>Single Shear = Bad</a:t>
            </a:r>
          </a:p>
          <a:p>
            <a:pPr lvl="1" eaLnBrk="1" hangingPunct="1"/>
            <a:r>
              <a:rPr lang="en-GB" smtClean="0">
                <a:solidFill>
                  <a:schemeClr val="tx1"/>
                </a:solidFill>
              </a:rPr>
              <a:t>Increases stress on bolt</a:t>
            </a:r>
          </a:p>
        </p:txBody>
      </p:sp>
      <p:pic>
        <p:nvPicPr>
          <p:cNvPr id="37892" name="Picture 4" descr="pic-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2743200"/>
            <a:ext cx="64008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Designing for Fatigue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524000"/>
            <a:ext cx="7342188" cy="4525963"/>
          </a:xfrm>
        </p:spPr>
        <p:txBody>
          <a:bodyPr/>
          <a:lstStyle/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Loads on car are fluctuating (due to acceleration, braking, cornering etc)</a:t>
            </a: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Fatigue must be considered</a:t>
            </a: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S-N curves, Endurance Limits etc. covered in </a:t>
            </a:r>
            <a:r>
              <a:rPr lang="en-GB" dirty="0" smtClean="0">
                <a:solidFill>
                  <a:schemeClr val="tx1"/>
                </a:solidFill>
              </a:rPr>
              <a:t>Materials</a:t>
            </a:r>
            <a:endParaRPr lang="en-GB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Fatigue cracks originate at stress raisers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Designing for Fatigue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676400"/>
            <a:ext cx="8027987" cy="4525963"/>
          </a:xfrm>
        </p:spPr>
        <p:txBody>
          <a:bodyPr/>
          <a:lstStyle/>
          <a:p>
            <a:pPr eaLnBrk="1" hangingPunct="1"/>
            <a:r>
              <a:rPr lang="en-GB" smtClean="0">
                <a:solidFill>
                  <a:schemeClr val="tx1"/>
                </a:solidFill>
              </a:rPr>
              <a:t>Typical Stress Raisers</a:t>
            </a:r>
          </a:p>
          <a:p>
            <a:pPr lvl="2" eaLnBrk="1" hangingPunct="1"/>
            <a:r>
              <a:rPr lang="en-GB" smtClean="0">
                <a:solidFill>
                  <a:schemeClr val="tx1"/>
                </a:solidFill>
              </a:rPr>
              <a:t>Poor surface finish</a:t>
            </a:r>
          </a:p>
          <a:p>
            <a:pPr lvl="2" eaLnBrk="1" hangingPunct="1"/>
            <a:r>
              <a:rPr lang="en-GB" smtClean="0">
                <a:solidFill>
                  <a:schemeClr val="tx1"/>
                </a:solidFill>
              </a:rPr>
              <a:t>Holes</a:t>
            </a:r>
          </a:p>
          <a:p>
            <a:pPr lvl="2" eaLnBrk="1" hangingPunct="1"/>
            <a:r>
              <a:rPr lang="en-GB" smtClean="0">
                <a:solidFill>
                  <a:schemeClr val="tx1"/>
                </a:solidFill>
              </a:rPr>
              <a:t>Abrupt change of section</a:t>
            </a:r>
          </a:p>
          <a:p>
            <a:pPr lvl="2" eaLnBrk="1" hangingPunct="1"/>
            <a:r>
              <a:rPr lang="en-GB" smtClean="0">
                <a:solidFill>
                  <a:schemeClr val="tx1"/>
                </a:solidFill>
              </a:rPr>
              <a:t>Sharp edges</a:t>
            </a:r>
          </a:p>
          <a:p>
            <a:pPr lvl="2" eaLnBrk="1" hangingPunct="1"/>
            <a:r>
              <a:rPr lang="en-GB" smtClean="0">
                <a:solidFill>
                  <a:schemeClr val="tx1"/>
                </a:solidFill>
              </a:rPr>
              <a:t>Grooves in stressed sections</a:t>
            </a:r>
          </a:p>
          <a:p>
            <a:pPr lvl="2" eaLnBrk="1" hangingPunct="1"/>
            <a:r>
              <a:rPr lang="en-GB" smtClean="0">
                <a:solidFill>
                  <a:schemeClr val="tx1"/>
                </a:solidFill>
              </a:rPr>
              <a:t>Corrosion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8" descr="Bearing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2514600"/>
            <a:ext cx="7581900" cy="495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Designing for Fatigue</a:t>
            </a:r>
          </a:p>
        </p:txBody>
      </p:sp>
      <p:pic>
        <p:nvPicPr>
          <p:cNvPr id="40964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2286000"/>
            <a:ext cx="17335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2286000"/>
            <a:ext cx="1962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6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96000" y="2286000"/>
            <a:ext cx="200025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7" name="Text Box 10"/>
          <p:cNvSpPr txBox="1">
            <a:spLocks noChangeArrowheads="1"/>
          </p:cNvSpPr>
          <p:nvPr/>
        </p:nvSpPr>
        <p:spPr bwMode="auto">
          <a:xfrm>
            <a:off x="1981200" y="3200400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K=3.9</a:t>
            </a:r>
          </a:p>
        </p:txBody>
      </p:sp>
      <p:sp>
        <p:nvSpPr>
          <p:cNvPr id="40968" name="Text Box 11"/>
          <p:cNvSpPr txBox="1">
            <a:spLocks noChangeArrowheads="1"/>
          </p:cNvSpPr>
          <p:nvPr/>
        </p:nvSpPr>
        <p:spPr bwMode="auto">
          <a:xfrm>
            <a:off x="4343400" y="3200400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K=1.6</a:t>
            </a:r>
          </a:p>
        </p:txBody>
      </p:sp>
      <p:sp>
        <p:nvSpPr>
          <p:cNvPr id="40969" name="Text Box 12"/>
          <p:cNvSpPr txBox="1">
            <a:spLocks noChangeArrowheads="1"/>
          </p:cNvSpPr>
          <p:nvPr/>
        </p:nvSpPr>
        <p:spPr bwMode="auto">
          <a:xfrm>
            <a:off x="6553200" y="3200400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K=1.1</a:t>
            </a:r>
          </a:p>
        </p:txBody>
      </p:sp>
      <p:sp>
        <p:nvSpPr>
          <p:cNvPr id="40970" name="Text Box 13"/>
          <p:cNvSpPr txBox="1">
            <a:spLocks noChangeArrowheads="1"/>
          </p:cNvSpPr>
          <p:nvPr/>
        </p:nvSpPr>
        <p:spPr bwMode="auto">
          <a:xfrm>
            <a:off x="1600200" y="1905000"/>
            <a:ext cx="1676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Sharp Corner</a:t>
            </a:r>
          </a:p>
        </p:txBody>
      </p:sp>
      <p:sp>
        <p:nvSpPr>
          <p:cNvPr id="40971" name="Text Box 14"/>
          <p:cNvSpPr txBox="1">
            <a:spLocks noChangeArrowheads="1"/>
          </p:cNvSpPr>
          <p:nvPr/>
        </p:nvSpPr>
        <p:spPr bwMode="auto">
          <a:xfrm>
            <a:off x="3810000" y="1905000"/>
            <a:ext cx="1905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Medium Radius</a:t>
            </a:r>
          </a:p>
        </p:txBody>
      </p:sp>
      <p:sp>
        <p:nvSpPr>
          <p:cNvPr id="40972" name="Text Box 15"/>
          <p:cNvSpPr txBox="1">
            <a:spLocks noChangeArrowheads="1"/>
          </p:cNvSpPr>
          <p:nvPr/>
        </p:nvSpPr>
        <p:spPr bwMode="auto">
          <a:xfrm>
            <a:off x="6324600" y="1905000"/>
            <a:ext cx="1905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Large Radius</a:t>
            </a:r>
          </a:p>
        </p:txBody>
      </p:sp>
      <p:sp>
        <p:nvSpPr>
          <p:cNvPr id="40973" name="Text Box 16"/>
          <p:cNvSpPr txBox="1">
            <a:spLocks noChangeArrowheads="1"/>
          </p:cNvSpPr>
          <p:nvPr/>
        </p:nvSpPr>
        <p:spPr bwMode="auto">
          <a:xfrm>
            <a:off x="1600200" y="1295400"/>
            <a:ext cx="5486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b="1"/>
              <a:t>Typical Stress Concentration Factors</a:t>
            </a:r>
          </a:p>
        </p:txBody>
      </p:sp>
      <p:sp>
        <p:nvSpPr>
          <p:cNvPr id="40974" name="Text Box 17"/>
          <p:cNvSpPr txBox="1">
            <a:spLocks noChangeArrowheads="1"/>
          </p:cNvSpPr>
          <p:nvPr/>
        </p:nvSpPr>
        <p:spPr bwMode="auto">
          <a:xfrm>
            <a:off x="1600200" y="4052888"/>
            <a:ext cx="5486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b="1"/>
              <a:t>Bearing Shoulders</a:t>
            </a:r>
          </a:p>
        </p:txBody>
      </p:sp>
      <p:sp>
        <p:nvSpPr>
          <p:cNvPr id="40975" name="Text Box 19"/>
          <p:cNvSpPr txBox="1">
            <a:spLocks noChangeArrowheads="1"/>
          </p:cNvSpPr>
          <p:nvPr/>
        </p:nvSpPr>
        <p:spPr bwMode="auto">
          <a:xfrm>
            <a:off x="1905000" y="5791200"/>
            <a:ext cx="99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Bad</a:t>
            </a:r>
          </a:p>
        </p:txBody>
      </p:sp>
      <p:sp>
        <p:nvSpPr>
          <p:cNvPr id="40976" name="Text Box 20"/>
          <p:cNvSpPr txBox="1">
            <a:spLocks noChangeArrowheads="1"/>
          </p:cNvSpPr>
          <p:nvPr/>
        </p:nvSpPr>
        <p:spPr bwMode="auto">
          <a:xfrm>
            <a:off x="4419600" y="5791200"/>
            <a:ext cx="99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Better</a:t>
            </a:r>
          </a:p>
        </p:txBody>
      </p:sp>
      <p:sp>
        <p:nvSpPr>
          <p:cNvPr id="40977" name="Text Box 21"/>
          <p:cNvSpPr txBox="1">
            <a:spLocks noChangeArrowheads="1"/>
          </p:cNvSpPr>
          <p:nvPr/>
        </p:nvSpPr>
        <p:spPr bwMode="auto">
          <a:xfrm>
            <a:off x="6629400" y="5791200"/>
            <a:ext cx="99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Good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Designing for Fatigue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089025"/>
            <a:ext cx="6656387" cy="45259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endParaRPr lang="en-GB" smtClean="0">
              <a:solidFill>
                <a:schemeClr val="tx1"/>
              </a:solidFill>
            </a:endParaRPr>
          </a:p>
          <a:p>
            <a:pPr eaLnBrk="1" hangingPunct="1">
              <a:buFontTx/>
              <a:buNone/>
            </a:pPr>
            <a:r>
              <a:rPr lang="en-GB" smtClean="0">
                <a:solidFill>
                  <a:schemeClr val="tx1"/>
                </a:solidFill>
              </a:rPr>
              <a:t>	</a:t>
            </a:r>
            <a:r>
              <a:rPr lang="en-GB" b="1" smtClean="0">
                <a:solidFill>
                  <a:schemeClr val="tx1"/>
                </a:solidFill>
              </a:rPr>
              <a:t>Reference</a:t>
            </a:r>
          </a:p>
          <a:p>
            <a:pPr eaLnBrk="1" hangingPunct="1">
              <a:buFontTx/>
              <a:buNone/>
            </a:pPr>
            <a:r>
              <a:rPr lang="en-GB" smtClean="0">
                <a:solidFill>
                  <a:schemeClr val="tx1"/>
                </a:solidFill>
              </a:rPr>
              <a:t>	</a:t>
            </a:r>
          </a:p>
          <a:p>
            <a:pPr eaLnBrk="1" hangingPunct="1">
              <a:buFontTx/>
              <a:buNone/>
            </a:pPr>
            <a:r>
              <a:rPr lang="en-GB" smtClean="0">
                <a:solidFill>
                  <a:schemeClr val="tx1"/>
                </a:solidFill>
              </a:rPr>
              <a:t>	Carroll Smith, “Engineer to Win”</a:t>
            </a:r>
          </a:p>
          <a:p>
            <a:pPr eaLnBrk="1" hangingPunct="1">
              <a:buFontTx/>
              <a:buNone/>
            </a:pPr>
            <a:r>
              <a:rPr lang="en-GB" smtClean="0">
                <a:solidFill>
                  <a:schemeClr val="tx1"/>
                </a:solidFill>
              </a:rPr>
              <a:t>	Chapter 7:  Metal Fatigue – or why things break”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Conclusions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089025"/>
            <a:ext cx="7037387" cy="4525963"/>
          </a:xfrm>
        </p:spPr>
        <p:txBody>
          <a:bodyPr/>
          <a:lstStyle/>
          <a:p>
            <a:pPr eaLnBrk="1" hangingPunct="1"/>
            <a:endParaRPr lang="en-GB" smtClean="0">
              <a:solidFill>
                <a:schemeClr val="tx1"/>
              </a:solidFill>
            </a:endParaRPr>
          </a:p>
          <a:p>
            <a:pPr eaLnBrk="1" hangingPunct="1"/>
            <a:r>
              <a:rPr lang="en-GB" smtClean="0">
                <a:solidFill>
                  <a:schemeClr val="tx1"/>
                </a:solidFill>
              </a:rPr>
              <a:t>Think carefully when designing parts</a:t>
            </a:r>
          </a:p>
          <a:p>
            <a:pPr eaLnBrk="1" hangingPunct="1"/>
            <a:r>
              <a:rPr lang="en-GB" smtClean="0">
                <a:solidFill>
                  <a:schemeClr val="tx1"/>
                </a:solidFill>
              </a:rPr>
              <a:t>Consider manufacturability</a:t>
            </a:r>
          </a:p>
          <a:p>
            <a:pPr eaLnBrk="1" hangingPunct="1"/>
            <a:r>
              <a:rPr lang="en-GB" smtClean="0">
                <a:solidFill>
                  <a:schemeClr val="tx1"/>
                </a:solidFill>
              </a:rPr>
              <a:t>Talk to the technicians, fellow students &amp;  advisors</a:t>
            </a:r>
          </a:p>
          <a:p>
            <a:pPr eaLnBrk="1" hangingPunct="1"/>
            <a:r>
              <a:rPr lang="en-GB" smtClean="0">
                <a:solidFill>
                  <a:schemeClr val="tx1"/>
                </a:solidFill>
              </a:rPr>
              <a:t>If in doubt – ASK!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MU">
  <a:themeElements>
    <a:clrScheme name="Corus Guidelines_White Template 1">
      <a:dk1>
        <a:srgbClr val="000000"/>
      </a:dk1>
      <a:lt1>
        <a:srgbClr val="FFFFFF"/>
      </a:lt1>
      <a:dk2>
        <a:srgbClr val="FF0000"/>
      </a:dk2>
      <a:lt2>
        <a:srgbClr val="009581"/>
      </a:lt2>
      <a:accent1>
        <a:srgbClr val="FF0000"/>
      </a:accent1>
      <a:accent2>
        <a:srgbClr val="999999"/>
      </a:accent2>
      <a:accent3>
        <a:srgbClr val="FFFFFF"/>
      </a:accent3>
      <a:accent4>
        <a:srgbClr val="000000"/>
      </a:accent4>
      <a:accent5>
        <a:srgbClr val="FFAAAA"/>
      </a:accent5>
      <a:accent6>
        <a:srgbClr val="8A8A8A"/>
      </a:accent6>
      <a:hlink>
        <a:srgbClr val="99CC00"/>
      </a:hlink>
      <a:folHlink>
        <a:srgbClr val="F0AB00"/>
      </a:folHlink>
    </a:clrScheme>
    <a:fontScheme name="Corus Guidelines_White Template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lnDef>
  </a:objectDefaults>
  <a:extraClrSchemeLst>
    <a:extraClrScheme>
      <a:clrScheme name="Corus Guidelines_White Template 1">
        <a:dk1>
          <a:srgbClr val="000000"/>
        </a:dk1>
        <a:lt1>
          <a:srgbClr val="FFFFFF"/>
        </a:lt1>
        <a:dk2>
          <a:srgbClr val="FF0000"/>
        </a:dk2>
        <a:lt2>
          <a:srgbClr val="009581"/>
        </a:lt2>
        <a:accent1>
          <a:srgbClr val="FF0000"/>
        </a:accent1>
        <a:accent2>
          <a:srgbClr val="999999"/>
        </a:accent2>
        <a:accent3>
          <a:srgbClr val="FFFFFF"/>
        </a:accent3>
        <a:accent4>
          <a:srgbClr val="000000"/>
        </a:accent4>
        <a:accent5>
          <a:srgbClr val="FFAAAA"/>
        </a:accent5>
        <a:accent6>
          <a:srgbClr val="8A8A8A"/>
        </a:accent6>
        <a:hlink>
          <a:srgbClr val="99CC00"/>
        </a:hlink>
        <a:folHlink>
          <a:srgbClr val="F0AB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SMU</Template>
  <TotalTime>176</TotalTime>
  <Words>1489</Words>
  <Application>Microsoft Office PowerPoint</Application>
  <PresentationFormat>On-screen Show (4:3)</PresentationFormat>
  <Paragraphs>330</Paragraphs>
  <Slides>40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2" baseType="lpstr">
      <vt:lpstr>SMU</vt:lpstr>
      <vt:lpstr>Microsoft Photo Editor 3.0 Photo</vt:lpstr>
      <vt:lpstr>Mechanical Design and Materials</vt:lpstr>
      <vt:lpstr>Overview</vt:lpstr>
      <vt:lpstr>Drawings &amp; Tolerances</vt:lpstr>
      <vt:lpstr>Drawings &amp; Tolerances</vt:lpstr>
      <vt:lpstr>Drawings &amp; Tolerances</vt:lpstr>
      <vt:lpstr>Drawings &amp; Tolerances</vt:lpstr>
      <vt:lpstr>Fits</vt:lpstr>
      <vt:lpstr>Slide 8</vt:lpstr>
      <vt:lpstr>Fits</vt:lpstr>
      <vt:lpstr>Fits</vt:lpstr>
      <vt:lpstr>Fits</vt:lpstr>
      <vt:lpstr>Thread Systems</vt:lpstr>
      <vt:lpstr>Imperial Thread Systems</vt:lpstr>
      <vt:lpstr>Metric Thread Systems</vt:lpstr>
      <vt:lpstr>Fasteners</vt:lpstr>
      <vt:lpstr>Fasteners</vt:lpstr>
      <vt:lpstr>Fasteners</vt:lpstr>
      <vt:lpstr>Fasteners</vt:lpstr>
      <vt:lpstr>Fasteners</vt:lpstr>
      <vt:lpstr>Welding</vt:lpstr>
      <vt:lpstr>TIG Welding</vt:lpstr>
      <vt:lpstr>TIG Welding</vt:lpstr>
      <vt:lpstr>MIG Welding</vt:lpstr>
      <vt:lpstr>MIG Welding</vt:lpstr>
      <vt:lpstr>Other assembly methods</vt:lpstr>
      <vt:lpstr>Automotive Materials</vt:lpstr>
      <vt:lpstr>Steels</vt:lpstr>
      <vt:lpstr>Steels</vt:lpstr>
      <vt:lpstr>Steels</vt:lpstr>
      <vt:lpstr>Steels</vt:lpstr>
      <vt:lpstr>Aluminium Alloys</vt:lpstr>
      <vt:lpstr>Aluminium Alloys</vt:lpstr>
      <vt:lpstr>Design Principles</vt:lpstr>
      <vt:lpstr>Design Principles</vt:lpstr>
      <vt:lpstr>Design Principles</vt:lpstr>
      <vt:lpstr>Designing for Fatigue</vt:lpstr>
      <vt:lpstr>Designing for Fatigue</vt:lpstr>
      <vt:lpstr>Designing for Fatigue</vt:lpstr>
      <vt:lpstr>Designing for Fatigue</vt:lpstr>
      <vt:lpstr>Conclusions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Mechanical Design and Materials</dc:title>
  <dc:creator>Al</dc:creator>
  <cp:lastModifiedBy>Al</cp:lastModifiedBy>
  <cp:revision>19</cp:revision>
  <dcterms:created xsi:type="dcterms:W3CDTF">2011-11-03T08:58:24Z</dcterms:created>
  <dcterms:modified xsi:type="dcterms:W3CDTF">2011-11-03T11:55:05Z</dcterms:modified>
</cp:coreProperties>
</file>