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7" r:id="rId2"/>
    <p:sldId id="260" r:id="rId3"/>
    <p:sldId id="262" r:id="rId4"/>
    <p:sldId id="263" r:id="rId5"/>
    <p:sldId id="267" r:id="rId6"/>
    <p:sldId id="265" r:id="rId7"/>
    <p:sldId id="264" r:id="rId8"/>
    <p:sldId id="268" r:id="rId9"/>
    <p:sldId id="269" r:id="rId10"/>
    <p:sldId id="270" r:id="rId11"/>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8E59B-7508-4B06-84D4-5FC15EA2EB74}" v="2" dt="2025-06-23T13:54:41.604"/>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00" autoAdjust="0"/>
    <p:restoredTop sz="94660"/>
  </p:normalViewPr>
  <p:slideViewPr>
    <p:cSldViewPr>
      <p:cViewPr varScale="1">
        <p:scale>
          <a:sx n="78" d="100"/>
          <a:sy n="78" d="100"/>
        </p:scale>
        <p:origin x="715" y="6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0B0FA-0749-4EE6-9DEC-3CC5BDF076D8}" type="doc">
      <dgm:prSet loTypeId="urn:microsoft.com/office/officeart/2005/8/layout/process4" loCatId="list" qsTypeId="urn:microsoft.com/office/officeart/2005/8/quickstyle/simple1" qsCatId="simple" csTypeId="urn:microsoft.com/office/officeart/2005/8/colors/accent1_5" csCatId="accent1" phldr="1"/>
      <dgm:spPr/>
      <dgm:t>
        <a:bodyPr/>
        <a:lstStyle/>
        <a:p>
          <a:endParaRPr lang="en-GB"/>
        </a:p>
      </dgm:t>
    </dgm:pt>
    <dgm:pt modelId="{2B374E77-5119-43C8-8CE7-7CBB7CB89B57}">
      <dgm:prSet phldrT="[Text]" custT="1"/>
      <dgm:spPr/>
      <dgm:t>
        <a:bodyPr/>
        <a:lstStyle/>
        <a:p>
          <a:pPr algn="ctr">
            <a:lnSpc>
              <a:spcPct val="150000"/>
            </a:lnSpc>
          </a:pPr>
          <a:r>
            <a:rPr lang="en-US" sz="1800" b="0" dirty="0">
              <a:solidFill>
                <a:schemeClr val="tx1"/>
              </a:solidFill>
              <a:latin typeface="Times New Roman" panose="02020603050405020304" pitchFamily="18" charset="0"/>
              <a:cs typeface="Times New Roman" panose="02020603050405020304" pitchFamily="18" charset="0"/>
            </a:rPr>
            <a:t>Teams need a clear purpose and shared goals (</a:t>
          </a:r>
          <a:r>
            <a:rPr lang="en-US" sz="1800" dirty="0">
              <a:solidFill>
                <a:schemeClr val="tx1"/>
              </a:solidFill>
              <a:latin typeface="Times New Roman" panose="02020603050405020304" pitchFamily="18" charset="0"/>
              <a:cs typeface="Times New Roman" panose="02020603050405020304" pitchFamily="18" charset="0"/>
            </a:rPr>
            <a:t>Gosselin and Bonnstetter, 2023</a:t>
          </a:r>
          <a:r>
            <a:rPr lang="en-US" sz="1800" b="0" dirty="0">
              <a:solidFill>
                <a:schemeClr val="tx1"/>
              </a:solidFill>
              <a:latin typeface="Times New Roman" panose="02020603050405020304" pitchFamily="18" charset="0"/>
              <a:cs typeface="Times New Roman" panose="02020603050405020304" pitchFamily="18" charset="0"/>
            </a:rPr>
            <a:t>).</a:t>
          </a:r>
          <a:endParaRPr lang="en-GB" sz="1800" b="0" dirty="0">
            <a:solidFill>
              <a:schemeClr val="tx1"/>
            </a:solidFill>
            <a:latin typeface="Times New Roman" panose="02020603050405020304" pitchFamily="18" charset="0"/>
            <a:cs typeface="Times New Roman" panose="02020603050405020304" pitchFamily="18" charset="0"/>
          </a:endParaRPr>
        </a:p>
      </dgm:t>
    </dgm:pt>
    <dgm:pt modelId="{8615A753-F0E1-4C5B-B14B-0DDC70D3FFC7}" type="parTrans" cxnId="{DB944010-84B1-4BD0-BF44-AE5132BB31F9}">
      <dgm:prSet/>
      <dgm:spPr/>
      <dgm:t>
        <a:bodyPr/>
        <a:lstStyle/>
        <a:p>
          <a:pPr algn="ctr">
            <a:lnSpc>
              <a:spcPct val="150000"/>
            </a:lnSpc>
          </a:pPr>
          <a:endParaRPr lang="en-GB" sz="1800" b="0">
            <a:solidFill>
              <a:schemeClr val="tx1"/>
            </a:solidFill>
            <a:latin typeface="Times New Roman" panose="02020603050405020304" pitchFamily="18" charset="0"/>
            <a:cs typeface="Times New Roman" panose="02020603050405020304" pitchFamily="18" charset="0"/>
          </a:endParaRPr>
        </a:p>
      </dgm:t>
    </dgm:pt>
    <dgm:pt modelId="{8437190B-7655-4798-BE1A-6C808CF022D3}" type="sibTrans" cxnId="{DB944010-84B1-4BD0-BF44-AE5132BB31F9}">
      <dgm:prSet/>
      <dgm:spPr/>
      <dgm:t>
        <a:bodyPr/>
        <a:lstStyle/>
        <a:p>
          <a:pPr algn="ctr">
            <a:lnSpc>
              <a:spcPct val="150000"/>
            </a:lnSpc>
          </a:pPr>
          <a:endParaRPr lang="en-GB" sz="1800" b="0">
            <a:solidFill>
              <a:schemeClr val="tx1"/>
            </a:solidFill>
            <a:latin typeface="Times New Roman" panose="02020603050405020304" pitchFamily="18" charset="0"/>
            <a:cs typeface="Times New Roman" panose="02020603050405020304" pitchFamily="18" charset="0"/>
          </a:endParaRPr>
        </a:p>
      </dgm:t>
    </dgm:pt>
    <dgm:pt modelId="{D4E29B9F-574A-48D6-93C5-9532CD3A2959}">
      <dgm:prSet custT="1"/>
      <dgm:spPr/>
      <dgm:t>
        <a:bodyPr/>
        <a:lstStyle/>
        <a:p>
          <a:r>
            <a:rPr lang="en-US" sz="1800" b="0" dirty="0">
              <a:solidFill>
                <a:schemeClr val="tx1"/>
              </a:solidFill>
              <a:latin typeface="Times New Roman" panose="02020603050405020304" pitchFamily="18" charset="0"/>
              <a:cs typeface="Times New Roman" panose="02020603050405020304" pitchFamily="18" charset="0"/>
            </a:rPr>
            <a:t>Open communication builds trust and understanding.</a:t>
          </a:r>
          <a:endParaRPr lang="en-GB" sz="1800" b="0" dirty="0">
            <a:solidFill>
              <a:schemeClr val="tx1"/>
            </a:solidFill>
            <a:latin typeface="Times New Roman" panose="02020603050405020304" pitchFamily="18" charset="0"/>
            <a:cs typeface="Times New Roman" panose="02020603050405020304" pitchFamily="18" charset="0"/>
          </a:endParaRPr>
        </a:p>
      </dgm:t>
    </dgm:pt>
    <dgm:pt modelId="{762561F5-6655-4BFE-A52D-CCD040ECC907}" type="parTrans" cxnId="{956621C7-BCAE-43E3-A495-3A450D258FC8}">
      <dgm:prSet/>
      <dgm:spPr/>
      <dgm:t>
        <a:bodyPr/>
        <a:lstStyle/>
        <a:p>
          <a:endParaRPr lang="en-GB" sz="1800" b="0">
            <a:solidFill>
              <a:schemeClr val="tx1"/>
            </a:solidFill>
            <a:latin typeface="Times New Roman" panose="02020603050405020304" pitchFamily="18" charset="0"/>
            <a:cs typeface="Times New Roman" panose="02020603050405020304" pitchFamily="18" charset="0"/>
          </a:endParaRPr>
        </a:p>
      </dgm:t>
    </dgm:pt>
    <dgm:pt modelId="{F01CEA0F-96C1-46C2-AE0E-9B559A748D34}" type="sibTrans" cxnId="{956621C7-BCAE-43E3-A495-3A450D258FC8}">
      <dgm:prSet/>
      <dgm:spPr/>
      <dgm:t>
        <a:bodyPr/>
        <a:lstStyle/>
        <a:p>
          <a:endParaRPr lang="en-GB" sz="1800" b="0">
            <a:solidFill>
              <a:schemeClr val="tx1"/>
            </a:solidFill>
            <a:latin typeface="Times New Roman" panose="02020603050405020304" pitchFamily="18" charset="0"/>
            <a:cs typeface="Times New Roman" panose="02020603050405020304" pitchFamily="18" charset="0"/>
          </a:endParaRPr>
        </a:p>
      </dgm:t>
    </dgm:pt>
    <dgm:pt modelId="{182598E9-060B-4786-9082-707C4B6165AE}">
      <dgm:prSet custT="1"/>
      <dgm:spPr/>
      <dgm:t>
        <a:bodyPr/>
        <a:lstStyle/>
        <a:p>
          <a:endParaRPr lang="en-US" sz="1800" b="0" dirty="0">
            <a:solidFill>
              <a:schemeClr val="tx1"/>
            </a:solidFill>
            <a:latin typeface="Times New Roman" panose="02020603050405020304" pitchFamily="18" charset="0"/>
            <a:cs typeface="Times New Roman" panose="02020603050405020304" pitchFamily="18" charset="0"/>
          </a:endParaRPr>
        </a:p>
        <a:p>
          <a:endParaRPr lang="en-US" sz="1800" b="0" dirty="0">
            <a:solidFill>
              <a:schemeClr val="tx1"/>
            </a:solidFill>
            <a:latin typeface="Times New Roman" panose="02020603050405020304" pitchFamily="18" charset="0"/>
            <a:cs typeface="Times New Roman" panose="02020603050405020304" pitchFamily="18" charset="0"/>
          </a:endParaRPr>
        </a:p>
        <a:p>
          <a:r>
            <a:rPr lang="en-US" sz="1800" b="0" dirty="0">
              <a:solidFill>
                <a:schemeClr val="tx1"/>
              </a:solidFill>
              <a:latin typeface="Times New Roman" panose="02020603050405020304" pitchFamily="18" charset="0"/>
              <a:cs typeface="Times New Roman" panose="02020603050405020304" pitchFamily="18" charset="0"/>
            </a:rPr>
            <a:t>Defined roles ensure each member knows their responsibilities.
</a:t>
          </a:r>
          <a:endParaRPr lang="en-GB" sz="1800" b="0" dirty="0">
            <a:solidFill>
              <a:schemeClr val="tx1"/>
            </a:solidFill>
            <a:latin typeface="Times New Roman" panose="02020603050405020304" pitchFamily="18" charset="0"/>
            <a:cs typeface="Times New Roman" panose="02020603050405020304" pitchFamily="18" charset="0"/>
          </a:endParaRPr>
        </a:p>
      </dgm:t>
    </dgm:pt>
    <dgm:pt modelId="{D2C75CC2-07BE-4F25-8E68-12760833A35D}" type="parTrans" cxnId="{DDE0A2C4-DAE0-446B-895C-B41D4F9EF982}">
      <dgm:prSet/>
      <dgm:spPr/>
      <dgm:t>
        <a:bodyPr/>
        <a:lstStyle/>
        <a:p>
          <a:endParaRPr lang="en-GB" sz="1800" b="0">
            <a:solidFill>
              <a:schemeClr val="tx1"/>
            </a:solidFill>
            <a:latin typeface="Times New Roman" panose="02020603050405020304" pitchFamily="18" charset="0"/>
            <a:cs typeface="Times New Roman" panose="02020603050405020304" pitchFamily="18" charset="0"/>
          </a:endParaRPr>
        </a:p>
      </dgm:t>
    </dgm:pt>
    <dgm:pt modelId="{850BDCDC-DDF0-40DD-A59E-18BE824FB026}" type="sibTrans" cxnId="{DDE0A2C4-DAE0-446B-895C-B41D4F9EF982}">
      <dgm:prSet/>
      <dgm:spPr/>
      <dgm:t>
        <a:bodyPr/>
        <a:lstStyle/>
        <a:p>
          <a:endParaRPr lang="en-GB" sz="1800" b="0">
            <a:solidFill>
              <a:schemeClr val="tx1"/>
            </a:solidFill>
            <a:latin typeface="Times New Roman" panose="02020603050405020304" pitchFamily="18" charset="0"/>
            <a:cs typeface="Times New Roman" panose="02020603050405020304" pitchFamily="18" charset="0"/>
          </a:endParaRPr>
        </a:p>
      </dgm:t>
    </dgm:pt>
    <dgm:pt modelId="{F1E8884A-77D7-4FE6-8A09-6EB8E43FD4A9}">
      <dgm:prSet custT="1"/>
      <dgm:spPr/>
      <dgm:t>
        <a:bodyPr/>
        <a:lstStyle/>
        <a:p>
          <a:r>
            <a:rPr lang="en-US" sz="1800" b="0" dirty="0">
              <a:solidFill>
                <a:schemeClr val="tx1"/>
              </a:solidFill>
              <a:latin typeface="Times New Roman" panose="02020603050405020304" pitchFamily="18" charset="0"/>
              <a:cs typeface="Times New Roman" panose="02020603050405020304" pitchFamily="18" charset="0"/>
            </a:rPr>
            <a:t>Accountability strengthens commitment and performance (</a:t>
          </a:r>
          <a:r>
            <a:rPr lang="en-US" sz="1800" dirty="0">
              <a:solidFill>
                <a:schemeClr val="tx1"/>
              </a:solidFill>
              <a:latin typeface="Times New Roman" panose="02020603050405020304" pitchFamily="18" charset="0"/>
              <a:cs typeface="Times New Roman" panose="02020603050405020304" pitchFamily="18" charset="0"/>
            </a:rPr>
            <a:t>Nurbaeti, 2022</a:t>
          </a:r>
          <a:r>
            <a:rPr lang="en-US" sz="1800" b="0" dirty="0">
              <a:solidFill>
                <a:schemeClr val="tx1"/>
              </a:solidFill>
              <a:latin typeface="Times New Roman" panose="02020603050405020304" pitchFamily="18" charset="0"/>
              <a:cs typeface="Times New Roman" panose="02020603050405020304" pitchFamily="18" charset="0"/>
            </a:rPr>
            <a:t>).</a:t>
          </a:r>
          <a:endParaRPr lang="en-GB" sz="1800" b="0" dirty="0">
            <a:solidFill>
              <a:schemeClr val="tx1"/>
            </a:solidFill>
            <a:latin typeface="Times New Roman" panose="02020603050405020304" pitchFamily="18" charset="0"/>
            <a:cs typeface="Times New Roman" panose="02020603050405020304" pitchFamily="18" charset="0"/>
          </a:endParaRPr>
        </a:p>
      </dgm:t>
    </dgm:pt>
    <dgm:pt modelId="{AD0F1356-5FEC-4F6E-A5E8-E7617444BD9E}" type="parTrans" cxnId="{EAF26E44-20EE-48F8-9350-51A839D71297}">
      <dgm:prSet/>
      <dgm:spPr/>
      <dgm:t>
        <a:bodyPr/>
        <a:lstStyle/>
        <a:p>
          <a:endParaRPr lang="en-GB" sz="1800" b="0">
            <a:solidFill>
              <a:schemeClr val="tx1"/>
            </a:solidFill>
            <a:latin typeface="Times New Roman" panose="02020603050405020304" pitchFamily="18" charset="0"/>
            <a:cs typeface="Times New Roman" panose="02020603050405020304" pitchFamily="18" charset="0"/>
          </a:endParaRPr>
        </a:p>
      </dgm:t>
    </dgm:pt>
    <dgm:pt modelId="{0FA83288-364C-4B80-BA48-2EC8BCF9BA4E}" type="sibTrans" cxnId="{EAF26E44-20EE-48F8-9350-51A839D71297}">
      <dgm:prSet/>
      <dgm:spPr/>
      <dgm:t>
        <a:bodyPr/>
        <a:lstStyle/>
        <a:p>
          <a:endParaRPr lang="en-GB" sz="1800" b="0">
            <a:solidFill>
              <a:schemeClr val="tx1"/>
            </a:solidFill>
            <a:latin typeface="Times New Roman" panose="02020603050405020304" pitchFamily="18" charset="0"/>
            <a:cs typeface="Times New Roman" panose="02020603050405020304" pitchFamily="18" charset="0"/>
          </a:endParaRPr>
        </a:p>
      </dgm:t>
    </dgm:pt>
    <dgm:pt modelId="{B3FD2979-A5F4-4527-B548-D154CF93EEF6}">
      <dgm:prSet custT="1"/>
      <dgm:spPr/>
      <dgm:t>
        <a:bodyPr/>
        <a:lstStyle/>
        <a:p>
          <a:r>
            <a:rPr lang="en-US" sz="1800" dirty="0">
              <a:solidFill>
                <a:schemeClr val="tx1"/>
              </a:solidFill>
              <a:latin typeface="Times New Roman" panose="02020603050405020304" pitchFamily="18" charset="0"/>
              <a:cs typeface="Times New Roman" panose="02020603050405020304" pitchFamily="18" charset="0"/>
            </a:rPr>
            <a:t>Collaboration leads to more effective problem-solving (Michaelsen and Sweet, 2023).</a:t>
          </a:r>
          <a:endParaRPr lang="en-GB" sz="1800" dirty="0">
            <a:solidFill>
              <a:schemeClr val="tx1"/>
            </a:solidFill>
            <a:latin typeface="Times New Roman" panose="02020603050405020304" pitchFamily="18" charset="0"/>
            <a:cs typeface="Times New Roman" panose="02020603050405020304" pitchFamily="18" charset="0"/>
          </a:endParaRPr>
        </a:p>
      </dgm:t>
    </dgm:pt>
    <dgm:pt modelId="{8F98AD8A-5C6B-497B-A77A-F0A34ADFD361}" type="parTrans" cxnId="{99B3F331-0F8E-4549-8715-553B65018C67}">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CE5B46ED-5CB2-46D6-96F9-EDA77DF756E3}" type="sibTrans" cxnId="{99B3F331-0F8E-4549-8715-553B65018C67}">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C01418F1-F839-4F15-97CA-B5E536268B4E}" type="pres">
      <dgm:prSet presAssocID="{F140B0FA-0749-4EE6-9DEC-3CC5BDF076D8}" presName="Name0" presStyleCnt="0">
        <dgm:presLayoutVars>
          <dgm:dir/>
          <dgm:animLvl val="lvl"/>
          <dgm:resizeHandles val="exact"/>
        </dgm:presLayoutVars>
      </dgm:prSet>
      <dgm:spPr/>
    </dgm:pt>
    <dgm:pt modelId="{FC76EB4A-CA87-4FC8-95DF-31A7CEFF1039}" type="pres">
      <dgm:prSet presAssocID="{F1E8884A-77D7-4FE6-8A09-6EB8E43FD4A9}" presName="boxAndChildren" presStyleCnt="0"/>
      <dgm:spPr/>
    </dgm:pt>
    <dgm:pt modelId="{3CA457DB-71CA-4F85-BC27-D1819B184195}" type="pres">
      <dgm:prSet presAssocID="{F1E8884A-77D7-4FE6-8A09-6EB8E43FD4A9}" presName="parentTextBox" presStyleLbl="node1" presStyleIdx="0" presStyleCnt="5"/>
      <dgm:spPr/>
    </dgm:pt>
    <dgm:pt modelId="{AF41B5A7-4002-4422-A9DF-E7FD7E524326}" type="pres">
      <dgm:prSet presAssocID="{850BDCDC-DDF0-40DD-A59E-18BE824FB026}" presName="sp" presStyleCnt="0"/>
      <dgm:spPr/>
    </dgm:pt>
    <dgm:pt modelId="{610F10EB-9F76-4668-8BD6-76A41E3CE7FC}" type="pres">
      <dgm:prSet presAssocID="{182598E9-060B-4786-9082-707C4B6165AE}" presName="arrowAndChildren" presStyleCnt="0"/>
      <dgm:spPr/>
    </dgm:pt>
    <dgm:pt modelId="{97800112-98CA-42FA-956B-8367FD8716DC}" type="pres">
      <dgm:prSet presAssocID="{182598E9-060B-4786-9082-707C4B6165AE}" presName="parentTextArrow" presStyleLbl="node1" presStyleIdx="1" presStyleCnt="5"/>
      <dgm:spPr/>
    </dgm:pt>
    <dgm:pt modelId="{4916947B-406A-45B1-B88F-995DE17C2DB3}" type="pres">
      <dgm:prSet presAssocID="{CE5B46ED-5CB2-46D6-96F9-EDA77DF756E3}" presName="sp" presStyleCnt="0"/>
      <dgm:spPr/>
    </dgm:pt>
    <dgm:pt modelId="{77224924-339B-4CAA-9C49-16B3B4D430BC}" type="pres">
      <dgm:prSet presAssocID="{B3FD2979-A5F4-4527-B548-D154CF93EEF6}" presName="arrowAndChildren" presStyleCnt="0"/>
      <dgm:spPr/>
    </dgm:pt>
    <dgm:pt modelId="{7F92A2BB-E95D-4EF5-B866-0CE73A5F980D}" type="pres">
      <dgm:prSet presAssocID="{B3FD2979-A5F4-4527-B548-D154CF93EEF6}" presName="parentTextArrow" presStyleLbl="node1" presStyleIdx="2" presStyleCnt="5"/>
      <dgm:spPr/>
    </dgm:pt>
    <dgm:pt modelId="{66D97C1A-3AE3-41F3-A4B6-EFFB53768497}" type="pres">
      <dgm:prSet presAssocID="{F01CEA0F-96C1-46C2-AE0E-9B559A748D34}" presName="sp" presStyleCnt="0"/>
      <dgm:spPr/>
    </dgm:pt>
    <dgm:pt modelId="{F15B1826-D35D-4857-8481-5E1BDA402832}" type="pres">
      <dgm:prSet presAssocID="{D4E29B9F-574A-48D6-93C5-9532CD3A2959}" presName="arrowAndChildren" presStyleCnt="0"/>
      <dgm:spPr/>
    </dgm:pt>
    <dgm:pt modelId="{6004696F-3883-431C-9A96-143E8AFCF18B}" type="pres">
      <dgm:prSet presAssocID="{D4E29B9F-574A-48D6-93C5-9532CD3A2959}" presName="parentTextArrow" presStyleLbl="node1" presStyleIdx="3" presStyleCnt="5"/>
      <dgm:spPr/>
    </dgm:pt>
    <dgm:pt modelId="{44DDAED1-9E34-4E39-AAFA-B398A7D33A99}" type="pres">
      <dgm:prSet presAssocID="{8437190B-7655-4798-BE1A-6C808CF022D3}" presName="sp" presStyleCnt="0"/>
      <dgm:spPr/>
    </dgm:pt>
    <dgm:pt modelId="{9AF15E85-3A23-49A5-B768-7D3FAD69829C}" type="pres">
      <dgm:prSet presAssocID="{2B374E77-5119-43C8-8CE7-7CBB7CB89B57}" presName="arrowAndChildren" presStyleCnt="0"/>
      <dgm:spPr/>
    </dgm:pt>
    <dgm:pt modelId="{79362F82-1169-420A-BC66-C343FE0F8DB7}" type="pres">
      <dgm:prSet presAssocID="{2B374E77-5119-43C8-8CE7-7CBB7CB89B57}" presName="parentTextArrow" presStyleLbl="node1" presStyleIdx="4" presStyleCnt="5" custLinFactNeighborY="-123"/>
      <dgm:spPr/>
    </dgm:pt>
  </dgm:ptLst>
  <dgm:cxnLst>
    <dgm:cxn modelId="{DB944010-84B1-4BD0-BF44-AE5132BB31F9}" srcId="{F140B0FA-0749-4EE6-9DEC-3CC5BDF076D8}" destId="{2B374E77-5119-43C8-8CE7-7CBB7CB89B57}" srcOrd="0" destOrd="0" parTransId="{8615A753-F0E1-4C5B-B14B-0DDC70D3FFC7}" sibTransId="{8437190B-7655-4798-BE1A-6C808CF022D3}"/>
    <dgm:cxn modelId="{75181F22-36A9-4E19-BEF9-39FD2A8DB5B2}" type="presOf" srcId="{F1E8884A-77D7-4FE6-8A09-6EB8E43FD4A9}" destId="{3CA457DB-71CA-4F85-BC27-D1819B184195}" srcOrd="0" destOrd="0" presId="urn:microsoft.com/office/officeart/2005/8/layout/process4"/>
    <dgm:cxn modelId="{99B3F331-0F8E-4549-8715-553B65018C67}" srcId="{F140B0FA-0749-4EE6-9DEC-3CC5BDF076D8}" destId="{B3FD2979-A5F4-4527-B548-D154CF93EEF6}" srcOrd="2" destOrd="0" parTransId="{8F98AD8A-5C6B-497B-A77A-F0A34ADFD361}" sibTransId="{CE5B46ED-5CB2-46D6-96F9-EDA77DF756E3}"/>
    <dgm:cxn modelId="{17F72C3A-C137-4D4D-B459-6A3CF444FDDF}" type="presOf" srcId="{D4E29B9F-574A-48D6-93C5-9532CD3A2959}" destId="{6004696F-3883-431C-9A96-143E8AFCF18B}" srcOrd="0" destOrd="0" presId="urn:microsoft.com/office/officeart/2005/8/layout/process4"/>
    <dgm:cxn modelId="{76E2143C-0405-4450-A49E-A11D989B4AFC}" type="presOf" srcId="{182598E9-060B-4786-9082-707C4B6165AE}" destId="{97800112-98CA-42FA-956B-8367FD8716DC}" srcOrd="0" destOrd="0" presId="urn:microsoft.com/office/officeart/2005/8/layout/process4"/>
    <dgm:cxn modelId="{EAF26E44-20EE-48F8-9350-51A839D71297}" srcId="{F140B0FA-0749-4EE6-9DEC-3CC5BDF076D8}" destId="{F1E8884A-77D7-4FE6-8A09-6EB8E43FD4A9}" srcOrd="4" destOrd="0" parTransId="{AD0F1356-5FEC-4F6E-A5E8-E7617444BD9E}" sibTransId="{0FA83288-364C-4B80-BA48-2EC8BCF9BA4E}"/>
    <dgm:cxn modelId="{6F550B55-7961-43DF-BCE4-81D943E90D83}" type="presOf" srcId="{F140B0FA-0749-4EE6-9DEC-3CC5BDF076D8}" destId="{C01418F1-F839-4F15-97CA-B5E536268B4E}" srcOrd="0" destOrd="0" presId="urn:microsoft.com/office/officeart/2005/8/layout/process4"/>
    <dgm:cxn modelId="{A458089C-3EE8-4B9E-8082-A01118649C0D}" type="presOf" srcId="{2B374E77-5119-43C8-8CE7-7CBB7CB89B57}" destId="{79362F82-1169-420A-BC66-C343FE0F8DB7}" srcOrd="0" destOrd="0" presId="urn:microsoft.com/office/officeart/2005/8/layout/process4"/>
    <dgm:cxn modelId="{DDE0A2C4-DAE0-446B-895C-B41D4F9EF982}" srcId="{F140B0FA-0749-4EE6-9DEC-3CC5BDF076D8}" destId="{182598E9-060B-4786-9082-707C4B6165AE}" srcOrd="3" destOrd="0" parTransId="{D2C75CC2-07BE-4F25-8E68-12760833A35D}" sibTransId="{850BDCDC-DDF0-40DD-A59E-18BE824FB026}"/>
    <dgm:cxn modelId="{956621C7-BCAE-43E3-A495-3A450D258FC8}" srcId="{F140B0FA-0749-4EE6-9DEC-3CC5BDF076D8}" destId="{D4E29B9F-574A-48D6-93C5-9532CD3A2959}" srcOrd="1" destOrd="0" parTransId="{762561F5-6655-4BFE-A52D-CCD040ECC907}" sibTransId="{F01CEA0F-96C1-46C2-AE0E-9B559A748D34}"/>
    <dgm:cxn modelId="{AB0A91F9-AF77-4032-A438-856C8A88578D}" type="presOf" srcId="{B3FD2979-A5F4-4527-B548-D154CF93EEF6}" destId="{7F92A2BB-E95D-4EF5-B866-0CE73A5F980D}" srcOrd="0" destOrd="0" presId="urn:microsoft.com/office/officeart/2005/8/layout/process4"/>
    <dgm:cxn modelId="{22142DC5-4963-4BD5-B736-76B5EF54B5DB}" type="presParOf" srcId="{C01418F1-F839-4F15-97CA-B5E536268B4E}" destId="{FC76EB4A-CA87-4FC8-95DF-31A7CEFF1039}" srcOrd="0" destOrd="0" presId="urn:microsoft.com/office/officeart/2005/8/layout/process4"/>
    <dgm:cxn modelId="{432FA10D-4B40-4298-9A1F-1F8B8421FC82}" type="presParOf" srcId="{FC76EB4A-CA87-4FC8-95DF-31A7CEFF1039}" destId="{3CA457DB-71CA-4F85-BC27-D1819B184195}" srcOrd="0" destOrd="0" presId="urn:microsoft.com/office/officeart/2005/8/layout/process4"/>
    <dgm:cxn modelId="{64CC1A5E-59C3-4AB9-8A26-C3B34133DA55}" type="presParOf" srcId="{C01418F1-F839-4F15-97CA-B5E536268B4E}" destId="{AF41B5A7-4002-4422-A9DF-E7FD7E524326}" srcOrd="1" destOrd="0" presId="urn:microsoft.com/office/officeart/2005/8/layout/process4"/>
    <dgm:cxn modelId="{0466E316-0369-4BF4-96C1-85357D4FACDA}" type="presParOf" srcId="{C01418F1-F839-4F15-97CA-B5E536268B4E}" destId="{610F10EB-9F76-4668-8BD6-76A41E3CE7FC}" srcOrd="2" destOrd="0" presId="urn:microsoft.com/office/officeart/2005/8/layout/process4"/>
    <dgm:cxn modelId="{4FEF432C-CDB8-4752-B6D7-9BDE4D1DD67E}" type="presParOf" srcId="{610F10EB-9F76-4668-8BD6-76A41E3CE7FC}" destId="{97800112-98CA-42FA-956B-8367FD8716DC}" srcOrd="0" destOrd="0" presId="urn:microsoft.com/office/officeart/2005/8/layout/process4"/>
    <dgm:cxn modelId="{A97129F6-1728-4948-9F17-192BB48F5237}" type="presParOf" srcId="{C01418F1-F839-4F15-97CA-B5E536268B4E}" destId="{4916947B-406A-45B1-B88F-995DE17C2DB3}" srcOrd="3" destOrd="0" presId="urn:microsoft.com/office/officeart/2005/8/layout/process4"/>
    <dgm:cxn modelId="{4FFC5DAE-3868-44B1-AA17-241CF7FBB86D}" type="presParOf" srcId="{C01418F1-F839-4F15-97CA-B5E536268B4E}" destId="{77224924-339B-4CAA-9C49-16B3B4D430BC}" srcOrd="4" destOrd="0" presId="urn:microsoft.com/office/officeart/2005/8/layout/process4"/>
    <dgm:cxn modelId="{9437D68D-D7CE-48BC-BA48-4A935A76A9EF}" type="presParOf" srcId="{77224924-339B-4CAA-9C49-16B3B4D430BC}" destId="{7F92A2BB-E95D-4EF5-B866-0CE73A5F980D}" srcOrd="0" destOrd="0" presId="urn:microsoft.com/office/officeart/2005/8/layout/process4"/>
    <dgm:cxn modelId="{0D84F2A5-0EF2-4BB7-96DA-5924EBD5E251}" type="presParOf" srcId="{C01418F1-F839-4F15-97CA-B5E536268B4E}" destId="{66D97C1A-3AE3-41F3-A4B6-EFFB53768497}" srcOrd="5" destOrd="0" presId="urn:microsoft.com/office/officeart/2005/8/layout/process4"/>
    <dgm:cxn modelId="{6AB034C4-3372-4417-A960-8A60752C2044}" type="presParOf" srcId="{C01418F1-F839-4F15-97CA-B5E536268B4E}" destId="{F15B1826-D35D-4857-8481-5E1BDA402832}" srcOrd="6" destOrd="0" presId="urn:microsoft.com/office/officeart/2005/8/layout/process4"/>
    <dgm:cxn modelId="{C0FC70B8-60B1-41A6-894B-A1F8823E6E96}" type="presParOf" srcId="{F15B1826-D35D-4857-8481-5E1BDA402832}" destId="{6004696F-3883-431C-9A96-143E8AFCF18B}" srcOrd="0" destOrd="0" presId="urn:microsoft.com/office/officeart/2005/8/layout/process4"/>
    <dgm:cxn modelId="{8B4E1D34-CC04-45C8-8386-5B57F18EDE4B}" type="presParOf" srcId="{C01418F1-F839-4F15-97CA-B5E536268B4E}" destId="{44DDAED1-9E34-4E39-AAFA-B398A7D33A99}" srcOrd="7" destOrd="0" presId="urn:microsoft.com/office/officeart/2005/8/layout/process4"/>
    <dgm:cxn modelId="{64311A7E-5B5F-45E0-B048-93245EE3282B}" type="presParOf" srcId="{C01418F1-F839-4F15-97CA-B5E536268B4E}" destId="{9AF15E85-3A23-49A5-B768-7D3FAD69829C}" srcOrd="8" destOrd="0" presId="urn:microsoft.com/office/officeart/2005/8/layout/process4"/>
    <dgm:cxn modelId="{05D2CD75-F9FB-4ACC-B93C-B9BEB859A177}" type="presParOf" srcId="{9AF15E85-3A23-49A5-B768-7D3FAD69829C}" destId="{79362F82-1169-420A-BC66-C343FE0F8DB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7BE6D-26DF-44FE-8008-E4B1C0F239F5}" type="doc">
      <dgm:prSet loTypeId="urn:microsoft.com/office/officeart/2008/layout/VerticalCurvedList" loCatId="list" qsTypeId="urn:microsoft.com/office/officeart/2005/8/quickstyle/simple5" qsCatId="simple" csTypeId="urn:microsoft.com/office/officeart/2005/8/colors/colorful4" csCatId="colorful" phldr="1"/>
      <dgm:spPr/>
      <dgm:t>
        <a:bodyPr/>
        <a:lstStyle/>
        <a:p>
          <a:endParaRPr lang="en-GB"/>
        </a:p>
      </dgm:t>
    </dgm:pt>
    <dgm:pt modelId="{8BC4DB2A-DE56-46D3-AF5E-804EF8916AB9}">
      <dgm:prSet custT="1"/>
      <dgm:spPr/>
      <dgm:t>
        <a:bodyPr/>
        <a:lstStyle/>
        <a:p>
          <a:r>
            <a:rPr lang="en-US" sz="1800" b="0" dirty="0">
              <a:solidFill>
                <a:schemeClr val="tx1"/>
              </a:solidFill>
              <a:latin typeface="Times New Roman" panose="02020603050405020304" pitchFamily="18" charset="0"/>
              <a:cs typeface="Times New Roman" panose="02020603050405020304" pitchFamily="18" charset="0"/>
            </a:rPr>
            <a:t>Strong leadership provides guidance and motivation (</a:t>
          </a:r>
          <a:r>
            <a:rPr lang="en-US" sz="1800" dirty="0">
              <a:solidFill>
                <a:schemeClr val="tx1"/>
              </a:solidFill>
              <a:latin typeface="Times New Roman" panose="02020603050405020304" pitchFamily="18" charset="0"/>
              <a:cs typeface="Times New Roman" panose="02020603050405020304" pitchFamily="18" charset="0"/>
            </a:rPr>
            <a:t>Nurbaeti, 2022</a:t>
          </a:r>
          <a:r>
            <a:rPr lang="en-US" sz="1800" b="0" dirty="0">
              <a:solidFill>
                <a:schemeClr val="tx1"/>
              </a:solidFill>
              <a:latin typeface="Times New Roman" panose="02020603050405020304" pitchFamily="18" charset="0"/>
              <a:cs typeface="Times New Roman" panose="02020603050405020304" pitchFamily="18" charset="0"/>
            </a:rPr>
            <a:t>).</a:t>
          </a:r>
          <a:endParaRPr lang="en-GB" sz="1800" b="0" dirty="0">
            <a:solidFill>
              <a:schemeClr val="tx1"/>
            </a:solidFill>
            <a:latin typeface="Times New Roman" panose="02020603050405020304" pitchFamily="18" charset="0"/>
            <a:cs typeface="Times New Roman" panose="02020603050405020304" pitchFamily="18" charset="0"/>
          </a:endParaRPr>
        </a:p>
      </dgm:t>
    </dgm:pt>
    <dgm:pt modelId="{82E9047A-7585-4E51-988C-899B0406D85D}" type="parTrans" cxnId="{BCBE9F11-C6F3-4203-9341-2096AFD13307}">
      <dgm:prSet/>
      <dgm:spPr/>
      <dgm:t>
        <a:bodyPr/>
        <a:lstStyle/>
        <a:p>
          <a:endParaRPr lang="en-GB" sz="1800">
            <a:solidFill>
              <a:schemeClr val="tx1"/>
            </a:solidFill>
            <a:latin typeface="Times New Roman" panose="02020603050405020304" pitchFamily="18" charset="0"/>
            <a:cs typeface="Times New Roman" panose="02020603050405020304" pitchFamily="18" charset="0"/>
          </a:endParaRPr>
        </a:p>
      </dgm:t>
    </dgm:pt>
    <dgm:pt modelId="{FD280E8B-36AC-48C9-84F6-3170A3B26F2E}" type="sibTrans" cxnId="{BCBE9F11-C6F3-4203-9341-2096AFD13307}">
      <dgm:prSet/>
      <dgm:spPr/>
      <dgm:t>
        <a:bodyPr/>
        <a:lstStyle/>
        <a:p>
          <a:endParaRPr lang="en-GB" sz="1800">
            <a:solidFill>
              <a:schemeClr val="tx1"/>
            </a:solidFill>
            <a:latin typeface="Times New Roman" panose="02020603050405020304" pitchFamily="18" charset="0"/>
            <a:cs typeface="Times New Roman" panose="02020603050405020304" pitchFamily="18" charset="0"/>
          </a:endParaRPr>
        </a:p>
      </dgm:t>
    </dgm:pt>
    <dgm:pt modelId="{17D338A9-8F40-4FEC-A16C-3C895B30721C}">
      <dgm:prSet custT="1"/>
      <dgm:spPr/>
      <dgm:t>
        <a:bodyPr/>
        <a:lstStyle/>
        <a:p>
          <a:r>
            <a:rPr lang="en-US" sz="1800" b="0" dirty="0">
              <a:solidFill>
                <a:schemeClr val="tx1"/>
              </a:solidFill>
              <a:latin typeface="Times New Roman" panose="02020603050405020304" pitchFamily="18" charset="0"/>
              <a:cs typeface="Times New Roman" panose="02020603050405020304" pitchFamily="18" charset="0"/>
            </a:rPr>
            <a:t>Transformational leaders inspire trust and innovation (</a:t>
          </a:r>
          <a:r>
            <a:rPr lang="en-US" sz="1800" dirty="0">
              <a:solidFill>
                <a:schemeClr val="tx1"/>
              </a:solidFill>
              <a:latin typeface="Times New Roman" panose="02020603050405020304" pitchFamily="18" charset="0"/>
              <a:cs typeface="Times New Roman" panose="02020603050405020304" pitchFamily="18" charset="0"/>
            </a:rPr>
            <a:t>Bakker et al., 2023</a:t>
          </a:r>
          <a:r>
            <a:rPr lang="en-US" sz="1800" b="0" dirty="0">
              <a:solidFill>
                <a:schemeClr val="tx1"/>
              </a:solidFill>
              <a:latin typeface="Times New Roman" panose="02020603050405020304" pitchFamily="18" charset="0"/>
              <a:cs typeface="Times New Roman" panose="02020603050405020304" pitchFamily="18" charset="0"/>
            </a:rPr>
            <a:t>).</a:t>
          </a:r>
          <a:endParaRPr lang="en-GB" sz="1800" b="0" dirty="0">
            <a:solidFill>
              <a:schemeClr val="tx1"/>
            </a:solidFill>
            <a:latin typeface="Times New Roman" panose="02020603050405020304" pitchFamily="18" charset="0"/>
            <a:cs typeface="Times New Roman" panose="02020603050405020304" pitchFamily="18" charset="0"/>
          </a:endParaRPr>
        </a:p>
      </dgm:t>
    </dgm:pt>
    <dgm:pt modelId="{85C5F20E-5450-4A7A-96B7-C06037DC4F64}" type="parTrans" cxnId="{D2A20869-71BE-4B65-AB80-0BA3639DE499}">
      <dgm:prSet/>
      <dgm:spPr/>
      <dgm:t>
        <a:bodyPr/>
        <a:lstStyle/>
        <a:p>
          <a:endParaRPr lang="en-GB" sz="1800">
            <a:solidFill>
              <a:schemeClr val="tx1"/>
            </a:solidFill>
            <a:latin typeface="Times New Roman" panose="02020603050405020304" pitchFamily="18" charset="0"/>
            <a:cs typeface="Times New Roman" panose="02020603050405020304" pitchFamily="18" charset="0"/>
          </a:endParaRPr>
        </a:p>
      </dgm:t>
    </dgm:pt>
    <dgm:pt modelId="{3AE21451-7928-4A88-8E71-03D603F4BAC9}" type="sibTrans" cxnId="{D2A20869-71BE-4B65-AB80-0BA3639DE499}">
      <dgm:prSet/>
      <dgm:spPr/>
      <dgm:t>
        <a:bodyPr/>
        <a:lstStyle/>
        <a:p>
          <a:endParaRPr lang="en-GB" sz="1800">
            <a:solidFill>
              <a:schemeClr val="tx1"/>
            </a:solidFill>
            <a:latin typeface="Times New Roman" panose="02020603050405020304" pitchFamily="18" charset="0"/>
            <a:cs typeface="Times New Roman" panose="02020603050405020304" pitchFamily="18" charset="0"/>
          </a:endParaRPr>
        </a:p>
      </dgm:t>
    </dgm:pt>
    <dgm:pt modelId="{00308B12-0267-444E-A956-78DE2D86EDF2}">
      <dgm:prSet custT="1"/>
      <dgm:spPr/>
      <dgm:t>
        <a:bodyPr/>
        <a:lstStyle/>
        <a:p>
          <a:r>
            <a:rPr lang="en-US" sz="1800" b="0">
              <a:solidFill>
                <a:schemeClr val="tx1"/>
              </a:solidFill>
              <a:latin typeface="Times New Roman" panose="02020603050405020304" pitchFamily="18" charset="0"/>
              <a:cs typeface="Times New Roman" panose="02020603050405020304" pitchFamily="18" charset="0"/>
            </a:rPr>
            <a:t>Leaders assign tasks based on strengths.</a:t>
          </a:r>
          <a:endParaRPr lang="en-GB" sz="1800" b="0" dirty="0">
            <a:solidFill>
              <a:schemeClr val="tx1"/>
            </a:solidFill>
            <a:latin typeface="Times New Roman" panose="02020603050405020304" pitchFamily="18" charset="0"/>
            <a:cs typeface="Times New Roman" panose="02020603050405020304" pitchFamily="18" charset="0"/>
          </a:endParaRPr>
        </a:p>
      </dgm:t>
    </dgm:pt>
    <dgm:pt modelId="{7FE86B09-03B2-4F1F-83EC-6F884B2DB80B}" type="parTrans" cxnId="{746BBDF3-F31F-4682-8270-2F459CB412E9}">
      <dgm:prSet/>
      <dgm:spPr/>
      <dgm:t>
        <a:bodyPr/>
        <a:lstStyle/>
        <a:p>
          <a:endParaRPr lang="en-GB" sz="1800">
            <a:solidFill>
              <a:schemeClr val="tx1"/>
            </a:solidFill>
            <a:latin typeface="Times New Roman" panose="02020603050405020304" pitchFamily="18" charset="0"/>
            <a:cs typeface="Times New Roman" panose="02020603050405020304" pitchFamily="18" charset="0"/>
          </a:endParaRPr>
        </a:p>
      </dgm:t>
    </dgm:pt>
    <dgm:pt modelId="{4E5E6AF5-2AE4-4B51-850B-FF0472C7A901}" type="sibTrans" cxnId="{746BBDF3-F31F-4682-8270-2F459CB412E9}">
      <dgm:prSet/>
      <dgm:spPr/>
      <dgm:t>
        <a:bodyPr/>
        <a:lstStyle/>
        <a:p>
          <a:endParaRPr lang="en-GB" sz="1800">
            <a:solidFill>
              <a:schemeClr val="tx1"/>
            </a:solidFill>
            <a:latin typeface="Times New Roman" panose="02020603050405020304" pitchFamily="18" charset="0"/>
            <a:cs typeface="Times New Roman" panose="02020603050405020304" pitchFamily="18" charset="0"/>
          </a:endParaRPr>
        </a:p>
      </dgm:t>
    </dgm:pt>
    <dgm:pt modelId="{6B4CDF07-A574-4205-8AF8-ACE82A3B97A5}">
      <dgm:prSet custT="1"/>
      <dgm:spPr/>
      <dgm:t>
        <a:bodyPr/>
        <a:lstStyle/>
        <a:p>
          <a:pPr algn="just"/>
          <a:r>
            <a:rPr lang="en-US" sz="1800" dirty="0">
              <a:solidFill>
                <a:schemeClr val="tx1"/>
              </a:solidFill>
              <a:latin typeface="Times New Roman" panose="02020603050405020304" pitchFamily="18" charset="0"/>
              <a:cs typeface="Times New Roman" panose="02020603050405020304" pitchFamily="18" charset="0"/>
            </a:rPr>
            <a:t>Good leadership encourages ownership and creativity (Anwar et al., 2021).</a:t>
          </a:r>
          <a:endParaRPr lang="en-GB" sz="1800" dirty="0">
            <a:solidFill>
              <a:schemeClr val="tx1"/>
            </a:solidFill>
            <a:latin typeface="Times New Roman" panose="02020603050405020304" pitchFamily="18" charset="0"/>
            <a:cs typeface="Times New Roman" panose="02020603050405020304" pitchFamily="18" charset="0"/>
          </a:endParaRPr>
        </a:p>
      </dgm:t>
    </dgm:pt>
    <dgm:pt modelId="{CB9D09A2-4445-4D24-AC37-605807AAB876}" type="parTrans" cxnId="{9FBB17AA-D5E7-4AE8-922C-43AB11B2A87E}">
      <dgm:prSet/>
      <dgm:spPr/>
      <dgm:t>
        <a:bodyPr/>
        <a:lstStyle/>
        <a:p>
          <a:endParaRPr lang="en-GB" sz="1800">
            <a:solidFill>
              <a:schemeClr val="tx1"/>
            </a:solidFill>
            <a:latin typeface="Times New Roman" panose="02020603050405020304" pitchFamily="18" charset="0"/>
            <a:cs typeface="Times New Roman" panose="02020603050405020304" pitchFamily="18" charset="0"/>
          </a:endParaRPr>
        </a:p>
      </dgm:t>
    </dgm:pt>
    <dgm:pt modelId="{38A976EC-A4F5-4A4B-BC4F-8225F4D5231C}" type="sibTrans" cxnId="{9FBB17AA-D5E7-4AE8-922C-43AB11B2A87E}">
      <dgm:prSet/>
      <dgm:spPr/>
      <dgm:t>
        <a:bodyPr/>
        <a:lstStyle/>
        <a:p>
          <a:endParaRPr lang="en-GB" sz="1800">
            <a:solidFill>
              <a:schemeClr val="tx1"/>
            </a:solidFill>
            <a:latin typeface="Times New Roman" panose="02020603050405020304" pitchFamily="18" charset="0"/>
            <a:cs typeface="Times New Roman" panose="02020603050405020304" pitchFamily="18" charset="0"/>
          </a:endParaRPr>
        </a:p>
      </dgm:t>
    </dgm:pt>
    <dgm:pt modelId="{CA70856C-0B4B-44CB-978B-29EEF6A03833}" type="pres">
      <dgm:prSet presAssocID="{AB17BE6D-26DF-44FE-8008-E4B1C0F239F5}" presName="Name0" presStyleCnt="0">
        <dgm:presLayoutVars>
          <dgm:chMax val="7"/>
          <dgm:chPref val="7"/>
          <dgm:dir/>
        </dgm:presLayoutVars>
      </dgm:prSet>
      <dgm:spPr/>
    </dgm:pt>
    <dgm:pt modelId="{C77E112E-AC6B-46AA-8FFE-03397F6AA135}" type="pres">
      <dgm:prSet presAssocID="{AB17BE6D-26DF-44FE-8008-E4B1C0F239F5}" presName="Name1" presStyleCnt="0"/>
      <dgm:spPr/>
    </dgm:pt>
    <dgm:pt modelId="{D46C933B-F166-4A53-A607-ACE30C3F002E}" type="pres">
      <dgm:prSet presAssocID="{AB17BE6D-26DF-44FE-8008-E4B1C0F239F5}" presName="cycle" presStyleCnt="0"/>
      <dgm:spPr/>
    </dgm:pt>
    <dgm:pt modelId="{C2753E1D-1199-4F93-9D2D-1A98E3BC476A}" type="pres">
      <dgm:prSet presAssocID="{AB17BE6D-26DF-44FE-8008-E4B1C0F239F5}" presName="srcNode" presStyleLbl="node1" presStyleIdx="0" presStyleCnt="4"/>
      <dgm:spPr/>
    </dgm:pt>
    <dgm:pt modelId="{B1560FD0-FCBD-499B-8A7B-52F18049F7BD}" type="pres">
      <dgm:prSet presAssocID="{AB17BE6D-26DF-44FE-8008-E4B1C0F239F5}" presName="conn" presStyleLbl="parChTrans1D2" presStyleIdx="0" presStyleCnt="1"/>
      <dgm:spPr/>
    </dgm:pt>
    <dgm:pt modelId="{0B7EB961-78BF-470E-B846-D6CD9FDBD0EC}" type="pres">
      <dgm:prSet presAssocID="{AB17BE6D-26DF-44FE-8008-E4B1C0F239F5}" presName="extraNode" presStyleLbl="node1" presStyleIdx="0" presStyleCnt="4"/>
      <dgm:spPr/>
    </dgm:pt>
    <dgm:pt modelId="{3A2BFE5E-32DE-4A5E-B994-9A3A8BD809BB}" type="pres">
      <dgm:prSet presAssocID="{AB17BE6D-26DF-44FE-8008-E4B1C0F239F5}" presName="dstNode" presStyleLbl="node1" presStyleIdx="0" presStyleCnt="4"/>
      <dgm:spPr/>
    </dgm:pt>
    <dgm:pt modelId="{4AFD45E7-AEFA-4016-9F1B-A2504638F4A3}" type="pres">
      <dgm:prSet presAssocID="{8BC4DB2A-DE56-46D3-AF5E-804EF8916AB9}" presName="text_1" presStyleLbl="node1" presStyleIdx="0" presStyleCnt="4">
        <dgm:presLayoutVars>
          <dgm:bulletEnabled val="1"/>
        </dgm:presLayoutVars>
      </dgm:prSet>
      <dgm:spPr/>
    </dgm:pt>
    <dgm:pt modelId="{96B2F9DF-1963-4A0A-97A1-1359868439C1}" type="pres">
      <dgm:prSet presAssocID="{8BC4DB2A-DE56-46D3-AF5E-804EF8916AB9}" presName="accent_1" presStyleCnt="0"/>
      <dgm:spPr/>
    </dgm:pt>
    <dgm:pt modelId="{5E97C8DC-162F-4C85-9597-1A496A6F0627}" type="pres">
      <dgm:prSet presAssocID="{8BC4DB2A-DE56-46D3-AF5E-804EF8916AB9}" presName="accentRepeatNode" presStyleLbl="solidFgAcc1" presStyleIdx="0" presStyleCnt="4"/>
      <dgm:spPr/>
    </dgm:pt>
    <dgm:pt modelId="{819239B0-9D6A-4702-8C9C-EC821A3E33CF}" type="pres">
      <dgm:prSet presAssocID="{17D338A9-8F40-4FEC-A16C-3C895B30721C}" presName="text_2" presStyleLbl="node1" presStyleIdx="1" presStyleCnt="4">
        <dgm:presLayoutVars>
          <dgm:bulletEnabled val="1"/>
        </dgm:presLayoutVars>
      </dgm:prSet>
      <dgm:spPr/>
    </dgm:pt>
    <dgm:pt modelId="{B56588B8-82A7-418C-878F-22DA31D42566}" type="pres">
      <dgm:prSet presAssocID="{17D338A9-8F40-4FEC-A16C-3C895B30721C}" presName="accent_2" presStyleCnt="0"/>
      <dgm:spPr/>
    </dgm:pt>
    <dgm:pt modelId="{A44A9937-2ACF-423B-A1BE-4B37963DD1B2}" type="pres">
      <dgm:prSet presAssocID="{17D338A9-8F40-4FEC-A16C-3C895B30721C}" presName="accentRepeatNode" presStyleLbl="solidFgAcc1" presStyleIdx="1" presStyleCnt="4"/>
      <dgm:spPr/>
    </dgm:pt>
    <dgm:pt modelId="{10FD0595-3BEA-4183-9A42-0D31D24AE9CB}" type="pres">
      <dgm:prSet presAssocID="{00308B12-0267-444E-A956-78DE2D86EDF2}" presName="text_3" presStyleLbl="node1" presStyleIdx="2" presStyleCnt="4">
        <dgm:presLayoutVars>
          <dgm:bulletEnabled val="1"/>
        </dgm:presLayoutVars>
      </dgm:prSet>
      <dgm:spPr/>
    </dgm:pt>
    <dgm:pt modelId="{3AFFFA0A-820F-41D4-B265-9F190AA4F19C}" type="pres">
      <dgm:prSet presAssocID="{00308B12-0267-444E-A956-78DE2D86EDF2}" presName="accent_3" presStyleCnt="0"/>
      <dgm:spPr/>
    </dgm:pt>
    <dgm:pt modelId="{7E30E934-0444-49EF-96CA-6BBBA8F0062C}" type="pres">
      <dgm:prSet presAssocID="{00308B12-0267-444E-A956-78DE2D86EDF2}" presName="accentRepeatNode" presStyleLbl="solidFgAcc1" presStyleIdx="2" presStyleCnt="4"/>
      <dgm:spPr/>
    </dgm:pt>
    <dgm:pt modelId="{A63A5608-61E3-444A-AA7A-B9DB20380EA0}" type="pres">
      <dgm:prSet presAssocID="{6B4CDF07-A574-4205-8AF8-ACE82A3B97A5}" presName="text_4" presStyleLbl="node1" presStyleIdx="3" presStyleCnt="4" custLinFactNeighborX="5386" custLinFactNeighborY="-1768">
        <dgm:presLayoutVars>
          <dgm:bulletEnabled val="1"/>
        </dgm:presLayoutVars>
      </dgm:prSet>
      <dgm:spPr/>
    </dgm:pt>
    <dgm:pt modelId="{5087EC8F-146A-43E5-958D-45FDDE65EBAC}" type="pres">
      <dgm:prSet presAssocID="{6B4CDF07-A574-4205-8AF8-ACE82A3B97A5}" presName="accent_4" presStyleCnt="0"/>
      <dgm:spPr/>
    </dgm:pt>
    <dgm:pt modelId="{A7A21761-03AB-4ED0-A7DD-E831DD026082}" type="pres">
      <dgm:prSet presAssocID="{6B4CDF07-A574-4205-8AF8-ACE82A3B97A5}" presName="accentRepeatNode" presStyleLbl="solidFgAcc1" presStyleIdx="3" presStyleCnt="4"/>
      <dgm:spPr/>
    </dgm:pt>
  </dgm:ptLst>
  <dgm:cxnLst>
    <dgm:cxn modelId="{BCBE9F11-C6F3-4203-9341-2096AFD13307}" srcId="{AB17BE6D-26DF-44FE-8008-E4B1C0F239F5}" destId="{8BC4DB2A-DE56-46D3-AF5E-804EF8916AB9}" srcOrd="0" destOrd="0" parTransId="{82E9047A-7585-4E51-988C-899B0406D85D}" sibTransId="{FD280E8B-36AC-48C9-84F6-3170A3B26F2E}"/>
    <dgm:cxn modelId="{2A3C4942-2BFB-4C0F-9C00-0F82DDD155AF}" type="presOf" srcId="{8BC4DB2A-DE56-46D3-AF5E-804EF8916AB9}" destId="{4AFD45E7-AEFA-4016-9F1B-A2504638F4A3}" srcOrd="0" destOrd="0" presId="urn:microsoft.com/office/officeart/2008/layout/VerticalCurvedList"/>
    <dgm:cxn modelId="{D2A20869-71BE-4B65-AB80-0BA3639DE499}" srcId="{AB17BE6D-26DF-44FE-8008-E4B1C0F239F5}" destId="{17D338A9-8F40-4FEC-A16C-3C895B30721C}" srcOrd="1" destOrd="0" parTransId="{85C5F20E-5450-4A7A-96B7-C06037DC4F64}" sibTransId="{3AE21451-7928-4A88-8E71-03D603F4BAC9}"/>
    <dgm:cxn modelId="{80E41B6E-100A-4756-B996-151E1FA70104}" type="presOf" srcId="{00308B12-0267-444E-A956-78DE2D86EDF2}" destId="{10FD0595-3BEA-4183-9A42-0D31D24AE9CB}" srcOrd="0" destOrd="0" presId="urn:microsoft.com/office/officeart/2008/layout/VerticalCurvedList"/>
    <dgm:cxn modelId="{EED5EF53-8D90-46A7-93E1-DC0409DBEDC7}" type="presOf" srcId="{6B4CDF07-A574-4205-8AF8-ACE82A3B97A5}" destId="{A63A5608-61E3-444A-AA7A-B9DB20380EA0}" srcOrd="0" destOrd="0" presId="urn:microsoft.com/office/officeart/2008/layout/VerticalCurvedList"/>
    <dgm:cxn modelId="{85822182-148F-452C-8944-E4C3BD18BC9F}" type="presOf" srcId="{AB17BE6D-26DF-44FE-8008-E4B1C0F239F5}" destId="{CA70856C-0B4B-44CB-978B-29EEF6A03833}" srcOrd="0" destOrd="0" presId="urn:microsoft.com/office/officeart/2008/layout/VerticalCurvedList"/>
    <dgm:cxn modelId="{9FBB17AA-D5E7-4AE8-922C-43AB11B2A87E}" srcId="{AB17BE6D-26DF-44FE-8008-E4B1C0F239F5}" destId="{6B4CDF07-A574-4205-8AF8-ACE82A3B97A5}" srcOrd="3" destOrd="0" parTransId="{CB9D09A2-4445-4D24-AC37-605807AAB876}" sibTransId="{38A976EC-A4F5-4A4B-BC4F-8225F4D5231C}"/>
    <dgm:cxn modelId="{80878DB8-5C6A-49D0-BE2A-2740247FD1FC}" type="presOf" srcId="{FD280E8B-36AC-48C9-84F6-3170A3B26F2E}" destId="{B1560FD0-FCBD-499B-8A7B-52F18049F7BD}" srcOrd="0" destOrd="0" presId="urn:microsoft.com/office/officeart/2008/layout/VerticalCurvedList"/>
    <dgm:cxn modelId="{0E15CEBE-CAAC-4064-A3CC-82598DF0B79B}" type="presOf" srcId="{17D338A9-8F40-4FEC-A16C-3C895B30721C}" destId="{819239B0-9D6A-4702-8C9C-EC821A3E33CF}" srcOrd="0" destOrd="0" presId="urn:microsoft.com/office/officeart/2008/layout/VerticalCurvedList"/>
    <dgm:cxn modelId="{746BBDF3-F31F-4682-8270-2F459CB412E9}" srcId="{AB17BE6D-26DF-44FE-8008-E4B1C0F239F5}" destId="{00308B12-0267-444E-A956-78DE2D86EDF2}" srcOrd="2" destOrd="0" parTransId="{7FE86B09-03B2-4F1F-83EC-6F884B2DB80B}" sibTransId="{4E5E6AF5-2AE4-4B51-850B-FF0472C7A901}"/>
    <dgm:cxn modelId="{BDEBB12C-E0EF-453A-97B2-1D36F8DF407D}" type="presParOf" srcId="{CA70856C-0B4B-44CB-978B-29EEF6A03833}" destId="{C77E112E-AC6B-46AA-8FFE-03397F6AA135}" srcOrd="0" destOrd="0" presId="urn:microsoft.com/office/officeart/2008/layout/VerticalCurvedList"/>
    <dgm:cxn modelId="{3C800C80-CF8B-49BD-82C3-EF31DBCB45C6}" type="presParOf" srcId="{C77E112E-AC6B-46AA-8FFE-03397F6AA135}" destId="{D46C933B-F166-4A53-A607-ACE30C3F002E}" srcOrd="0" destOrd="0" presId="urn:microsoft.com/office/officeart/2008/layout/VerticalCurvedList"/>
    <dgm:cxn modelId="{C3B1A362-04D6-4BA6-9D3A-CA8DA3108B78}" type="presParOf" srcId="{D46C933B-F166-4A53-A607-ACE30C3F002E}" destId="{C2753E1D-1199-4F93-9D2D-1A98E3BC476A}" srcOrd="0" destOrd="0" presId="urn:microsoft.com/office/officeart/2008/layout/VerticalCurvedList"/>
    <dgm:cxn modelId="{58816FE0-BDD3-45A8-ABB7-E410AAC1FAFB}" type="presParOf" srcId="{D46C933B-F166-4A53-A607-ACE30C3F002E}" destId="{B1560FD0-FCBD-499B-8A7B-52F18049F7BD}" srcOrd="1" destOrd="0" presId="urn:microsoft.com/office/officeart/2008/layout/VerticalCurvedList"/>
    <dgm:cxn modelId="{1E608F6C-9A8B-4EF0-8EEC-AFAF3A0E1E21}" type="presParOf" srcId="{D46C933B-F166-4A53-A607-ACE30C3F002E}" destId="{0B7EB961-78BF-470E-B846-D6CD9FDBD0EC}" srcOrd="2" destOrd="0" presId="urn:microsoft.com/office/officeart/2008/layout/VerticalCurvedList"/>
    <dgm:cxn modelId="{A3CFEC4B-A191-412E-94F3-EEEABBF9F05D}" type="presParOf" srcId="{D46C933B-F166-4A53-A607-ACE30C3F002E}" destId="{3A2BFE5E-32DE-4A5E-B994-9A3A8BD809BB}" srcOrd="3" destOrd="0" presId="urn:microsoft.com/office/officeart/2008/layout/VerticalCurvedList"/>
    <dgm:cxn modelId="{68813B7D-F029-46C4-81B9-FA354F2BFD26}" type="presParOf" srcId="{C77E112E-AC6B-46AA-8FFE-03397F6AA135}" destId="{4AFD45E7-AEFA-4016-9F1B-A2504638F4A3}" srcOrd="1" destOrd="0" presId="urn:microsoft.com/office/officeart/2008/layout/VerticalCurvedList"/>
    <dgm:cxn modelId="{31DFAA5D-BC11-42B1-A38C-DF266ABB6453}" type="presParOf" srcId="{C77E112E-AC6B-46AA-8FFE-03397F6AA135}" destId="{96B2F9DF-1963-4A0A-97A1-1359868439C1}" srcOrd="2" destOrd="0" presId="urn:microsoft.com/office/officeart/2008/layout/VerticalCurvedList"/>
    <dgm:cxn modelId="{1BA22F7F-D134-40FB-9BA3-A62ADD2FAB34}" type="presParOf" srcId="{96B2F9DF-1963-4A0A-97A1-1359868439C1}" destId="{5E97C8DC-162F-4C85-9597-1A496A6F0627}" srcOrd="0" destOrd="0" presId="urn:microsoft.com/office/officeart/2008/layout/VerticalCurvedList"/>
    <dgm:cxn modelId="{8654F5D5-588C-4F2F-B445-4B7E5FE9D701}" type="presParOf" srcId="{C77E112E-AC6B-46AA-8FFE-03397F6AA135}" destId="{819239B0-9D6A-4702-8C9C-EC821A3E33CF}" srcOrd="3" destOrd="0" presId="urn:microsoft.com/office/officeart/2008/layout/VerticalCurvedList"/>
    <dgm:cxn modelId="{3E160A4D-8193-4C94-80F8-4F85001D2038}" type="presParOf" srcId="{C77E112E-AC6B-46AA-8FFE-03397F6AA135}" destId="{B56588B8-82A7-418C-878F-22DA31D42566}" srcOrd="4" destOrd="0" presId="urn:microsoft.com/office/officeart/2008/layout/VerticalCurvedList"/>
    <dgm:cxn modelId="{298F837C-5327-4CEB-A256-3B292693EC75}" type="presParOf" srcId="{B56588B8-82A7-418C-878F-22DA31D42566}" destId="{A44A9937-2ACF-423B-A1BE-4B37963DD1B2}" srcOrd="0" destOrd="0" presId="urn:microsoft.com/office/officeart/2008/layout/VerticalCurvedList"/>
    <dgm:cxn modelId="{7D61987F-5510-4777-A7D0-23B7CE3E1513}" type="presParOf" srcId="{C77E112E-AC6B-46AA-8FFE-03397F6AA135}" destId="{10FD0595-3BEA-4183-9A42-0D31D24AE9CB}" srcOrd="5" destOrd="0" presId="urn:microsoft.com/office/officeart/2008/layout/VerticalCurvedList"/>
    <dgm:cxn modelId="{79358F79-3568-4C05-90F7-0C6F93F83FEB}" type="presParOf" srcId="{C77E112E-AC6B-46AA-8FFE-03397F6AA135}" destId="{3AFFFA0A-820F-41D4-B265-9F190AA4F19C}" srcOrd="6" destOrd="0" presId="urn:microsoft.com/office/officeart/2008/layout/VerticalCurvedList"/>
    <dgm:cxn modelId="{180B6326-E54C-4561-B574-8DA004B21109}" type="presParOf" srcId="{3AFFFA0A-820F-41D4-B265-9F190AA4F19C}" destId="{7E30E934-0444-49EF-96CA-6BBBA8F0062C}" srcOrd="0" destOrd="0" presId="urn:microsoft.com/office/officeart/2008/layout/VerticalCurvedList"/>
    <dgm:cxn modelId="{0F2E6978-A007-4ED4-889C-18C6135FEFBB}" type="presParOf" srcId="{C77E112E-AC6B-46AA-8FFE-03397F6AA135}" destId="{A63A5608-61E3-444A-AA7A-B9DB20380EA0}" srcOrd="7" destOrd="0" presId="urn:microsoft.com/office/officeart/2008/layout/VerticalCurvedList"/>
    <dgm:cxn modelId="{57EDA871-7611-4C48-AF94-AF3963EA1473}" type="presParOf" srcId="{C77E112E-AC6B-46AA-8FFE-03397F6AA135}" destId="{5087EC8F-146A-43E5-958D-45FDDE65EBAC}" srcOrd="8" destOrd="0" presId="urn:microsoft.com/office/officeart/2008/layout/VerticalCurvedList"/>
    <dgm:cxn modelId="{1EB83E6A-1976-4E99-9A95-01461CEBCBE2}" type="presParOf" srcId="{5087EC8F-146A-43E5-958D-45FDDE65EBAC}" destId="{A7A21761-03AB-4ED0-A7DD-E831DD02608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17C6BD-8BE5-491B-897D-CD2122ACC3F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468B1BCD-85E1-4F8D-AC6C-C833ADA609C7}">
      <dgm:prSet custT="1"/>
      <dgm:spPr/>
      <dgm:t>
        <a:bodyPr/>
        <a:lstStyle/>
        <a:p>
          <a:pPr algn="just"/>
          <a:r>
            <a:rPr lang="en-US" sz="2000" dirty="0">
              <a:latin typeface="Times New Roman" panose="02020603050405020304" pitchFamily="18" charset="0"/>
              <a:cs typeface="Times New Roman" panose="02020603050405020304" pitchFamily="18" charset="0"/>
            </a:rPr>
            <a:t>Motivation boosts engagement and productivity (</a:t>
          </a:r>
          <a:r>
            <a:rPr lang="en-US" sz="2000" dirty="0" err="1">
              <a:latin typeface="Times New Roman" panose="02020603050405020304" pitchFamily="18" charset="0"/>
              <a:cs typeface="Times New Roman" panose="02020603050405020304" pitchFamily="18" charset="0"/>
            </a:rPr>
            <a:t>Peramatzis</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Galanakis</a:t>
          </a:r>
          <a:r>
            <a:rPr lang="en-US" sz="2000" dirty="0">
              <a:latin typeface="Times New Roman" panose="02020603050405020304" pitchFamily="18" charset="0"/>
              <a:cs typeface="Times New Roman" panose="02020603050405020304" pitchFamily="18" charset="0"/>
            </a:rPr>
            <a:t>, 2022).</a:t>
          </a:r>
          <a:endParaRPr lang="en-GB" sz="2000" dirty="0">
            <a:latin typeface="Times New Roman" panose="02020603050405020304" pitchFamily="18" charset="0"/>
            <a:cs typeface="Times New Roman" panose="02020603050405020304" pitchFamily="18" charset="0"/>
          </a:endParaRPr>
        </a:p>
      </dgm:t>
    </dgm:pt>
    <dgm:pt modelId="{0BA17962-CB1C-406B-8EB0-224D000BFB3F}" type="parTrans" cxnId="{1E2D7A4F-EA9E-4784-AAD5-F31003373E21}">
      <dgm:prSet/>
      <dgm:spPr/>
      <dgm:t>
        <a:bodyPr/>
        <a:lstStyle/>
        <a:p>
          <a:pPr algn="just"/>
          <a:endParaRPr lang="en-GB" sz="2000">
            <a:latin typeface="Times New Roman" panose="02020603050405020304" pitchFamily="18" charset="0"/>
            <a:cs typeface="Times New Roman" panose="02020603050405020304" pitchFamily="18" charset="0"/>
          </a:endParaRPr>
        </a:p>
      </dgm:t>
    </dgm:pt>
    <dgm:pt modelId="{9AB3268B-CF43-42E2-8C3A-74623C6DE100}" type="sibTrans" cxnId="{1E2D7A4F-EA9E-4784-AAD5-F31003373E21}">
      <dgm:prSet custT="1"/>
      <dgm:spPr/>
      <dgm:t>
        <a:bodyPr/>
        <a:lstStyle/>
        <a:p>
          <a:pPr algn="just"/>
          <a:endParaRPr lang="en-GB" sz="2000">
            <a:latin typeface="Times New Roman" panose="02020603050405020304" pitchFamily="18" charset="0"/>
            <a:cs typeface="Times New Roman" panose="02020603050405020304" pitchFamily="18" charset="0"/>
          </a:endParaRPr>
        </a:p>
      </dgm:t>
    </dgm:pt>
    <dgm:pt modelId="{99F60EEF-BD11-48E2-BAB7-E507CE431133}">
      <dgm:prSet custT="1"/>
      <dgm:spPr/>
      <dgm:t>
        <a:bodyPr/>
        <a:lstStyle/>
        <a:p>
          <a:pPr algn="just"/>
          <a:r>
            <a:rPr lang="en-US" sz="2000" dirty="0">
              <a:latin typeface="Times New Roman" panose="02020603050405020304" pitchFamily="18" charset="0"/>
              <a:cs typeface="Times New Roman" panose="02020603050405020304" pitchFamily="18" charset="0"/>
            </a:rPr>
            <a:t>Recognition and responsibility drive satisfaction.</a:t>
          </a:r>
          <a:endParaRPr lang="en-GB" sz="2000" dirty="0">
            <a:latin typeface="Times New Roman" panose="02020603050405020304" pitchFamily="18" charset="0"/>
            <a:cs typeface="Times New Roman" panose="02020603050405020304" pitchFamily="18" charset="0"/>
          </a:endParaRPr>
        </a:p>
      </dgm:t>
    </dgm:pt>
    <dgm:pt modelId="{AA98EA3B-82FD-4457-87B9-F363878A67F0}" type="parTrans" cxnId="{BCA7AB21-A406-4640-AD2F-F7C359F2DC35}">
      <dgm:prSet/>
      <dgm:spPr/>
      <dgm:t>
        <a:bodyPr/>
        <a:lstStyle/>
        <a:p>
          <a:pPr algn="just"/>
          <a:endParaRPr lang="en-GB" sz="2000">
            <a:latin typeface="Times New Roman" panose="02020603050405020304" pitchFamily="18" charset="0"/>
            <a:cs typeface="Times New Roman" panose="02020603050405020304" pitchFamily="18" charset="0"/>
          </a:endParaRPr>
        </a:p>
      </dgm:t>
    </dgm:pt>
    <dgm:pt modelId="{325086BD-C92A-4C12-8843-BFA703154879}" type="sibTrans" cxnId="{BCA7AB21-A406-4640-AD2F-F7C359F2DC35}">
      <dgm:prSet custT="1"/>
      <dgm:spPr/>
      <dgm:t>
        <a:bodyPr/>
        <a:lstStyle/>
        <a:p>
          <a:pPr algn="just"/>
          <a:endParaRPr lang="en-GB" sz="2000">
            <a:latin typeface="Times New Roman" panose="02020603050405020304" pitchFamily="18" charset="0"/>
            <a:cs typeface="Times New Roman" panose="02020603050405020304" pitchFamily="18" charset="0"/>
          </a:endParaRPr>
        </a:p>
      </dgm:t>
    </dgm:pt>
    <dgm:pt modelId="{A124AEF1-6B25-4060-BBD8-1DAB2EF7C7CE}">
      <dgm:prSet custT="1"/>
      <dgm:spPr/>
      <dgm:t>
        <a:bodyPr/>
        <a:lstStyle/>
        <a:p>
          <a:pPr algn="just"/>
          <a:r>
            <a:rPr lang="fr-FR" sz="2000" dirty="0">
              <a:latin typeface="Times New Roman" panose="02020603050405020304" pitchFamily="18" charset="0"/>
              <a:cs typeface="Times New Roman" panose="02020603050405020304" pitchFamily="18" charset="0"/>
            </a:rPr>
            <a:t>A positive environment encourages contribution and f</a:t>
          </a:r>
          <a:r>
            <a:rPr lang="en-US" sz="2000" dirty="0">
              <a:latin typeface="Times New Roman" panose="02020603050405020304" pitchFamily="18" charset="0"/>
              <a:cs typeface="Times New Roman" panose="02020603050405020304" pitchFamily="18" charset="0"/>
            </a:rPr>
            <a:t>air workload distribution prevents burnout (Nurbaeti, 2022).</a:t>
          </a:r>
          <a:endParaRPr lang="en-GB" sz="2000" dirty="0">
            <a:latin typeface="Times New Roman" panose="02020603050405020304" pitchFamily="18" charset="0"/>
            <a:cs typeface="Times New Roman" panose="02020603050405020304" pitchFamily="18" charset="0"/>
          </a:endParaRPr>
        </a:p>
      </dgm:t>
    </dgm:pt>
    <dgm:pt modelId="{7D498808-B749-4A14-93F8-2319694AEF3F}" type="parTrans" cxnId="{B4260E9C-2248-40D8-8677-ED464228D50C}">
      <dgm:prSet/>
      <dgm:spPr/>
      <dgm:t>
        <a:bodyPr/>
        <a:lstStyle/>
        <a:p>
          <a:pPr algn="just"/>
          <a:endParaRPr lang="en-GB" sz="2000">
            <a:latin typeface="Times New Roman" panose="02020603050405020304" pitchFamily="18" charset="0"/>
            <a:cs typeface="Times New Roman" panose="02020603050405020304" pitchFamily="18" charset="0"/>
          </a:endParaRPr>
        </a:p>
      </dgm:t>
    </dgm:pt>
    <dgm:pt modelId="{30B809A0-38F9-434F-B483-9A49D4C9B8DE}" type="sibTrans" cxnId="{B4260E9C-2248-40D8-8677-ED464228D50C}">
      <dgm:prSet/>
      <dgm:spPr/>
      <dgm:t>
        <a:bodyPr/>
        <a:lstStyle/>
        <a:p>
          <a:pPr algn="just"/>
          <a:endParaRPr lang="en-GB" sz="2000">
            <a:latin typeface="Times New Roman" panose="02020603050405020304" pitchFamily="18" charset="0"/>
            <a:cs typeface="Times New Roman" panose="02020603050405020304" pitchFamily="18" charset="0"/>
          </a:endParaRPr>
        </a:p>
      </dgm:t>
    </dgm:pt>
    <dgm:pt modelId="{BC5369C2-580C-468F-8891-309270A9CD40}">
      <dgm:prSet custT="1"/>
      <dgm:spPr/>
      <dgm:t>
        <a:bodyPr/>
        <a:lstStyle/>
        <a:p>
          <a:pPr algn="just">
            <a:lnSpc>
              <a:spcPct val="9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00000"/>
            </a:lnSpc>
          </a:pPr>
          <a:r>
            <a:rPr lang="en-US" sz="2000" dirty="0">
              <a:latin typeface="Times New Roman" panose="02020603050405020304" pitchFamily="18" charset="0"/>
              <a:cs typeface="Times New Roman" panose="02020603050405020304" pitchFamily="18" charset="0"/>
            </a:rPr>
            <a:t>Herzberg’s theory separates motivators from hygiene factors (Anwar et al., 2021).
</a:t>
          </a:r>
          <a:endParaRPr lang="en-GB" sz="2000" dirty="0">
            <a:latin typeface="Times New Roman" panose="02020603050405020304" pitchFamily="18" charset="0"/>
            <a:cs typeface="Times New Roman" panose="02020603050405020304" pitchFamily="18" charset="0"/>
          </a:endParaRPr>
        </a:p>
      </dgm:t>
    </dgm:pt>
    <dgm:pt modelId="{450F854D-6030-4732-BDD9-4A49A61E5FDB}" type="sibTrans" cxnId="{E52FF489-EAC6-4ECF-AF24-6053DA2EA92C}">
      <dgm:prSet custT="1"/>
      <dgm:spPr/>
      <dgm:t>
        <a:bodyPr/>
        <a:lstStyle/>
        <a:p>
          <a:pPr algn="just"/>
          <a:endParaRPr lang="en-GB" sz="2000">
            <a:latin typeface="Times New Roman" panose="02020603050405020304" pitchFamily="18" charset="0"/>
            <a:cs typeface="Times New Roman" panose="02020603050405020304" pitchFamily="18" charset="0"/>
          </a:endParaRPr>
        </a:p>
      </dgm:t>
    </dgm:pt>
    <dgm:pt modelId="{81D60932-C576-47DB-A906-EE2B1F8CC57D}" type="parTrans" cxnId="{E52FF489-EAC6-4ECF-AF24-6053DA2EA92C}">
      <dgm:prSet/>
      <dgm:spPr/>
      <dgm:t>
        <a:bodyPr/>
        <a:lstStyle/>
        <a:p>
          <a:pPr algn="just"/>
          <a:endParaRPr lang="en-GB" sz="2000">
            <a:latin typeface="Times New Roman" panose="02020603050405020304" pitchFamily="18" charset="0"/>
            <a:cs typeface="Times New Roman" panose="02020603050405020304" pitchFamily="18" charset="0"/>
          </a:endParaRPr>
        </a:p>
      </dgm:t>
    </dgm:pt>
    <dgm:pt modelId="{DE989912-EC17-42B4-BE7D-EE1E58D25FAC}" type="pres">
      <dgm:prSet presAssocID="{8617C6BD-8BE5-491B-897D-CD2122ACC3FF}" presName="outerComposite" presStyleCnt="0">
        <dgm:presLayoutVars>
          <dgm:chMax val="5"/>
          <dgm:dir/>
          <dgm:resizeHandles val="exact"/>
        </dgm:presLayoutVars>
      </dgm:prSet>
      <dgm:spPr/>
    </dgm:pt>
    <dgm:pt modelId="{EB9F9022-6EC8-4886-A574-3F65317FB58B}" type="pres">
      <dgm:prSet presAssocID="{8617C6BD-8BE5-491B-897D-CD2122ACC3FF}" presName="dummyMaxCanvas" presStyleCnt="0">
        <dgm:presLayoutVars/>
      </dgm:prSet>
      <dgm:spPr/>
    </dgm:pt>
    <dgm:pt modelId="{9BD592F5-7289-4AFD-90D1-C70C503D4163}" type="pres">
      <dgm:prSet presAssocID="{8617C6BD-8BE5-491B-897D-CD2122ACC3FF}" presName="FourNodes_1" presStyleLbl="node1" presStyleIdx="0" presStyleCnt="4" custLinFactNeighborX="0">
        <dgm:presLayoutVars>
          <dgm:bulletEnabled val="1"/>
        </dgm:presLayoutVars>
      </dgm:prSet>
      <dgm:spPr/>
    </dgm:pt>
    <dgm:pt modelId="{29008755-A4D8-4F47-83B1-1D0C3C7F7747}" type="pres">
      <dgm:prSet presAssocID="{8617C6BD-8BE5-491B-897D-CD2122ACC3FF}" presName="FourNodes_2" presStyleLbl="node1" presStyleIdx="1" presStyleCnt="4">
        <dgm:presLayoutVars>
          <dgm:bulletEnabled val="1"/>
        </dgm:presLayoutVars>
      </dgm:prSet>
      <dgm:spPr/>
    </dgm:pt>
    <dgm:pt modelId="{51A4B12A-BD44-45D5-A2FB-97651E2376AE}" type="pres">
      <dgm:prSet presAssocID="{8617C6BD-8BE5-491B-897D-CD2122ACC3FF}" presName="FourNodes_3" presStyleLbl="node1" presStyleIdx="2" presStyleCnt="4">
        <dgm:presLayoutVars>
          <dgm:bulletEnabled val="1"/>
        </dgm:presLayoutVars>
      </dgm:prSet>
      <dgm:spPr/>
    </dgm:pt>
    <dgm:pt modelId="{051F8974-F7DB-47AA-946D-A2E8FC3E2D12}" type="pres">
      <dgm:prSet presAssocID="{8617C6BD-8BE5-491B-897D-CD2122ACC3FF}" presName="FourNodes_4" presStyleLbl="node1" presStyleIdx="3" presStyleCnt="4">
        <dgm:presLayoutVars>
          <dgm:bulletEnabled val="1"/>
        </dgm:presLayoutVars>
      </dgm:prSet>
      <dgm:spPr/>
    </dgm:pt>
    <dgm:pt modelId="{41FB4FD4-E823-4A46-AA93-81E4E1969155}" type="pres">
      <dgm:prSet presAssocID="{8617C6BD-8BE5-491B-897D-CD2122ACC3FF}" presName="FourConn_1-2" presStyleLbl="fgAccFollowNode1" presStyleIdx="0" presStyleCnt="3">
        <dgm:presLayoutVars>
          <dgm:bulletEnabled val="1"/>
        </dgm:presLayoutVars>
      </dgm:prSet>
      <dgm:spPr/>
    </dgm:pt>
    <dgm:pt modelId="{D4F9D092-44C0-4A85-A872-C130CB3B4ABF}" type="pres">
      <dgm:prSet presAssocID="{8617C6BD-8BE5-491B-897D-CD2122ACC3FF}" presName="FourConn_2-3" presStyleLbl="fgAccFollowNode1" presStyleIdx="1" presStyleCnt="3">
        <dgm:presLayoutVars>
          <dgm:bulletEnabled val="1"/>
        </dgm:presLayoutVars>
      </dgm:prSet>
      <dgm:spPr/>
    </dgm:pt>
    <dgm:pt modelId="{6E728341-6702-41A5-87AF-6B16D665C76C}" type="pres">
      <dgm:prSet presAssocID="{8617C6BD-8BE5-491B-897D-CD2122ACC3FF}" presName="FourConn_3-4" presStyleLbl="fgAccFollowNode1" presStyleIdx="2" presStyleCnt="3">
        <dgm:presLayoutVars>
          <dgm:bulletEnabled val="1"/>
        </dgm:presLayoutVars>
      </dgm:prSet>
      <dgm:spPr/>
    </dgm:pt>
    <dgm:pt modelId="{5C7B04CD-0314-4E5C-87B2-77B493EA94BC}" type="pres">
      <dgm:prSet presAssocID="{8617C6BD-8BE5-491B-897D-CD2122ACC3FF}" presName="FourNodes_1_text" presStyleLbl="node1" presStyleIdx="3" presStyleCnt="4">
        <dgm:presLayoutVars>
          <dgm:bulletEnabled val="1"/>
        </dgm:presLayoutVars>
      </dgm:prSet>
      <dgm:spPr/>
    </dgm:pt>
    <dgm:pt modelId="{69C7C16B-7841-4320-B5BB-869C9F3948A6}" type="pres">
      <dgm:prSet presAssocID="{8617C6BD-8BE5-491B-897D-CD2122ACC3FF}" presName="FourNodes_2_text" presStyleLbl="node1" presStyleIdx="3" presStyleCnt="4">
        <dgm:presLayoutVars>
          <dgm:bulletEnabled val="1"/>
        </dgm:presLayoutVars>
      </dgm:prSet>
      <dgm:spPr/>
    </dgm:pt>
    <dgm:pt modelId="{FAC819B4-BD17-46EA-A02B-B97EBFB5258E}" type="pres">
      <dgm:prSet presAssocID="{8617C6BD-8BE5-491B-897D-CD2122ACC3FF}" presName="FourNodes_3_text" presStyleLbl="node1" presStyleIdx="3" presStyleCnt="4">
        <dgm:presLayoutVars>
          <dgm:bulletEnabled val="1"/>
        </dgm:presLayoutVars>
      </dgm:prSet>
      <dgm:spPr/>
    </dgm:pt>
    <dgm:pt modelId="{EDB79EB2-E5C5-4B08-B4CB-CC5883848CF8}" type="pres">
      <dgm:prSet presAssocID="{8617C6BD-8BE5-491B-897D-CD2122ACC3FF}" presName="FourNodes_4_text" presStyleLbl="node1" presStyleIdx="3" presStyleCnt="4">
        <dgm:presLayoutVars>
          <dgm:bulletEnabled val="1"/>
        </dgm:presLayoutVars>
      </dgm:prSet>
      <dgm:spPr/>
    </dgm:pt>
  </dgm:ptLst>
  <dgm:cxnLst>
    <dgm:cxn modelId="{CEFA830E-C6B0-4505-8520-6ACE58324A3B}" type="presOf" srcId="{BC5369C2-580C-468F-8891-309270A9CD40}" destId="{29008755-A4D8-4F47-83B1-1D0C3C7F7747}" srcOrd="0" destOrd="0" presId="urn:microsoft.com/office/officeart/2005/8/layout/vProcess5"/>
    <dgm:cxn modelId="{BCA7AB21-A406-4640-AD2F-F7C359F2DC35}" srcId="{8617C6BD-8BE5-491B-897D-CD2122ACC3FF}" destId="{99F60EEF-BD11-48E2-BAB7-E507CE431133}" srcOrd="2" destOrd="0" parTransId="{AA98EA3B-82FD-4457-87B9-F363878A67F0}" sibTransId="{325086BD-C92A-4C12-8843-BFA703154879}"/>
    <dgm:cxn modelId="{2A548439-186A-4F68-94BC-EA589093B960}" type="presOf" srcId="{99F60EEF-BD11-48E2-BAB7-E507CE431133}" destId="{FAC819B4-BD17-46EA-A02B-B97EBFB5258E}" srcOrd="1" destOrd="0" presId="urn:microsoft.com/office/officeart/2005/8/layout/vProcess5"/>
    <dgm:cxn modelId="{9331F45C-C415-4830-B25C-0B32A8741DE4}" type="presOf" srcId="{325086BD-C92A-4C12-8843-BFA703154879}" destId="{6E728341-6702-41A5-87AF-6B16D665C76C}" srcOrd="0" destOrd="0" presId="urn:microsoft.com/office/officeart/2005/8/layout/vProcess5"/>
    <dgm:cxn modelId="{1E2D7A4F-EA9E-4784-AAD5-F31003373E21}" srcId="{8617C6BD-8BE5-491B-897D-CD2122ACC3FF}" destId="{468B1BCD-85E1-4F8D-AC6C-C833ADA609C7}" srcOrd="0" destOrd="0" parTransId="{0BA17962-CB1C-406B-8EB0-224D000BFB3F}" sibTransId="{9AB3268B-CF43-42E2-8C3A-74623C6DE100}"/>
    <dgm:cxn modelId="{565FFC52-885E-4721-B346-67825DD98A92}" type="presOf" srcId="{BC5369C2-580C-468F-8891-309270A9CD40}" destId="{69C7C16B-7841-4320-B5BB-869C9F3948A6}" srcOrd="1" destOrd="0" presId="urn:microsoft.com/office/officeart/2005/8/layout/vProcess5"/>
    <dgm:cxn modelId="{5B248D77-3173-46EC-BDC6-45A19C2792AD}" type="presOf" srcId="{A124AEF1-6B25-4060-BBD8-1DAB2EF7C7CE}" destId="{EDB79EB2-E5C5-4B08-B4CB-CC5883848CF8}" srcOrd="1" destOrd="0" presId="urn:microsoft.com/office/officeart/2005/8/layout/vProcess5"/>
    <dgm:cxn modelId="{5D1DC57F-329F-464A-AE03-D7CAA5345D20}" type="presOf" srcId="{9AB3268B-CF43-42E2-8C3A-74623C6DE100}" destId="{41FB4FD4-E823-4A46-AA93-81E4E1969155}" srcOrd="0" destOrd="0" presId="urn:microsoft.com/office/officeart/2005/8/layout/vProcess5"/>
    <dgm:cxn modelId="{E52FF489-EAC6-4ECF-AF24-6053DA2EA92C}" srcId="{8617C6BD-8BE5-491B-897D-CD2122ACC3FF}" destId="{BC5369C2-580C-468F-8891-309270A9CD40}" srcOrd="1" destOrd="0" parTransId="{81D60932-C576-47DB-A906-EE2B1F8CC57D}" sibTransId="{450F854D-6030-4732-BDD9-4A49A61E5FDB}"/>
    <dgm:cxn modelId="{B4260E9C-2248-40D8-8677-ED464228D50C}" srcId="{8617C6BD-8BE5-491B-897D-CD2122ACC3FF}" destId="{A124AEF1-6B25-4060-BBD8-1DAB2EF7C7CE}" srcOrd="3" destOrd="0" parTransId="{7D498808-B749-4A14-93F8-2319694AEF3F}" sibTransId="{30B809A0-38F9-434F-B483-9A49D4C9B8DE}"/>
    <dgm:cxn modelId="{41A087A7-39D7-4F45-82B8-C32595217BEA}" type="presOf" srcId="{468B1BCD-85E1-4F8D-AC6C-C833ADA609C7}" destId="{5C7B04CD-0314-4E5C-87B2-77B493EA94BC}" srcOrd="1" destOrd="0" presId="urn:microsoft.com/office/officeart/2005/8/layout/vProcess5"/>
    <dgm:cxn modelId="{6D1B4EB8-72BD-4E36-AA2A-8B4B47823AD0}" type="presOf" srcId="{A124AEF1-6B25-4060-BBD8-1DAB2EF7C7CE}" destId="{051F8974-F7DB-47AA-946D-A2E8FC3E2D12}" srcOrd="0" destOrd="0" presId="urn:microsoft.com/office/officeart/2005/8/layout/vProcess5"/>
    <dgm:cxn modelId="{BDAE85C6-2EE4-4EED-8145-35F81CB01B95}" type="presOf" srcId="{468B1BCD-85E1-4F8D-AC6C-C833ADA609C7}" destId="{9BD592F5-7289-4AFD-90D1-C70C503D4163}" srcOrd="0" destOrd="0" presId="urn:microsoft.com/office/officeart/2005/8/layout/vProcess5"/>
    <dgm:cxn modelId="{8A3509EA-F76A-4D3B-9995-C2CCE381E0CF}" type="presOf" srcId="{450F854D-6030-4732-BDD9-4A49A61E5FDB}" destId="{D4F9D092-44C0-4A85-A872-C130CB3B4ABF}" srcOrd="0" destOrd="0" presId="urn:microsoft.com/office/officeart/2005/8/layout/vProcess5"/>
    <dgm:cxn modelId="{A59F7EEB-A7AE-4F24-8B06-9453E07F7B3F}" type="presOf" srcId="{8617C6BD-8BE5-491B-897D-CD2122ACC3FF}" destId="{DE989912-EC17-42B4-BE7D-EE1E58D25FAC}" srcOrd="0" destOrd="0" presId="urn:microsoft.com/office/officeart/2005/8/layout/vProcess5"/>
    <dgm:cxn modelId="{3EFCB7FB-73AF-40E9-916D-37ACEB64AE1B}" type="presOf" srcId="{99F60EEF-BD11-48E2-BAB7-E507CE431133}" destId="{51A4B12A-BD44-45D5-A2FB-97651E2376AE}" srcOrd="0" destOrd="0" presId="urn:microsoft.com/office/officeart/2005/8/layout/vProcess5"/>
    <dgm:cxn modelId="{1BB5D01E-1337-4028-804B-6046BB3B051E}" type="presParOf" srcId="{DE989912-EC17-42B4-BE7D-EE1E58D25FAC}" destId="{EB9F9022-6EC8-4886-A574-3F65317FB58B}" srcOrd="0" destOrd="0" presId="urn:microsoft.com/office/officeart/2005/8/layout/vProcess5"/>
    <dgm:cxn modelId="{A35BFB4C-BA22-4C2B-B317-2C96D37E95D7}" type="presParOf" srcId="{DE989912-EC17-42B4-BE7D-EE1E58D25FAC}" destId="{9BD592F5-7289-4AFD-90D1-C70C503D4163}" srcOrd="1" destOrd="0" presId="urn:microsoft.com/office/officeart/2005/8/layout/vProcess5"/>
    <dgm:cxn modelId="{A586AEF8-2F41-4245-8E8C-70D75FA5F54C}" type="presParOf" srcId="{DE989912-EC17-42B4-BE7D-EE1E58D25FAC}" destId="{29008755-A4D8-4F47-83B1-1D0C3C7F7747}" srcOrd="2" destOrd="0" presId="urn:microsoft.com/office/officeart/2005/8/layout/vProcess5"/>
    <dgm:cxn modelId="{21ED6B84-D20A-4D27-BD2C-56A9822580EE}" type="presParOf" srcId="{DE989912-EC17-42B4-BE7D-EE1E58D25FAC}" destId="{51A4B12A-BD44-45D5-A2FB-97651E2376AE}" srcOrd="3" destOrd="0" presId="urn:microsoft.com/office/officeart/2005/8/layout/vProcess5"/>
    <dgm:cxn modelId="{E24049C0-94E2-4464-A6AA-174E3E77971D}" type="presParOf" srcId="{DE989912-EC17-42B4-BE7D-EE1E58D25FAC}" destId="{051F8974-F7DB-47AA-946D-A2E8FC3E2D12}" srcOrd="4" destOrd="0" presId="urn:microsoft.com/office/officeart/2005/8/layout/vProcess5"/>
    <dgm:cxn modelId="{914A5FDE-9E18-4A11-8E9D-928874E2ACE5}" type="presParOf" srcId="{DE989912-EC17-42B4-BE7D-EE1E58D25FAC}" destId="{41FB4FD4-E823-4A46-AA93-81E4E1969155}" srcOrd="5" destOrd="0" presId="urn:microsoft.com/office/officeart/2005/8/layout/vProcess5"/>
    <dgm:cxn modelId="{B91299B0-8B3E-4AD1-BB91-9967FA4E261E}" type="presParOf" srcId="{DE989912-EC17-42B4-BE7D-EE1E58D25FAC}" destId="{D4F9D092-44C0-4A85-A872-C130CB3B4ABF}" srcOrd="6" destOrd="0" presId="urn:microsoft.com/office/officeart/2005/8/layout/vProcess5"/>
    <dgm:cxn modelId="{50C6BCCD-3981-4E41-810C-5E1854B22D47}" type="presParOf" srcId="{DE989912-EC17-42B4-BE7D-EE1E58D25FAC}" destId="{6E728341-6702-41A5-87AF-6B16D665C76C}" srcOrd="7" destOrd="0" presId="urn:microsoft.com/office/officeart/2005/8/layout/vProcess5"/>
    <dgm:cxn modelId="{7D789120-60F9-4926-84F4-B614305B3231}" type="presParOf" srcId="{DE989912-EC17-42B4-BE7D-EE1E58D25FAC}" destId="{5C7B04CD-0314-4E5C-87B2-77B493EA94BC}" srcOrd="8" destOrd="0" presId="urn:microsoft.com/office/officeart/2005/8/layout/vProcess5"/>
    <dgm:cxn modelId="{B7FBB10E-3B79-4731-AC8E-1D874428EC57}" type="presParOf" srcId="{DE989912-EC17-42B4-BE7D-EE1E58D25FAC}" destId="{69C7C16B-7841-4320-B5BB-869C9F3948A6}" srcOrd="9" destOrd="0" presId="urn:microsoft.com/office/officeart/2005/8/layout/vProcess5"/>
    <dgm:cxn modelId="{B7B306B6-3505-4052-9EAF-735A63FA2088}" type="presParOf" srcId="{DE989912-EC17-42B4-BE7D-EE1E58D25FAC}" destId="{FAC819B4-BD17-46EA-A02B-B97EBFB5258E}" srcOrd="10" destOrd="0" presId="urn:microsoft.com/office/officeart/2005/8/layout/vProcess5"/>
    <dgm:cxn modelId="{191FF20E-C59A-43D6-9D58-E8AD45D77A28}" type="presParOf" srcId="{DE989912-EC17-42B4-BE7D-EE1E58D25FAC}" destId="{EDB79EB2-E5C5-4B08-B4CB-CC5883848CF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40B0FA-0749-4EE6-9DEC-3CC5BDF076D8}"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2B374E77-5119-43C8-8CE7-7CBB7CB89B57}">
      <dgm:prSet phldrT="[Text]" custT="1"/>
      <dgm:spPr/>
      <dgm:t>
        <a:bodyPr/>
        <a:lstStyle/>
        <a:p>
          <a:pPr algn="ctr">
            <a:lnSpc>
              <a:spcPct val="150000"/>
            </a:lnSpc>
          </a:pPr>
          <a:r>
            <a:rPr lang="en-US" sz="2000" dirty="0">
              <a:solidFill>
                <a:schemeClr val="tx1"/>
              </a:solidFill>
              <a:latin typeface="Times New Roman" panose="02020603050405020304" pitchFamily="18" charset="0"/>
              <a:cs typeface="Times New Roman" panose="02020603050405020304" pitchFamily="18" charset="0"/>
            </a:rPr>
            <a:t>SMART goals provide structure and focus.</a:t>
          </a:r>
          <a:endParaRPr lang="en-GB" sz="2000" dirty="0">
            <a:solidFill>
              <a:schemeClr val="tx1"/>
            </a:solidFill>
            <a:latin typeface="Times New Roman" panose="02020603050405020304" pitchFamily="18" charset="0"/>
            <a:cs typeface="Times New Roman" panose="02020603050405020304" pitchFamily="18" charset="0"/>
          </a:endParaRPr>
        </a:p>
      </dgm:t>
    </dgm:pt>
    <dgm:pt modelId="{8615A753-F0E1-4C5B-B14B-0DDC70D3FFC7}" type="parTrans" cxnId="{DB944010-84B1-4BD0-BF44-AE5132BB31F9}">
      <dgm:prSet/>
      <dgm:spPr/>
      <dgm:t>
        <a:bodyPr/>
        <a:lstStyle/>
        <a:p>
          <a:pPr algn="ctr">
            <a:lnSpc>
              <a:spcPct val="150000"/>
            </a:lnSpc>
          </a:pPr>
          <a:endParaRPr lang="en-GB" sz="2000">
            <a:solidFill>
              <a:schemeClr val="tx1"/>
            </a:solidFill>
            <a:latin typeface="Times New Roman" panose="02020603050405020304" pitchFamily="18" charset="0"/>
            <a:cs typeface="Times New Roman" panose="02020603050405020304" pitchFamily="18" charset="0"/>
          </a:endParaRPr>
        </a:p>
      </dgm:t>
    </dgm:pt>
    <dgm:pt modelId="{8437190B-7655-4798-BE1A-6C808CF022D3}" type="sibTrans" cxnId="{DB944010-84B1-4BD0-BF44-AE5132BB31F9}">
      <dgm:prSet/>
      <dgm:spPr/>
      <dgm:t>
        <a:bodyPr/>
        <a:lstStyle/>
        <a:p>
          <a:pPr algn="ctr">
            <a:lnSpc>
              <a:spcPct val="150000"/>
            </a:lnSpc>
          </a:pPr>
          <a:endParaRPr lang="en-GB" sz="2000">
            <a:solidFill>
              <a:schemeClr val="tx1"/>
            </a:solidFill>
            <a:latin typeface="Times New Roman" panose="02020603050405020304" pitchFamily="18" charset="0"/>
            <a:cs typeface="Times New Roman" panose="02020603050405020304" pitchFamily="18" charset="0"/>
          </a:endParaRPr>
        </a:p>
      </dgm:t>
    </dgm:pt>
    <dgm:pt modelId="{06FE779B-AEC9-46ED-BAB0-627D7329D1BA}">
      <dgm:prSet custT="1"/>
      <dgm:spPr/>
      <dgm:t>
        <a:bodyPr/>
        <a:lstStyle/>
        <a:p>
          <a:pPr algn="ctr">
            <a:lnSpc>
              <a:spcPct val="150000"/>
            </a:lnSpc>
          </a:pPr>
          <a:r>
            <a:rPr lang="en-US" sz="2000" dirty="0">
              <a:solidFill>
                <a:schemeClr val="tx1"/>
              </a:solidFill>
              <a:latin typeface="Times New Roman" panose="02020603050405020304" pitchFamily="18" charset="0"/>
              <a:cs typeface="Times New Roman" panose="02020603050405020304" pitchFamily="18" charset="0"/>
            </a:rPr>
            <a:t>Weekly updates kept everyone aligned.</a:t>
          </a:r>
          <a:endParaRPr lang="en-GB" sz="2000" dirty="0">
            <a:solidFill>
              <a:schemeClr val="tx1"/>
            </a:solidFill>
            <a:latin typeface="Times New Roman" panose="02020603050405020304" pitchFamily="18" charset="0"/>
            <a:cs typeface="Times New Roman" panose="02020603050405020304" pitchFamily="18" charset="0"/>
          </a:endParaRPr>
        </a:p>
      </dgm:t>
    </dgm:pt>
    <dgm:pt modelId="{D49CE233-8593-43C9-AE84-F1ACE4BBCB21}" type="parTrans" cxnId="{C63D0F44-68AB-4738-B2FB-2F4195B3479C}">
      <dgm:prSet/>
      <dgm:spPr/>
      <dgm:t>
        <a:bodyPr/>
        <a:lstStyle/>
        <a:p>
          <a:pPr algn="ctr">
            <a:lnSpc>
              <a:spcPct val="150000"/>
            </a:lnSpc>
          </a:pPr>
          <a:endParaRPr lang="en-GB" sz="2000">
            <a:solidFill>
              <a:schemeClr val="tx1"/>
            </a:solidFill>
            <a:latin typeface="Times New Roman" panose="02020603050405020304" pitchFamily="18" charset="0"/>
            <a:cs typeface="Times New Roman" panose="02020603050405020304" pitchFamily="18" charset="0"/>
          </a:endParaRPr>
        </a:p>
      </dgm:t>
    </dgm:pt>
    <dgm:pt modelId="{0C6CA352-CF06-427C-9744-F9ADEA6F146D}" type="sibTrans" cxnId="{C63D0F44-68AB-4738-B2FB-2F4195B3479C}">
      <dgm:prSet/>
      <dgm:spPr/>
      <dgm:t>
        <a:bodyPr/>
        <a:lstStyle/>
        <a:p>
          <a:pPr algn="ctr">
            <a:lnSpc>
              <a:spcPct val="150000"/>
            </a:lnSpc>
          </a:pPr>
          <a:endParaRPr lang="en-GB" sz="2000">
            <a:solidFill>
              <a:schemeClr val="tx1"/>
            </a:solidFill>
            <a:latin typeface="Times New Roman" panose="02020603050405020304" pitchFamily="18" charset="0"/>
            <a:cs typeface="Times New Roman" panose="02020603050405020304" pitchFamily="18" charset="0"/>
          </a:endParaRPr>
        </a:p>
      </dgm:t>
    </dgm:pt>
    <dgm:pt modelId="{30BFF0BF-DE7C-4758-96A6-4BC6EE4494FC}">
      <dgm:prSet custT="1"/>
      <dgm:spPr/>
      <dgm:t>
        <a:bodyPr/>
        <a:lstStyle/>
        <a:p>
          <a:pPr algn="ctr">
            <a:lnSpc>
              <a:spcPct val="150000"/>
            </a:lnSpc>
          </a:pPr>
          <a:r>
            <a:rPr lang="en-US" sz="2000" dirty="0">
              <a:solidFill>
                <a:schemeClr val="tx1"/>
              </a:solidFill>
              <a:latin typeface="Times New Roman" panose="02020603050405020304" pitchFamily="18" charset="0"/>
              <a:cs typeface="Times New Roman" panose="02020603050405020304" pitchFamily="18" charset="0"/>
            </a:rPr>
            <a:t>Planning helped avoid delays and confusion (Nurbaeti, 2022</a:t>
          </a:r>
          <a:r>
            <a:rPr lang="en-GB" sz="2000" dirty="0">
              <a:solidFill>
                <a:schemeClr val="tx1"/>
              </a:solidFill>
              <a:latin typeface="Times New Roman" panose="02020603050405020304" pitchFamily="18" charset="0"/>
              <a:cs typeface="Times New Roman" panose="02020603050405020304" pitchFamily="18" charset="0"/>
            </a:rPr>
            <a:t>).</a:t>
          </a:r>
        </a:p>
      </dgm:t>
    </dgm:pt>
    <dgm:pt modelId="{5F941DF2-E8EE-41D1-A2D1-418053B8E04B}" type="parTrans" cxnId="{0F5DB9D8-3F9C-4771-A57E-988FD8F338CF}">
      <dgm:prSet/>
      <dgm:spPr/>
      <dgm:t>
        <a:bodyPr/>
        <a:lstStyle/>
        <a:p>
          <a:pPr algn="ctr">
            <a:lnSpc>
              <a:spcPct val="150000"/>
            </a:lnSpc>
          </a:pPr>
          <a:endParaRPr lang="en-GB" sz="2000">
            <a:solidFill>
              <a:schemeClr val="tx1"/>
            </a:solidFill>
            <a:latin typeface="Times New Roman" panose="02020603050405020304" pitchFamily="18" charset="0"/>
            <a:cs typeface="Times New Roman" panose="02020603050405020304" pitchFamily="18" charset="0"/>
          </a:endParaRPr>
        </a:p>
      </dgm:t>
    </dgm:pt>
    <dgm:pt modelId="{A077C631-B163-4AB4-AEE2-00660387AE5C}" type="sibTrans" cxnId="{0F5DB9D8-3F9C-4771-A57E-988FD8F338CF}">
      <dgm:prSet/>
      <dgm:spPr/>
      <dgm:t>
        <a:bodyPr/>
        <a:lstStyle/>
        <a:p>
          <a:pPr algn="ctr">
            <a:lnSpc>
              <a:spcPct val="150000"/>
            </a:lnSpc>
          </a:pPr>
          <a:endParaRPr lang="en-GB" sz="2000">
            <a:solidFill>
              <a:schemeClr val="tx1"/>
            </a:solidFill>
            <a:latin typeface="Times New Roman" panose="02020603050405020304" pitchFamily="18" charset="0"/>
            <a:cs typeface="Times New Roman" panose="02020603050405020304" pitchFamily="18" charset="0"/>
          </a:endParaRPr>
        </a:p>
      </dgm:t>
    </dgm:pt>
    <dgm:pt modelId="{4B06CEC4-F766-4CE4-8862-03BEC7C041FD}">
      <dgm:prSet custT="1"/>
      <dgm:spPr/>
      <dgm:t>
        <a:bodyPr/>
        <a:lstStyle/>
        <a:p>
          <a:pPr algn="ctr">
            <a:lnSpc>
              <a:spcPct val="150000"/>
            </a:lnSpc>
          </a:pPr>
          <a:r>
            <a:rPr lang="en-US" sz="2000" dirty="0">
              <a:solidFill>
                <a:schemeClr val="tx1"/>
              </a:solidFill>
              <a:latin typeface="Times New Roman" panose="02020603050405020304" pitchFamily="18" charset="0"/>
              <a:cs typeface="Times New Roman" panose="02020603050405020304" pitchFamily="18" charset="0"/>
            </a:rPr>
            <a:t>Progress tracked using tools like Trello.</a:t>
          </a:r>
          <a:endParaRPr lang="en-GB" sz="2000" dirty="0">
            <a:solidFill>
              <a:schemeClr val="tx1"/>
            </a:solidFill>
            <a:latin typeface="Times New Roman" panose="02020603050405020304" pitchFamily="18" charset="0"/>
            <a:cs typeface="Times New Roman" panose="02020603050405020304" pitchFamily="18" charset="0"/>
          </a:endParaRPr>
        </a:p>
      </dgm:t>
    </dgm:pt>
    <dgm:pt modelId="{C6A5C768-AE7B-4A9D-A7AC-13F072FCBB5E}" type="sibTrans" cxnId="{8EA3F8AB-92C2-4C28-8FBE-7D5964771B68}">
      <dgm:prSet/>
      <dgm:spPr/>
      <dgm:t>
        <a:bodyPr/>
        <a:lstStyle/>
        <a:p>
          <a:pPr algn="ctr">
            <a:lnSpc>
              <a:spcPct val="150000"/>
            </a:lnSpc>
          </a:pPr>
          <a:endParaRPr lang="en-GB" sz="2000">
            <a:solidFill>
              <a:schemeClr val="tx1"/>
            </a:solidFill>
            <a:latin typeface="Times New Roman" panose="02020603050405020304" pitchFamily="18" charset="0"/>
            <a:cs typeface="Times New Roman" panose="02020603050405020304" pitchFamily="18" charset="0"/>
          </a:endParaRPr>
        </a:p>
      </dgm:t>
    </dgm:pt>
    <dgm:pt modelId="{1BA07611-D168-4099-8FD0-842FFADEC815}" type="parTrans" cxnId="{8EA3F8AB-92C2-4C28-8FBE-7D5964771B68}">
      <dgm:prSet/>
      <dgm:spPr/>
      <dgm:t>
        <a:bodyPr/>
        <a:lstStyle/>
        <a:p>
          <a:pPr algn="ctr">
            <a:lnSpc>
              <a:spcPct val="150000"/>
            </a:lnSpc>
          </a:pPr>
          <a:endParaRPr lang="en-GB" sz="2000">
            <a:solidFill>
              <a:schemeClr val="tx1"/>
            </a:solidFill>
            <a:latin typeface="Times New Roman" panose="02020603050405020304" pitchFamily="18" charset="0"/>
            <a:cs typeface="Times New Roman" panose="02020603050405020304" pitchFamily="18" charset="0"/>
          </a:endParaRPr>
        </a:p>
      </dgm:t>
    </dgm:pt>
    <dgm:pt modelId="{1FFC83F1-1155-452F-A8D6-305E88D8CBF0}">
      <dgm:prSet custT="1"/>
      <dgm:spPr/>
      <dgm:t>
        <a:bodyPr/>
        <a:lstStyle/>
        <a:p>
          <a:pPr algn="ctr"/>
          <a:r>
            <a:rPr lang="en-US" sz="2000" dirty="0">
              <a:solidFill>
                <a:schemeClr val="tx1"/>
              </a:solidFill>
              <a:latin typeface="Times New Roman" panose="02020603050405020304" pitchFamily="18" charset="0"/>
              <a:cs typeface="Times New Roman" panose="02020603050405020304" pitchFamily="18" charset="0"/>
            </a:rPr>
            <a:t>Tasks were clearly assigned with deadlines.</a:t>
          </a:r>
          <a:endParaRPr lang="en-GB" sz="2000" dirty="0">
            <a:solidFill>
              <a:schemeClr val="tx1"/>
            </a:solidFill>
            <a:latin typeface="Times New Roman" panose="02020603050405020304" pitchFamily="18" charset="0"/>
            <a:cs typeface="Times New Roman" panose="02020603050405020304" pitchFamily="18" charset="0"/>
          </a:endParaRPr>
        </a:p>
      </dgm:t>
    </dgm:pt>
    <dgm:pt modelId="{11B1700F-A3D2-4905-9F72-66A0BD473EFA}" type="parTrans" cxnId="{854BD012-6EEC-4D30-978A-2EE32D7748BE}">
      <dgm:prSet/>
      <dgm:spPr/>
      <dgm:t>
        <a:bodyPr/>
        <a:lstStyle/>
        <a:p>
          <a:pPr algn="ctr"/>
          <a:endParaRPr lang="en-GB" sz="2000"/>
        </a:p>
      </dgm:t>
    </dgm:pt>
    <dgm:pt modelId="{1DD70971-5CAB-4876-87B2-64898BB00A50}" type="sibTrans" cxnId="{854BD012-6EEC-4D30-978A-2EE32D7748BE}">
      <dgm:prSet/>
      <dgm:spPr/>
      <dgm:t>
        <a:bodyPr/>
        <a:lstStyle/>
        <a:p>
          <a:pPr algn="ctr"/>
          <a:endParaRPr lang="en-GB" sz="2000"/>
        </a:p>
      </dgm:t>
    </dgm:pt>
    <dgm:pt modelId="{0A80DE54-5D94-432C-B614-669EEAE28E31}" type="pres">
      <dgm:prSet presAssocID="{F140B0FA-0749-4EE6-9DEC-3CC5BDF076D8}" presName="linear" presStyleCnt="0">
        <dgm:presLayoutVars>
          <dgm:dir/>
          <dgm:animLvl val="lvl"/>
          <dgm:resizeHandles val="exact"/>
        </dgm:presLayoutVars>
      </dgm:prSet>
      <dgm:spPr/>
    </dgm:pt>
    <dgm:pt modelId="{55E7ADB9-2F5A-46A4-860E-6111AA18F68A}" type="pres">
      <dgm:prSet presAssocID="{2B374E77-5119-43C8-8CE7-7CBB7CB89B57}" presName="parentLin" presStyleCnt="0"/>
      <dgm:spPr/>
    </dgm:pt>
    <dgm:pt modelId="{55AA3DAF-481C-418A-9483-8BE3A71BE19A}" type="pres">
      <dgm:prSet presAssocID="{2B374E77-5119-43C8-8CE7-7CBB7CB89B57}" presName="parentLeftMargin" presStyleLbl="node1" presStyleIdx="0" presStyleCnt="5"/>
      <dgm:spPr/>
    </dgm:pt>
    <dgm:pt modelId="{50E60835-F281-4DF1-8C83-2E586E576182}" type="pres">
      <dgm:prSet presAssocID="{2B374E77-5119-43C8-8CE7-7CBB7CB89B57}" presName="parentText" presStyleLbl="node1" presStyleIdx="0" presStyleCnt="5" custScaleX="129972" custScaleY="148037">
        <dgm:presLayoutVars>
          <dgm:chMax val="0"/>
          <dgm:bulletEnabled val="1"/>
        </dgm:presLayoutVars>
      </dgm:prSet>
      <dgm:spPr/>
    </dgm:pt>
    <dgm:pt modelId="{D87A24FD-7508-4581-8234-259F1856B65F}" type="pres">
      <dgm:prSet presAssocID="{2B374E77-5119-43C8-8CE7-7CBB7CB89B57}" presName="negativeSpace" presStyleCnt="0"/>
      <dgm:spPr/>
    </dgm:pt>
    <dgm:pt modelId="{24C1DF0C-A5C7-42F3-87AF-60821D2BA23B}" type="pres">
      <dgm:prSet presAssocID="{2B374E77-5119-43C8-8CE7-7CBB7CB89B57}" presName="childText" presStyleLbl="conFgAcc1" presStyleIdx="0" presStyleCnt="5">
        <dgm:presLayoutVars>
          <dgm:bulletEnabled val="1"/>
        </dgm:presLayoutVars>
      </dgm:prSet>
      <dgm:spPr/>
    </dgm:pt>
    <dgm:pt modelId="{A5613B01-6A44-418E-995A-404F0E7403E8}" type="pres">
      <dgm:prSet presAssocID="{8437190B-7655-4798-BE1A-6C808CF022D3}" presName="spaceBetweenRectangles" presStyleCnt="0"/>
      <dgm:spPr/>
    </dgm:pt>
    <dgm:pt modelId="{4A3D8459-D4A0-48A0-8F32-101251F60274}" type="pres">
      <dgm:prSet presAssocID="{1FFC83F1-1155-452F-A8D6-305E88D8CBF0}" presName="parentLin" presStyleCnt="0"/>
      <dgm:spPr/>
    </dgm:pt>
    <dgm:pt modelId="{2808132D-1D0D-4AD3-9AA2-B9FDAA1FCA4E}" type="pres">
      <dgm:prSet presAssocID="{1FFC83F1-1155-452F-A8D6-305E88D8CBF0}" presName="parentLeftMargin" presStyleLbl="node1" presStyleIdx="0" presStyleCnt="5"/>
      <dgm:spPr/>
    </dgm:pt>
    <dgm:pt modelId="{59964FD4-6488-4706-A226-D245520681D4}" type="pres">
      <dgm:prSet presAssocID="{1FFC83F1-1155-452F-A8D6-305E88D8CBF0}" presName="parentText" presStyleLbl="node1" presStyleIdx="1" presStyleCnt="5" custScaleX="129434" custLinFactNeighborX="2599" custLinFactNeighborY="1175">
        <dgm:presLayoutVars>
          <dgm:chMax val="0"/>
          <dgm:bulletEnabled val="1"/>
        </dgm:presLayoutVars>
      </dgm:prSet>
      <dgm:spPr/>
    </dgm:pt>
    <dgm:pt modelId="{2D9DBC83-D975-4201-ABE6-2FF80BA98FB5}" type="pres">
      <dgm:prSet presAssocID="{1FFC83F1-1155-452F-A8D6-305E88D8CBF0}" presName="negativeSpace" presStyleCnt="0"/>
      <dgm:spPr/>
    </dgm:pt>
    <dgm:pt modelId="{78522406-C0AD-4581-B2ED-4F1198B9BAD5}" type="pres">
      <dgm:prSet presAssocID="{1FFC83F1-1155-452F-A8D6-305E88D8CBF0}" presName="childText" presStyleLbl="conFgAcc1" presStyleIdx="1" presStyleCnt="5">
        <dgm:presLayoutVars>
          <dgm:bulletEnabled val="1"/>
        </dgm:presLayoutVars>
      </dgm:prSet>
      <dgm:spPr/>
    </dgm:pt>
    <dgm:pt modelId="{92CA671C-9A4C-4341-BFF0-47316A132C9B}" type="pres">
      <dgm:prSet presAssocID="{1DD70971-5CAB-4876-87B2-64898BB00A50}" presName="spaceBetweenRectangles" presStyleCnt="0"/>
      <dgm:spPr/>
    </dgm:pt>
    <dgm:pt modelId="{2AD6641F-550F-4543-A4F7-CBFC5548070B}" type="pres">
      <dgm:prSet presAssocID="{4B06CEC4-F766-4CE4-8862-03BEC7C041FD}" presName="parentLin" presStyleCnt="0"/>
      <dgm:spPr/>
    </dgm:pt>
    <dgm:pt modelId="{1DEAFCFA-DE79-4767-AA55-1AA6F4FDAED3}" type="pres">
      <dgm:prSet presAssocID="{4B06CEC4-F766-4CE4-8862-03BEC7C041FD}" presName="parentLeftMargin" presStyleLbl="node1" presStyleIdx="1" presStyleCnt="5"/>
      <dgm:spPr/>
    </dgm:pt>
    <dgm:pt modelId="{22611E3D-C60D-4FD4-9E7E-7FA1736C01E0}" type="pres">
      <dgm:prSet presAssocID="{4B06CEC4-F766-4CE4-8862-03BEC7C041FD}" presName="parentText" presStyleLbl="node1" presStyleIdx="2" presStyleCnt="5" custScaleX="128749" custLinFactNeighborX="31148" custLinFactNeighborY="-1603">
        <dgm:presLayoutVars>
          <dgm:chMax val="0"/>
          <dgm:bulletEnabled val="1"/>
        </dgm:presLayoutVars>
      </dgm:prSet>
      <dgm:spPr/>
    </dgm:pt>
    <dgm:pt modelId="{C0E38DBA-E637-42F2-BC41-F7B32A1EB2DD}" type="pres">
      <dgm:prSet presAssocID="{4B06CEC4-F766-4CE4-8862-03BEC7C041FD}" presName="negativeSpace" presStyleCnt="0"/>
      <dgm:spPr/>
    </dgm:pt>
    <dgm:pt modelId="{9E5A826F-8C3F-46FD-91A5-175A18CB2C9B}" type="pres">
      <dgm:prSet presAssocID="{4B06CEC4-F766-4CE4-8862-03BEC7C041FD}" presName="childText" presStyleLbl="conFgAcc1" presStyleIdx="2" presStyleCnt="5">
        <dgm:presLayoutVars>
          <dgm:bulletEnabled val="1"/>
        </dgm:presLayoutVars>
      </dgm:prSet>
      <dgm:spPr/>
    </dgm:pt>
    <dgm:pt modelId="{FE9A0148-F9D1-48C6-B6FB-CA61B8E90A1A}" type="pres">
      <dgm:prSet presAssocID="{C6A5C768-AE7B-4A9D-A7AC-13F072FCBB5E}" presName="spaceBetweenRectangles" presStyleCnt="0"/>
      <dgm:spPr/>
    </dgm:pt>
    <dgm:pt modelId="{76442CD3-052D-4A8A-AAA2-CDDA204A1A3A}" type="pres">
      <dgm:prSet presAssocID="{06FE779B-AEC9-46ED-BAB0-627D7329D1BA}" presName="parentLin" presStyleCnt="0"/>
      <dgm:spPr/>
    </dgm:pt>
    <dgm:pt modelId="{569E6ADB-120B-48BD-A577-69037B68C4F0}" type="pres">
      <dgm:prSet presAssocID="{06FE779B-AEC9-46ED-BAB0-627D7329D1BA}" presName="parentLeftMargin" presStyleLbl="node1" presStyleIdx="2" presStyleCnt="5"/>
      <dgm:spPr/>
    </dgm:pt>
    <dgm:pt modelId="{7D773D67-56FF-4BD2-AFF4-4CEB8ED0AEDE}" type="pres">
      <dgm:prSet presAssocID="{06FE779B-AEC9-46ED-BAB0-627D7329D1BA}" presName="parentText" presStyleLbl="node1" presStyleIdx="3" presStyleCnt="5" custScaleX="131506" custLinFactNeighborX="-1639" custLinFactNeighborY="-8574">
        <dgm:presLayoutVars>
          <dgm:chMax val="0"/>
          <dgm:bulletEnabled val="1"/>
        </dgm:presLayoutVars>
      </dgm:prSet>
      <dgm:spPr/>
    </dgm:pt>
    <dgm:pt modelId="{D6C00845-38B7-41D4-8C3B-C1685B384C57}" type="pres">
      <dgm:prSet presAssocID="{06FE779B-AEC9-46ED-BAB0-627D7329D1BA}" presName="negativeSpace" presStyleCnt="0"/>
      <dgm:spPr/>
    </dgm:pt>
    <dgm:pt modelId="{6A425D10-9770-4EC7-A4C5-68E9B3F6316A}" type="pres">
      <dgm:prSet presAssocID="{06FE779B-AEC9-46ED-BAB0-627D7329D1BA}" presName="childText" presStyleLbl="conFgAcc1" presStyleIdx="3" presStyleCnt="5" custLinFactNeighborX="775" custLinFactNeighborY="1435">
        <dgm:presLayoutVars>
          <dgm:bulletEnabled val="1"/>
        </dgm:presLayoutVars>
      </dgm:prSet>
      <dgm:spPr/>
    </dgm:pt>
    <dgm:pt modelId="{775ACBE7-992F-46AE-961C-757C9269E694}" type="pres">
      <dgm:prSet presAssocID="{0C6CA352-CF06-427C-9744-F9ADEA6F146D}" presName="spaceBetweenRectangles" presStyleCnt="0"/>
      <dgm:spPr/>
    </dgm:pt>
    <dgm:pt modelId="{8AC0A799-ACA1-48F7-80E5-ED6976F4FC7E}" type="pres">
      <dgm:prSet presAssocID="{30BFF0BF-DE7C-4758-96A6-4BC6EE4494FC}" presName="parentLin" presStyleCnt="0"/>
      <dgm:spPr/>
    </dgm:pt>
    <dgm:pt modelId="{5B01D17A-3796-4642-98A1-A8AB9868A83A}" type="pres">
      <dgm:prSet presAssocID="{30BFF0BF-DE7C-4758-96A6-4BC6EE4494FC}" presName="parentLeftMargin" presStyleLbl="node1" presStyleIdx="3" presStyleCnt="5"/>
      <dgm:spPr/>
    </dgm:pt>
    <dgm:pt modelId="{6C9256AF-5A99-4A8F-A17D-4F6C4740E0F8}" type="pres">
      <dgm:prSet presAssocID="{30BFF0BF-DE7C-4758-96A6-4BC6EE4494FC}" presName="parentText" presStyleLbl="node1" presStyleIdx="4" presStyleCnt="5" custScaleX="128258" custScaleY="113121" custLinFactNeighborX="23119" custLinFactNeighborY="5019">
        <dgm:presLayoutVars>
          <dgm:chMax val="0"/>
          <dgm:bulletEnabled val="1"/>
        </dgm:presLayoutVars>
      </dgm:prSet>
      <dgm:spPr/>
    </dgm:pt>
    <dgm:pt modelId="{1DCC1837-7998-4747-A24B-5D8D43E157FA}" type="pres">
      <dgm:prSet presAssocID="{30BFF0BF-DE7C-4758-96A6-4BC6EE4494FC}" presName="negativeSpace" presStyleCnt="0"/>
      <dgm:spPr/>
    </dgm:pt>
    <dgm:pt modelId="{9CC625D4-B7EA-43E9-8659-F523FB091E6F}" type="pres">
      <dgm:prSet presAssocID="{30BFF0BF-DE7C-4758-96A6-4BC6EE4494FC}" presName="childText" presStyleLbl="conFgAcc1" presStyleIdx="4" presStyleCnt="5">
        <dgm:presLayoutVars>
          <dgm:bulletEnabled val="1"/>
        </dgm:presLayoutVars>
      </dgm:prSet>
      <dgm:spPr/>
    </dgm:pt>
  </dgm:ptLst>
  <dgm:cxnLst>
    <dgm:cxn modelId="{DB944010-84B1-4BD0-BF44-AE5132BB31F9}" srcId="{F140B0FA-0749-4EE6-9DEC-3CC5BDF076D8}" destId="{2B374E77-5119-43C8-8CE7-7CBB7CB89B57}" srcOrd="0" destOrd="0" parTransId="{8615A753-F0E1-4C5B-B14B-0DDC70D3FFC7}" sibTransId="{8437190B-7655-4798-BE1A-6C808CF022D3}"/>
    <dgm:cxn modelId="{905BE010-B0ED-4DAC-8E17-C05D991DF2B3}" type="presOf" srcId="{4B06CEC4-F766-4CE4-8862-03BEC7C041FD}" destId="{22611E3D-C60D-4FD4-9E7E-7FA1736C01E0}" srcOrd="1" destOrd="0" presId="urn:microsoft.com/office/officeart/2005/8/layout/list1"/>
    <dgm:cxn modelId="{854BD012-6EEC-4D30-978A-2EE32D7748BE}" srcId="{F140B0FA-0749-4EE6-9DEC-3CC5BDF076D8}" destId="{1FFC83F1-1155-452F-A8D6-305E88D8CBF0}" srcOrd="1" destOrd="0" parTransId="{11B1700F-A3D2-4905-9F72-66A0BD473EFA}" sibTransId="{1DD70971-5CAB-4876-87B2-64898BB00A50}"/>
    <dgm:cxn modelId="{D4DBC137-F733-45EC-BA2E-D7CCCA66CF7E}" type="presOf" srcId="{30BFF0BF-DE7C-4758-96A6-4BC6EE4494FC}" destId="{6C9256AF-5A99-4A8F-A17D-4F6C4740E0F8}" srcOrd="1" destOrd="0" presId="urn:microsoft.com/office/officeart/2005/8/layout/list1"/>
    <dgm:cxn modelId="{2139665E-4E8E-40CE-A494-E873B8C440C9}" type="presOf" srcId="{06FE779B-AEC9-46ED-BAB0-627D7329D1BA}" destId="{569E6ADB-120B-48BD-A577-69037B68C4F0}" srcOrd="0" destOrd="0" presId="urn:microsoft.com/office/officeart/2005/8/layout/list1"/>
    <dgm:cxn modelId="{C63D0F44-68AB-4738-B2FB-2F4195B3479C}" srcId="{F140B0FA-0749-4EE6-9DEC-3CC5BDF076D8}" destId="{06FE779B-AEC9-46ED-BAB0-627D7329D1BA}" srcOrd="3" destOrd="0" parTransId="{D49CE233-8593-43C9-AE84-F1ACE4BBCB21}" sibTransId="{0C6CA352-CF06-427C-9744-F9ADEA6F146D}"/>
    <dgm:cxn modelId="{3CF3204C-2A79-4DA6-8BA4-3C0C3056D23F}" type="presOf" srcId="{2B374E77-5119-43C8-8CE7-7CBB7CB89B57}" destId="{55AA3DAF-481C-418A-9483-8BE3A71BE19A}" srcOrd="0" destOrd="0" presId="urn:microsoft.com/office/officeart/2005/8/layout/list1"/>
    <dgm:cxn modelId="{C781FC7C-3E17-482F-94FD-0E71C12C8CA2}" type="presOf" srcId="{1FFC83F1-1155-452F-A8D6-305E88D8CBF0}" destId="{59964FD4-6488-4706-A226-D245520681D4}" srcOrd="1" destOrd="0" presId="urn:microsoft.com/office/officeart/2005/8/layout/list1"/>
    <dgm:cxn modelId="{093A3C81-CC08-4974-A782-80EEE8C7344B}" type="presOf" srcId="{06FE779B-AEC9-46ED-BAB0-627D7329D1BA}" destId="{7D773D67-56FF-4BD2-AFF4-4CEB8ED0AEDE}" srcOrd="1" destOrd="0" presId="urn:microsoft.com/office/officeart/2005/8/layout/list1"/>
    <dgm:cxn modelId="{EB73D496-E7DE-4189-B05E-B54691033383}" type="presOf" srcId="{30BFF0BF-DE7C-4758-96A6-4BC6EE4494FC}" destId="{5B01D17A-3796-4642-98A1-A8AB9868A83A}" srcOrd="0" destOrd="0" presId="urn:microsoft.com/office/officeart/2005/8/layout/list1"/>
    <dgm:cxn modelId="{8EA3F8AB-92C2-4C28-8FBE-7D5964771B68}" srcId="{F140B0FA-0749-4EE6-9DEC-3CC5BDF076D8}" destId="{4B06CEC4-F766-4CE4-8862-03BEC7C041FD}" srcOrd="2" destOrd="0" parTransId="{1BA07611-D168-4099-8FD0-842FFADEC815}" sibTransId="{C6A5C768-AE7B-4A9D-A7AC-13F072FCBB5E}"/>
    <dgm:cxn modelId="{1B5B31BD-7DD2-44BD-96BA-E5CA5D90B729}" type="presOf" srcId="{1FFC83F1-1155-452F-A8D6-305E88D8CBF0}" destId="{2808132D-1D0D-4AD3-9AA2-B9FDAA1FCA4E}" srcOrd="0" destOrd="0" presId="urn:microsoft.com/office/officeart/2005/8/layout/list1"/>
    <dgm:cxn modelId="{328AB6BD-AFA7-4DAC-8A82-F36E9EDEDD99}" type="presOf" srcId="{2B374E77-5119-43C8-8CE7-7CBB7CB89B57}" destId="{50E60835-F281-4DF1-8C83-2E586E576182}" srcOrd="1" destOrd="0" presId="urn:microsoft.com/office/officeart/2005/8/layout/list1"/>
    <dgm:cxn modelId="{0F5DB9D8-3F9C-4771-A57E-988FD8F338CF}" srcId="{F140B0FA-0749-4EE6-9DEC-3CC5BDF076D8}" destId="{30BFF0BF-DE7C-4758-96A6-4BC6EE4494FC}" srcOrd="4" destOrd="0" parTransId="{5F941DF2-E8EE-41D1-A2D1-418053B8E04B}" sibTransId="{A077C631-B163-4AB4-AEE2-00660387AE5C}"/>
    <dgm:cxn modelId="{558E1DDB-ED7B-4865-93A9-6ADFDD070DC2}" type="presOf" srcId="{F140B0FA-0749-4EE6-9DEC-3CC5BDF076D8}" destId="{0A80DE54-5D94-432C-B614-669EEAE28E31}" srcOrd="0" destOrd="0" presId="urn:microsoft.com/office/officeart/2005/8/layout/list1"/>
    <dgm:cxn modelId="{1CC4E8EA-3397-48D7-AE65-C2E60E9E00A8}" type="presOf" srcId="{4B06CEC4-F766-4CE4-8862-03BEC7C041FD}" destId="{1DEAFCFA-DE79-4767-AA55-1AA6F4FDAED3}" srcOrd="0" destOrd="0" presId="urn:microsoft.com/office/officeart/2005/8/layout/list1"/>
    <dgm:cxn modelId="{B73C742F-6510-43A1-AB10-0D4E855F5F39}" type="presParOf" srcId="{0A80DE54-5D94-432C-B614-669EEAE28E31}" destId="{55E7ADB9-2F5A-46A4-860E-6111AA18F68A}" srcOrd="0" destOrd="0" presId="urn:microsoft.com/office/officeart/2005/8/layout/list1"/>
    <dgm:cxn modelId="{0E102423-7703-41C2-A30F-40507E13307A}" type="presParOf" srcId="{55E7ADB9-2F5A-46A4-860E-6111AA18F68A}" destId="{55AA3DAF-481C-418A-9483-8BE3A71BE19A}" srcOrd="0" destOrd="0" presId="urn:microsoft.com/office/officeart/2005/8/layout/list1"/>
    <dgm:cxn modelId="{1EDA5056-8283-41DF-9EF4-7039DCB682B1}" type="presParOf" srcId="{55E7ADB9-2F5A-46A4-860E-6111AA18F68A}" destId="{50E60835-F281-4DF1-8C83-2E586E576182}" srcOrd="1" destOrd="0" presId="urn:microsoft.com/office/officeart/2005/8/layout/list1"/>
    <dgm:cxn modelId="{92F46861-A0E1-4639-A390-CAE664519EC0}" type="presParOf" srcId="{0A80DE54-5D94-432C-B614-669EEAE28E31}" destId="{D87A24FD-7508-4581-8234-259F1856B65F}" srcOrd="1" destOrd="0" presId="urn:microsoft.com/office/officeart/2005/8/layout/list1"/>
    <dgm:cxn modelId="{69B6018B-36C3-4B40-ABC0-A41F9E42D8E2}" type="presParOf" srcId="{0A80DE54-5D94-432C-B614-669EEAE28E31}" destId="{24C1DF0C-A5C7-42F3-87AF-60821D2BA23B}" srcOrd="2" destOrd="0" presId="urn:microsoft.com/office/officeart/2005/8/layout/list1"/>
    <dgm:cxn modelId="{77439892-16D7-4D4F-AE3F-F549E74DA907}" type="presParOf" srcId="{0A80DE54-5D94-432C-B614-669EEAE28E31}" destId="{A5613B01-6A44-418E-995A-404F0E7403E8}" srcOrd="3" destOrd="0" presId="urn:microsoft.com/office/officeart/2005/8/layout/list1"/>
    <dgm:cxn modelId="{DAF8B687-975F-46C7-B285-B7060A943D1F}" type="presParOf" srcId="{0A80DE54-5D94-432C-B614-669EEAE28E31}" destId="{4A3D8459-D4A0-48A0-8F32-101251F60274}" srcOrd="4" destOrd="0" presId="urn:microsoft.com/office/officeart/2005/8/layout/list1"/>
    <dgm:cxn modelId="{011BA1EF-5ADF-4D31-B198-81FB4E502CFA}" type="presParOf" srcId="{4A3D8459-D4A0-48A0-8F32-101251F60274}" destId="{2808132D-1D0D-4AD3-9AA2-B9FDAA1FCA4E}" srcOrd="0" destOrd="0" presId="urn:microsoft.com/office/officeart/2005/8/layout/list1"/>
    <dgm:cxn modelId="{2354300F-4747-457F-AAB9-8BCCD444A4B1}" type="presParOf" srcId="{4A3D8459-D4A0-48A0-8F32-101251F60274}" destId="{59964FD4-6488-4706-A226-D245520681D4}" srcOrd="1" destOrd="0" presId="urn:microsoft.com/office/officeart/2005/8/layout/list1"/>
    <dgm:cxn modelId="{047E209B-2A58-451B-BC93-26E45E7A9C95}" type="presParOf" srcId="{0A80DE54-5D94-432C-B614-669EEAE28E31}" destId="{2D9DBC83-D975-4201-ABE6-2FF80BA98FB5}" srcOrd="5" destOrd="0" presId="urn:microsoft.com/office/officeart/2005/8/layout/list1"/>
    <dgm:cxn modelId="{016AAB14-A4EB-4D27-8637-CB4F0A6F8128}" type="presParOf" srcId="{0A80DE54-5D94-432C-B614-669EEAE28E31}" destId="{78522406-C0AD-4581-B2ED-4F1198B9BAD5}" srcOrd="6" destOrd="0" presId="urn:microsoft.com/office/officeart/2005/8/layout/list1"/>
    <dgm:cxn modelId="{03A5454D-47A4-4D6C-AF7D-952C31DAF24C}" type="presParOf" srcId="{0A80DE54-5D94-432C-B614-669EEAE28E31}" destId="{92CA671C-9A4C-4341-BFF0-47316A132C9B}" srcOrd="7" destOrd="0" presId="urn:microsoft.com/office/officeart/2005/8/layout/list1"/>
    <dgm:cxn modelId="{2FBFE00F-432D-4401-90A3-3DBCCAEA0B7B}" type="presParOf" srcId="{0A80DE54-5D94-432C-B614-669EEAE28E31}" destId="{2AD6641F-550F-4543-A4F7-CBFC5548070B}" srcOrd="8" destOrd="0" presId="urn:microsoft.com/office/officeart/2005/8/layout/list1"/>
    <dgm:cxn modelId="{571490FE-0313-41E6-AE2E-1BD8E2E52D8F}" type="presParOf" srcId="{2AD6641F-550F-4543-A4F7-CBFC5548070B}" destId="{1DEAFCFA-DE79-4767-AA55-1AA6F4FDAED3}" srcOrd="0" destOrd="0" presId="urn:microsoft.com/office/officeart/2005/8/layout/list1"/>
    <dgm:cxn modelId="{DD687315-561E-4A93-BAA3-E04F16205960}" type="presParOf" srcId="{2AD6641F-550F-4543-A4F7-CBFC5548070B}" destId="{22611E3D-C60D-4FD4-9E7E-7FA1736C01E0}" srcOrd="1" destOrd="0" presId="urn:microsoft.com/office/officeart/2005/8/layout/list1"/>
    <dgm:cxn modelId="{D23CD679-52D2-416B-894A-5278826CEAF1}" type="presParOf" srcId="{0A80DE54-5D94-432C-B614-669EEAE28E31}" destId="{C0E38DBA-E637-42F2-BC41-F7B32A1EB2DD}" srcOrd="9" destOrd="0" presId="urn:microsoft.com/office/officeart/2005/8/layout/list1"/>
    <dgm:cxn modelId="{7BBA8F38-4305-4E59-9361-EDB40A444D73}" type="presParOf" srcId="{0A80DE54-5D94-432C-B614-669EEAE28E31}" destId="{9E5A826F-8C3F-46FD-91A5-175A18CB2C9B}" srcOrd="10" destOrd="0" presId="urn:microsoft.com/office/officeart/2005/8/layout/list1"/>
    <dgm:cxn modelId="{0AE81D25-A4D1-4AF5-8A96-3C09CA37E8F7}" type="presParOf" srcId="{0A80DE54-5D94-432C-B614-669EEAE28E31}" destId="{FE9A0148-F9D1-48C6-B6FB-CA61B8E90A1A}" srcOrd="11" destOrd="0" presId="urn:microsoft.com/office/officeart/2005/8/layout/list1"/>
    <dgm:cxn modelId="{F8C0CF5B-9036-414A-8544-7D594D8F9CD6}" type="presParOf" srcId="{0A80DE54-5D94-432C-B614-669EEAE28E31}" destId="{76442CD3-052D-4A8A-AAA2-CDDA204A1A3A}" srcOrd="12" destOrd="0" presId="urn:microsoft.com/office/officeart/2005/8/layout/list1"/>
    <dgm:cxn modelId="{2ACB3F06-1311-4CB0-ADD0-B061B6B64CF3}" type="presParOf" srcId="{76442CD3-052D-4A8A-AAA2-CDDA204A1A3A}" destId="{569E6ADB-120B-48BD-A577-69037B68C4F0}" srcOrd="0" destOrd="0" presId="urn:microsoft.com/office/officeart/2005/8/layout/list1"/>
    <dgm:cxn modelId="{CB088BD5-9685-4398-8CD2-258F7C5E5593}" type="presParOf" srcId="{76442CD3-052D-4A8A-AAA2-CDDA204A1A3A}" destId="{7D773D67-56FF-4BD2-AFF4-4CEB8ED0AEDE}" srcOrd="1" destOrd="0" presId="urn:microsoft.com/office/officeart/2005/8/layout/list1"/>
    <dgm:cxn modelId="{1DECBAF9-C1A6-4B6C-AC70-38712023BA11}" type="presParOf" srcId="{0A80DE54-5D94-432C-B614-669EEAE28E31}" destId="{D6C00845-38B7-41D4-8C3B-C1685B384C57}" srcOrd="13" destOrd="0" presId="urn:microsoft.com/office/officeart/2005/8/layout/list1"/>
    <dgm:cxn modelId="{00A340D6-309C-46DC-AE2E-CC52357A8567}" type="presParOf" srcId="{0A80DE54-5D94-432C-B614-669EEAE28E31}" destId="{6A425D10-9770-4EC7-A4C5-68E9B3F6316A}" srcOrd="14" destOrd="0" presId="urn:microsoft.com/office/officeart/2005/8/layout/list1"/>
    <dgm:cxn modelId="{09CEB80F-81B4-4B49-9E4E-F370A3DCDE3C}" type="presParOf" srcId="{0A80DE54-5D94-432C-B614-669EEAE28E31}" destId="{775ACBE7-992F-46AE-961C-757C9269E694}" srcOrd="15" destOrd="0" presId="urn:microsoft.com/office/officeart/2005/8/layout/list1"/>
    <dgm:cxn modelId="{20AA0BE5-EBA1-41BD-A20B-0B4C130C83E5}" type="presParOf" srcId="{0A80DE54-5D94-432C-B614-669EEAE28E31}" destId="{8AC0A799-ACA1-48F7-80E5-ED6976F4FC7E}" srcOrd="16" destOrd="0" presId="urn:microsoft.com/office/officeart/2005/8/layout/list1"/>
    <dgm:cxn modelId="{8A4E865A-D31A-4B71-AA1A-7B12754C6A9B}" type="presParOf" srcId="{8AC0A799-ACA1-48F7-80E5-ED6976F4FC7E}" destId="{5B01D17A-3796-4642-98A1-A8AB9868A83A}" srcOrd="0" destOrd="0" presId="urn:microsoft.com/office/officeart/2005/8/layout/list1"/>
    <dgm:cxn modelId="{5C1AB9C6-9815-4306-BA5C-016E7FB4581D}" type="presParOf" srcId="{8AC0A799-ACA1-48F7-80E5-ED6976F4FC7E}" destId="{6C9256AF-5A99-4A8F-A17D-4F6C4740E0F8}" srcOrd="1" destOrd="0" presId="urn:microsoft.com/office/officeart/2005/8/layout/list1"/>
    <dgm:cxn modelId="{DA6232EC-906B-46E2-9394-77C433E2D39F}" type="presParOf" srcId="{0A80DE54-5D94-432C-B614-669EEAE28E31}" destId="{1DCC1837-7998-4747-A24B-5D8D43E157FA}" srcOrd="17" destOrd="0" presId="urn:microsoft.com/office/officeart/2005/8/layout/list1"/>
    <dgm:cxn modelId="{6078D20D-EF3C-4AA0-BDB3-0B075FB9CFE7}" type="presParOf" srcId="{0A80DE54-5D94-432C-B614-669EEAE28E31}" destId="{9CC625D4-B7EA-43E9-8659-F523FB091E6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812877-C056-4069-B8B1-37DCE5F11946}" type="doc">
      <dgm:prSet loTypeId="urn:microsoft.com/office/officeart/2005/8/layout/pyramid2" loCatId="list" qsTypeId="urn:microsoft.com/office/officeart/2005/8/quickstyle/simple1" qsCatId="simple" csTypeId="urn:microsoft.com/office/officeart/2005/8/colors/colorful3" csCatId="colorful" phldr="1"/>
      <dgm:spPr/>
    </dgm:pt>
    <dgm:pt modelId="{33F2D42B-6A6F-44D6-A278-8CB9E7D48B35}">
      <dgm:prSet custT="1"/>
      <dgm:spPr/>
      <dgm:t>
        <a:bodyPr/>
        <a:lstStyle/>
        <a:p>
          <a:pPr algn="just"/>
          <a:r>
            <a:rPr lang="en-US" sz="1800" b="0" dirty="0">
              <a:latin typeface="Times New Roman" panose="02020603050405020304" pitchFamily="18" charset="0"/>
              <a:cs typeface="Times New Roman" panose="02020603050405020304" pitchFamily="18" charset="0"/>
            </a:rPr>
            <a:t>Strong teams have structure and communication (</a:t>
          </a:r>
          <a:r>
            <a:rPr lang="en-US" sz="1800" dirty="0" err="1">
              <a:latin typeface="Times New Roman" panose="02020603050405020304" pitchFamily="18" charset="0"/>
              <a:cs typeface="Times New Roman" panose="02020603050405020304" pitchFamily="18" charset="0"/>
            </a:rPr>
            <a:t>Peramatzis</a:t>
          </a:r>
          <a:r>
            <a:rPr lang="en-US" sz="1800" dirty="0">
              <a:latin typeface="Times New Roman" panose="02020603050405020304" pitchFamily="18" charset="0"/>
              <a:cs typeface="Times New Roman" panose="02020603050405020304" pitchFamily="18" charset="0"/>
            </a:rPr>
            <a:t> and </a:t>
          </a:r>
          <a:r>
            <a:rPr lang="en-US" sz="1800" dirty="0" err="1">
              <a:latin typeface="Times New Roman" panose="02020603050405020304" pitchFamily="18" charset="0"/>
              <a:cs typeface="Times New Roman" panose="02020603050405020304" pitchFamily="18" charset="0"/>
            </a:rPr>
            <a:t>Galanakis</a:t>
          </a:r>
          <a:r>
            <a:rPr lang="en-US" sz="1800" dirty="0">
              <a:latin typeface="Times New Roman" panose="02020603050405020304" pitchFamily="18" charset="0"/>
              <a:cs typeface="Times New Roman" panose="02020603050405020304" pitchFamily="18" charset="0"/>
            </a:rPr>
            <a:t>, 2022</a:t>
          </a:r>
          <a:r>
            <a:rPr lang="en-US" sz="1800" b="0" dirty="0">
              <a:latin typeface="Times New Roman" panose="02020603050405020304" pitchFamily="18" charset="0"/>
              <a:cs typeface="Times New Roman" panose="02020603050405020304" pitchFamily="18" charset="0"/>
            </a:rPr>
            <a:t>).</a:t>
          </a:r>
          <a:endParaRPr lang="en-GB" sz="1800" b="0" dirty="0">
            <a:latin typeface="Times New Roman" panose="02020603050405020304" pitchFamily="18" charset="0"/>
            <a:cs typeface="Times New Roman" panose="02020603050405020304" pitchFamily="18" charset="0"/>
          </a:endParaRPr>
        </a:p>
      </dgm:t>
    </dgm:pt>
    <dgm:pt modelId="{01207E7F-5BF7-45F0-A152-272EF820AC8E}" type="parTrans" cxnId="{681DC1F9-B909-4902-8058-27185E1BDE8C}">
      <dgm:prSet/>
      <dgm:spPr/>
      <dgm:t>
        <a:bodyPr/>
        <a:lstStyle/>
        <a:p>
          <a:endParaRPr lang="en-GB" sz="1800" b="0">
            <a:latin typeface="Times New Roman" panose="02020603050405020304" pitchFamily="18" charset="0"/>
            <a:cs typeface="Times New Roman" panose="02020603050405020304" pitchFamily="18" charset="0"/>
          </a:endParaRPr>
        </a:p>
      </dgm:t>
    </dgm:pt>
    <dgm:pt modelId="{E53A6A0B-A358-4ECC-82AE-453766705799}" type="sibTrans" cxnId="{681DC1F9-B909-4902-8058-27185E1BDE8C}">
      <dgm:prSet/>
      <dgm:spPr/>
      <dgm:t>
        <a:bodyPr/>
        <a:lstStyle/>
        <a:p>
          <a:endParaRPr lang="en-GB" sz="1800" b="0">
            <a:latin typeface="Times New Roman" panose="02020603050405020304" pitchFamily="18" charset="0"/>
            <a:cs typeface="Times New Roman" panose="02020603050405020304" pitchFamily="18" charset="0"/>
          </a:endParaRPr>
        </a:p>
      </dgm:t>
    </dgm:pt>
    <dgm:pt modelId="{1BE36159-7449-40B9-97EF-F1FC25D72981}">
      <dgm:prSet custT="1"/>
      <dgm:spPr/>
      <dgm:t>
        <a:bodyPr/>
        <a:lstStyle/>
        <a:p>
          <a:pPr algn="just"/>
          <a:r>
            <a:rPr lang="en-US" sz="1800" b="0" dirty="0">
              <a:latin typeface="Times New Roman" panose="02020603050405020304" pitchFamily="18" charset="0"/>
              <a:cs typeface="Times New Roman" panose="02020603050405020304" pitchFamily="18" charset="0"/>
            </a:rPr>
            <a:t>Poor teams lack leadership and clarity (</a:t>
          </a:r>
          <a:r>
            <a:rPr lang="en-US" sz="1800" dirty="0">
              <a:latin typeface="Times New Roman" panose="02020603050405020304" pitchFamily="18" charset="0"/>
              <a:cs typeface="Times New Roman" panose="02020603050405020304" pitchFamily="18" charset="0"/>
            </a:rPr>
            <a:t>Morse, 2023</a:t>
          </a:r>
          <a:r>
            <a:rPr lang="en-US" sz="1800" b="0" dirty="0">
              <a:latin typeface="Times New Roman" panose="02020603050405020304" pitchFamily="18" charset="0"/>
              <a:cs typeface="Times New Roman" panose="02020603050405020304" pitchFamily="18" charset="0"/>
            </a:rPr>
            <a:t>).</a:t>
          </a:r>
          <a:endParaRPr lang="en-GB" sz="1800" b="0" dirty="0">
            <a:latin typeface="Times New Roman" panose="02020603050405020304" pitchFamily="18" charset="0"/>
            <a:cs typeface="Times New Roman" panose="02020603050405020304" pitchFamily="18" charset="0"/>
          </a:endParaRPr>
        </a:p>
      </dgm:t>
    </dgm:pt>
    <dgm:pt modelId="{B25224E8-16DD-4A51-BBA3-02C3F7BE2D02}" type="parTrans" cxnId="{22E42ED2-416E-482F-9A69-244729799166}">
      <dgm:prSet/>
      <dgm:spPr/>
      <dgm:t>
        <a:bodyPr/>
        <a:lstStyle/>
        <a:p>
          <a:endParaRPr lang="en-GB" sz="1800" b="0">
            <a:latin typeface="Times New Roman" panose="02020603050405020304" pitchFamily="18" charset="0"/>
            <a:cs typeface="Times New Roman" panose="02020603050405020304" pitchFamily="18" charset="0"/>
          </a:endParaRPr>
        </a:p>
      </dgm:t>
    </dgm:pt>
    <dgm:pt modelId="{83657E62-7B5D-4F05-B6D1-F525A2D5A694}" type="sibTrans" cxnId="{22E42ED2-416E-482F-9A69-244729799166}">
      <dgm:prSet/>
      <dgm:spPr/>
      <dgm:t>
        <a:bodyPr/>
        <a:lstStyle/>
        <a:p>
          <a:endParaRPr lang="en-GB" sz="1800" b="0">
            <a:latin typeface="Times New Roman" panose="02020603050405020304" pitchFamily="18" charset="0"/>
            <a:cs typeface="Times New Roman" panose="02020603050405020304" pitchFamily="18" charset="0"/>
          </a:endParaRPr>
        </a:p>
      </dgm:t>
    </dgm:pt>
    <dgm:pt modelId="{9899335A-049D-40EC-B72C-8693F8F27E12}">
      <dgm:prSet custT="1"/>
      <dgm:spPr/>
      <dgm:t>
        <a:bodyPr/>
        <a:lstStyle/>
        <a:p>
          <a:pPr algn="just"/>
          <a:r>
            <a:rPr lang="en-US" sz="1800" b="0" dirty="0">
              <a:latin typeface="Times New Roman" panose="02020603050405020304" pitchFamily="18" charset="0"/>
              <a:cs typeface="Times New Roman" panose="02020603050405020304" pitchFamily="18" charset="0"/>
            </a:rPr>
            <a:t>Our team showed balance and commitment.  We met deadlines and worked cooperatively.</a:t>
          </a:r>
          <a:endParaRPr lang="en-GB" sz="1800" b="0" dirty="0">
            <a:latin typeface="Times New Roman" panose="02020603050405020304" pitchFamily="18" charset="0"/>
            <a:cs typeface="Times New Roman" panose="02020603050405020304" pitchFamily="18" charset="0"/>
          </a:endParaRPr>
        </a:p>
      </dgm:t>
    </dgm:pt>
    <dgm:pt modelId="{99F99485-1BB3-4729-A8F4-380719747E52}" type="parTrans" cxnId="{4C69B56E-36BE-4827-8D78-B265B7322DA9}">
      <dgm:prSet/>
      <dgm:spPr/>
      <dgm:t>
        <a:bodyPr/>
        <a:lstStyle/>
        <a:p>
          <a:endParaRPr lang="en-GB" sz="1800" b="0">
            <a:latin typeface="Times New Roman" panose="02020603050405020304" pitchFamily="18" charset="0"/>
            <a:cs typeface="Times New Roman" panose="02020603050405020304" pitchFamily="18" charset="0"/>
          </a:endParaRPr>
        </a:p>
      </dgm:t>
    </dgm:pt>
    <dgm:pt modelId="{3F7F56C4-3142-4527-8082-012371D7DC41}" type="sibTrans" cxnId="{4C69B56E-36BE-4827-8D78-B265B7322DA9}">
      <dgm:prSet/>
      <dgm:spPr/>
      <dgm:t>
        <a:bodyPr/>
        <a:lstStyle/>
        <a:p>
          <a:endParaRPr lang="en-GB" sz="1800" b="0">
            <a:latin typeface="Times New Roman" panose="02020603050405020304" pitchFamily="18" charset="0"/>
            <a:cs typeface="Times New Roman" panose="02020603050405020304" pitchFamily="18" charset="0"/>
          </a:endParaRPr>
        </a:p>
      </dgm:t>
    </dgm:pt>
    <dgm:pt modelId="{FC147534-773C-4946-BCA1-B617CD71FCB0}">
      <dgm:prSet custT="1"/>
      <dgm:spPr/>
      <dgm:t>
        <a:bodyPr/>
        <a:lstStyle/>
        <a:p>
          <a:pPr algn="just"/>
          <a:r>
            <a:rPr lang="en-US" sz="1800" b="0" dirty="0">
              <a:latin typeface="Times New Roman" panose="02020603050405020304" pitchFamily="18" charset="0"/>
              <a:cs typeface="Times New Roman" panose="02020603050405020304" pitchFamily="18" charset="0"/>
            </a:rPr>
            <a:t>Good teamwork leads to better results (</a:t>
          </a:r>
          <a:r>
            <a:rPr lang="en-US" sz="1800" dirty="0">
              <a:latin typeface="Times New Roman" panose="02020603050405020304" pitchFamily="18" charset="0"/>
              <a:cs typeface="Times New Roman" panose="02020603050405020304" pitchFamily="18" charset="0"/>
            </a:rPr>
            <a:t>Nurbaeti, 2022</a:t>
          </a:r>
          <a:r>
            <a:rPr lang="en-US" sz="1800" b="0" dirty="0">
              <a:latin typeface="Times New Roman" panose="02020603050405020304" pitchFamily="18" charset="0"/>
              <a:cs typeface="Times New Roman" panose="02020603050405020304" pitchFamily="18" charset="0"/>
            </a:rPr>
            <a:t>).</a:t>
          </a:r>
          <a:endParaRPr lang="en-GB" sz="1800" b="0" dirty="0">
            <a:latin typeface="Times New Roman" panose="02020603050405020304" pitchFamily="18" charset="0"/>
            <a:cs typeface="Times New Roman" panose="02020603050405020304" pitchFamily="18" charset="0"/>
          </a:endParaRPr>
        </a:p>
      </dgm:t>
    </dgm:pt>
    <dgm:pt modelId="{3AA5EDA4-A301-468F-AEFE-A3E9DCCCBF9F}" type="parTrans" cxnId="{5B34C8F4-A28E-4AF7-9936-88710E6FD922}">
      <dgm:prSet/>
      <dgm:spPr/>
      <dgm:t>
        <a:bodyPr/>
        <a:lstStyle/>
        <a:p>
          <a:endParaRPr lang="en-GB" sz="1800" b="0">
            <a:latin typeface="Times New Roman" panose="02020603050405020304" pitchFamily="18" charset="0"/>
            <a:cs typeface="Times New Roman" panose="02020603050405020304" pitchFamily="18" charset="0"/>
          </a:endParaRPr>
        </a:p>
      </dgm:t>
    </dgm:pt>
    <dgm:pt modelId="{B7039D0F-7649-439F-BC29-D53C4CEF1BE1}" type="sibTrans" cxnId="{5B34C8F4-A28E-4AF7-9936-88710E6FD922}">
      <dgm:prSet/>
      <dgm:spPr/>
      <dgm:t>
        <a:bodyPr/>
        <a:lstStyle/>
        <a:p>
          <a:endParaRPr lang="en-GB" sz="1800" b="0">
            <a:latin typeface="Times New Roman" panose="02020603050405020304" pitchFamily="18" charset="0"/>
            <a:cs typeface="Times New Roman" panose="02020603050405020304" pitchFamily="18" charset="0"/>
          </a:endParaRPr>
        </a:p>
      </dgm:t>
    </dgm:pt>
    <dgm:pt modelId="{38AB4394-F5B8-4D65-A64C-7D9A571BBF05}" type="pres">
      <dgm:prSet presAssocID="{B9812877-C056-4069-B8B1-37DCE5F11946}" presName="compositeShape" presStyleCnt="0">
        <dgm:presLayoutVars>
          <dgm:dir/>
          <dgm:resizeHandles/>
        </dgm:presLayoutVars>
      </dgm:prSet>
      <dgm:spPr/>
    </dgm:pt>
    <dgm:pt modelId="{84BA1707-533D-4D82-9226-3EBDC7490BF3}" type="pres">
      <dgm:prSet presAssocID="{B9812877-C056-4069-B8B1-37DCE5F11946}" presName="pyramid" presStyleLbl="node1" presStyleIdx="0" presStyleCnt="1" custLinFactNeighborX="-2931"/>
      <dgm:spPr/>
    </dgm:pt>
    <dgm:pt modelId="{E83FD002-2CC7-4034-8ACF-BA3365F23040}" type="pres">
      <dgm:prSet presAssocID="{B9812877-C056-4069-B8B1-37DCE5F11946}" presName="theList" presStyleCnt="0"/>
      <dgm:spPr/>
    </dgm:pt>
    <dgm:pt modelId="{ECE9356E-80E7-4CA4-8B6E-7BE12DD921A6}" type="pres">
      <dgm:prSet presAssocID="{33F2D42B-6A6F-44D6-A278-8CB9E7D48B35}" presName="aNode" presStyleLbl="fgAcc1" presStyleIdx="0" presStyleCnt="4" custScaleX="137242" custLinFactY="17626" custLinFactNeighborX="6441" custLinFactNeighborY="100000">
        <dgm:presLayoutVars>
          <dgm:bulletEnabled val="1"/>
        </dgm:presLayoutVars>
      </dgm:prSet>
      <dgm:spPr/>
    </dgm:pt>
    <dgm:pt modelId="{A87D1BD9-7CAB-4A51-A412-0B18B4765092}" type="pres">
      <dgm:prSet presAssocID="{33F2D42B-6A6F-44D6-A278-8CB9E7D48B35}" presName="aSpace" presStyleCnt="0"/>
      <dgm:spPr/>
    </dgm:pt>
    <dgm:pt modelId="{7C366E76-EDF5-4D98-AD87-2971F85D06FE}" type="pres">
      <dgm:prSet presAssocID="{1BE36159-7449-40B9-97EF-F1FC25D72981}" presName="aNode" presStyleLbl="fgAcc1" presStyleIdx="1" presStyleCnt="4" custScaleX="138224" custScaleY="121509" custLinFactY="18227" custLinFactNeighborX="877" custLinFactNeighborY="100000">
        <dgm:presLayoutVars>
          <dgm:bulletEnabled val="1"/>
        </dgm:presLayoutVars>
      </dgm:prSet>
      <dgm:spPr/>
    </dgm:pt>
    <dgm:pt modelId="{8C28CE63-BFC5-4CBE-A329-7B614E6754E9}" type="pres">
      <dgm:prSet presAssocID="{1BE36159-7449-40B9-97EF-F1FC25D72981}" presName="aSpace" presStyleCnt="0"/>
      <dgm:spPr/>
    </dgm:pt>
    <dgm:pt modelId="{C73FEA04-3469-4B16-8062-EBD8DE558291}" type="pres">
      <dgm:prSet presAssocID="{9899335A-049D-40EC-B72C-8693F8F27E12}" presName="aNode" presStyleLbl="fgAcc1" presStyleIdx="2" presStyleCnt="4" custScaleX="136714" custScaleY="119395" custLinFactY="16600" custLinFactNeighborX="632" custLinFactNeighborY="100000">
        <dgm:presLayoutVars>
          <dgm:bulletEnabled val="1"/>
        </dgm:presLayoutVars>
      </dgm:prSet>
      <dgm:spPr/>
    </dgm:pt>
    <dgm:pt modelId="{51041C29-5C60-41E5-929E-863EC5022948}" type="pres">
      <dgm:prSet presAssocID="{9899335A-049D-40EC-B72C-8693F8F27E12}" presName="aSpace" presStyleCnt="0"/>
      <dgm:spPr/>
    </dgm:pt>
    <dgm:pt modelId="{93F6110B-F2C7-4D28-B3CE-4ED44B256421}" type="pres">
      <dgm:prSet presAssocID="{FC147534-773C-4946-BCA1-B617CD71FCB0}" presName="aNode" presStyleLbl="fgAcc1" presStyleIdx="3" presStyleCnt="4" custScaleX="138294" custLinFactY="21836" custLinFactNeighborX="0" custLinFactNeighborY="100000">
        <dgm:presLayoutVars>
          <dgm:bulletEnabled val="1"/>
        </dgm:presLayoutVars>
      </dgm:prSet>
      <dgm:spPr/>
    </dgm:pt>
    <dgm:pt modelId="{E88C375F-6EF4-41B4-B0C4-06B1E65F611F}" type="pres">
      <dgm:prSet presAssocID="{FC147534-773C-4946-BCA1-B617CD71FCB0}" presName="aSpace" presStyleCnt="0"/>
      <dgm:spPr/>
    </dgm:pt>
  </dgm:ptLst>
  <dgm:cxnLst>
    <dgm:cxn modelId="{1BA4E71E-8715-42B9-963B-513A4DCECF51}" type="presOf" srcId="{B9812877-C056-4069-B8B1-37DCE5F11946}" destId="{38AB4394-F5B8-4D65-A64C-7D9A571BBF05}" srcOrd="0" destOrd="0" presId="urn:microsoft.com/office/officeart/2005/8/layout/pyramid2"/>
    <dgm:cxn modelId="{4C69B56E-36BE-4827-8D78-B265B7322DA9}" srcId="{B9812877-C056-4069-B8B1-37DCE5F11946}" destId="{9899335A-049D-40EC-B72C-8693F8F27E12}" srcOrd="2" destOrd="0" parTransId="{99F99485-1BB3-4729-A8F4-380719747E52}" sibTransId="{3F7F56C4-3142-4527-8082-012371D7DC41}"/>
    <dgm:cxn modelId="{8D7A3586-64E7-46B4-B814-9D56717A090E}" type="presOf" srcId="{1BE36159-7449-40B9-97EF-F1FC25D72981}" destId="{7C366E76-EDF5-4D98-AD87-2971F85D06FE}" srcOrd="0" destOrd="0" presId="urn:microsoft.com/office/officeart/2005/8/layout/pyramid2"/>
    <dgm:cxn modelId="{2B117487-9A72-4B75-8C56-22613DE61825}" type="presOf" srcId="{9899335A-049D-40EC-B72C-8693F8F27E12}" destId="{C73FEA04-3469-4B16-8062-EBD8DE558291}" srcOrd="0" destOrd="0" presId="urn:microsoft.com/office/officeart/2005/8/layout/pyramid2"/>
    <dgm:cxn modelId="{22E42ED2-416E-482F-9A69-244729799166}" srcId="{B9812877-C056-4069-B8B1-37DCE5F11946}" destId="{1BE36159-7449-40B9-97EF-F1FC25D72981}" srcOrd="1" destOrd="0" parTransId="{B25224E8-16DD-4A51-BBA3-02C3F7BE2D02}" sibTransId="{83657E62-7B5D-4F05-B6D1-F525A2D5A694}"/>
    <dgm:cxn modelId="{3CE0A6D3-B637-4AB8-93A4-0EEC1A4DA95B}" type="presOf" srcId="{FC147534-773C-4946-BCA1-B617CD71FCB0}" destId="{93F6110B-F2C7-4D28-B3CE-4ED44B256421}" srcOrd="0" destOrd="0" presId="urn:microsoft.com/office/officeart/2005/8/layout/pyramid2"/>
    <dgm:cxn modelId="{5D95C7DC-F4D1-4D4D-AB8C-7BDC6C217B6F}" type="presOf" srcId="{33F2D42B-6A6F-44D6-A278-8CB9E7D48B35}" destId="{ECE9356E-80E7-4CA4-8B6E-7BE12DD921A6}" srcOrd="0" destOrd="0" presId="urn:microsoft.com/office/officeart/2005/8/layout/pyramid2"/>
    <dgm:cxn modelId="{5B34C8F4-A28E-4AF7-9936-88710E6FD922}" srcId="{B9812877-C056-4069-B8B1-37DCE5F11946}" destId="{FC147534-773C-4946-BCA1-B617CD71FCB0}" srcOrd="3" destOrd="0" parTransId="{3AA5EDA4-A301-468F-AEFE-A3E9DCCCBF9F}" sibTransId="{B7039D0F-7649-439F-BC29-D53C4CEF1BE1}"/>
    <dgm:cxn modelId="{681DC1F9-B909-4902-8058-27185E1BDE8C}" srcId="{B9812877-C056-4069-B8B1-37DCE5F11946}" destId="{33F2D42B-6A6F-44D6-A278-8CB9E7D48B35}" srcOrd="0" destOrd="0" parTransId="{01207E7F-5BF7-45F0-A152-272EF820AC8E}" sibTransId="{E53A6A0B-A358-4ECC-82AE-453766705799}"/>
    <dgm:cxn modelId="{94258025-BCCE-4C34-8E7B-960C610E85D4}" type="presParOf" srcId="{38AB4394-F5B8-4D65-A64C-7D9A571BBF05}" destId="{84BA1707-533D-4D82-9226-3EBDC7490BF3}" srcOrd="0" destOrd="0" presId="urn:microsoft.com/office/officeart/2005/8/layout/pyramid2"/>
    <dgm:cxn modelId="{C8691D78-60BF-4126-BEA2-0F377D81024C}" type="presParOf" srcId="{38AB4394-F5B8-4D65-A64C-7D9A571BBF05}" destId="{E83FD002-2CC7-4034-8ACF-BA3365F23040}" srcOrd="1" destOrd="0" presId="urn:microsoft.com/office/officeart/2005/8/layout/pyramid2"/>
    <dgm:cxn modelId="{836D3ECE-992D-428D-8674-D0E111552A28}" type="presParOf" srcId="{E83FD002-2CC7-4034-8ACF-BA3365F23040}" destId="{ECE9356E-80E7-4CA4-8B6E-7BE12DD921A6}" srcOrd="0" destOrd="0" presId="urn:microsoft.com/office/officeart/2005/8/layout/pyramid2"/>
    <dgm:cxn modelId="{B40EBF1D-D1BA-4B7A-A35D-01DE159C28E6}" type="presParOf" srcId="{E83FD002-2CC7-4034-8ACF-BA3365F23040}" destId="{A87D1BD9-7CAB-4A51-A412-0B18B4765092}" srcOrd="1" destOrd="0" presId="urn:microsoft.com/office/officeart/2005/8/layout/pyramid2"/>
    <dgm:cxn modelId="{B1FA8BDC-7E81-41B2-A618-6A8DF548FE00}" type="presParOf" srcId="{E83FD002-2CC7-4034-8ACF-BA3365F23040}" destId="{7C366E76-EDF5-4D98-AD87-2971F85D06FE}" srcOrd="2" destOrd="0" presId="urn:microsoft.com/office/officeart/2005/8/layout/pyramid2"/>
    <dgm:cxn modelId="{E81D2567-2C5F-4B56-BE4C-F37DFF09E2D6}" type="presParOf" srcId="{E83FD002-2CC7-4034-8ACF-BA3365F23040}" destId="{8C28CE63-BFC5-4CBE-A329-7B614E6754E9}" srcOrd="3" destOrd="0" presId="urn:microsoft.com/office/officeart/2005/8/layout/pyramid2"/>
    <dgm:cxn modelId="{0EBAB395-B788-4556-B9AC-8F0144E24674}" type="presParOf" srcId="{E83FD002-2CC7-4034-8ACF-BA3365F23040}" destId="{C73FEA04-3469-4B16-8062-EBD8DE558291}" srcOrd="4" destOrd="0" presId="urn:microsoft.com/office/officeart/2005/8/layout/pyramid2"/>
    <dgm:cxn modelId="{AF3EA5FA-7487-4BF3-A48C-8C3210D13323}" type="presParOf" srcId="{E83FD002-2CC7-4034-8ACF-BA3365F23040}" destId="{51041C29-5C60-41E5-929E-863EC5022948}" srcOrd="5" destOrd="0" presId="urn:microsoft.com/office/officeart/2005/8/layout/pyramid2"/>
    <dgm:cxn modelId="{D8F663D5-306D-4CE5-A8AF-B4579340952E}" type="presParOf" srcId="{E83FD002-2CC7-4034-8ACF-BA3365F23040}" destId="{93F6110B-F2C7-4D28-B3CE-4ED44B256421}" srcOrd="6" destOrd="0" presId="urn:microsoft.com/office/officeart/2005/8/layout/pyramid2"/>
    <dgm:cxn modelId="{93B43A1A-C832-4E2E-B40D-BD07D6B551DE}" type="presParOf" srcId="{E83FD002-2CC7-4034-8ACF-BA3365F23040}" destId="{E88C375F-6EF4-41B4-B0C4-06B1E65F611F}"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457DB-71CA-4F85-BC27-D1819B184195}">
      <dsp:nvSpPr>
        <dsp:cNvPr id="0" name=""/>
        <dsp:cNvSpPr/>
      </dsp:nvSpPr>
      <dsp:spPr>
        <a:xfrm>
          <a:off x="0" y="4056619"/>
          <a:ext cx="6629400" cy="665522"/>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kern="1200" dirty="0">
              <a:solidFill>
                <a:schemeClr val="tx1"/>
              </a:solidFill>
              <a:latin typeface="Times New Roman" panose="02020603050405020304" pitchFamily="18" charset="0"/>
              <a:cs typeface="Times New Roman" panose="02020603050405020304" pitchFamily="18" charset="0"/>
            </a:rPr>
            <a:t>Accountability strengthens commitment and performance (</a:t>
          </a:r>
          <a:r>
            <a:rPr lang="en-US" sz="1800" kern="1200" dirty="0">
              <a:solidFill>
                <a:schemeClr val="tx1"/>
              </a:solidFill>
              <a:latin typeface="Times New Roman" panose="02020603050405020304" pitchFamily="18" charset="0"/>
              <a:cs typeface="Times New Roman" panose="02020603050405020304" pitchFamily="18" charset="0"/>
            </a:rPr>
            <a:t>Nurbaeti, 2022</a:t>
          </a:r>
          <a:r>
            <a:rPr lang="en-US" sz="1800" b="0" kern="1200" dirty="0">
              <a:solidFill>
                <a:schemeClr val="tx1"/>
              </a:solidFill>
              <a:latin typeface="Times New Roman" panose="02020603050405020304" pitchFamily="18" charset="0"/>
              <a:cs typeface="Times New Roman" panose="02020603050405020304" pitchFamily="18" charset="0"/>
            </a:rPr>
            <a:t>).</a:t>
          </a:r>
          <a:endParaRPr lang="en-GB" sz="1800" b="0" kern="1200" dirty="0">
            <a:solidFill>
              <a:schemeClr val="tx1"/>
            </a:solidFill>
            <a:latin typeface="Times New Roman" panose="02020603050405020304" pitchFamily="18" charset="0"/>
            <a:cs typeface="Times New Roman" panose="02020603050405020304" pitchFamily="18" charset="0"/>
          </a:endParaRPr>
        </a:p>
      </dsp:txBody>
      <dsp:txXfrm>
        <a:off x="0" y="4056619"/>
        <a:ext cx="6629400" cy="665522"/>
      </dsp:txXfrm>
    </dsp:sp>
    <dsp:sp modelId="{97800112-98CA-42FA-956B-8367FD8716DC}">
      <dsp:nvSpPr>
        <dsp:cNvPr id="0" name=""/>
        <dsp:cNvSpPr/>
      </dsp:nvSpPr>
      <dsp:spPr>
        <a:xfrm rot="10800000">
          <a:off x="0" y="3043029"/>
          <a:ext cx="6629400" cy="1023573"/>
        </a:xfrm>
        <a:prstGeom prst="upArrowCallout">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endParaRPr lang="en-US" sz="1800" b="0" kern="1200" dirty="0">
            <a:solidFill>
              <a:schemeClr val="tx1"/>
            </a:solidFill>
            <a:latin typeface="Times New Roman" panose="02020603050405020304" pitchFamily="18" charset="0"/>
            <a:cs typeface="Times New Roman" panose="02020603050405020304" pitchFamily="18" charset="0"/>
          </a:endParaRPr>
        </a:p>
        <a:p>
          <a:pPr marL="0" lvl="0" indent="0" algn="ctr" defTabSz="800100">
            <a:lnSpc>
              <a:spcPct val="90000"/>
            </a:lnSpc>
            <a:spcBef>
              <a:spcPct val="0"/>
            </a:spcBef>
            <a:spcAft>
              <a:spcPct val="35000"/>
            </a:spcAft>
            <a:buNone/>
          </a:pPr>
          <a:endParaRPr lang="en-US" sz="1800" b="0" kern="1200" dirty="0">
            <a:solidFill>
              <a:schemeClr val="tx1"/>
            </a:solidFill>
            <a:latin typeface="Times New Roman" panose="02020603050405020304" pitchFamily="18" charset="0"/>
            <a:cs typeface="Times New Roman" panose="02020603050405020304" pitchFamily="18" charset="0"/>
          </a:endParaRPr>
        </a:p>
        <a:p>
          <a:pPr marL="0" lvl="0" indent="0" algn="ctr" defTabSz="800100">
            <a:lnSpc>
              <a:spcPct val="90000"/>
            </a:lnSpc>
            <a:spcBef>
              <a:spcPct val="0"/>
            </a:spcBef>
            <a:spcAft>
              <a:spcPct val="35000"/>
            </a:spcAft>
            <a:buNone/>
          </a:pPr>
          <a:r>
            <a:rPr lang="en-US" sz="1800" b="0" kern="1200" dirty="0">
              <a:solidFill>
                <a:schemeClr val="tx1"/>
              </a:solidFill>
              <a:latin typeface="Times New Roman" panose="02020603050405020304" pitchFamily="18" charset="0"/>
              <a:cs typeface="Times New Roman" panose="02020603050405020304" pitchFamily="18" charset="0"/>
            </a:rPr>
            <a:t>Defined roles ensure each member knows their responsibilities.
</a:t>
          </a:r>
          <a:endParaRPr lang="en-GB" sz="1800" b="0" kern="1200" dirty="0">
            <a:solidFill>
              <a:schemeClr val="tx1"/>
            </a:solidFill>
            <a:latin typeface="Times New Roman" panose="02020603050405020304" pitchFamily="18" charset="0"/>
            <a:cs typeface="Times New Roman" panose="02020603050405020304" pitchFamily="18" charset="0"/>
          </a:endParaRPr>
        </a:p>
      </dsp:txBody>
      <dsp:txXfrm rot="10800000">
        <a:off x="0" y="3043029"/>
        <a:ext cx="6629400" cy="665087"/>
      </dsp:txXfrm>
    </dsp:sp>
    <dsp:sp modelId="{7F92A2BB-E95D-4EF5-B866-0CE73A5F980D}">
      <dsp:nvSpPr>
        <dsp:cNvPr id="0" name=""/>
        <dsp:cNvSpPr/>
      </dsp:nvSpPr>
      <dsp:spPr>
        <a:xfrm rot="10800000">
          <a:off x="0" y="2029438"/>
          <a:ext cx="6629400" cy="1023573"/>
        </a:xfrm>
        <a:prstGeom prst="upArrowCallou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Times New Roman" panose="02020603050405020304" pitchFamily="18" charset="0"/>
              <a:cs typeface="Times New Roman" panose="02020603050405020304" pitchFamily="18" charset="0"/>
            </a:rPr>
            <a:t>Collaboration leads to more effective problem-solving (Michaelsen and Sweet, 2023).</a:t>
          </a:r>
          <a:endParaRPr lang="en-GB" sz="1800" kern="1200" dirty="0">
            <a:solidFill>
              <a:schemeClr val="tx1"/>
            </a:solidFill>
            <a:latin typeface="Times New Roman" panose="02020603050405020304" pitchFamily="18" charset="0"/>
            <a:cs typeface="Times New Roman" panose="02020603050405020304" pitchFamily="18" charset="0"/>
          </a:endParaRPr>
        </a:p>
      </dsp:txBody>
      <dsp:txXfrm rot="10800000">
        <a:off x="0" y="2029438"/>
        <a:ext cx="6629400" cy="665087"/>
      </dsp:txXfrm>
    </dsp:sp>
    <dsp:sp modelId="{6004696F-3883-431C-9A96-143E8AFCF18B}">
      <dsp:nvSpPr>
        <dsp:cNvPr id="0" name=""/>
        <dsp:cNvSpPr/>
      </dsp:nvSpPr>
      <dsp:spPr>
        <a:xfrm rot="10800000">
          <a:off x="0" y="1015848"/>
          <a:ext cx="6629400" cy="1023573"/>
        </a:xfrm>
        <a:prstGeom prst="upArrowCallout">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0" kern="1200" dirty="0">
              <a:solidFill>
                <a:schemeClr val="tx1"/>
              </a:solidFill>
              <a:latin typeface="Times New Roman" panose="02020603050405020304" pitchFamily="18" charset="0"/>
              <a:cs typeface="Times New Roman" panose="02020603050405020304" pitchFamily="18" charset="0"/>
            </a:rPr>
            <a:t>Open communication builds trust and understanding.</a:t>
          </a:r>
          <a:endParaRPr lang="en-GB" sz="1800" b="0" kern="1200" dirty="0">
            <a:solidFill>
              <a:schemeClr val="tx1"/>
            </a:solidFill>
            <a:latin typeface="Times New Roman" panose="02020603050405020304" pitchFamily="18" charset="0"/>
            <a:cs typeface="Times New Roman" panose="02020603050405020304" pitchFamily="18" charset="0"/>
          </a:endParaRPr>
        </a:p>
      </dsp:txBody>
      <dsp:txXfrm rot="10800000">
        <a:off x="0" y="1015848"/>
        <a:ext cx="6629400" cy="665087"/>
      </dsp:txXfrm>
    </dsp:sp>
    <dsp:sp modelId="{79362F82-1169-420A-BC66-C343FE0F8DB7}">
      <dsp:nvSpPr>
        <dsp:cNvPr id="0" name=""/>
        <dsp:cNvSpPr/>
      </dsp:nvSpPr>
      <dsp:spPr>
        <a:xfrm rot="10800000">
          <a:off x="0" y="999"/>
          <a:ext cx="6629400" cy="1023573"/>
        </a:xfrm>
        <a:prstGeom prst="upArrowCallou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150000"/>
            </a:lnSpc>
            <a:spcBef>
              <a:spcPct val="0"/>
            </a:spcBef>
            <a:spcAft>
              <a:spcPct val="35000"/>
            </a:spcAft>
            <a:buNone/>
          </a:pPr>
          <a:r>
            <a:rPr lang="en-US" sz="1800" b="0" kern="1200" dirty="0">
              <a:solidFill>
                <a:schemeClr val="tx1"/>
              </a:solidFill>
              <a:latin typeface="Times New Roman" panose="02020603050405020304" pitchFamily="18" charset="0"/>
              <a:cs typeface="Times New Roman" panose="02020603050405020304" pitchFamily="18" charset="0"/>
            </a:rPr>
            <a:t>Teams need a clear purpose and shared goals (</a:t>
          </a:r>
          <a:r>
            <a:rPr lang="en-US" sz="1800" kern="1200" dirty="0">
              <a:solidFill>
                <a:schemeClr val="tx1"/>
              </a:solidFill>
              <a:latin typeface="Times New Roman" panose="02020603050405020304" pitchFamily="18" charset="0"/>
              <a:cs typeface="Times New Roman" panose="02020603050405020304" pitchFamily="18" charset="0"/>
            </a:rPr>
            <a:t>Gosselin and Bonnstetter, 2023</a:t>
          </a:r>
          <a:r>
            <a:rPr lang="en-US" sz="1800" b="0" kern="1200" dirty="0">
              <a:solidFill>
                <a:schemeClr val="tx1"/>
              </a:solidFill>
              <a:latin typeface="Times New Roman" panose="02020603050405020304" pitchFamily="18" charset="0"/>
              <a:cs typeface="Times New Roman" panose="02020603050405020304" pitchFamily="18" charset="0"/>
            </a:rPr>
            <a:t>).</a:t>
          </a:r>
          <a:endParaRPr lang="en-GB" sz="1800" b="0" kern="1200" dirty="0">
            <a:solidFill>
              <a:schemeClr val="tx1"/>
            </a:solidFill>
            <a:latin typeface="Times New Roman" panose="02020603050405020304" pitchFamily="18" charset="0"/>
            <a:cs typeface="Times New Roman" panose="02020603050405020304" pitchFamily="18" charset="0"/>
          </a:endParaRPr>
        </a:p>
      </dsp:txBody>
      <dsp:txXfrm rot="10800000">
        <a:off x="0" y="999"/>
        <a:ext cx="6629400" cy="6650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60FD0-FCBD-499B-8A7B-52F18049F7BD}">
      <dsp:nvSpPr>
        <dsp:cNvPr id="0" name=""/>
        <dsp:cNvSpPr/>
      </dsp:nvSpPr>
      <dsp:spPr>
        <a:xfrm>
          <a:off x="-6462247" y="-988380"/>
          <a:ext cx="7691760" cy="7691760"/>
        </a:xfrm>
        <a:prstGeom prst="blockArc">
          <a:avLst>
            <a:gd name="adj1" fmla="val 18900000"/>
            <a:gd name="adj2" fmla="val 2700000"/>
            <a:gd name="adj3" fmla="val 281"/>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FD45E7-AEFA-4016-9F1B-A2504638F4A3}">
      <dsp:nvSpPr>
        <dsp:cNvPr id="0" name=""/>
        <dsp:cNvSpPr/>
      </dsp:nvSpPr>
      <dsp:spPr>
        <a:xfrm>
          <a:off x="643399" y="439369"/>
          <a:ext cx="6057137" cy="879195"/>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97862" tIns="45720" rIns="45720" bIns="45720" numCol="1" spcCol="1270" anchor="ctr" anchorCtr="0">
          <a:noAutofit/>
        </a:bodyPr>
        <a:lstStyle/>
        <a:p>
          <a:pPr marL="0" lvl="0" indent="0" algn="l" defTabSz="800100">
            <a:lnSpc>
              <a:spcPct val="90000"/>
            </a:lnSpc>
            <a:spcBef>
              <a:spcPct val="0"/>
            </a:spcBef>
            <a:spcAft>
              <a:spcPct val="35000"/>
            </a:spcAft>
            <a:buNone/>
          </a:pPr>
          <a:r>
            <a:rPr lang="en-US" sz="1800" b="0" kern="1200" dirty="0">
              <a:solidFill>
                <a:schemeClr val="tx1"/>
              </a:solidFill>
              <a:latin typeface="Times New Roman" panose="02020603050405020304" pitchFamily="18" charset="0"/>
              <a:cs typeface="Times New Roman" panose="02020603050405020304" pitchFamily="18" charset="0"/>
            </a:rPr>
            <a:t>Strong leadership provides guidance and motivation (</a:t>
          </a:r>
          <a:r>
            <a:rPr lang="en-US" sz="1800" kern="1200" dirty="0">
              <a:solidFill>
                <a:schemeClr val="tx1"/>
              </a:solidFill>
              <a:latin typeface="Times New Roman" panose="02020603050405020304" pitchFamily="18" charset="0"/>
              <a:cs typeface="Times New Roman" panose="02020603050405020304" pitchFamily="18" charset="0"/>
            </a:rPr>
            <a:t>Nurbaeti, 2022</a:t>
          </a:r>
          <a:r>
            <a:rPr lang="en-US" sz="1800" b="0" kern="1200" dirty="0">
              <a:solidFill>
                <a:schemeClr val="tx1"/>
              </a:solidFill>
              <a:latin typeface="Times New Roman" panose="02020603050405020304" pitchFamily="18" charset="0"/>
              <a:cs typeface="Times New Roman" panose="02020603050405020304" pitchFamily="18" charset="0"/>
            </a:rPr>
            <a:t>).</a:t>
          </a:r>
          <a:endParaRPr lang="en-GB" sz="1800" b="0" kern="1200" dirty="0">
            <a:solidFill>
              <a:schemeClr val="tx1"/>
            </a:solidFill>
            <a:latin typeface="Times New Roman" panose="02020603050405020304" pitchFamily="18" charset="0"/>
            <a:cs typeface="Times New Roman" panose="02020603050405020304" pitchFamily="18" charset="0"/>
          </a:endParaRPr>
        </a:p>
      </dsp:txBody>
      <dsp:txXfrm>
        <a:off x="643399" y="439369"/>
        <a:ext cx="6057137" cy="879195"/>
      </dsp:txXfrm>
    </dsp:sp>
    <dsp:sp modelId="{5E97C8DC-162F-4C85-9597-1A496A6F0627}">
      <dsp:nvSpPr>
        <dsp:cNvPr id="0" name=""/>
        <dsp:cNvSpPr/>
      </dsp:nvSpPr>
      <dsp:spPr>
        <a:xfrm>
          <a:off x="93902" y="329469"/>
          <a:ext cx="1098994" cy="1098994"/>
        </a:xfrm>
        <a:prstGeom prst="ellipse">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819239B0-9D6A-4702-8C9C-EC821A3E33CF}">
      <dsp:nvSpPr>
        <dsp:cNvPr id="0" name=""/>
        <dsp:cNvSpPr/>
      </dsp:nvSpPr>
      <dsp:spPr>
        <a:xfrm>
          <a:off x="1147462" y="1758391"/>
          <a:ext cx="5553075" cy="879195"/>
        </a:xfrm>
        <a:prstGeom prst="rect">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97862" tIns="45720" rIns="45720" bIns="45720" numCol="1" spcCol="1270" anchor="ctr" anchorCtr="0">
          <a:noAutofit/>
        </a:bodyPr>
        <a:lstStyle/>
        <a:p>
          <a:pPr marL="0" lvl="0" indent="0" algn="l" defTabSz="800100">
            <a:lnSpc>
              <a:spcPct val="90000"/>
            </a:lnSpc>
            <a:spcBef>
              <a:spcPct val="0"/>
            </a:spcBef>
            <a:spcAft>
              <a:spcPct val="35000"/>
            </a:spcAft>
            <a:buNone/>
          </a:pPr>
          <a:r>
            <a:rPr lang="en-US" sz="1800" b="0" kern="1200" dirty="0">
              <a:solidFill>
                <a:schemeClr val="tx1"/>
              </a:solidFill>
              <a:latin typeface="Times New Roman" panose="02020603050405020304" pitchFamily="18" charset="0"/>
              <a:cs typeface="Times New Roman" panose="02020603050405020304" pitchFamily="18" charset="0"/>
            </a:rPr>
            <a:t>Transformational leaders inspire trust and innovation (</a:t>
          </a:r>
          <a:r>
            <a:rPr lang="en-US" sz="1800" kern="1200" dirty="0">
              <a:solidFill>
                <a:schemeClr val="tx1"/>
              </a:solidFill>
              <a:latin typeface="Times New Roman" panose="02020603050405020304" pitchFamily="18" charset="0"/>
              <a:cs typeface="Times New Roman" panose="02020603050405020304" pitchFamily="18" charset="0"/>
            </a:rPr>
            <a:t>Bakker et al., 2023</a:t>
          </a:r>
          <a:r>
            <a:rPr lang="en-US" sz="1800" b="0" kern="1200" dirty="0">
              <a:solidFill>
                <a:schemeClr val="tx1"/>
              </a:solidFill>
              <a:latin typeface="Times New Roman" panose="02020603050405020304" pitchFamily="18" charset="0"/>
              <a:cs typeface="Times New Roman" panose="02020603050405020304" pitchFamily="18" charset="0"/>
            </a:rPr>
            <a:t>).</a:t>
          </a:r>
          <a:endParaRPr lang="en-GB" sz="1800" b="0" kern="1200" dirty="0">
            <a:solidFill>
              <a:schemeClr val="tx1"/>
            </a:solidFill>
            <a:latin typeface="Times New Roman" panose="02020603050405020304" pitchFamily="18" charset="0"/>
            <a:cs typeface="Times New Roman" panose="02020603050405020304" pitchFamily="18" charset="0"/>
          </a:endParaRPr>
        </a:p>
      </dsp:txBody>
      <dsp:txXfrm>
        <a:off x="1147462" y="1758391"/>
        <a:ext cx="5553075" cy="879195"/>
      </dsp:txXfrm>
    </dsp:sp>
    <dsp:sp modelId="{A44A9937-2ACF-423B-A1BE-4B37963DD1B2}">
      <dsp:nvSpPr>
        <dsp:cNvPr id="0" name=""/>
        <dsp:cNvSpPr/>
      </dsp:nvSpPr>
      <dsp:spPr>
        <a:xfrm>
          <a:off x="597965" y="1648491"/>
          <a:ext cx="1098994" cy="1098994"/>
        </a:xfrm>
        <a:prstGeom prst="ellipse">
          <a:avLst/>
        </a:prstGeom>
        <a:solidFill>
          <a:schemeClr val="lt1">
            <a:hueOff val="0"/>
            <a:satOff val="0"/>
            <a:lumOff val="0"/>
            <a:alphaOff val="0"/>
          </a:schemeClr>
        </a:solidFill>
        <a:ln w="9525" cap="flat" cmpd="sng" algn="ctr">
          <a:solidFill>
            <a:schemeClr val="accent4">
              <a:hueOff val="-1488257"/>
              <a:satOff val="8966"/>
              <a:lumOff val="719"/>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10FD0595-3BEA-4183-9A42-0D31D24AE9CB}">
      <dsp:nvSpPr>
        <dsp:cNvPr id="0" name=""/>
        <dsp:cNvSpPr/>
      </dsp:nvSpPr>
      <dsp:spPr>
        <a:xfrm>
          <a:off x="1147462" y="3077413"/>
          <a:ext cx="5553075" cy="879195"/>
        </a:xfrm>
        <a:prstGeom prst="rect">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97862" tIns="45720" rIns="45720" bIns="45720" numCol="1" spcCol="1270" anchor="ctr" anchorCtr="0">
          <a:noAutofit/>
        </a:bodyPr>
        <a:lstStyle/>
        <a:p>
          <a:pPr marL="0" lvl="0" indent="0" algn="l" defTabSz="800100">
            <a:lnSpc>
              <a:spcPct val="90000"/>
            </a:lnSpc>
            <a:spcBef>
              <a:spcPct val="0"/>
            </a:spcBef>
            <a:spcAft>
              <a:spcPct val="35000"/>
            </a:spcAft>
            <a:buNone/>
          </a:pPr>
          <a:r>
            <a:rPr lang="en-US" sz="1800" b="0" kern="1200">
              <a:solidFill>
                <a:schemeClr val="tx1"/>
              </a:solidFill>
              <a:latin typeface="Times New Roman" panose="02020603050405020304" pitchFamily="18" charset="0"/>
              <a:cs typeface="Times New Roman" panose="02020603050405020304" pitchFamily="18" charset="0"/>
            </a:rPr>
            <a:t>Leaders assign tasks based on strengths.</a:t>
          </a:r>
          <a:endParaRPr lang="en-GB" sz="1800" b="0" kern="1200" dirty="0">
            <a:solidFill>
              <a:schemeClr val="tx1"/>
            </a:solidFill>
            <a:latin typeface="Times New Roman" panose="02020603050405020304" pitchFamily="18" charset="0"/>
            <a:cs typeface="Times New Roman" panose="02020603050405020304" pitchFamily="18" charset="0"/>
          </a:endParaRPr>
        </a:p>
      </dsp:txBody>
      <dsp:txXfrm>
        <a:off x="1147462" y="3077413"/>
        <a:ext cx="5553075" cy="879195"/>
      </dsp:txXfrm>
    </dsp:sp>
    <dsp:sp modelId="{7E30E934-0444-49EF-96CA-6BBBA8F0062C}">
      <dsp:nvSpPr>
        <dsp:cNvPr id="0" name=""/>
        <dsp:cNvSpPr/>
      </dsp:nvSpPr>
      <dsp:spPr>
        <a:xfrm>
          <a:off x="597965" y="2967513"/>
          <a:ext cx="1098994" cy="1098994"/>
        </a:xfrm>
        <a:prstGeom prst="ellipse">
          <a:avLst/>
        </a:prstGeom>
        <a:solidFill>
          <a:schemeClr val="lt1">
            <a:hueOff val="0"/>
            <a:satOff val="0"/>
            <a:lumOff val="0"/>
            <a:alphaOff val="0"/>
          </a:schemeClr>
        </a:solidFill>
        <a:ln w="9525" cap="flat" cmpd="sng" algn="ctr">
          <a:solidFill>
            <a:schemeClr val="accent4">
              <a:hueOff val="-2976513"/>
              <a:satOff val="17933"/>
              <a:lumOff val="143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A63A5608-61E3-444A-AA7A-B9DB20380EA0}">
      <dsp:nvSpPr>
        <dsp:cNvPr id="0" name=""/>
        <dsp:cNvSpPr/>
      </dsp:nvSpPr>
      <dsp:spPr>
        <a:xfrm>
          <a:off x="724662" y="4380891"/>
          <a:ext cx="6057137" cy="879195"/>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97862" tIns="45720" rIns="45720" bIns="45720" numCol="1" spcCol="1270" anchor="ctr" anchorCtr="0">
          <a:noAutofit/>
        </a:bodyPr>
        <a:lstStyle/>
        <a:p>
          <a:pPr marL="0" lvl="0" indent="0" algn="just" defTabSz="800100">
            <a:lnSpc>
              <a:spcPct val="90000"/>
            </a:lnSpc>
            <a:spcBef>
              <a:spcPct val="0"/>
            </a:spcBef>
            <a:spcAft>
              <a:spcPct val="35000"/>
            </a:spcAft>
            <a:buNone/>
          </a:pPr>
          <a:r>
            <a:rPr lang="en-US" sz="1800" kern="1200" dirty="0">
              <a:solidFill>
                <a:schemeClr val="tx1"/>
              </a:solidFill>
              <a:latin typeface="Times New Roman" panose="02020603050405020304" pitchFamily="18" charset="0"/>
              <a:cs typeface="Times New Roman" panose="02020603050405020304" pitchFamily="18" charset="0"/>
            </a:rPr>
            <a:t>Good leadership encourages ownership and creativity (Anwar et al., 2021).</a:t>
          </a:r>
          <a:endParaRPr lang="en-GB" sz="1800" kern="1200" dirty="0">
            <a:solidFill>
              <a:schemeClr val="tx1"/>
            </a:solidFill>
            <a:latin typeface="Times New Roman" panose="02020603050405020304" pitchFamily="18" charset="0"/>
            <a:cs typeface="Times New Roman" panose="02020603050405020304" pitchFamily="18" charset="0"/>
          </a:endParaRPr>
        </a:p>
      </dsp:txBody>
      <dsp:txXfrm>
        <a:off x="724662" y="4380891"/>
        <a:ext cx="6057137" cy="879195"/>
      </dsp:txXfrm>
    </dsp:sp>
    <dsp:sp modelId="{A7A21761-03AB-4ED0-A7DD-E831DD026082}">
      <dsp:nvSpPr>
        <dsp:cNvPr id="0" name=""/>
        <dsp:cNvSpPr/>
      </dsp:nvSpPr>
      <dsp:spPr>
        <a:xfrm>
          <a:off x="93902" y="4286535"/>
          <a:ext cx="1098994" cy="1098994"/>
        </a:xfrm>
        <a:prstGeom prst="ellipse">
          <a:avLst/>
        </a:prstGeom>
        <a:solidFill>
          <a:schemeClr val="lt1">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592F5-7289-4AFD-90D1-C70C503D4163}">
      <dsp:nvSpPr>
        <dsp:cNvPr id="0" name=""/>
        <dsp:cNvSpPr/>
      </dsp:nvSpPr>
      <dsp:spPr>
        <a:xfrm>
          <a:off x="0" y="0"/>
          <a:ext cx="5364480" cy="111452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Motivation boosts engagement and productivity (</a:t>
          </a:r>
          <a:r>
            <a:rPr lang="en-US" sz="2000" kern="1200" dirty="0" err="1">
              <a:latin typeface="Times New Roman" panose="02020603050405020304" pitchFamily="18" charset="0"/>
              <a:cs typeface="Times New Roman" panose="02020603050405020304" pitchFamily="18" charset="0"/>
            </a:rPr>
            <a:t>Peramatzis</a:t>
          </a:r>
          <a:r>
            <a:rPr lang="en-US" sz="2000" kern="1200" dirty="0">
              <a:latin typeface="Times New Roman" panose="02020603050405020304" pitchFamily="18" charset="0"/>
              <a:cs typeface="Times New Roman" panose="02020603050405020304" pitchFamily="18" charset="0"/>
            </a:rPr>
            <a:t> and </a:t>
          </a:r>
          <a:r>
            <a:rPr lang="en-US" sz="2000" kern="1200" dirty="0" err="1">
              <a:latin typeface="Times New Roman" panose="02020603050405020304" pitchFamily="18" charset="0"/>
              <a:cs typeface="Times New Roman" panose="02020603050405020304" pitchFamily="18" charset="0"/>
            </a:rPr>
            <a:t>Galanakis</a:t>
          </a:r>
          <a:r>
            <a:rPr lang="en-US" sz="2000" kern="1200" dirty="0">
              <a:latin typeface="Times New Roman" panose="02020603050405020304" pitchFamily="18" charset="0"/>
              <a:cs typeface="Times New Roman" panose="02020603050405020304" pitchFamily="18" charset="0"/>
            </a:rPr>
            <a:t>, 2022).</a:t>
          </a:r>
          <a:endParaRPr lang="en-GB" sz="2000" kern="1200" dirty="0">
            <a:latin typeface="Times New Roman" panose="02020603050405020304" pitchFamily="18" charset="0"/>
            <a:cs typeface="Times New Roman" panose="02020603050405020304" pitchFamily="18" charset="0"/>
          </a:endParaRPr>
        </a:p>
      </dsp:txBody>
      <dsp:txXfrm>
        <a:off x="32643" y="32643"/>
        <a:ext cx="4067638" cy="1049243"/>
      </dsp:txXfrm>
    </dsp:sp>
    <dsp:sp modelId="{29008755-A4D8-4F47-83B1-1D0C3C7F7747}">
      <dsp:nvSpPr>
        <dsp:cNvPr id="0" name=""/>
        <dsp:cNvSpPr/>
      </dsp:nvSpPr>
      <dsp:spPr>
        <a:xfrm>
          <a:off x="449275" y="1317171"/>
          <a:ext cx="5364480" cy="1114529"/>
        </a:xfrm>
        <a:prstGeom prst="roundRect">
          <a:avLst>
            <a:gd name="adj" fmla="val 10000"/>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endParaRPr lang="en-US" sz="2000" kern="1200" dirty="0">
            <a:latin typeface="Times New Roman" panose="02020603050405020304" pitchFamily="18" charset="0"/>
            <a:cs typeface="Times New Roman" panose="02020603050405020304" pitchFamily="18" charset="0"/>
          </a:endParaRPr>
        </a:p>
        <a:p>
          <a:pPr marL="0" lvl="0" indent="0" algn="just" defTabSz="889000">
            <a:lnSpc>
              <a:spcPct val="150000"/>
            </a:lnSpc>
            <a:spcBef>
              <a:spcPct val="0"/>
            </a:spcBef>
            <a:spcAft>
              <a:spcPct val="35000"/>
            </a:spcAft>
            <a:buNone/>
          </a:pPr>
          <a:endParaRPr lang="en-US" sz="2000" kern="1200" dirty="0">
            <a:latin typeface="Times New Roman" panose="02020603050405020304" pitchFamily="18" charset="0"/>
            <a:cs typeface="Times New Roman" panose="02020603050405020304" pitchFamily="18" charset="0"/>
          </a:endParaRPr>
        </a:p>
        <a:p>
          <a:pPr marL="0" lvl="0" indent="0" algn="just"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Herzberg’s theory separates motivators from hygiene factors (Anwar et al., 2021).
</a:t>
          </a:r>
          <a:endParaRPr lang="en-GB" sz="2000" kern="1200" dirty="0">
            <a:latin typeface="Times New Roman" panose="02020603050405020304" pitchFamily="18" charset="0"/>
            <a:cs typeface="Times New Roman" panose="02020603050405020304" pitchFamily="18" charset="0"/>
          </a:endParaRPr>
        </a:p>
      </dsp:txBody>
      <dsp:txXfrm>
        <a:off x="481918" y="1349814"/>
        <a:ext cx="4125474" cy="1049243"/>
      </dsp:txXfrm>
    </dsp:sp>
    <dsp:sp modelId="{51A4B12A-BD44-45D5-A2FB-97651E2376AE}">
      <dsp:nvSpPr>
        <dsp:cNvPr id="0" name=""/>
        <dsp:cNvSpPr/>
      </dsp:nvSpPr>
      <dsp:spPr>
        <a:xfrm>
          <a:off x="891844" y="2634342"/>
          <a:ext cx="5364480" cy="1114529"/>
        </a:xfrm>
        <a:prstGeom prst="roundRect">
          <a:avLst>
            <a:gd name="adj" fmla="val 10000"/>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Recognition and responsibility drive satisfaction.</a:t>
          </a:r>
          <a:endParaRPr lang="en-GB" sz="2000" kern="1200" dirty="0">
            <a:latin typeface="Times New Roman" panose="02020603050405020304" pitchFamily="18" charset="0"/>
            <a:cs typeface="Times New Roman" panose="02020603050405020304" pitchFamily="18" charset="0"/>
          </a:endParaRPr>
        </a:p>
      </dsp:txBody>
      <dsp:txXfrm>
        <a:off x="924487" y="2666985"/>
        <a:ext cx="4132180" cy="1049243"/>
      </dsp:txXfrm>
    </dsp:sp>
    <dsp:sp modelId="{051F8974-F7DB-47AA-946D-A2E8FC3E2D12}">
      <dsp:nvSpPr>
        <dsp:cNvPr id="0" name=""/>
        <dsp:cNvSpPr/>
      </dsp:nvSpPr>
      <dsp:spPr>
        <a:xfrm>
          <a:off x="1341119" y="3951514"/>
          <a:ext cx="5364480" cy="1114529"/>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fr-FR" sz="2000" kern="1200" dirty="0">
              <a:latin typeface="Times New Roman" panose="02020603050405020304" pitchFamily="18" charset="0"/>
              <a:cs typeface="Times New Roman" panose="02020603050405020304" pitchFamily="18" charset="0"/>
            </a:rPr>
            <a:t>A positive environment encourages contribution and f</a:t>
          </a:r>
          <a:r>
            <a:rPr lang="en-US" sz="2000" kern="1200" dirty="0">
              <a:latin typeface="Times New Roman" panose="02020603050405020304" pitchFamily="18" charset="0"/>
              <a:cs typeface="Times New Roman" panose="02020603050405020304" pitchFamily="18" charset="0"/>
            </a:rPr>
            <a:t>air workload distribution prevents burnout (Nurbaeti, 2022).</a:t>
          </a:r>
          <a:endParaRPr lang="en-GB" sz="2000" kern="1200" dirty="0">
            <a:latin typeface="Times New Roman" panose="02020603050405020304" pitchFamily="18" charset="0"/>
            <a:cs typeface="Times New Roman" panose="02020603050405020304" pitchFamily="18" charset="0"/>
          </a:endParaRPr>
        </a:p>
      </dsp:txBody>
      <dsp:txXfrm>
        <a:off x="1373762" y="3984157"/>
        <a:ext cx="4125474" cy="1049243"/>
      </dsp:txXfrm>
    </dsp:sp>
    <dsp:sp modelId="{41FB4FD4-E823-4A46-AA93-81E4E1969155}">
      <dsp:nvSpPr>
        <dsp:cNvPr id="0" name=""/>
        <dsp:cNvSpPr/>
      </dsp:nvSpPr>
      <dsp:spPr>
        <a:xfrm>
          <a:off x="4640035" y="853628"/>
          <a:ext cx="724444" cy="724444"/>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4803035" y="853628"/>
        <a:ext cx="398444" cy="545144"/>
      </dsp:txXfrm>
    </dsp:sp>
    <dsp:sp modelId="{D4F9D092-44C0-4A85-A872-C130CB3B4ABF}">
      <dsp:nvSpPr>
        <dsp:cNvPr id="0" name=""/>
        <dsp:cNvSpPr/>
      </dsp:nvSpPr>
      <dsp:spPr>
        <a:xfrm>
          <a:off x="5089310" y="2170799"/>
          <a:ext cx="724444" cy="724444"/>
        </a:xfrm>
        <a:prstGeom prst="downArrow">
          <a:avLst>
            <a:gd name="adj1" fmla="val 55000"/>
            <a:gd name="adj2" fmla="val 45000"/>
          </a:avLst>
        </a:prstGeom>
        <a:solidFill>
          <a:schemeClr val="accent2">
            <a:tint val="40000"/>
            <a:alpha val="90000"/>
            <a:hueOff val="2512910"/>
            <a:satOff val="-2189"/>
            <a:lumOff val="-3"/>
            <a:alphaOff val="0"/>
          </a:schemeClr>
        </a:solidFill>
        <a:ln w="25400" cap="flat" cmpd="sng" algn="ctr">
          <a:solidFill>
            <a:schemeClr val="accent2">
              <a:tint val="40000"/>
              <a:alpha val="90000"/>
              <a:hueOff val="2512910"/>
              <a:satOff val="-2189"/>
              <a:lumOff val="-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5252310" y="2170799"/>
        <a:ext cx="398444" cy="545144"/>
      </dsp:txXfrm>
    </dsp:sp>
    <dsp:sp modelId="{6E728341-6702-41A5-87AF-6B16D665C76C}">
      <dsp:nvSpPr>
        <dsp:cNvPr id="0" name=""/>
        <dsp:cNvSpPr/>
      </dsp:nvSpPr>
      <dsp:spPr>
        <a:xfrm>
          <a:off x="5531880" y="3487971"/>
          <a:ext cx="724444" cy="724444"/>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just" defTabSz="889000">
            <a:lnSpc>
              <a:spcPct val="90000"/>
            </a:lnSpc>
            <a:spcBef>
              <a:spcPct val="0"/>
            </a:spcBef>
            <a:spcAft>
              <a:spcPct val="35000"/>
            </a:spcAft>
            <a:buNone/>
          </a:pPr>
          <a:endParaRPr lang="en-GB" sz="2000" kern="1200">
            <a:latin typeface="Times New Roman" panose="02020603050405020304" pitchFamily="18" charset="0"/>
            <a:cs typeface="Times New Roman" panose="02020603050405020304" pitchFamily="18" charset="0"/>
          </a:endParaRPr>
        </a:p>
      </dsp:txBody>
      <dsp:txXfrm>
        <a:off x="5694880" y="3487971"/>
        <a:ext cx="398444" cy="5451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1DF0C-A5C7-42F3-87AF-60821D2BA23B}">
      <dsp:nvSpPr>
        <dsp:cNvPr id="0" name=""/>
        <dsp:cNvSpPr/>
      </dsp:nvSpPr>
      <dsp:spPr>
        <a:xfrm>
          <a:off x="0" y="679822"/>
          <a:ext cx="7426960" cy="5040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E60835-F281-4DF1-8C83-2E586E576182}">
      <dsp:nvSpPr>
        <dsp:cNvPr id="0" name=""/>
        <dsp:cNvSpPr/>
      </dsp:nvSpPr>
      <dsp:spPr>
        <a:xfrm>
          <a:off x="371348" y="101011"/>
          <a:ext cx="6757077" cy="87401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505" tIns="0" rIns="196505" bIns="0" numCol="1" spcCol="1270" anchor="ctr" anchorCtr="0">
          <a:noAutofit/>
        </a:bodyPr>
        <a:lstStyle/>
        <a:p>
          <a:pPr marL="0" lvl="0" indent="0" algn="ctr" defTabSz="889000">
            <a:lnSpc>
              <a:spcPct val="15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SMART goals provide structure and focus.</a:t>
          </a:r>
          <a:endParaRPr lang="en-GB" sz="2000" kern="1200" dirty="0">
            <a:solidFill>
              <a:schemeClr val="tx1"/>
            </a:solidFill>
            <a:latin typeface="Times New Roman" panose="02020603050405020304" pitchFamily="18" charset="0"/>
            <a:cs typeface="Times New Roman" panose="02020603050405020304" pitchFamily="18" charset="0"/>
          </a:endParaRPr>
        </a:p>
      </dsp:txBody>
      <dsp:txXfrm>
        <a:off x="414014" y="143677"/>
        <a:ext cx="6671745" cy="788678"/>
      </dsp:txXfrm>
    </dsp:sp>
    <dsp:sp modelId="{78522406-C0AD-4581-B2ED-4F1198B9BAD5}">
      <dsp:nvSpPr>
        <dsp:cNvPr id="0" name=""/>
        <dsp:cNvSpPr/>
      </dsp:nvSpPr>
      <dsp:spPr>
        <a:xfrm>
          <a:off x="0" y="1587022"/>
          <a:ext cx="7426960" cy="504000"/>
        </a:xfrm>
        <a:prstGeom prst="rect">
          <a:avLst/>
        </a:prstGeom>
        <a:solidFill>
          <a:schemeClr val="lt1">
            <a:alpha val="90000"/>
            <a:hueOff val="0"/>
            <a:satOff val="0"/>
            <a:lumOff val="0"/>
            <a:alphaOff val="0"/>
          </a:schemeClr>
        </a:solidFill>
        <a:ln w="25400" cap="flat" cmpd="sng" algn="ctr">
          <a:solidFill>
            <a:schemeClr val="accent3">
              <a:hueOff val="2812566"/>
              <a:satOff val="-4220"/>
              <a:lumOff val="-686"/>
              <a:alphaOff val="0"/>
            </a:schemeClr>
          </a:solidFill>
          <a:prstDash val="solid"/>
        </a:ln>
        <a:effectLst/>
      </dsp:spPr>
      <dsp:style>
        <a:lnRef idx="2">
          <a:scrgbClr r="0" g="0" b="0"/>
        </a:lnRef>
        <a:fillRef idx="1">
          <a:scrgbClr r="0" g="0" b="0"/>
        </a:fillRef>
        <a:effectRef idx="0">
          <a:scrgbClr r="0" g="0" b="0"/>
        </a:effectRef>
        <a:fontRef idx="minor"/>
      </dsp:style>
    </dsp:sp>
    <dsp:sp modelId="{59964FD4-6488-4706-A226-D245520681D4}">
      <dsp:nvSpPr>
        <dsp:cNvPr id="0" name=""/>
        <dsp:cNvSpPr/>
      </dsp:nvSpPr>
      <dsp:spPr>
        <a:xfrm>
          <a:off x="380999" y="1298759"/>
          <a:ext cx="6729107" cy="590400"/>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505" tIns="0" rIns="196505" bIns="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Tasks were clearly assigned with deadlines.</a:t>
          </a:r>
          <a:endParaRPr lang="en-GB" sz="2000" kern="1200" dirty="0">
            <a:solidFill>
              <a:schemeClr val="tx1"/>
            </a:solidFill>
            <a:latin typeface="Times New Roman" panose="02020603050405020304" pitchFamily="18" charset="0"/>
            <a:cs typeface="Times New Roman" panose="02020603050405020304" pitchFamily="18" charset="0"/>
          </a:endParaRPr>
        </a:p>
      </dsp:txBody>
      <dsp:txXfrm>
        <a:off x="409820" y="1327580"/>
        <a:ext cx="6671465" cy="532758"/>
      </dsp:txXfrm>
    </dsp:sp>
    <dsp:sp modelId="{9E5A826F-8C3F-46FD-91A5-175A18CB2C9B}">
      <dsp:nvSpPr>
        <dsp:cNvPr id="0" name=""/>
        <dsp:cNvSpPr/>
      </dsp:nvSpPr>
      <dsp:spPr>
        <a:xfrm>
          <a:off x="0" y="2494222"/>
          <a:ext cx="7426960" cy="5040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22611E3D-C60D-4FD4-9E7E-7FA1736C01E0}">
      <dsp:nvSpPr>
        <dsp:cNvPr id="0" name=""/>
        <dsp:cNvSpPr/>
      </dsp:nvSpPr>
      <dsp:spPr>
        <a:xfrm>
          <a:off x="487015" y="2189557"/>
          <a:ext cx="6693495" cy="59040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505" tIns="0" rIns="196505" bIns="0" numCol="1" spcCol="1270" anchor="ctr" anchorCtr="0">
          <a:noAutofit/>
        </a:bodyPr>
        <a:lstStyle/>
        <a:p>
          <a:pPr marL="0" lvl="0" indent="0" algn="ctr" defTabSz="889000">
            <a:lnSpc>
              <a:spcPct val="15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Progress tracked using tools like Trello.</a:t>
          </a:r>
          <a:endParaRPr lang="en-GB" sz="2000" kern="1200" dirty="0">
            <a:solidFill>
              <a:schemeClr val="tx1"/>
            </a:solidFill>
            <a:latin typeface="Times New Roman" panose="02020603050405020304" pitchFamily="18" charset="0"/>
            <a:cs typeface="Times New Roman" panose="02020603050405020304" pitchFamily="18" charset="0"/>
          </a:endParaRPr>
        </a:p>
      </dsp:txBody>
      <dsp:txXfrm>
        <a:off x="515836" y="2218378"/>
        <a:ext cx="6635853" cy="532758"/>
      </dsp:txXfrm>
    </dsp:sp>
    <dsp:sp modelId="{6A425D10-9770-4EC7-A4C5-68E9B3F6316A}">
      <dsp:nvSpPr>
        <dsp:cNvPr id="0" name=""/>
        <dsp:cNvSpPr/>
      </dsp:nvSpPr>
      <dsp:spPr>
        <a:xfrm>
          <a:off x="0" y="3402971"/>
          <a:ext cx="7426960" cy="504000"/>
        </a:xfrm>
        <a:prstGeom prst="rect">
          <a:avLst/>
        </a:prstGeom>
        <a:solidFill>
          <a:schemeClr val="lt1">
            <a:alpha val="90000"/>
            <a:hueOff val="0"/>
            <a:satOff val="0"/>
            <a:lumOff val="0"/>
            <a:alphaOff val="0"/>
          </a:schemeClr>
        </a:solidFill>
        <a:ln w="25400" cap="flat" cmpd="sng" algn="ctr">
          <a:solidFill>
            <a:schemeClr val="accent3">
              <a:hueOff val="8437698"/>
              <a:satOff val="-12660"/>
              <a:lumOff val="-2059"/>
              <a:alphaOff val="0"/>
            </a:schemeClr>
          </a:solidFill>
          <a:prstDash val="solid"/>
        </a:ln>
        <a:effectLst/>
      </dsp:spPr>
      <dsp:style>
        <a:lnRef idx="2">
          <a:scrgbClr r="0" g="0" b="0"/>
        </a:lnRef>
        <a:fillRef idx="1">
          <a:scrgbClr r="0" g="0" b="0"/>
        </a:fillRef>
        <a:effectRef idx="0">
          <a:scrgbClr r="0" g="0" b="0"/>
        </a:effectRef>
        <a:fontRef idx="minor"/>
      </dsp:style>
    </dsp:sp>
    <dsp:sp modelId="{7D773D67-56FF-4BD2-AFF4-4CEB8ED0AEDE}">
      <dsp:nvSpPr>
        <dsp:cNvPr id="0" name=""/>
        <dsp:cNvSpPr/>
      </dsp:nvSpPr>
      <dsp:spPr>
        <a:xfrm>
          <a:off x="365261" y="3055601"/>
          <a:ext cx="6836828" cy="590400"/>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505" tIns="0" rIns="196505" bIns="0" numCol="1" spcCol="1270" anchor="ctr" anchorCtr="0">
          <a:noAutofit/>
        </a:bodyPr>
        <a:lstStyle/>
        <a:p>
          <a:pPr marL="0" lvl="0" indent="0" algn="ctr" defTabSz="889000">
            <a:lnSpc>
              <a:spcPct val="15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Weekly updates kept everyone aligned.</a:t>
          </a:r>
          <a:endParaRPr lang="en-GB" sz="2000" kern="1200" dirty="0">
            <a:solidFill>
              <a:schemeClr val="tx1"/>
            </a:solidFill>
            <a:latin typeface="Times New Roman" panose="02020603050405020304" pitchFamily="18" charset="0"/>
            <a:cs typeface="Times New Roman" panose="02020603050405020304" pitchFamily="18" charset="0"/>
          </a:endParaRPr>
        </a:p>
      </dsp:txBody>
      <dsp:txXfrm>
        <a:off x="394082" y="3084422"/>
        <a:ext cx="6779186" cy="532758"/>
      </dsp:txXfrm>
    </dsp:sp>
    <dsp:sp modelId="{9CC625D4-B7EA-43E9-8659-F523FB091E6F}">
      <dsp:nvSpPr>
        <dsp:cNvPr id="0" name=""/>
        <dsp:cNvSpPr/>
      </dsp:nvSpPr>
      <dsp:spPr>
        <a:xfrm>
          <a:off x="0" y="4386088"/>
          <a:ext cx="7426960" cy="5040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6C9256AF-5A99-4A8F-A17D-4F6C4740E0F8}">
      <dsp:nvSpPr>
        <dsp:cNvPr id="0" name=""/>
        <dsp:cNvSpPr/>
      </dsp:nvSpPr>
      <dsp:spPr>
        <a:xfrm>
          <a:off x="457199" y="4043054"/>
          <a:ext cx="6667969" cy="667866"/>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505" tIns="0" rIns="196505" bIns="0" numCol="1" spcCol="1270" anchor="ctr" anchorCtr="0">
          <a:noAutofit/>
        </a:bodyPr>
        <a:lstStyle/>
        <a:p>
          <a:pPr marL="0" lvl="0" indent="0" algn="ctr" defTabSz="889000">
            <a:lnSpc>
              <a:spcPct val="150000"/>
            </a:lnSpc>
            <a:spcBef>
              <a:spcPct val="0"/>
            </a:spcBef>
            <a:spcAft>
              <a:spcPct val="35000"/>
            </a:spcAft>
            <a:buNone/>
          </a:pPr>
          <a:r>
            <a:rPr lang="en-US" sz="2000" kern="1200" dirty="0">
              <a:solidFill>
                <a:schemeClr val="tx1"/>
              </a:solidFill>
              <a:latin typeface="Times New Roman" panose="02020603050405020304" pitchFamily="18" charset="0"/>
              <a:cs typeface="Times New Roman" panose="02020603050405020304" pitchFamily="18" charset="0"/>
            </a:rPr>
            <a:t>Planning helped avoid delays and confusion (Nurbaeti, 2022</a:t>
          </a:r>
          <a:r>
            <a:rPr lang="en-GB" sz="2000" kern="1200" dirty="0">
              <a:solidFill>
                <a:schemeClr val="tx1"/>
              </a:solidFill>
              <a:latin typeface="Times New Roman" panose="02020603050405020304" pitchFamily="18" charset="0"/>
              <a:cs typeface="Times New Roman" panose="02020603050405020304" pitchFamily="18" charset="0"/>
            </a:rPr>
            <a:t>).</a:t>
          </a:r>
        </a:p>
      </dsp:txBody>
      <dsp:txXfrm>
        <a:off x="489802" y="4075657"/>
        <a:ext cx="6602763" cy="6026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1707-533D-4D82-9226-3EBDC7490BF3}">
      <dsp:nvSpPr>
        <dsp:cNvPr id="0" name=""/>
        <dsp:cNvSpPr/>
      </dsp:nvSpPr>
      <dsp:spPr>
        <a:xfrm>
          <a:off x="-222801" y="0"/>
          <a:ext cx="5105400" cy="5105400"/>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E9356E-80E7-4CA4-8B6E-7BE12DD921A6}">
      <dsp:nvSpPr>
        <dsp:cNvPr id="0" name=""/>
        <dsp:cNvSpPr/>
      </dsp:nvSpPr>
      <dsp:spPr>
        <a:xfrm>
          <a:off x="1711959" y="762002"/>
          <a:ext cx="4554389" cy="83162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Strong teams have structure and communication (</a:t>
          </a:r>
          <a:r>
            <a:rPr lang="en-US" sz="1800" kern="1200" dirty="0" err="1">
              <a:latin typeface="Times New Roman" panose="02020603050405020304" pitchFamily="18" charset="0"/>
              <a:cs typeface="Times New Roman" panose="02020603050405020304" pitchFamily="18" charset="0"/>
            </a:rPr>
            <a:t>Peramatzis</a:t>
          </a:r>
          <a:r>
            <a:rPr lang="en-US" sz="1800" kern="1200" dirty="0">
              <a:latin typeface="Times New Roman" panose="02020603050405020304" pitchFamily="18" charset="0"/>
              <a:cs typeface="Times New Roman" panose="02020603050405020304" pitchFamily="18" charset="0"/>
            </a:rPr>
            <a:t> and </a:t>
          </a:r>
          <a:r>
            <a:rPr lang="en-US" sz="1800" kern="1200" dirty="0" err="1">
              <a:latin typeface="Times New Roman" panose="02020603050405020304" pitchFamily="18" charset="0"/>
              <a:cs typeface="Times New Roman" panose="02020603050405020304" pitchFamily="18" charset="0"/>
            </a:rPr>
            <a:t>Galanakis</a:t>
          </a:r>
          <a:r>
            <a:rPr lang="en-US" sz="1800" kern="1200" dirty="0">
              <a:latin typeface="Times New Roman" panose="02020603050405020304" pitchFamily="18" charset="0"/>
              <a:cs typeface="Times New Roman" panose="02020603050405020304" pitchFamily="18" charset="0"/>
            </a:rPr>
            <a:t>, 2022</a:t>
          </a:r>
          <a:r>
            <a:rPr lang="en-US" sz="1800" b="0" kern="1200" dirty="0">
              <a:latin typeface="Times New Roman" panose="02020603050405020304" pitchFamily="18" charset="0"/>
              <a:cs typeface="Times New Roman" panose="02020603050405020304" pitchFamily="18" charset="0"/>
            </a:rPr>
            <a:t>).</a:t>
          </a:r>
          <a:endParaRPr lang="en-GB" sz="1800" b="0" kern="1200" dirty="0">
            <a:latin typeface="Times New Roman" panose="02020603050405020304" pitchFamily="18" charset="0"/>
            <a:cs typeface="Times New Roman" panose="02020603050405020304" pitchFamily="18" charset="0"/>
          </a:endParaRPr>
        </a:p>
      </dsp:txBody>
      <dsp:txXfrm>
        <a:off x="1752555" y="802598"/>
        <a:ext cx="4473197" cy="750429"/>
      </dsp:txXfrm>
    </dsp:sp>
    <dsp:sp modelId="{7C366E76-EDF5-4D98-AD87-2971F85D06FE}">
      <dsp:nvSpPr>
        <dsp:cNvPr id="0" name=""/>
        <dsp:cNvSpPr/>
      </dsp:nvSpPr>
      <dsp:spPr>
        <a:xfrm>
          <a:off x="1695665" y="1702574"/>
          <a:ext cx="4586977" cy="1010495"/>
        </a:xfrm>
        <a:prstGeom prst="roundRect">
          <a:avLst/>
        </a:prstGeom>
        <a:solidFill>
          <a:schemeClr val="lt1">
            <a:alpha val="90000"/>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Poor teams lack leadership and clarity (</a:t>
          </a:r>
          <a:r>
            <a:rPr lang="en-US" sz="1800" kern="1200" dirty="0">
              <a:latin typeface="Times New Roman" panose="02020603050405020304" pitchFamily="18" charset="0"/>
              <a:cs typeface="Times New Roman" panose="02020603050405020304" pitchFamily="18" charset="0"/>
            </a:rPr>
            <a:t>Morse, 2023</a:t>
          </a:r>
          <a:r>
            <a:rPr lang="en-US" sz="1800" b="0" kern="1200" dirty="0">
              <a:latin typeface="Times New Roman" panose="02020603050405020304" pitchFamily="18" charset="0"/>
              <a:cs typeface="Times New Roman" panose="02020603050405020304" pitchFamily="18" charset="0"/>
            </a:rPr>
            <a:t>).</a:t>
          </a:r>
          <a:endParaRPr lang="en-GB" sz="1800" b="0" kern="1200" dirty="0">
            <a:latin typeface="Times New Roman" panose="02020603050405020304" pitchFamily="18" charset="0"/>
            <a:cs typeface="Times New Roman" panose="02020603050405020304" pitchFamily="18" charset="0"/>
          </a:endParaRPr>
        </a:p>
      </dsp:txBody>
      <dsp:txXfrm>
        <a:off x="1744993" y="1751902"/>
        <a:ext cx="4488321" cy="911839"/>
      </dsp:txXfrm>
    </dsp:sp>
    <dsp:sp modelId="{C73FEA04-3469-4B16-8062-EBD8DE558291}">
      <dsp:nvSpPr>
        <dsp:cNvPr id="0" name=""/>
        <dsp:cNvSpPr/>
      </dsp:nvSpPr>
      <dsp:spPr>
        <a:xfrm>
          <a:off x="1720720" y="2803492"/>
          <a:ext cx="4536867" cy="992914"/>
        </a:xfrm>
        <a:prstGeom prst="roundRect">
          <a:avLst/>
        </a:prstGeom>
        <a:solidFill>
          <a:schemeClr val="lt1">
            <a:alpha val="90000"/>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Our team showed balance and commitment.  We met deadlines and worked cooperatively.</a:t>
          </a:r>
          <a:endParaRPr lang="en-GB" sz="1800" b="0" kern="1200" dirty="0">
            <a:latin typeface="Times New Roman" panose="02020603050405020304" pitchFamily="18" charset="0"/>
            <a:cs typeface="Times New Roman" panose="02020603050405020304" pitchFamily="18" charset="0"/>
          </a:endParaRPr>
        </a:p>
      </dsp:txBody>
      <dsp:txXfrm>
        <a:off x="1769190" y="2851962"/>
        <a:ext cx="4439927" cy="895974"/>
      </dsp:txXfrm>
    </dsp:sp>
    <dsp:sp modelId="{93F6110B-F2C7-4D28-B3CE-4ED44B256421}">
      <dsp:nvSpPr>
        <dsp:cNvPr id="0" name=""/>
        <dsp:cNvSpPr/>
      </dsp:nvSpPr>
      <dsp:spPr>
        <a:xfrm>
          <a:off x="1694503" y="3943903"/>
          <a:ext cx="4589300" cy="83162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0" kern="1200" dirty="0">
              <a:latin typeface="Times New Roman" panose="02020603050405020304" pitchFamily="18" charset="0"/>
              <a:cs typeface="Times New Roman" panose="02020603050405020304" pitchFamily="18" charset="0"/>
            </a:rPr>
            <a:t>Good teamwork leads to better results (</a:t>
          </a:r>
          <a:r>
            <a:rPr lang="en-US" sz="1800" kern="1200" dirty="0">
              <a:latin typeface="Times New Roman" panose="02020603050405020304" pitchFamily="18" charset="0"/>
              <a:cs typeface="Times New Roman" panose="02020603050405020304" pitchFamily="18" charset="0"/>
            </a:rPr>
            <a:t>Nurbaeti, 2022</a:t>
          </a:r>
          <a:r>
            <a:rPr lang="en-US" sz="1800" b="0" kern="1200" dirty="0">
              <a:latin typeface="Times New Roman" panose="02020603050405020304" pitchFamily="18" charset="0"/>
              <a:cs typeface="Times New Roman" panose="02020603050405020304" pitchFamily="18" charset="0"/>
            </a:rPr>
            <a:t>).</a:t>
          </a:r>
          <a:endParaRPr lang="en-GB" sz="1800" b="0" kern="1200" dirty="0">
            <a:latin typeface="Times New Roman" panose="02020603050405020304" pitchFamily="18" charset="0"/>
            <a:cs typeface="Times New Roman" panose="02020603050405020304" pitchFamily="18" charset="0"/>
          </a:endParaRPr>
        </a:p>
      </dsp:txBody>
      <dsp:txXfrm>
        <a:off x="1735099" y="3984499"/>
        <a:ext cx="4508108" cy="75042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4A0A8189-B327-4E84-8660-DBAC483DD49A}" type="datetimeFigureOut">
              <a:rPr lang="en-GB" smtClean="0"/>
              <a:t>28/06/2025</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3B7C0A68-881D-412F-8F2F-6F931FA08769}" type="slidenum">
              <a:rPr lang="en-GB" smtClean="0"/>
              <a:t>‹#›</a:t>
            </a:fld>
            <a:endParaRPr lang="en-GB"/>
          </a:p>
        </p:txBody>
      </p:sp>
    </p:spTree>
    <p:extLst>
      <p:ext uri="{BB962C8B-B14F-4D97-AF65-F5344CB8AC3E}">
        <p14:creationId xmlns:p14="http://schemas.microsoft.com/office/powerpoint/2010/main" val="3959527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1</a:t>
            </a:fld>
            <a:endParaRPr lang="en-GB"/>
          </a:p>
        </p:txBody>
      </p:sp>
    </p:spTree>
    <p:extLst>
      <p:ext uri="{BB962C8B-B14F-4D97-AF65-F5344CB8AC3E}">
        <p14:creationId xmlns:p14="http://schemas.microsoft.com/office/powerpoint/2010/main" val="422884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effective team is one that has a common purpose, has a free flow of communication and gives credit to the input of any member (Gosselin and Bonnstetter, 2023). Accountability and mutual trust are essential. Teams also work well when individual responsibilities are well spelt out and when there is a common insight on the objectives (Michaelsen and Sweet, 2023). The culture of cooperation is built on consistency, coherence, and valuable commonality.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2</a:t>
            </a:fld>
            <a:endParaRPr lang="en-GB"/>
          </a:p>
        </p:txBody>
      </p:sp>
    </p:spTree>
    <p:extLst>
      <p:ext uri="{BB962C8B-B14F-4D97-AF65-F5344CB8AC3E}">
        <p14:creationId xmlns:p14="http://schemas.microsoft.com/office/powerpoint/2010/main" val="2880379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leadership leads to performance. Leaders lead by example by being inspirational because of vision and direction; the element of control is done away with in successful teams (Bakker et al., 2023). As an example, transformational leadership promotes motivation, creativity, and ownership. The group leader monitored the members, delegated tasks according to their strengths, and fostered problem-solving (Nurbaeti, 2022). This assisted in sustaining cohesiveness and development in the project.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3</a:t>
            </a:fld>
            <a:endParaRPr lang="en-GB"/>
          </a:p>
        </p:txBody>
      </p:sp>
    </p:spTree>
    <p:extLst>
      <p:ext uri="{BB962C8B-B14F-4D97-AF65-F5344CB8AC3E}">
        <p14:creationId xmlns:p14="http://schemas.microsoft.com/office/powerpoint/2010/main" val="1150799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Motivated team staff are more dedicated and efficient. The Two-Factor Theory provided by Herzberg emphasises the role of such factors as recognition, responsibility, and achievement that help to create motivation (</a:t>
            </a:r>
            <a:r>
              <a:rPr lang="en-US" sz="1200" kern="1200" dirty="0" err="1">
                <a:solidFill>
                  <a:schemeClr val="tx1"/>
                </a:solidFill>
                <a:effectLst/>
                <a:latin typeface="+mn-lt"/>
                <a:ea typeface="+mn-ea"/>
                <a:cs typeface="+mn-cs"/>
              </a:rPr>
              <a:t>Peramatzis</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Galanakis</a:t>
            </a:r>
            <a:r>
              <a:rPr lang="en-US" sz="1200" kern="1200" dirty="0">
                <a:solidFill>
                  <a:schemeClr val="tx1"/>
                </a:solidFill>
                <a:effectLst/>
                <a:latin typeface="+mn-lt"/>
                <a:ea typeface="+mn-ea"/>
                <a:cs typeface="+mn-cs"/>
              </a:rPr>
              <a:t>, 2022). The members of the team were active in our group, and this was due to fair sharing of the work as well as recognition of contributions in our meetings (Anwar et al., 2021). The team maintained good performance due to the creation of a good environment with defined individual responsibilities.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4</a:t>
            </a:fld>
            <a:endParaRPr lang="en-GB"/>
          </a:p>
        </p:txBody>
      </p:sp>
    </p:spTree>
    <p:extLst>
      <p:ext uri="{BB962C8B-B14F-4D97-AF65-F5344CB8AC3E}">
        <p14:creationId xmlns:p14="http://schemas.microsoft.com/office/powerpoint/2010/main" val="1762897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model introduced by Tuckman is based on where teams go through five stages: Forming, Storming, Norming, Performing and Adjourning. The initial stage was associated with exploring roles (forming) and disagreements (storming) (</a:t>
            </a:r>
            <a:r>
              <a:rPr lang="en-US" sz="1200" kern="1200" dirty="0" err="1">
                <a:solidFill>
                  <a:schemeClr val="tx1"/>
                </a:solidFill>
                <a:effectLst/>
                <a:latin typeface="+mn-lt"/>
                <a:ea typeface="+mn-ea"/>
                <a:cs typeface="+mn-cs"/>
              </a:rPr>
              <a:t>Zirar</a:t>
            </a:r>
            <a:r>
              <a:rPr lang="en-US" sz="1200" kern="1200" dirty="0">
                <a:solidFill>
                  <a:schemeClr val="tx1"/>
                </a:solidFill>
                <a:effectLst/>
                <a:latin typeface="+mn-lt"/>
                <a:ea typeface="+mn-ea"/>
                <a:cs typeface="+mn-cs"/>
              </a:rPr>
              <a:t> et al., 2025). The team coped with this by enhancing communication, which resulted in norming and then performing when collaboration occurred very smoothly and effectively (Bakker et al., 2023). By identifying these stages, it was possible to predict and deal with difficulties.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5</a:t>
            </a:fld>
            <a:endParaRPr lang="en-GB"/>
          </a:p>
        </p:txBody>
      </p:sp>
    </p:spTree>
    <p:extLst>
      <p:ext uri="{BB962C8B-B14F-4D97-AF65-F5344CB8AC3E}">
        <p14:creationId xmlns:p14="http://schemas.microsoft.com/office/powerpoint/2010/main" val="3395478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the Team Role Theory developed by Belbin, there are nine types of roles which can make the team successful: Coordinator, Implementer, and Plant (Belbin, 2010). Our team consisted of a Completer-Finisher, who was the person focused on accuracy, and a Coordinator involved in the planning (Michaelsen and Sweet, 2023). There was a definite role clarity that avoided confusion and gave each member an opportunity to do what they do best (Anwar et al., 2021). The balanced roles guaranteed the effectiveness and inclusion of teamwork.</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6</a:t>
            </a:fld>
            <a:endParaRPr lang="en-GB"/>
          </a:p>
        </p:txBody>
      </p:sp>
    </p:spTree>
    <p:extLst>
      <p:ext uri="{BB962C8B-B14F-4D97-AF65-F5344CB8AC3E}">
        <p14:creationId xmlns:p14="http://schemas.microsoft.com/office/powerpoint/2010/main" val="2389101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SMART goals are specific, measurable, achievable, and relevant time limits that are used by the team to define our work. The team provided every member with deadline-related tasks and managed the progress with the Trello tool (Nurbaeti, 2022). Weekly updates and minimised miscommunication ensured accountability. Well-organised goal-setting helped our group gain direction and enthusiasm for the task.</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7</a:t>
            </a:fld>
            <a:endParaRPr lang="en-GB"/>
          </a:p>
        </p:txBody>
      </p:sp>
    </p:spTree>
    <p:extLst>
      <p:ext uri="{BB962C8B-B14F-4D97-AF65-F5344CB8AC3E}">
        <p14:creationId xmlns:p14="http://schemas.microsoft.com/office/powerpoint/2010/main" val="3640225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beginning, the team settled on simple ground rules: keep deadlines, show up in meetings and communicate effectively (</a:t>
            </a:r>
            <a:r>
              <a:rPr lang="en-US" sz="1200" kern="1200" dirty="0" err="1">
                <a:solidFill>
                  <a:schemeClr val="tx1"/>
                </a:solidFill>
                <a:effectLst/>
                <a:latin typeface="+mn-lt"/>
                <a:ea typeface="+mn-ea"/>
                <a:cs typeface="+mn-cs"/>
              </a:rPr>
              <a:t>Roels</a:t>
            </a:r>
            <a:r>
              <a:rPr lang="en-US" sz="1200" kern="1200" dirty="0">
                <a:solidFill>
                  <a:schemeClr val="tx1"/>
                </a:solidFill>
                <a:effectLst/>
                <a:latin typeface="+mn-lt"/>
                <a:ea typeface="+mn-ea"/>
                <a:cs typeface="+mn-cs"/>
              </a:rPr>
              <a:t> and Corbett, 2024)—this minimised misunderstanding and expectations. On occasions when problems arose, like the late submission, we discussed it openly according to our ground rules (Morse, 2023). Practical instructions and collective responsibility made everybody accountable and less </a:t>
            </a:r>
            <a:r>
              <a:rPr lang="en-US" sz="1200" kern="1200" dirty="0" err="1">
                <a:solidFill>
                  <a:schemeClr val="tx1"/>
                </a:solidFill>
                <a:effectLst/>
                <a:latin typeface="+mn-lt"/>
                <a:ea typeface="+mn-ea"/>
                <a:cs typeface="+mn-cs"/>
              </a:rPr>
              <a:t>stressOur</a:t>
            </a:r>
            <a:r>
              <a:rPr lang="en-US" sz="1200" kern="1200" dirty="0">
                <a:solidFill>
                  <a:schemeClr val="tx1"/>
                </a:solidFill>
                <a:effectLst/>
                <a:latin typeface="+mn-lt"/>
                <a:ea typeface="+mn-ea"/>
                <a:cs typeface="+mn-cs"/>
              </a:rPr>
              <a:t> team demonstrated how structure, motivation, and trust will achieve improved results compared to a similar group that lacked any structure, motivation, and confidence (</a:t>
            </a:r>
            <a:r>
              <a:rPr lang="en-US" sz="1200" kern="1200" dirty="0" err="1">
                <a:solidFill>
                  <a:schemeClr val="tx1"/>
                </a:solidFill>
                <a:effectLst/>
                <a:latin typeface="+mn-lt"/>
                <a:ea typeface="+mn-ea"/>
                <a:cs typeface="+mn-cs"/>
              </a:rPr>
              <a:t>Peramatzis</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Galanakis</a:t>
            </a:r>
            <a:r>
              <a:rPr lang="en-US" sz="1200" kern="1200" dirty="0">
                <a:solidFill>
                  <a:schemeClr val="tx1"/>
                </a:solidFill>
                <a:effectLst/>
                <a:latin typeface="+mn-lt"/>
                <a:ea typeface="+mn-ea"/>
                <a:cs typeface="+mn-cs"/>
              </a:rPr>
              <a:t>, 2022). They were unorganised and unbalanced in their work, which was cohesive and timely on our part. This experience demonstrated that effective teams rest on communication, goal alignment, and good team culture.</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8</a:t>
            </a:fld>
            <a:endParaRPr lang="en-GB"/>
          </a:p>
        </p:txBody>
      </p:sp>
    </p:spTree>
    <p:extLst>
      <p:ext uri="{BB962C8B-B14F-4D97-AF65-F5344CB8AC3E}">
        <p14:creationId xmlns:p14="http://schemas.microsoft.com/office/powerpoint/2010/main" val="1039996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6/28/2025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6/28/2025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6/28/2025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4171950" cy="6858000"/>
          </a:xfrm>
          <a:custGeom>
            <a:avLst/>
            <a:gdLst/>
            <a:ahLst/>
            <a:cxnLst/>
            <a:rect l="l" t="t" r="r" b="b"/>
            <a:pathLst>
              <a:path w="4171950" h="6858000">
                <a:moveTo>
                  <a:pt x="2262124" y="0"/>
                </a:moveTo>
                <a:lnTo>
                  <a:pt x="0" y="0"/>
                </a:lnTo>
                <a:lnTo>
                  <a:pt x="0" y="6857999"/>
                </a:lnTo>
                <a:lnTo>
                  <a:pt x="2262124" y="6857999"/>
                </a:lnTo>
                <a:lnTo>
                  <a:pt x="2390521" y="6775778"/>
                </a:lnTo>
                <a:lnTo>
                  <a:pt x="2430159" y="6748686"/>
                </a:lnTo>
                <a:lnTo>
                  <a:pt x="2469457" y="6721137"/>
                </a:lnTo>
                <a:lnTo>
                  <a:pt x="2508411" y="6693136"/>
                </a:lnTo>
                <a:lnTo>
                  <a:pt x="2547016" y="6664686"/>
                </a:lnTo>
                <a:lnTo>
                  <a:pt x="2585269" y="6635792"/>
                </a:lnTo>
                <a:lnTo>
                  <a:pt x="2623167" y="6606457"/>
                </a:lnTo>
                <a:lnTo>
                  <a:pt x="2660705" y="6576685"/>
                </a:lnTo>
                <a:lnTo>
                  <a:pt x="2697880" y="6546479"/>
                </a:lnTo>
                <a:lnTo>
                  <a:pt x="2734687" y="6515844"/>
                </a:lnTo>
                <a:lnTo>
                  <a:pt x="2771123" y="6484784"/>
                </a:lnTo>
                <a:lnTo>
                  <a:pt x="2807185" y="6453301"/>
                </a:lnTo>
                <a:lnTo>
                  <a:pt x="2842867" y="6421401"/>
                </a:lnTo>
                <a:lnTo>
                  <a:pt x="2878168" y="6389086"/>
                </a:lnTo>
                <a:lnTo>
                  <a:pt x="2913081" y="6356362"/>
                </a:lnTo>
                <a:lnTo>
                  <a:pt x="2947605" y="6323230"/>
                </a:lnTo>
                <a:lnTo>
                  <a:pt x="2981734" y="6289696"/>
                </a:lnTo>
                <a:lnTo>
                  <a:pt x="3015466" y="6255763"/>
                </a:lnTo>
                <a:lnTo>
                  <a:pt x="3048796" y="6221435"/>
                </a:lnTo>
                <a:lnTo>
                  <a:pt x="3081721" y="6186716"/>
                </a:lnTo>
                <a:lnTo>
                  <a:pt x="3114236" y="6151609"/>
                </a:lnTo>
                <a:lnTo>
                  <a:pt x="3146338" y="6116118"/>
                </a:lnTo>
                <a:lnTo>
                  <a:pt x="3178023" y="6080248"/>
                </a:lnTo>
                <a:lnTo>
                  <a:pt x="3209288" y="6044002"/>
                </a:lnTo>
                <a:lnTo>
                  <a:pt x="3240128" y="6007384"/>
                </a:lnTo>
                <a:lnTo>
                  <a:pt x="3270539" y="5970397"/>
                </a:lnTo>
                <a:lnTo>
                  <a:pt x="3300519" y="5933046"/>
                </a:lnTo>
                <a:lnTo>
                  <a:pt x="3330062" y="5895333"/>
                </a:lnTo>
                <a:lnTo>
                  <a:pt x="3359165" y="5857265"/>
                </a:lnTo>
                <a:lnTo>
                  <a:pt x="3387825" y="5818842"/>
                </a:lnTo>
                <a:lnTo>
                  <a:pt x="3416037" y="5780071"/>
                </a:lnTo>
                <a:lnTo>
                  <a:pt x="3443798" y="5740954"/>
                </a:lnTo>
                <a:lnTo>
                  <a:pt x="3471104" y="5701496"/>
                </a:lnTo>
                <a:lnTo>
                  <a:pt x="3497950" y="5661700"/>
                </a:lnTo>
                <a:lnTo>
                  <a:pt x="3524334" y="5621569"/>
                </a:lnTo>
                <a:lnTo>
                  <a:pt x="3550252" y="5581109"/>
                </a:lnTo>
                <a:lnTo>
                  <a:pt x="3575698" y="5540322"/>
                </a:lnTo>
                <a:lnTo>
                  <a:pt x="3600671" y="5499213"/>
                </a:lnTo>
                <a:lnTo>
                  <a:pt x="3625166" y="5457784"/>
                </a:lnTo>
                <a:lnTo>
                  <a:pt x="3649178" y="5416041"/>
                </a:lnTo>
                <a:lnTo>
                  <a:pt x="3672705" y="5373987"/>
                </a:lnTo>
                <a:lnTo>
                  <a:pt x="3695743" y="5331626"/>
                </a:lnTo>
                <a:lnTo>
                  <a:pt x="3718287" y="5288961"/>
                </a:lnTo>
                <a:lnTo>
                  <a:pt x="3740334" y="5245996"/>
                </a:lnTo>
                <a:lnTo>
                  <a:pt x="3761879" y="5202736"/>
                </a:lnTo>
                <a:lnTo>
                  <a:pt x="3782920" y="5159183"/>
                </a:lnTo>
                <a:lnTo>
                  <a:pt x="3803453" y="5115342"/>
                </a:lnTo>
                <a:lnTo>
                  <a:pt x="3823473" y="5071217"/>
                </a:lnTo>
                <a:lnTo>
                  <a:pt x="3842976" y="5026811"/>
                </a:lnTo>
                <a:lnTo>
                  <a:pt x="3861960" y="4982129"/>
                </a:lnTo>
                <a:lnTo>
                  <a:pt x="3880420" y="4937174"/>
                </a:lnTo>
                <a:lnTo>
                  <a:pt x="3898351" y="4891949"/>
                </a:lnTo>
                <a:lnTo>
                  <a:pt x="3915752" y="4846459"/>
                </a:lnTo>
                <a:lnTo>
                  <a:pt x="3932617" y="4800708"/>
                </a:lnTo>
                <a:lnTo>
                  <a:pt x="3948942" y="4754699"/>
                </a:lnTo>
                <a:lnTo>
                  <a:pt x="3964725" y="4708436"/>
                </a:lnTo>
                <a:lnTo>
                  <a:pt x="3979961" y="4661923"/>
                </a:lnTo>
                <a:lnTo>
                  <a:pt x="3994646" y="4615164"/>
                </a:lnTo>
                <a:lnTo>
                  <a:pt x="4008776" y="4568162"/>
                </a:lnTo>
                <a:lnTo>
                  <a:pt x="4022349" y="4520922"/>
                </a:lnTo>
                <a:lnTo>
                  <a:pt x="4035359" y="4473447"/>
                </a:lnTo>
                <a:lnTo>
                  <a:pt x="4047803" y="4425741"/>
                </a:lnTo>
                <a:lnTo>
                  <a:pt x="4059677" y="4377808"/>
                </a:lnTo>
                <a:lnTo>
                  <a:pt x="4070978" y="4329652"/>
                </a:lnTo>
                <a:lnTo>
                  <a:pt x="4081701" y="4281276"/>
                </a:lnTo>
                <a:lnTo>
                  <a:pt x="4091844" y="4232684"/>
                </a:lnTo>
                <a:lnTo>
                  <a:pt x="4101401" y="4183881"/>
                </a:lnTo>
                <a:lnTo>
                  <a:pt x="4110369" y="4134870"/>
                </a:lnTo>
                <a:lnTo>
                  <a:pt x="4118744" y="4085654"/>
                </a:lnTo>
                <a:lnTo>
                  <a:pt x="4126523" y="4036238"/>
                </a:lnTo>
                <a:lnTo>
                  <a:pt x="4133702" y="3986625"/>
                </a:lnTo>
                <a:lnTo>
                  <a:pt x="4140276" y="3936819"/>
                </a:lnTo>
                <a:lnTo>
                  <a:pt x="4146242" y="3886825"/>
                </a:lnTo>
                <a:lnTo>
                  <a:pt x="4151597" y="3836645"/>
                </a:lnTo>
                <a:lnTo>
                  <a:pt x="4156336" y="3786284"/>
                </a:lnTo>
                <a:lnTo>
                  <a:pt x="4160455" y="3735745"/>
                </a:lnTo>
                <a:lnTo>
                  <a:pt x="4163952" y="3685033"/>
                </a:lnTo>
                <a:lnTo>
                  <a:pt x="4166821" y="3634151"/>
                </a:lnTo>
                <a:lnTo>
                  <a:pt x="4169059" y="3583103"/>
                </a:lnTo>
                <a:lnTo>
                  <a:pt x="4170662" y="3531892"/>
                </a:lnTo>
                <a:lnTo>
                  <a:pt x="4171627" y="3480523"/>
                </a:lnTo>
                <a:lnTo>
                  <a:pt x="4171950" y="3429000"/>
                </a:lnTo>
                <a:lnTo>
                  <a:pt x="4171627" y="3377476"/>
                </a:lnTo>
                <a:lnTo>
                  <a:pt x="4170662" y="3326107"/>
                </a:lnTo>
                <a:lnTo>
                  <a:pt x="4169059" y="3274897"/>
                </a:lnTo>
                <a:lnTo>
                  <a:pt x="4166821" y="3223849"/>
                </a:lnTo>
                <a:lnTo>
                  <a:pt x="4163952" y="3172967"/>
                </a:lnTo>
                <a:lnTo>
                  <a:pt x="4160455" y="3122255"/>
                </a:lnTo>
                <a:lnTo>
                  <a:pt x="4156336" y="3071716"/>
                </a:lnTo>
                <a:lnTo>
                  <a:pt x="4151597" y="3021356"/>
                </a:lnTo>
                <a:lnTo>
                  <a:pt x="4146242" y="2971176"/>
                </a:lnTo>
                <a:lnTo>
                  <a:pt x="4140276" y="2921182"/>
                </a:lnTo>
                <a:lnTo>
                  <a:pt x="4133702" y="2871377"/>
                </a:lnTo>
                <a:lnTo>
                  <a:pt x="4126523" y="2821765"/>
                </a:lnTo>
                <a:lnTo>
                  <a:pt x="4118744" y="2772349"/>
                </a:lnTo>
                <a:lnTo>
                  <a:pt x="4110369" y="2723134"/>
                </a:lnTo>
                <a:lnTo>
                  <a:pt x="4101401" y="2674123"/>
                </a:lnTo>
                <a:lnTo>
                  <a:pt x="4091844" y="2625320"/>
                </a:lnTo>
                <a:lnTo>
                  <a:pt x="4081701" y="2576729"/>
                </a:lnTo>
                <a:lnTo>
                  <a:pt x="4070978" y="2528354"/>
                </a:lnTo>
                <a:lnTo>
                  <a:pt x="4059677" y="2480198"/>
                </a:lnTo>
                <a:lnTo>
                  <a:pt x="4047803" y="2432266"/>
                </a:lnTo>
                <a:lnTo>
                  <a:pt x="4035359" y="2384560"/>
                </a:lnTo>
                <a:lnTo>
                  <a:pt x="4022349" y="2337086"/>
                </a:lnTo>
                <a:lnTo>
                  <a:pt x="4008776" y="2289846"/>
                </a:lnTo>
                <a:lnTo>
                  <a:pt x="3994646" y="2242846"/>
                </a:lnTo>
                <a:lnTo>
                  <a:pt x="3979961" y="2196087"/>
                </a:lnTo>
                <a:lnTo>
                  <a:pt x="3964725" y="2149575"/>
                </a:lnTo>
                <a:lnTo>
                  <a:pt x="3948942" y="2103312"/>
                </a:lnTo>
                <a:lnTo>
                  <a:pt x="3932617" y="2057304"/>
                </a:lnTo>
                <a:lnTo>
                  <a:pt x="3915752" y="2011553"/>
                </a:lnTo>
                <a:lnTo>
                  <a:pt x="3898351" y="1966064"/>
                </a:lnTo>
                <a:lnTo>
                  <a:pt x="3880420" y="1920840"/>
                </a:lnTo>
                <a:lnTo>
                  <a:pt x="3861960" y="1875885"/>
                </a:lnTo>
                <a:lnTo>
                  <a:pt x="3842976" y="1831203"/>
                </a:lnTo>
                <a:lnTo>
                  <a:pt x="3823473" y="1786797"/>
                </a:lnTo>
                <a:lnTo>
                  <a:pt x="3803453" y="1742673"/>
                </a:lnTo>
                <a:lnTo>
                  <a:pt x="3782920" y="1698832"/>
                </a:lnTo>
                <a:lnTo>
                  <a:pt x="3761879" y="1655280"/>
                </a:lnTo>
                <a:lnTo>
                  <a:pt x="3740334" y="1612020"/>
                </a:lnTo>
                <a:lnTo>
                  <a:pt x="3718287" y="1569055"/>
                </a:lnTo>
                <a:lnTo>
                  <a:pt x="3695743" y="1526391"/>
                </a:lnTo>
                <a:lnTo>
                  <a:pt x="3672705" y="1484029"/>
                </a:lnTo>
                <a:lnTo>
                  <a:pt x="3649178" y="1441975"/>
                </a:lnTo>
                <a:lnTo>
                  <a:pt x="3625166" y="1400232"/>
                </a:lnTo>
                <a:lnTo>
                  <a:pt x="3600671" y="1358804"/>
                </a:lnTo>
                <a:lnTo>
                  <a:pt x="3575698" y="1317694"/>
                </a:lnTo>
                <a:lnTo>
                  <a:pt x="3550252" y="1276907"/>
                </a:lnTo>
                <a:lnTo>
                  <a:pt x="3524334" y="1236446"/>
                </a:lnTo>
                <a:lnTo>
                  <a:pt x="3497950" y="1196316"/>
                </a:lnTo>
                <a:lnTo>
                  <a:pt x="3471104" y="1156519"/>
                </a:lnTo>
                <a:lnTo>
                  <a:pt x="3443798" y="1117060"/>
                </a:lnTo>
                <a:lnTo>
                  <a:pt x="3416037" y="1077943"/>
                </a:lnTo>
                <a:lnTo>
                  <a:pt x="3387825" y="1039171"/>
                </a:lnTo>
                <a:lnTo>
                  <a:pt x="3359165" y="1000748"/>
                </a:lnTo>
                <a:lnTo>
                  <a:pt x="3330062" y="962678"/>
                </a:lnTo>
                <a:lnTo>
                  <a:pt x="3300519" y="924965"/>
                </a:lnTo>
                <a:lnTo>
                  <a:pt x="3270539" y="887613"/>
                </a:lnTo>
                <a:lnTo>
                  <a:pt x="3240128" y="850625"/>
                </a:lnTo>
                <a:lnTo>
                  <a:pt x="3209288" y="814006"/>
                </a:lnTo>
                <a:lnTo>
                  <a:pt x="3178023" y="777758"/>
                </a:lnTo>
                <a:lnTo>
                  <a:pt x="3146338" y="741886"/>
                </a:lnTo>
                <a:lnTo>
                  <a:pt x="3114236" y="706395"/>
                </a:lnTo>
                <a:lnTo>
                  <a:pt x="3081721" y="671286"/>
                </a:lnTo>
                <a:lnTo>
                  <a:pt x="3048796" y="636565"/>
                </a:lnTo>
                <a:lnTo>
                  <a:pt x="3015466" y="602235"/>
                </a:lnTo>
                <a:lnTo>
                  <a:pt x="2981734" y="568300"/>
                </a:lnTo>
                <a:lnTo>
                  <a:pt x="2947605" y="534764"/>
                </a:lnTo>
                <a:lnTo>
                  <a:pt x="2913081" y="501631"/>
                </a:lnTo>
                <a:lnTo>
                  <a:pt x="2878168" y="468903"/>
                </a:lnTo>
                <a:lnTo>
                  <a:pt x="2842867" y="436586"/>
                </a:lnTo>
                <a:lnTo>
                  <a:pt x="2807185" y="404684"/>
                </a:lnTo>
                <a:lnTo>
                  <a:pt x="2771123" y="373198"/>
                </a:lnTo>
                <a:lnTo>
                  <a:pt x="2734687" y="342135"/>
                </a:lnTo>
                <a:lnTo>
                  <a:pt x="2697880" y="311497"/>
                </a:lnTo>
                <a:lnTo>
                  <a:pt x="2660705" y="281288"/>
                </a:lnTo>
                <a:lnTo>
                  <a:pt x="2623167" y="251513"/>
                </a:lnTo>
                <a:lnTo>
                  <a:pt x="2585269" y="222174"/>
                </a:lnTo>
                <a:lnTo>
                  <a:pt x="2547016" y="193276"/>
                </a:lnTo>
                <a:lnTo>
                  <a:pt x="2508411" y="164823"/>
                </a:lnTo>
                <a:lnTo>
                  <a:pt x="2469457" y="136818"/>
                </a:lnTo>
                <a:lnTo>
                  <a:pt x="2430159" y="109265"/>
                </a:lnTo>
                <a:lnTo>
                  <a:pt x="2390521" y="82169"/>
                </a:lnTo>
                <a:lnTo>
                  <a:pt x="2262124" y="0"/>
                </a:lnTo>
                <a:close/>
              </a:path>
            </a:pathLst>
          </a:custGeom>
          <a:solidFill>
            <a:srgbClr val="EC7C3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6/28/2025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6/28/2025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17575" y="307593"/>
            <a:ext cx="8162925" cy="130175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1987550" y="3297935"/>
            <a:ext cx="8216900" cy="278637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6/28/2025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9.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10886"/>
            <a:ext cx="12192000" cy="4352925"/>
            <a:chOff x="0" y="0"/>
            <a:chExt cx="12192000" cy="4352925"/>
          </a:xfrm>
        </p:grpSpPr>
        <p:pic>
          <p:nvPicPr>
            <p:cNvPr id="3" name="object 3"/>
            <p:cNvPicPr/>
            <p:nvPr/>
          </p:nvPicPr>
          <p:blipFill>
            <a:blip r:embed="rId3" cstate="print"/>
            <a:stretch>
              <a:fillRect/>
            </a:stretch>
          </p:blipFill>
          <p:spPr>
            <a:xfrm>
              <a:off x="0" y="0"/>
              <a:ext cx="12192000" cy="4352925"/>
            </a:xfrm>
            <a:prstGeom prst="rect">
              <a:avLst/>
            </a:prstGeom>
          </p:spPr>
        </p:pic>
        <p:pic>
          <p:nvPicPr>
            <p:cNvPr id="4" name="object 4"/>
            <p:cNvPicPr/>
            <p:nvPr/>
          </p:nvPicPr>
          <p:blipFill>
            <a:blip r:embed="rId4" cstate="print"/>
            <a:stretch>
              <a:fillRect/>
            </a:stretch>
          </p:blipFill>
          <p:spPr>
            <a:xfrm>
              <a:off x="0" y="0"/>
              <a:ext cx="12192000" cy="4352925"/>
            </a:xfrm>
            <a:prstGeom prst="rect">
              <a:avLst/>
            </a:prstGeom>
          </p:spPr>
        </p:pic>
      </p:grpSp>
      <p:sp>
        <p:nvSpPr>
          <p:cNvPr id="5" name="object 5"/>
          <p:cNvSpPr txBox="1">
            <a:spLocks noGrp="1"/>
          </p:cNvSpPr>
          <p:nvPr>
            <p:ph type="title"/>
          </p:nvPr>
        </p:nvSpPr>
        <p:spPr>
          <a:xfrm>
            <a:off x="685800" y="609600"/>
            <a:ext cx="5642992" cy="1780616"/>
          </a:xfrm>
          <a:prstGeom prst="rect">
            <a:avLst/>
          </a:prstGeom>
        </p:spPr>
        <p:txBody>
          <a:bodyPr vert="horz" wrap="square" lIns="0" tIns="86995" rIns="0" bIns="0" rtlCol="0">
            <a:spAutoFit/>
          </a:bodyPr>
          <a:lstStyle/>
          <a:p>
            <a:pPr marL="12700" marR="5080" algn="ctr">
              <a:lnSpc>
                <a:spcPts val="4430"/>
              </a:lnSpc>
              <a:spcBef>
                <a:spcPts val="685"/>
              </a:spcBef>
            </a:pPr>
            <a:r>
              <a:rPr lang="en-GB" sz="4000" b="1" dirty="0">
                <a:solidFill>
                  <a:schemeClr val="bg1"/>
                </a:solidFill>
                <a:latin typeface="Times New Roman" panose="02020603050405020304" pitchFamily="18" charset="0"/>
                <a:cs typeface="Times New Roman" panose="02020603050405020304" pitchFamily="18" charset="0"/>
              </a:rPr>
              <a:t>Effective Team working and communication</a:t>
            </a:r>
            <a:br>
              <a:rPr lang="en-GB" sz="4000" b="1" dirty="0">
                <a:solidFill>
                  <a:schemeClr val="bg1"/>
                </a:solidFill>
                <a:latin typeface="Times New Roman" panose="02020603050405020304" pitchFamily="18" charset="0"/>
                <a:cs typeface="Times New Roman" panose="02020603050405020304" pitchFamily="18" charset="0"/>
              </a:rPr>
            </a:br>
            <a:endParaRPr sz="4100" dirty="0">
              <a:latin typeface="Times New Roman" panose="02020603050405020304" pitchFamily="18" charset="0"/>
              <a:cs typeface="Times New Roman" panose="02020603050405020304" pitchFamily="18" charset="0"/>
            </a:endParaRPr>
          </a:p>
        </p:txBody>
      </p:sp>
      <p:sp>
        <p:nvSpPr>
          <p:cNvPr id="6" name="object 6"/>
          <p:cNvSpPr txBox="1"/>
          <p:nvPr/>
        </p:nvSpPr>
        <p:spPr>
          <a:xfrm>
            <a:off x="1066800" y="3059403"/>
            <a:ext cx="4628515" cy="1014380"/>
          </a:xfrm>
          <a:prstGeom prst="rect">
            <a:avLst/>
          </a:prstGeom>
        </p:spPr>
        <p:txBody>
          <a:bodyPr vert="horz" wrap="square" lIns="0" tIns="16510" rIns="0" bIns="0" rtlCol="0">
            <a:spAutoFit/>
          </a:bodyPr>
          <a:lstStyle/>
          <a:p>
            <a:pPr marL="12700">
              <a:lnSpc>
                <a:spcPct val="100000"/>
              </a:lnSpc>
              <a:spcBef>
                <a:spcPts val="130"/>
              </a:spcBef>
            </a:pPr>
            <a:r>
              <a:rPr sz="3200" dirty="0">
                <a:solidFill>
                  <a:srgbClr val="FFFFFF"/>
                </a:solidFill>
                <a:latin typeface="Times New Roman" panose="02020603050405020304" pitchFamily="18" charset="0"/>
                <a:cs typeface="Times New Roman" panose="02020603050405020304" pitchFamily="18" charset="0"/>
              </a:rPr>
              <a:t>Student</a:t>
            </a:r>
            <a:r>
              <a:rPr sz="3200" spc="-130" dirty="0">
                <a:solidFill>
                  <a:srgbClr val="FFFFFF"/>
                </a:solidFill>
                <a:latin typeface="Times New Roman" panose="02020603050405020304" pitchFamily="18" charset="0"/>
                <a:cs typeface="Times New Roman" panose="02020603050405020304" pitchFamily="18" charset="0"/>
              </a:rPr>
              <a:t> </a:t>
            </a:r>
            <a:r>
              <a:rPr sz="3200" dirty="0">
                <a:solidFill>
                  <a:srgbClr val="FFFFFF"/>
                </a:solidFill>
                <a:latin typeface="Times New Roman" panose="02020603050405020304" pitchFamily="18" charset="0"/>
                <a:cs typeface="Times New Roman" panose="02020603050405020304" pitchFamily="18" charset="0"/>
              </a:rPr>
              <a:t>name</a:t>
            </a:r>
            <a:r>
              <a:rPr lang="en-GB" sz="3200" dirty="0">
                <a:solidFill>
                  <a:srgbClr val="FFFFFF"/>
                </a:solidFill>
                <a:latin typeface="Times New Roman" panose="02020603050405020304" pitchFamily="18" charset="0"/>
                <a:cs typeface="Times New Roman" panose="02020603050405020304" pitchFamily="18" charset="0"/>
              </a:rPr>
              <a:t>: </a:t>
            </a:r>
            <a:r>
              <a:rPr lang="en-GB" sz="3200" dirty="0">
                <a:solidFill>
                  <a:schemeClr val="bg1"/>
                </a:solidFill>
                <a:latin typeface="Times New Roman" panose="02020603050405020304" pitchFamily="18" charset="0"/>
                <a:cs typeface="Times New Roman" panose="02020603050405020304" pitchFamily="18" charset="0"/>
              </a:rPr>
              <a:t>Rita Tong</a:t>
            </a:r>
            <a:r>
              <a:rPr sz="3200" spc="-135" dirty="0">
                <a:solidFill>
                  <a:srgbClr val="FFFFFF"/>
                </a:solidFill>
                <a:latin typeface="Times New Roman" panose="02020603050405020304" pitchFamily="18" charset="0"/>
                <a:cs typeface="Times New Roman" panose="02020603050405020304" pitchFamily="18" charset="0"/>
              </a:rPr>
              <a:t> </a:t>
            </a:r>
            <a:endParaRPr lang="en-GB" sz="3200" spc="-135" dirty="0">
              <a:solidFill>
                <a:srgbClr val="FFFFFF"/>
              </a:solidFill>
              <a:latin typeface="Times New Roman" panose="02020603050405020304" pitchFamily="18" charset="0"/>
              <a:cs typeface="Times New Roman" panose="02020603050405020304" pitchFamily="18" charset="0"/>
            </a:endParaRPr>
          </a:p>
          <a:p>
            <a:pPr marL="12700">
              <a:lnSpc>
                <a:spcPct val="100000"/>
              </a:lnSpc>
              <a:spcBef>
                <a:spcPts val="130"/>
              </a:spcBef>
            </a:pPr>
            <a:r>
              <a:rPr sz="3200" spc="-25" dirty="0">
                <a:solidFill>
                  <a:srgbClr val="FFFFFF"/>
                </a:solidFill>
                <a:latin typeface="Times New Roman" panose="02020603050405020304" pitchFamily="18" charset="0"/>
                <a:cs typeface="Times New Roman" panose="02020603050405020304" pitchFamily="18" charset="0"/>
              </a:rPr>
              <a:t>ID</a:t>
            </a:r>
            <a:r>
              <a:rPr lang="en-GB" sz="3200" spc="-25">
                <a:solidFill>
                  <a:srgbClr val="FFFFFF"/>
                </a:solidFill>
                <a:latin typeface="Times New Roman" panose="02020603050405020304" pitchFamily="18" charset="0"/>
                <a:cs typeface="Times New Roman" panose="02020603050405020304" pitchFamily="18" charset="0"/>
              </a:rPr>
              <a:t>: 2421850</a:t>
            </a:r>
            <a:endParaRPr sz="3200" dirty="0">
              <a:latin typeface="Times New Roman" panose="02020603050405020304" pitchFamily="18" charset="0"/>
              <a:cs typeface="Times New Roman" panose="02020603050405020304" pitchFamily="18" charset="0"/>
            </a:endParaRPr>
          </a:p>
        </p:txBody>
      </p:sp>
      <p:sp>
        <p:nvSpPr>
          <p:cNvPr id="7" name="object 7"/>
          <p:cNvSpPr txBox="1"/>
          <p:nvPr/>
        </p:nvSpPr>
        <p:spPr>
          <a:xfrm>
            <a:off x="1752600" y="4995182"/>
            <a:ext cx="5633448" cy="1133644"/>
          </a:xfrm>
          <a:prstGeom prst="rect">
            <a:avLst/>
          </a:prstGeom>
        </p:spPr>
        <p:txBody>
          <a:bodyPr vert="horz" wrap="square" lIns="0" tIns="12700" rIns="0" bIns="0" rtlCol="0">
            <a:spAutoFit/>
          </a:bodyPr>
          <a:lstStyle/>
          <a:p>
            <a:r>
              <a:rPr lang="en-GB" sz="2400" b="1" dirty="0">
                <a:latin typeface="Times New Roman" panose="02020603050405020304" pitchFamily="18" charset="0"/>
                <a:cs typeface="Times New Roman" panose="02020603050405020304" pitchFamily="18" charset="0"/>
              </a:rPr>
              <a:t>Topic: </a:t>
            </a:r>
            <a:r>
              <a:rPr lang="en-GB" sz="2400" dirty="0">
                <a:latin typeface="Times New Roman" panose="02020603050405020304" pitchFamily="18" charset="0"/>
                <a:cs typeface="Times New Roman" panose="02020603050405020304" pitchFamily="18" charset="0"/>
              </a:rPr>
              <a:t>What makes a successful team?</a:t>
            </a:r>
          </a:p>
          <a:p>
            <a:r>
              <a:rPr lang="en-GB" sz="2400" b="1" dirty="0"/>
              <a:t> </a:t>
            </a:r>
            <a:endParaRPr lang="en-GB" sz="2400" dirty="0"/>
          </a:p>
          <a:p>
            <a:pPr marL="12700">
              <a:lnSpc>
                <a:spcPct val="100000"/>
              </a:lnSpc>
              <a:spcBef>
                <a:spcPts val="100"/>
              </a:spcBef>
            </a:pPr>
            <a:endParaRPr sz="2400" dirty="0">
              <a:latin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54727" y="152400"/>
            <a:ext cx="4595483" cy="1184299"/>
          </a:xfrm>
          <a:prstGeom prst="rect">
            <a:avLst/>
          </a:prstGeom>
        </p:spPr>
        <p:txBody>
          <a:bodyPr vert="horz" wrap="square" lIns="0" tIns="75565" rIns="0" bIns="0" rtlCol="0">
            <a:spAutoFit/>
          </a:bodyPr>
          <a:lstStyle/>
          <a:p>
            <a:pPr marL="12700" marR="5080" algn="ctr">
              <a:lnSpc>
                <a:spcPct val="90200"/>
              </a:lnSpc>
              <a:spcBef>
                <a:spcPts val="595"/>
              </a:spcBef>
              <a:tabLst>
                <a:tab pos="1059180" algn="l"/>
              </a:tabLst>
            </a:pPr>
            <a:r>
              <a:rPr lang="en-US" sz="4000" b="1" dirty="0">
                <a:latin typeface="Times New Roman" panose="02020603050405020304" pitchFamily="18" charset="0"/>
                <a:cs typeface="Times New Roman" panose="02020603050405020304" pitchFamily="18" charset="0"/>
              </a:rPr>
              <a:t>Key Characteristics of a Successful Team</a:t>
            </a:r>
            <a:endParaRPr sz="4200" dirty="0">
              <a:latin typeface="Times New Roman" panose="02020603050405020304" pitchFamily="18" charset="0"/>
              <a:cs typeface="Times New Roman" panose="02020603050405020304" pitchFamily="18" charset="0"/>
            </a:endParaRPr>
          </a:p>
        </p:txBody>
      </p:sp>
      <p:grpSp>
        <p:nvGrpSpPr>
          <p:cNvPr id="3" name="object 3"/>
          <p:cNvGrpSpPr/>
          <p:nvPr/>
        </p:nvGrpSpPr>
        <p:grpSpPr>
          <a:xfrm>
            <a:off x="1371600" y="1368047"/>
            <a:ext cx="3521710" cy="92710"/>
            <a:chOff x="620712" y="2561067"/>
            <a:chExt cx="3521710" cy="92710"/>
          </a:xfrm>
        </p:grpSpPr>
        <p:sp>
          <p:nvSpPr>
            <p:cNvPr id="4" name="object 4"/>
            <p:cNvSpPr/>
            <p:nvPr/>
          </p:nvSpPr>
          <p:spPr>
            <a:xfrm>
              <a:off x="642239" y="2585339"/>
              <a:ext cx="3477895" cy="44450"/>
            </a:xfrm>
            <a:custGeom>
              <a:avLst/>
              <a:gdLst/>
              <a:ahLst/>
              <a:cxnLst/>
              <a:rect l="l" t="t" r="r" b="b"/>
              <a:pathLst>
                <a:path w="3477895" h="44450">
                  <a:moveTo>
                    <a:pt x="279676" y="0"/>
                  </a:moveTo>
                  <a:lnTo>
                    <a:pt x="233216" y="85"/>
                  </a:lnTo>
                  <a:lnTo>
                    <a:pt x="187827" y="776"/>
                  </a:lnTo>
                  <a:lnTo>
                    <a:pt x="142694" y="2107"/>
                  </a:lnTo>
                  <a:lnTo>
                    <a:pt x="97005" y="4113"/>
                  </a:lnTo>
                  <a:lnTo>
                    <a:pt x="49944" y="6828"/>
                  </a:lnTo>
                  <a:lnTo>
                    <a:pt x="698" y="10286"/>
                  </a:lnTo>
                  <a:lnTo>
                    <a:pt x="0" y="14096"/>
                  </a:lnTo>
                  <a:lnTo>
                    <a:pt x="889" y="25145"/>
                  </a:lnTo>
                  <a:lnTo>
                    <a:pt x="698" y="29336"/>
                  </a:lnTo>
                  <a:lnTo>
                    <a:pt x="112834" y="31483"/>
                  </a:lnTo>
                  <a:lnTo>
                    <a:pt x="222680" y="32680"/>
                  </a:lnTo>
                  <a:lnTo>
                    <a:pt x="330042" y="33069"/>
                  </a:lnTo>
                  <a:lnTo>
                    <a:pt x="434724" y="32789"/>
                  </a:lnTo>
                  <a:lnTo>
                    <a:pt x="586301" y="31421"/>
                  </a:lnTo>
                  <a:lnTo>
                    <a:pt x="774587" y="28491"/>
                  </a:lnTo>
                  <a:lnTo>
                    <a:pt x="953849" y="24059"/>
                  </a:lnTo>
                  <a:lnTo>
                    <a:pt x="1048490" y="22161"/>
                  </a:lnTo>
                  <a:lnTo>
                    <a:pt x="1097723" y="21529"/>
                  </a:lnTo>
                  <a:lnTo>
                    <a:pt x="1148483" y="21198"/>
                  </a:lnTo>
                  <a:lnTo>
                    <a:pt x="1200959" y="21237"/>
                  </a:lnTo>
                  <a:lnTo>
                    <a:pt x="1255339" y="21712"/>
                  </a:lnTo>
                  <a:lnTo>
                    <a:pt x="1311812" y="22692"/>
                  </a:lnTo>
                  <a:lnTo>
                    <a:pt x="1370567" y="24244"/>
                  </a:lnTo>
                  <a:lnTo>
                    <a:pt x="1431793" y="26436"/>
                  </a:lnTo>
                  <a:lnTo>
                    <a:pt x="1495679" y="29336"/>
                  </a:lnTo>
                  <a:lnTo>
                    <a:pt x="1568684" y="32040"/>
                  </a:lnTo>
                  <a:lnTo>
                    <a:pt x="1637201" y="32900"/>
                  </a:lnTo>
                  <a:lnTo>
                    <a:pt x="1701446" y="32297"/>
                  </a:lnTo>
                  <a:lnTo>
                    <a:pt x="1761633" y="30610"/>
                  </a:lnTo>
                  <a:lnTo>
                    <a:pt x="1817978" y="28220"/>
                  </a:lnTo>
                  <a:lnTo>
                    <a:pt x="1919999" y="22847"/>
                  </a:lnTo>
                  <a:lnTo>
                    <a:pt x="1966106" y="20624"/>
                  </a:lnTo>
                  <a:lnTo>
                    <a:pt x="2009231" y="19217"/>
                  </a:lnTo>
                  <a:lnTo>
                    <a:pt x="2049588" y="19004"/>
                  </a:lnTo>
                  <a:lnTo>
                    <a:pt x="2087393" y="20367"/>
                  </a:lnTo>
                  <a:lnTo>
                    <a:pt x="2122860" y="23684"/>
                  </a:lnTo>
                  <a:lnTo>
                    <a:pt x="2156206" y="29336"/>
                  </a:lnTo>
                  <a:lnTo>
                    <a:pt x="2189615" y="35326"/>
                  </a:lnTo>
                  <a:lnTo>
                    <a:pt x="2225255" y="39592"/>
                  </a:lnTo>
                  <a:lnTo>
                    <a:pt x="2263307" y="42332"/>
                  </a:lnTo>
                  <a:lnTo>
                    <a:pt x="2303954" y="43745"/>
                  </a:lnTo>
                  <a:lnTo>
                    <a:pt x="2347380" y="44028"/>
                  </a:lnTo>
                  <a:lnTo>
                    <a:pt x="2393766" y="43379"/>
                  </a:lnTo>
                  <a:lnTo>
                    <a:pt x="2443297" y="41995"/>
                  </a:lnTo>
                  <a:lnTo>
                    <a:pt x="2676511" y="33068"/>
                  </a:lnTo>
                  <a:lnTo>
                    <a:pt x="2744501" y="30976"/>
                  </a:lnTo>
                  <a:lnTo>
                    <a:pt x="2816733" y="29336"/>
                  </a:lnTo>
                  <a:lnTo>
                    <a:pt x="2888805" y="28223"/>
                  </a:lnTo>
                  <a:lnTo>
                    <a:pt x="2956375" y="27585"/>
                  </a:lnTo>
                  <a:lnTo>
                    <a:pt x="3019703" y="27344"/>
                  </a:lnTo>
                  <a:lnTo>
                    <a:pt x="3134683" y="27734"/>
                  </a:lnTo>
                  <a:lnTo>
                    <a:pt x="3325283" y="29792"/>
                  </a:lnTo>
                  <a:lnTo>
                    <a:pt x="3405098" y="30195"/>
                  </a:lnTo>
                  <a:lnTo>
                    <a:pt x="3442052" y="29963"/>
                  </a:lnTo>
                  <a:lnTo>
                    <a:pt x="3477387" y="29336"/>
                  </a:lnTo>
                  <a:lnTo>
                    <a:pt x="3477387" y="10286"/>
                  </a:lnTo>
                  <a:lnTo>
                    <a:pt x="3406421" y="8483"/>
                  </a:lnTo>
                  <a:lnTo>
                    <a:pt x="3337996" y="7222"/>
                  </a:lnTo>
                  <a:lnTo>
                    <a:pt x="3272092" y="6441"/>
                  </a:lnTo>
                  <a:lnTo>
                    <a:pt x="3208690" y="6079"/>
                  </a:lnTo>
                  <a:lnTo>
                    <a:pt x="3147773" y="6074"/>
                  </a:lnTo>
                  <a:lnTo>
                    <a:pt x="3089322" y="6364"/>
                  </a:lnTo>
                  <a:lnTo>
                    <a:pt x="2979740" y="7579"/>
                  </a:lnTo>
                  <a:lnTo>
                    <a:pt x="2747621" y="11442"/>
                  </a:lnTo>
                  <a:lnTo>
                    <a:pt x="2671116" y="12015"/>
                  </a:lnTo>
                  <a:lnTo>
                    <a:pt x="2636290" y="11846"/>
                  </a:lnTo>
                  <a:lnTo>
                    <a:pt x="2603725" y="11290"/>
                  </a:lnTo>
                  <a:lnTo>
                    <a:pt x="2527719" y="8965"/>
                  </a:lnTo>
                  <a:lnTo>
                    <a:pt x="2478818" y="8655"/>
                  </a:lnTo>
                  <a:lnTo>
                    <a:pt x="2427470" y="9126"/>
                  </a:lnTo>
                  <a:lnTo>
                    <a:pt x="2374443" y="10145"/>
                  </a:lnTo>
                  <a:lnTo>
                    <a:pt x="2213008" y="14184"/>
                  </a:lnTo>
                  <a:lnTo>
                    <a:pt x="2160980" y="15084"/>
                  </a:lnTo>
                  <a:lnTo>
                    <a:pt x="2111128" y="15376"/>
                  </a:lnTo>
                  <a:lnTo>
                    <a:pt x="2064225" y="14829"/>
                  </a:lnTo>
                  <a:lnTo>
                    <a:pt x="2021039" y="13209"/>
                  </a:lnTo>
                  <a:lnTo>
                    <a:pt x="1982343" y="10286"/>
                  </a:lnTo>
                  <a:lnTo>
                    <a:pt x="1945928" y="7087"/>
                  </a:lnTo>
                  <a:lnTo>
                    <a:pt x="1908707" y="4792"/>
                  </a:lnTo>
                  <a:lnTo>
                    <a:pt x="1870221" y="3303"/>
                  </a:lnTo>
                  <a:lnTo>
                    <a:pt x="1830013" y="2525"/>
                  </a:lnTo>
                  <a:lnTo>
                    <a:pt x="1787625" y="2361"/>
                  </a:lnTo>
                  <a:lnTo>
                    <a:pt x="1742598" y="2714"/>
                  </a:lnTo>
                  <a:lnTo>
                    <a:pt x="1694476" y="3488"/>
                  </a:lnTo>
                  <a:lnTo>
                    <a:pt x="1461878" y="8858"/>
                  </a:lnTo>
                  <a:lnTo>
                    <a:pt x="1127792" y="15310"/>
                  </a:lnTo>
                  <a:lnTo>
                    <a:pt x="1032360" y="16570"/>
                  </a:lnTo>
                  <a:lnTo>
                    <a:pt x="937769" y="16980"/>
                  </a:lnTo>
                  <a:lnTo>
                    <a:pt x="889771" y="16778"/>
                  </a:lnTo>
                  <a:lnTo>
                    <a:pt x="840763" y="16257"/>
                  </a:lnTo>
                  <a:lnTo>
                    <a:pt x="790338" y="15383"/>
                  </a:lnTo>
                  <a:lnTo>
                    <a:pt x="738089" y="14120"/>
                  </a:lnTo>
                  <a:lnTo>
                    <a:pt x="683608" y="12433"/>
                  </a:lnTo>
                  <a:lnTo>
                    <a:pt x="556517" y="7459"/>
                  </a:lnTo>
                  <a:lnTo>
                    <a:pt x="433616" y="3036"/>
                  </a:lnTo>
                  <a:lnTo>
                    <a:pt x="379062" y="1509"/>
                  </a:lnTo>
                  <a:lnTo>
                    <a:pt x="328020" y="486"/>
                  </a:lnTo>
                  <a:lnTo>
                    <a:pt x="279676" y="0"/>
                  </a:lnTo>
                  <a:close/>
                </a:path>
              </a:pathLst>
            </a:custGeom>
            <a:solidFill>
              <a:srgbClr val="EC7C30"/>
            </a:solidFill>
          </p:spPr>
          <p:txBody>
            <a:bodyPr wrap="square" lIns="0" tIns="0" rIns="0" bIns="0" rtlCol="0"/>
            <a:lstStyle/>
            <a:p>
              <a:endParaRPr/>
            </a:p>
          </p:txBody>
        </p:sp>
        <p:sp>
          <p:nvSpPr>
            <p:cNvPr id="5" name="object 5"/>
            <p:cNvSpPr/>
            <p:nvPr/>
          </p:nvSpPr>
          <p:spPr>
            <a:xfrm>
              <a:off x="642937" y="2583292"/>
              <a:ext cx="3477260" cy="48260"/>
            </a:xfrm>
            <a:custGeom>
              <a:avLst/>
              <a:gdLst/>
              <a:ahLst/>
              <a:cxnLst/>
              <a:rect l="l" t="t" r="r" b="b"/>
              <a:pathLst>
                <a:path w="3477260" h="48260">
                  <a:moveTo>
                    <a:pt x="0" y="12333"/>
                  </a:moveTo>
                  <a:lnTo>
                    <a:pt x="48792" y="9908"/>
                  </a:lnTo>
                  <a:lnTo>
                    <a:pt x="98751" y="8980"/>
                  </a:lnTo>
                  <a:lnTo>
                    <a:pt x="149618" y="9267"/>
                  </a:lnTo>
                  <a:lnTo>
                    <a:pt x="201137" y="10489"/>
                  </a:lnTo>
                  <a:lnTo>
                    <a:pt x="253048" y="12364"/>
                  </a:lnTo>
                  <a:lnTo>
                    <a:pt x="305095" y="14612"/>
                  </a:lnTo>
                  <a:lnTo>
                    <a:pt x="357019" y="16952"/>
                  </a:lnTo>
                  <a:lnTo>
                    <a:pt x="408562" y="19104"/>
                  </a:lnTo>
                  <a:lnTo>
                    <a:pt x="459467" y="20786"/>
                  </a:lnTo>
                  <a:lnTo>
                    <a:pt x="509475" y="21719"/>
                  </a:lnTo>
                  <a:lnTo>
                    <a:pt x="558329" y="21620"/>
                  </a:lnTo>
                  <a:lnTo>
                    <a:pt x="605772" y="20210"/>
                  </a:lnTo>
                  <a:lnTo>
                    <a:pt x="651544" y="17208"/>
                  </a:lnTo>
                  <a:lnTo>
                    <a:pt x="695388" y="12333"/>
                  </a:lnTo>
                  <a:lnTo>
                    <a:pt x="742079" y="7309"/>
                  </a:lnTo>
                  <a:lnTo>
                    <a:pt x="789923" y="4725"/>
                  </a:lnTo>
                  <a:lnTo>
                    <a:pt x="838793" y="4144"/>
                  </a:lnTo>
                  <a:lnTo>
                    <a:pt x="888561" y="5128"/>
                  </a:lnTo>
                  <a:lnTo>
                    <a:pt x="939101" y="7241"/>
                  </a:lnTo>
                  <a:lnTo>
                    <a:pt x="990285" y="10046"/>
                  </a:lnTo>
                  <a:lnTo>
                    <a:pt x="1041986" y="13105"/>
                  </a:lnTo>
                  <a:lnTo>
                    <a:pt x="1094076" y="15981"/>
                  </a:lnTo>
                  <a:lnTo>
                    <a:pt x="1146429" y="18239"/>
                  </a:lnTo>
                  <a:lnTo>
                    <a:pt x="1198916" y="19439"/>
                  </a:lnTo>
                  <a:lnTo>
                    <a:pt x="1251411" y="19147"/>
                  </a:lnTo>
                  <a:lnTo>
                    <a:pt x="1303787" y="16923"/>
                  </a:lnTo>
                  <a:lnTo>
                    <a:pt x="1355915" y="12333"/>
                  </a:lnTo>
                  <a:lnTo>
                    <a:pt x="1408114" y="7717"/>
                  </a:lnTo>
                  <a:lnTo>
                    <a:pt x="1460678" y="5477"/>
                  </a:lnTo>
                  <a:lnTo>
                    <a:pt x="1513445" y="5174"/>
                  </a:lnTo>
                  <a:lnTo>
                    <a:pt x="1566250" y="6370"/>
                  </a:lnTo>
                  <a:lnTo>
                    <a:pt x="1618933" y="8628"/>
                  </a:lnTo>
                  <a:lnTo>
                    <a:pt x="1671330" y="11510"/>
                  </a:lnTo>
                  <a:lnTo>
                    <a:pt x="1723278" y="14576"/>
                  </a:lnTo>
                  <a:lnTo>
                    <a:pt x="1774616" y="17389"/>
                  </a:lnTo>
                  <a:lnTo>
                    <a:pt x="1825179" y="19512"/>
                  </a:lnTo>
                  <a:lnTo>
                    <a:pt x="1874806" y="20506"/>
                  </a:lnTo>
                  <a:lnTo>
                    <a:pt x="1923334" y="19932"/>
                  </a:lnTo>
                  <a:lnTo>
                    <a:pt x="1970600" y="17354"/>
                  </a:lnTo>
                  <a:lnTo>
                    <a:pt x="2016442" y="12333"/>
                  </a:lnTo>
                  <a:lnTo>
                    <a:pt x="2055514" y="7489"/>
                  </a:lnTo>
                  <a:lnTo>
                    <a:pt x="2094826" y="3982"/>
                  </a:lnTo>
                  <a:lnTo>
                    <a:pt x="2134716" y="1665"/>
                  </a:lnTo>
                  <a:lnTo>
                    <a:pt x="2175520" y="387"/>
                  </a:lnTo>
                  <a:lnTo>
                    <a:pt x="2217577" y="0"/>
                  </a:lnTo>
                  <a:lnTo>
                    <a:pt x="2261225" y="354"/>
                  </a:lnTo>
                  <a:lnTo>
                    <a:pt x="2306801" y="1301"/>
                  </a:lnTo>
                  <a:lnTo>
                    <a:pt x="2354643" y="2692"/>
                  </a:lnTo>
                  <a:lnTo>
                    <a:pt x="2405089" y="4377"/>
                  </a:lnTo>
                  <a:lnTo>
                    <a:pt x="2458477" y="6208"/>
                  </a:lnTo>
                  <a:lnTo>
                    <a:pt x="2515145" y="8036"/>
                  </a:lnTo>
                  <a:lnTo>
                    <a:pt x="2575429" y="9711"/>
                  </a:lnTo>
                  <a:lnTo>
                    <a:pt x="2639668" y="11085"/>
                  </a:lnTo>
                  <a:lnTo>
                    <a:pt x="2708200" y="12009"/>
                  </a:lnTo>
                  <a:lnTo>
                    <a:pt x="2781363" y="12333"/>
                  </a:lnTo>
                  <a:lnTo>
                    <a:pt x="2858635" y="12055"/>
                  </a:lnTo>
                  <a:lnTo>
                    <a:pt x="2928974" y="11400"/>
                  </a:lnTo>
                  <a:lnTo>
                    <a:pt x="2993052" y="10472"/>
                  </a:lnTo>
                  <a:lnTo>
                    <a:pt x="3051540" y="9378"/>
                  </a:lnTo>
                  <a:lnTo>
                    <a:pt x="3105109" y="8221"/>
                  </a:lnTo>
                  <a:lnTo>
                    <a:pt x="3154431" y="7107"/>
                  </a:lnTo>
                  <a:lnTo>
                    <a:pt x="3200177" y="6141"/>
                  </a:lnTo>
                  <a:lnTo>
                    <a:pt x="3243019" y="5428"/>
                  </a:lnTo>
                  <a:lnTo>
                    <a:pt x="3283629" y="5072"/>
                  </a:lnTo>
                  <a:lnTo>
                    <a:pt x="3322677" y="5179"/>
                  </a:lnTo>
                  <a:lnTo>
                    <a:pt x="3360836" y="5854"/>
                  </a:lnTo>
                  <a:lnTo>
                    <a:pt x="3398776" y="7201"/>
                  </a:lnTo>
                  <a:lnTo>
                    <a:pt x="3437170" y="9325"/>
                  </a:lnTo>
                  <a:lnTo>
                    <a:pt x="3476688" y="12333"/>
                  </a:lnTo>
                  <a:lnTo>
                    <a:pt x="3476180" y="20080"/>
                  </a:lnTo>
                  <a:lnTo>
                    <a:pt x="3476180" y="22493"/>
                  </a:lnTo>
                  <a:lnTo>
                    <a:pt x="3476688" y="31383"/>
                  </a:lnTo>
                  <a:lnTo>
                    <a:pt x="3424365" y="33238"/>
                  </a:lnTo>
                  <a:lnTo>
                    <a:pt x="3370951" y="33849"/>
                  </a:lnTo>
                  <a:lnTo>
                    <a:pt x="3316821" y="33454"/>
                  </a:lnTo>
                  <a:lnTo>
                    <a:pt x="3262351" y="32293"/>
                  </a:lnTo>
                  <a:lnTo>
                    <a:pt x="3207914" y="30608"/>
                  </a:lnTo>
                  <a:lnTo>
                    <a:pt x="3153885" y="28637"/>
                  </a:lnTo>
                  <a:lnTo>
                    <a:pt x="3100641" y="26620"/>
                  </a:lnTo>
                  <a:lnTo>
                    <a:pt x="3048555" y="24798"/>
                  </a:lnTo>
                  <a:lnTo>
                    <a:pt x="2998003" y="23410"/>
                  </a:lnTo>
                  <a:lnTo>
                    <a:pt x="2949358" y="22696"/>
                  </a:lnTo>
                  <a:lnTo>
                    <a:pt x="2902998" y="22897"/>
                  </a:lnTo>
                  <a:lnTo>
                    <a:pt x="2859295" y="24251"/>
                  </a:lnTo>
                  <a:lnTo>
                    <a:pt x="2818625" y="27000"/>
                  </a:lnTo>
                  <a:lnTo>
                    <a:pt x="2781363" y="31383"/>
                  </a:lnTo>
                  <a:lnTo>
                    <a:pt x="2737850" y="36619"/>
                  </a:lnTo>
                  <a:lnTo>
                    <a:pt x="2690591" y="40211"/>
                  </a:lnTo>
                  <a:lnTo>
                    <a:pt x="2640397" y="42366"/>
                  </a:lnTo>
                  <a:lnTo>
                    <a:pt x="2588078" y="43292"/>
                  </a:lnTo>
                  <a:lnTo>
                    <a:pt x="2534446" y="43197"/>
                  </a:lnTo>
                  <a:lnTo>
                    <a:pt x="2480310" y="42289"/>
                  </a:lnTo>
                  <a:lnTo>
                    <a:pt x="2426480" y="40774"/>
                  </a:lnTo>
                  <a:lnTo>
                    <a:pt x="2373768" y="38861"/>
                  </a:lnTo>
                  <a:lnTo>
                    <a:pt x="2322984" y="36758"/>
                  </a:lnTo>
                  <a:lnTo>
                    <a:pt x="2274939" y="34672"/>
                  </a:lnTo>
                  <a:lnTo>
                    <a:pt x="2230442" y="32811"/>
                  </a:lnTo>
                  <a:lnTo>
                    <a:pt x="2190305" y="31383"/>
                  </a:lnTo>
                  <a:lnTo>
                    <a:pt x="2154269" y="30061"/>
                  </a:lnTo>
                  <a:lnTo>
                    <a:pt x="2115743" y="28372"/>
                  </a:lnTo>
                  <a:lnTo>
                    <a:pt x="2074734" y="26477"/>
                  </a:lnTo>
                  <a:lnTo>
                    <a:pt x="2031250" y="24534"/>
                  </a:lnTo>
                  <a:lnTo>
                    <a:pt x="1985299" y="22705"/>
                  </a:lnTo>
                  <a:lnTo>
                    <a:pt x="1936888" y="21149"/>
                  </a:lnTo>
                  <a:lnTo>
                    <a:pt x="1886025" y="20028"/>
                  </a:lnTo>
                  <a:lnTo>
                    <a:pt x="1832717" y="19500"/>
                  </a:lnTo>
                  <a:lnTo>
                    <a:pt x="1776972" y="19727"/>
                  </a:lnTo>
                  <a:lnTo>
                    <a:pt x="1718799" y="20868"/>
                  </a:lnTo>
                  <a:lnTo>
                    <a:pt x="1658203" y="23085"/>
                  </a:lnTo>
                  <a:lnTo>
                    <a:pt x="1595194" y="26536"/>
                  </a:lnTo>
                  <a:lnTo>
                    <a:pt x="1529778" y="31383"/>
                  </a:lnTo>
                  <a:lnTo>
                    <a:pt x="1464714" y="36450"/>
                  </a:lnTo>
                  <a:lnTo>
                    <a:pt x="1402692" y="40539"/>
                  </a:lnTo>
                  <a:lnTo>
                    <a:pt x="1343529" y="43687"/>
                  </a:lnTo>
                  <a:lnTo>
                    <a:pt x="1287044" y="45929"/>
                  </a:lnTo>
                  <a:lnTo>
                    <a:pt x="1233054" y="47302"/>
                  </a:lnTo>
                  <a:lnTo>
                    <a:pt x="1181378" y="47843"/>
                  </a:lnTo>
                  <a:lnTo>
                    <a:pt x="1131833" y="47589"/>
                  </a:lnTo>
                  <a:lnTo>
                    <a:pt x="1084237" y="46574"/>
                  </a:lnTo>
                  <a:lnTo>
                    <a:pt x="1038409" y="44836"/>
                  </a:lnTo>
                  <a:lnTo>
                    <a:pt x="994165" y="42412"/>
                  </a:lnTo>
                  <a:lnTo>
                    <a:pt x="951325" y="39337"/>
                  </a:lnTo>
                  <a:lnTo>
                    <a:pt x="909705" y="35649"/>
                  </a:lnTo>
                  <a:lnTo>
                    <a:pt x="869124" y="31383"/>
                  </a:lnTo>
                  <a:lnTo>
                    <a:pt x="835557" y="28556"/>
                  </a:lnTo>
                  <a:lnTo>
                    <a:pt x="796642" y="26953"/>
                  </a:lnTo>
                  <a:lnTo>
                    <a:pt x="753008" y="26399"/>
                  </a:lnTo>
                  <a:lnTo>
                    <a:pt x="705287" y="26721"/>
                  </a:lnTo>
                  <a:lnTo>
                    <a:pt x="654109" y="27744"/>
                  </a:lnTo>
                  <a:lnTo>
                    <a:pt x="600105" y="29294"/>
                  </a:lnTo>
                  <a:lnTo>
                    <a:pt x="543907" y="31198"/>
                  </a:lnTo>
                  <a:lnTo>
                    <a:pt x="486145" y="33281"/>
                  </a:lnTo>
                  <a:lnTo>
                    <a:pt x="427449" y="35369"/>
                  </a:lnTo>
                  <a:lnTo>
                    <a:pt x="368452" y="37289"/>
                  </a:lnTo>
                  <a:lnTo>
                    <a:pt x="309783" y="38866"/>
                  </a:lnTo>
                  <a:lnTo>
                    <a:pt x="252073" y="39925"/>
                  </a:lnTo>
                  <a:lnTo>
                    <a:pt x="195954" y="40295"/>
                  </a:lnTo>
                  <a:lnTo>
                    <a:pt x="142057" y="39799"/>
                  </a:lnTo>
                  <a:lnTo>
                    <a:pt x="91011" y="38264"/>
                  </a:lnTo>
                  <a:lnTo>
                    <a:pt x="43448" y="35517"/>
                  </a:lnTo>
                  <a:lnTo>
                    <a:pt x="0" y="31383"/>
                  </a:lnTo>
                  <a:lnTo>
                    <a:pt x="63" y="24398"/>
                  </a:lnTo>
                  <a:lnTo>
                    <a:pt x="63" y="16143"/>
                  </a:lnTo>
                  <a:lnTo>
                    <a:pt x="0" y="12333"/>
                  </a:lnTo>
                  <a:close/>
                </a:path>
              </a:pathLst>
            </a:custGeom>
            <a:ln w="44450">
              <a:solidFill>
                <a:srgbClr val="EC7C30"/>
              </a:solidFill>
            </a:ln>
          </p:spPr>
          <p:txBody>
            <a:bodyPr wrap="square" lIns="0" tIns="0" rIns="0" bIns="0" rtlCol="0"/>
            <a:lstStyle/>
            <a:p>
              <a:endParaRPr/>
            </a:p>
          </p:txBody>
        </p:sp>
      </p:grpSp>
      <p:pic>
        <p:nvPicPr>
          <p:cNvPr id="7" name="object 7"/>
          <p:cNvPicPr/>
          <p:nvPr/>
        </p:nvPicPr>
        <p:blipFill>
          <a:blip r:embed="rId3" cstate="print"/>
          <a:stretch>
            <a:fillRect/>
          </a:stretch>
        </p:blipFill>
        <p:spPr>
          <a:xfrm>
            <a:off x="7086600" y="381000"/>
            <a:ext cx="5029199" cy="6019742"/>
          </a:xfrm>
          <a:prstGeom prst="rect">
            <a:avLst/>
          </a:prstGeom>
        </p:spPr>
      </p:pic>
      <p:graphicFrame>
        <p:nvGraphicFramePr>
          <p:cNvPr id="11" name="Diagram 10"/>
          <p:cNvGraphicFramePr/>
          <p:nvPr>
            <p:extLst>
              <p:ext uri="{D42A27DB-BD31-4B8C-83A1-F6EECF244321}">
                <p14:modId xmlns:p14="http://schemas.microsoft.com/office/powerpoint/2010/main" val="2792291527"/>
              </p:ext>
            </p:extLst>
          </p:nvPr>
        </p:nvGraphicFramePr>
        <p:xfrm>
          <a:off x="381000" y="1828800"/>
          <a:ext cx="6629400" cy="4724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95267" y="457200"/>
            <a:ext cx="6409347" cy="543097"/>
          </a:xfrm>
          <a:prstGeom prst="rect">
            <a:avLst/>
          </a:prstGeom>
        </p:spPr>
        <p:txBody>
          <a:bodyPr vert="horz" wrap="square" lIns="0" tIns="67945" rIns="0" bIns="0" rtlCol="0">
            <a:spAutoFit/>
          </a:bodyPr>
          <a:lstStyle/>
          <a:p>
            <a:pPr marL="12700" marR="5080" algn="ctr">
              <a:lnSpc>
                <a:spcPts val="3679"/>
              </a:lnSpc>
              <a:spcBef>
                <a:spcPts val="535"/>
              </a:spcBef>
            </a:pPr>
            <a:r>
              <a:rPr lang="en-GB" sz="3600" b="1" dirty="0">
                <a:latin typeface="Times New Roman" panose="02020603050405020304" pitchFamily="18" charset="0"/>
                <a:cs typeface="Times New Roman" panose="02020603050405020304" pitchFamily="18" charset="0"/>
              </a:rPr>
              <a:t>Leadership and Team Direction</a:t>
            </a:r>
            <a:endParaRPr sz="3600" b="1" dirty="0">
              <a:latin typeface="Times New Roman" panose="02020603050405020304" pitchFamily="18"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4281087001"/>
              </p:ext>
            </p:extLst>
          </p:nvPr>
        </p:nvGraphicFramePr>
        <p:xfrm>
          <a:off x="381000" y="1076497"/>
          <a:ext cx="6781800"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Inspire others through transformational leadership"/>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67600" y="1600200"/>
            <a:ext cx="4035425" cy="375518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305800" y="5638800"/>
            <a:ext cx="2819400" cy="523220"/>
          </a:xfrm>
          <a:prstGeom prst="rect">
            <a:avLst/>
          </a:prstGeom>
          <a:noFill/>
        </p:spPr>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Figure: Transformational Leadership</a:t>
            </a:r>
          </a:p>
          <a:p>
            <a:pPr lvl="0" algn="ctr"/>
            <a:r>
              <a:rPr lang="en-GB" sz="1400" dirty="0">
                <a:latin typeface="Times New Roman" panose="02020603050405020304" pitchFamily="18" charset="0"/>
                <a:cs typeface="Times New Roman" panose="02020603050405020304" pitchFamily="18" charset="0"/>
              </a:rPr>
              <a:t>Source: (</a:t>
            </a:r>
            <a:r>
              <a:rPr lang="en-US" sz="1400" dirty="0">
                <a:solidFill>
                  <a:schemeClr val="tx1"/>
                </a:solidFill>
                <a:latin typeface="Times New Roman" panose="02020603050405020304" pitchFamily="18" charset="0"/>
                <a:cs typeface="Times New Roman" panose="02020603050405020304" pitchFamily="18" charset="0"/>
              </a:rPr>
              <a:t>Bakker et al., 2023</a:t>
            </a:r>
            <a:r>
              <a:rPr lang="en-GB" sz="1400" dirty="0">
                <a:latin typeface="Times New Roman" panose="02020603050405020304" pitchFamily="18" charset="0"/>
                <a:cs typeface="Times New Roman" panose="02020603050405020304" pitchFamily="18" charset="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124200" y="228600"/>
            <a:ext cx="6062345" cy="1073499"/>
          </a:xfrm>
          <a:prstGeom prst="rect">
            <a:avLst/>
          </a:prstGeom>
        </p:spPr>
        <p:txBody>
          <a:bodyPr vert="horz" wrap="square" lIns="0" tIns="75565" rIns="0" bIns="0" rtlCol="0">
            <a:spAutoFit/>
          </a:bodyPr>
          <a:lstStyle/>
          <a:p>
            <a:pPr marL="12700" marR="5080" algn="ctr">
              <a:lnSpc>
                <a:spcPct val="90200"/>
              </a:lnSpc>
              <a:spcBef>
                <a:spcPts val="595"/>
              </a:spcBef>
            </a:pPr>
            <a:r>
              <a:rPr lang="en-US" sz="3600" b="1" dirty="0">
                <a:latin typeface="Times New Roman" panose="02020603050405020304" pitchFamily="18" charset="0"/>
                <a:cs typeface="Times New Roman" panose="02020603050405020304" pitchFamily="18" charset="0"/>
              </a:rPr>
              <a:t>Motivation in Successful Teams</a:t>
            </a:r>
            <a:endParaRPr sz="4000"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4184736425"/>
              </p:ext>
            </p:extLst>
          </p:nvPr>
        </p:nvGraphicFramePr>
        <p:xfrm>
          <a:off x="228600" y="1447800"/>
          <a:ext cx="6705600" cy="50660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8686800" y="5326300"/>
            <a:ext cx="2819400" cy="738664"/>
          </a:xfrm>
          <a:prstGeom prst="rect">
            <a:avLst/>
          </a:prstGeom>
          <a:noFill/>
        </p:spPr>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Figure: Herzberg’s Two Factor Theory</a:t>
            </a:r>
          </a:p>
          <a:p>
            <a:pPr algn="ctr"/>
            <a:r>
              <a:rPr lang="en-GB" sz="1400" dirty="0">
                <a:latin typeface="Times New Roman" panose="02020603050405020304" pitchFamily="18" charset="0"/>
                <a:cs typeface="Times New Roman" panose="02020603050405020304" pitchFamily="18" charset="0"/>
              </a:rPr>
              <a:t>Source: (</a:t>
            </a:r>
            <a:r>
              <a:rPr lang="en-US" sz="1400" dirty="0">
                <a:latin typeface="Times New Roman" panose="02020603050405020304" pitchFamily="18" charset="0"/>
                <a:cs typeface="Times New Roman" panose="02020603050405020304" pitchFamily="18" charset="0"/>
              </a:rPr>
              <a:t>Anwar et al., 2021</a:t>
            </a:r>
            <a:r>
              <a:rPr lang="en-GB" sz="1400" dirty="0">
                <a:latin typeface="Times New Roman" panose="02020603050405020304" pitchFamily="18" charset="0"/>
                <a:cs typeface="Times New Roman" panose="02020603050405020304" pitchFamily="18" charset="0"/>
              </a:rPr>
              <a:t>)</a:t>
            </a:r>
          </a:p>
        </p:txBody>
      </p:sp>
      <p:pic>
        <p:nvPicPr>
          <p:cNvPr id="4100" name="Picture 4" descr="Herzberg's Two-Factor Theory of Motivation-Hygien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43800" y="1536397"/>
            <a:ext cx="3962400" cy="355560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90800" y="381000"/>
            <a:ext cx="6409347" cy="1176604"/>
          </a:xfrm>
          <a:prstGeom prst="rect">
            <a:avLst/>
          </a:prstGeom>
        </p:spPr>
        <p:txBody>
          <a:bodyPr vert="horz" wrap="square" lIns="0" tIns="67945" rIns="0" bIns="0" rtlCol="0">
            <a:spAutoFit/>
          </a:bodyPr>
          <a:lstStyle/>
          <a:p>
            <a:pPr algn="ctr"/>
            <a:r>
              <a:rPr lang="en-US" sz="3600" b="1" dirty="0">
                <a:latin typeface="Times New Roman" panose="02020603050405020304" pitchFamily="18" charset="0"/>
                <a:cs typeface="Times New Roman" panose="02020603050405020304" pitchFamily="18" charset="0"/>
              </a:rPr>
              <a:t>Tuckman’s Team Development Model</a:t>
            </a:r>
            <a:endParaRPr lang="en-GB" sz="3600" b="1" dirty="0">
              <a:latin typeface="Times New Roman" panose="02020603050405020304" pitchFamily="18" charset="0"/>
              <a:cs typeface="Times New Roman" panose="02020603050405020304" pitchFamily="18" charset="0"/>
            </a:endParaRPr>
          </a:p>
        </p:txBody>
      </p:sp>
      <p:sp>
        <p:nvSpPr>
          <p:cNvPr id="3" name="Rectangle 2"/>
          <p:cNvSpPr/>
          <p:nvPr/>
        </p:nvSpPr>
        <p:spPr>
          <a:xfrm>
            <a:off x="304800" y="1905000"/>
            <a:ext cx="6248400" cy="4114800"/>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marL="342900" indent="-34290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Teams go through five stages: Forming to Adjourning.</a:t>
            </a:r>
          </a:p>
          <a:p>
            <a:pPr marL="342900" indent="-34290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Early stages involve orientation and conflict (</a:t>
            </a:r>
            <a:r>
              <a:rPr lang="en-US" sz="2000" dirty="0" err="1">
                <a:solidFill>
                  <a:schemeClr val="tx1"/>
                </a:solidFill>
                <a:latin typeface="Times New Roman" panose="02020603050405020304" pitchFamily="18" charset="0"/>
                <a:cs typeface="Times New Roman" panose="02020603050405020304" pitchFamily="18" charset="0"/>
              </a:rPr>
              <a:t>Zirar</a:t>
            </a:r>
            <a:r>
              <a:rPr lang="en-US" sz="2000" dirty="0">
                <a:solidFill>
                  <a:schemeClr val="tx1"/>
                </a:solidFill>
                <a:latin typeface="Times New Roman" panose="02020603050405020304" pitchFamily="18" charset="0"/>
                <a:cs typeface="Times New Roman" panose="02020603050405020304" pitchFamily="18" charset="0"/>
              </a:rPr>
              <a:t> et al., 2025).</a:t>
            </a:r>
          </a:p>
          <a:p>
            <a:pPr marL="342900" indent="-34290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Norming builds understanding and cooperation.</a:t>
            </a:r>
          </a:p>
          <a:p>
            <a:pPr marL="342900" indent="-34290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Performing shows peak collaboration and efficiency (Bakker et al., 2023).</a:t>
            </a:r>
          </a:p>
          <a:p>
            <a:pPr marL="342900" indent="-34290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Awareness of stages helps navigate group issues (Anwar et al., 2021).</a:t>
            </a:r>
            <a:endParaRPr lang="en-GB" sz="2000" dirty="0">
              <a:solidFill>
                <a:schemeClr val="tx1"/>
              </a:solidFill>
              <a:latin typeface="Times New Roman" panose="02020603050405020304" pitchFamily="18" charset="0"/>
              <a:cs typeface="Times New Roman" panose="02020603050405020304" pitchFamily="18" charset="0"/>
            </a:endParaRPr>
          </a:p>
        </p:txBody>
      </p:sp>
      <p:sp>
        <p:nvSpPr>
          <p:cNvPr id="7" name="TextBox 6"/>
          <p:cNvSpPr txBox="1"/>
          <p:nvPr/>
        </p:nvSpPr>
        <p:spPr>
          <a:xfrm>
            <a:off x="8229600" y="5410200"/>
            <a:ext cx="2819400" cy="523220"/>
          </a:xfrm>
          <a:prstGeom prst="rect">
            <a:avLst/>
          </a:prstGeom>
          <a:noFill/>
        </p:spPr>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Figure: Tuckman’s Team Model</a:t>
            </a:r>
          </a:p>
          <a:p>
            <a:pPr algn="ctr"/>
            <a:r>
              <a:rPr lang="en-GB" sz="1400" dirty="0">
                <a:latin typeface="Times New Roman" panose="02020603050405020304" pitchFamily="18" charset="0"/>
                <a:cs typeface="Times New Roman" panose="02020603050405020304" pitchFamily="18" charset="0"/>
              </a:rPr>
              <a:t>Source: (</a:t>
            </a:r>
            <a:r>
              <a:rPr lang="en-US" sz="1400" dirty="0" err="1">
                <a:solidFill>
                  <a:schemeClr val="tx1"/>
                </a:solidFill>
                <a:latin typeface="Times New Roman" panose="02020603050405020304" pitchFamily="18" charset="0"/>
                <a:cs typeface="Times New Roman" panose="02020603050405020304" pitchFamily="18" charset="0"/>
              </a:rPr>
              <a:t>Zirar</a:t>
            </a:r>
            <a:r>
              <a:rPr lang="en-US" sz="1400" dirty="0">
                <a:solidFill>
                  <a:schemeClr val="tx1"/>
                </a:solidFill>
                <a:latin typeface="Times New Roman" panose="02020603050405020304" pitchFamily="18" charset="0"/>
                <a:cs typeface="Times New Roman" panose="02020603050405020304" pitchFamily="18" charset="0"/>
              </a:rPr>
              <a:t> et al., 2025</a:t>
            </a:r>
            <a:r>
              <a:rPr lang="en-GB" sz="1400" dirty="0">
                <a:latin typeface="Times New Roman" panose="02020603050405020304" pitchFamily="18" charset="0"/>
                <a:cs typeface="Times New Roman" panose="02020603050405020304" pitchFamily="18" charset="0"/>
              </a:rPr>
              <a:t>)</a:t>
            </a:r>
          </a:p>
        </p:txBody>
      </p:sp>
      <p:pic>
        <p:nvPicPr>
          <p:cNvPr id="5124" name="Picture 4" descr="The 5 Tuckman's Stages of Group Development for Trai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1935480"/>
            <a:ext cx="4648200" cy="300540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486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722661" y="630359"/>
            <a:ext cx="3113405" cy="1186222"/>
          </a:xfrm>
          <a:prstGeom prst="rect">
            <a:avLst/>
          </a:prstGeom>
        </p:spPr>
        <p:txBody>
          <a:bodyPr vert="horz" wrap="square" lIns="0" tIns="77470" rIns="0" bIns="0" rtlCol="0">
            <a:spAutoFit/>
          </a:bodyPr>
          <a:lstStyle/>
          <a:p>
            <a:pPr marL="12700" marR="5080" algn="ctr">
              <a:lnSpc>
                <a:spcPct val="90000"/>
              </a:lnSpc>
              <a:spcBef>
                <a:spcPts val="610"/>
              </a:spcBef>
            </a:pPr>
            <a:r>
              <a:rPr lang="en-US" sz="4000" b="1" dirty="0">
                <a:latin typeface="Times New Roman" panose="02020603050405020304" pitchFamily="18" charset="0"/>
                <a:cs typeface="Times New Roman" panose="02020603050405020304" pitchFamily="18" charset="0"/>
              </a:rPr>
              <a:t>Team Roles and Structure</a:t>
            </a:r>
            <a:endParaRPr sz="4000" dirty="0">
              <a:latin typeface="Times New Roman" panose="02020603050405020304" pitchFamily="18" charset="0"/>
              <a:cs typeface="Times New Roman" panose="02020603050405020304" pitchFamily="18" charset="0"/>
            </a:endParaRPr>
          </a:p>
        </p:txBody>
      </p:sp>
      <p:grpSp>
        <p:nvGrpSpPr>
          <p:cNvPr id="3" name="object 3"/>
          <p:cNvGrpSpPr/>
          <p:nvPr/>
        </p:nvGrpSpPr>
        <p:grpSpPr>
          <a:xfrm>
            <a:off x="4297728" y="750379"/>
            <a:ext cx="83820" cy="5452745"/>
            <a:chOff x="4297728" y="750379"/>
            <a:chExt cx="83820" cy="5452745"/>
          </a:xfrm>
        </p:grpSpPr>
        <p:sp>
          <p:nvSpPr>
            <p:cNvPr id="4" name="object 4"/>
            <p:cNvSpPr/>
            <p:nvPr/>
          </p:nvSpPr>
          <p:spPr>
            <a:xfrm>
              <a:off x="4311473" y="770889"/>
              <a:ext cx="48260" cy="5410835"/>
            </a:xfrm>
            <a:custGeom>
              <a:avLst/>
              <a:gdLst/>
              <a:ahLst/>
              <a:cxnLst/>
              <a:rect l="l" t="t" r="r" b="b"/>
              <a:pathLst>
                <a:path w="48260" h="5410835">
                  <a:moveTo>
                    <a:pt x="23798" y="0"/>
                  </a:moveTo>
                  <a:lnTo>
                    <a:pt x="20369" y="381"/>
                  </a:lnTo>
                  <a:lnTo>
                    <a:pt x="12876" y="635"/>
                  </a:lnTo>
                  <a:lnTo>
                    <a:pt x="16196" y="70714"/>
                  </a:lnTo>
                  <a:lnTo>
                    <a:pt x="18088" y="136905"/>
                  </a:lnTo>
                  <a:lnTo>
                    <a:pt x="18782" y="199491"/>
                  </a:lnTo>
                  <a:lnTo>
                    <a:pt x="18508" y="258755"/>
                  </a:lnTo>
                  <a:lnTo>
                    <a:pt x="17494" y="314980"/>
                  </a:lnTo>
                  <a:lnTo>
                    <a:pt x="15969" y="368451"/>
                  </a:lnTo>
                  <a:lnTo>
                    <a:pt x="10621" y="515162"/>
                  </a:lnTo>
                  <a:lnTo>
                    <a:pt x="9344" y="560443"/>
                  </a:lnTo>
                  <a:lnTo>
                    <a:pt x="8702" y="604386"/>
                  </a:lnTo>
                  <a:lnTo>
                    <a:pt x="8924" y="647273"/>
                  </a:lnTo>
                  <a:lnTo>
                    <a:pt x="10239" y="689387"/>
                  </a:lnTo>
                  <a:lnTo>
                    <a:pt x="12876" y="731012"/>
                  </a:lnTo>
                  <a:lnTo>
                    <a:pt x="16197" y="777252"/>
                  </a:lnTo>
                  <a:lnTo>
                    <a:pt x="18904" y="826306"/>
                  </a:lnTo>
                  <a:lnTo>
                    <a:pt x="21013" y="877669"/>
                  </a:lnTo>
                  <a:lnTo>
                    <a:pt x="22540" y="930837"/>
                  </a:lnTo>
                  <a:lnTo>
                    <a:pt x="23503" y="985304"/>
                  </a:lnTo>
                  <a:lnTo>
                    <a:pt x="23918" y="1040567"/>
                  </a:lnTo>
                  <a:lnTo>
                    <a:pt x="23801" y="1096121"/>
                  </a:lnTo>
                  <a:lnTo>
                    <a:pt x="23170" y="1151461"/>
                  </a:lnTo>
                  <a:lnTo>
                    <a:pt x="22041" y="1206082"/>
                  </a:lnTo>
                  <a:lnTo>
                    <a:pt x="20430" y="1259479"/>
                  </a:lnTo>
                  <a:lnTo>
                    <a:pt x="18355" y="1311149"/>
                  </a:lnTo>
                  <a:lnTo>
                    <a:pt x="15831" y="1360587"/>
                  </a:lnTo>
                  <a:lnTo>
                    <a:pt x="9435" y="1459459"/>
                  </a:lnTo>
                  <a:lnTo>
                    <a:pt x="6611" y="1509645"/>
                  </a:lnTo>
                  <a:lnTo>
                    <a:pt x="4426" y="1558471"/>
                  </a:lnTo>
                  <a:lnTo>
                    <a:pt x="2905" y="1606564"/>
                  </a:lnTo>
                  <a:lnTo>
                    <a:pt x="2073" y="1654551"/>
                  </a:lnTo>
                  <a:lnTo>
                    <a:pt x="1953" y="1703060"/>
                  </a:lnTo>
                  <a:lnTo>
                    <a:pt x="2569" y="1752716"/>
                  </a:lnTo>
                  <a:lnTo>
                    <a:pt x="3945" y="1804147"/>
                  </a:lnTo>
                  <a:lnTo>
                    <a:pt x="6106" y="1857980"/>
                  </a:lnTo>
                  <a:lnTo>
                    <a:pt x="9075" y="1914841"/>
                  </a:lnTo>
                  <a:lnTo>
                    <a:pt x="12876" y="1975358"/>
                  </a:lnTo>
                  <a:lnTo>
                    <a:pt x="15037" y="2018508"/>
                  </a:lnTo>
                  <a:lnTo>
                    <a:pt x="15861" y="2062010"/>
                  </a:lnTo>
                  <a:lnTo>
                    <a:pt x="15571" y="2105956"/>
                  </a:lnTo>
                  <a:lnTo>
                    <a:pt x="14394" y="2150439"/>
                  </a:lnTo>
                  <a:lnTo>
                    <a:pt x="12554" y="2195552"/>
                  </a:lnTo>
                  <a:lnTo>
                    <a:pt x="5304" y="2335593"/>
                  </a:lnTo>
                  <a:lnTo>
                    <a:pt x="3060" y="2384150"/>
                  </a:lnTo>
                  <a:lnTo>
                    <a:pt x="1279" y="2433800"/>
                  </a:lnTo>
                  <a:lnTo>
                    <a:pt x="183" y="2484636"/>
                  </a:lnTo>
                  <a:lnTo>
                    <a:pt x="0" y="2536749"/>
                  </a:lnTo>
                  <a:lnTo>
                    <a:pt x="952" y="2590233"/>
                  </a:lnTo>
                  <a:lnTo>
                    <a:pt x="3266" y="2645181"/>
                  </a:lnTo>
                  <a:lnTo>
                    <a:pt x="7165" y="2701684"/>
                  </a:lnTo>
                  <a:lnTo>
                    <a:pt x="18449" y="2817594"/>
                  </a:lnTo>
                  <a:lnTo>
                    <a:pt x="21971" y="2873018"/>
                  </a:lnTo>
                  <a:lnTo>
                    <a:pt x="23723" y="2926360"/>
                  </a:lnTo>
                  <a:lnTo>
                    <a:pt x="23985" y="2977870"/>
                  </a:lnTo>
                  <a:lnTo>
                    <a:pt x="23036" y="3027798"/>
                  </a:lnTo>
                  <a:lnTo>
                    <a:pt x="21158" y="3076396"/>
                  </a:lnTo>
                  <a:lnTo>
                    <a:pt x="18631" y="3123914"/>
                  </a:lnTo>
                  <a:lnTo>
                    <a:pt x="9952" y="3262492"/>
                  </a:lnTo>
                  <a:lnTo>
                    <a:pt x="7627" y="3308195"/>
                  </a:lnTo>
                  <a:lnTo>
                    <a:pt x="6054" y="3354071"/>
                  </a:lnTo>
                  <a:lnTo>
                    <a:pt x="5512" y="3400371"/>
                  </a:lnTo>
                  <a:lnTo>
                    <a:pt x="6282" y="3447344"/>
                  </a:lnTo>
                  <a:lnTo>
                    <a:pt x="8643" y="3495242"/>
                  </a:lnTo>
                  <a:lnTo>
                    <a:pt x="18072" y="3602576"/>
                  </a:lnTo>
                  <a:lnTo>
                    <a:pt x="20968" y="3655555"/>
                  </a:lnTo>
                  <a:lnTo>
                    <a:pt x="21955" y="3704219"/>
                  </a:lnTo>
                  <a:lnTo>
                    <a:pt x="21423" y="3749538"/>
                  </a:lnTo>
                  <a:lnTo>
                    <a:pt x="19764" y="3792478"/>
                  </a:lnTo>
                  <a:lnTo>
                    <a:pt x="17370" y="3834007"/>
                  </a:lnTo>
                  <a:lnTo>
                    <a:pt x="11940" y="3916703"/>
                  </a:lnTo>
                  <a:lnTo>
                    <a:pt x="9686" y="3959805"/>
                  </a:lnTo>
                  <a:lnTo>
                    <a:pt x="8261" y="4005367"/>
                  </a:lnTo>
                  <a:lnTo>
                    <a:pt x="8058" y="4054357"/>
                  </a:lnTo>
                  <a:lnTo>
                    <a:pt x="9465" y="4107741"/>
                  </a:lnTo>
                  <a:lnTo>
                    <a:pt x="16618" y="4227764"/>
                  </a:lnTo>
                  <a:lnTo>
                    <a:pt x="18908" y="4287997"/>
                  </a:lnTo>
                  <a:lnTo>
                    <a:pt x="19972" y="4347051"/>
                  </a:lnTo>
                  <a:lnTo>
                    <a:pt x="20037" y="4404790"/>
                  </a:lnTo>
                  <a:lnTo>
                    <a:pt x="19327" y="4461077"/>
                  </a:lnTo>
                  <a:lnTo>
                    <a:pt x="18069" y="4515776"/>
                  </a:lnTo>
                  <a:lnTo>
                    <a:pt x="13263" y="4668984"/>
                  </a:lnTo>
                  <a:lnTo>
                    <a:pt x="12070" y="4715970"/>
                  </a:lnTo>
                  <a:lnTo>
                    <a:pt x="11457" y="4760685"/>
                  </a:lnTo>
                  <a:lnTo>
                    <a:pt x="11650" y="4802995"/>
                  </a:lnTo>
                  <a:lnTo>
                    <a:pt x="14107" y="4887986"/>
                  </a:lnTo>
                  <a:lnTo>
                    <a:pt x="13793" y="4933081"/>
                  </a:lnTo>
                  <a:lnTo>
                    <a:pt x="12368" y="4978520"/>
                  </a:lnTo>
                  <a:lnTo>
                    <a:pt x="7913" y="5072308"/>
                  </a:lnTo>
                  <a:lnTo>
                    <a:pt x="5748" y="5121599"/>
                  </a:lnTo>
                  <a:lnTo>
                    <a:pt x="4204" y="5173114"/>
                  </a:lnTo>
                  <a:lnTo>
                    <a:pt x="3711" y="5227325"/>
                  </a:lnTo>
                  <a:lnTo>
                    <a:pt x="4704" y="5284702"/>
                  </a:lnTo>
                  <a:lnTo>
                    <a:pt x="7615" y="5345715"/>
                  </a:lnTo>
                  <a:lnTo>
                    <a:pt x="12876" y="5410835"/>
                  </a:lnTo>
                  <a:lnTo>
                    <a:pt x="18845" y="5410111"/>
                  </a:lnTo>
                  <a:lnTo>
                    <a:pt x="26338" y="5410149"/>
                  </a:lnTo>
                  <a:lnTo>
                    <a:pt x="31926" y="5410835"/>
                  </a:lnTo>
                  <a:lnTo>
                    <a:pt x="30682" y="5366139"/>
                  </a:lnTo>
                  <a:lnTo>
                    <a:pt x="29915" y="5319141"/>
                  </a:lnTo>
                  <a:lnTo>
                    <a:pt x="29562" y="5270163"/>
                  </a:lnTo>
                  <a:lnTo>
                    <a:pt x="29563" y="5219531"/>
                  </a:lnTo>
                  <a:lnTo>
                    <a:pt x="30374" y="5114594"/>
                  </a:lnTo>
                  <a:lnTo>
                    <a:pt x="34240" y="4845946"/>
                  </a:lnTo>
                  <a:lnTo>
                    <a:pt x="35221" y="4742762"/>
                  </a:lnTo>
                  <a:lnTo>
                    <a:pt x="35343" y="4693381"/>
                  </a:lnTo>
                  <a:lnTo>
                    <a:pt x="35136" y="4645906"/>
                  </a:lnTo>
                  <a:lnTo>
                    <a:pt x="34539" y="4600660"/>
                  </a:lnTo>
                  <a:lnTo>
                    <a:pt x="33490" y="4557967"/>
                  </a:lnTo>
                  <a:lnTo>
                    <a:pt x="31926" y="4518152"/>
                  </a:lnTo>
                  <a:lnTo>
                    <a:pt x="29706" y="4469684"/>
                  </a:lnTo>
                  <a:lnTo>
                    <a:pt x="28099" y="4428990"/>
                  </a:lnTo>
                  <a:lnTo>
                    <a:pt x="27041" y="4394165"/>
                  </a:lnTo>
                  <a:lnTo>
                    <a:pt x="26463" y="4363307"/>
                  </a:lnTo>
                  <a:lnTo>
                    <a:pt x="26300" y="4334513"/>
                  </a:lnTo>
                  <a:lnTo>
                    <a:pt x="26485" y="4305879"/>
                  </a:lnTo>
                  <a:lnTo>
                    <a:pt x="29372" y="4154889"/>
                  </a:lnTo>
                  <a:lnTo>
                    <a:pt x="31171" y="4030877"/>
                  </a:lnTo>
                  <a:lnTo>
                    <a:pt x="31926" y="3950080"/>
                  </a:lnTo>
                  <a:lnTo>
                    <a:pt x="32154" y="3881697"/>
                  </a:lnTo>
                  <a:lnTo>
                    <a:pt x="31817" y="3819105"/>
                  </a:lnTo>
                  <a:lnTo>
                    <a:pt x="31030" y="3761617"/>
                  </a:lnTo>
                  <a:lnTo>
                    <a:pt x="29908" y="3708544"/>
                  </a:lnTo>
                  <a:lnTo>
                    <a:pt x="23271" y="3485330"/>
                  </a:lnTo>
                  <a:lnTo>
                    <a:pt x="22539" y="3444299"/>
                  </a:lnTo>
                  <a:lnTo>
                    <a:pt x="22272" y="3402867"/>
                  </a:lnTo>
                  <a:lnTo>
                    <a:pt x="22586" y="3360346"/>
                  </a:lnTo>
                  <a:lnTo>
                    <a:pt x="23593" y="3316047"/>
                  </a:lnTo>
                  <a:lnTo>
                    <a:pt x="25410" y="3269282"/>
                  </a:lnTo>
                  <a:lnTo>
                    <a:pt x="28149" y="3219363"/>
                  </a:lnTo>
                  <a:lnTo>
                    <a:pt x="37170" y="3094070"/>
                  </a:lnTo>
                  <a:lnTo>
                    <a:pt x="41363" y="3028163"/>
                  </a:lnTo>
                  <a:lnTo>
                    <a:pt x="44535" y="2967267"/>
                  </a:lnTo>
                  <a:lnTo>
                    <a:pt x="46715" y="2910769"/>
                  </a:lnTo>
                  <a:lnTo>
                    <a:pt x="47931" y="2858054"/>
                  </a:lnTo>
                  <a:lnTo>
                    <a:pt x="48214" y="2808509"/>
                  </a:lnTo>
                  <a:lnTo>
                    <a:pt x="47592" y="2761520"/>
                  </a:lnTo>
                  <a:lnTo>
                    <a:pt x="46094" y="2716473"/>
                  </a:lnTo>
                  <a:lnTo>
                    <a:pt x="43749" y="2672754"/>
                  </a:lnTo>
                  <a:lnTo>
                    <a:pt x="40587" y="2629750"/>
                  </a:lnTo>
                  <a:lnTo>
                    <a:pt x="36636" y="2586846"/>
                  </a:lnTo>
                  <a:lnTo>
                    <a:pt x="31926" y="2543429"/>
                  </a:lnTo>
                  <a:lnTo>
                    <a:pt x="27854" y="2501168"/>
                  </a:lnTo>
                  <a:lnTo>
                    <a:pt x="25585" y="2461314"/>
                  </a:lnTo>
                  <a:lnTo>
                    <a:pt x="24800" y="2422622"/>
                  </a:lnTo>
                  <a:lnTo>
                    <a:pt x="25181" y="2383846"/>
                  </a:lnTo>
                  <a:lnTo>
                    <a:pt x="26408" y="2343742"/>
                  </a:lnTo>
                  <a:lnTo>
                    <a:pt x="30128" y="2254570"/>
                  </a:lnTo>
                  <a:lnTo>
                    <a:pt x="31983" y="2203012"/>
                  </a:lnTo>
                  <a:lnTo>
                    <a:pt x="33408" y="2145147"/>
                  </a:lnTo>
                  <a:lnTo>
                    <a:pt x="34087" y="2079729"/>
                  </a:lnTo>
                  <a:lnTo>
                    <a:pt x="33699" y="2005513"/>
                  </a:lnTo>
                  <a:lnTo>
                    <a:pt x="30227" y="1850058"/>
                  </a:lnTo>
                  <a:lnTo>
                    <a:pt x="29182" y="1780187"/>
                  </a:lnTo>
                  <a:lnTo>
                    <a:pt x="28695" y="1711958"/>
                  </a:lnTo>
                  <a:lnTo>
                    <a:pt x="28673" y="1645691"/>
                  </a:lnTo>
                  <a:lnTo>
                    <a:pt x="29019" y="1581700"/>
                  </a:lnTo>
                  <a:lnTo>
                    <a:pt x="29640" y="1520303"/>
                  </a:lnTo>
                  <a:lnTo>
                    <a:pt x="32970" y="1306999"/>
                  </a:lnTo>
                  <a:lnTo>
                    <a:pt x="33816" y="1224154"/>
                  </a:lnTo>
                  <a:lnTo>
                    <a:pt x="33702" y="1189792"/>
                  </a:lnTo>
                  <a:lnTo>
                    <a:pt x="33104" y="1160561"/>
                  </a:lnTo>
                  <a:lnTo>
                    <a:pt x="31926" y="1136777"/>
                  </a:lnTo>
                  <a:lnTo>
                    <a:pt x="30733" y="1103560"/>
                  </a:lnTo>
                  <a:lnTo>
                    <a:pt x="31280" y="1066682"/>
                  </a:lnTo>
                  <a:lnTo>
                    <a:pt x="33014" y="1025999"/>
                  </a:lnTo>
                  <a:lnTo>
                    <a:pt x="37832" y="932656"/>
                  </a:lnTo>
                  <a:lnTo>
                    <a:pt x="39808" y="879711"/>
                  </a:lnTo>
                  <a:lnTo>
                    <a:pt x="40759" y="822396"/>
                  </a:lnTo>
                  <a:lnTo>
                    <a:pt x="40131" y="760568"/>
                  </a:lnTo>
                  <a:lnTo>
                    <a:pt x="37371" y="694086"/>
                  </a:lnTo>
                  <a:lnTo>
                    <a:pt x="31926" y="622808"/>
                  </a:lnTo>
                  <a:lnTo>
                    <a:pt x="27141" y="564387"/>
                  </a:lnTo>
                  <a:lnTo>
                    <a:pt x="24209" y="511192"/>
                  </a:lnTo>
                  <a:lnTo>
                    <a:pt x="22836" y="462014"/>
                  </a:lnTo>
                  <a:lnTo>
                    <a:pt x="22726" y="415642"/>
                  </a:lnTo>
                  <a:lnTo>
                    <a:pt x="23584" y="370869"/>
                  </a:lnTo>
                  <a:lnTo>
                    <a:pt x="25116" y="326485"/>
                  </a:lnTo>
                  <a:lnTo>
                    <a:pt x="29019" y="234046"/>
                  </a:lnTo>
                  <a:lnTo>
                    <a:pt x="30801" y="183574"/>
                  </a:lnTo>
                  <a:lnTo>
                    <a:pt x="32076" y="128654"/>
                  </a:lnTo>
                  <a:lnTo>
                    <a:pt x="32549" y="68077"/>
                  </a:lnTo>
                  <a:lnTo>
                    <a:pt x="31926" y="635"/>
                  </a:lnTo>
                  <a:lnTo>
                    <a:pt x="23798" y="0"/>
                  </a:lnTo>
                  <a:close/>
                </a:path>
              </a:pathLst>
            </a:custGeom>
            <a:solidFill>
              <a:srgbClr val="EC7C30"/>
            </a:solidFill>
          </p:spPr>
          <p:txBody>
            <a:bodyPr wrap="square" lIns="0" tIns="0" rIns="0" bIns="0" rtlCol="0"/>
            <a:lstStyle/>
            <a:p>
              <a:endParaRPr/>
            </a:p>
          </p:txBody>
        </p:sp>
        <p:sp>
          <p:nvSpPr>
            <p:cNvPr id="5" name="object 5"/>
            <p:cNvSpPr/>
            <p:nvPr/>
          </p:nvSpPr>
          <p:spPr>
            <a:xfrm>
              <a:off x="4318366" y="771016"/>
              <a:ext cx="42545" cy="5411470"/>
            </a:xfrm>
            <a:custGeom>
              <a:avLst/>
              <a:gdLst/>
              <a:ahLst/>
              <a:cxnLst/>
              <a:rect l="l" t="t" r="r" b="b"/>
              <a:pathLst>
                <a:path w="42545" h="5411470">
                  <a:moveTo>
                    <a:pt x="25033" y="508"/>
                  </a:moveTo>
                  <a:lnTo>
                    <a:pt x="29797" y="44885"/>
                  </a:lnTo>
                  <a:lnTo>
                    <a:pt x="33509" y="89371"/>
                  </a:lnTo>
                  <a:lnTo>
                    <a:pt x="36204" y="134414"/>
                  </a:lnTo>
                  <a:lnTo>
                    <a:pt x="37913" y="180461"/>
                  </a:lnTo>
                  <a:lnTo>
                    <a:pt x="38670" y="227961"/>
                  </a:lnTo>
                  <a:lnTo>
                    <a:pt x="38507" y="277363"/>
                  </a:lnTo>
                  <a:lnTo>
                    <a:pt x="37457" y="329114"/>
                  </a:lnTo>
                  <a:lnTo>
                    <a:pt x="35551" y="383662"/>
                  </a:lnTo>
                  <a:lnTo>
                    <a:pt x="32824" y="441457"/>
                  </a:lnTo>
                  <a:lnTo>
                    <a:pt x="29307" y="502947"/>
                  </a:lnTo>
                  <a:lnTo>
                    <a:pt x="25033" y="568579"/>
                  </a:lnTo>
                  <a:lnTo>
                    <a:pt x="21997" y="621140"/>
                  </a:lnTo>
                  <a:lnTo>
                    <a:pt x="20075" y="672405"/>
                  </a:lnTo>
                  <a:lnTo>
                    <a:pt x="19104" y="722682"/>
                  </a:lnTo>
                  <a:lnTo>
                    <a:pt x="18924" y="772281"/>
                  </a:lnTo>
                  <a:lnTo>
                    <a:pt x="19372" y="821511"/>
                  </a:lnTo>
                  <a:lnTo>
                    <a:pt x="20288" y="870680"/>
                  </a:lnTo>
                  <a:lnTo>
                    <a:pt x="21509" y="920099"/>
                  </a:lnTo>
                  <a:lnTo>
                    <a:pt x="22874" y="970075"/>
                  </a:lnTo>
                  <a:lnTo>
                    <a:pt x="24221" y="1020918"/>
                  </a:lnTo>
                  <a:lnTo>
                    <a:pt x="25389" y="1072937"/>
                  </a:lnTo>
                  <a:lnTo>
                    <a:pt x="26215" y="1126441"/>
                  </a:lnTo>
                  <a:lnTo>
                    <a:pt x="26540" y="1181740"/>
                  </a:lnTo>
                  <a:lnTo>
                    <a:pt x="26199" y="1239141"/>
                  </a:lnTo>
                  <a:lnTo>
                    <a:pt x="25033" y="1298956"/>
                  </a:lnTo>
                  <a:lnTo>
                    <a:pt x="23500" y="1365600"/>
                  </a:lnTo>
                  <a:lnTo>
                    <a:pt x="22634" y="1424021"/>
                  </a:lnTo>
                  <a:lnTo>
                    <a:pt x="22319" y="1475876"/>
                  </a:lnTo>
                  <a:lnTo>
                    <a:pt x="22437" y="1522828"/>
                  </a:lnTo>
                  <a:lnTo>
                    <a:pt x="22873" y="1566536"/>
                  </a:lnTo>
                  <a:lnTo>
                    <a:pt x="23509" y="1608661"/>
                  </a:lnTo>
                  <a:lnTo>
                    <a:pt x="24231" y="1650862"/>
                  </a:lnTo>
                  <a:lnTo>
                    <a:pt x="24920" y="1694800"/>
                  </a:lnTo>
                  <a:lnTo>
                    <a:pt x="25462" y="1742136"/>
                  </a:lnTo>
                  <a:lnTo>
                    <a:pt x="25739" y="1794529"/>
                  </a:lnTo>
                  <a:lnTo>
                    <a:pt x="25635" y="1853640"/>
                  </a:lnTo>
                  <a:lnTo>
                    <a:pt x="25033" y="1921129"/>
                  </a:lnTo>
                  <a:lnTo>
                    <a:pt x="24681" y="1996679"/>
                  </a:lnTo>
                  <a:lnTo>
                    <a:pt x="25353" y="2066046"/>
                  </a:lnTo>
                  <a:lnTo>
                    <a:pt x="26730" y="2129698"/>
                  </a:lnTo>
                  <a:lnTo>
                    <a:pt x="28496" y="2188101"/>
                  </a:lnTo>
                  <a:lnTo>
                    <a:pt x="30332" y="2241722"/>
                  </a:lnTo>
                  <a:lnTo>
                    <a:pt x="31920" y="2291029"/>
                  </a:lnTo>
                  <a:lnTo>
                    <a:pt x="32944" y="2336489"/>
                  </a:lnTo>
                  <a:lnTo>
                    <a:pt x="33085" y="2378569"/>
                  </a:lnTo>
                  <a:lnTo>
                    <a:pt x="32025" y="2417736"/>
                  </a:lnTo>
                  <a:lnTo>
                    <a:pt x="29447" y="2454457"/>
                  </a:lnTo>
                  <a:lnTo>
                    <a:pt x="25033" y="2489200"/>
                  </a:lnTo>
                  <a:lnTo>
                    <a:pt x="22008" y="2517730"/>
                  </a:lnTo>
                  <a:lnTo>
                    <a:pt x="20710" y="2552994"/>
                  </a:lnTo>
                  <a:lnTo>
                    <a:pt x="20839" y="2594103"/>
                  </a:lnTo>
                  <a:lnTo>
                    <a:pt x="22098" y="2640167"/>
                  </a:lnTo>
                  <a:lnTo>
                    <a:pt x="24187" y="2690297"/>
                  </a:lnTo>
                  <a:lnTo>
                    <a:pt x="26807" y="2743604"/>
                  </a:lnTo>
                  <a:lnTo>
                    <a:pt x="29661" y="2799198"/>
                  </a:lnTo>
                  <a:lnTo>
                    <a:pt x="32449" y="2856190"/>
                  </a:lnTo>
                  <a:lnTo>
                    <a:pt x="34872" y="2913691"/>
                  </a:lnTo>
                  <a:lnTo>
                    <a:pt x="36633" y="2970812"/>
                  </a:lnTo>
                  <a:lnTo>
                    <a:pt x="37431" y="3026662"/>
                  </a:lnTo>
                  <a:lnTo>
                    <a:pt x="36969" y="3080353"/>
                  </a:lnTo>
                  <a:lnTo>
                    <a:pt x="34948" y="3130995"/>
                  </a:lnTo>
                  <a:lnTo>
                    <a:pt x="31069" y="3177700"/>
                  </a:lnTo>
                  <a:lnTo>
                    <a:pt x="25033" y="3219577"/>
                  </a:lnTo>
                  <a:lnTo>
                    <a:pt x="17531" y="3265565"/>
                  </a:lnTo>
                  <a:lnTo>
                    <a:pt x="11611" y="3313055"/>
                  </a:lnTo>
                  <a:lnTo>
                    <a:pt x="7183" y="3361910"/>
                  </a:lnTo>
                  <a:lnTo>
                    <a:pt x="4157" y="3411997"/>
                  </a:lnTo>
                  <a:lnTo>
                    <a:pt x="2440" y="3463180"/>
                  </a:lnTo>
                  <a:lnTo>
                    <a:pt x="1944" y="3515323"/>
                  </a:lnTo>
                  <a:lnTo>
                    <a:pt x="2578" y="3568291"/>
                  </a:lnTo>
                  <a:lnTo>
                    <a:pt x="4251" y="3621949"/>
                  </a:lnTo>
                  <a:lnTo>
                    <a:pt x="6872" y="3676161"/>
                  </a:lnTo>
                  <a:lnTo>
                    <a:pt x="10352" y="3730793"/>
                  </a:lnTo>
                  <a:lnTo>
                    <a:pt x="14599" y="3785709"/>
                  </a:lnTo>
                  <a:lnTo>
                    <a:pt x="19523" y="3840773"/>
                  </a:lnTo>
                  <a:lnTo>
                    <a:pt x="25033" y="3895852"/>
                  </a:lnTo>
                  <a:lnTo>
                    <a:pt x="30288" y="3951227"/>
                  </a:lnTo>
                  <a:lnTo>
                    <a:pt x="34529" y="4007085"/>
                  </a:lnTo>
                  <a:lnTo>
                    <a:pt x="37795" y="4063142"/>
                  </a:lnTo>
                  <a:lnTo>
                    <a:pt x="40123" y="4119113"/>
                  </a:lnTo>
                  <a:lnTo>
                    <a:pt x="41550" y="4174714"/>
                  </a:lnTo>
                  <a:lnTo>
                    <a:pt x="42113" y="4229662"/>
                  </a:lnTo>
                  <a:lnTo>
                    <a:pt x="41851" y="4283671"/>
                  </a:lnTo>
                  <a:lnTo>
                    <a:pt x="40800" y="4336459"/>
                  </a:lnTo>
                  <a:lnTo>
                    <a:pt x="38999" y="4387741"/>
                  </a:lnTo>
                  <a:lnTo>
                    <a:pt x="36484" y="4437232"/>
                  </a:lnTo>
                  <a:lnTo>
                    <a:pt x="33293" y="4484650"/>
                  </a:lnTo>
                  <a:lnTo>
                    <a:pt x="29464" y="4529709"/>
                  </a:lnTo>
                  <a:lnTo>
                    <a:pt x="25033" y="4572127"/>
                  </a:lnTo>
                  <a:lnTo>
                    <a:pt x="21902" y="4606014"/>
                  </a:lnTo>
                  <a:lnTo>
                    <a:pt x="19657" y="4644600"/>
                  </a:lnTo>
                  <a:lnTo>
                    <a:pt x="18200" y="4687330"/>
                  </a:lnTo>
                  <a:lnTo>
                    <a:pt x="17432" y="4733651"/>
                  </a:lnTo>
                  <a:lnTo>
                    <a:pt x="17254" y="4783010"/>
                  </a:lnTo>
                  <a:lnTo>
                    <a:pt x="17566" y="4834852"/>
                  </a:lnTo>
                  <a:lnTo>
                    <a:pt x="18269" y="4888624"/>
                  </a:lnTo>
                  <a:lnTo>
                    <a:pt x="19265" y="4943773"/>
                  </a:lnTo>
                  <a:lnTo>
                    <a:pt x="20455" y="4999745"/>
                  </a:lnTo>
                  <a:lnTo>
                    <a:pt x="21738" y="5055986"/>
                  </a:lnTo>
                  <a:lnTo>
                    <a:pt x="23017" y="5111942"/>
                  </a:lnTo>
                  <a:lnTo>
                    <a:pt x="24191" y="5167061"/>
                  </a:lnTo>
                  <a:lnTo>
                    <a:pt x="25162" y="5220788"/>
                  </a:lnTo>
                  <a:lnTo>
                    <a:pt x="25831" y="5272569"/>
                  </a:lnTo>
                  <a:lnTo>
                    <a:pt x="26099" y="5321852"/>
                  </a:lnTo>
                  <a:lnTo>
                    <a:pt x="25866" y="5368083"/>
                  </a:lnTo>
                  <a:lnTo>
                    <a:pt x="25033" y="5410708"/>
                  </a:lnTo>
                  <a:lnTo>
                    <a:pt x="17794" y="5411241"/>
                  </a:lnTo>
                  <a:lnTo>
                    <a:pt x="11698" y="5411444"/>
                  </a:lnTo>
                  <a:lnTo>
                    <a:pt x="5983" y="5410708"/>
                  </a:lnTo>
                  <a:lnTo>
                    <a:pt x="8402" y="5342661"/>
                  </a:lnTo>
                  <a:lnTo>
                    <a:pt x="9307" y="5284869"/>
                  </a:lnTo>
                  <a:lnTo>
                    <a:pt x="9040" y="5235008"/>
                  </a:lnTo>
                  <a:lnTo>
                    <a:pt x="7947" y="5190751"/>
                  </a:lnTo>
                  <a:lnTo>
                    <a:pt x="6370" y="5149775"/>
                  </a:lnTo>
                  <a:lnTo>
                    <a:pt x="4652" y="5109756"/>
                  </a:lnTo>
                  <a:lnTo>
                    <a:pt x="3138" y="5068368"/>
                  </a:lnTo>
                  <a:lnTo>
                    <a:pt x="2170" y="5023286"/>
                  </a:lnTo>
                  <a:lnTo>
                    <a:pt x="2093" y="4972187"/>
                  </a:lnTo>
                  <a:lnTo>
                    <a:pt x="3250" y="4912745"/>
                  </a:lnTo>
                  <a:lnTo>
                    <a:pt x="5983" y="4842637"/>
                  </a:lnTo>
                  <a:lnTo>
                    <a:pt x="9471" y="4763564"/>
                  </a:lnTo>
                  <a:lnTo>
                    <a:pt x="11982" y="4693379"/>
                  </a:lnTo>
                  <a:lnTo>
                    <a:pt x="13592" y="4631055"/>
                  </a:lnTo>
                  <a:lnTo>
                    <a:pt x="14377" y="4575565"/>
                  </a:lnTo>
                  <a:lnTo>
                    <a:pt x="14413" y="4525883"/>
                  </a:lnTo>
                  <a:lnTo>
                    <a:pt x="13774" y="4480982"/>
                  </a:lnTo>
                  <a:lnTo>
                    <a:pt x="12536" y="4439837"/>
                  </a:lnTo>
                  <a:lnTo>
                    <a:pt x="10775" y="4401420"/>
                  </a:lnTo>
                  <a:lnTo>
                    <a:pt x="8565" y="4364706"/>
                  </a:lnTo>
                  <a:lnTo>
                    <a:pt x="5983" y="4328668"/>
                  </a:lnTo>
                  <a:lnTo>
                    <a:pt x="4231" y="4298142"/>
                  </a:lnTo>
                  <a:lnTo>
                    <a:pt x="2871" y="4258945"/>
                  </a:lnTo>
                  <a:lnTo>
                    <a:pt x="1873" y="4212411"/>
                  </a:lnTo>
                  <a:lnTo>
                    <a:pt x="1207" y="4159877"/>
                  </a:lnTo>
                  <a:lnTo>
                    <a:pt x="841" y="4102677"/>
                  </a:lnTo>
                  <a:lnTo>
                    <a:pt x="745" y="4042148"/>
                  </a:lnTo>
                  <a:lnTo>
                    <a:pt x="887" y="3979624"/>
                  </a:lnTo>
                  <a:lnTo>
                    <a:pt x="1238" y="3916441"/>
                  </a:lnTo>
                  <a:lnTo>
                    <a:pt x="1766" y="3853935"/>
                  </a:lnTo>
                  <a:lnTo>
                    <a:pt x="2440" y="3793440"/>
                  </a:lnTo>
                  <a:lnTo>
                    <a:pt x="3230" y="3736293"/>
                  </a:lnTo>
                  <a:lnTo>
                    <a:pt x="4104" y="3683829"/>
                  </a:lnTo>
                  <a:lnTo>
                    <a:pt x="5032" y="3637383"/>
                  </a:lnTo>
                  <a:lnTo>
                    <a:pt x="5983" y="3598291"/>
                  </a:lnTo>
                  <a:lnTo>
                    <a:pt x="6636" y="3554362"/>
                  </a:lnTo>
                  <a:lnTo>
                    <a:pt x="6349" y="3511101"/>
                  </a:lnTo>
                  <a:lnTo>
                    <a:pt x="5392" y="3467771"/>
                  </a:lnTo>
                  <a:lnTo>
                    <a:pt x="4036" y="3423635"/>
                  </a:lnTo>
                  <a:lnTo>
                    <a:pt x="2548" y="3377956"/>
                  </a:lnTo>
                  <a:lnTo>
                    <a:pt x="1200" y="3329997"/>
                  </a:lnTo>
                  <a:lnTo>
                    <a:pt x="261" y="3279022"/>
                  </a:lnTo>
                  <a:lnTo>
                    <a:pt x="0" y="3224293"/>
                  </a:lnTo>
                  <a:lnTo>
                    <a:pt x="687" y="3165075"/>
                  </a:lnTo>
                  <a:lnTo>
                    <a:pt x="2591" y="3100629"/>
                  </a:lnTo>
                  <a:lnTo>
                    <a:pt x="5983" y="3030220"/>
                  </a:lnTo>
                  <a:lnTo>
                    <a:pt x="8711" y="2974530"/>
                  </a:lnTo>
                  <a:lnTo>
                    <a:pt x="10362" y="2922634"/>
                  </a:lnTo>
                  <a:lnTo>
                    <a:pt x="11101" y="2873719"/>
                  </a:lnTo>
                  <a:lnTo>
                    <a:pt x="11093" y="2826972"/>
                  </a:lnTo>
                  <a:lnTo>
                    <a:pt x="10501" y="2781580"/>
                  </a:lnTo>
                  <a:lnTo>
                    <a:pt x="9489" y="2736728"/>
                  </a:lnTo>
                  <a:lnTo>
                    <a:pt x="8222" y="2691606"/>
                  </a:lnTo>
                  <a:lnTo>
                    <a:pt x="6863" y="2645398"/>
                  </a:lnTo>
                  <a:lnTo>
                    <a:pt x="5577" y="2597293"/>
                  </a:lnTo>
                  <a:lnTo>
                    <a:pt x="4528" y="2546477"/>
                  </a:lnTo>
                  <a:lnTo>
                    <a:pt x="3880" y="2492137"/>
                  </a:lnTo>
                  <a:lnTo>
                    <a:pt x="3797" y="2433460"/>
                  </a:lnTo>
                  <a:lnTo>
                    <a:pt x="4444" y="2369633"/>
                  </a:lnTo>
                  <a:lnTo>
                    <a:pt x="5983" y="2299843"/>
                  </a:lnTo>
                  <a:lnTo>
                    <a:pt x="7504" y="2234025"/>
                  </a:lnTo>
                  <a:lnTo>
                    <a:pt x="8328" y="2172548"/>
                  </a:lnTo>
                  <a:lnTo>
                    <a:pt x="8568" y="2114856"/>
                  </a:lnTo>
                  <a:lnTo>
                    <a:pt x="8333" y="2060393"/>
                  </a:lnTo>
                  <a:lnTo>
                    <a:pt x="7733" y="2008603"/>
                  </a:lnTo>
                  <a:lnTo>
                    <a:pt x="6879" y="1958930"/>
                  </a:lnTo>
                  <a:lnTo>
                    <a:pt x="5882" y="1910817"/>
                  </a:lnTo>
                  <a:lnTo>
                    <a:pt x="4852" y="1863708"/>
                  </a:lnTo>
                  <a:lnTo>
                    <a:pt x="3898" y="1817048"/>
                  </a:lnTo>
                  <a:lnTo>
                    <a:pt x="3133" y="1770281"/>
                  </a:lnTo>
                  <a:lnTo>
                    <a:pt x="2665" y="1722849"/>
                  </a:lnTo>
                  <a:lnTo>
                    <a:pt x="2606" y="1674198"/>
                  </a:lnTo>
                  <a:lnTo>
                    <a:pt x="3066" y="1623770"/>
                  </a:lnTo>
                  <a:lnTo>
                    <a:pt x="4155" y="1571011"/>
                  </a:lnTo>
                  <a:lnTo>
                    <a:pt x="5983" y="1515364"/>
                  </a:lnTo>
                  <a:lnTo>
                    <a:pt x="8802" y="1446223"/>
                  </a:lnTo>
                  <a:lnTo>
                    <a:pt x="11575" y="1381700"/>
                  </a:lnTo>
                  <a:lnTo>
                    <a:pt x="14163" y="1321351"/>
                  </a:lnTo>
                  <a:lnTo>
                    <a:pt x="16426" y="1264736"/>
                  </a:lnTo>
                  <a:lnTo>
                    <a:pt x="18222" y="1211412"/>
                  </a:lnTo>
                  <a:lnTo>
                    <a:pt x="19414" y="1160938"/>
                  </a:lnTo>
                  <a:lnTo>
                    <a:pt x="19858" y="1112872"/>
                  </a:lnTo>
                  <a:lnTo>
                    <a:pt x="19417" y="1066771"/>
                  </a:lnTo>
                  <a:lnTo>
                    <a:pt x="17949" y="1022195"/>
                  </a:lnTo>
                  <a:lnTo>
                    <a:pt x="15314" y="978700"/>
                  </a:lnTo>
                  <a:lnTo>
                    <a:pt x="11372" y="935846"/>
                  </a:lnTo>
                  <a:lnTo>
                    <a:pt x="5983" y="893191"/>
                  </a:lnTo>
                  <a:lnTo>
                    <a:pt x="2677" y="861472"/>
                  </a:lnTo>
                  <a:lnTo>
                    <a:pt x="836" y="823743"/>
                  </a:lnTo>
                  <a:lnTo>
                    <a:pt x="259" y="780737"/>
                  </a:lnTo>
                  <a:lnTo>
                    <a:pt x="744" y="733186"/>
                  </a:lnTo>
                  <a:lnTo>
                    <a:pt x="2089" y="681823"/>
                  </a:lnTo>
                  <a:lnTo>
                    <a:pt x="4092" y="627379"/>
                  </a:lnTo>
                  <a:lnTo>
                    <a:pt x="6552" y="570589"/>
                  </a:lnTo>
                  <a:lnTo>
                    <a:pt x="9265" y="512184"/>
                  </a:lnTo>
                  <a:lnTo>
                    <a:pt x="12032" y="452897"/>
                  </a:lnTo>
                  <a:lnTo>
                    <a:pt x="14649" y="393461"/>
                  </a:lnTo>
                  <a:lnTo>
                    <a:pt x="16914" y="334608"/>
                  </a:lnTo>
                  <a:lnTo>
                    <a:pt x="18627" y="277071"/>
                  </a:lnTo>
                  <a:lnTo>
                    <a:pt x="19585" y="221583"/>
                  </a:lnTo>
                  <a:lnTo>
                    <a:pt x="19585" y="168875"/>
                  </a:lnTo>
                  <a:lnTo>
                    <a:pt x="18428" y="119681"/>
                  </a:lnTo>
                  <a:lnTo>
                    <a:pt x="15909" y="74734"/>
                  </a:lnTo>
                  <a:lnTo>
                    <a:pt x="11828" y="34765"/>
                  </a:lnTo>
                  <a:lnTo>
                    <a:pt x="5983" y="508"/>
                  </a:lnTo>
                  <a:lnTo>
                    <a:pt x="15381" y="0"/>
                  </a:lnTo>
                  <a:lnTo>
                    <a:pt x="19699" y="635"/>
                  </a:lnTo>
                  <a:lnTo>
                    <a:pt x="25033" y="508"/>
                  </a:lnTo>
                  <a:close/>
                </a:path>
              </a:pathLst>
            </a:custGeom>
            <a:ln w="41275">
              <a:solidFill>
                <a:srgbClr val="EC7C30"/>
              </a:solidFill>
            </a:ln>
          </p:spPr>
          <p:txBody>
            <a:bodyPr wrap="square" lIns="0" tIns="0" rIns="0" bIns="0" rtlCol="0"/>
            <a:lstStyle/>
            <a:p>
              <a:endParaRPr/>
            </a:p>
          </p:txBody>
        </p:sp>
      </p:grpSp>
      <p:sp>
        <p:nvSpPr>
          <p:cNvPr id="6" name="object 6"/>
          <p:cNvSpPr txBox="1"/>
          <p:nvPr/>
        </p:nvSpPr>
        <p:spPr>
          <a:xfrm>
            <a:off x="4653026" y="5538787"/>
            <a:ext cx="6889750" cy="326370"/>
          </a:xfrm>
          <a:prstGeom prst="rect">
            <a:avLst/>
          </a:prstGeom>
          <a:solidFill>
            <a:srgbClr val="EC7C30"/>
          </a:solidFill>
        </p:spPr>
        <p:txBody>
          <a:bodyPr vert="horz" wrap="square" lIns="0" tIns="107314" rIns="0" bIns="0" rtlCol="0">
            <a:spAutoFit/>
          </a:bodyPr>
          <a:lstStyle/>
          <a:p>
            <a:pPr marL="358775" marR="287020" indent="-45720" algn="ctr">
              <a:lnSpc>
                <a:spcPts val="1650"/>
              </a:lnSpc>
              <a:spcBef>
                <a:spcPts val="844"/>
              </a:spcBef>
            </a:pPr>
            <a:r>
              <a:rPr lang="en-US" sz="2000" spc="-20" dirty="0">
                <a:solidFill>
                  <a:schemeClr val="tx1"/>
                </a:solidFill>
                <a:latin typeface="Times New Roman" panose="02020603050405020304" pitchFamily="18" charset="0"/>
                <a:cs typeface="Times New Roman" panose="02020603050405020304" pitchFamily="18" charset="0"/>
              </a:rPr>
              <a:t>Matching roles to tasks improved performance</a:t>
            </a:r>
            <a:r>
              <a:rPr lang="en-US" sz="1500" spc="-20" dirty="0">
                <a:solidFill>
                  <a:srgbClr val="FFFFFF"/>
                </a:solidFill>
                <a:latin typeface="Calibri"/>
                <a:cs typeface="Calibri"/>
              </a:rPr>
              <a:t>.</a:t>
            </a:r>
            <a:endParaRPr sz="1500" dirty="0">
              <a:latin typeface="Calibri"/>
              <a:cs typeface="Calibri"/>
            </a:endParaRPr>
          </a:p>
        </p:txBody>
      </p:sp>
      <p:grpSp>
        <p:nvGrpSpPr>
          <p:cNvPr id="7" name="object 7"/>
          <p:cNvGrpSpPr/>
          <p:nvPr/>
        </p:nvGrpSpPr>
        <p:grpSpPr>
          <a:xfrm>
            <a:off x="4646676" y="4551426"/>
            <a:ext cx="6908800" cy="1003300"/>
            <a:chOff x="4646676" y="4551426"/>
            <a:chExt cx="6908800" cy="1003300"/>
          </a:xfrm>
        </p:grpSpPr>
        <p:sp>
          <p:nvSpPr>
            <p:cNvPr id="8" name="object 8"/>
            <p:cNvSpPr/>
            <p:nvPr/>
          </p:nvSpPr>
          <p:spPr>
            <a:xfrm>
              <a:off x="4653026" y="4557776"/>
              <a:ext cx="6896100" cy="990600"/>
            </a:xfrm>
            <a:custGeom>
              <a:avLst/>
              <a:gdLst/>
              <a:ahLst/>
              <a:cxnLst/>
              <a:rect l="l" t="t" r="r" b="b"/>
              <a:pathLst>
                <a:path w="6896100" h="990600">
                  <a:moveTo>
                    <a:pt x="6896100" y="0"/>
                  </a:moveTo>
                  <a:lnTo>
                    <a:pt x="0" y="0"/>
                  </a:lnTo>
                  <a:lnTo>
                    <a:pt x="0" y="643636"/>
                  </a:lnTo>
                  <a:lnTo>
                    <a:pt x="3324098" y="643636"/>
                  </a:lnTo>
                  <a:lnTo>
                    <a:pt x="3324098" y="742823"/>
                  </a:lnTo>
                  <a:lnTo>
                    <a:pt x="3200273" y="742823"/>
                  </a:lnTo>
                  <a:lnTo>
                    <a:pt x="3448050" y="990600"/>
                  </a:lnTo>
                  <a:lnTo>
                    <a:pt x="3695573" y="742823"/>
                  </a:lnTo>
                  <a:lnTo>
                    <a:pt x="3571875" y="742823"/>
                  </a:lnTo>
                  <a:lnTo>
                    <a:pt x="3571875" y="643636"/>
                  </a:lnTo>
                  <a:lnTo>
                    <a:pt x="6896100" y="643636"/>
                  </a:lnTo>
                  <a:lnTo>
                    <a:pt x="6896100" y="0"/>
                  </a:lnTo>
                  <a:close/>
                </a:path>
              </a:pathLst>
            </a:custGeom>
            <a:solidFill>
              <a:srgbClr val="A4A4A4"/>
            </a:solidFill>
          </p:spPr>
          <p:txBody>
            <a:bodyPr wrap="square" lIns="0" tIns="0" rIns="0" bIns="0" rtlCol="0"/>
            <a:lstStyle/>
            <a:p>
              <a:endParaRPr/>
            </a:p>
          </p:txBody>
        </p:sp>
        <p:sp>
          <p:nvSpPr>
            <p:cNvPr id="9" name="object 9"/>
            <p:cNvSpPr/>
            <p:nvPr/>
          </p:nvSpPr>
          <p:spPr>
            <a:xfrm>
              <a:off x="4653026" y="4557776"/>
              <a:ext cx="6896100" cy="990600"/>
            </a:xfrm>
            <a:custGeom>
              <a:avLst/>
              <a:gdLst/>
              <a:ahLst/>
              <a:cxnLst/>
              <a:rect l="l" t="t" r="r" b="b"/>
              <a:pathLst>
                <a:path w="6896100" h="990600">
                  <a:moveTo>
                    <a:pt x="6896100" y="643636"/>
                  </a:moveTo>
                  <a:lnTo>
                    <a:pt x="3571875" y="643636"/>
                  </a:lnTo>
                  <a:lnTo>
                    <a:pt x="3571875" y="742823"/>
                  </a:lnTo>
                  <a:lnTo>
                    <a:pt x="3695573" y="742823"/>
                  </a:lnTo>
                  <a:lnTo>
                    <a:pt x="3448050" y="990600"/>
                  </a:lnTo>
                  <a:lnTo>
                    <a:pt x="3200273" y="742823"/>
                  </a:lnTo>
                  <a:lnTo>
                    <a:pt x="3324098" y="742823"/>
                  </a:lnTo>
                  <a:lnTo>
                    <a:pt x="3324098" y="643636"/>
                  </a:lnTo>
                  <a:lnTo>
                    <a:pt x="0" y="643636"/>
                  </a:lnTo>
                  <a:lnTo>
                    <a:pt x="0" y="0"/>
                  </a:lnTo>
                  <a:lnTo>
                    <a:pt x="6896100" y="0"/>
                  </a:lnTo>
                  <a:lnTo>
                    <a:pt x="6896100" y="643636"/>
                  </a:lnTo>
                  <a:close/>
                </a:path>
              </a:pathLst>
            </a:custGeom>
            <a:ln w="12700">
              <a:solidFill>
                <a:srgbClr val="FFFFFF"/>
              </a:solidFill>
            </a:ln>
          </p:spPr>
          <p:txBody>
            <a:bodyPr wrap="square" lIns="0" tIns="0" rIns="0" bIns="0" rtlCol="0"/>
            <a:lstStyle/>
            <a:p>
              <a:endParaRPr/>
            </a:p>
          </p:txBody>
        </p:sp>
      </p:grpSp>
      <p:sp>
        <p:nvSpPr>
          <p:cNvPr id="10" name="object 10"/>
          <p:cNvSpPr txBox="1"/>
          <p:nvPr/>
        </p:nvSpPr>
        <p:spPr>
          <a:xfrm>
            <a:off x="5257801" y="4668011"/>
            <a:ext cx="6715125" cy="471924"/>
          </a:xfrm>
          <a:prstGeom prst="rect">
            <a:avLst/>
          </a:prstGeom>
        </p:spPr>
        <p:txBody>
          <a:bodyPr vert="horz" wrap="square" lIns="0" tIns="35560" rIns="0" bIns="0" rtlCol="0">
            <a:spAutoFit/>
          </a:bodyPr>
          <a:lstStyle/>
          <a:p>
            <a:pPr marL="1794510" marR="5080" indent="-1782445">
              <a:lnSpc>
                <a:spcPts val="1650"/>
              </a:lnSpc>
              <a:spcBef>
                <a:spcPts val="280"/>
              </a:spcBef>
            </a:pPr>
            <a:r>
              <a:rPr lang="en-US" dirty="0">
                <a:solidFill>
                  <a:schemeClr val="tx1"/>
                </a:solidFill>
                <a:latin typeface="Times New Roman" panose="02020603050405020304" pitchFamily="18" charset="0"/>
                <a:cs typeface="Times New Roman" panose="02020603050405020304" pitchFamily="18" charset="0"/>
              </a:rPr>
              <a:t>Our team included Coordinators and Finishers (</a:t>
            </a:r>
            <a:r>
              <a:rPr lang="en-US" dirty="0" err="1">
                <a:solidFill>
                  <a:schemeClr val="tx1"/>
                </a:solidFill>
                <a:latin typeface="Times New Roman" panose="02020603050405020304" pitchFamily="18" charset="0"/>
                <a:cs typeface="Times New Roman" panose="02020603050405020304" pitchFamily="18" charset="0"/>
              </a:rPr>
              <a:t>Peramatzis</a:t>
            </a:r>
            <a:r>
              <a:rPr lang="en-US" dirty="0">
                <a:solidFill>
                  <a:schemeClr val="tx1"/>
                </a:solidFill>
                <a:latin typeface="Times New Roman" panose="02020603050405020304" pitchFamily="18" charset="0"/>
                <a:cs typeface="Times New Roman" panose="02020603050405020304" pitchFamily="18" charset="0"/>
              </a:rPr>
              <a:t> and </a:t>
            </a:r>
            <a:r>
              <a:rPr lang="en-US" dirty="0" err="1">
                <a:solidFill>
                  <a:schemeClr val="tx1"/>
                </a:solidFill>
                <a:latin typeface="Times New Roman" panose="02020603050405020304" pitchFamily="18" charset="0"/>
                <a:cs typeface="Times New Roman" panose="02020603050405020304" pitchFamily="18" charset="0"/>
              </a:rPr>
              <a:t>Galanakis</a:t>
            </a:r>
            <a:r>
              <a:rPr lang="en-US" dirty="0">
                <a:solidFill>
                  <a:schemeClr val="tx1"/>
                </a:solidFill>
                <a:latin typeface="Times New Roman" panose="02020603050405020304" pitchFamily="18" charset="0"/>
                <a:cs typeface="Times New Roman" panose="02020603050405020304" pitchFamily="18" charset="0"/>
              </a:rPr>
              <a:t>, 2022).</a:t>
            </a:r>
            <a:endParaRPr dirty="0">
              <a:solidFill>
                <a:schemeClr val="tx1"/>
              </a:solidFill>
              <a:latin typeface="Times New Roman" panose="02020603050405020304" pitchFamily="18" charset="0"/>
              <a:cs typeface="Times New Roman" panose="02020603050405020304" pitchFamily="18" charset="0"/>
            </a:endParaRPr>
          </a:p>
        </p:txBody>
      </p:sp>
      <p:grpSp>
        <p:nvGrpSpPr>
          <p:cNvPr id="11" name="object 11"/>
          <p:cNvGrpSpPr/>
          <p:nvPr/>
        </p:nvGrpSpPr>
        <p:grpSpPr>
          <a:xfrm>
            <a:off x="4646676" y="3579876"/>
            <a:ext cx="6908800" cy="993775"/>
            <a:chOff x="4646676" y="3579876"/>
            <a:chExt cx="6908800" cy="993775"/>
          </a:xfrm>
        </p:grpSpPr>
        <p:sp>
          <p:nvSpPr>
            <p:cNvPr id="12" name="object 12"/>
            <p:cNvSpPr/>
            <p:nvPr/>
          </p:nvSpPr>
          <p:spPr>
            <a:xfrm>
              <a:off x="4653026" y="3586226"/>
              <a:ext cx="6896100" cy="981075"/>
            </a:xfrm>
            <a:custGeom>
              <a:avLst/>
              <a:gdLst/>
              <a:ahLst/>
              <a:cxnLst/>
              <a:rect l="l" t="t" r="r" b="b"/>
              <a:pathLst>
                <a:path w="6896100" h="981075">
                  <a:moveTo>
                    <a:pt x="6896100" y="0"/>
                  </a:moveTo>
                  <a:lnTo>
                    <a:pt x="0" y="0"/>
                  </a:lnTo>
                  <a:lnTo>
                    <a:pt x="0" y="637413"/>
                  </a:lnTo>
                  <a:lnTo>
                    <a:pt x="3325368" y="637413"/>
                  </a:lnTo>
                  <a:lnTo>
                    <a:pt x="3325368" y="735711"/>
                  </a:lnTo>
                  <a:lnTo>
                    <a:pt x="3202685" y="735711"/>
                  </a:lnTo>
                  <a:lnTo>
                    <a:pt x="3448050" y="981075"/>
                  </a:lnTo>
                  <a:lnTo>
                    <a:pt x="3693287" y="735711"/>
                  </a:lnTo>
                  <a:lnTo>
                    <a:pt x="3570604" y="735711"/>
                  </a:lnTo>
                  <a:lnTo>
                    <a:pt x="3570604" y="637413"/>
                  </a:lnTo>
                  <a:lnTo>
                    <a:pt x="6896100" y="637413"/>
                  </a:lnTo>
                  <a:lnTo>
                    <a:pt x="6896100" y="0"/>
                  </a:lnTo>
                  <a:close/>
                </a:path>
              </a:pathLst>
            </a:custGeom>
            <a:solidFill>
              <a:srgbClr val="FFC000"/>
            </a:solidFill>
          </p:spPr>
          <p:txBody>
            <a:bodyPr wrap="square" lIns="0" tIns="0" rIns="0" bIns="0" rtlCol="0"/>
            <a:lstStyle/>
            <a:p>
              <a:endParaRPr/>
            </a:p>
          </p:txBody>
        </p:sp>
        <p:sp>
          <p:nvSpPr>
            <p:cNvPr id="13" name="object 13"/>
            <p:cNvSpPr/>
            <p:nvPr/>
          </p:nvSpPr>
          <p:spPr>
            <a:xfrm>
              <a:off x="4653026" y="3586226"/>
              <a:ext cx="6896100" cy="981075"/>
            </a:xfrm>
            <a:custGeom>
              <a:avLst/>
              <a:gdLst/>
              <a:ahLst/>
              <a:cxnLst/>
              <a:rect l="l" t="t" r="r" b="b"/>
              <a:pathLst>
                <a:path w="6896100" h="981075">
                  <a:moveTo>
                    <a:pt x="6896100" y="637413"/>
                  </a:moveTo>
                  <a:lnTo>
                    <a:pt x="3570604" y="637413"/>
                  </a:lnTo>
                  <a:lnTo>
                    <a:pt x="3570604" y="735711"/>
                  </a:lnTo>
                  <a:lnTo>
                    <a:pt x="3693287" y="735711"/>
                  </a:lnTo>
                  <a:lnTo>
                    <a:pt x="3448050" y="981075"/>
                  </a:lnTo>
                  <a:lnTo>
                    <a:pt x="3202685" y="735711"/>
                  </a:lnTo>
                  <a:lnTo>
                    <a:pt x="3325368" y="735711"/>
                  </a:lnTo>
                  <a:lnTo>
                    <a:pt x="3325368" y="637413"/>
                  </a:lnTo>
                  <a:lnTo>
                    <a:pt x="0" y="637413"/>
                  </a:lnTo>
                  <a:lnTo>
                    <a:pt x="0" y="0"/>
                  </a:lnTo>
                  <a:lnTo>
                    <a:pt x="6896100" y="0"/>
                  </a:lnTo>
                  <a:lnTo>
                    <a:pt x="6896100" y="637413"/>
                  </a:lnTo>
                  <a:close/>
                </a:path>
              </a:pathLst>
            </a:custGeom>
            <a:ln w="12700">
              <a:solidFill>
                <a:srgbClr val="FFFFFF"/>
              </a:solidFill>
            </a:ln>
          </p:spPr>
          <p:txBody>
            <a:bodyPr wrap="square" lIns="0" tIns="0" rIns="0" bIns="0" rtlCol="0"/>
            <a:lstStyle/>
            <a:p>
              <a:endParaRPr/>
            </a:p>
          </p:txBody>
        </p:sp>
      </p:grpSp>
      <p:sp>
        <p:nvSpPr>
          <p:cNvPr id="14" name="object 14"/>
          <p:cNvSpPr txBox="1"/>
          <p:nvPr/>
        </p:nvSpPr>
        <p:spPr>
          <a:xfrm>
            <a:off x="5257801" y="3756596"/>
            <a:ext cx="5402198" cy="289823"/>
          </a:xfrm>
          <a:prstGeom prst="rect">
            <a:avLst/>
          </a:prstGeom>
        </p:spPr>
        <p:txBody>
          <a:bodyPr vert="horz" wrap="square" lIns="0" tIns="12700" rIns="0" bIns="0" rtlCol="0">
            <a:spAutoFit/>
          </a:bodyPr>
          <a:lstStyle/>
          <a:p>
            <a:pPr marL="12700" algn="ctr">
              <a:lnSpc>
                <a:spcPct val="100000"/>
              </a:lnSpc>
              <a:spcBef>
                <a:spcPts val="100"/>
              </a:spcBef>
            </a:pPr>
            <a:r>
              <a:rPr lang="en-US" spc="-20" dirty="0">
                <a:solidFill>
                  <a:schemeClr val="tx1"/>
                </a:solidFill>
                <a:latin typeface="Times New Roman" panose="02020603050405020304" pitchFamily="18" charset="0"/>
                <a:cs typeface="Times New Roman" panose="02020603050405020304" pitchFamily="18" charset="0"/>
              </a:rPr>
              <a:t>A balanced team uses everyone’s strengths (</a:t>
            </a:r>
            <a:r>
              <a:rPr lang="en-US" dirty="0">
                <a:solidFill>
                  <a:schemeClr val="tx1"/>
                </a:solidFill>
                <a:latin typeface="Times New Roman" panose="02020603050405020304" pitchFamily="18" charset="0"/>
                <a:cs typeface="Times New Roman" panose="02020603050405020304" pitchFamily="18" charset="0"/>
              </a:rPr>
              <a:t>Belbin, 2010</a:t>
            </a:r>
            <a:r>
              <a:rPr lang="en-US" spc="-20" dirty="0">
                <a:solidFill>
                  <a:schemeClr val="tx1"/>
                </a:solidFill>
                <a:latin typeface="Times New Roman" panose="02020603050405020304" pitchFamily="18" charset="0"/>
                <a:cs typeface="Times New Roman" panose="02020603050405020304" pitchFamily="18" charset="0"/>
              </a:rPr>
              <a:t>).</a:t>
            </a:r>
            <a:endParaRPr dirty="0">
              <a:solidFill>
                <a:schemeClr val="tx1"/>
              </a:solidFill>
              <a:latin typeface="Times New Roman" panose="02020603050405020304" pitchFamily="18" charset="0"/>
              <a:cs typeface="Times New Roman" panose="02020603050405020304" pitchFamily="18" charset="0"/>
            </a:endParaRPr>
          </a:p>
        </p:txBody>
      </p:sp>
      <p:grpSp>
        <p:nvGrpSpPr>
          <p:cNvPr id="15" name="object 15"/>
          <p:cNvGrpSpPr/>
          <p:nvPr/>
        </p:nvGrpSpPr>
        <p:grpSpPr>
          <a:xfrm>
            <a:off x="4640326" y="2614675"/>
            <a:ext cx="6908800" cy="1003300"/>
            <a:chOff x="4646676" y="2598801"/>
            <a:chExt cx="6908800" cy="1003300"/>
          </a:xfrm>
        </p:grpSpPr>
        <p:sp>
          <p:nvSpPr>
            <p:cNvPr id="16" name="object 16"/>
            <p:cNvSpPr/>
            <p:nvPr/>
          </p:nvSpPr>
          <p:spPr>
            <a:xfrm>
              <a:off x="4653026" y="2605151"/>
              <a:ext cx="6896100" cy="990600"/>
            </a:xfrm>
            <a:custGeom>
              <a:avLst/>
              <a:gdLst/>
              <a:ahLst/>
              <a:cxnLst/>
              <a:rect l="l" t="t" r="r" b="b"/>
              <a:pathLst>
                <a:path w="6896100" h="990600">
                  <a:moveTo>
                    <a:pt x="6896100" y="0"/>
                  </a:moveTo>
                  <a:lnTo>
                    <a:pt x="0" y="0"/>
                  </a:lnTo>
                  <a:lnTo>
                    <a:pt x="0" y="643636"/>
                  </a:lnTo>
                  <a:lnTo>
                    <a:pt x="3324098" y="643636"/>
                  </a:lnTo>
                  <a:lnTo>
                    <a:pt x="3324098" y="742823"/>
                  </a:lnTo>
                  <a:lnTo>
                    <a:pt x="3200273" y="742823"/>
                  </a:lnTo>
                  <a:lnTo>
                    <a:pt x="3448050" y="990600"/>
                  </a:lnTo>
                  <a:lnTo>
                    <a:pt x="3695573" y="742823"/>
                  </a:lnTo>
                  <a:lnTo>
                    <a:pt x="3571875" y="742823"/>
                  </a:lnTo>
                  <a:lnTo>
                    <a:pt x="3571875" y="643636"/>
                  </a:lnTo>
                  <a:lnTo>
                    <a:pt x="6896100" y="643636"/>
                  </a:lnTo>
                  <a:lnTo>
                    <a:pt x="6896100" y="0"/>
                  </a:lnTo>
                  <a:close/>
                </a:path>
              </a:pathLst>
            </a:custGeom>
            <a:solidFill>
              <a:srgbClr val="4471C4"/>
            </a:solidFill>
          </p:spPr>
          <p:txBody>
            <a:bodyPr wrap="square" lIns="0" tIns="0" rIns="0" bIns="0" rtlCol="0"/>
            <a:lstStyle/>
            <a:p>
              <a:endParaRPr>
                <a:latin typeface="Times New Roman" panose="02020603050405020304" pitchFamily="18" charset="0"/>
                <a:cs typeface="Times New Roman" panose="02020603050405020304" pitchFamily="18" charset="0"/>
              </a:endParaRPr>
            </a:p>
          </p:txBody>
        </p:sp>
        <p:sp>
          <p:nvSpPr>
            <p:cNvPr id="17" name="object 17"/>
            <p:cNvSpPr/>
            <p:nvPr/>
          </p:nvSpPr>
          <p:spPr>
            <a:xfrm>
              <a:off x="4653026" y="2605151"/>
              <a:ext cx="6896100" cy="990600"/>
            </a:xfrm>
            <a:custGeom>
              <a:avLst/>
              <a:gdLst/>
              <a:ahLst/>
              <a:cxnLst/>
              <a:rect l="l" t="t" r="r" b="b"/>
              <a:pathLst>
                <a:path w="6896100" h="990600">
                  <a:moveTo>
                    <a:pt x="6896100" y="643636"/>
                  </a:moveTo>
                  <a:lnTo>
                    <a:pt x="3571875" y="643636"/>
                  </a:lnTo>
                  <a:lnTo>
                    <a:pt x="3571875" y="742823"/>
                  </a:lnTo>
                  <a:lnTo>
                    <a:pt x="3695573" y="742823"/>
                  </a:lnTo>
                  <a:lnTo>
                    <a:pt x="3448050" y="990600"/>
                  </a:lnTo>
                  <a:lnTo>
                    <a:pt x="3200273" y="742823"/>
                  </a:lnTo>
                  <a:lnTo>
                    <a:pt x="3324098" y="742823"/>
                  </a:lnTo>
                  <a:lnTo>
                    <a:pt x="3324098" y="643636"/>
                  </a:lnTo>
                  <a:lnTo>
                    <a:pt x="0" y="643636"/>
                  </a:lnTo>
                  <a:lnTo>
                    <a:pt x="0" y="0"/>
                  </a:lnTo>
                  <a:lnTo>
                    <a:pt x="6896100" y="0"/>
                  </a:lnTo>
                  <a:lnTo>
                    <a:pt x="6896100" y="643636"/>
                  </a:lnTo>
                  <a:close/>
                </a:path>
              </a:pathLst>
            </a:custGeom>
            <a:ln w="12700">
              <a:solidFill>
                <a:srgbClr val="FFFFFF"/>
              </a:solidFill>
            </a:ln>
          </p:spPr>
          <p:txBody>
            <a:bodyPr wrap="square" lIns="0" tIns="0" rIns="0" bIns="0" rtlCol="0"/>
            <a:lstStyle/>
            <a:p>
              <a:endParaRPr>
                <a:latin typeface="Times New Roman" panose="02020603050405020304" pitchFamily="18" charset="0"/>
                <a:cs typeface="Times New Roman" panose="02020603050405020304" pitchFamily="18" charset="0"/>
              </a:endParaRPr>
            </a:p>
          </p:txBody>
        </p:sp>
      </p:grpSp>
      <p:sp>
        <p:nvSpPr>
          <p:cNvPr id="18" name="object 18"/>
          <p:cNvSpPr txBox="1"/>
          <p:nvPr/>
        </p:nvSpPr>
        <p:spPr>
          <a:xfrm>
            <a:off x="5056822" y="2797870"/>
            <a:ext cx="6106160" cy="230832"/>
          </a:xfrm>
          <a:prstGeom prst="rect">
            <a:avLst/>
          </a:prstGeom>
        </p:spPr>
        <p:txBody>
          <a:bodyPr vert="horz" wrap="square" lIns="0" tIns="12700" rIns="0" bIns="0" rtlCol="0">
            <a:spAutoFit/>
          </a:bodyPr>
          <a:lstStyle/>
          <a:p>
            <a:pPr algn="ctr">
              <a:lnSpc>
                <a:spcPts val="1725"/>
              </a:lnSpc>
              <a:spcBef>
                <a:spcPts val="100"/>
              </a:spcBef>
            </a:pPr>
            <a:r>
              <a:rPr lang="en-US" spc="-20" dirty="0">
                <a:solidFill>
                  <a:schemeClr val="tx1"/>
                </a:solidFill>
                <a:latin typeface="Times New Roman" panose="02020603050405020304" pitchFamily="18" charset="0"/>
                <a:cs typeface="Times New Roman" panose="02020603050405020304" pitchFamily="18" charset="0"/>
              </a:rPr>
              <a:t>Role clarity helps avoid confusion and overlap</a:t>
            </a:r>
            <a:r>
              <a:rPr lang="en-US" spc="-20" dirty="0">
                <a:solidFill>
                  <a:srgbClr val="FFFFFF"/>
                </a:solidFill>
                <a:latin typeface="Times New Roman" panose="02020603050405020304" pitchFamily="18" charset="0"/>
                <a:cs typeface="Times New Roman" panose="02020603050405020304" pitchFamily="18" charset="0"/>
              </a:rPr>
              <a:t> </a:t>
            </a:r>
            <a:r>
              <a:rPr lang="en-US" spc="-20" dirty="0">
                <a:solidFill>
                  <a:schemeClr val="tx1"/>
                </a:solidFill>
                <a:latin typeface="Times New Roman" panose="02020603050405020304" pitchFamily="18" charset="0"/>
                <a:cs typeface="Times New Roman" panose="02020603050405020304" pitchFamily="18" charset="0"/>
              </a:rPr>
              <a:t>(</a:t>
            </a:r>
            <a:r>
              <a:rPr lang="en-US" dirty="0">
                <a:solidFill>
                  <a:schemeClr val="tx1"/>
                </a:solidFill>
                <a:latin typeface="Times New Roman" panose="02020603050405020304" pitchFamily="18" charset="0"/>
                <a:cs typeface="Times New Roman" panose="02020603050405020304" pitchFamily="18" charset="0"/>
              </a:rPr>
              <a:t>Anwar et al., 2021</a:t>
            </a:r>
            <a:r>
              <a:rPr lang="en-US" spc="-20" dirty="0">
                <a:solidFill>
                  <a:schemeClr val="tx1"/>
                </a:solidFill>
                <a:latin typeface="Times New Roman" panose="02020603050405020304" pitchFamily="18" charset="0"/>
                <a:cs typeface="Times New Roman" panose="02020603050405020304" pitchFamily="18" charset="0"/>
              </a:rPr>
              <a:t>)</a:t>
            </a:r>
            <a:endParaRPr dirty="0">
              <a:solidFill>
                <a:schemeClr val="tx1"/>
              </a:solidFill>
              <a:latin typeface="Times New Roman" panose="02020603050405020304" pitchFamily="18" charset="0"/>
              <a:cs typeface="Times New Roman" panose="02020603050405020304" pitchFamily="18" charset="0"/>
            </a:endParaRPr>
          </a:p>
        </p:txBody>
      </p:sp>
      <p:grpSp>
        <p:nvGrpSpPr>
          <p:cNvPr id="19" name="object 19"/>
          <p:cNvGrpSpPr/>
          <p:nvPr/>
        </p:nvGrpSpPr>
        <p:grpSpPr>
          <a:xfrm>
            <a:off x="4707191" y="1584569"/>
            <a:ext cx="6908800" cy="1003300"/>
            <a:chOff x="4646676" y="1617725"/>
            <a:chExt cx="6908800" cy="1003300"/>
          </a:xfrm>
        </p:grpSpPr>
        <p:sp>
          <p:nvSpPr>
            <p:cNvPr id="20" name="object 20"/>
            <p:cNvSpPr/>
            <p:nvPr/>
          </p:nvSpPr>
          <p:spPr>
            <a:xfrm>
              <a:off x="4653026" y="1624075"/>
              <a:ext cx="6896100" cy="990600"/>
            </a:xfrm>
            <a:custGeom>
              <a:avLst/>
              <a:gdLst/>
              <a:ahLst/>
              <a:cxnLst/>
              <a:rect l="l" t="t" r="r" b="b"/>
              <a:pathLst>
                <a:path w="6896100" h="990600">
                  <a:moveTo>
                    <a:pt x="6896100" y="0"/>
                  </a:moveTo>
                  <a:lnTo>
                    <a:pt x="0" y="0"/>
                  </a:lnTo>
                  <a:lnTo>
                    <a:pt x="0" y="643636"/>
                  </a:lnTo>
                  <a:lnTo>
                    <a:pt x="3324098" y="643636"/>
                  </a:lnTo>
                  <a:lnTo>
                    <a:pt x="3324098" y="742823"/>
                  </a:lnTo>
                  <a:lnTo>
                    <a:pt x="3200273" y="742823"/>
                  </a:lnTo>
                  <a:lnTo>
                    <a:pt x="3448050" y="990600"/>
                  </a:lnTo>
                  <a:lnTo>
                    <a:pt x="3695573" y="742823"/>
                  </a:lnTo>
                  <a:lnTo>
                    <a:pt x="3571875" y="742823"/>
                  </a:lnTo>
                  <a:lnTo>
                    <a:pt x="3571875" y="643636"/>
                  </a:lnTo>
                  <a:lnTo>
                    <a:pt x="6896100" y="643636"/>
                  </a:lnTo>
                  <a:lnTo>
                    <a:pt x="6896100" y="0"/>
                  </a:lnTo>
                  <a:close/>
                </a:path>
              </a:pathLst>
            </a:custGeom>
            <a:solidFill>
              <a:srgbClr val="6FAC46"/>
            </a:solidFill>
          </p:spPr>
          <p:txBody>
            <a:bodyPr wrap="square" lIns="0" tIns="0" rIns="0" bIns="0" rtlCol="0"/>
            <a:lstStyle/>
            <a:p>
              <a:endParaRPr/>
            </a:p>
          </p:txBody>
        </p:sp>
        <p:sp>
          <p:nvSpPr>
            <p:cNvPr id="21" name="object 21"/>
            <p:cNvSpPr/>
            <p:nvPr/>
          </p:nvSpPr>
          <p:spPr>
            <a:xfrm>
              <a:off x="4653026" y="1624075"/>
              <a:ext cx="6896100" cy="990600"/>
            </a:xfrm>
            <a:custGeom>
              <a:avLst/>
              <a:gdLst/>
              <a:ahLst/>
              <a:cxnLst/>
              <a:rect l="l" t="t" r="r" b="b"/>
              <a:pathLst>
                <a:path w="6896100" h="990600">
                  <a:moveTo>
                    <a:pt x="6896100" y="643636"/>
                  </a:moveTo>
                  <a:lnTo>
                    <a:pt x="3571875" y="643636"/>
                  </a:lnTo>
                  <a:lnTo>
                    <a:pt x="3571875" y="742823"/>
                  </a:lnTo>
                  <a:lnTo>
                    <a:pt x="3695573" y="742823"/>
                  </a:lnTo>
                  <a:lnTo>
                    <a:pt x="3448050" y="990600"/>
                  </a:lnTo>
                  <a:lnTo>
                    <a:pt x="3200273" y="742823"/>
                  </a:lnTo>
                  <a:lnTo>
                    <a:pt x="3324098" y="742823"/>
                  </a:lnTo>
                  <a:lnTo>
                    <a:pt x="3324098" y="643636"/>
                  </a:lnTo>
                  <a:lnTo>
                    <a:pt x="0" y="643636"/>
                  </a:lnTo>
                  <a:lnTo>
                    <a:pt x="0" y="0"/>
                  </a:lnTo>
                  <a:lnTo>
                    <a:pt x="6896100" y="0"/>
                  </a:lnTo>
                  <a:lnTo>
                    <a:pt x="6896100" y="643636"/>
                  </a:lnTo>
                  <a:close/>
                </a:path>
              </a:pathLst>
            </a:custGeom>
            <a:ln w="12700">
              <a:solidFill>
                <a:srgbClr val="FFFFFF"/>
              </a:solidFill>
            </a:ln>
          </p:spPr>
          <p:txBody>
            <a:bodyPr wrap="square" lIns="0" tIns="0" rIns="0" bIns="0" rtlCol="0"/>
            <a:lstStyle/>
            <a:p>
              <a:endParaRPr/>
            </a:p>
          </p:txBody>
        </p:sp>
      </p:grpSp>
      <p:sp>
        <p:nvSpPr>
          <p:cNvPr id="22" name="object 22"/>
          <p:cNvSpPr txBox="1"/>
          <p:nvPr/>
        </p:nvSpPr>
        <p:spPr>
          <a:xfrm>
            <a:off x="4820620" y="1476745"/>
            <a:ext cx="6613525" cy="679673"/>
          </a:xfrm>
          <a:prstGeom prst="rect">
            <a:avLst/>
          </a:prstGeom>
        </p:spPr>
        <p:txBody>
          <a:bodyPr vert="horz" wrap="square" lIns="0" tIns="12700" rIns="0" bIns="0" rtlCol="0">
            <a:spAutoFit/>
          </a:bodyPr>
          <a:lstStyle/>
          <a:p>
            <a:pPr algn="ctr">
              <a:lnSpc>
                <a:spcPts val="1725"/>
              </a:lnSpc>
              <a:spcBef>
                <a:spcPts val="100"/>
              </a:spcBef>
            </a:pPr>
            <a:endParaRPr lang="en-US" spc="-10" dirty="0">
              <a:solidFill>
                <a:schemeClr val="tx1"/>
              </a:solidFill>
              <a:latin typeface="Times New Roman" panose="02020603050405020304" pitchFamily="18" charset="0"/>
              <a:cs typeface="Times New Roman" panose="02020603050405020304" pitchFamily="18" charset="0"/>
            </a:endParaRPr>
          </a:p>
          <a:p>
            <a:pPr algn="ctr">
              <a:lnSpc>
                <a:spcPts val="1725"/>
              </a:lnSpc>
              <a:spcBef>
                <a:spcPts val="100"/>
              </a:spcBef>
            </a:pPr>
            <a:r>
              <a:rPr lang="en-US" spc="-10" dirty="0">
                <a:solidFill>
                  <a:schemeClr val="tx1"/>
                </a:solidFill>
                <a:latin typeface="Times New Roman" panose="02020603050405020304" pitchFamily="18" charset="0"/>
                <a:cs typeface="Times New Roman" panose="02020603050405020304" pitchFamily="18" charset="0"/>
              </a:rPr>
              <a:t>Role clarity helps avoid confusion and overlap (</a:t>
            </a:r>
            <a:r>
              <a:rPr lang="en-US" dirty="0">
                <a:solidFill>
                  <a:schemeClr val="tx1"/>
                </a:solidFill>
                <a:latin typeface="Times New Roman" panose="02020603050405020304" pitchFamily="18" charset="0"/>
                <a:cs typeface="Times New Roman" panose="02020603050405020304" pitchFamily="18" charset="0"/>
              </a:rPr>
              <a:t>Michaelsen and Sweet, 2023</a:t>
            </a:r>
            <a:r>
              <a:rPr lang="en-US" spc="-10" dirty="0">
                <a:solidFill>
                  <a:schemeClr val="tx1"/>
                </a:solidFill>
                <a:latin typeface="Times New Roman" panose="02020603050405020304" pitchFamily="18" charset="0"/>
                <a:cs typeface="Times New Roman" panose="02020603050405020304" pitchFamily="18" charset="0"/>
              </a:rPr>
              <a:t>).</a:t>
            </a:r>
            <a:endParaRPr dirty="0">
              <a:solidFill>
                <a:schemeClr val="tx1"/>
              </a:solidFill>
              <a:latin typeface="Times New Roman" panose="02020603050405020304" pitchFamily="18" charset="0"/>
              <a:cs typeface="Times New Roman" panose="02020603050405020304" pitchFamily="18" charset="0"/>
            </a:endParaRPr>
          </a:p>
        </p:txBody>
      </p:sp>
      <p:grpSp>
        <p:nvGrpSpPr>
          <p:cNvPr id="23" name="object 23"/>
          <p:cNvGrpSpPr/>
          <p:nvPr/>
        </p:nvGrpSpPr>
        <p:grpSpPr>
          <a:xfrm>
            <a:off x="4672983" y="577214"/>
            <a:ext cx="6908800" cy="993775"/>
            <a:chOff x="4646676" y="646176"/>
            <a:chExt cx="6908800" cy="993775"/>
          </a:xfrm>
        </p:grpSpPr>
        <p:sp>
          <p:nvSpPr>
            <p:cNvPr id="24" name="object 24"/>
            <p:cNvSpPr/>
            <p:nvPr/>
          </p:nvSpPr>
          <p:spPr>
            <a:xfrm>
              <a:off x="4653026" y="652526"/>
              <a:ext cx="6896100" cy="981075"/>
            </a:xfrm>
            <a:custGeom>
              <a:avLst/>
              <a:gdLst/>
              <a:ahLst/>
              <a:cxnLst/>
              <a:rect l="l" t="t" r="r" b="b"/>
              <a:pathLst>
                <a:path w="6896100" h="981075">
                  <a:moveTo>
                    <a:pt x="6896100" y="0"/>
                  </a:moveTo>
                  <a:lnTo>
                    <a:pt x="0" y="0"/>
                  </a:lnTo>
                  <a:lnTo>
                    <a:pt x="0" y="637413"/>
                  </a:lnTo>
                  <a:lnTo>
                    <a:pt x="3325368" y="637413"/>
                  </a:lnTo>
                  <a:lnTo>
                    <a:pt x="3325368" y="735711"/>
                  </a:lnTo>
                  <a:lnTo>
                    <a:pt x="3202685" y="735711"/>
                  </a:lnTo>
                  <a:lnTo>
                    <a:pt x="3448050" y="981075"/>
                  </a:lnTo>
                  <a:lnTo>
                    <a:pt x="3693287" y="735711"/>
                  </a:lnTo>
                  <a:lnTo>
                    <a:pt x="3570604" y="735711"/>
                  </a:lnTo>
                  <a:lnTo>
                    <a:pt x="3570604" y="637413"/>
                  </a:lnTo>
                  <a:lnTo>
                    <a:pt x="6896100" y="637413"/>
                  </a:lnTo>
                  <a:lnTo>
                    <a:pt x="6896100" y="0"/>
                  </a:lnTo>
                  <a:close/>
                </a:path>
              </a:pathLst>
            </a:custGeom>
            <a:solidFill>
              <a:srgbClr val="EC7C30"/>
            </a:solidFill>
          </p:spPr>
          <p:txBody>
            <a:bodyPr wrap="square" lIns="0" tIns="0" rIns="0" bIns="0" rtlCol="0"/>
            <a:lstStyle/>
            <a:p>
              <a:endParaRPr sz="2000">
                <a:solidFill>
                  <a:schemeClr val="tx1"/>
                </a:solidFill>
                <a:latin typeface="Times New Roman" panose="02020603050405020304" pitchFamily="18" charset="0"/>
                <a:cs typeface="Times New Roman" panose="02020603050405020304" pitchFamily="18" charset="0"/>
              </a:endParaRPr>
            </a:p>
          </p:txBody>
        </p:sp>
        <p:sp>
          <p:nvSpPr>
            <p:cNvPr id="25" name="object 25"/>
            <p:cNvSpPr/>
            <p:nvPr/>
          </p:nvSpPr>
          <p:spPr>
            <a:xfrm>
              <a:off x="4653026" y="652526"/>
              <a:ext cx="6896100" cy="981075"/>
            </a:xfrm>
            <a:custGeom>
              <a:avLst/>
              <a:gdLst/>
              <a:ahLst/>
              <a:cxnLst/>
              <a:rect l="l" t="t" r="r" b="b"/>
              <a:pathLst>
                <a:path w="6896100" h="981075">
                  <a:moveTo>
                    <a:pt x="6896100" y="637413"/>
                  </a:moveTo>
                  <a:lnTo>
                    <a:pt x="3570604" y="637413"/>
                  </a:lnTo>
                  <a:lnTo>
                    <a:pt x="3570604" y="735711"/>
                  </a:lnTo>
                  <a:lnTo>
                    <a:pt x="3693287" y="735711"/>
                  </a:lnTo>
                  <a:lnTo>
                    <a:pt x="3448050" y="981075"/>
                  </a:lnTo>
                  <a:lnTo>
                    <a:pt x="3202685" y="735711"/>
                  </a:lnTo>
                  <a:lnTo>
                    <a:pt x="3325368" y="735711"/>
                  </a:lnTo>
                  <a:lnTo>
                    <a:pt x="3325368" y="637413"/>
                  </a:lnTo>
                  <a:lnTo>
                    <a:pt x="0" y="637413"/>
                  </a:lnTo>
                  <a:lnTo>
                    <a:pt x="0" y="0"/>
                  </a:lnTo>
                  <a:lnTo>
                    <a:pt x="6896100" y="0"/>
                  </a:lnTo>
                  <a:lnTo>
                    <a:pt x="6896100" y="637413"/>
                  </a:lnTo>
                  <a:close/>
                </a:path>
              </a:pathLst>
            </a:custGeom>
            <a:ln w="12700">
              <a:solidFill>
                <a:srgbClr val="FFFFFF"/>
              </a:solidFill>
            </a:ln>
          </p:spPr>
          <p:txBody>
            <a:bodyPr wrap="square" lIns="0" tIns="0" rIns="0" bIns="0" rtlCol="0"/>
            <a:lstStyle/>
            <a:p>
              <a:endParaRPr sz="2000">
                <a:solidFill>
                  <a:schemeClr val="tx1"/>
                </a:solidFill>
                <a:latin typeface="Times New Roman" panose="02020603050405020304" pitchFamily="18" charset="0"/>
                <a:cs typeface="Times New Roman" panose="02020603050405020304" pitchFamily="18" charset="0"/>
              </a:endParaRPr>
            </a:p>
          </p:txBody>
        </p:sp>
      </p:grpSp>
      <p:sp>
        <p:nvSpPr>
          <p:cNvPr id="26" name="object 26"/>
          <p:cNvSpPr txBox="1"/>
          <p:nvPr/>
        </p:nvSpPr>
        <p:spPr>
          <a:xfrm>
            <a:off x="5108892" y="779437"/>
            <a:ext cx="6002020" cy="289823"/>
          </a:xfrm>
          <a:prstGeom prst="rect">
            <a:avLst/>
          </a:prstGeom>
        </p:spPr>
        <p:txBody>
          <a:bodyPr vert="horz" wrap="square" lIns="0" tIns="12700" rIns="0" bIns="0" rtlCol="0">
            <a:spAutoFit/>
          </a:bodyPr>
          <a:lstStyle/>
          <a:p>
            <a:pPr marL="12700" algn="ctr">
              <a:lnSpc>
                <a:spcPct val="100000"/>
              </a:lnSpc>
              <a:spcBef>
                <a:spcPts val="100"/>
              </a:spcBef>
            </a:pPr>
            <a:r>
              <a:rPr lang="en-US" dirty="0">
                <a:solidFill>
                  <a:schemeClr val="tx1"/>
                </a:solidFill>
                <a:latin typeface="Times New Roman" panose="02020603050405020304" pitchFamily="18" charset="0"/>
                <a:cs typeface="Times New Roman" panose="02020603050405020304" pitchFamily="18" charset="0"/>
              </a:rPr>
              <a:t>Belbin’s model outlines nine key team roles (</a:t>
            </a:r>
            <a:r>
              <a:rPr lang="en-US" dirty="0">
                <a:latin typeface="Times New Roman" panose="02020603050405020304" pitchFamily="18" charset="0"/>
                <a:cs typeface="Times New Roman" panose="02020603050405020304" pitchFamily="18" charset="0"/>
              </a:rPr>
              <a:t>Belbin, 2010</a:t>
            </a:r>
            <a:r>
              <a:rPr lang="en-US" dirty="0">
                <a:solidFill>
                  <a:schemeClr val="tx1"/>
                </a:solidFill>
                <a:latin typeface="Times New Roman" panose="02020603050405020304" pitchFamily="18" charset="0"/>
                <a:cs typeface="Times New Roman" panose="02020603050405020304" pitchFamily="18" charset="0"/>
              </a:rPr>
              <a:t>)</a:t>
            </a:r>
            <a:r>
              <a:rPr lang="en-US" dirty="0">
                <a:solidFill>
                  <a:srgbClr val="FFFFFF"/>
                </a:solidFill>
                <a:latin typeface="Calibri"/>
                <a:cs typeface="Calibri"/>
              </a:rPr>
              <a:t>.</a:t>
            </a:r>
            <a:endParaRPr dirty="0">
              <a:latin typeface="Calibri"/>
              <a:cs typeface="Calibri"/>
            </a:endParaRPr>
          </a:p>
        </p:txBody>
      </p:sp>
      <p:pic>
        <p:nvPicPr>
          <p:cNvPr id="6146" name="Picture 2" descr="Learn Belbin Team Roles through Reflection – {Dotnet}.Share(knowled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435" y="2621025"/>
            <a:ext cx="3634181" cy="2795524"/>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p:cNvSpPr txBox="1"/>
          <p:nvPr/>
        </p:nvSpPr>
        <p:spPr>
          <a:xfrm>
            <a:off x="897826" y="5865157"/>
            <a:ext cx="2819400" cy="523220"/>
          </a:xfrm>
          <a:prstGeom prst="rect">
            <a:avLst/>
          </a:prstGeom>
          <a:noFill/>
        </p:spPr>
        <p:txBody>
          <a:bodyPr wrap="square" rtlCol="0">
            <a:spAutoFit/>
          </a:bodyPr>
          <a:lstStyle/>
          <a:p>
            <a:pPr algn="ctr"/>
            <a:r>
              <a:rPr lang="en-GB" sz="1400" dirty="0">
                <a:latin typeface="Times New Roman" panose="02020603050405020304" pitchFamily="18" charset="0"/>
                <a:cs typeface="Times New Roman" panose="02020603050405020304" pitchFamily="18" charset="0"/>
              </a:rPr>
              <a:t>Figure: Belbin’s Model</a:t>
            </a:r>
          </a:p>
          <a:p>
            <a:pPr algn="ctr"/>
            <a:r>
              <a:rPr lang="en-GB" sz="1400" dirty="0">
                <a:latin typeface="Times New Roman" panose="02020603050405020304" pitchFamily="18" charset="0"/>
                <a:cs typeface="Times New Roman" panose="02020603050405020304" pitchFamily="18" charset="0"/>
              </a:rPr>
              <a:t>Source: (</a:t>
            </a:r>
            <a:r>
              <a:rPr lang="en-US" sz="1400" dirty="0">
                <a:latin typeface="Times New Roman" panose="02020603050405020304" pitchFamily="18" charset="0"/>
                <a:cs typeface="Times New Roman" panose="02020603050405020304" pitchFamily="18" charset="0"/>
              </a:rPr>
              <a:t>Belbin, 2010</a:t>
            </a:r>
            <a:r>
              <a:rPr lang="en-GB" sz="1400" dirty="0">
                <a:latin typeface="Times New Roman" panose="02020603050405020304" pitchFamily="18" charset="0"/>
                <a:cs typeface="Times New Roman" panose="02020603050405020304" pitchFamily="18" charset="0"/>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2575110"/>
            <a:ext cx="2936240" cy="1579150"/>
          </a:xfrm>
          <a:prstGeom prst="rect">
            <a:avLst/>
          </a:prstGeom>
        </p:spPr>
        <p:txBody>
          <a:bodyPr vert="horz" wrap="square" lIns="0" tIns="82550" rIns="0" bIns="0" rtlCol="0">
            <a:spAutoFit/>
          </a:bodyPr>
          <a:lstStyle/>
          <a:p>
            <a:pPr marL="12700" marR="5080" algn="ctr">
              <a:lnSpc>
                <a:spcPct val="90100"/>
              </a:lnSpc>
              <a:spcBef>
                <a:spcPts val="650"/>
              </a:spcBef>
            </a:pPr>
            <a:r>
              <a:rPr lang="en-US" sz="3600" b="1" dirty="0">
                <a:latin typeface="Times New Roman" panose="02020603050405020304" pitchFamily="18" charset="0"/>
                <a:cs typeface="Times New Roman" panose="02020603050405020304" pitchFamily="18" charset="0"/>
              </a:rPr>
              <a:t>Goal Setting and Task Management</a:t>
            </a:r>
            <a:endParaRPr sz="3600" spc="-10" dirty="0">
              <a:latin typeface="Times New Roman" panose="02020603050405020304" pitchFamily="18" charset="0"/>
              <a:cs typeface="Times New Roman" panose="02020603050405020304" pitchFamily="18" charset="0"/>
            </a:endParaRPr>
          </a:p>
        </p:txBody>
      </p:sp>
      <p:sp>
        <p:nvSpPr>
          <p:cNvPr id="3" name="object 3"/>
          <p:cNvSpPr/>
          <p:nvPr/>
        </p:nvSpPr>
        <p:spPr>
          <a:xfrm>
            <a:off x="9596501" y="4500498"/>
            <a:ext cx="2038350" cy="2038985"/>
          </a:xfrm>
          <a:custGeom>
            <a:avLst/>
            <a:gdLst/>
            <a:ahLst/>
            <a:cxnLst/>
            <a:rect l="l" t="t" r="r" b="b"/>
            <a:pathLst>
              <a:path w="2038350" h="2038984">
                <a:moveTo>
                  <a:pt x="0" y="2038413"/>
                </a:moveTo>
                <a:lnTo>
                  <a:pt x="48112" y="2037856"/>
                </a:lnTo>
                <a:lnTo>
                  <a:pt x="95952" y="2036194"/>
                </a:lnTo>
                <a:lnTo>
                  <a:pt x="143507" y="2033439"/>
                </a:lnTo>
                <a:lnTo>
                  <a:pt x="190763" y="2029604"/>
                </a:lnTo>
                <a:lnTo>
                  <a:pt x="237710" y="2024700"/>
                </a:lnTo>
                <a:lnTo>
                  <a:pt x="284335" y="2018739"/>
                </a:lnTo>
                <a:lnTo>
                  <a:pt x="330625" y="2011734"/>
                </a:lnTo>
                <a:lnTo>
                  <a:pt x="376569" y="2003698"/>
                </a:lnTo>
                <a:lnTo>
                  <a:pt x="422154" y="1994642"/>
                </a:lnTo>
                <a:lnTo>
                  <a:pt x="467368" y="1984579"/>
                </a:lnTo>
                <a:lnTo>
                  <a:pt x="512198" y="1973520"/>
                </a:lnTo>
                <a:lnTo>
                  <a:pt x="556633" y="1961479"/>
                </a:lnTo>
                <a:lnTo>
                  <a:pt x="600660" y="1948467"/>
                </a:lnTo>
                <a:lnTo>
                  <a:pt x="644267" y="1934496"/>
                </a:lnTo>
                <a:lnTo>
                  <a:pt x="687442" y="1919580"/>
                </a:lnTo>
                <a:lnTo>
                  <a:pt x="730173" y="1903729"/>
                </a:lnTo>
                <a:lnTo>
                  <a:pt x="772446" y="1886957"/>
                </a:lnTo>
                <a:lnTo>
                  <a:pt x="814251" y="1869275"/>
                </a:lnTo>
                <a:lnTo>
                  <a:pt x="855575" y="1850696"/>
                </a:lnTo>
                <a:lnTo>
                  <a:pt x="896405" y="1831232"/>
                </a:lnTo>
                <a:lnTo>
                  <a:pt x="936729" y="1810895"/>
                </a:lnTo>
                <a:lnTo>
                  <a:pt x="976536" y="1789698"/>
                </a:lnTo>
                <a:lnTo>
                  <a:pt x="1015812" y="1767652"/>
                </a:lnTo>
                <a:lnTo>
                  <a:pt x="1054546" y="1744770"/>
                </a:lnTo>
                <a:lnTo>
                  <a:pt x="1092725" y="1721064"/>
                </a:lnTo>
                <a:lnTo>
                  <a:pt x="1130338" y="1696547"/>
                </a:lnTo>
                <a:lnTo>
                  <a:pt x="1167371" y="1671231"/>
                </a:lnTo>
                <a:lnTo>
                  <a:pt x="1203813" y="1645127"/>
                </a:lnTo>
                <a:lnTo>
                  <a:pt x="1239652" y="1618248"/>
                </a:lnTo>
                <a:lnTo>
                  <a:pt x="1274874" y="1590607"/>
                </a:lnTo>
                <a:lnTo>
                  <a:pt x="1309469" y="1562215"/>
                </a:lnTo>
                <a:lnTo>
                  <a:pt x="1343423" y="1533085"/>
                </a:lnTo>
                <a:lnTo>
                  <a:pt x="1376725" y="1503229"/>
                </a:lnTo>
                <a:lnTo>
                  <a:pt x="1409362" y="1472659"/>
                </a:lnTo>
                <a:lnTo>
                  <a:pt x="1441323" y="1441388"/>
                </a:lnTo>
                <a:lnTo>
                  <a:pt x="1472593" y="1409427"/>
                </a:lnTo>
                <a:lnTo>
                  <a:pt x="1503163" y="1376789"/>
                </a:lnTo>
                <a:lnTo>
                  <a:pt x="1533019" y="1343487"/>
                </a:lnTo>
                <a:lnTo>
                  <a:pt x="1562148" y="1309532"/>
                </a:lnTo>
                <a:lnTo>
                  <a:pt x="1590540" y="1274937"/>
                </a:lnTo>
                <a:lnTo>
                  <a:pt x="1618181" y="1239713"/>
                </a:lnTo>
                <a:lnTo>
                  <a:pt x="1645060" y="1203874"/>
                </a:lnTo>
                <a:lnTo>
                  <a:pt x="1671164" y="1167431"/>
                </a:lnTo>
                <a:lnTo>
                  <a:pt x="1696480" y="1130397"/>
                </a:lnTo>
                <a:lnTo>
                  <a:pt x="1720998" y="1092783"/>
                </a:lnTo>
                <a:lnTo>
                  <a:pt x="1744703" y="1054603"/>
                </a:lnTo>
                <a:lnTo>
                  <a:pt x="1767585" y="1015868"/>
                </a:lnTo>
                <a:lnTo>
                  <a:pt x="1789631" y="976590"/>
                </a:lnTo>
                <a:lnTo>
                  <a:pt x="1810828" y="936782"/>
                </a:lnTo>
                <a:lnTo>
                  <a:pt x="1831165" y="896456"/>
                </a:lnTo>
                <a:lnTo>
                  <a:pt x="1850630" y="855625"/>
                </a:lnTo>
                <a:lnTo>
                  <a:pt x="1869209" y="814299"/>
                </a:lnTo>
                <a:lnTo>
                  <a:pt x="1886891" y="772493"/>
                </a:lnTo>
                <a:lnTo>
                  <a:pt x="1903663" y="730217"/>
                </a:lnTo>
                <a:lnTo>
                  <a:pt x="1919514" y="687485"/>
                </a:lnTo>
                <a:lnTo>
                  <a:pt x="1934431" y="644308"/>
                </a:lnTo>
                <a:lnTo>
                  <a:pt x="1948402" y="600699"/>
                </a:lnTo>
                <a:lnTo>
                  <a:pt x="1961414" y="556669"/>
                </a:lnTo>
                <a:lnTo>
                  <a:pt x="1973455" y="512232"/>
                </a:lnTo>
                <a:lnTo>
                  <a:pt x="1984514" y="467399"/>
                </a:lnTo>
                <a:lnTo>
                  <a:pt x="1994578" y="422183"/>
                </a:lnTo>
                <a:lnTo>
                  <a:pt x="2003634" y="376595"/>
                </a:lnTo>
                <a:lnTo>
                  <a:pt x="2011670" y="330649"/>
                </a:lnTo>
                <a:lnTo>
                  <a:pt x="2018675" y="284355"/>
                </a:lnTo>
                <a:lnTo>
                  <a:pt x="2024636" y="237728"/>
                </a:lnTo>
                <a:lnTo>
                  <a:pt x="2029540" y="190777"/>
                </a:lnTo>
                <a:lnTo>
                  <a:pt x="2033376" y="143517"/>
                </a:lnTo>
                <a:lnTo>
                  <a:pt x="2036131" y="95960"/>
                </a:lnTo>
                <a:lnTo>
                  <a:pt x="2037793" y="48116"/>
                </a:lnTo>
                <a:lnTo>
                  <a:pt x="2038350" y="0"/>
                </a:lnTo>
              </a:path>
            </a:pathLst>
          </a:custGeom>
          <a:ln w="127000">
            <a:solidFill>
              <a:srgbClr val="FFC000"/>
            </a:solidFill>
            <a:prstDash val="dash"/>
          </a:ln>
        </p:spPr>
        <p:txBody>
          <a:bodyPr wrap="square" lIns="0" tIns="0" rIns="0" bIns="0" rtlCol="0"/>
          <a:lstStyle/>
          <a:p>
            <a:endParaRPr/>
          </a:p>
        </p:txBody>
      </p:sp>
      <p:graphicFrame>
        <p:nvGraphicFramePr>
          <p:cNvPr id="5" name="Diagram 4"/>
          <p:cNvGraphicFramePr/>
          <p:nvPr>
            <p:extLst>
              <p:ext uri="{D42A27DB-BD31-4B8C-83A1-F6EECF244321}">
                <p14:modId xmlns:p14="http://schemas.microsoft.com/office/powerpoint/2010/main" val="4009767713"/>
              </p:ext>
            </p:extLst>
          </p:nvPr>
        </p:nvGraphicFramePr>
        <p:xfrm>
          <a:off x="4419600" y="1143000"/>
          <a:ext cx="7426960" cy="4991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35296" y="457200"/>
            <a:ext cx="6409347" cy="622606"/>
          </a:xfrm>
          <a:prstGeom prst="rect">
            <a:avLst/>
          </a:prstGeom>
        </p:spPr>
        <p:txBody>
          <a:bodyPr vert="horz" wrap="square" lIns="0" tIns="67945" rIns="0" bIns="0" rtlCol="0">
            <a:spAutoFit/>
          </a:bodyPr>
          <a:lstStyle/>
          <a:p>
            <a:pPr algn="ctr"/>
            <a:r>
              <a:rPr lang="en-US" sz="3600" b="1" dirty="0">
                <a:latin typeface="Times New Roman" panose="02020603050405020304" pitchFamily="18" charset="0"/>
                <a:cs typeface="Times New Roman" panose="02020603050405020304" pitchFamily="18" charset="0"/>
              </a:rPr>
              <a:t>Rules and Accountability</a:t>
            </a:r>
            <a:endParaRPr lang="en-GB" sz="3600" b="1" dirty="0">
              <a:latin typeface="Times New Roman" panose="02020603050405020304" pitchFamily="18" charset="0"/>
              <a:cs typeface="Times New Roman" panose="02020603050405020304" pitchFamily="18" charset="0"/>
            </a:endParaRPr>
          </a:p>
        </p:txBody>
      </p:sp>
      <p:sp>
        <p:nvSpPr>
          <p:cNvPr id="5" name="Round Diagonal Corner Rectangle 4"/>
          <p:cNvSpPr/>
          <p:nvPr/>
        </p:nvSpPr>
        <p:spPr>
          <a:xfrm>
            <a:off x="152400" y="1404257"/>
            <a:ext cx="6324600" cy="4724400"/>
          </a:xfrm>
          <a:prstGeom prst="round2Diag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indent="-28575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Ground rules were agreed upon early.</a:t>
            </a:r>
          </a:p>
          <a:p>
            <a:pPr marL="285750" indent="-28575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Rules ensured respectful and timely contributions (</a:t>
            </a:r>
            <a:r>
              <a:rPr lang="en-US" sz="2000" dirty="0" err="1">
                <a:solidFill>
                  <a:schemeClr val="tx1"/>
                </a:solidFill>
                <a:latin typeface="Times New Roman" panose="02020603050405020304" pitchFamily="18" charset="0"/>
                <a:cs typeface="Times New Roman" panose="02020603050405020304" pitchFamily="18" charset="0"/>
              </a:rPr>
              <a:t>Roels</a:t>
            </a:r>
            <a:r>
              <a:rPr lang="en-US" sz="2000" dirty="0">
                <a:solidFill>
                  <a:schemeClr val="tx1"/>
                </a:solidFill>
                <a:latin typeface="Times New Roman" panose="02020603050405020304" pitchFamily="18" charset="0"/>
                <a:cs typeface="Times New Roman" panose="02020603050405020304" pitchFamily="18" charset="0"/>
              </a:rPr>
              <a:t> and Corbett, 2024).</a:t>
            </a:r>
          </a:p>
          <a:p>
            <a:pPr marL="285750" indent="-28575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They helped manage expectations and behaviour.</a:t>
            </a:r>
          </a:p>
          <a:p>
            <a:pPr marL="285750" indent="-28575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Accountability promoted trust and fairness (Morse, 2023).</a:t>
            </a:r>
          </a:p>
          <a:p>
            <a:pPr marL="285750" indent="-285750" algn="l">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Issues were resolved calmly and constructively (Nurbaeti, 2022). </a:t>
            </a: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1027" name="Picture 3" descr="5 Proven Stages of Team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1676400"/>
            <a:ext cx="4716087" cy="3505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20092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95600" y="76200"/>
            <a:ext cx="7162800" cy="1176604"/>
          </a:xfrm>
          <a:prstGeom prst="rect">
            <a:avLst/>
          </a:prstGeom>
        </p:spPr>
        <p:txBody>
          <a:bodyPr vert="horz" wrap="square" lIns="0" tIns="67945" rIns="0" bIns="0" rtlCol="0">
            <a:spAutoFit/>
          </a:bodyPr>
          <a:lstStyle/>
          <a:p>
            <a:pPr algn="ctr"/>
            <a:r>
              <a:rPr lang="en-US" sz="3600" b="1" dirty="0">
                <a:latin typeface="Times New Roman" panose="02020603050405020304" pitchFamily="18" charset="0"/>
                <a:cs typeface="Times New Roman" panose="02020603050405020304" pitchFamily="18" charset="0"/>
              </a:rPr>
              <a:t>Examples of Effective vs. Poor Teams</a:t>
            </a:r>
            <a:endParaRPr lang="en-GB" sz="3600" b="1" dirty="0">
              <a:latin typeface="Times New Roman" panose="02020603050405020304" pitchFamily="18"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3586560491"/>
              </p:ext>
            </p:extLst>
          </p:nvPr>
        </p:nvGraphicFramePr>
        <p:xfrm>
          <a:off x="339797" y="1371600"/>
          <a:ext cx="6061003"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Mastering Effective Team Dynamics: A Complete Guide [202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543800" y="2286000"/>
            <a:ext cx="4175880" cy="3318017"/>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503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04800"/>
            <a:ext cx="8162925" cy="553998"/>
          </a:xfrm>
        </p:spPr>
        <p:txBody>
          <a:bodyPr/>
          <a:lstStyle/>
          <a:p>
            <a:pPr algn="ctr"/>
            <a:r>
              <a:rPr lang="en-GB" sz="3600" b="1" dirty="0">
                <a:latin typeface="Times New Roman" panose="02020603050405020304" pitchFamily="18" charset="0"/>
                <a:cs typeface="Times New Roman" panose="02020603050405020304" pitchFamily="18" charset="0"/>
              </a:rPr>
              <a:t>References</a:t>
            </a:r>
          </a:p>
        </p:txBody>
      </p:sp>
      <p:sp>
        <p:nvSpPr>
          <p:cNvPr id="4" name="Round Diagonal Corner Rectangle 3"/>
          <p:cNvSpPr/>
          <p:nvPr/>
        </p:nvSpPr>
        <p:spPr>
          <a:xfrm>
            <a:off x="957262" y="1371600"/>
            <a:ext cx="9906000" cy="5105400"/>
          </a:xfrm>
          <a:prstGeom prst="round2DiagRect">
            <a:avLst/>
          </a:prstGeom>
        </p:spPr>
        <p:style>
          <a:lnRef idx="1">
            <a:schemeClr val="accent4"/>
          </a:lnRef>
          <a:fillRef idx="2">
            <a:schemeClr val="accent4"/>
          </a:fillRef>
          <a:effectRef idx="1">
            <a:schemeClr val="accent4"/>
          </a:effectRef>
          <a:fontRef idx="minor">
            <a:schemeClr val="dk1"/>
          </a:fontRef>
        </p:style>
        <p:txBody>
          <a:bodyPr rtlCol="0" anchor="ctr"/>
          <a:lstStyle/>
          <a:p>
            <a:pPr marL="171450" indent="-171450" algn="just">
              <a:buFont typeface="Arial" panose="020B0604020202020204" pitchFamily="34" charset="0"/>
              <a:buChar char="•"/>
            </a:pPr>
            <a:r>
              <a:rPr lang="en-US" sz="1400" dirty="0">
                <a:solidFill>
                  <a:schemeClr val="dk1"/>
                </a:solidFill>
                <a:latin typeface="Times New Roman" panose="02020603050405020304" pitchFamily="18" charset="0"/>
                <a:cs typeface="Times New Roman" panose="02020603050405020304" pitchFamily="18" charset="0"/>
              </a:rPr>
              <a:t>Anwar, K., </a:t>
            </a:r>
            <a:r>
              <a:rPr lang="en-US" sz="1400" dirty="0" err="1">
                <a:solidFill>
                  <a:schemeClr val="dk1"/>
                </a:solidFill>
                <a:latin typeface="Times New Roman" panose="02020603050405020304" pitchFamily="18" charset="0"/>
                <a:cs typeface="Times New Roman" panose="02020603050405020304" pitchFamily="18" charset="0"/>
              </a:rPr>
              <a:t>Asari</a:t>
            </a:r>
            <a:r>
              <a:rPr lang="en-US" sz="1400" dirty="0">
                <a:solidFill>
                  <a:schemeClr val="dk1"/>
                </a:solidFill>
                <a:latin typeface="Times New Roman" panose="02020603050405020304" pitchFamily="18" charset="0"/>
                <a:cs typeface="Times New Roman" panose="02020603050405020304" pitchFamily="18" charset="0"/>
              </a:rPr>
              <a:t>, S., </a:t>
            </a:r>
            <a:r>
              <a:rPr lang="en-US" sz="1400" dirty="0" err="1">
                <a:solidFill>
                  <a:schemeClr val="dk1"/>
                </a:solidFill>
                <a:latin typeface="Times New Roman" panose="02020603050405020304" pitchFamily="18" charset="0"/>
                <a:cs typeface="Times New Roman" panose="02020603050405020304" pitchFamily="18" charset="0"/>
              </a:rPr>
              <a:t>Husniah</a:t>
            </a:r>
            <a:r>
              <a:rPr lang="en-US" sz="1400" dirty="0">
                <a:solidFill>
                  <a:schemeClr val="dk1"/>
                </a:solidFill>
                <a:latin typeface="Times New Roman" panose="02020603050405020304" pitchFamily="18" charset="0"/>
                <a:cs typeface="Times New Roman" panose="02020603050405020304" pitchFamily="18" charset="0"/>
              </a:rPr>
              <a:t>, R., and Asmara, C. H. (2021). Students' Perceptions of Collaborative Team Teaching and Student Achievement Motivation. </a:t>
            </a:r>
            <a:r>
              <a:rPr lang="en-US" sz="1400" i="1" dirty="0">
                <a:solidFill>
                  <a:schemeClr val="dk1"/>
                </a:solidFill>
                <a:latin typeface="Times New Roman" panose="02020603050405020304" pitchFamily="18" charset="0"/>
                <a:cs typeface="Times New Roman" panose="02020603050405020304" pitchFamily="18" charset="0"/>
              </a:rPr>
              <a:t>International Journal of Instruction</a:t>
            </a:r>
            <a:r>
              <a:rPr lang="en-US" sz="1400" dirty="0">
                <a:solidFill>
                  <a:schemeClr val="dk1"/>
                </a:solidFill>
                <a:latin typeface="Times New Roman" panose="02020603050405020304" pitchFamily="18" charset="0"/>
                <a:cs typeface="Times New Roman" panose="02020603050405020304" pitchFamily="18" charset="0"/>
              </a:rPr>
              <a:t>, </a:t>
            </a:r>
            <a:r>
              <a:rPr lang="en-US" sz="1400" i="1" dirty="0">
                <a:solidFill>
                  <a:schemeClr val="dk1"/>
                </a:solidFill>
                <a:latin typeface="Times New Roman" panose="02020603050405020304" pitchFamily="18" charset="0"/>
                <a:cs typeface="Times New Roman" panose="02020603050405020304" pitchFamily="18" charset="0"/>
              </a:rPr>
              <a:t>14</a:t>
            </a:r>
            <a:r>
              <a:rPr lang="en-US" sz="1400" dirty="0">
                <a:solidFill>
                  <a:schemeClr val="dk1"/>
                </a:solidFill>
                <a:latin typeface="Times New Roman" panose="02020603050405020304" pitchFamily="18" charset="0"/>
                <a:cs typeface="Times New Roman" panose="02020603050405020304" pitchFamily="18" charset="0"/>
              </a:rPr>
              <a:t>(1), 325-344.</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a:solidFill>
                  <a:schemeClr val="dk1"/>
                </a:solidFill>
                <a:latin typeface="Times New Roman" panose="02020603050405020304" pitchFamily="18" charset="0"/>
                <a:cs typeface="Times New Roman" panose="02020603050405020304" pitchFamily="18" charset="0"/>
              </a:rPr>
              <a:t>Bakker, A. B., </a:t>
            </a:r>
            <a:r>
              <a:rPr lang="en-US" sz="1400" dirty="0" err="1">
                <a:solidFill>
                  <a:schemeClr val="dk1"/>
                </a:solidFill>
                <a:latin typeface="Times New Roman" panose="02020603050405020304" pitchFamily="18" charset="0"/>
                <a:cs typeface="Times New Roman" panose="02020603050405020304" pitchFamily="18" charset="0"/>
              </a:rPr>
              <a:t>Hetland</a:t>
            </a:r>
            <a:r>
              <a:rPr lang="en-US" sz="1400" dirty="0">
                <a:solidFill>
                  <a:schemeClr val="dk1"/>
                </a:solidFill>
                <a:latin typeface="Times New Roman" panose="02020603050405020304" pitchFamily="18" charset="0"/>
                <a:cs typeface="Times New Roman" panose="02020603050405020304" pitchFamily="18" charset="0"/>
              </a:rPr>
              <a:t>, J., Olsen, O. K., and </a:t>
            </a:r>
            <a:r>
              <a:rPr lang="en-US" sz="1400" dirty="0" err="1">
                <a:solidFill>
                  <a:schemeClr val="dk1"/>
                </a:solidFill>
                <a:latin typeface="Times New Roman" panose="02020603050405020304" pitchFamily="18" charset="0"/>
                <a:cs typeface="Times New Roman" panose="02020603050405020304" pitchFamily="18" charset="0"/>
              </a:rPr>
              <a:t>Espevik</a:t>
            </a:r>
            <a:r>
              <a:rPr lang="en-US" sz="1400" dirty="0">
                <a:solidFill>
                  <a:schemeClr val="dk1"/>
                </a:solidFill>
                <a:latin typeface="Times New Roman" panose="02020603050405020304" pitchFamily="18" charset="0"/>
                <a:cs typeface="Times New Roman" panose="02020603050405020304" pitchFamily="18" charset="0"/>
              </a:rPr>
              <a:t>, R. (2023). Daily transformational leadership: A source of inspiration for follower performance?. </a:t>
            </a:r>
            <a:r>
              <a:rPr lang="en-US" sz="1400" i="1" dirty="0">
                <a:solidFill>
                  <a:schemeClr val="dk1"/>
                </a:solidFill>
                <a:latin typeface="Times New Roman" panose="02020603050405020304" pitchFamily="18" charset="0"/>
                <a:cs typeface="Times New Roman" panose="02020603050405020304" pitchFamily="18" charset="0"/>
              </a:rPr>
              <a:t>European Management Journal</a:t>
            </a:r>
            <a:r>
              <a:rPr lang="en-US" sz="1400" dirty="0">
                <a:solidFill>
                  <a:schemeClr val="dk1"/>
                </a:solidFill>
                <a:latin typeface="Times New Roman" panose="02020603050405020304" pitchFamily="18" charset="0"/>
                <a:cs typeface="Times New Roman" panose="02020603050405020304" pitchFamily="18" charset="0"/>
              </a:rPr>
              <a:t>, </a:t>
            </a:r>
            <a:r>
              <a:rPr lang="en-US" sz="1400" i="1" dirty="0">
                <a:solidFill>
                  <a:schemeClr val="dk1"/>
                </a:solidFill>
                <a:latin typeface="Times New Roman" panose="02020603050405020304" pitchFamily="18" charset="0"/>
                <a:cs typeface="Times New Roman" panose="02020603050405020304" pitchFamily="18" charset="0"/>
              </a:rPr>
              <a:t>41</a:t>
            </a:r>
            <a:r>
              <a:rPr lang="en-US" sz="1400" dirty="0">
                <a:solidFill>
                  <a:schemeClr val="dk1"/>
                </a:solidFill>
                <a:latin typeface="Times New Roman" panose="02020603050405020304" pitchFamily="18" charset="0"/>
                <a:cs typeface="Times New Roman" panose="02020603050405020304" pitchFamily="18" charset="0"/>
              </a:rPr>
              <a:t>(5), 700-708.</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a:solidFill>
                  <a:schemeClr val="dk1"/>
                </a:solidFill>
                <a:latin typeface="Times New Roman" panose="02020603050405020304" pitchFamily="18" charset="0"/>
                <a:cs typeface="Times New Roman" panose="02020603050405020304" pitchFamily="18" charset="0"/>
              </a:rPr>
              <a:t>Belbin, R. M. (2010). </a:t>
            </a:r>
            <a:r>
              <a:rPr lang="en-US" sz="1400" i="1" dirty="0">
                <a:solidFill>
                  <a:schemeClr val="dk1"/>
                </a:solidFill>
                <a:latin typeface="Times New Roman" panose="02020603050405020304" pitchFamily="18" charset="0"/>
                <a:cs typeface="Times New Roman" panose="02020603050405020304" pitchFamily="18" charset="0"/>
              </a:rPr>
              <a:t>Management teams</a:t>
            </a:r>
            <a:r>
              <a:rPr lang="en-US" sz="1400" dirty="0">
                <a:solidFill>
                  <a:schemeClr val="dk1"/>
                </a:solidFill>
                <a:latin typeface="Times New Roman" panose="02020603050405020304" pitchFamily="18" charset="0"/>
                <a:cs typeface="Times New Roman" panose="02020603050405020304" pitchFamily="18" charset="0"/>
              </a:rPr>
              <a:t>. </a:t>
            </a:r>
            <a:r>
              <a:rPr lang="en-US" sz="1400" dirty="0" err="1">
                <a:solidFill>
                  <a:schemeClr val="dk1"/>
                </a:solidFill>
                <a:latin typeface="Times New Roman" panose="02020603050405020304" pitchFamily="18" charset="0"/>
                <a:cs typeface="Times New Roman" panose="02020603050405020304" pitchFamily="18" charset="0"/>
              </a:rPr>
              <a:t>Routledge</a:t>
            </a:r>
            <a:r>
              <a:rPr lang="en-US" sz="1400" dirty="0">
                <a:solidFill>
                  <a:schemeClr val="dk1"/>
                </a:solidFill>
                <a:latin typeface="Times New Roman" panose="02020603050405020304" pitchFamily="18" charset="0"/>
                <a:cs typeface="Times New Roman" panose="02020603050405020304" pitchFamily="18" charset="0"/>
              </a:rPr>
              <a:t>.</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a:solidFill>
                  <a:schemeClr val="dk1"/>
                </a:solidFill>
                <a:latin typeface="Times New Roman" panose="02020603050405020304" pitchFamily="18" charset="0"/>
                <a:cs typeface="Times New Roman" panose="02020603050405020304" pitchFamily="18" charset="0"/>
              </a:rPr>
              <a:t>Gosselin, D., and Bonnstetter, R. J. (2023). Who is on the team? Exploring the diverse characteristics of collaborative teams. In </a:t>
            </a:r>
            <a:r>
              <a:rPr lang="en-US" sz="1400" i="1" dirty="0">
                <a:solidFill>
                  <a:schemeClr val="dk1"/>
                </a:solidFill>
                <a:latin typeface="Times New Roman" panose="02020603050405020304" pitchFamily="18" charset="0"/>
                <a:cs typeface="Times New Roman" panose="02020603050405020304" pitchFamily="18" charset="0"/>
              </a:rPr>
              <a:t>A Practical Guide for Developing Cross-Disciplinary Collaboration Skills</a:t>
            </a:r>
            <a:r>
              <a:rPr lang="en-US" sz="1400" dirty="0">
                <a:solidFill>
                  <a:schemeClr val="dk1"/>
                </a:solidFill>
                <a:latin typeface="Times New Roman" panose="02020603050405020304" pitchFamily="18" charset="0"/>
                <a:cs typeface="Times New Roman" panose="02020603050405020304" pitchFamily="18" charset="0"/>
              </a:rPr>
              <a:t> (pp. 57-81). Cham: Springer International Publishing.</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a:solidFill>
                  <a:schemeClr val="dk1"/>
                </a:solidFill>
                <a:latin typeface="Times New Roman" panose="02020603050405020304" pitchFamily="18" charset="0"/>
                <a:cs typeface="Times New Roman" panose="02020603050405020304" pitchFamily="18" charset="0"/>
              </a:rPr>
              <a:t>Michaelsen, L. K., and Sweet, M. (2023). Fundamental principles and practices of team-based learning. In </a:t>
            </a:r>
            <a:r>
              <a:rPr lang="en-US" sz="1400" i="1" dirty="0">
                <a:solidFill>
                  <a:schemeClr val="dk1"/>
                </a:solidFill>
                <a:latin typeface="Times New Roman" panose="02020603050405020304" pitchFamily="18" charset="0"/>
                <a:cs typeface="Times New Roman" panose="02020603050405020304" pitchFamily="18" charset="0"/>
              </a:rPr>
              <a:t>Team-based learning for health professions education</a:t>
            </a:r>
            <a:r>
              <a:rPr lang="en-US" sz="1400" dirty="0">
                <a:solidFill>
                  <a:schemeClr val="dk1"/>
                </a:solidFill>
                <a:latin typeface="Times New Roman" panose="02020603050405020304" pitchFamily="18" charset="0"/>
                <a:cs typeface="Times New Roman" panose="02020603050405020304" pitchFamily="18" charset="0"/>
              </a:rPr>
              <a:t> (pp. 9-34). </a:t>
            </a:r>
            <a:r>
              <a:rPr lang="en-US" sz="1400" dirty="0" err="1">
                <a:solidFill>
                  <a:schemeClr val="dk1"/>
                </a:solidFill>
                <a:latin typeface="Times New Roman" panose="02020603050405020304" pitchFamily="18" charset="0"/>
                <a:cs typeface="Times New Roman" panose="02020603050405020304" pitchFamily="18" charset="0"/>
              </a:rPr>
              <a:t>Routledge</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a:solidFill>
                  <a:schemeClr val="dk1"/>
                </a:solidFill>
                <a:latin typeface="Times New Roman" panose="02020603050405020304" pitchFamily="18" charset="0"/>
                <a:cs typeface="Times New Roman" panose="02020603050405020304" pitchFamily="18" charset="0"/>
              </a:rPr>
              <a:t>Morse, C. (2023). Managing team dynamics and conflict on student project teams. In </a:t>
            </a:r>
            <a:r>
              <a:rPr lang="en-US" sz="1400" i="1" dirty="0">
                <a:solidFill>
                  <a:schemeClr val="dk1"/>
                </a:solidFill>
                <a:latin typeface="Times New Roman" panose="02020603050405020304" pitchFamily="18" charset="0"/>
                <a:cs typeface="Times New Roman" panose="02020603050405020304" pitchFamily="18" charset="0"/>
              </a:rPr>
              <a:t>Project-Based Learning in the First Year</a:t>
            </a:r>
            <a:r>
              <a:rPr lang="en-US" sz="1400" dirty="0">
                <a:solidFill>
                  <a:schemeClr val="dk1"/>
                </a:solidFill>
                <a:latin typeface="Times New Roman" panose="02020603050405020304" pitchFamily="18" charset="0"/>
                <a:cs typeface="Times New Roman" panose="02020603050405020304" pitchFamily="18" charset="0"/>
              </a:rPr>
              <a:t> (pp. 264-292). </a:t>
            </a:r>
            <a:r>
              <a:rPr lang="en-US" sz="1400" dirty="0" err="1">
                <a:solidFill>
                  <a:schemeClr val="dk1"/>
                </a:solidFill>
                <a:latin typeface="Times New Roman" panose="02020603050405020304" pitchFamily="18" charset="0"/>
                <a:cs typeface="Times New Roman" panose="02020603050405020304" pitchFamily="18" charset="0"/>
              </a:rPr>
              <a:t>Routledge</a:t>
            </a:r>
            <a:r>
              <a:rPr lang="en-US" sz="1400" dirty="0">
                <a:solidFill>
                  <a:schemeClr val="dk1"/>
                </a:solidFill>
                <a:latin typeface="Times New Roman" panose="02020603050405020304" pitchFamily="18" charset="0"/>
                <a:cs typeface="Times New Roman" panose="02020603050405020304" pitchFamily="18" charset="0"/>
              </a:rPr>
              <a:t>.</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a:solidFill>
                  <a:schemeClr val="dk1"/>
                </a:solidFill>
                <a:latin typeface="Times New Roman" panose="02020603050405020304" pitchFamily="18" charset="0"/>
                <a:cs typeface="Times New Roman" panose="02020603050405020304" pitchFamily="18" charset="0"/>
              </a:rPr>
              <a:t>Nurbaeti, S. (2022). Significance of the influence of leadership model, morale, and satisfaction on performance consistency. </a:t>
            </a:r>
            <a:r>
              <a:rPr lang="en-US" sz="1400" i="1" dirty="0">
                <a:solidFill>
                  <a:schemeClr val="dk1"/>
                </a:solidFill>
                <a:latin typeface="Times New Roman" panose="02020603050405020304" pitchFamily="18" charset="0"/>
                <a:cs typeface="Times New Roman" panose="02020603050405020304" pitchFamily="18" charset="0"/>
              </a:rPr>
              <a:t>PRODUKTIF: </a:t>
            </a:r>
            <a:r>
              <a:rPr lang="en-US" sz="1400" i="1" dirty="0" err="1">
                <a:solidFill>
                  <a:schemeClr val="dk1"/>
                </a:solidFill>
                <a:latin typeface="Times New Roman" panose="02020603050405020304" pitchFamily="18" charset="0"/>
                <a:cs typeface="Times New Roman" panose="02020603050405020304" pitchFamily="18" charset="0"/>
              </a:rPr>
              <a:t>Jurnal</a:t>
            </a:r>
            <a:r>
              <a:rPr lang="en-US" sz="1400" i="1" dirty="0">
                <a:solidFill>
                  <a:schemeClr val="dk1"/>
                </a:solidFill>
                <a:latin typeface="Times New Roman" panose="02020603050405020304" pitchFamily="18" charset="0"/>
                <a:cs typeface="Times New Roman" panose="02020603050405020304" pitchFamily="18" charset="0"/>
              </a:rPr>
              <a:t> </a:t>
            </a:r>
            <a:r>
              <a:rPr lang="en-US" sz="1400" i="1" dirty="0" err="1">
                <a:solidFill>
                  <a:schemeClr val="dk1"/>
                </a:solidFill>
                <a:latin typeface="Times New Roman" panose="02020603050405020304" pitchFamily="18" charset="0"/>
                <a:cs typeface="Times New Roman" panose="02020603050405020304" pitchFamily="18" charset="0"/>
              </a:rPr>
              <a:t>Kepegawaian</a:t>
            </a:r>
            <a:r>
              <a:rPr lang="en-US" sz="1400" i="1" dirty="0">
                <a:solidFill>
                  <a:schemeClr val="dk1"/>
                </a:solidFill>
                <a:latin typeface="Times New Roman" panose="02020603050405020304" pitchFamily="18" charset="0"/>
                <a:cs typeface="Times New Roman" panose="02020603050405020304" pitchFamily="18" charset="0"/>
              </a:rPr>
              <a:t> </a:t>
            </a:r>
            <a:r>
              <a:rPr lang="en-US" sz="1400" i="1" dirty="0" err="1">
                <a:solidFill>
                  <a:schemeClr val="dk1"/>
                </a:solidFill>
                <a:latin typeface="Times New Roman" panose="02020603050405020304" pitchFamily="18" charset="0"/>
                <a:cs typeface="Times New Roman" panose="02020603050405020304" pitchFamily="18" charset="0"/>
              </a:rPr>
              <a:t>dan</a:t>
            </a:r>
            <a:r>
              <a:rPr lang="en-US" sz="1400" i="1" dirty="0">
                <a:solidFill>
                  <a:schemeClr val="dk1"/>
                </a:solidFill>
                <a:latin typeface="Times New Roman" panose="02020603050405020304" pitchFamily="18" charset="0"/>
                <a:cs typeface="Times New Roman" panose="02020603050405020304" pitchFamily="18" charset="0"/>
              </a:rPr>
              <a:t> </a:t>
            </a:r>
            <a:r>
              <a:rPr lang="en-US" sz="1400" i="1" dirty="0" err="1">
                <a:solidFill>
                  <a:schemeClr val="dk1"/>
                </a:solidFill>
                <a:latin typeface="Times New Roman" panose="02020603050405020304" pitchFamily="18" charset="0"/>
                <a:cs typeface="Times New Roman" panose="02020603050405020304" pitchFamily="18" charset="0"/>
              </a:rPr>
              <a:t>Organisasi</a:t>
            </a:r>
            <a:r>
              <a:rPr lang="en-US" sz="1400" dirty="0">
                <a:solidFill>
                  <a:schemeClr val="dk1"/>
                </a:solidFill>
                <a:latin typeface="Times New Roman" panose="02020603050405020304" pitchFamily="18" charset="0"/>
                <a:cs typeface="Times New Roman" panose="02020603050405020304" pitchFamily="18" charset="0"/>
              </a:rPr>
              <a:t>, </a:t>
            </a:r>
            <a:r>
              <a:rPr lang="en-US" sz="1400" i="1" dirty="0">
                <a:solidFill>
                  <a:schemeClr val="dk1"/>
                </a:solidFill>
                <a:latin typeface="Times New Roman" panose="02020603050405020304" pitchFamily="18" charset="0"/>
                <a:cs typeface="Times New Roman" panose="02020603050405020304" pitchFamily="18" charset="0"/>
              </a:rPr>
              <a:t>1</a:t>
            </a:r>
            <a:r>
              <a:rPr lang="en-US" sz="1400" dirty="0">
                <a:solidFill>
                  <a:schemeClr val="dk1"/>
                </a:solidFill>
                <a:latin typeface="Times New Roman" panose="02020603050405020304" pitchFamily="18" charset="0"/>
                <a:cs typeface="Times New Roman" panose="02020603050405020304" pitchFamily="18" charset="0"/>
              </a:rPr>
              <a:t>(1), 10-18.</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err="1">
                <a:solidFill>
                  <a:schemeClr val="dk1"/>
                </a:solidFill>
                <a:latin typeface="Times New Roman" panose="02020603050405020304" pitchFamily="18" charset="0"/>
                <a:cs typeface="Times New Roman" panose="02020603050405020304" pitchFamily="18" charset="0"/>
              </a:rPr>
              <a:t>Peramatzis</a:t>
            </a:r>
            <a:r>
              <a:rPr lang="en-US" sz="1400" dirty="0">
                <a:solidFill>
                  <a:schemeClr val="dk1"/>
                </a:solidFill>
                <a:latin typeface="Times New Roman" panose="02020603050405020304" pitchFamily="18" charset="0"/>
                <a:cs typeface="Times New Roman" panose="02020603050405020304" pitchFamily="18" charset="0"/>
              </a:rPr>
              <a:t>, G., and </a:t>
            </a:r>
            <a:r>
              <a:rPr lang="en-US" sz="1400" dirty="0" err="1">
                <a:solidFill>
                  <a:schemeClr val="dk1"/>
                </a:solidFill>
                <a:latin typeface="Times New Roman" panose="02020603050405020304" pitchFamily="18" charset="0"/>
                <a:cs typeface="Times New Roman" panose="02020603050405020304" pitchFamily="18" charset="0"/>
              </a:rPr>
              <a:t>Galanakis</a:t>
            </a:r>
            <a:r>
              <a:rPr lang="en-US" sz="1400" dirty="0">
                <a:solidFill>
                  <a:schemeClr val="dk1"/>
                </a:solidFill>
                <a:latin typeface="Times New Roman" panose="02020603050405020304" pitchFamily="18" charset="0"/>
                <a:cs typeface="Times New Roman" panose="02020603050405020304" pitchFamily="18" charset="0"/>
              </a:rPr>
              <a:t>, M. (2022). Herzberg’s motivation theory in workplace. </a:t>
            </a:r>
            <a:r>
              <a:rPr lang="en-US" sz="1400" i="1" dirty="0">
                <a:solidFill>
                  <a:schemeClr val="dk1"/>
                </a:solidFill>
                <a:latin typeface="Times New Roman" panose="02020603050405020304" pitchFamily="18" charset="0"/>
                <a:cs typeface="Times New Roman" panose="02020603050405020304" pitchFamily="18" charset="0"/>
              </a:rPr>
              <a:t>Psychology</a:t>
            </a:r>
            <a:r>
              <a:rPr lang="en-US" sz="1400" dirty="0">
                <a:solidFill>
                  <a:schemeClr val="dk1"/>
                </a:solidFill>
                <a:latin typeface="Times New Roman" panose="02020603050405020304" pitchFamily="18" charset="0"/>
                <a:cs typeface="Times New Roman" panose="02020603050405020304" pitchFamily="18" charset="0"/>
              </a:rPr>
              <a:t>, </a:t>
            </a:r>
            <a:r>
              <a:rPr lang="en-US" sz="1400" i="1" dirty="0">
                <a:solidFill>
                  <a:schemeClr val="dk1"/>
                </a:solidFill>
                <a:latin typeface="Times New Roman" panose="02020603050405020304" pitchFamily="18" charset="0"/>
                <a:cs typeface="Times New Roman" panose="02020603050405020304" pitchFamily="18" charset="0"/>
              </a:rPr>
              <a:t>12</a:t>
            </a:r>
            <a:r>
              <a:rPr lang="en-US" sz="1400" dirty="0">
                <a:solidFill>
                  <a:schemeClr val="dk1"/>
                </a:solidFill>
                <a:latin typeface="Times New Roman" panose="02020603050405020304" pitchFamily="18" charset="0"/>
                <a:cs typeface="Times New Roman" panose="02020603050405020304" pitchFamily="18" charset="0"/>
              </a:rPr>
              <a:t>(12), 971-978.</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err="1">
                <a:solidFill>
                  <a:schemeClr val="dk1"/>
                </a:solidFill>
                <a:latin typeface="Times New Roman" panose="02020603050405020304" pitchFamily="18" charset="0"/>
                <a:cs typeface="Times New Roman" panose="02020603050405020304" pitchFamily="18" charset="0"/>
              </a:rPr>
              <a:t>Roels</a:t>
            </a:r>
            <a:r>
              <a:rPr lang="en-US" sz="1400" dirty="0">
                <a:solidFill>
                  <a:schemeClr val="dk1"/>
                </a:solidFill>
                <a:latin typeface="Times New Roman" panose="02020603050405020304" pitchFamily="18" charset="0"/>
                <a:cs typeface="Times New Roman" panose="02020603050405020304" pitchFamily="18" charset="0"/>
              </a:rPr>
              <a:t>, G., and Corbett, C. J. (2024). Too many meetings? Scheduling rules for team coordination. </a:t>
            </a:r>
            <a:r>
              <a:rPr lang="en-US" sz="1400" i="1" dirty="0">
                <a:solidFill>
                  <a:schemeClr val="dk1"/>
                </a:solidFill>
                <a:latin typeface="Times New Roman" panose="02020603050405020304" pitchFamily="18" charset="0"/>
                <a:cs typeface="Times New Roman" panose="02020603050405020304" pitchFamily="18" charset="0"/>
              </a:rPr>
              <a:t>Management Science</a:t>
            </a:r>
            <a:r>
              <a:rPr lang="en-US" sz="1400" dirty="0">
                <a:solidFill>
                  <a:schemeClr val="dk1"/>
                </a:solidFill>
                <a:latin typeface="Times New Roman" panose="02020603050405020304" pitchFamily="18" charset="0"/>
                <a:cs typeface="Times New Roman" panose="02020603050405020304" pitchFamily="18" charset="0"/>
              </a:rPr>
              <a:t>, </a:t>
            </a:r>
            <a:r>
              <a:rPr lang="en-US" sz="1400" i="1" dirty="0">
                <a:solidFill>
                  <a:schemeClr val="dk1"/>
                </a:solidFill>
                <a:latin typeface="Times New Roman" panose="02020603050405020304" pitchFamily="18" charset="0"/>
                <a:cs typeface="Times New Roman" panose="02020603050405020304" pitchFamily="18" charset="0"/>
              </a:rPr>
              <a:t>70</a:t>
            </a:r>
            <a:r>
              <a:rPr lang="en-US" sz="1400" dirty="0">
                <a:solidFill>
                  <a:schemeClr val="dk1"/>
                </a:solidFill>
                <a:latin typeface="Times New Roman" panose="02020603050405020304" pitchFamily="18" charset="0"/>
                <a:cs typeface="Times New Roman" panose="02020603050405020304" pitchFamily="18" charset="0"/>
              </a:rPr>
              <a:t>(12), 8647-8667.</a:t>
            </a:r>
            <a:endParaRPr lang="en-GB" sz="1400" dirty="0">
              <a:solidFill>
                <a:schemeClr val="dk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400" dirty="0" err="1">
                <a:solidFill>
                  <a:schemeClr val="dk1"/>
                </a:solidFill>
                <a:latin typeface="Times New Roman" panose="02020603050405020304" pitchFamily="18" charset="0"/>
                <a:cs typeface="Times New Roman" panose="02020603050405020304" pitchFamily="18" charset="0"/>
              </a:rPr>
              <a:t>Zirar</a:t>
            </a:r>
            <a:r>
              <a:rPr lang="en-US" sz="1400" dirty="0">
                <a:solidFill>
                  <a:schemeClr val="dk1"/>
                </a:solidFill>
                <a:latin typeface="Times New Roman" panose="02020603050405020304" pitchFamily="18" charset="0"/>
                <a:cs typeface="Times New Roman" panose="02020603050405020304" pitchFamily="18" charset="0"/>
              </a:rPr>
              <a:t>, A., Muhammad, N., </a:t>
            </a:r>
            <a:r>
              <a:rPr lang="en-US" sz="1400" dirty="0" err="1">
                <a:solidFill>
                  <a:schemeClr val="dk1"/>
                </a:solidFill>
                <a:latin typeface="Times New Roman" panose="02020603050405020304" pitchFamily="18" charset="0"/>
                <a:cs typeface="Times New Roman" panose="02020603050405020304" pitchFamily="18" charset="0"/>
              </a:rPr>
              <a:t>Upadhyay</a:t>
            </a:r>
            <a:r>
              <a:rPr lang="en-US" sz="1400" dirty="0">
                <a:solidFill>
                  <a:schemeClr val="dk1"/>
                </a:solidFill>
                <a:latin typeface="Times New Roman" panose="02020603050405020304" pitchFamily="18" charset="0"/>
                <a:cs typeface="Times New Roman" panose="02020603050405020304" pitchFamily="18" charset="0"/>
              </a:rPr>
              <a:t>, A., Kumar, A., and Garza-Reyes, J. A. (2025). Exploring lean team development from the Tuckman’s model perspective. </a:t>
            </a:r>
            <a:r>
              <a:rPr lang="en-US" sz="1400" i="1" dirty="0">
                <a:solidFill>
                  <a:schemeClr val="dk1"/>
                </a:solidFill>
                <a:latin typeface="Times New Roman" panose="02020603050405020304" pitchFamily="18" charset="0"/>
                <a:cs typeface="Times New Roman" panose="02020603050405020304" pitchFamily="18" charset="0"/>
              </a:rPr>
              <a:t>Production Planning &amp; Control</a:t>
            </a:r>
            <a:r>
              <a:rPr lang="en-US" sz="1400" dirty="0">
                <a:solidFill>
                  <a:schemeClr val="dk1"/>
                </a:solidFill>
                <a:latin typeface="Times New Roman" panose="02020603050405020304" pitchFamily="18" charset="0"/>
                <a:cs typeface="Times New Roman" panose="02020603050405020304" pitchFamily="18" charset="0"/>
              </a:rPr>
              <a:t>, </a:t>
            </a:r>
            <a:r>
              <a:rPr lang="en-US" sz="1400" i="1" dirty="0">
                <a:solidFill>
                  <a:schemeClr val="dk1"/>
                </a:solidFill>
                <a:latin typeface="Times New Roman" panose="02020603050405020304" pitchFamily="18" charset="0"/>
                <a:cs typeface="Times New Roman" panose="02020603050405020304" pitchFamily="18" charset="0"/>
              </a:rPr>
              <a:t>36</a:t>
            </a:r>
            <a:r>
              <a:rPr lang="en-US" sz="1400" dirty="0">
                <a:solidFill>
                  <a:schemeClr val="dk1"/>
                </a:solidFill>
                <a:latin typeface="Times New Roman" panose="02020603050405020304" pitchFamily="18" charset="0"/>
                <a:cs typeface="Times New Roman" panose="02020603050405020304" pitchFamily="18" charset="0"/>
              </a:rPr>
              <a:t>(4), 442-463.</a:t>
            </a:r>
            <a:endParaRPr lang="en-GB" sz="1400" dirty="0">
              <a:solidFill>
                <a:schemeClr val="dk1"/>
              </a:solidFill>
              <a:latin typeface="Times New Roman" panose="02020603050405020304" pitchFamily="18" charset="0"/>
              <a:cs typeface="Times New Roman" panose="02020603050405020304" pitchFamily="18" charset="0"/>
            </a:endParaRPr>
          </a:p>
          <a:p>
            <a:pPr algn="l"/>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7937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TotalTime>
  <Words>1548</Words>
  <Application>Microsoft Office PowerPoint</Application>
  <PresentationFormat>Widescreen</PresentationFormat>
  <Paragraphs>90</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Effective Team working and communication </vt:lpstr>
      <vt:lpstr>Key Characteristics of a Successful Team</vt:lpstr>
      <vt:lpstr>Leadership and Team Direction</vt:lpstr>
      <vt:lpstr>Motivation in Successful Teams</vt:lpstr>
      <vt:lpstr>Tuckman’s Team Development Model</vt:lpstr>
      <vt:lpstr>PowerPoint Presentation</vt:lpstr>
      <vt:lpstr>Goal Setting and Task Management</vt:lpstr>
      <vt:lpstr>Rules and Accountability</vt:lpstr>
      <vt:lpstr>Examples of Effective vs. Poor Teams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RITA</dc:creator>
  <cp:lastModifiedBy>Rita Lyn Tong (2421850)</cp:lastModifiedBy>
  <cp:revision>3</cp:revision>
  <dcterms:created xsi:type="dcterms:W3CDTF">2025-06-19T07:36:04Z</dcterms:created>
  <dcterms:modified xsi:type="dcterms:W3CDTF">2025-06-28T17:25:39Z</dcterms:modified>
</cp:coreProperties>
</file>